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330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95" d="100"/>
          <a:sy n="95" d="100"/>
        </p:scale>
        <p:origin x="183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10485" y="2470821"/>
            <a:ext cx="5837428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025" y="1010818"/>
            <a:ext cx="8988348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6069" y="1701190"/>
            <a:ext cx="7781925" cy="2085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474966" y="7217305"/>
            <a:ext cx="49657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34856" y="7217305"/>
            <a:ext cx="195579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1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6.png"/><Relationship Id="rId21" Type="http://schemas.openxmlformats.org/officeDocument/2006/relationships/image" Target="../media/image48.png"/><Relationship Id="rId7" Type="http://schemas.openxmlformats.org/officeDocument/2006/relationships/image" Target="../media/image38.png"/><Relationship Id="rId12" Type="http://schemas.openxmlformats.org/officeDocument/2006/relationships/image" Target="../media/image40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2" Type="http://schemas.openxmlformats.org/officeDocument/2006/relationships/image" Target="../media/image31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9.png"/><Relationship Id="rId24" Type="http://schemas.openxmlformats.org/officeDocument/2006/relationships/image" Target="../media/image51.png"/><Relationship Id="rId5" Type="http://schemas.openxmlformats.org/officeDocument/2006/relationships/image" Target="../media/image29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0" Type="http://schemas.openxmlformats.org/officeDocument/2006/relationships/image" Target="../media/image34.png"/><Relationship Id="rId19" Type="http://schemas.openxmlformats.org/officeDocument/2006/relationships/image" Target="../media/image46.png"/><Relationship Id="rId4" Type="http://schemas.openxmlformats.org/officeDocument/2006/relationships/image" Target="../media/image37.png"/><Relationship Id="rId9" Type="http://schemas.openxmlformats.org/officeDocument/2006/relationships/image" Target="../media/image33.png"/><Relationship Id="rId14" Type="http://schemas.openxmlformats.org/officeDocument/2006/relationships/image" Target="../media/image35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/Relationships>
</file>

<file path=ppt/slides/_rels/slide6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62.png"/><Relationship Id="rId26" Type="http://schemas.openxmlformats.org/officeDocument/2006/relationships/image" Target="../media/image70.png"/><Relationship Id="rId39" Type="http://schemas.openxmlformats.org/officeDocument/2006/relationships/image" Target="../media/image80.png"/><Relationship Id="rId21" Type="http://schemas.openxmlformats.org/officeDocument/2006/relationships/image" Target="../media/image65.png"/><Relationship Id="rId34" Type="http://schemas.openxmlformats.org/officeDocument/2006/relationships/image" Target="../media/image33.png"/><Relationship Id="rId42" Type="http://schemas.openxmlformats.org/officeDocument/2006/relationships/image" Target="../media/image83.png"/><Relationship Id="rId47" Type="http://schemas.openxmlformats.org/officeDocument/2006/relationships/image" Target="../media/image88.png"/><Relationship Id="rId50" Type="http://schemas.openxmlformats.org/officeDocument/2006/relationships/image" Target="../media/image91.png"/><Relationship Id="rId55" Type="http://schemas.openxmlformats.org/officeDocument/2006/relationships/image" Target="../media/image96.png"/><Relationship Id="rId7" Type="http://schemas.openxmlformats.org/officeDocument/2006/relationships/image" Target="../media/image55.png"/><Relationship Id="rId12" Type="http://schemas.openxmlformats.org/officeDocument/2006/relationships/image" Target="../media/image57.png"/><Relationship Id="rId17" Type="http://schemas.openxmlformats.org/officeDocument/2006/relationships/image" Target="../media/image61.png"/><Relationship Id="rId25" Type="http://schemas.openxmlformats.org/officeDocument/2006/relationships/image" Target="../media/image69.png"/><Relationship Id="rId33" Type="http://schemas.openxmlformats.org/officeDocument/2006/relationships/image" Target="../media/image76.png"/><Relationship Id="rId38" Type="http://schemas.openxmlformats.org/officeDocument/2006/relationships/image" Target="../media/image79.png"/><Relationship Id="rId46" Type="http://schemas.openxmlformats.org/officeDocument/2006/relationships/image" Target="../media/image87.png"/><Relationship Id="rId2" Type="http://schemas.openxmlformats.org/officeDocument/2006/relationships/image" Target="../media/image38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29" Type="http://schemas.openxmlformats.org/officeDocument/2006/relationships/image" Target="../media/image72.png"/><Relationship Id="rId41" Type="http://schemas.openxmlformats.org/officeDocument/2006/relationships/image" Target="../media/image82.png"/><Relationship Id="rId54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56.png"/><Relationship Id="rId24" Type="http://schemas.openxmlformats.org/officeDocument/2006/relationships/image" Target="../media/image68.png"/><Relationship Id="rId32" Type="http://schemas.openxmlformats.org/officeDocument/2006/relationships/image" Target="../media/image75.png"/><Relationship Id="rId37" Type="http://schemas.openxmlformats.org/officeDocument/2006/relationships/image" Target="../media/image78.png"/><Relationship Id="rId40" Type="http://schemas.openxmlformats.org/officeDocument/2006/relationships/image" Target="../media/image81.png"/><Relationship Id="rId45" Type="http://schemas.openxmlformats.org/officeDocument/2006/relationships/image" Target="../media/image86.png"/><Relationship Id="rId53" Type="http://schemas.openxmlformats.org/officeDocument/2006/relationships/image" Target="../media/image94.png"/><Relationship Id="rId58" Type="http://schemas.openxmlformats.org/officeDocument/2006/relationships/image" Target="../media/image47.png"/><Relationship Id="rId5" Type="http://schemas.openxmlformats.org/officeDocument/2006/relationships/image" Target="../media/image32.png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28" Type="http://schemas.openxmlformats.org/officeDocument/2006/relationships/image" Target="../media/image71.png"/><Relationship Id="rId36" Type="http://schemas.openxmlformats.org/officeDocument/2006/relationships/image" Target="../media/image77.png"/><Relationship Id="rId49" Type="http://schemas.openxmlformats.org/officeDocument/2006/relationships/image" Target="../media/image90.png"/><Relationship Id="rId57" Type="http://schemas.openxmlformats.org/officeDocument/2006/relationships/image" Target="../media/image98.png"/><Relationship Id="rId10" Type="http://schemas.openxmlformats.org/officeDocument/2006/relationships/image" Target="../media/image45.png"/><Relationship Id="rId19" Type="http://schemas.openxmlformats.org/officeDocument/2006/relationships/image" Target="../media/image63.png"/><Relationship Id="rId31" Type="http://schemas.openxmlformats.org/officeDocument/2006/relationships/image" Target="../media/image74.png"/><Relationship Id="rId44" Type="http://schemas.openxmlformats.org/officeDocument/2006/relationships/image" Target="../media/image85.png"/><Relationship Id="rId52" Type="http://schemas.openxmlformats.org/officeDocument/2006/relationships/image" Target="../media/image93.png"/><Relationship Id="rId4" Type="http://schemas.openxmlformats.org/officeDocument/2006/relationships/image" Target="../media/image54.png"/><Relationship Id="rId9" Type="http://schemas.openxmlformats.org/officeDocument/2006/relationships/image" Target="../media/image49.png"/><Relationship Id="rId14" Type="http://schemas.openxmlformats.org/officeDocument/2006/relationships/image" Target="../media/image50.png"/><Relationship Id="rId22" Type="http://schemas.openxmlformats.org/officeDocument/2006/relationships/image" Target="../media/image66.png"/><Relationship Id="rId27" Type="http://schemas.openxmlformats.org/officeDocument/2006/relationships/image" Target="../media/image51.png"/><Relationship Id="rId30" Type="http://schemas.openxmlformats.org/officeDocument/2006/relationships/image" Target="../media/image73.png"/><Relationship Id="rId35" Type="http://schemas.openxmlformats.org/officeDocument/2006/relationships/image" Target="../media/image30.png"/><Relationship Id="rId43" Type="http://schemas.openxmlformats.org/officeDocument/2006/relationships/image" Target="../media/image84.png"/><Relationship Id="rId48" Type="http://schemas.openxmlformats.org/officeDocument/2006/relationships/image" Target="../media/image89.png"/><Relationship Id="rId56" Type="http://schemas.openxmlformats.org/officeDocument/2006/relationships/image" Target="../media/image97.png"/><Relationship Id="rId8" Type="http://schemas.openxmlformats.org/officeDocument/2006/relationships/image" Target="../media/image52.png"/><Relationship Id="rId51" Type="http://schemas.openxmlformats.org/officeDocument/2006/relationships/image" Target="../media/image92.png"/><Relationship Id="rId3" Type="http://schemas.openxmlformats.org/officeDocument/2006/relationships/image" Target="../media/image29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0485" y="2470821"/>
            <a:ext cx="45656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80" dirty="0">
                <a:latin typeface="Century"/>
                <a:cs typeface="Century"/>
              </a:rPr>
              <a:t>Problem</a:t>
            </a:r>
            <a:r>
              <a:rPr sz="2450" spc="254" dirty="0">
                <a:latin typeface="Century"/>
                <a:cs typeface="Century"/>
              </a:rPr>
              <a:t> </a:t>
            </a:r>
            <a:r>
              <a:rPr sz="2450" spc="155" dirty="0">
                <a:latin typeface="Century"/>
                <a:cs typeface="Century"/>
              </a:rPr>
              <a:t>solving</a:t>
            </a:r>
            <a:r>
              <a:rPr sz="2450" spc="225" dirty="0">
                <a:latin typeface="Century"/>
                <a:cs typeface="Century"/>
              </a:rPr>
              <a:t> </a:t>
            </a:r>
            <a:r>
              <a:rPr sz="2450" spc="105" dirty="0">
                <a:latin typeface="Century"/>
                <a:cs typeface="Century"/>
              </a:rPr>
              <a:t>and</a:t>
            </a:r>
            <a:r>
              <a:rPr sz="2450" spc="225" dirty="0">
                <a:latin typeface="Century"/>
                <a:cs typeface="Century"/>
              </a:rPr>
              <a:t> </a:t>
            </a:r>
            <a:r>
              <a:rPr sz="2450" spc="170" dirty="0">
                <a:latin typeface="Century"/>
                <a:cs typeface="Century"/>
              </a:rPr>
              <a:t>search</a:t>
            </a:r>
            <a:endParaRPr sz="245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93921" y="3925282"/>
            <a:ext cx="140271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155" dirty="0">
                <a:latin typeface="Century"/>
                <a:cs typeface="Century"/>
              </a:rPr>
              <a:t>Chapter</a:t>
            </a:r>
            <a:r>
              <a:rPr sz="2050" spc="165" dirty="0">
                <a:latin typeface="Century"/>
                <a:cs typeface="Century"/>
              </a:rPr>
              <a:t> </a:t>
            </a:r>
            <a:r>
              <a:rPr sz="2050" dirty="0">
                <a:latin typeface="Century"/>
                <a:cs typeface="Century"/>
              </a:rPr>
              <a:t>3</a:t>
            </a:r>
            <a:endParaRPr sz="2050">
              <a:latin typeface="Century"/>
              <a:cs typeface="Century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</a:t>
            </a:fld>
            <a:endParaRPr spc="2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270" algn="ctr">
              <a:lnSpc>
                <a:spcPts val="2635"/>
              </a:lnSpc>
              <a:tabLst>
                <a:tab pos="1642110" algn="l"/>
              </a:tabLst>
            </a:pPr>
            <a:r>
              <a:rPr spc="90" dirty="0"/>
              <a:t>Example:	</a:t>
            </a:r>
            <a:r>
              <a:rPr spc="70" dirty="0"/>
              <a:t>vacuum</a:t>
            </a:r>
            <a:r>
              <a:rPr spc="210" dirty="0"/>
              <a:t> </a:t>
            </a:r>
            <a:r>
              <a:rPr spc="85" dirty="0"/>
              <a:t>world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769" y="1648426"/>
            <a:ext cx="4684395" cy="4495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solidFill>
                  <a:srgbClr val="004B00"/>
                </a:solidFill>
                <a:latin typeface="Tahoma"/>
                <a:cs typeface="Tahoma"/>
              </a:rPr>
              <a:t>Single-state</a:t>
            </a:r>
            <a:r>
              <a:rPr sz="2050" dirty="0">
                <a:latin typeface="Tahoma"/>
                <a:cs typeface="Tahoma"/>
              </a:rPr>
              <a:t>, start in #5. </a:t>
            </a:r>
            <a:endParaRPr lang="en-GB" sz="20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Solution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[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Right, Suck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]</a:t>
            </a:r>
            <a:endParaRPr sz="2050" dirty="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050" dirty="0">
                <a:solidFill>
                  <a:srgbClr val="004B00"/>
                </a:solidFill>
                <a:latin typeface="Tahoma"/>
                <a:cs typeface="Tahoma"/>
              </a:rPr>
              <a:t>Conformant</a:t>
            </a:r>
            <a:r>
              <a:rPr sz="2050" dirty="0">
                <a:latin typeface="Tahoma"/>
                <a:cs typeface="Tahoma"/>
              </a:rPr>
              <a:t>, start in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{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3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4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5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6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7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8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}</a:t>
            </a:r>
            <a:endParaRPr sz="205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50" dirty="0">
                <a:latin typeface="Tahoma"/>
                <a:cs typeface="Tahoma"/>
              </a:rPr>
              <a:t>e.g.,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Right </a:t>
            </a:r>
            <a:r>
              <a:rPr sz="2050" dirty="0">
                <a:latin typeface="Tahoma"/>
                <a:cs typeface="Tahoma"/>
              </a:rPr>
              <a:t>goes to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{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4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6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8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}</a:t>
            </a:r>
            <a:r>
              <a:rPr sz="2050" dirty="0">
                <a:latin typeface="Tahoma"/>
                <a:cs typeface="Tahoma"/>
              </a:rPr>
              <a:t>.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Solution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[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Right, Suck, Left, Suck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]</a:t>
            </a:r>
            <a:endParaRPr sz="2050" dirty="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050" dirty="0">
                <a:solidFill>
                  <a:srgbClr val="004B00"/>
                </a:solidFill>
                <a:latin typeface="Tahoma"/>
                <a:cs typeface="Tahoma"/>
              </a:rPr>
              <a:t>Contingency</a:t>
            </a:r>
            <a:r>
              <a:rPr sz="2050" dirty="0">
                <a:latin typeface="Tahoma"/>
                <a:cs typeface="Tahoma"/>
              </a:rPr>
              <a:t>, start in #5</a:t>
            </a:r>
          </a:p>
          <a:p>
            <a:pPr marL="12700" marR="5080">
              <a:lnSpc>
                <a:spcPts val="2500"/>
              </a:lnSpc>
              <a:spcBef>
                <a:spcPts val="75"/>
              </a:spcBef>
            </a:pPr>
            <a:r>
              <a:rPr sz="2050" dirty="0">
                <a:latin typeface="Tahoma"/>
                <a:cs typeface="Tahoma"/>
              </a:rPr>
              <a:t>Murphy’s Law: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Suck </a:t>
            </a:r>
            <a:r>
              <a:rPr sz="2050" dirty="0">
                <a:latin typeface="Tahoma"/>
                <a:cs typeface="Tahoma"/>
              </a:rPr>
              <a:t>can dirty a clean carpet  </a:t>
            </a:r>
            <a:endParaRPr lang="en-GB" sz="2050" dirty="0">
              <a:latin typeface="Tahoma"/>
              <a:cs typeface="Tahoma"/>
            </a:endParaRPr>
          </a:p>
          <a:p>
            <a:pPr marL="12700" marR="5080">
              <a:lnSpc>
                <a:spcPts val="2500"/>
              </a:lnSpc>
              <a:spcBef>
                <a:spcPts val="75"/>
              </a:spcBef>
            </a:pPr>
            <a:r>
              <a:rPr sz="2050" dirty="0">
                <a:latin typeface="Tahoma"/>
                <a:cs typeface="Tahoma"/>
              </a:rPr>
              <a:t>Local sensing: dirt, location only.</a:t>
            </a:r>
          </a:p>
          <a:p>
            <a:pPr marL="12700">
              <a:lnSpc>
                <a:spcPts val="2400"/>
              </a:lnSpc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Solution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[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Right, </a:t>
            </a:r>
            <a:r>
              <a:rPr sz="2050" dirty="0">
                <a:solidFill>
                  <a:srgbClr val="00007E"/>
                </a:solidFill>
                <a:latin typeface="Century"/>
                <a:cs typeface="Century"/>
              </a:rPr>
              <a:t>if 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dirt </a:t>
            </a:r>
            <a:r>
              <a:rPr sz="2050" dirty="0">
                <a:solidFill>
                  <a:srgbClr val="00007E"/>
                </a:solidFill>
                <a:latin typeface="Century"/>
                <a:cs typeface="Century"/>
              </a:rPr>
              <a:t>then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Suck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]</a:t>
            </a:r>
            <a:endParaRPr sz="2050" dirty="0">
              <a:latin typeface="Garamond"/>
              <a:cs typeface="Garamond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403481" y="1961168"/>
          <a:ext cx="1941195" cy="2624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56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196926" y="3369068"/>
            <a:ext cx="0" cy="516255"/>
          </a:xfrm>
          <a:custGeom>
            <a:avLst/>
            <a:gdLst/>
            <a:ahLst/>
            <a:cxnLst/>
            <a:rect l="l" t="t" r="r" b="b"/>
            <a:pathLst>
              <a:path h="516254">
                <a:moveTo>
                  <a:pt x="0" y="0"/>
                </a:moveTo>
                <a:lnTo>
                  <a:pt x="0" y="516064"/>
                </a:lnTo>
              </a:path>
            </a:pathLst>
          </a:custGeom>
          <a:ln w="18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1411" y="3646720"/>
            <a:ext cx="234750" cy="15042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77005" y="3414298"/>
            <a:ext cx="343297" cy="214582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5751626" y="3581628"/>
            <a:ext cx="241935" cy="20955"/>
          </a:xfrm>
          <a:custGeom>
            <a:avLst/>
            <a:gdLst/>
            <a:ahLst/>
            <a:cxnLst/>
            <a:rect l="l" t="t" r="r" b="b"/>
            <a:pathLst>
              <a:path w="241935" h="20954">
                <a:moveTo>
                  <a:pt x="213334" y="0"/>
                </a:moveTo>
                <a:lnTo>
                  <a:pt x="241401" y="20624"/>
                </a:lnTo>
                <a:lnTo>
                  <a:pt x="0" y="20624"/>
                </a:lnTo>
                <a:lnTo>
                  <a:pt x="39293" y="0"/>
                </a:lnTo>
                <a:lnTo>
                  <a:pt x="213334" y="0"/>
                </a:lnTo>
                <a:close/>
              </a:path>
            </a:pathLst>
          </a:custGeom>
          <a:ln w="18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96926" y="1961171"/>
            <a:ext cx="0" cy="516255"/>
          </a:xfrm>
          <a:custGeom>
            <a:avLst/>
            <a:gdLst/>
            <a:ahLst/>
            <a:cxnLst/>
            <a:rect l="l" t="t" r="r" b="b"/>
            <a:pathLst>
              <a:path h="516255">
                <a:moveTo>
                  <a:pt x="0" y="0"/>
                </a:moveTo>
                <a:lnTo>
                  <a:pt x="0" y="516064"/>
                </a:lnTo>
              </a:path>
            </a:pathLst>
          </a:custGeom>
          <a:ln w="18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751720" y="2006414"/>
            <a:ext cx="368935" cy="394335"/>
            <a:chOff x="5751720" y="2006414"/>
            <a:chExt cx="368935" cy="39433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1720" y="2249835"/>
              <a:ext cx="234750" cy="15042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77005" y="2006414"/>
              <a:ext cx="343284" cy="214582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5751626" y="2173744"/>
            <a:ext cx="241935" cy="20955"/>
          </a:xfrm>
          <a:custGeom>
            <a:avLst/>
            <a:gdLst/>
            <a:ahLst/>
            <a:cxnLst/>
            <a:rect l="l" t="t" r="r" b="b"/>
            <a:pathLst>
              <a:path w="241935" h="20955">
                <a:moveTo>
                  <a:pt x="213334" y="0"/>
                </a:moveTo>
                <a:lnTo>
                  <a:pt x="241401" y="20624"/>
                </a:lnTo>
                <a:lnTo>
                  <a:pt x="0" y="20624"/>
                </a:lnTo>
                <a:lnTo>
                  <a:pt x="39293" y="0"/>
                </a:lnTo>
                <a:lnTo>
                  <a:pt x="213334" y="0"/>
                </a:lnTo>
                <a:close/>
              </a:path>
            </a:pathLst>
          </a:custGeom>
          <a:ln w="18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96926" y="2665120"/>
            <a:ext cx="0" cy="516255"/>
          </a:xfrm>
          <a:custGeom>
            <a:avLst/>
            <a:gdLst/>
            <a:ahLst/>
            <a:cxnLst/>
            <a:rect l="l" t="t" r="r" b="b"/>
            <a:pathLst>
              <a:path h="516255">
                <a:moveTo>
                  <a:pt x="0" y="0"/>
                </a:moveTo>
                <a:lnTo>
                  <a:pt x="0" y="516064"/>
                </a:lnTo>
              </a:path>
            </a:pathLst>
          </a:custGeom>
          <a:ln w="18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5751733" y="2710349"/>
            <a:ext cx="368935" cy="394335"/>
            <a:chOff x="5751733" y="2710349"/>
            <a:chExt cx="368935" cy="39433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51733" y="2953770"/>
              <a:ext cx="234750" cy="15042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77006" y="2710349"/>
              <a:ext cx="343297" cy="214582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5751626" y="2877680"/>
            <a:ext cx="241935" cy="20955"/>
          </a:xfrm>
          <a:custGeom>
            <a:avLst/>
            <a:gdLst/>
            <a:ahLst/>
            <a:cxnLst/>
            <a:rect l="l" t="t" r="r" b="b"/>
            <a:pathLst>
              <a:path w="241935" h="20955">
                <a:moveTo>
                  <a:pt x="213334" y="0"/>
                </a:moveTo>
                <a:lnTo>
                  <a:pt x="241401" y="20624"/>
                </a:lnTo>
                <a:lnTo>
                  <a:pt x="0" y="20624"/>
                </a:lnTo>
                <a:lnTo>
                  <a:pt x="39293" y="0"/>
                </a:lnTo>
                <a:lnTo>
                  <a:pt x="213334" y="0"/>
                </a:lnTo>
                <a:close/>
              </a:path>
            </a:pathLst>
          </a:custGeom>
          <a:ln w="18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77005" y="4118246"/>
            <a:ext cx="343297" cy="214582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5751626" y="4285576"/>
            <a:ext cx="241935" cy="20955"/>
          </a:xfrm>
          <a:custGeom>
            <a:avLst/>
            <a:gdLst/>
            <a:ahLst/>
            <a:cxnLst/>
            <a:rect l="l" t="t" r="r" b="b"/>
            <a:pathLst>
              <a:path w="241935" h="20954">
                <a:moveTo>
                  <a:pt x="213334" y="0"/>
                </a:moveTo>
                <a:lnTo>
                  <a:pt x="241401" y="20624"/>
                </a:lnTo>
                <a:lnTo>
                  <a:pt x="0" y="20624"/>
                </a:lnTo>
                <a:lnTo>
                  <a:pt x="39293" y="0"/>
                </a:lnTo>
                <a:lnTo>
                  <a:pt x="213334" y="0"/>
                </a:lnTo>
                <a:close/>
              </a:path>
            </a:pathLst>
          </a:custGeom>
          <a:ln w="18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7417227" y="3359849"/>
            <a:ext cx="1050925" cy="534670"/>
            <a:chOff x="7417227" y="3359849"/>
            <a:chExt cx="1050925" cy="534670"/>
          </a:xfrm>
        </p:grpSpPr>
        <p:sp>
          <p:nvSpPr>
            <p:cNvPr id="22" name="object 22"/>
            <p:cNvSpPr/>
            <p:nvPr/>
          </p:nvSpPr>
          <p:spPr>
            <a:xfrm>
              <a:off x="7426443" y="3369064"/>
              <a:ext cx="1032510" cy="516255"/>
            </a:xfrm>
            <a:custGeom>
              <a:avLst/>
              <a:gdLst/>
              <a:ahLst/>
              <a:cxnLst/>
              <a:rect l="l" t="t" r="r" b="b"/>
              <a:pathLst>
                <a:path w="1032509" h="516254">
                  <a:moveTo>
                    <a:pt x="1032137" y="516068"/>
                  </a:moveTo>
                  <a:lnTo>
                    <a:pt x="1032137" y="0"/>
                  </a:lnTo>
                  <a:lnTo>
                    <a:pt x="0" y="0"/>
                  </a:lnTo>
                  <a:lnTo>
                    <a:pt x="0" y="516068"/>
                  </a:lnTo>
                  <a:lnTo>
                    <a:pt x="1032137" y="516068"/>
                  </a:lnTo>
                  <a:close/>
                </a:path>
                <a:path w="1032509" h="516254">
                  <a:moveTo>
                    <a:pt x="516073" y="3"/>
                  </a:moveTo>
                  <a:lnTo>
                    <a:pt x="516073" y="516068"/>
                  </a:lnTo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36285" y="3657706"/>
              <a:ext cx="234750" cy="15043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61571" y="3414297"/>
              <a:ext cx="343284" cy="21458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036179" y="3581628"/>
              <a:ext cx="241935" cy="20955"/>
            </a:xfrm>
            <a:custGeom>
              <a:avLst/>
              <a:gdLst/>
              <a:ahLst/>
              <a:cxnLst/>
              <a:rect l="l" t="t" r="r" b="b"/>
              <a:pathLst>
                <a:path w="241934" h="20954">
                  <a:moveTo>
                    <a:pt x="213334" y="0"/>
                  </a:moveTo>
                  <a:lnTo>
                    <a:pt x="241401" y="20624"/>
                  </a:lnTo>
                  <a:lnTo>
                    <a:pt x="0" y="20624"/>
                  </a:lnTo>
                  <a:lnTo>
                    <a:pt x="39293" y="0"/>
                  </a:lnTo>
                  <a:lnTo>
                    <a:pt x="213334" y="0"/>
                  </a:lnTo>
                  <a:close/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7417227" y="1951952"/>
            <a:ext cx="1050925" cy="534670"/>
            <a:chOff x="7417227" y="1951952"/>
            <a:chExt cx="1050925" cy="534670"/>
          </a:xfrm>
        </p:grpSpPr>
        <p:sp>
          <p:nvSpPr>
            <p:cNvPr id="27" name="object 27"/>
            <p:cNvSpPr/>
            <p:nvPr/>
          </p:nvSpPr>
          <p:spPr>
            <a:xfrm>
              <a:off x="7426443" y="1961168"/>
              <a:ext cx="1032510" cy="516255"/>
            </a:xfrm>
            <a:custGeom>
              <a:avLst/>
              <a:gdLst/>
              <a:ahLst/>
              <a:cxnLst/>
              <a:rect l="l" t="t" r="r" b="b"/>
              <a:pathLst>
                <a:path w="1032509" h="516255">
                  <a:moveTo>
                    <a:pt x="1032137" y="516068"/>
                  </a:moveTo>
                  <a:lnTo>
                    <a:pt x="1032137" y="0"/>
                  </a:lnTo>
                  <a:lnTo>
                    <a:pt x="0" y="0"/>
                  </a:lnTo>
                  <a:lnTo>
                    <a:pt x="0" y="516068"/>
                  </a:lnTo>
                  <a:lnTo>
                    <a:pt x="1032137" y="516068"/>
                  </a:lnTo>
                  <a:close/>
                </a:path>
                <a:path w="1032509" h="516255">
                  <a:moveTo>
                    <a:pt x="516073" y="3"/>
                  </a:moveTo>
                  <a:lnTo>
                    <a:pt x="516073" y="516068"/>
                  </a:lnTo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36285" y="2249835"/>
              <a:ext cx="234750" cy="15042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61558" y="2006414"/>
              <a:ext cx="343297" cy="21458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036179" y="2173744"/>
              <a:ext cx="241935" cy="20955"/>
            </a:xfrm>
            <a:custGeom>
              <a:avLst/>
              <a:gdLst/>
              <a:ahLst/>
              <a:cxnLst/>
              <a:rect l="l" t="t" r="r" b="b"/>
              <a:pathLst>
                <a:path w="241934" h="20955">
                  <a:moveTo>
                    <a:pt x="213334" y="0"/>
                  </a:moveTo>
                  <a:lnTo>
                    <a:pt x="241401" y="20624"/>
                  </a:lnTo>
                  <a:lnTo>
                    <a:pt x="0" y="20624"/>
                  </a:lnTo>
                  <a:lnTo>
                    <a:pt x="39293" y="0"/>
                  </a:lnTo>
                  <a:lnTo>
                    <a:pt x="213334" y="0"/>
                  </a:lnTo>
                  <a:close/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38039" y="2249822"/>
              <a:ext cx="234750" cy="150422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7417227" y="2655901"/>
            <a:ext cx="1050925" cy="534670"/>
            <a:chOff x="7417227" y="2655901"/>
            <a:chExt cx="1050925" cy="534670"/>
          </a:xfrm>
        </p:grpSpPr>
        <p:sp>
          <p:nvSpPr>
            <p:cNvPr id="33" name="object 33"/>
            <p:cNvSpPr/>
            <p:nvPr/>
          </p:nvSpPr>
          <p:spPr>
            <a:xfrm>
              <a:off x="7426443" y="2665116"/>
              <a:ext cx="1032510" cy="516255"/>
            </a:xfrm>
            <a:custGeom>
              <a:avLst/>
              <a:gdLst/>
              <a:ahLst/>
              <a:cxnLst/>
              <a:rect l="l" t="t" r="r" b="b"/>
              <a:pathLst>
                <a:path w="1032509" h="516255">
                  <a:moveTo>
                    <a:pt x="1032137" y="516068"/>
                  </a:moveTo>
                  <a:lnTo>
                    <a:pt x="1032137" y="0"/>
                  </a:lnTo>
                  <a:lnTo>
                    <a:pt x="0" y="0"/>
                  </a:lnTo>
                  <a:lnTo>
                    <a:pt x="0" y="516068"/>
                  </a:lnTo>
                  <a:lnTo>
                    <a:pt x="1032137" y="516068"/>
                  </a:lnTo>
                  <a:close/>
                </a:path>
                <a:path w="1032509" h="516255">
                  <a:moveTo>
                    <a:pt x="516073" y="3"/>
                  </a:moveTo>
                  <a:lnTo>
                    <a:pt x="516073" y="516068"/>
                  </a:lnTo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38039" y="2953770"/>
              <a:ext cx="234750" cy="15042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061571" y="2710349"/>
              <a:ext cx="343284" cy="21459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8036179" y="2877680"/>
              <a:ext cx="241935" cy="20955"/>
            </a:xfrm>
            <a:custGeom>
              <a:avLst/>
              <a:gdLst/>
              <a:ahLst/>
              <a:cxnLst/>
              <a:rect l="l" t="t" r="r" b="b"/>
              <a:pathLst>
                <a:path w="241934" h="20955">
                  <a:moveTo>
                    <a:pt x="213334" y="0"/>
                  </a:moveTo>
                  <a:lnTo>
                    <a:pt x="241401" y="20624"/>
                  </a:lnTo>
                  <a:lnTo>
                    <a:pt x="0" y="20624"/>
                  </a:lnTo>
                  <a:lnTo>
                    <a:pt x="39293" y="0"/>
                  </a:lnTo>
                  <a:lnTo>
                    <a:pt x="213334" y="0"/>
                  </a:lnTo>
                  <a:close/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7417227" y="4063810"/>
            <a:ext cx="1050925" cy="534670"/>
            <a:chOff x="7417227" y="4063810"/>
            <a:chExt cx="1050925" cy="534670"/>
          </a:xfrm>
        </p:grpSpPr>
        <p:sp>
          <p:nvSpPr>
            <p:cNvPr id="38" name="object 38"/>
            <p:cNvSpPr/>
            <p:nvPr/>
          </p:nvSpPr>
          <p:spPr>
            <a:xfrm>
              <a:off x="7426443" y="4073017"/>
              <a:ext cx="1032510" cy="516255"/>
            </a:xfrm>
            <a:custGeom>
              <a:avLst/>
              <a:gdLst/>
              <a:ahLst/>
              <a:cxnLst/>
              <a:rect l="l" t="t" r="r" b="b"/>
              <a:pathLst>
                <a:path w="1032509" h="516254">
                  <a:moveTo>
                    <a:pt x="1032137" y="516077"/>
                  </a:moveTo>
                  <a:lnTo>
                    <a:pt x="1032137" y="8"/>
                  </a:lnTo>
                  <a:lnTo>
                    <a:pt x="0" y="8"/>
                  </a:lnTo>
                  <a:lnTo>
                    <a:pt x="0" y="516077"/>
                  </a:lnTo>
                  <a:lnTo>
                    <a:pt x="1032137" y="516077"/>
                  </a:lnTo>
                  <a:close/>
                </a:path>
                <a:path w="1032509" h="516254">
                  <a:moveTo>
                    <a:pt x="516073" y="0"/>
                  </a:moveTo>
                  <a:lnTo>
                    <a:pt x="516073" y="516077"/>
                  </a:lnTo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61571" y="4118246"/>
              <a:ext cx="343284" cy="214595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8036179" y="4285576"/>
              <a:ext cx="241935" cy="20955"/>
            </a:xfrm>
            <a:custGeom>
              <a:avLst/>
              <a:gdLst/>
              <a:ahLst/>
              <a:cxnLst/>
              <a:rect l="l" t="t" r="r" b="b"/>
              <a:pathLst>
                <a:path w="241934" h="20954">
                  <a:moveTo>
                    <a:pt x="213334" y="0"/>
                  </a:moveTo>
                  <a:lnTo>
                    <a:pt x="241401" y="20624"/>
                  </a:lnTo>
                  <a:lnTo>
                    <a:pt x="0" y="20624"/>
                  </a:lnTo>
                  <a:lnTo>
                    <a:pt x="39293" y="0"/>
                  </a:lnTo>
                  <a:lnTo>
                    <a:pt x="213334" y="0"/>
                  </a:lnTo>
                  <a:close/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1" name="object 4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331411" y="2249822"/>
            <a:ext cx="234750" cy="150422"/>
          </a:xfrm>
          <a:prstGeom prst="rect">
            <a:avLst/>
          </a:prstGeom>
        </p:spPr>
      </p:pic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10</a:t>
            </a:fld>
            <a:endParaRPr spc="2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11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55" dirty="0"/>
              <a:t>Single-state</a:t>
            </a:r>
            <a:r>
              <a:rPr spc="195" dirty="0"/>
              <a:t> </a:t>
            </a:r>
            <a:r>
              <a:rPr spc="120" dirty="0"/>
              <a:t>problem</a:t>
            </a:r>
            <a:r>
              <a:rPr spc="215" dirty="0"/>
              <a:t> </a:t>
            </a:r>
            <a:r>
              <a:rPr spc="75" dirty="0"/>
              <a:t>formulation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8" y="1608802"/>
            <a:ext cx="8342632" cy="48326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4"/>
              </a:spcBef>
              <a:buFont typeface="Wingdings" panose="05000000000000000000" pitchFamily="2" charset="2"/>
              <a:buChar char="q"/>
            </a:pPr>
            <a:r>
              <a:rPr sz="2050" dirty="0">
                <a:latin typeface="Tahoma"/>
                <a:cs typeface="Tahoma"/>
              </a:rPr>
              <a:t>A </a:t>
            </a:r>
            <a:r>
              <a:rPr sz="2050" dirty="0">
                <a:solidFill>
                  <a:srgbClr val="00007E"/>
                </a:solidFill>
                <a:latin typeface="Tahoma"/>
                <a:cs typeface="Tahoma"/>
              </a:rPr>
              <a:t>problem </a:t>
            </a:r>
            <a:r>
              <a:rPr sz="2050" dirty="0">
                <a:latin typeface="Tahoma"/>
                <a:cs typeface="Tahoma"/>
              </a:rPr>
              <a:t>is defined by four items:</a:t>
            </a:r>
          </a:p>
          <a:p>
            <a:pPr marL="812800" lvl="1" indent="-342900">
              <a:spcBef>
                <a:spcPts val="1560"/>
              </a:spcBef>
              <a:buFont typeface="Arial" panose="020B0604020202020204" pitchFamily="34" charset="0"/>
              <a:buChar char="•"/>
              <a:tabLst>
                <a:tab pos="1490345" algn="l"/>
              </a:tabLst>
            </a:pPr>
            <a:r>
              <a:rPr sz="2050" dirty="0">
                <a:solidFill>
                  <a:srgbClr val="00007E"/>
                </a:solidFill>
                <a:latin typeface="Tahoma"/>
                <a:cs typeface="Tahoma"/>
              </a:rPr>
              <a:t>initial state	</a:t>
            </a:r>
            <a:r>
              <a:rPr sz="2050" dirty="0">
                <a:latin typeface="Tahoma"/>
                <a:cs typeface="Tahoma"/>
              </a:rPr>
              <a:t>e.g., “at Arad”</a:t>
            </a:r>
          </a:p>
          <a:p>
            <a:pPr marL="812800" lvl="1" indent="-342900">
              <a:spcBef>
                <a:spcPts val="1560"/>
              </a:spcBef>
              <a:buFont typeface="Arial" panose="020B0604020202020204" pitchFamily="34" charset="0"/>
              <a:buChar char="•"/>
            </a:pPr>
            <a:r>
              <a:rPr sz="2050" dirty="0">
                <a:solidFill>
                  <a:srgbClr val="00007E"/>
                </a:solidFill>
                <a:latin typeface="Tahoma"/>
                <a:cs typeface="Tahoma"/>
              </a:rPr>
              <a:t>successor function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 </a:t>
            </a:r>
            <a:r>
              <a:rPr sz="2050" dirty="0">
                <a:latin typeface="Tahoma"/>
                <a:cs typeface="Tahoma"/>
              </a:rPr>
              <a:t>= set of action–state pairs</a:t>
            </a:r>
          </a:p>
          <a:p>
            <a:pPr marL="1200785" lvl="1">
              <a:spcBef>
                <a:spcPts val="25"/>
              </a:spcBef>
            </a:pPr>
            <a:r>
              <a:rPr sz="2050" dirty="0">
                <a:latin typeface="Tahoma"/>
                <a:cs typeface="Tahoma"/>
              </a:rPr>
              <a:t>e.g.,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Arad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 =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{(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Arad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→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Zerind, Zerind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)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. . .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}</a:t>
            </a:r>
            <a:endParaRPr sz="2050" dirty="0">
              <a:latin typeface="Cambria"/>
              <a:cs typeface="Cambria"/>
            </a:endParaRPr>
          </a:p>
          <a:p>
            <a:pPr marL="812800" lvl="1" indent="-342900">
              <a:spcBef>
                <a:spcPts val="1560"/>
              </a:spcBef>
              <a:buFont typeface="Arial" panose="020B0604020202020204" pitchFamily="34" charset="0"/>
              <a:buChar char="•"/>
            </a:pPr>
            <a:r>
              <a:rPr sz="2050" dirty="0">
                <a:solidFill>
                  <a:srgbClr val="00007E"/>
                </a:solidFill>
                <a:latin typeface="Tahoma"/>
                <a:cs typeface="Tahoma"/>
              </a:rPr>
              <a:t>goal test</a:t>
            </a:r>
            <a:r>
              <a:rPr sz="2050" dirty="0">
                <a:latin typeface="Tahoma"/>
                <a:cs typeface="Tahoma"/>
              </a:rPr>
              <a:t>, can be</a:t>
            </a:r>
          </a:p>
          <a:p>
            <a:pPr marL="1201420" marR="2298700" lvl="1">
              <a:lnSpc>
                <a:spcPct val="101499"/>
              </a:lnSpc>
            </a:pPr>
            <a:r>
              <a:rPr sz="2050" dirty="0">
                <a:solidFill>
                  <a:srgbClr val="004B00"/>
                </a:solidFill>
                <a:latin typeface="Tahoma"/>
                <a:cs typeface="Tahoma"/>
              </a:rPr>
              <a:t>explicit</a:t>
            </a:r>
            <a:r>
              <a:rPr sz="2050" dirty="0">
                <a:latin typeface="Tahoma"/>
                <a:cs typeface="Tahoma"/>
              </a:rPr>
              <a:t>, e.g.,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 </a:t>
            </a:r>
            <a:r>
              <a:rPr sz="2050" dirty="0">
                <a:latin typeface="Tahoma"/>
                <a:cs typeface="Tahoma"/>
              </a:rPr>
              <a:t>= “at Bucharest”  </a:t>
            </a:r>
            <a:r>
              <a:rPr sz="2050" dirty="0">
                <a:solidFill>
                  <a:srgbClr val="004B00"/>
                </a:solidFill>
                <a:latin typeface="Tahoma"/>
                <a:cs typeface="Tahoma"/>
              </a:rPr>
              <a:t>implicit</a:t>
            </a:r>
            <a:r>
              <a:rPr sz="2050" dirty="0">
                <a:latin typeface="Tahoma"/>
                <a:cs typeface="Tahoma"/>
              </a:rPr>
              <a:t>, e.g.,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N oDirt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 dirty="0">
              <a:latin typeface="Garamond"/>
              <a:cs typeface="Garamond"/>
            </a:endParaRPr>
          </a:p>
          <a:p>
            <a:pPr marL="812800" lvl="1" indent="-342900">
              <a:spcBef>
                <a:spcPts val="1560"/>
              </a:spcBef>
              <a:buFont typeface="Arial" panose="020B0604020202020204" pitchFamily="34" charset="0"/>
              <a:buChar char="•"/>
            </a:pPr>
            <a:r>
              <a:rPr sz="2050" dirty="0">
                <a:solidFill>
                  <a:srgbClr val="00007E"/>
                </a:solidFill>
                <a:latin typeface="Tahoma"/>
                <a:cs typeface="Tahoma"/>
              </a:rPr>
              <a:t>path cost </a:t>
            </a:r>
            <a:r>
              <a:rPr sz="2050" dirty="0">
                <a:latin typeface="Tahoma"/>
                <a:cs typeface="Tahoma"/>
              </a:rPr>
              <a:t>(additive)</a:t>
            </a:r>
          </a:p>
          <a:p>
            <a:pPr marL="1200785" lvl="1">
              <a:spcBef>
                <a:spcPts val="20"/>
              </a:spcBef>
            </a:pPr>
            <a:r>
              <a:rPr sz="2050" dirty="0">
                <a:latin typeface="Tahoma"/>
                <a:cs typeface="Tahoma"/>
              </a:rPr>
              <a:t>e.g., sum of distances, number of actions executed, etc.</a:t>
            </a:r>
          </a:p>
          <a:p>
            <a:pPr marL="1201420" lvl="1">
              <a:spcBef>
                <a:spcPts val="40"/>
              </a:spcBef>
            </a:pP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x, a, y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 </a:t>
            </a:r>
            <a:r>
              <a:rPr sz="2050" dirty="0">
                <a:latin typeface="Tahoma"/>
                <a:cs typeface="Tahoma"/>
              </a:rPr>
              <a:t>is the </a:t>
            </a:r>
            <a:r>
              <a:rPr sz="2050" dirty="0">
                <a:solidFill>
                  <a:srgbClr val="00007E"/>
                </a:solidFill>
                <a:latin typeface="Tahoma"/>
                <a:cs typeface="Tahoma"/>
              </a:rPr>
              <a:t>step cost</a:t>
            </a:r>
            <a:r>
              <a:rPr sz="2050" dirty="0">
                <a:latin typeface="Tahoma"/>
                <a:cs typeface="Tahoma"/>
              </a:rPr>
              <a:t>, assumed to be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≥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0</a:t>
            </a:r>
            <a:endParaRPr sz="2050" dirty="0">
              <a:latin typeface="Garamond"/>
              <a:cs typeface="Garamond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Wingdings" panose="05000000000000000000" pitchFamily="2" charset="2"/>
              <a:buChar char="q"/>
            </a:pPr>
            <a:r>
              <a:rPr sz="2050" dirty="0">
                <a:latin typeface="Tahoma"/>
                <a:cs typeface="Tahoma"/>
              </a:rPr>
              <a:t>A </a:t>
            </a:r>
            <a:r>
              <a:rPr sz="2050" dirty="0">
                <a:solidFill>
                  <a:srgbClr val="00007E"/>
                </a:solidFill>
                <a:latin typeface="Tahoma"/>
                <a:cs typeface="Tahoma"/>
              </a:rPr>
              <a:t>solution </a:t>
            </a:r>
            <a:r>
              <a:rPr sz="2050" dirty="0">
                <a:latin typeface="Tahoma"/>
                <a:cs typeface="Tahoma"/>
              </a:rPr>
              <a:t>is a sequence of actions</a:t>
            </a:r>
            <a:r>
              <a:rPr lang="en-GB" sz="205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leading from the initial state to a goal state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GB" spc="65" dirty="0"/>
              <a:t>Creating</a:t>
            </a:r>
            <a:r>
              <a:rPr spc="225" dirty="0"/>
              <a:t> </a:t>
            </a:r>
            <a:r>
              <a:rPr lang="en-GB" spc="225" dirty="0"/>
              <a:t>the</a:t>
            </a:r>
            <a:r>
              <a:rPr spc="240" dirty="0"/>
              <a:t> </a:t>
            </a:r>
            <a:r>
              <a:rPr spc="55" dirty="0"/>
              <a:t>state</a:t>
            </a:r>
            <a:r>
              <a:rPr spc="265" dirty="0"/>
              <a:t> </a:t>
            </a:r>
            <a:r>
              <a:rPr spc="65" dirty="0"/>
              <a:t>space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6" y="1608802"/>
            <a:ext cx="9942834" cy="33558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4"/>
              </a:spcBef>
              <a:buFont typeface="Wingdings" panose="05000000000000000000" pitchFamily="2" charset="2"/>
              <a:buChar char="q"/>
            </a:pPr>
            <a:r>
              <a:rPr sz="2050" dirty="0">
                <a:latin typeface="Tahoma"/>
                <a:cs typeface="Tahoma"/>
              </a:rPr>
              <a:t>Real world is absurdly complex</a:t>
            </a:r>
          </a:p>
          <a:p>
            <a:pPr marL="744220">
              <a:lnSpc>
                <a:spcPct val="100000"/>
              </a:lnSpc>
              <a:spcBef>
                <a:spcPts val="25"/>
              </a:spcBef>
            </a:pPr>
            <a:r>
              <a:rPr sz="2050" dirty="0">
                <a:latin typeface="Cambria"/>
                <a:cs typeface="Cambria"/>
              </a:rPr>
              <a:t>⇒ </a:t>
            </a:r>
            <a:r>
              <a:rPr sz="2050" dirty="0">
                <a:latin typeface="Tahoma"/>
                <a:cs typeface="Tahoma"/>
              </a:rPr>
              <a:t>state space must be </a:t>
            </a:r>
            <a:r>
              <a:rPr sz="2050" dirty="0">
                <a:solidFill>
                  <a:srgbClr val="0000FF"/>
                </a:solidFill>
                <a:latin typeface="Century"/>
                <a:cs typeface="Century"/>
              </a:rPr>
              <a:t>abstracted</a:t>
            </a:r>
            <a:r>
              <a:rPr sz="205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dirty="0">
                <a:latin typeface="Tahoma"/>
                <a:cs typeface="Tahoma"/>
              </a:rPr>
              <a:t>for problem solving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dirty="0">
                <a:latin typeface="Tahoma"/>
                <a:cs typeface="Tahoma"/>
              </a:rPr>
              <a:t>(Abstract) </a:t>
            </a:r>
            <a:r>
              <a:rPr sz="2050" dirty="0">
                <a:solidFill>
                  <a:srgbClr val="FF0000"/>
                </a:solidFill>
                <a:latin typeface="Tahoma"/>
                <a:cs typeface="Tahoma"/>
              </a:rPr>
              <a:t>state</a:t>
            </a:r>
            <a:r>
              <a:rPr sz="2050" dirty="0">
                <a:latin typeface="Tahoma"/>
                <a:cs typeface="Tahoma"/>
              </a:rPr>
              <a:t> = set of real states</a:t>
            </a:r>
          </a:p>
          <a:p>
            <a:pPr marL="1116000" marR="1004569" indent="-1116000">
              <a:lnSpc>
                <a:spcPct val="101499"/>
              </a:lnSpc>
              <a:spcBef>
                <a:spcPts val="1520"/>
              </a:spcBef>
            </a:pPr>
            <a:r>
              <a:rPr sz="2050" dirty="0">
                <a:latin typeface="Tahoma"/>
                <a:cs typeface="Tahoma"/>
              </a:rPr>
              <a:t>(Abstract) </a:t>
            </a:r>
            <a:r>
              <a:rPr sz="2050" dirty="0">
                <a:solidFill>
                  <a:srgbClr val="FF0000"/>
                </a:solidFill>
                <a:latin typeface="Tahoma"/>
                <a:cs typeface="Tahoma"/>
              </a:rPr>
              <a:t>action</a:t>
            </a:r>
            <a:r>
              <a:rPr sz="2050" dirty="0">
                <a:latin typeface="Tahoma"/>
                <a:cs typeface="Tahoma"/>
              </a:rPr>
              <a:t> = complex combination of real actions  e.g., “Arad </a:t>
            </a:r>
            <a:r>
              <a:rPr sz="2050" dirty="0">
                <a:latin typeface="Cambria"/>
                <a:cs typeface="Cambria"/>
              </a:rPr>
              <a:t>→ </a:t>
            </a:r>
            <a:r>
              <a:rPr sz="2050" dirty="0">
                <a:latin typeface="Tahoma"/>
                <a:cs typeface="Tahoma"/>
              </a:rPr>
              <a:t>Zerind” represents </a:t>
            </a:r>
            <a:r>
              <a:rPr lang="en-GB" sz="205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 complex set</a:t>
            </a:r>
            <a:r>
              <a:rPr lang="en-GB" sz="205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of possible routes, detours, rest stops, </a:t>
            </a:r>
            <a:endParaRPr lang="en-GB" sz="2050" dirty="0">
              <a:latin typeface="Tahoma"/>
              <a:cs typeface="Tahoma"/>
            </a:endParaRPr>
          </a:p>
          <a:p>
            <a:pPr marL="756000" marR="1361440" indent="-756000">
              <a:lnSpc>
                <a:spcPct val="101000"/>
              </a:lnSpc>
              <a:spcBef>
                <a:spcPts val="15"/>
              </a:spcBef>
            </a:pPr>
            <a:r>
              <a:rPr lang="en-GB" sz="2050" dirty="0">
                <a:latin typeface="Tahoma"/>
                <a:cs typeface="Tahoma"/>
              </a:rPr>
              <a:t>(Abstract) </a:t>
            </a:r>
            <a:r>
              <a:rPr lang="en-GB" sz="2050" dirty="0">
                <a:solidFill>
                  <a:srgbClr val="FF0000"/>
                </a:solidFill>
                <a:latin typeface="Tahoma"/>
                <a:cs typeface="Tahoma"/>
              </a:rPr>
              <a:t>goal</a:t>
            </a:r>
            <a:r>
              <a:rPr lang="en-GB" sz="2050" dirty="0">
                <a:latin typeface="Tahoma"/>
                <a:cs typeface="Tahoma"/>
              </a:rPr>
              <a:t> = set of real states meeting certain requirements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dirty="0">
                <a:latin typeface="Tahoma"/>
                <a:cs typeface="Tahoma"/>
              </a:rPr>
              <a:t>(Abstract) </a:t>
            </a:r>
            <a:r>
              <a:rPr sz="2050" dirty="0">
                <a:solidFill>
                  <a:srgbClr val="FF0000"/>
                </a:solidFill>
                <a:latin typeface="Tahoma"/>
                <a:cs typeface="Tahoma"/>
              </a:rPr>
              <a:t>solution</a:t>
            </a:r>
            <a:r>
              <a:rPr sz="2050" dirty="0">
                <a:latin typeface="Tahoma"/>
                <a:cs typeface="Tahoma"/>
              </a:rPr>
              <a:t> =</a:t>
            </a:r>
            <a:r>
              <a:rPr lang="en-GB" sz="205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set of real paths that are solutions in the real world</a:t>
            </a: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Wingdings" panose="05000000000000000000" pitchFamily="2" charset="2"/>
              <a:buChar char="q"/>
            </a:pPr>
            <a:r>
              <a:rPr sz="2050" dirty="0">
                <a:latin typeface="Tahoma"/>
                <a:cs typeface="Tahoma"/>
              </a:rPr>
              <a:t>Each abstract action should be “easier” than the original problem!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6884">
              <a:lnSpc>
                <a:spcPts val="2635"/>
              </a:lnSpc>
              <a:tabLst>
                <a:tab pos="2118360" algn="l"/>
              </a:tabLst>
            </a:pPr>
            <a:r>
              <a:rPr spc="90" dirty="0"/>
              <a:t>Example:	</a:t>
            </a:r>
            <a:r>
              <a:rPr spc="70" dirty="0"/>
              <a:t>vacuum</a:t>
            </a:r>
            <a:r>
              <a:rPr spc="254" dirty="0"/>
              <a:t> </a:t>
            </a:r>
            <a:r>
              <a:rPr spc="85" dirty="0"/>
              <a:t>world</a:t>
            </a:r>
            <a:r>
              <a:rPr spc="270" dirty="0"/>
              <a:t> </a:t>
            </a:r>
            <a:r>
              <a:rPr spc="55" dirty="0"/>
              <a:t>state</a:t>
            </a:r>
            <a:r>
              <a:rPr spc="260" dirty="0"/>
              <a:t> </a:t>
            </a:r>
            <a:r>
              <a:rPr spc="65" dirty="0"/>
              <a:t>space</a:t>
            </a:r>
            <a:r>
              <a:rPr spc="265" dirty="0"/>
              <a:t> </a:t>
            </a:r>
            <a:r>
              <a:rPr spc="70" dirty="0"/>
              <a:t>graph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6600" y="1573255"/>
            <a:ext cx="5925620" cy="27699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99749" y="1486003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13</a:t>
            </a:fld>
            <a:endParaRPr spc="20" dirty="0"/>
          </a:p>
        </p:txBody>
      </p:sp>
      <p:sp>
        <p:nvSpPr>
          <p:cNvPr id="5" name="object 5"/>
          <p:cNvSpPr txBox="1"/>
          <p:nvPr/>
        </p:nvSpPr>
        <p:spPr>
          <a:xfrm>
            <a:off x="4299749" y="1934965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3551" y="2167463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8013" y="2175480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8367" y="3153576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05253" y="3153576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96310" y="2512202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6310" y="2961163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03176" y="2512202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03176" y="2961163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99743" y="3538400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99743" y="3987362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54934" y="3281851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41125" y="4308057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58387" y="4308057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44564" y="3281860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88729" y="1646353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88729" y="3698750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92167" y="2672551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85303" y="2672551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92034" y="2672551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88596" y="3698750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88596" y="1646353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85170" y="2672551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6566" y="4731479"/>
            <a:ext cx="6285234" cy="129817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85"/>
              </a:spcBef>
            </a:pPr>
            <a:r>
              <a:rPr sz="2050" u="sng" spc="-10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</a:t>
            </a: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tates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 </a:t>
            </a:r>
            <a:endParaRPr lang="en-GB" sz="2050" dirty="0">
              <a:solidFill>
                <a:srgbClr val="FF00FF"/>
              </a:solidFill>
              <a:latin typeface="Tahoma"/>
              <a:cs typeface="Tahoma"/>
            </a:endParaRPr>
          </a:p>
          <a:p>
            <a:pPr marL="12700" marR="5080">
              <a:lnSpc>
                <a:spcPct val="101299"/>
              </a:lnSpc>
              <a:spcBef>
                <a:spcPts val="85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actions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 </a:t>
            </a:r>
            <a:endParaRPr lang="en-GB" sz="2050" dirty="0">
              <a:solidFill>
                <a:srgbClr val="FF00FF"/>
              </a:solidFill>
              <a:latin typeface="Tahoma"/>
              <a:cs typeface="Tahoma"/>
            </a:endParaRPr>
          </a:p>
          <a:p>
            <a:pPr marL="12700" marR="5080">
              <a:lnSpc>
                <a:spcPct val="101299"/>
              </a:lnSpc>
              <a:spcBef>
                <a:spcPts val="85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goal test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 </a:t>
            </a:r>
            <a:endParaRPr lang="en-GB" sz="2050" dirty="0">
              <a:solidFill>
                <a:srgbClr val="FF00FF"/>
              </a:solidFill>
              <a:latin typeface="Tahoma"/>
              <a:cs typeface="Tahoma"/>
            </a:endParaRPr>
          </a:p>
          <a:p>
            <a:pPr marL="12700" marR="5080">
              <a:lnSpc>
                <a:spcPct val="101299"/>
              </a:lnSpc>
              <a:spcBef>
                <a:spcPts val="85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path cost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6884">
              <a:lnSpc>
                <a:spcPts val="2635"/>
              </a:lnSpc>
              <a:tabLst>
                <a:tab pos="2118360" algn="l"/>
              </a:tabLst>
            </a:pPr>
            <a:r>
              <a:rPr spc="90" dirty="0"/>
              <a:t>Example:	</a:t>
            </a:r>
            <a:r>
              <a:rPr spc="70" dirty="0"/>
              <a:t>vacuum</a:t>
            </a:r>
            <a:r>
              <a:rPr spc="254" dirty="0"/>
              <a:t> </a:t>
            </a:r>
            <a:r>
              <a:rPr spc="85" dirty="0"/>
              <a:t>world</a:t>
            </a:r>
            <a:r>
              <a:rPr spc="270" dirty="0"/>
              <a:t> </a:t>
            </a:r>
            <a:r>
              <a:rPr spc="55" dirty="0"/>
              <a:t>state</a:t>
            </a:r>
            <a:r>
              <a:rPr spc="260" dirty="0"/>
              <a:t> </a:t>
            </a:r>
            <a:r>
              <a:rPr spc="65" dirty="0"/>
              <a:t>space</a:t>
            </a:r>
            <a:r>
              <a:rPr spc="265" dirty="0"/>
              <a:t> </a:t>
            </a:r>
            <a:r>
              <a:rPr spc="70" dirty="0"/>
              <a:t>graph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6600" y="1573255"/>
            <a:ext cx="5925620" cy="27699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99749" y="1486003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14</a:t>
            </a:fld>
            <a:endParaRPr spc="20" dirty="0"/>
          </a:p>
        </p:txBody>
      </p:sp>
      <p:sp>
        <p:nvSpPr>
          <p:cNvPr id="5" name="object 5"/>
          <p:cNvSpPr txBox="1"/>
          <p:nvPr/>
        </p:nvSpPr>
        <p:spPr>
          <a:xfrm>
            <a:off x="4299749" y="1934965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3551" y="2167463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8013" y="2175480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8367" y="3153576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05253" y="3153576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96310" y="2512202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6310" y="2961163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03176" y="2512202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03176" y="2961163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99743" y="3538400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99743" y="3987362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54934" y="3281851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41125" y="4308057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58387" y="4308057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44564" y="3281860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88729" y="1646353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88729" y="3698750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92167" y="2672551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85303" y="2672551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92034" y="2672551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88596" y="3698750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88596" y="1646353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85170" y="2672551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6566" y="4731479"/>
            <a:ext cx="8342634" cy="1259063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states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dirty="0">
                <a:latin typeface="Tahoma"/>
                <a:cs typeface="Tahoma"/>
              </a:rPr>
              <a:t>: integer dirt and robot locations (ignore dirt </a:t>
            </a:r>
            <a:r>
              <a:rPr sz="2050" dirty="0">
                <a:solidFill>
                  <a:srgbClr val="004B00"/>
                </a:solidFill>
                <a:latin typeface="Tahoma"/>
                <a:cs typeface="Tahoma"/>
              </a:rPr>
              <a:t>amounts </a:t>
            </a:r>
            <a:r>
              <a:rPr sz="2050" dirty="0">
                <a:latin typeface="Tahoma"/>
                <a:cs typeface="Tahoma"/>
              </a:rPr>
              <a:t>etc.)  </a:t>
            </a: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actions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 dirty="0">
              <a:latin typeface="Tahoma"/>
              <a:cs typeface="Tahoma"/>
            </a:endParaRPr>
          </a:p>
          <a:p>
            <a:pPr marL="12700" marR="5788660" indent="-635">
              <a:lnSpc>
                <a:spcPct val="101000"/>
              </a:lnSpc>
              <a:spcBef>
                <a:spcPts val="1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goal test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 </a:t>
            </a:r>
            <a:endParaRPr lang="en-GB" sz="2050" dirty="0">
              <a:solidFill>
                <a:srgbClr val="FF00FF"/>
              </a:solidFill>
              <a:latin typeface="Tahoma"/>
              <a:cs typeface="Tahoma"/>
            </a:endParaRPr>
          </a:p>
          <a:p>
            <a:pPr marL="12700" marR="5788660" indent="-635">
              <a:lnSpc>
                <a:spcPct val="101000"/>
              </a:lnSpc>
              <a:spcBef>
                <a:spcPts val="1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path cost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6884">
              <a:lnSpc>
                <a:spcPts val="2635"/>
              </a:lnSpc>
              <a:tabLst>
                <a:tab pos="2118360" algn="l"/>
              </a:tabLst>
            </a:pPr>
            <a:r>
              <a:rPr spc="90" dirty="0"/>
              <a:t>Example:	</a:t>
            </a:r>
            <a:r>
              <a:rPr spc="70" dirty="0"/>
              <a:t>vacuum</a:t>
            </a:r>
            <a:r>
              <a:rPr spc="254" dirty="0"/>
              <a:t> </a:t>
            </a:r>
            <a:r>
              <a:rPr spc="85" dirty="0"/>
              <a:t>world</a:t>
            </a:r>
            <a:r>
              <a:rPr spc="270" dirty="0"/>
              <a:t> </a:t>
            </a:r>
            <a:r>
              <a:rPr spc="55" dirty="0"/>
              <a:t>state</a:t>
            </a:r>
            <a:r>
              <a:rPr spc="260" dirty="0"/>
              <a:t> </a:t>
            </a:r>
            <a:r>
              <a:rPr spc="65" dirty="0"/>
              <a:t>space</a:t>
            </a:r>
            <a:r>
              <a:rPr spc="265" dirty="0"/>
              <a:t> </a:t>
            </a:r>
            <a:r>
              <a:rPr spc="70" dirty="0"/>
              <a:t>graph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6600" y="1573255"/>
            <a:ext cx="5925620" cy="27699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99749" y="1486003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15</a:t>
            </a:fld>
            <a:endParaRPr spc="20" dirty="0"/>
          </a:p>
        </p:txBody>
      </p:sp>
      <p:sp>
        <p:nvSpPr>
          <p:cNvPr id="5" name="object 5"/>
          <p:cNvSpPr txBox="1"/>
          <p:nvPr/>
        </p:nvSpPr>
        <p:spPr>
          <a:xfrm>
            <a:off x="4299749" y="1934965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3551" y="2167463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8013" y="2175480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8367" y="3153576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05253" y="3153576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96310" y="2512202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6310" y="2961163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03176" y="2512202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03176" y="2961163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99743" y="3538400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99743" y="3987362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54934" y="3281851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41125" y="4308057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58387" y="4308057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44564" y="3281860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88729" y="1646353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88729" y="3698750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92167" y="2672551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85303" y="2672551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92034" y="2672551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88596" y="3698750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88596" y="1646353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85170" y="2672551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6568" y="4731479"/>
            <a:ext cx="9104631" cy="1271887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states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dirty="0">
                <a:latin typeface="Tahoma"/>
                <a:cs typeface="Tahoma"/>
              </a:rPr>
              <a:t>: integer dirt and robot locations (ignore dirt </a:t>
            </a:r>
            <a:r>
              <a:rPr sz="2050" dirty="0">
                <a:solidFill>
                  <a:srgbClr val="004B00"/>
                </a:solidFill>
                <a:latin typeface="Tahoma"/>
                <a:cs typeface="Tahoma"/>
              </a:rPr>
              <a:t>amounts </a:t>
            </a:r>
            <a:r>
              <a:rPr sz="2050" dirty="0">
                <a:latin typeface="Tahoma"/>
                <a:cs typeface="Tahoma"/>
              </a:rPr>
              <a:t>etc.)  </a:t>
            </a:r>
            <a:endParaRPr lang="en-GB" sz="2050" dirty="0">
              <a:latin typeface="Tahoma"/>
              <a:cs typeface="Tahoma"/>
            </a:endParaRPr>
          </a:p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actions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dirty="0">
                <a:latin typeface="Tahoma"/>
                <a:cs typeface="Tahoma"/>
              </a:rPr>
              <a:t>: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Left</a:t>
            </a:r>
            <a:r>
              <a:rPr sz="2050" dirty="0">
                <a:latin typeface="Tahoma"/>
                <a:cs typeface="Tahoma"/>
              </a:rPr>
              <a:t>,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Right</a:t>
            </a:r>
            <a:r>
              <a:rPr sz="2050" dirty="0">
                <a:latin typeface="Tahoma"/>
                <a:cs typeface="Tahoma"/>
              </a:rPr>
              <a:t>,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Suck</a:t>
            </a:r>
            <a:r>
              <a:rPr sz="2050" dirty="0">
                <a:latin typeface="Tahoma"/>
                <a:cs typeface="Tahoma"/>
              </a:rPr>
              <a:t>,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N oOp</a:t>
            </a:r>
            <a:endParaRPr sz="2050" dirty="0">
              <a:latin typeface="Bookman Old Style"/>
              <a:cs typeface="Bookman Old Style"/>
            </a:endParaRPr>
          </a:p>
          <a:p>
            <a:pPr marL="12700" marR="5788660">
              <a:lnSpc>
                <a:spcPct val="101000"/>
              </a:lnSpc>
              <a:spcBef>
                <a:spcPts val="1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goal test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 </a:t>
            </a:r>
            <a:endParaRPr lang="en-GB" sz="2050" dirty="0">
              <a:solidFill>
                <a:srgbClr val="FF00FF"/>
              </a:solidFill>
              <a:latin typeface="Tahoma"/>
              <a:cs typeface="Tahoma"/>
            </a:endParaRPr>
          </a:p>
          <a:p>
            <a:pPr marL="12700" marR="5788660">
              <a:lnSpc>
                <a:spcPct val="101000"/>
              </a:lnSpc>
              <a:spcBef>
                <a:spcPts val="1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path cost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6884">
              <a:lnSpc>
                <a:spcPts val="2635"/>
              </a:lnSpc>
              <a:tabLst>
                <a:tab pos="2118360" algn="l"/>
              </a:tabLst>
            </a:pPr>
            <a:r>
              <a:rPr spc="90" dirty="0"/>
              <a:t>Example:	</a:t>
            </a:r>
            <a:r>
              <a:rPr spc="70" dirty="0"/>
              <a:t>vacuum</a:t>
            </a:r>
            <a:r>
              <a:rPr spc="254" dirty="0"/>
              <a:t> </a:t>
            </a:r>
            <a:r>
              <a:rPr spc="85" dirty="0"/>
              <a:t>world</a:t>
            </a:r>
            <a:r>
              <a:rPr spc="270" dirty="0"/>
              <a:t> </a:t>
            </a:r>
            <a:r>
              <a:rPr spc="55" dirty="0"/>
              <a:t>state</a:t>
            </a:r>
            <a:r>
              <a:rPr spc="260" dirty="0"/>
              <a:t> </a:t>
            </a:r>
            <a:r>
              <a:rPr spc="65" dirty="0"/>
              <a:t>space</a:t>
            </a:r>
            <a:r>
              <a:rPr spc="265" dirty="0"/>
              <a:t> </a:t>
            </a:r>
            <a:r>
              <a:rPr spc="70" dirty="0"/>
              <a:t>graph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6600" y="1573255"/>
            <a:ext cx="5925620" cy="27699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99749" y="1486003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16</a:t>
            </a:fld>
            <a:endParaRPr spc="20" dirty="0"/>
          </a:p>
        </p:txBody>
      </p:sp>
      <p:sp>
        <p:nvSpPr>
          <p:cNvPr id="5" name="object 5"/>
          <p:cNvSpPr txBox="1"/>
          <p:nvPr/>
        </p:nvSpPr>
        <p:spPr>
          <a:xfrm>
            <a:off x="4299749" y="1934965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3551" y="2167463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8013" y="2175480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8367" y="3153576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05253" y="3153576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96310" y="2512202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6310" y="2961163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03176" y="2512202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03176" y="2961163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99743" y="3538400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99743" y="3987362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54934" y="3281851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41125" y="4308057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58387" y="4308057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44564" y="3281860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88729" y="1646353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88729" y="3698750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92167" y="2672551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85303" y="2672551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92034" y="2672551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88596" y="3698750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88596" y="1646353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85170" y="2672551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6568" y="4731479"/>
            <a:ext cx="8114031" cy="12903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states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dirty="0">
                <a:latin typeface="Tahoma"/>
                <a:cs typeface="Tahoma"/>
              </a:rPr>
              <a:t>: integer dirt and robot locations (ignore dirt </a:t>
            </a:r>
            <a:r>
              <a:rPr sz="2050" dirty="0">
                <a:solidFill>
                  <a:srgbClr val="004B00"/>
                </a:solidFill>
                <a:latin typeface="Tahoma"/>
                <a:cs typeface="Tahoma"/>
              </a:rPr>
              <a:t>amounts </a:t>
            </a:r>
            <a:r>
              <a:rPr sz="2050" dirty="0">
                <a:latin typeface="Tahoma"/>
                <a:cs typeface="Tahoma"/>
              </a:rPr>
              <a:t>etc.)  </a:t>
            </a: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actions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dirty="0">
                <a:latin typeface="Tahoma"/>
                <a:cs typeface="Tahoma"/>
              </a:rPr>
              <a:t>: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Left</a:t>
            </a:r>
            <a:r>
              <a:rPr sz="2050" dirty="0">
                <a:latin typeface="Tahoma"/>
                <a:cs typeface="Tahoma"/>
              </a:rPr>
              <a:t>,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Right</a:t>
            </a:r>
            <a:r>
              <a:rPr sz="2050" dirty="0">
                <a:latin typeface="Tahoma"/>
                <a:cs typeface="Tahoma"/>
              </a:rPr>
              <a:t>,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Suck</a:t>
            </a:r>
            <a:r>
              <a:rPr sz="2050" dirty="0">
                <a:latin typeface="Tahoma"/>
                <a:cs typeface="Tahoma"/>
              </a:rPr>
              <a:t>,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N oOp</a:t>
            </a:r>
            <a:endParaRPr sz="2050" dirty="0">
              <a:latin typeface="Bookman Old Style"/>
              <a:cs typeface="Bookman Old Style"/>
            </a:endParaRPr>
          </a:p>
          <a:p>
            <a:pPr marL="12700" marR="4991735">
              <a:lnSpc>
                <a:spcPct val="101000"/>
              </a:lnSpc>
              <a:spcBef>
                <a:spcPts val="1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goal test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dirty="0">
                <a:latin typeface="Tahoma"/>
                <a:cs typeface="Tahoma"/>
              </a:rPr>
              <a:t>: no dirt  </a:t>
            </a:r>
            <a:endParaRPr lang="en-GB" sz="2050" dirty="0">
              <a:latin typeface="Tahoma"/>
              <a:cs typeface="Tahoma"/>
            </a:endParaRPr>
          </a:p>
          <a:p>
            <a:pPr marL="12700" marR="4991735">
              <a:lnSpc>
                <a:spcPct val="101000"/>
              </a:lnSpc>
              <a:spcBef>
                <a:spcPts val="1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path cost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6884">
              <a:lnSpc>
                <a:spcPts val="2635"/>
              </a:lnSpc>
              <a:tabLst>
                <a:tab pos="2118360" algn="l"/>
              </a:tabLst>
            </a:pPr>
            <a:r>
              <a:rPr spc="90" dirty="0"/>
              <a:t>Example:	</a:t>
            </a:r>
            <a:r>
              <a:rPr spc="70" dirty="0"/>
              <a:t>vacuum</a:t>
            </a:r>
            <a:r>
              <a:rPr spc="254" dirty="0"/>
              <a:t> </a:t>
            </a:r>
            <a:r>
              <a:rPr spc="85" dirty="0"/>
              <a:t>world</a:t>
            </a:r>
            <a:r>
              <a:rPr spc="270" dirty="0"/>
              <a:t> </a:t>
            </a:r>
            <a:r>
              <a:rPr spc="55" dirty="0"/>
              <a:t>state</a:t>
            </a:r>
            <a:r>
              <a:rPr spc="260" dirty="0"/>
              <a:t> </a:t>
            </a:r>
            <a:r>
              <a:rPr spc="65" dirty="0"/>
              <a:t>space</a:t>
            </a:r>
            <a:r>
              <a:rPr spc="265" dirty="0"/>
              <a:t> </a:t>
            </a:r>
            <a:r>
              <a:rPr spc="70" dirty="0"/>
              <a:t>graph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6600" y="1573255"/>
            <a:ext cx="5925620" cy="27699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99749" y="1486003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17</a:t>
            </a:fld>
            <a:endParaRPr spc="20" dirty="0"/>
          </a:p>
        </p:txBody>
      </p:sp>
      <p:sp>
        <p:nvSpPr>
          <p:cNvPr id="5" name="object 5"/>
          <p:cNvSpPr txBox="1"/>
          <p:nvPr/>
        </p:nvSpPr>
        <p:spPr>
          <a:xfrm>
            <a:off x="4299749" y="1934965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3551" y="2167463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8013" y="2175480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8367" y="3153576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05253" y="3153576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96310" y="2512202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6310" y="2961163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03176" y="2512202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03176" y="2961163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99743" y="3538400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99743" y="3987362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54934" y="3281851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41125" y="4308057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58387" y="4308057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44564" y="3281860"/>
            <a:ext cx="10033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88729" y="1646353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88729" y="3698750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92167" y="2672551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85303" y="2672551"/>
            <a:ext cx="939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92034" y="2672551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88596" y="3698750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88596" y="1646353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85170" y="2672551"/>
            <a:ext cx="10668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6568" y="4731479"/>
            <a:ext cx="8647431" cy="129125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states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dirty="0">
                <a:latin typeface="Tahoma"/>
                <a:cs typeface="Tahoma"/>
              </a:rPr>
              <a:t>: integer dirt and robot locations (ignore dirt </a:t>
            </a:r>
            <a:r>
              <a:rPr sz="2050" dirty="0">
                <a:solidFill>
                  <a:srgbClr val="004B00"/>
                </a:solidFill>
                <a:latin typeface="Tahoma"/>
                <a:cs typeface="Tahoma"/>
              </a:rPr>
              <a:t>amounts </a:t>
            </a:r>
            <a:r>
              <a:rPr sz="2050" dirty="0">
                <a:latin typeface="Tahoma"/>
                <a:cs typeface="Tahoma"/>
              </a:rPr>
              <a:t>etc.)  </a:t>
            </a:r>
            <a:endParaRPr lang="en-GB" sz="2050" dirty="0">
              <a:latin typeface="Tahoma"/>
              <a:cs typeface="Tahoma"/>
            </a:endParaRPr>
          </a:p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actions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dirty="0">
                <a:latin typeface="Tahoma"/>
                <a:cs typeface="Tahoma"/>
              </a:rPr>
              <a:t>: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Left</a:t>
            </a:r>
            <a:r>
              <a:rPr sz="2050" dirty="0">
                <a:latin typeface="Tahoma"/>
                <a:cs typeface="Tahoma"/>
              </a:rPr>
              <a:t>,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Right</a:t>
            </a:r>
            <a:r>
              <a:rPr sz="2050" dirty="0">
                <a:latin typeface="Tahoma"/>
                <a:cs typeface="Tahoma"/>
              </a:rPr>
              <a:t>,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Suck</a:t>
            </a:r>
            <a:r>
              <a:rPr sz="2050" dirty="0">
                <a:latin typeface="Tahoma"/>
                <a:cs typeface="Tahoma"/>
              </a:rPr>
              <a:t>,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N oOp</a:t>
            </a:r>
            <a:endParaRPr sz="2050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goal test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dirty="0">
                <a:latin typeface="Tahoma"/>
                <a:cs typeface="Tahoma"/>
              </a:rPr>
              <a:t>: no dirt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path cost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dirty="0">
                <a:latin typeface="Tahoma"/>
                <a:cs typeface="Tahoma"/>
              </a:rPr>
              <a:t>: 1 per action (0 for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N oOp</a:t>
            </a:r>
            <a:r>
              <a:rPr sz="2050" dirty="0">
                <a:latin typeface="Tahoma"/>
                <a:cs typeface="Tahoma"/>
              </a:rPr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  <a:tabLst>
                <a:tab pos="1640839" algn="l"/>
              </a:tabLst>
            </a:pPr>
            <a:r>
              <a:rPr spc="90" dirty="0"/>
              <a:t>Example:	</a:t>
            </a:r>
            <a:r>
              <a:rPr spc="145" dirty="0"/>
              <a:t>The</a:t>
            </a:r>
            <a:r>
              <a:rPr spc="229" dirty="0"/>
              <a:t> </a:t>
            </a:r>
            <a:r>
              <a:rPr spc="65" dirty="0"/>
              <a:t>8-puzzle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25708" y="1531619"/>
            <a:ext cx="1984375" cy="1984375"/>
            <a:chOff x="4725708" y="1531619"/>
            <a:chExt cx="1984375" cy="1984375"/>
          </a:xfrm>
        </p:grpSpPr>
        <p:sp>
          <p:nvSpPr>
            <p:cNvPr id="4" name="object 4"/>
            <p:cNvSpPr/>
            <p:nvPr/>
          </p:nvSpPr>
          <p:spPr>
            <a:xfrm>
              <a:off x="4725708" y="1531619"/>
              <a:ext cx="1984375" cy="1984375"/>
            </a:xfrm>
            <a:custGeom>
              <a:avLst/>
              <a:gdLst/>
              <a:ahLst/>
              <a:cxnLst/>
              <a:rect l="l" t="t" r="r" b="b"/>
              <a:pathLst>
                <a:path w="1984375" h="1984375">
                  <a:moveTo>
                    <a:pt x="0" y="0"/>
                  </a:moveTo>
                  <a:lnTo>
                    <a:pt x="0" y="1983828"/>
                  </a:lnTo>
                  <a:lnTo>
                    <a:pt x="1983828" y="1983828"/>
                  </a:lnTo>
                  <a:lnTo>
                    <a:pt x="19838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74455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4455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24899" y="3627768"/>
            <a:ext cx="749300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b="1" spc="-5" dirty="0">
                <a:latin typeface="Times New Roman"/>
                <a:cs typeface="Times New Roman"/>
              </a:rPr>
              <a:t>Start</a:t>
            </a:r>
            <a:r>
              <a:rPr sz="1250" b="1" spc="-65" dirty="0">
                <a:latin typeface="Times New Roman"/>
                <a:cs typeface="Times New Roman"/>
              </a:rPr>
              <a:t> </a:t>
            </a:r>
            <a:r>
              <a:rPr sz="1250" b="1" spc="-5" dirty="0">
                <a:latin typeface="Times New Roman"/>
                <a:cs typeface="Times New Roman"/>
              </a:rPr>
              <a:t>State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8286" y="3626063"/>
            <a:ext cx="732155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b="1" spc="-5" dirty="0">
                <a:latin typeface="Times New Roman"/>
                <a:cs typeface="Times New Roman"/>
              </a:rPr>
              <a:t>Goal</a:t>
            </a:r>
            <a:r>
              <a:rPr sz="1250" b="1" spc="-70" dirty="0">
                <a:latin typeface="Times New Roman"/>
                <a:cs typeface="Times New Roman"/>
              </a:rPr>
              <a:t> </a:t>
            </a:r>
            <a:r>
              <a:rPr sz="1250" b="1" spc="-5" dirty="0">
                <a:latin typeface="Times New Roman"/>
                <a:cs typeface="Times New Roman"/>
              </a:rPr>
              <a:t>State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93424" y="1679451"/>
            <a:ext cx="135255" cy="27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sz="1900" b="1" spc="5" dirty="0">
                <a:latin typeface="Arial"/>
                <a:cs typeface="Arial"/>
              </a:rPr>
              <a:t>5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07563" y="1603851"/>
            <a:ext cx="1815464" cy="1824989"/>
            <a:chOff x="4807563" y="1603851"/>
            <a:chExt cx="1815464" cy="1824989"/>
          </a:xfrm>
        </p:grpSpPr>
        <p:sp>
          <p:nvSpPr>
            <p:cNvPr id="11" name="object 11"/>
            <p:cNvSpPr/>
            <p:nvPr/>
          </p:nvSpPr>
          <p:spPr>
            <a:xfrm>
              <a:off x="4812379" y="1608667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12379" y="1608667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31718" y="1608667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09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31718" y="1608667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09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12379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12379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31718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09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31718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09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12379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12379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74455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74455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74455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474455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4716077" y="1521989"/>
          <a:ext cx="1983104" cy="198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9605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3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21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4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6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29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7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8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6" name="object 26"/>
          <p:cNvGrpSpPr/>
          <p:nvPr/>
        </p:nvGrpSpPr>
        <p:grpSpPr>
          <a:xfrm>
            <a:off x="2089949" y="1531619"/>
            <a:ext cx="1984375" cy="1984375"/>
            <a:chOff x="2089949" y="1531619"/>
            <a:chExt cx="1984375" cy="1984375"/>
          </a:xfrm>
        </p:grpSpPr>
        <p:sp>
          <p:nvSpPr>
            <p:cNvPr id="27" name="object 27"/>
            <p:cNvSpPr/>
            <p:nvPr/>
          </p:nvSpPr>
          <p:spPr>
            <a:xfrm>
              <a:off x="2089949" y="1531619"/>
              <a:ext cx="1984375" cy="1984375"/>
            </a:xfrm>
            <a:custGeom>
              <a:avLst/>
              <a:gdLst/>
              <a:ahLst/>
              <a:cxnLst/>
              <a:rect l="l" t="t" r="r" b="b"/>
              <a:pathLst>
                <a:path w="1984375" h="1984375">
                  <a:moveTo>
                    <a:pt x="0" y="0"/>
                  </a:moveTo>
                  <a:lnTo>
                    <a:pt x="0" y="1983828"/>
                  </a:lnTo>
                  <a:lnTo>
                    <a:pt x="1983828" y="1983828"/>
                  </a:lnTo>
                  <a:lnTo>
                    <a:pt x="19838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95960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95960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38697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38697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38697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38697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95960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95960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95960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95960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76621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76621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76621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76621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176621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176621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2080319" y="1521989"/>
          <a:ext cx="1983104" cy="198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9605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7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4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21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6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29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8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3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18</a:t>
            </a:fld>
            <a:endParaRPr spc="20" dirty="0"/>
          </a:p>
        </p:txBody>
      </p:sp>
      <p:sp>
        <p:nvSpPr>
          <p:cNvPr id="45" name="object 45"/>
          <p:cNvSpPr txBox="1"/>
          <p:nvPr/>
        </p:nvSpPr>
        <p:spPr>
          <a:xfrm>
            <a:off x="496565" y="4111211"/>
            <a:ext cx="6213517" cy="12988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9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states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 </a:t>
            </a:r>
            <a:endParaRPr lang="en-GB" sz="2050" dirty="0">
              <a:solidFill>
                <a:srgbClr val="FF00FF"/>
              </a:solidFill>
              <a:latin typeface="Tahoma"/>
              <a:cs typeface="Tahoma"/>
            </a:endParaRPr>
          </a:p>
          <a:p>
            <a:pPr marL="12700" marR="5080">
              <a:lnSpc>
                <a:spcPct val="101099"/>
              </a:lnSpc>
              <a:spcBef>
                <a:spcPts val="9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actions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 </a:t>
            </a:r>
            <a:endParaRPr lang="en-GB" sz="2050" dirty="0">
              <a:solidFill>
                <a:srgbClr val="FF00FF"/>
              </a:solidFill>
              <a:latin typeface="Tahoma"/>
              <a:cs typeface="Tahoma"/>
            </a:endParaRPr>
          </a:p>
          <a:p>
            <a:pPr marL="12700" marR="5080">
              <a:lnSpc>
                <a:spcPct val="101099"/>
              </a:lnSpc>
              <a:spcBef>
                <a:spcPts val="9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goal test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 </a:t>
            </a:r>
            <a:endParaRPr lang="en-GB" sz="2050" dirty="0">
              <a:solidFill>
                <a:srgbClr val="FF00FF"/>
              </a:solidFill>
              <a:latin typeface="Tahoma"/>
              <a:cs typeface="Tahoma"/>
            </a:endParaRPr>
          </a:p>
          <a:p>
            <a:pPr marL="12700" marR="5080">
              <a:lnSpc>
                <a:spcPct val="101099"/>
              </a:lnSpc>
              <a:spcBef>
                <a:spcPts val="9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path cost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  <a:tabLst>
                <a:tab pos="1640839" algn="l"/>
              </a:tabLst>
            </a:pPr>
            <a:r>
              <a:rPr spc="90" dirty="0"/>
              <a:t>Example:	</a:t>
            </a:r>
            <a:r>
              <a:rPr spc="145" dirty="0"/>
              <a:t>The</a:t>
            </a:r>
            <a:r>
              <a:rPr spc="229" dirty="0"/>
              <a:t> </a:t>
            </a:r>
            <a:r>
              <a:rPr spc="65" dirty="0"/>
              <a:t>8-puzzle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25708" y="1531619"/>
            <a:ext cx="1984375" cy="1984375"/>
            <a:chOff x="4725708" y="1531619"/>
            <a:chExt cx="1984375" cy="1984375"/>
          </a:xfrm>
        </p:grpSpPr>
        <p:sp>
          <p:nvSpPr>
            <p:cNvPr id="4" name="object 4"/>
            <p:cNvSpPr/>
            <p:nvPr/>
          </p:nvSpPr>
          <p:spPr>
            <a:xfrm>
              <a:off x="4725708" y="1531619"/>
              <a:ext cx="1984375" cy="1984375"/>
            </a:xfrm>
            <a:custGeom>
              <a:avLst/>
              <a:gdLst/>
              <a:ahLst/>
              <a:cxnLst/>
              <a:rect l="l" t="t" r="r" b="b"/>
              <a:pathLst>
                <a:path w="1984375" h="1984375">
                  <a:moveTo>
                    <a:pt x="0" y="0"/>
                  </a:moveTo>
                  <a:lnTo>
                    <a:pt x="0" y="1983828"/>
                  </a:lnTo>
                  <a:lnTo>
                    <a:pt x="1983828" y="1983828"/>
                  </a:lnTo>
                  <a:lnTo>
                    <a:pt x="19838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74455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4455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96566" y="3627768"/>
            <a:ext cx="8418834" cy="176048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40585">
              <a:lnSpc>
                <a:spcPct val="100000"/>
              </a:lnSpc>
              <a:spcBef>
                <a:spcPts val="90"/>
              </a:spcBef>
              <a:tabLst>
                <a:tab pos="4853940" algn="l"/>
              </a:tabLst>
            </a:pPr>
            <a:r>
              <a:rPr sz="1250" b="1" spc="-5" dirty="0">
                <a:latin typeface="Times New Roman"/>
                <a:cs typeface="Times New Roman"/>
              </a:rPr>
              <a:t>Start</a:t>
            </a:r>
            <a:r>
              <a:rPr sz="1250" b="1" dirty="0">
                <a:latin typeface="Times New Roman"/>
                <a:cs typeface="Times New Roman"/>
              </a:rPr>
              <a:t> </a:t>
            </a:r>
            <a:r>
              <a:rPr sz="1250" b="1" spc="-5" dirty="0">
                <a:latin typeface="Times New Roman"/>
                <a:cs typeface="Times New Roman"/>
              </a:rPr>
              <a:t>State	Goal</a:t>
            </a:r>
            <a:r>
              <a:rPr sz="1250" b="1" spc="-40" dirty="0">
                <a:latin typeface="Times New Roman"/>
                <a:cs typeface="Times New Roman"/>
              </a:rPr>
              <a:t> </a:t>
            </a:r>
            <a:r>
              <a:rPr sz="1250" b="1" spc="-5" dirty="0">
                <a:latin typeface="Times New Roman"/>
                <a:cs typeface="Times New Roman"/>
              </a:rPr>
              <a:t>State</a:t>
            </a:r>
            <a:endParaRPr sz="12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 marR="5080">
              <a:lnSpc>
                <a:spcPct val="101000"/>
              </a:lnSpc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states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dirty="0">
                <a:latin typeface="Tahoma"/>
                <a:cs typeface="Tahoma"/>
              </a:rPr>
              <a:t>: integer locations of tiles (ignore intermediate positions)  </a:t>
            </a: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actions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 dirty="0">
              <a:latin typeface="Tahoma"/>
              <a:cs typeface="Tahoma"/>
            </a:endParaRPr>
          </a:p>
          <a:p>
            <a:pPr marL="12700" marR="5516245" indent="-635">
              <a:lnSpc>
                <a:spcPct val="101000"/>
              </a:lnSpc>
              <a:spcBef>
                <a:spcPts val="15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goal test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 </a:t>
            </a:r>
            <a:endParaRPr lang="en-GB" sz="2050" dirty="0">
              <a:solidFill>
                <a:srgbClr val="FF00FF"/>
              </a:solidFill>
              <a:latin typeface="Tahoma"/>
              <a:cs typeface="Tahoma"/>
            </a:endParaRPr>
          </a:p>
          <a:p>
            <a:pPr marL="12700" marR="5516245" indent="-635">
              <a:lnSpc>
                <a:spcPct val="101000"/>
              </a:lnSpc>
              <a:spcBef>
                <a:spcPts val="15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path cost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93424" y="1679451"/>
            <a:ext cx="135255" cy="27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sz="1900" b="1" spc="5" dirty="0">
                <a:latin typeface="Arial"/>
                <a:cs typeface="Arial"/>
              </a:rPr>
              <a:t>5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807563" y="1603851"/>
            <a:ext cx="1815464" cy="1824989"/>
            <a:chOff x="4807563" y="1603851"/>
            <a:chExt cx="1815464" cy="1824989"/>
          </a:xfrm>
        </p:grpSpPr>
        <p:sp>
          <p:nvSpPr>
            <p:cNvPr id="10" name="object 10"/>
            <p:cNvSpPr/>
            <p:nvPr/>
          </p:nvSpPr>
          <p:spPr>
            <a:xfrm>
              <a:off x="4812379" y="1608667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12379" y="1608667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31718" y="1608667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09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31718" y="1608667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09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12379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12379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31718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09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31718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09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12379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12379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74455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74455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74455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74455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716077" y="1521989"/>
          <a:ext cx="1983104" cy="198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9605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3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21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4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6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29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7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8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5" name="object 25"/>
          <p:cNvGrpSpPr/>
          <p:nvPr/>
        </p:nvGrpSpPr>
        <p:grpSpPr>
          <a:xfrm>
            <a:off x="2089949" y="1531619"/>
            <a:ext cx="1984375" cy="1984375"/>
            <a:chOff x="2089949" y="1531619"/>
            <a:chExt cx="1984375" cy="1984375"/>
          </a:xfrm>
        </p:grpSpPr>
        <p:sp>
          <p:nvSpPr>
            <p:cNvPr id="26" name="object 26"/>
            <p:cNvSpPr/>
            <p:nvPr/>
          </p:nvSpPr>
          <p:spPr>
            <a:xfrm>
              <a:off x="2089949" y="1531619"/>
              <a:ext cx="1984375" cy="1984375"/>
            </a:xfrm>
            <a:custGeom>
              <a:avLst/>
              <a:gdLst/>
              <a:ahLst/>
              <a:cxnLst/>
              <a:rect l="l" t="t" r="r" b="b"/>
              <a:pathLst>
                <a:path w="1984375" h="1984375">
                  <a:moveTo>
                    <a:pt x="0" y="0"/>
                  </a:moveTo>
                  <a:lnTo>
                    <a:pt x="0" y="1983828"/>
                  </a:lnTo>
                  <a:lnTo>
                    <a:pt x="1983828" y="1983828"/>
                  </a:lnTo>
                  <a:lnTo>
                    <a:pt x="19838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95960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95960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38697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38697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38697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38697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95960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95960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95960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95960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76621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76621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76621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76621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76621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176621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2080319" y="1521989"/>
          <a:ext cx="1983104" cy="198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9605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7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4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21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6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29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8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3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19</a:t>
            </a:fld>
            <a:endParaRPr spc="2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9200" y="2133600"/>
            <a:ext cx="4304033" cy="241283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sz="2050" dirty="0">
                <a:latin typeface="Tahoma"/>
                <a:cs typeface="Tahoma"/>
              </a:rPr>
              <a:t>Problem-solving agents</a:t>
            </a: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sz="2050" dirty="0">
                <a:latin typeface="Tahoma"/>
                <a:cs typeface="Tahoma"/>
              </a:rPr>
              <a:t>Problem types</a:t>
            </a: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sz="2050" dirty="0">
                <a:latin typeface="Tahoma"/>
                <a:cs typeface="Tahoma"/>
              </a:rPr>
              <a:t>Problem formulation</a:t>
            </a: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sz="2050" dirty="0">
                <a:latin typeface="Tahoma"/>
                <a:cs typeface="Tahoma"/>
              </a:rPr>
              <a:t>Example problems</a:t>
            </a: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sz="2050" dirty="0">
                <a:latin typeface="Tahoma"/>
                <a:cs typeface="Tahoma"/>
              </a:rPr>
              <a:t>Basic search algorithms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  <a:tabLst>
                <a:tab pos="1640839" algn="l"/>
              </a:tabLst>
            </a:pPr>
            <a:r>
              <a:rPr spc="90" dirty="0"/>
              <a:t>Example:	</a:t>
            </a:r>
            <a:r>
              <a:rPr spc="145" dirty="0"/>
              <a:t>The</a:t>
            </a:r>
            <a:r>
              <a:rPr spc="229" dirty="0"/>
              <a:t> </a:t>
            </a:r>
            <a:r>
              <a:rPr spc="65" dirty="0"/>
              <a:t>8-puzzle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25708" y="1531619"/>
            <a:ext cx="1984375" cy="1984375"/>
            <a:chOff x="4725708" y="1531619"/>
            <a:chExt cx="1984375" cy="1984375"/>
          </a:xfrm>
        </p:grpSpPr>
        <p:sp>
          <p:nvSpPr>
            <p:cNvPr id="4" name="object 4"/>
            <p:cNvSpPr/>
            <p:nvPr/>
          </p:nvSpPr>
          <p:spPr>
            <a:xfrm>
              <a:off x="4725708" y="1531619"/>
              <a:ext cx="1984375" cy="1984375"/>
            </a:xfrm>
            <a:custGeom>
              <a:avLst/>
              <a:gdLst/>
              <a:ahLst/>
              <a:cxnLst/>
              <a:rect l="l" t="t" r="r" b="b"/>
              <a:pathLst>
                <a:path w="1984375" h="1984375">
                  <a:moveTo>
                    <a:pt x="0" y="0"/>
                  </a:moveTo>
                  <a:lnTo>
                    <a:pt x="0" y="1983828"/>
                  </a:lnTo>
                  <a:lnTo>
                    <a:pt x="1983828" y="1983828"/>
                  </a:lnTo>
                  <a:lnTo>
                    <a:pt x="19838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74455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4455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96569" y="3627768"/>
            <a:ext cx="8190231" cy="1772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40585">
              <a:lnSpc>
                <a:spcPct val="100000"/>
              </a:lnSpc>
              <a:spcBef>
                <a:spcPts val="90"/>
              </a:spcBef>
              <a:tabLst>
                <a:tab pos="4853940" algn="l"/>
              </a:tabLst>
            </a:pPr>
            <a:r>
              <a:rPr sz="1250" b="1" spc="-5" dirty="0">
                <a:latin typeface="Times New Roman"/>
                <a:cs typeface="Times New Roman"/>
              </a:rPr>
              <a:t>Start</a:t>
            </a:r>
            <a:r>
              <a:rPr sz="1250" b="1" dirty="0">
                <a:latin typeface="Times New Roman"/>
                <a:cs typeface="Times New Roman"/>
              </a:rPr>
              <a:t> </a:t>
            </a:r>
            <a:r>
              <a:rPr sz="1250" b="1" spc="-5" dirty="0">
                <a:latin typeface="Times New Roman"/>
                <a:cs typeface="Times New Roman"/>
              </a:rPr>
              <a:t>State	Goal</a:t>
            </a:r>
            <a:r>
              <a:rPr sz="1250" b="1" spc="-40" dirty="0">
                <a:latin typeface="Times New Roman"/>
                <a:cs typeface="Times New Roman"/>
              </a:rPr>
              <a:t> </a:t>
            </a:r>
            <a:r>
              <a:rPr sz="1250" b="1" spc="-5" dirty="0">
                <a:latin typeface="Times New Roman"/>
                <a:cs typeface="Times New Roman"/>
              </a:rPr>
              <a:t>State</a:t>
            </a:r>
            <a:endParaRPr sz="12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12700" marR="5080">
              <a:lnSpc>
                <a:spcPct val="101200"/>
              </a:lnSpc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states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dirty="0">
                <a:latin typeface="Tahoma"/>
                <a:cs typeface="Tahoma"/>
              </a:rPr>
              <a:t>: integer locations of tiles (ignore intermediate positions)  </a:t>
            </a: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actions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dirty="0">
                <a:latin typeface="Tahoma"/>
                <a:cs typeface="Tahoma"/>
              </a:rPr>
              <a:t>: move blank left, right, up, down (ignore unjamming etc.)  </a:t>
            </a: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goal test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path cost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93424" y="1679451"/>
            <a:ext cx="135255" cy="27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sz="1900" b="1" spc="5" dirty="0">
                <a:latin typeface="Arial"/>
                <a:cs typeface="Arial"/>
              </a:rPr>
              <a:t>5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807563" y="1603851"/>
            <a:ext cx="1815464" cy="1824989"/>
            <a:chOff x="4807563" y="1603851"/>
            <a:chExt cx="1815464" cy="1824989"/>
          </a:xfrm>
        </p:grpSpPr>
        <p:sp>
          <p:nvSpPr>
            <p:cNvPr id="10" name="object 10"/>
            <p:cNvSpPr/>
            <p:nvPr/>
          </p:nvSpPr>
          <p:spPr>
            <a:xfrm>
              <a:off x="4812379" y="1608667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12379" y="1608667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31718" y="1608667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09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31718" y="1608667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09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12379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12379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31718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09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31718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09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12379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12379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74455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74455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74455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74455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716077" y="1521989"/>
          <a:ext cx="1983104" cy="198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9605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3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21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4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6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29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7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8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5" name="object 25"/>
          <p:cNvGrpSpPr/>
          <p:nvPr/>
        </p:nvGrpSpPr>
        <p:grpSpPr>
          <a:xfrm>
            <a:off x="2089949" y="1531619"/>
            <a:ext cx="1984375" cy="1984375"/>
            <a:chOff x="2089949" y="1531619"/>
            <a:chExt cx="1984375" cy="1984375"/>
          </a:xfrm>
        </p:grpSpPr>
        <p:sp>
          <p:nvSpPr>
            <p:cNvPr id="26" name="object 26"/>
            <p:cNvSpPr/>
            <p:nvPr/>
          </p:nvSpPr>
          <p:spPr>
            <a:xfrm>
              <a:off x="2089949" y="1531619"/>
              <a:ext cx="1984375" cy="1984375"/>
            </a:xfrm>
            <a:custGeom>
              <a:avLst/>
              <a:gdLst/>
              <a:ahLst/>
              <a:cxnLst/>
              <a:rect l="l" t="t" r="r" b="b"/>
              <a:pathLst>
                <a:path w="1984375" h="1984375">
                  <a:moveTo>
                    <a:pt x="0" y="0"/>
                  </a:moveTo>
                  <a:lnTo>
                    <a:pt x="0" y="1983828"/>
                  </a:lnTo>
                  <a:lnTo>
                    <a:pt x="1983828" y="1983828"/>
                  </a:lnTo>
                  <a:lnTo>
                    <a:pt x="19838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95960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95960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38697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38697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38697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38697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95960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95960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95960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95960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76621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76621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76621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76621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76621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176621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2080319" y="1521989"/>
          <a:ext cx="1983104" cy="198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9605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7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4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21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6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29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8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3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20</a:t>
            </a:fld>
            <a:endParaRPr spc="2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  <a:tabLst>
                <a:tab pos="1640839" algn="l"/>
              </a:tabLst>
            </a:pPr>
            <a:r>
              <a:rPr spc="90" dirty="0"/>
              <a:t>Example:	</a:t>
            </a:r>
            <a:r>
              <a:rPr spc="145" dirty="0"/>
              <a:t>The</a:t>
            </a:r>
            <a:r>
              <a:rPr spc="229" dirty="0"/>
              <a:t> </a:t>
            </a:r>
            <a:r>
              <a:rPr spc="65" dirty="0"/>
              <a:t>8-puzzle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25708" y="1531619"/>
            <a:ext cx="1984375" cy="1984375"/>
            <a:chOff x="4725708" y="1531619"/>
            <a:chExt cx="1984375" cy="1984375"/>
          </a:xfrm>
        </p:grpSpPr>
        <p:sp>
          <p:nvSpPr>
            <p:cNvPr id="4" name="object 4"/>
            <p:cNvSpPr/>
            <p:nvPr/>
          </p:nvSpPr>
          <p:spPr>
            <a:xfrm>
              <a:off x="4725708" y="1531619"/>
              <a:ext cx="1984375" cy="1984375"/>
            </a:xfrm>
            <a:custGeom>
              <a:avLst/>
              <a:gdLst/>
              <a:ahLst/>
              <a:cxnLst/>
              <a:rect l="l" t="t" r="r" b="b"/>
              <a:pathLst>
                <a:path w="1984375" h="1984375">
                  <a:moveTo>
                    <a:pt x="0" y="0"/>
                  </a:moveTo>
                  <a:lnTo>
                    <a:pt x="0" y="1983828"/>
                  </a:lnTo>
                  <a:lnTo>
                    <a:pt x="1983828" y="1983828"/>
                  </a:lnTo>
                  <a:lnTo>
                    <a:pt x="19838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74455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4455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96569" y="3627768"/>
            <a:ext cx="8799831" cy="1772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40585">
              <a:lnSpc>
                <a:spcPct val="100000"/>
              </a:lnSpc>
              <a:spcBef>
                <a:spcPts val="90"/>
              </a:spcBef>
              <a:tabLst>
                <a:tab pos="4853940" algn="l"/>
              </a:tabLst>
            </a:pPr>
            <a:r>
              <a:rPr sz="1250" b="1" spc="-5" dirty="0">
                <a:latin typeface="Times New Roman"/>
                <a:cs typeface="Times New Roman"/>
              </a:rPr>
              <a:t>Start</a:t>
            </a:r>
            <a:r>
              <a:rPr sz="1250" b="1" dirty="0">
                <a:latin typeface="Times New Roman"/>
                <a:cs typeface="Times New Roman"/>
              </a:rPr>
              <a:t> </a:t>
            </a:r>
            <a:r>
              <a:rPr sz="1250" b="1" spc="-5" dirty="0">
                <a:latin typeface="Times New Roman"/>
                <a:cs typeface="Times New Roman"/>
              </a:rPr>
              <a:t>State	Goal</a:t>
            </a:r>
            <a:r>
              <a:rPr sz="1250" b="1" spc="-40" dirty="0">
                <a:latin typeface="Times New Roman"/>
                <a:cs typeface="Times New Roman"/>
              </a:rPr>
              <a:t> </a:t>
            </a:r>
            <a:r>
              <a:rPr sz="1250" b="1" spc="-5" dirty="0">
                <a:latin typeface="Times New Roman"/>
                <a:cs typeface="Times New Roman"/>
              </a:rPr>
              <a:t>State</a:t>
            </a:r>
            <a:endParaRPr sz="12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12700" marR="5080">
              <a:lnSpc>
                <a:spcPct val="101200"/>
              </a:lnSpc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states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dirty="0">
                <a:latin typeface="Tahoma"/>
                <a:cs typeface="Tahoma"/>
              </a:rPr>
              <a:t>: integer locations of tiles (ignore intermediate positions)  </a:t>
            </a:r>
            <a:endParaRPr lang="en-GB" sz="2050" dirty="0">
              <a:latin typeface="Tahoma"/>
              <a:cs typeface="Tahoma"/>
            </a:endParaRPr>
          </a:p>
          <a:p>
            <a:pPr marL="12700" marR="5080">
              <a:lnSpc>
                <a:spcPct val="101200"/>
              </a:lnSpc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actions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dirty="0">
                <a:latin typeface="Tahoma"/>
                <a:cs typeface="Tahoma"/>
              </a:rPr>
              <a:t>: move blank left, right, up, down (ignore unjamming etc.)  </a:t>
            </a:r>
            <a:endParaRPr lang="en-GB" sz="2050" dirty="0">
              <a:latin typeface="Tahoma"/>
              <a:cs typeface="Tahoma"/>
            </a:endParaRPr>
          </a:p>
          <a:p>
            <a:pPr marL="12700" marR="5080">
              <a:lnSpc>
                <a:spcPct val="101200"/>
              </a:lnSpc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goal test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dirty="0">
                <a:latin typeface="Tahoma"/>
                <a:cs typeface="Tahoma"/>
              </a:rPr>
              <a:t>: = goal state (given)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path cost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93424" y="1679451"/>
            <a:ext cx="135255" cy="27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sz="1900" b="1" spc="5" dirty="0">
                <a:latin typeface="Arial"/>
                <a:cs typeface="Arial"/>
              </a:rPr>
              <a:t>5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807563" y="1603851"/>
            <a:ext cx="1815464" cy="1824989"/>
            <a:chOff x="4807563" y="1603851"/>
            <a:chExt cx="1815464" cy="1824989"/>
          </a:xfrm>
        </p:grpSpPr>
        <p:sp>
          <p:nvSpPr>
            <p:cNvPr id="10" name="object 10"/>
            <p:cNvSpPr/>
            <p:nvPr/>
          </p:nvSpPr>
          <p:spPr>
            <a:xfrm>
              <a:off x="4812379" y="1608667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12379" y="1608667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31718" y="1608667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09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31718" y="1608667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09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12379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12379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31718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09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31718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09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12379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12379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74455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74455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74455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74455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716077" y="1521989"/>
          <a:ext cx="1983104" cy="198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9605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3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21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4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6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29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7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8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5" name="object 25"/>
          <p:cNvGrpSpPr/>
          <p:nvPr/>
        </p:nvGrpSpPr>
        <p:grpSpPr>
          <a:xfrm>
            <a:off x="2089949" y="1531619"/>
            <a:ext cx="1984375" cy="1984375"/>
            <a:chOff x="2089949" y="1531619"/>
            <a:chExt cx="1984375" cy="1984375"/>
          </a:xfrm>
        </p:grpSpPr>
        <p:sp>
          <p:nvSpPr>
            <p:cNvPr id="26" name="object 26"/>
            <p:cNvSpPr/>
            <p:nvPr/>
          </p:nvSpPr>
          <p:spPr>
            <a:xfrm>
              <a:off x="2089949" y="1531619"/>
              <a:ext cx="1984375" cy="1984375"/>
            </a:xfrm>
            <a:custGeom>
              <a:avLst/>
              <a:gdLst/>
              <a:ahLst/>
              <a:cxnLst/>
              <a:rect l="l" t="t" r="r" b="b"/>
              <a:pathLst>
                <a:path w="1984375" h="1984375">
                  <a:moveTo>
                    <a:pt x="0" y="0"/>
                  </a:moveTo>
                  <a:lnTo>
                    <a:pt x="0" y="1983828"/>
                  </a:lnTo>
                  <a:lnTo>
                    <a:pt x="1983828" y="1983828"/>
                  </a:lnTo>
                  <a:lnTo>
                    <a:pt x="19838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95960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95960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38697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38697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38697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38697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95960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95960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95960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95960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76621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76621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76621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76621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76621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176621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2080319" y="1521989"/>
          <a:ext cx="1983104" cy="198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9605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7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4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21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6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29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8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3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21</a:t>
            </a:fld>
            <a:endParaRPr spc="2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  <a:tabLst>
                <a:tab pos="1640839" algn="l"/>
              </a:tabLst>
            </a:pPr>
            <a:r>
              <a:rPr spc="90" dirty="0"/>
              <a:t>Example:	</a:t>
            </a:r>
            <a:r>
              <a:rPr spc="145" dirty="0"/>
              <a:t>The</a:t>
            </a:r>
            <a:r>
              <a:rPr spc="229" dirty="0"/>
              <a:t> </a:t>
            </a:r>
            <a:r>
              <a:rPr spc="65" dirty="0"/>
              <a:t>8-puzzle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25708" y="1531619"/>
            <a:ext cx="1984375" cy="1984375"/>
            <a:chOff x="4725708" y="1531619"/>
            <a:chExt cx="1984375" cy="1984375"/>
          </a:xfrm>
        </p:grpSpPr>
        <p:sp>
          <p:nvSpPr>
            <p:cNvPr id="4" name="object 4"/>
            <p:cNvSpPr/>
            <p:nvPr/>
          </p:nvSpPr>
          <p:spPr>
            <a:xfrm>
              <a:off x="4725708" y="1531619"/>
              <a:ext cx="1984375" cy="1984375"/>
            </a:xfrm>
            <a:custGeom>
              <a:avLst/>
              <a:gdLst/>
              <a:ahLst/>
              <a:cxnLst/>
              <a:rect l="l" t="t" r="r" b="b"/>
              <a:pathLst>
                <a:path w="1984375" h="1984375">
                  <a:moveTo>
                    <a:pt x="0" y="0"/>
                  </a:moveTo>
                  <a:lnTo>
                    <a:pt x="0" y="1983828"/>
                  </a:lnTo>
                  <a:lnTo>
                    <a:pt x="1983828" y="1983828"/>
                  </a:lnTo>
                  <a:lnTo>
                    <a:pt x="19838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74455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4455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96569" y="3627768"/>
            <a:ext cx="9028431" cy="23036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40585">
              <a:lnSpc>
                <a:spcPct val="100000"/>
              </a:lnSpc>
              <a:spcBef>
                <a:spcPts val="90"/>
              </a:spcBef>
              <a:tabLst>
                <a:tab pos="4853940" algn="l"/>
              </a:tabLst>
            </a:pPr>
            <a:r>
              <a:rPr sz="1250" b="1" spc="-5" dirty="0">
                <a:latin typeface="Times New Roman"/>
                <a:cs typeface="Times New Roman"/>
              </a:rPr>
              <a:t>Start</a:t>
            </a:r>
            <a:r>
              <a:rPr sz="1250" b="1" dirty="0">
                <a:latin typeface="Times New Roman"/>
                <a:cs typeface="Times New Roman"/>
              </a:rPr>
              <a:t> </a:t>
            </a:r>
            <a:r>
              <a:rPr sz="1250" b="1" spc="-5" dirty="0">
                <a:latin typeface="Times New Roman"/>
                <a:cs typeface="Times New Roman"/>
              </a:rPr>
              <a:t>State	Goal</a:t>
            </a:r>
            <a:r>
              <a:rPr sz="1250" b="1" spc="-40" dirty="0">
                <a:latin typeface="Times New Roman"/>
                <a:cs typeface="Times New Roman"/>
              </a:rPr>
              <a:t> </a:t>
            </a:r>
            <a:r>
              <a:rPr sz="1250" b="1" spc="-5" dirty="0">
                <a:latin typeface="Times New Roman"/>
                <a:cs typeface="Times New Roman"/>
              </a:rPr>
              <a:t>State</a:t>
            </a:r>
            <a:endParaRPr sz="12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12700" marR="5080">
              <a:lnSpc>
                <a:spcPct val="101200"/>
              </a:lnSpc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states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dirty="0">
                <a:latin typeface="Tahoma"/>
                <a:cs typeface="Tahoma"/>
              </a:rPr>
              <a:t>: integer locations of tiles (ignore intermediate positions)  </a:t>
            </a:r>
            <a:endParaRPr lang="en-GB" sz="2050" dirty="0">
              <a:latin typeface="Tahoma"/>
              <a:cs typeface="Tahoma"/>
            </a:endParaRPr>
          </a:p>
          <a:p>
            <a:pPr marL="12700" marR="5080">
              <a:lnSpc>
                <a:spcPct val="101200"/>
              </a:lnSpc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actions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dirty="0">
                <a:latin typeface="Tahoma"/>
                <a:cs typeface="Tahoma"/>
              </a:rPr>
              <a:t>: move blank left, right, up, down (ignore unjamming etc.)  </a:t>
            </a:r>
            <a:endParaRPr lang="en-GB" sz="2050" dirty="0">
              <a:latin typeface="Tahoma"/>
              <a:cs typeface="Tahoma"/>
            </a:endParaRPr>
          </a:p>
          <a:p>
            <a:pPr marL="12700" marR="5080">
              <a:lnSpc>
                <a:spcPct val="101200"/>
              </a:lnSpc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goal test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dirty="0">
                <a:latin typeface="Tahoma"/>
                <a:cs typeface="Tahoma"/>
              </a:rPr>
              <a:t>: = goal state (given)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path cost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dirty="0">
                <a:latin typeface="Tahoma"/>
                <a:cs typeface="Tahoma"/>
              </a:rPr>
              <a:t>: 1 per move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dirty="0">
                <a:latin typeface="Tahoma"/>
                <a:cs typeface="Tahoma"/>
              </a:rPr>
              <a:t>[Note: optimal solution of </a:t>
            </a:r>
            <a:r>
              <a:rPr sz="2050" b="0" i="1" dirty="0">
                <a:latin typeface="Bookman Old Style"/>
                <a:cs typeface="Bookman Old Style"/>
              </a:rPr>
              <a:t>n</a:t>
            </a:r>
            <a:r>
              <a:rPr sz="2050" dirty="0">
                <a:latin typeface="Tahoma"/>
                <a:cs typeface="Tahoma"/>
              </a:rPr>
              <a:t>-Puzzle family is NP-hard]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993424" y="1679451"/>
            <a:ext cx="135255" cy="27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sz="1900" b="1" spc="5" dirty="0">
                <a:latin typeface="Arial"/>
                <a:cs typeface="Arial"/>
              </a:rPr>
              <a:t>5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807563" y="1603851"/>
            <a:ext cx="1815464" cy="1824989"/>
            <a:chOff x="4807563" y="1603851"/>
            <a:chExt cx="1815464" cy="1824989"/>
          </a:xfrm>
        </p:grpSpPr>
        <p:sp>
          <p:nvSpPr>
            <p:cNvPr id="10" name="object 10"/>
            <p:cNvSpPr/>
            <p:nvPr/>
          </p:nvSpPr>
          <p:spPr>
            <a:xfrm>
              <a:off x="4812379" y="1608667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12379" y="1608667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31718" y="1608667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09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31718" y="1608667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09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12379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12379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31718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09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31718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09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12379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12379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74455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74455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74455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74455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716077" y="1521989"/>
          <a:ext cx="1983104" cy="198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9605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3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21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4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6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29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7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8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5" name="object 25"/>
          <p:cNvGrpSpPr/>
          <p:nvPr/>
        </p:nvGrpSpPr>
        <p:grpSpPr>
          <a:xfrm>
            <a:off x="2089949" y="1531619"/>
            <a:ext cx="1984375" cy="1984375"/>
            <a:chOff x="2089949" y="1531619"/>
            <a:chExt cx="1984375" cy="1984375"/>
          </a:xfrm>
        </p:grpSpPr>
        <p:sp>
          <p:nvSpPr>
            <p:cNvPr id="26" name="object 26"/>
            <p:cNvSpPr/>
            <p:nvPr/>
          </p:nvSpPr>
          <p:spPr>
            <a:xfrm>
              <a:off x="2089949" y="1531619"/>
              <a:ext cx="1984375" cy="1984375"/>
            </a:xfrm>
            <a:custGeom>
              <a:avLst/>
              <a:gdLst/>
              <a:ahLst/>
              <a:cxnLst/>
              <a:rect l="l" t="t" r="r" b="b"/>
              <a:pathLst>
                <a:path w="1984375" h="1984375">
                  <a:moveTo>
                    <a:pt x="0" y="0"/>
                  </a:moveTo>
                  <a:lnTo>
                    <a:pt x="0" y="1983828"/>
                  </a:lnTo>
                  <a:lnTo>
                    <a:pt x="1983828" y="1983828"/>
                  </a:lnTo>
                  <a:lnTo>
                    <a:pt x="19838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95960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95960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38697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38697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38697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38697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95960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95960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95960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95960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76621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76621" y="160866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76621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76621" y="2942459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76621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0" y="0"/>
                  </a:moveTo>
                  <a:lnTo>
                    <a:pt x="0" y="481511"/>
                  </a:lnTo>
                  <a:lnTo>
                    <a:pt x="486327" y="481511"/>
                  </a:lnTo>
                  <a:lnTo>
                    <a:pt x="486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176621" y="227315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ln w="9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2080319" y="1521989"/>
          <a:ext cx="1983104" cy="198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9605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7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4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21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6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29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8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3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22</a:t>
            </a:fld>
            <a:endParaRPr spc="2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1640839" algn="l"/>
              </a:tabLst>
            </a:pPr>
            <a:r>
              <a:rPr spc="90" dirty="0"/>
              <a:t>Example:	</a:t>
            </a:r>
            <a:r>
              <a:rPr spc="140" dirty="0"/>
              <a:t>robotic</a:t>
            </a:r>
            <a:r>
              <a:rPr spc="250" dirty="0"/>
              <a:t> </a:t>
            </a:r>
            <a:r>
              <a:rPr spc="50" dirty="0"/>
              <a:t>assembly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97329" y="1833714"/>
            <a:ext cx="4824730" cy="1791970"/>
            <a:chOff x="1697329" y="1833714"/>
            <a:chExt cx="4824730" cy="1791970"/>
          </a:xfrm>
        </p:grpSpPr>
        <p:sp>
          <p:nvSpPr>
            <p:cNvPr id="4" name="object 4"/>
            <p:cNvSpPr/>
            <p:nvPr/>
          </p:nvSpPr>
          <p:spPr>
            <a:xfrm>
              <a:off x="2827654" y="3291751"/>
              <a:ext cx="883285" cy="329565"/>
            </a:xfrm>
            <a:custGeom>
              <a:avLst/>
              <a:gdLst/>
              <a:ahLst/>
              <a:cxnLst/>
              <a:rect l="l" t="t" r="r" b="b"/>
              <a:pathLst>
                <a:path w="883285" h="329564">
                  <a:moveTo>
                    <a:pt x="882827" y="164706"/>
                  </a:moveTo>
                  <a:lnTo>
                    <a:pt x="864139" y="117135"/>
                  </a:lnTo>
                  <a:lnTo>
                    <a:pt x="811714" y="75019"/>
                  </a:lnTo>
                  <a:lnTo>
                    <a:pt x="774557" y="56644"/>
                  </a:lnTo>
                  <a:lnTo>
                    <a:pt x="731015" y="40397"/>
                  </a:lnTo>
                  <a:lnTo>
                    <a:pt x="681769" y="26533"/>
                  </a:lnTo>
                  <a:lnTo>
                    <a:pt x="627504" y="15307"/>
                  </a:lnTo>
                  <a:lnTo>
                    <a:pt x="568901" y="6973"/>
                  </a:lnTo>
                  <a:lnTo>
                    <a:pt x="506643" y="1785"/>
                  </a:lnTo>
                  <a:lnTo>
                    <a:pt x="441413" y="0"/>
                  </a:lnTo>
                  <a:lnTo>
                    <a:pt x="376184" y="1785"/>
                  </a:lnTo>
                  <a:lnTo>
                    <a:pt x="313926" y="6973"/>
                  </a:lnTo>
                  <a:lnTo>
                    <a:pt x="255323" y="15307"/>
                  </a:lnTo>
                  <a:lnTo>
                    <a:pt x="201058" y="26533"/>
                  </a:lnTo>
                  <a:lnTo>
                    <a:pt x="151812" y="40397"/>
                  </a:lnTo>
                  <a:lnTo>
                    <a:pt x="108270" y="56644"/>
                  </a:lnTo>
                  <a:lnTo>
                    <a:pt x="71113" y="75019"/>
                  </a:lnTo>
                  <a:lnTo>
                    <a:pt x="18688" y="117135"/>
                  </a:lnTo>
                  <a:lnTo>
                    <a:pt x="0" y="164706"/>
                  </a:lnTo>
                  <a:lnTo>
                    <a:pt x="4785" y="189043"/>
                  </a:lnTo>
                  <a:lnTo>
                    <a:pt x="41025" y="234139"/>
                  </a:lnTo>
                  <a:lnTo>
                    <a:pt x="108270" y="272762"/>
                  </a:lnTo>
                  <a:lnTo>
                    <a:pt x="151812" y="289010"/>
                  </a:lnTo>
                  <a:lnTo>
                    <a:pt x="201058" y="302875"/>
                  </a:lnTo>
                  <a:lnTo>
                    <a:pt x="255323" y="314103"/>
                  </a:lnTo>
                  <a:lnTo>
                    <a:pt x="313926" y="322438"/>
                  </a:lnTo>
                  <a:lnTo>
                    <a:pt x="376184" y="327626"/>
                  </a:lnTo>
                  <a:lnTo>
                    <a:pt x="441413" y="329412"/>
                  </a:lnTo>
                  <a:lnTo>
                    <a:pt x="506643" y="327626"/>
                  </a:lnTo>
                  <a:lnTo>
                    <a:pt x="568901" y="322438"/>
                  </a:lnTo>
                  <a:lnTo>
                    <a:pt x="627504" y="314103"/>
                  </a:lnTo>
                  <a:lnTo>
                    <a:pt x="681769" y="302875"/>
                  </a:lnTo>
                  <a:lnTo>
                    <a:pt x="731015" y="289010"/>
                  </a:lnTo>
                  <a:lnTo>
                    <a:pt x="774557" y="272762"/>
                  </a:lnTo>
                  <a:lnTo>
                    <a:pt x="811714" y="254387"/>
                  </a:lnTo>
                  <a:lnTo>
                    <a:pt x="864139" y="212272"/>
                  </a:lnTo>
                  <a:lnTo>
                    <a:pt x="882827" y="164706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27654" y="3334575"/>
              <a:ext cx="883285" cy="121920"/>
            </a:xfrm>
            <a:custGeom>
              <a:avLst/>
              <a:gdLst/>
              <a:ahLst/>
              <a:cxnLst/>
              <a:rect l="l" t="t" r="r" b="b"/>
              <a:pathLst>
                <a:path w="883285" h="121920">
                  <a:moveTo>
                    <a:pt x="0" y="0"/>
                  </a:moveTo>
                  <a:lnTo>
                    <a:pt x="0" y="120230"/>
                  </a:lnTo>
                  <a:lnTo>
                    <a:pt x="882827" y="121881"/>
                  </a:lnTo>
                  <a:lnTo>
                    <a:pt x="8828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27654" y="3334575"/>
              <a:ext cx="883285" cy="121920"/>
            </a:xfrm>
            <a:custGeom>
              <a:avLst/>
              <a:gdLst/>
              <a:ahLst/>
              <a:cxnLst/>
              <a:rect l="l" t="t" r="r" b="b"/>
              <a:pathLst>
                <a:path w="883285" h="121920">
                  <a:moveTo>
                    <a:pt x="0" y="120230"/>
                  </a:moveTo>
                  <a:lnTo>
                    <a:pt x="0" y="0"/>
                  </a:lnTo>
                  <a:lnTo>
                    <a:pt x="882827" y="0"/>
                  </a:lnTo>
                  <a:lnTo>
                    <a:pt x="882827" y="121881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27654" y="3173158"/>
              <a:ext cx="883285" cy="329565"/>
            </a:xfrm>
            <a:custGeom>
              <a:avLst/>
              <a:gdLst/>
              <a:ahLst/>
              <a:cxnLst/>
              <a:rect l="l" t="t" r="r" b="b"/>
              <a:pathLst>
                <a:path w="883285" h="329564">
                  <a:moveTo>
                    <a:pt x="0" y="164706"/>
                  </a:moveTo>
                  <a:lnTo>
                    <a:pt x="18688" y="212277"/>
                  </a:lnTo>
                  <a:lnTo>
                    <a:pt x="71113" y="254392"/>
                  </a:lnTo>
                  <a:lnTo>
                    <a:pt x="108270" y="272767"/>
                  </a:lnTo>
                  <a:lnTo>
                    <a:pt x="151812" y="289014"/>
                  </a:lnTo>
                  <a:lnTo>
                    <a:pt x="201058" y="302878"/>
                  </a:lnTo>
                  <a:lnTo>
                    <a:pt x="255323" y="314105"/>
                  </a:lnTo>
                  <a:lnTo>
                    <a:pt x="313926" y="322439"/>
                  </a:lnTo>
                  <a:lnTo>
                    <a:pt x="376184" y="327626"/>
                  </a:lnTo>
                  <a:lnTo>
                    <a:pt x="441413" y="329412"/>
                  </a:lnTo>
                  <a:lnTo>
                    <a:pt x="506643" y="327626"/>
                  </a:lnTo>
                  <a:lnTo>
                    <a:pt x="568901" y="322439"/>
                  </a:lnTo>
                  <a:lnTo>
                    <a:pt x="627504" y="314105"/>
                  </a:lnTo>
                  <a:lnTo>
                    <a:pt x="681769" y="302878"/>
                  </a:lnTo>
                  <a:lnTo>
                    <a:pt x="731015" y="289014"/>
                  </a:lnTo>
                  <a:lnTo>
                    <a:pt x="774557" y="272767"/>
                  </a:lnTo>
                  <a:lnTo>
                    <a:pt x="811714" y="254392"/>
                  </a:lnTo>
                  <a:lnTo>
                    <a:pt x="864139" y="212277"/>
                  </a:lnTo>
                  <a:lnTo>
                    <a:pt x="882827" y="164706"/>
                  </a:lnTo>
                  <a:lnTo>
                    <a:pt x="878041" y="140368"/>
                  </a:lnTo>
                  <a:lnTo>
                    <a:pt x="841802" y="95273"/>
                  </a:lnTo>
                  <a:lnTo>
                    <a:pt x="774557" y="56649"/>
                  </a:lnTo>
                  <a:lnTo>
                    <a:pt x="731015" y="40402"/>
                  </a:lnTo>
                  <a:lnTo>
                    <a:pt x="681769" y="26537"/>
                  </a:lnTo>
                  <a:lnTo>
                    <a:pt x="627504" y="15309"/>
                  </a:lnTo>
                  <a:lnTo>
                    <a:pt x="568901" y="6974"/>
                  </a:lnTo>
                  <a:lnTo>
                    <a:pt x="506643" y="1786"/>
                  </a:lnTo>
                  <a:lnTo>
                    <a:pt x="441413" y="0"/>
                  </a:lnTo>
                  <a:lnTo>
                    <a:pt x="376184" y="1786"/>
                  </a:lnTo>
                  <a:lnTo>
                    <a:pt x="313926" y="6974"/>
                  </a:lnTo>
                  <a:lnTo>
                    <a:pt x="255323" y="15309"/>
                  </a:lnTo>
                  <a:lnTo>
                    <a:pt x="201058" y="26537"/>
                  </a:lnTo>
                  <a:lnTo>
                    <a:pt x="151812" y="40402"/>
                  </a:lnTo>
                  <a:lnTo>
                    <a:pt x="108270" y="56649"/>
                  </a:lnTo>
                  <a:lnTo>
                    <a:pt x="71113" y="75025"/>
                  </a:lnTo>
                  <a:lnTo>
                    <a:pt x="18688" y="117139"/>
                  </a:lnTo>
                  <a:lnTo>
                    <a:pt x="0" y="1647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27654" y="3173158"/>
              <a:ext cx="883285" cy="329565"/>
            </a:xfrm>
            <a:custGeom>
              <a:avLst/>
              <a:gdLst/>
              <a:ahLst/>
              <a:cxnLst/>
              <a:rect l="l" t="t" r="r" b="b"/>
              <a:pathLst>
                <a:path w="883285" h="329564">
                  <a:moveTo>
                    <a:pt x="882827" y="164706"/>
                  </a:moveTo>
                  <a:lnTo>
                    <a:pt x="864139" y="117139"/>
                  </a:lnTo>
                  <a:lnTo>
                    <a:pt x="811714" y="75025"/>
                  </a:lnTo>
                  <a:lnTo>
                    <a:pt x="774557" y="56649"/>
                  </a:lnTo>
                  <a:lnTo>
                    <a:pt x="731015" y="40402"/>
                  </a:lnTo>
                  <a:lnTo>
                    <a:pt x="681769" y="26537"/>
                  </a:lnTo>
                  <a:lnTo>
                    <a:pt x="627504" y="15309"/>
                  </a:lnTo>
                  <a:lnTo>
                    <a:pt x="568901" y="6974"/>
                  </a:lnTo>
                  <a:lnTo>
                    <a:pt x="506643" y="1786"/>
                  </a:lnTo>
                  <a:lnTo>
                    <a:pt x="441413" y="0"/>
                  </a:lnTo>
                  <a:lnTo>
                    <a:pt x="376184" y="1786"/>
                  </a:lnTo>
                  <a:lnTo>
                    <a:pt x="313926" y="6974"/>
                  </a:lnTo>
                  <a:lnTo>
                    <a:pt x="255323" y="15309"/>
                  </a:lnTo>
                  <a:lnTo>
                    <a:pt x="201058" y="26537"/>
                  </a:lnTo>
                  <a:lnTo>
                    <a:pt x="151812" y="40402"/>
                  </a:lnTo>
                  <a:lnTo>
                    <a:pt x="108270" y="56649"/>
                  </a:lnTo>
                  <a:lnTo>
                    <a:pt x="71113" y="75025"/>
                  </a:lnTo>
                  <a:lnTo>
                    <a:pt x="18688" y="117139"/>
                  </a:lnTo>
                  <a:lnTo>
                    <a:pt x="0" y="164706"/>
                  </a:lnTo>
                  <a:lnTo>
                    <a:pt x="4785" y="189046"/>
                  </a:lnTo>
                  <a:lnTo>
                    <a:pt x="41025" y="234144"/>
                  </a:lnTo>
                  <a:lnTo>
                    <a:pt x="108270" y="272767"/>
                  </a:lnTo>
                  <a:lnTo>
                    <a:pt x="151812" y="289014"/>
                  </a:lnTo>
                  <a:lnTo>
                    <a:pt x="201058" y="302878"/>
                  </a:lnTo>
                  <a:lnTo>
                    <a:pt x="255323" y="314105"/>
                  </a:lnTo>
                  <a:lnTo>
                    <a:pt x="313926" y="322439"/>
                  </a:lnTo>
                  <a:lnTo>
                    <a:pt x="376184" y="327626"/>
                  </a:lnTo>
                  <a:lnTo>
                    <a:pt x="441413" y="329412"/>
                  </a:lnTo>
                  <a:lnTo>
                    <a:pt x="506643" y="327626"/>
                  </a:lnTo>
                  <a:lnTo>
                    <a:pt x="568901" y="322439"/>
                  </a:lnTo>
                  <a:lnTo>
                    <a:pt x="627504" y="314105"/>
                  </a:lnTo>
                  <a:lnTo>
                    <a:pt x="681769" y="302878"/>
                  </a:lnTo>
                  <a:lnTo>
                    <a:pt x="731015" y="289014"/>
                  </a:lnTo>
                  <a:lnTo>
                    <a:pt x="774557" y="272767"/>
                  </a:lnTo>
                  <a:lnTo>
                    <a:pt x="811714" y="254392"/>
                  </a:lnTo>
                  <a:lnTo>
                    <a:pt x="864139" y="212277"/>
                  </a:lnTo>
                  <a:lnTo>
                    <a:pt x="882827" y="164706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52775" y="3257156"/>
              <a:ext cx="433070" cy="161925"/>
            </a:xfrm>
            <a:custGeom>
              <a:avLst/>
              <a:gdLst/>
              <a:ahLst/>
              <a:cxnLst/>
              <a:rect l="l" t="t" r="r" b="b"/>
              <a:pathLst>
                <a:path w="433070" h="161925">
                  <a:moveTo>
                    <a:pt x="0" y="80708"/>
                  </a:moveTo>
                  <a:lnTo>
                    <a:pt x="41731" y="128375"/>
                  </a:lnTo>
                  <a:lnTo>
                    <a:pt x="88553" y="145845"/>
                  </a:lnTo>
                  <a:lnTo>
                    <a:pt x="147927" y="157302"/>
                  </a:lnTo>
                  <a:lnTo>
                    <a:pt x="216293" y="161417"/>
                  </a:lnTo>
                  <a:lnTo>
                    <a:pt x="284659" y="157302"/>
                  </a:lnTo>
                  <a:lnTo>
                    <a:pt x="344034" y="145845"/>
                  </a:lnTo>
                  <a:lnTo>
                    <a:pt x="390855" y="128375"/>
                  </a:lnTo>
                  <a:lnTo>
                    <a:pt x="421560" y="106219"/>
                  </a:lnTo>
                  <a:lnTo>
                    <a:pt x="432587" y="80708"/>
                  </a:lnTo>
                  <a:lnTo>
                    <a:pt x="421560" y="55197"/>
                  </a:lnTo>
                  <a:lnTo>
                    <a:pt x="390855" y="33041"/>
                  </a:lnTo>
                  <a:lnTo>
                    <a:pt x="344034" y="15571"/>
                  </a:lnTo>
                  <a:lnTo>
                    <a:pt x="284659" y="4114"/>
                  </a:lnTo>
                  <a:lnTo>
                    <a:pt x="216293" y="0"/>
                  </a:lnTo>
                  <a:lnTo>
                    <a:pt x="147927" y="4114"/>
                  </a:lnTo>
                  <a:lnTo>
                    <a:pt x="88553" y="15571"/>
                  </a:lnTo>
                  <a:lnTo>
                    <a:pt x="41731" y="33041"/>
                  </a:lnTo>
                  <a:lnTo>
                    <a:pt x="11026" y="55197"/>
                  </a:lnTo>
                  <a:lnTo>
                    <a:pt x="0" y="807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52775" y="3257156"/>
              <a:ext cx="433070" cy="161925"/>
            </a:xfrm>
            <a:custGeom>
              <a:avLst/>
              <a:gdLst/>
              <a:ahLst/>
              <a:cxnLst/>
              <a:rect l="l" t="t" r="r" b="b"/>
              <a:pathLst>
                <a:path w="433070" h="161925">
                  <a:moveTo>
                    <a:pt x="432587" y="80708"/>
                  </a:moveTo>
                  <a:lnTo>
                    <a:pt x="390855" y="33041"/>
                  </a:lnTo>
                  <a:lnTo>
                    <a:pt x="344034" y="15571"/>
                  </a:lnTo>
                  <a:lnTo>
                    <a:pt x="284659" y="4114"/>
                  </a:lnTo>
                  <a:lnTo>
                    <a:pt x="216293" y="0"/>
                  </a:lnTo>
                  <a:lnTo>
                    <a:pt x="147927" y="4114"/>
                  </a:lnTo>
                  <a:lnTo>
                    <a:pt x="88553" y="15571"/>
                  </a:lnTo>
                  <a:lnTo>
                    <a:pt x="41731" y="33041"/>
                  </a:lnTo>
                  <a:lnTo>
                    <a:pt x="11026" y="55197"/>
                  </a:lnTo>
                  <a:lnTo>
                    <a:pt x="0" y="80708"/>
                  </a:lnTo>
                  <a:lnTo>
                    <a:pt x="11026" y="106219"/>
                  </a:lnTo>
                  <a:lnTo>
                    <a:pt x="41731" y="128375"/>
                  </a:lnTo>
                  <a:lnTo>
                    <a:pt x="88553" y="145845"/>
                  </a:lnTo>
                  <a:lnTo>
                    <a:pt x="147927" y="157302"/>
                  </a:lnTo>
                  <a:lnTo>
                    <a:pt x="216293" y="161417"/>
                  </a:lnTo>
                  <a:lnTo>
                    <a:pt x="284659" y="157302"/>
                  </a:lnTo>
                  <a:lnTo>
                    <a:pt x="344034" y="145845"/>
                  </a:lnTo>
                  <a:lnTo>
                    <a:pt x="390855" y="128375"/>
                  </a:lnTo>
                  <a:lnTo>
                    <a:pt x="421560" y="106219"/>
                  </a:lnTo>
                  <a:lnTo>
                    <a:pt x="432587" y="80708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51657" y="2543987"/>
              <a:ext cx="434975" cy="797560"/>
            </a:xfrm>
            <a:custGeom>
              <a:avLst/>
              <a:gdLst/>
              <a:ahLst/>
              <a:cxnLst/>
              <a:rect l="l" t="t" r="r" b="b"/>
              <a:pathLst>
                <a:path w="434975" h="797560">
                  <a:moveTo>
                    <a:pt x="0" y="0"/>
                  </a:moveTo>
                  <a:lnTo>
                    <a:pt x="0" y="795528"/>
                  </a:lnTo>
                  <a:lnTo>
                    <a:pt x="434822" y="797166"/>
                  </a:lnTo>
                  <a:lnTo>
                    <a:pt x="4348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51657" y="2543987"/>
              <a:ext cx="434975" cy="797560"/>
            </a:xfrm>
            <a:custGeom>
              <a:avLst/>
              <a:gdLst/>
              <a:ahLst/>
              <a:cxnLst/>
              <a:rect l="l" t="t" r="r" b="b"/>
              <a:pathLst>
                <a:path w="434975" h="797560">
                  <a:moveTo>
                    <a:pt x="0" y="795528"/>
                  </a:moveTo>
                  <a:lnTo>
                    <a:pt x="0" y="0"/>
                  </a:lnTo>
                  <a:lnTo>
                    <a:pt x="434822" y="0"/>
                  </a:lnTo>
                  <a:lnTo>
                    <a:pt x="434822" y="797166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52775" y="2466568"/>
              <a:ext cx="433070" cy="161925"/>
            </a:xfrm>
            <a:custGeom>
              <a:avLst/>
              <a:gdLst/>
              <a:ahLst/>
              <a:cxnLst/>
              <a:rect l="l" t="t" r="r" b="b"/>
              <a:pathLst>
                <a:path w="433070" h="161925">
                  <a:moveTo>
                    <a:pt x="0" y="80708"/>
                  </a:moveTo>
                  <a:lnTo>
                    <a:pt x="41731" y="128375"/>
                  </a:lnTo>
                  <a:lnTo>
                    <a:pt x="88553" y="145845"/>
                  </a:lnTo>
                  <a:lnTo>
                    <a:pt x="147927" y="157302"/>
                  </a:lnTo>
                  <a:lnTo>
                    <a:pt x="216293" y="161417"/>
                  </a:lnTo>
                  <a:lnTo>
                    <a:pt x="284659" y="157302"/>
                  </a:lnTo>
                  <a:lnTo>
                    <a:pt x="344034" y="145845"/>
                  </a:lnTo>
                  <a:lnTo>
                    <a:pt x="390855" y="128375"/>
                  </a:lnTo>
                  <a:lnTo>
                    <a:pt x="421560" y="106219"/>
                  </a:lnTo>
                  <a:lnTo>
                    <a:pt x="432587" y="80708"/>
                  </a:lnTo>
                  <a:lnTo>
                    <a:pt x="421560" y="55197"/>
                  </a:lnTo>
                  <a:lnTo>
                    <a:pt x="390855" y="33041"/>
                  </a:lnTo>
                  <a:lnTo>
                    <a:pt x="344034" y="15571"/>
                  </a:lnTo>
                  <a:lnTo>
                    <a:pt x="284659" y="4114"/>
                  </a:lnTo>
                  <a:lnTo>
                    <a:pt x="216293" y="0"/>
                  </a:lnTo>
                  <a:lnTo>
                    <a:pt x="147927" y="4114"/>
                  </a:lnTo>
                  <a:lnTo>
                    <a:pt x="88553" y="15571"/>
                  </a:lnTo>
                  <a:lnTo>
                    <a:pt x="41731" y="33041"/>
                  </a:lnTo>
                  <a:lnTo>
                    <a:pt x="11026" y="55197"/>
                  </a:lnTo>
                  <a:lnTo>
                    <a:pt x="0" y="807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52775" y="2466568"/>
              <a:ext cx="3020695" cy="481965"/>
            </a:xfrm>
            <a:custGeom>
              <a:avLst/>
              <a:gdLst/>
              <a:ahLst/>
              <a:cxnLst/>
              <a:rect l="l" t="t" r="r" b="b"/>
              <a:pathLst>
                <a:path w="3020695" h="481964">
                  <a:moveTo>
                    <a:pt x="432587" y="80708"/>
                  </a:moveTo>
                  <a:lnTo>
                    <a:pt x="390855" y="33041"/>
                  </a:lnTo>
                  <a:lnTo>
                    <a:pt x="344034" y="15571"/>
                  </a:lnTo>
                  <a:lnTo>
                    <a:pt x="284659" y="4114"/>
                  </a:lnTo>
                  <a:lnTo>
                    <a:pt x="216293" y="0"/>
                  </a:lnTo>
                  <a:lnTo>
                    <a:pt x="147927" y="4114"/>
                  </a:lnTo>
                  <a:lnTo>
                    <a:pt x="88553" y="15571"/>
                  </a:lnTo>
                  <a:lnTo>
                    <a:pt x="41731" y="33041"/>
                  </a:lnTo>
                  <a:lnTo>
                    <a:pt x="11026" y="55197"/>
                  </a:lnTo>
                  <a:lnTo>
                    <a:pt x="0" y="80708"/>
                  </a:lnTo>
                  <a:lnTo>
                    <a:pt x="11026" y="106219"/>
                  </a:lnTo>
                  <a:lnTo>
                    <a:pt x="41731" y="128375"/>
                  </a:lnTo>
                  <a:lnTo>
                    <a:pt x="88553" y="145845"/>
                  </a:lnTo>
                  <a:lnTo>
                    <a:pt x="147927" y="157302"/>
                  </a:lnTo>
                  <a:lnTo>
                    <a:pt x="216293" y="161417"/>
                  </a:lnTo>
                  <a:lnTo>
                    <a:pt x="284659" y="157302"/>
                  </a:lnTo>
                  <a:lnTo>
                    <a:pt x="344034" y="145845"/>
                  </a:lnTo>
                  <a:lnTo>
                    <a:pt x="390855" y="128375"/>
                  </a:lnTo>
                  <a:lnTo>
                    <a:pt x="421560" y="106219"/>
                  </a:lnTo>
                  <a:lnTo>
                    <a:pt x="432587" y="80708"/>
                  </a:lnTo>
                </a:path>
                <a:path w="3020695" h="481964">
                  <a:moveTo>
                    <a:pt x="2889338" y="351891"/>
                  </a:moveTo>
                  <a:lnTo>
                    <a:pt x="3019056" y="481609"/>
                  </a:lnTo>
                  <a:lnTo>
                    <a:pt x="3020428" y="349135"/>
                  </a:lnTo>
                  <a:lnTo>
                    <a:pt x="2890710" y="220802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51765" y="2476220"/>
              <a:ext cx="441959" cy="353695"/>
            </a:xfrm>
            <a:custGeom>
              <a:avLst/>
              <a:gdLst/>
              <a:ahLst/>
              <a:cxnLst/>
              <a:rect l="l" t="t" r="r" b="b"/>
              <a:pathLst>
                <a:path w="441960" h="353694">
                  <a:moveTo>
                    <a:pt x="0" y="220802"/>
                  </a:moveTo>
                  <a:lnTo>
                    <a:pt x="0" y="309118"/>
                  </a:lnTo>
                  <a:lnTo>
                    <a:pt x="0" y="353275"/>
                  </a:lnTo>
                  <a:lnTo>
                    <a:pt x="441591" y="132486"/>
                  </a:lnTo>
                  <a:lnTo>
                    <a:pt x="441591" y="0"/>
                  </a:lnTo>
                  <a:lnTo>
                    <a:pt x="0" y="2208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51765" y="2476220"/>
              <a:ext cx="441959" cy="353695"/>
            </a:xfrm>
            <a:custGeom>
              <a:avLst/>
              <a:gdLst/>
              <a:ahLst/>
              <a:cxnLst/>
              <a:rect l="l" t="t" r="r" b="b"/>
              <a:pathLst>
                <a:path w="441960" h="353694">
                  <a:moveTo>
                    <a:pt x="0" y="309118"/>
                  </a:moveTo>
                  <a:lnTo>
                    <a:pt x="0" y="353275"/>
                  </a:lnTo>
                  <a:lnTo>
                    <a:pt x="441591" y="132486"/>
                  </a:lnTo>
                  <a:lnTo>
                    <a:pt x="441591" y="0"/>
                  </a:lnTo>
                  <a:lnTo>
                    <a:pt x="0" y="220802"/>
                  </a:lnTo>
                  <a:lnTo>
                    <a:pt x="0" y="309118"/>
                  </a:lnTo>
                  <a:close/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40729" y="2465196"/>
              <a:ext cx="441959" cy="353695"/>
            </a:xfrm>
            <a:custGeom>
              <a:avLst/>
              <a:gdLst/>
              <a:ahLst/>
              <a:cxnLst/>
              <a:rect l="l" t="t" r="r" b="b"/>
              <a:pathLst>
                <a:path w="441960" h="353694">
                  <a:moveTo>
                    <a:pt x="0" y="220789"/>
                  </a:moveTo>
                  <a:lnTo>
                    <a:pt x="0" y="309105"/>
                  </a:lnTo>
                  <a:lnTo>
                    <a:pt x="0" y="353263"/>
                  </a:lnTo>
                  <a:lnTo>
                    <a:pt x="441579" y="132473"/>
                  </a:lnTo>
                  <a:lnTo>
                    <a:pt x="441579" y="0"/>
                  </a:lnTo>
                  <a:lnTo>
                    <a:pt x="0" y="220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40729" y="2465196"/>
              <a:ext cx="441959" cy="353695"/>
            </a:xfrm>
            <a:custGeom>
              <a:avLst/>
              <a:gdLst/>
              <a:ahLst/>
              <a:cxnLst/>
              <a:rect l="l" t="t" r="r" b="b"/>
              <a:pathLst>
                <a:path w="441960" h="353694">
                  <a:moveTo>
                    <a:pt x="0" y="309105"/>
                  </a:moveTo>
                  <a:lnTo>
                    <a:pt x="0" y="353263"/>
                  </a:lnTo>
                  <a:lnTo>
                    <a:pt x="441579" y="132473"/>
                  </a:lnTo>
                  <a:lnTo>
                    <a:pt x="441579" y="0"/>
                  </a:lnTo>
                  <a:lnTo>
                    <a:pt x="0" y="220789"/>
                  </a:lnTo>
                  <a:lnTo>
                    <a:pt x="0" y="309105"/>
                  </a:lnTo>
                  <a:close/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8203" y="2461066"/>
              <a:ext cx="139347" cy="25527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382321" y="2462428"/>
              <a:ext cx="135255" cy="254000"/>
            </a:xfrm>
            <a:custGeom>
              <a:avLst/>
              <a:gdLst/>
              <a:ahLst/>
              <a:cxnLst/>
              <a:rect l="l" t="t" r="r" b="b"/>
              <a:pathLst>
                <a:path w="135254" h="254000">
                  <a:moveTo>
                    <a:pt x="0" y="1384"/>
                  </a:moveTo>
                  <a:lnTo>
                    <a:pt x="133858" y="136613"/>
                  </a:lnTo>
                  <a:lnTo>
                    <a:pt x="135229" y="253911"/>
                  </a:lnTo>
                  <a:lnTo>
                    <a:pt x="0" y="133858"/>
                  </a:lnTo>
                  <a:lnTo>
                    <a:pt x="0" y="0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8978" y="2495499"/>
              <a:ext cx="198590" cy="22200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636577" y="2079904"/>
              <a:ext cx="591185" cy="621030"/>
            </a:xfrm>
            <a:custGeom>
              <a:avLst/>
              <a:gdLst/>
              <a:ahLst/>
              <a:cxnLst/>
              <a:rect l="l" t="t" r="r" b="b"/>
              <a:pathLst>
                <a:path w="591185" h="621030">
                  <a:moveTo>
                    <a:pt x="0" y="178854"/>
                  </a:moveTo>
                  <a:lnTo>
                    <a:pt x="437172" y="620991"/>
                  </a:lnTo>
                  <a:lnTo>
                    <a:pt x="591185" y="437184"/>
                  </a:lnTo>
                  <a:lnTo>
                    <a:pt x="154012" y="0"/>
                  </a:lnTo>
                  <a:lnTo>
                    <a:pt x="0" y="1788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36577" y="2079904"/>
              <a:ext cx="591185" cy="621030"/>
            </a:xfrm>
            <a:custGeom>
              <a:avLst/>
              <a:gdLst/>
              <a:ahLst/>
              <a:cxnLst/>
              <a:rect l="l" t="t" r="r" b="b"/>
              <a:pathLst>
                <a:path w="591185" h="621030">
                  <a:moveTo>
                    <a:pt x="591185" y="437184"/>
                  </a:moveTo>
                  <a:lnTo>
                    <a:pt x="154012" y="0"/>
                  </a:lnTo>
                  <a:lnTo>
                    <a:pt x="0" y="178854"/>
                  </a:lnTo>
                  <a:lnTo>
                    <a:pt x="437172" y="620991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1806" y="2058316"/>
              <a:ext cx="198590" cy="22201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587453" y="1979447"/>
              <a:ext cx="265430" cy="397510"/>
            </a:xfrm>
            <a:custGeom>
              <a:avLst/>
              <a:gdLst/>
              <a:ahLst/>
              <a:cxnLst/>
              <a:rect l="l" t="t" r="r" b="b"/>
              <a:pathLst>
                <a:path w="265429" h="397510">
                  <a:moveTo>
                    <a:pt x="0" y="397421"/>
                  </a:moveTo>
                  <a:lnTo>
                    <a:pt x="132473" y="353263"/>
                  </a:lnTo>
                  <a:lnTo>
                    <a:pt x="264947" y="0"/>
                  </a:lnTo>
                  <a:lnTo>
                    <a:pt x="132473" y="44157"/>
                  </a:lnTo>
                  <a:lnTo>
                    <a:pt x="0" y="3974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87453" y="1979447"/>
              <a:ext cx="265430" cy="397510"/>
            </a:xfrm>
            <a:custGeom>
              <a:avLst/>
              <a:gdLst/>
              <a:ahLst/>
              <a:cxnLst/>
              <a:rect l="l" t="t" r="r" b="b"/>
              <a:pathLst>
                <a:path w="265429" h="397510">
                  <a:moveTo>
                    <a:pt x="132473" y="353263"/>
                  </a:moveTo>
                  <a:lnTo>
                    <a:pt x="264947" y="0"/>
                  </a:lnTo>
                  <a:lnTo>
                    <a:pt x="132473" y="44157"/>
                  </a:lnTo>
                  <a:lnTo>
                    <a:pt x="0" y="397421"/>
                  </a:lnTo>
                  <a:lnTo>
                    <a:pt x="132473" y="353263"/>
                  </a:lnTo>
                  <a:close/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91749" y="1833714"/>
              <a:ext cx="141605" cy="600710"/>
            </a:xfrm>
            <a:custGeom>
              <a:avLst/>
              <a:gdLst/>
              <a:ahLst/>
              <a:cxnLst/>
              <a:rect l="l" t="t" r="r" b="b"/>
              <a:pathLst>
                <a:path w="141604" h="600710">
                  <a:moveTo>
                    <a:pt x="0" y="176644"/>
                  </a:moveTo>
                  <a:lnTo>
                    <a:pt x="0" y="600570"/>
                  </a:lnTo>
                  <a:lnTo>
                    <a:pt x="141312" y="423926"/>
                  </a:lnTo>
                  <a:lnTo>
                    <a:pt x="141312" y="0"/>
                  </a:lnTo>
                  <a:lnTo>
                    <a:pt x="0" y="176644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91749" y="1833714"/>
              <a:ext cx="141605" cy="600710"/>
            </a:xfrm>
            <a:custGeom>
              <a:avLst/>
              <a:gdLst/>
              <a:ahLst/>
              <a:cxnLst/>
              <a:rect l="l" t="t" r="r" b="b"/>
              <a:pathLst>
                <a:path w="141604" h="600710">
                  <a:moveTo>
                    <a:pt x="141312" y="0"/>
                  </a:moveTo>
                  <a:lnTo>
                    <a:pt x="141312" y="423926"/>
                  </a:lnTo>
                  <a:lnTo>
                    <a:pt x="0" y="600570"/>
                  </a:lnTo>
                  <a:lnTo>
                    <a:pt x="0" y="17664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01457" y="2067755"/>
              <a:ext cx="3754120" cy="309245"/>
            </a:xfrm>
            <a:custGeom>
              <a:avLst/>
              <a:gdLst/>
              <a:ahLst/>
              <a:cxnLst/>
              <a:rect l="l" t="t" r="r" b="b"/>
              <a:pathLst>
                <a:path w="3754120" h="309244">
                  <a:moveTo>
                    <a:pt x="0" y="0"/>
                  </a:moveTo>
                  <a:lnTo>
                    <a:pt x="0" y="309112"/>
                  </a:lnTo>
                  <a:lnTo>
                    <a:pt x="3753510" y="309112"/>
                  </a:lnTo>
                  <a:lnTo>
                    <a:pt x="37535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01457" y="2067755"/>
              <a:ext cx="3754120" cy="309245"/>
            </a:xfrm>
            <a:custGeom>
              <a:avLst/>
              <a:gdLst/>
              <a:ahLst/>
              <a:cxnLst/>
              <a:rect l="l" t="t" r="r" b="b"/>
              <a:pathLst>
                <a:path w="3754120" h="309244">
                  <a:moveTo>
                    <a:pt x="3753510" y="309112"/>
                  </a:moveTo>
                  <a:lnTo>
                    <a:pt x="3753510" y="0"/>
                  </a:lnTo>
                  <a:lnTo>
                    <a:pt x="0" y="0"/>
                  </a:lnTo>
                  <a:lnTo>
                    <a:pt x="0" y="309112"/>
                  </a:lnTo>
                  <a:lnTo>
                    <a:pt x="3753510" y="309112"/>
                  </a:lnTo>
                  <a:close/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01469" y="1891131"/>
              <a:ext cx="3842385" cy="177165"/>
            </a:xfrm>
            <a:custGeom>
              <a:avLst/>
              <a:gdLst/>
              <a:ahLst/>
              <a:cxnLst/>
              <a:rect l="l" t="t" r="r" b="b"/>
              <a:pathLst>
                <a:path w="3842385" h="177164">
                  <a:moveTo>
                    <a:pt x="0" y="176631"/>
                  </a:moveTo>
                  <a:lnTo>
                    <a:pt x="3753497" y="176631"/>
                  </a:lnTo>
                  <a:lnTo>
                    <a:pt x="3841826" y="0"/>
                  </a:lnTo>
                  <a:lnTo>
                    <a:pt x="220789" y="0"/>
                  </a:lnTo>
                  <a:lnTo>
                    <a:pt x="0" y="1766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01469" y="1891131"/>
              <a:ext cx="3842385" cy="177165"/>
            </a:xfrm>
            <a:custGeom>
              <a:avLst/>
              <a:gdLst/>
              <a:ahLst/>
              <a:cxnLst/>
              <a:rect l="l" t="t" r="r" b="b"/>
              <a:pathLst>
                <a:path w="3842385" h="177164">
                  <a:moveTo>
                    <a:pt x="0" y="176631"/>
                  </a:moveTo>
                  <a:lnTo>
                    <a:pt x="220789" y="0"/>
                  </a:lnTo>
                  <a:lnTo>
                    <a:pt x="3841826" y="0"/>
                  </a:lnTo>
                  <a:lnTo>
                    <a:pt x="3753497" y="176631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54967" y="1891131"/>
              <a:ext cx="88900" cy="485775"/>
            </a:xfrm>
            <a:custGeom>
              <a:avLst/>
              <a:gdLst/>
              <a:ahLst/>
              <a:cxnLst/>
              <a:rect l="l" t="t" r="r" b="b"/>
              <a:pathLst>
                <a:path w="88900" h="485775">
                  <a:moveTo>
                    <a:pt x="0" y="176631"/>
                  </a:moveTo>
                  <a:lnTo>
                    <a:pt x="0" y="485736"/>
                  </a:lnTo>
                  <a:lnTo>
                    <a:pt x="88328" y="309105"/>
                  </a:lnTo>
                  <a:lnTo>
                    <a:pt x="88328" y="0"/>
                  </a:lnTo>
                  <a:lnTo>
                    <a:pt x="0" y="1766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54967" y="1891131"/>
              <a:ext cx="88900" cy="485775"/>
            </a:xfrm>
            <a:custGeom>
              <a:avLst/>
              <a:gdLst/>
              <a:ahLst/>
              <a:cxnLst/>
              <a:rect l="l" t="t" r="r" b="b"/>
              <a:pathLst>
                <a:path w="88900" h="485775">
                  <a:moveTo>
                    <a:pt x="0" y="485736"/>
                  </a:moveTo>
                  <a:lnTo>
                    <a:pt x="0" y="176631"/>
                  </a:lnTo>
                  <a:lnTo>
                    <a:pt x="88328" y="0"/>
                  </a:lnTo>
                  <a:lnTo>
                    <a:pt x="88328" y="309105"/>
                  </a:lnTo>
                  <a:lnTo>
                    <a:pt x="0" y="485736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02588" y="2010357"/>
              <a:ext cx="989330" cy="424180"/>
            </a:xfrm>
            <a:custGeom>
              <a:avLst/>
              <a:gdLst/>
              <a:ahLst/>
              <a:cxnLst/>
              <a:rect l="l" t="t" r="r" b="b"/>
              <a:pathLst>
                <a:path w="989329" h="424180">
                  <a:moveTo>
                    <a:pt x="0" y="0"/>
                  </a:moveTo>
                  <a:lnTo>
                    <a:pt x="0" y="423927"/>
                  </a:lnTo>
                  <a:lnTo>
                    <a:pt x="989161" y="423927"/>
                  </a:lnTo>
                  <a:lnTo>
                    <a:pt x="9891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02588" y="2010357"/>
              <a:ext cx="989330" cy="424180"/>
            </a:xfrm>
            <a:custGeom>
              <a:avLst/>
              <a:gdLst/>
              <a:ahLst/>
              <a:cxnLst/>
              <a:rect l="l" t="t" r="r" b="b"/>
              <a:pathLst>
                <a:path w="989329" h="424180">
                  <a:moveTo>
                    <a:pt x="989161" y="423927"/>
                  </a:moveTo>
                  <a:lnTo>
                    <a:pt x="989161" y="0"/>
                  </a:lnTo>
                  <a:lnTo>
                    <a:pt x="0" y="0"/>
                  </a:lnTo>
                  <a:lnTo>
                    <a:pt x="0" y="423927"/>
                  </a:lnTo>
                  <a:lnTo>
                    <a:pt x="989161" y="423927"/>
                  </a:lnTo>
                  <a:close/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258337" y="2134361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10" h="270510">
                  <a:moveTo>
                    <a:pt x="0" y="135051"/>
                  </a:moveTo>
                  <a:lnTo>
                    <a:pt x="6885" y="177739"/>
                  </a:lnTo>
                  <a:lnTo>
                    <a:pt x="26057" y="214816"/>
                  </a:lnTo>
                  <a:lnTo>
                    <a:pt x="55294" y="244054"/>
                  </a:lnTo>
                  <a:lnTo>
                    <a:pt x="92371" y="263229"/>
                  </a:lnTo>
                  <a:lnTo>
                    <a:pt x="135064" y="270116"/>
                  </a:lnTo>
                  <a:lnTo>
                    <a:pt x="177751" y="263229"/>
                  </a:lnTo>
                  <a:lnTo>
                    <a:pt x="214824" y="244054"/>
                  </a:lnTo>
                  <a:lnTo>
                    <a:pt x="244059" y="214816"/>
                  </a:lnTo>
                  <a:lnTo>
                    <a:pt x="263231" y="177739"/>
                  </a:lnTo>
                  <a:lnTo>
                    <a:pt x="270116" y="135051"/>
                  </a:lnTo>
                  <a:lnTo>
                    <a:pt x="263231" y="92364"/>
                  </a:lnTo>
                  <a:lnTo>
                    <a:pt x="244059" y="55291"/>
                  </a:lnTo>
                  <a:lnTo>
                    <a:pt x="214824" y="26057"/>
                  </a:lnTo>
                  <a:lnTo>
                    <a:pt x="177751" y="6885"/>
                  </a:lnTo>
                  <a:lnTo>
                    <a:pt x="135064" y="0"/>
                  </a:lnTo>
                  <a:lnTo>
                    <a:pt x="92371" y="6885"/>
                  </a:lnTo>
                  <a:lnTo>
                    <a:pt x="55294" y="26057"/>
                  </a:lnTo>
                  <a:lnTo>
                    <a:pt x="26057" y="55291"/>
                  </a:lnTo>
                  <a:lnTo>
                    <a:pt x="6885" y="92364"/>
                  </a:lnTo>
                  <a:lnTo>
                    <a:pt x="0" y="1350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258337" y="2134361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10" h="270510">
                  <a:moveTo>
                    <a:pt x="270116" y="135051"/>
                  </a:moveTo>
                  <a:lnTo>
                    <a:pt x="263231" y="92364"/>
                  </a:lnTo>
                  <a:lnTo>
                    <a:pt x="244059" y="55291"/>
                  </a:lnTo>
                  <a:lnTo>
                    <a:pt x="214824" y="26057"/>
                  </a:lnTo>
                  <a:lnTo>
                    <a:pt x="177751" y="6885"/>
                  </a:lnTo>
                  <a:lnTo>
                    <a:pt x="135064" y="0"/>
                  </a:lnTo>
                  <a:lnTo>
                    <a:pt x="92371" y="6885"/>
                  </a:lnTo>
                  <a:lnTo>
                    <a:pt x="55294" y="26057"/>
                  </a:lnTo>
                  <a:lnTo>
                    <a:pt x="26057" y="55291"/>
                  </a:lnTo>
                  <a:lnTo>
                    <a:pt x="6885" y="92364"/>
                  </a:lnTo>
                  <a:lnTo>
                    <a:pt x="0" y="135051"/>
                  </a:lnTo>
                  <a:lnTo>
                    <a:pt x="6885" y="177739"/>
                  </a:lnTo>
                  <a:lnTo>
                    <a:pt x="26057" y="214816"/>
                  </a:lnTo>
                  <a:lnTo>
                    <a:pt x="55294" y="244054"/>
                  </a:lnTo>
                  <a:lnTo>
                    <a:pt x="92371" y="263229"/>
                  </a:lnTo>
                  <a:lnTo>
                    <a:pt x="135064" y="270116"/>
                  </a:lnTo>
                  <a:lnTo>
                    <a:pt x="177751" y="263229"/>
                  </a:lnTo>
                  <a:lnTo>
                    <a:pt x="214824" y="244054"/>
                  </a:lnTo>
                  <a:lnTo>
                    <a:pt x="244059" y="214816"/>
                  </a:lnTo>
                  <a:lnTo>
                    <a:pt x="263231" y="177739"/>
                  </a:lnTo>
                  <a:lnTo>
                    <a:pt x="270116" y="135051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78340" y="2172233"/>
              <a:ext cx="525780" cy="512445"/>
            </a:xfrm>
            <a:custGeom>
              <a:avLst/>
              <a:gdLst/>
              <a:ahLst/>
              <a:cxnLst/>
              <a:rect l="l" t="t" r="r" b="b"/>
              <a:pathLst>
                <a:path w="525779" h="512444">
                  <a:moveTo>
                    <a:pt x="0" y="322834"/>
                  </a:moveTo>
                  <a:lnTo>
                    <a:pt x="192697" y="512241"/>
                  </a:lnTo>
                  <a:lnTo>
                    <a:pt x="525411" y="176237"/>
                  </a:lnTo>
                  <a:lnTo>
                    <a:pt x="322821" y="0"/>
                  </a:lnTo>
                  <a:lnTo>
                    <a:pt x="0" y="3228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78340" y="2172233"/>
              <a:ext cx="525780" cy="512445"/>
            </a:xfrm>
            <a:custGeom>
              <a:avLst/>
              <a:gdLst/>
              <a:ahLst/>
              <a:cxnLst/>
              <a:rect l="l" t="t" r="r" b="b"/>
              <a:pathLst>
                <a:path w="525779" h="512444">
                  <a:moveTo>
                    <a:pt x="525411" y="176237"/>
                  </a:moveTo>
                  <a:lnTo>
                    <a:pt x="192697" y="512241"/>
                  </a:lnTo>
                  <a:lnTo>
                    <a:pt x="0" y="322834"/>
                  </a:lnTo>
                  <a:lnTo>
                    <a:pt x="322821" y="0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42107" y="2450591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10" h="270510">
                  <a:moveTo>
                    <a:pt x="0" y="135064"/>
                  </a:moveTo>
                  <a:lnTo>
                    <a:pt x="6885" y="177751"/>
                  </a:lnTo>
                  <a:lnTo>
                    <a:pt x="26057" y="214824"/>
                  </a:lnTo>
                  <a:lnTo>
                    <a:pt x="55291" y="244059"/>
                  </a:lnTo>
                  <a:lnTo>
                    <a:pt x="92364" y="263231"/>
                  </a:lnTo>
                  <a:lnTo>
                    <a:pt x="135051" y="270116"/>
                  </a:lnTo>
                  <a:lnTo>
                    <a:pt x="177739" y="263231"/>
                  </a:lnTo>
                  <a:lnTo>
                    <a:pt x="214816" y="244059"/>
                  </a:lnTo>
                  <a:lnTo>
                    <a:pt x="244054" y="214824"/>
                  </a:lnTo>
                  <a:lnTo>
                    <a:pt x="263229" y="177751"/>
                  </a:lnTo>
                  <a:lnTo>
                    <a:pt x="270116" y="135064"/>
                  </a:lnTo>
                  <a:lnTo>
                    <a:pt x="263229" y="92371"/>
                  </a:lnTo>
                  <a:lnTo>
                    <a:pt x="244054" y="55294"/>
                  </a:lnTo>
                  <a:lnTo>
                    <a:pt x="214816" y="26057"/>
                  </a:lnTo>
                  <a:lnTo>
                    <a:pt x="177739" y="6885"/>
                  </a:lnTo>
                  <a:lnTo>
                    <a:pt x="135051" y="0"/>
                  </a:lnTo>
                  <a:lnTo>
                    <a:pt x="92364" y="6885"/>
                  </a:lnTo>
                  <a:lnTo>
                    <a:pt x="55291" y="26057"/>
                  </a:lnTo>
                  <a:lnTo>
                    <a:pt x="26057" y="55294"/>
                  </a:lnTo>
                  <a:lnTo>
                    <a:pt x="6885" y="92371"/>
                  </a:lnTo>
                  <a:lnTo>
                    <a:pt x="0" y="1350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42107" y="2450591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10" h="270510">
                  <a:moveTo>
                    <a:pt x="270116" y="135064"/>
                  </a:moveTo>
                  <a:lnTo>
                    <a:pt x="263229" y="92371"/>
                  </a:lnTo>
                  <a:lnTo>
                    <a:pt x="244054" y="55294"/>
                  </a:lnTo>
                  <a:lnTo>
                    <a:pt x="214816" y="26057"/>
                  </a:lnTo>
                  <a:lnTo>
                    <a:pt x="177739" y="6885"/>
                  </a:lnTo>
                  <a:lnTo>
                    <a:pt x="135051" y="0"/>
                  </a:lnTo>
                  <a:lnTo>
                    <a:pt x="92364" y="6885"/>
                  </a:lnTo>
                  <a:lnTo>
                    <a:pt x="55291" y="26057"/>
                  </a:lnTo>
                  <a:lnTo>
                    <a:pt x="26057" y="55294"/>
                  </a:lnTo>
                  <a:lnTo>
                    <a:pt x="6885" y="92371"/>
                  </a:lnTo>
                  <a:lnTo>
                    <a:pt x="0" y="135064"/>
                  </a:lnTo>
                  <a:lnTo>
                    <a:pt x="6885" y="177751"/>
                  </a:lnTo>
                  <a:lnTo>
                    <a:pt x="26057" y="214824"/>
                  </a:lnTo>
                  <a:lnTo>
                    <a:pt x="55291" y="244059"/>
                  </a:lnTo>
                  <a:lnTo>
                    <a:pt x="92364" y="263231"/>
                  </a:lnTo>
                  <a:lnTo>
                    <a:pt x="135051" y="270116"/>
                  </a:lnTo>
                  <a:lnTo>
                    <a:pt x="177739" y="263231"/>
                  </a:lnTo>
                  <a:lnTo>
                    <a:pt x="214816" y="244059"/>
                  </a:lnTo>
                  <a:lnTo>
                    <a:pt x="244054" y="214824"/>
                  </a:lnTo>
                  <a:lnTo>
                    <a:pt x="263229" y="177751"/>
                  </a:lnTo>
                  <a:lnTo>
                    <a:pt x="270116" y="135064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09290" y="2353868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202577"/>
                  </a:moveTo>
                  <a:lnTo>
                    <a:pt x="5350" y="249029"/>
                  </a:lnTo>
                  <a:lnTo>
                    <a:pt x="20591" y="291671"/>
                  </a:lnTo>
                  <a:lnTo>
                    <a:pt x="44507" y="329287"/>
                  </a:lnTo>
                  <a:lnTo>
                    <a:pt x="75880" y="360661"/>
                  </a:lnTo>
                  <a:lnTo>
                    <a:pt x="113496" y="384576"/>
                  </a:lnTo>
                  <a:lnTo>
                    <a:pt x="156138" y="399817"/>
                  </a:lnTo>
                  <a:lnTo>
                    <a:pt x="202590" y="405168"/>
                  </a:lnTo>
                  <a:lnTo>
                    <a:pt x="249042" y="399817"/>
                  </a:lnTo>
                  <a:lnTo>
                    <a:pt x="291684" y="384576"/>
                  </a:lnTo>
                  <a:lnTo>
                    <a:pt x="329300" y="360661"/>
                  </a:lnTo>
                  <a:lnTo>
                    <a:pt x="360673" y="329287"/>
                  </a:lnTo>
                  <a:lnTo>
                    <a:pt x="384589" y="291671"/>
                  </a:lnTo>
                  <a:lnTo>
                    <a:pt x="399830" y="249029"/>
                  </a:lnTo>
                  <a:lnTo>
                    <a:pt x="405180" y="202577"/>
                  </a:lnTo>
                  <a:lnTo>
                    <a:pt x="399830" y="156126"/>
                  </a:lnTo>
                  <a:lnTo>
                    <a:pt x="384589" y="113486"/>
                  </a:lnTo>
                  <a:lnTo>
                    <a:pt x="360673" y="75872"/>
                  </a:lnTo>
                  <a:lnTo>
                    <a:pt x="329300" y="44502"/>
                  </a:lnTo>
                  <a:lnTo>
                    <a:pt x="291684" y="20589"/>
                  </a:lnTo>
                  <a:lnTo>
                    <a:pt x="249042" y="5349"/>
                  </a:lnTo>
                  <a:lnTo>
                    <a:pt x="202590" y="0"/>
                  </a:lnTo>
                  <a:lnTo>
                    <a:pt x="156138" y="5349"/>
                  </a:lnTo>
                  <a:lnTo>
                    <a:pt x="113496" y="20589"/>
                  </a:lnTo>
                  <a:lnTo>
                    <a:pt x="75880" y="44502"/>
                  </a:lnTo>
                  <a:lnTo>
                    <a:pt x="44507" y="75872"/>
                  </a:lnTo>
                  <a:lnTo>
                    <a:pt x="20591" y="113486"/>
                  </a:lnTo>
                  <a:lnTo>
                    <a:pt x="5350" y="156126"/>
                  </a:lnTo>
                  <a:lnTo>
                    <a:pt x="0" y="2025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09290" y="2353868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180" y="202577"/>
                  </a:moveTo>
                  <a:lnTo>
                    <a:pt x="399830" y="156126"/>
                  </a:lnTo>
                  <a:lnTo>
                    <a:pt x="384589" y="113486"/>
                  </a:lnTo>
                  <a:lnTo>
                    <a:pt x="360673" y="75872"/>
                  </a:lnTo>
                  <a:lnTo>
                    <a:pt x="329300" y="44502"/>
                  </a:lnTo>
                  <a:lnTo>
                    <a:pt x="291684" y="20589"/>
                  </a:lnTo>
                  <a:lnTo>
                    <a:pt x="249042" y="5349"/>
                  </a:lnTo>
                  <a:lnTo>
                    <a:pt x="202590" y="0"/>
                  </a:lnTo>
                  <a:lnTo>
                    <a:pt x="156138" y="5349"/>
                  </a:lnTo>
                  <a:lnTo>
                    <a:pt x="113496" y="20589"/>
                  </a:lnTo>
                  <a:lnTo>
                    <a:pt x="75880" y="44502"/>
                  </a:lnTo>
                  <a:lnTo>
                    <a:pt x="44507" y="75872"/>
                  </a:lnTo>
                  <a:lnTo>
                    <a:pt x="20591" y="113486"/>
                  </a:lnTo>
                  <a:lnTo>
                    <a:pt x="5350" y="156126"/>
                  </a:lnTo>
                  <a:lnTo>
                    <a:pt x="0" y="202577"/>
                  </a:lnTo>
                  <a:lnTo>
                    <a:pt x="5350" y="249029"/>
                  </a:lnTo>
                  <a:lnTo>
                    <a:pt x="20591" y="291671"/>
                  </a:lnTo>
                  <a:lnTo>
                    <a:pt x="44507" y="329287"/>
                  </a:lnTo>
                  <a:lnTo>
                    <a:pt x="75880" y="360661"/>
                  </a:lnTo>
                  <a:lnTo>
                    <a:pt x="113496" y="384576"/>
                  </a:lnTo>
                  <a:lnTo>
                    <a:pt x="156138" y="399817"/>
                  </a:lnTo>
                  <a:lnTo>
                    <a:pt x="202590" y="405168"/>
                  </a:lnTo>
                  <a:lnTo>
                    <a:pt x="249042" y="399817"/>
                  </a:lnTo>
                  <a:lnTo>
                    <a:pt x="291684" y="384576"/>
                  </a:lnTo>
                  <a:lnTo>
                    <a:pt x="329300" y="360661"/>
                  </a:lnTo>
                  <a:lnTo>
                    <a:pt x="360673" y="329287"/>
                  </a:lnTo>
                  <a:lnTo>
                    <a:pt x="384589" y="291671"/>
                  </a:lnTo>
                  <a:lnTo>
                    <a:pt x="399830" y="249029"/>
                  </a:lnTo>
                  <a:lnTo>
                    <a:pt x="405180" y="202577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866161" y="2393441"/>
              <a:ext cx="397510" cy="419734"/>
            </a:xfrm>
            <a:custGeom>
              <a:avLst/>
              <a:gdLst/>
              <a:ahLst/>
              <a:cxnLst/>
              <a:rect l="l" t="t" r="r" b="b"/>
              <a:pathLst>
                <a:path w="397510" h="419735">
                  <a:moveTo>
                    <a:pt x="0" y="126949"/>
                  </a:moveTo>
                  <a:lnTo>
                    <a:pt x="264947" y="419506"/>
                  </a:lnTo>
                  <a:lnTo>
                    <a:pt x="397421" y="292544"/>
                  </a:lnTo>
                  <a:lnTo>
                    <a:pt x="137998" y="0"/>
                  </a:lnTo>
                  <a:lnTo>
                    <a:pt x="0" y="1269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866161" y="2393441"/>
              <a:ext cx="397510" cy="419734"/>
            </a:xfrm>
            <a:custGeom>
              <a:avLst/>
              <a:gdLst/>
              <a:ahLst/>
              <a:cxnLst/>
              <a:rect l="l" t="t" r="r" b="b"/>
              <a:pathLst>
                <a:path w="397510" h="419735">
                  <a:moveTo>
                    <a:pt x="397421" y="292544"/>
                  </a:moveTo>
                  <a:lnTo>
                    <a:pt x="264947" y="419506"/>
                  </a:lnTo>
                  <a:lnTo>
                    <a:pt x="0" y="126949"/>
                  </a:lnTo>
                  <a:lnTo>
                    <a:pt x="137998" y="0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02813" y="2454821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202590"/>
                  </a:moveTo>
                  <a:lnTo>
                    <a:pt x="5350" y="249042"/>
                  </a:lnTo>
                  <a:lnTo>
                    <a:pt x="20591" y="291684"/>
                  </a:lnTo>
                  <a:lnTo>
                    <a:pt x="44507" y="329300"/>
                  </a:lnTo>
                  <a:lnTo>
                    <a:pt x="75880" y="360673"/>
                  </a:lnTo>
                  <a:lnTo>
                    <a:pt x="113496" y="384589"/>
                  </a:lnTo>
                  <a:lnTo>
                    <a:pt x="156138" y="399830"/>
                  </a:lnTo>
                  <a:lnTo>
                    <a:pt x="202590" y="405180"/>
                  </a:lnTo>
                  <a:lnTo>
                    <a:pt x="249042" y="399830"/>
                  </a:lnTo>
                  <a:lnTo>
                    <a:pt x="291684" y="384589"/>
                  </a:lnTo>
                  <a:lnTo>
                    <a:pt x="329300" y="360673"/>
                  </a:lnTo>
                  <a:lnTo>
                    <a:pt x="360673" y="329300"/>
                  </a:lnTo>
                  <a:lnTo>
                    <a:pt x="384589" y="291684"/>
                  </a:lnTo>
                  <a:lnTo>
                    <a:pt x="399830" y="249042"/>
                  </a:lnTo>
                  <a:lnTo>
                    <a:pt x="405180" y="202590"/>
                  </a:lnTo>
                  <a:lnTo>
                    <a:pt x="399830" y="156138"/>
                  </a:lnTo>
                  <a:lnTo>
                    <a:pt x="384589" y="113496"/>
                  </a:lnTo>
                  <a:lnTo>
                    <a:pt x="360673" y="75880"/>
                  </a:lnTo>
                  <a:lnTo>
                    <a:pt x="329300" y="44507"/>
                  </a:lnTo>
                  <a:lnTo>
                    <a:pt x="291684" y="20591"/>
                  </a:lnTo>
                  <a:lnTo>
                    <a:pt x="249042" y="5350"/>
                  </a:lnTo>
                  <a:lnTo>
                    <a:pt x="202590" y="0"/>
                  </a:lnTo>
                  <a:lnTo>
                    <a:pt x="156138" y="5350"/>
                  </a:lnTo>
                  <a:lnTo>
                    <a:pt x="113496" y="20591"/>
                  </a:lnTo>
                  <a:lnTo>
                    <a:pt x="75880" y="44507"/>
                  </a:lnTo>
                  <a:lnTo>
                    <a:pt x="44507" y="75880"/>
                  </a:lnTo>
                  <a:lnTo>
                    <a:pt x="20591" y="113496"/>
                  </a:lnTo>
                  <a:lnTo>
                    <a:pt x="5350" y="156138"/>
                  </a:lnTo>
                  <a:lnTo>
                    <a:pt x="0" y="2025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802813" y="2454821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180" y="202590"/>
                  </a:moveTo>
                  <a:lnTo>
                    <a:pt x="399830" y="156138"/>
                  </a:lnTo>
                  <a:lnTo>
                    <a:pt x="384589" y="113496"/>
                  </a:lnTo>
                  <a:lnTo>
                    <a:pt x="360673" y="75880"/>
                  </a:lnTo>
                  <a:lnTo>
                    <a:pt x="329300" y="44507"/>
                  </a:lnTo>
                  <a:lnTo>
                    <a:pt x="291684" y="20591"/>
                  </a:lnTo>
                  <a:lnTo>
                    <a:pt x="249042" y="5350"/>
                  </a:lnTo>
                  <a:lnTo>
                    <a:pt x="202590" y="0"/>
                  </a:lnTo>
                  <a:lnTo>
                    <a:pt x="156138" y="5350"/>
                  </a:lnTo>
                  <a:lnTo>
                    <a:pt x="113496" y="20591"/>
                  </a:lnTo>
                  <a:lnTo>
                    <a:pt x="75880" y="44507"/>
                  </a:lnTo>
                  <a:lnTo>
                    <a:pt x="44507" y="75880"/>
                  </a:lnTo>
                  <a:lnTo>
                    <a:pt x="20591" y="113496"/>
                  </a:lnTo>
                  <a:lnTo>
                    <a:pt x="5350" y="156138"/>
                  </a:lnTo>
                  <a:lnTo>
                    <a:pt x="0" y="202590"/>
                  </a:lnTo>
                  <a:lnTo>
                    <a:pt x="5350" y="249042"/>
                  </a:lnTo>
                  <a:lnTo>
                    <a:pt x="20591" y="291684"/>
                  </a:lnTo>
                  <a:lnTo>
                    <a:pt x="44507" y="329300"/>
                  </a:lnTo>
                  <a:lnTo>
                    <a:pt x="75880" y="360673"/>
                  </a:lnTo>
                  <a:lnTo>
                    <a:pt x="113496" y="384589"/>
                  </a:lnTo>
                  <a:lnTo>
                    <a:pt x="156138" y="399830"/>
                  </a:lnTo>
                  <a:lnTo>
                    <a:pt x="202590" y="405180"/>
                  </a:lnTo>
                  <a:lnTo>
                    <a:pt x="249042" y="399830"/>
                  </a:lnTo>
                  <a:lnTo>
                    <a:pt x="291684" y="384589"/>
                  </a:lnTo>
                  <a:lnTo>
                    <a:pt x="329300" y="360673"/>
                  </a:lnTo>
                  <a:lnTo>
                    <a:pt x="360673" y="329300"/>
                  </a:lnTo>
                  <a:lnTo>
                    <a:pt x="384589" y="291684"/>
                  </a:lnTo>
                  <a:lnTo>
                    <a:pt x="399830" y="249042"/>
                  </a:lnTo>
                  <a:lnTo>
                    <a:pt x="405180" y="202590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478317" y="1938007"/>
              <a:ext cx="80645" cy="397510"/>
            </a:xfrm>
            <a:custGeom>
              <a:avLst/>
              <a:gdLst/>
              <a:ahLst/>
              <a:cxnLst/>
              <a:rect l="l" t="t" r="r" b="b"/>
              <a:pathLst>
                <a:path w="80645" h="397510">
                  <a:moveTo>
                    <a:pt x="0" y="299302"/>
                  </a:moveTo>
                  <a:lnTo>
                    <a:pt x="2806" y="346798"/>
                  </a:lnTo>
                  <a:lnTo>
                    <a:pt x="9170" y="380692"/>
                  </a:lnTo>
                  <a:lnTo>
                    <a:pt x="18877" y="397370"/>
                  </a:lnTo>
                  <a:lnTo>
                    <a:pt x="33816" y="389821"/>
                  </a:lnTo>
                  <a:lnTo>
                    <a:pt x="49192" y="353826"/>
                  </a:lnTo>
                  <a:lnTo>
                    <a:pt x="63226" y="295112"/>
                  </a:lnTo>
                  <a:lnTo>
                    <a:pt x="74135" y="219405"/>
                  </a:lnTo>
                  <a:lnTo>
                    <a:pt x="79083" y="155550"/>
                  </a:lnTo>
                  <a:lnTo>
                    <a:pt x="80047" y="98067"/>
                  </a:lnTo>
                  <a:lnTo>
                    <a:pt x="77242" y="50572"/>
                  </a:lnTo>
                  <a:lnTo>
                    <a:pt x="70882" y="16678"/>
                  </a:lnTo>
                  <a:lnTo>
                    <a:pt x="61181" y="0"/>
                  </a:lnTo>
                  <a:lnTo>
                    <a:pt x="46237" y="7549"/>
                  </a:lnTo>
                  <a:lnTo>
                    <a:pt x="30860" y="43543"/>
                  </a:lnTo>
                  <a:lnTo>
                    <a:pt x="16825" y="102257"/>
                  </a:lnTo>
                  <a:lnTo>
                    <a:pt x="5911" y="177965"/>
                  </a:lnTo>
                  <a:lnTo>
                    <a:pt x="963" y="241820"/>
                  </a:lnTo>
                  <a:lnTo>
                    <a:pt x="0" y="2993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478317" y="1938007"/>
              <a:ext cx="80645" cy="397510"/>
            </a:xfrm>
            <a:custGeom>
              <a:avLst/>
              <a:gdLst/>
              <a:ahLst/>
              <a:cxnLst/>
              <a:rect l="l" t="t" r="r" b="b"/>
              <a:pathLst>
                <a:path w="80645" h="397510">
                  <a:moveTo>
                    <a:pt x="74135" y="219405"/>
                  </a:moveTo>
                  <a:lnTo>
                    <a:pt x="79083" y="155550"/>
                  </a:lnTo>
                  <a:lnTo>
                    <a:pt x="80047" y="98067"/>
                  </a:lnTo>
                  <a:lnTo>
                    <a:pt x="77242" y="50572"/>
                  </a:lnTo>
                  <a:lnTo>
                    <a:pt x="70882" y="16678"/>
                  </a:lnTo>
                  <a:lnTo>
                    <a:pt x="61181" y="0"/>
                  </a:lnTo>
                  <a:lnTo>
                    <a:pt x="46237" y="7549"/>
                  </a:lnTo>
                  <a:lnTo>
                    <a:pt x="30860" y="43543"/>
                  </a:lnTo>
                  <a:lnTo>
                    <a:pt x="16825" y="102257"/>
                  </a:lnTo>
                  <a:lnTo>
                    <a:pt x="5911" y="177965"/>
                  </a:lnTo>
                  <a:lnTo>
                    <a:pt x="963" y="241820"/>
                  </a:lnTo>
                  <a:lnTo>
                    <a:pt x="0" y="299302"/>
                  </a:lnTo>
                  <a:lnTo>
                    <a:pt x="2806" y="346798"/>
                  </a:lnTo>
                  <a:lnTo>
                    <a:pt x="9170" y="380692"/>
                  </a:lnTo>
                  <a:lnTo>
                    <a:pt x="18877" y="397370"/>
                  </a:lnTo>
                  <a:lnTo>
                    <a:pt x="33816" y="389821"/>
                  </a:lnTo>
                  <a:lnTo>
                    <a:pt x="49192" y="353826"/>
                  </a:lnTo>
                  <a:lnTo>
                    <a:pt x="63226" y="295112"/>
                  </a:lnTo>
                  <a:lnTo>
                    <a:pt x="74135" y="219405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03138" y="1937473"/>
              <a:ext cx="80010" cy="400685"/>
            </a:xfrm>
            <a:custGeom>
              <a:avLst/>
              <a:gdLst/>
              <a:ahLst/>
              <a:cxnLst/>
              <a:rect l="l" t="t" r="r" b="b"/>
              <a:pathLst>
                <a:path w="80010" h="400685">
                  <a:moveTo>
                    <a:pt x="0" y="400265"/>
                  </a:moveTo>
                  <a:lnTo>
                    <a:pt x="46482" y="400507"/>
                  </a:lnTo>
                  <a:lnTo>
                    <a:pt x="79679" y="0"/>
                  </a:lnTo>
                  <a:lnTo>
                    <a:pt x="33350" y="1968"/>
                  </a:lnTo>
                  <a:lnTo>
                    <a:pt x="0" y="4002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503138" y="1937473"/>
              <a:ext cx="80010" cy="400685"/>
            </a:xfrm>
            <a:custGeom>
              <a:avLst/>
              <a:gdLst/>
              <a:ahLst/>
              <a:cxnLst/>
              <a:rect l="l" t="t" r="r" b="b"/>
              <a:pathLst>
                <a:path w="80010" h="400685">
                  <a:moveTo>
                    <a:pt x="33350" y="1968"/>
                  </a:moveTo>
                  <a:lnTo>
                    <a:pt x="79679" y="0"/>
                  </a:lnTo>
                  <a:lnTo>
                    <a:pt x="46482" y="400507"/>
                  </a:lnTo>
                  <a:lnTo>
                    <a:pt x="0" y="400265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527084" y="1939201"/>
              <a:ext cx="80645" cy="397510"/>
            </a:xfrm>
            <a:custGeom>
              <a:avLst/>
              <a:gdLst/>
              <a:ahLst/>
              <a:cxnLst/>
              <a:rect l="l" t="t" r="r" b="b"/>
              <a:pathLst>
                <a:path w="80645" h="397510">
                  <a:moveTo>
                    <a:pt x="0" y="299302"/>
                  </a:moveTo>
                  <a:lnTo>
                    <a:pt x="2804" y="346798"/>
                  </a:lnTo>
                  <a:lnTo>
                    <a:pt x="9164" y="380692"/>
                  </a:lnTo>
                  <a:lnTo>
                    <a:pt x="18865" y="397370"/>
                  </a:lnTo>
                  <a:lnTo>
                    <a:pt x="33809" y="389821"/>
                  </a:lnTo>
                  <a:lnTo>
                    <a:pt x="49187" y="353826"/>
                  </a:lnTo>
                  <a:lnTo>
                    <a:pt x="63221" y="295112"/>
                  </a:lnTo>
                  <a:lnTo>
                    <a:pt x="74136" y="219405"/>
                  </a:lnTo>
                  <a:lnTo>
                    <a:pt x="79083" y="155545"/>
                  </a:lnTo>
                  <a:lnTo>
                    <a:pt x="80047" y="98062"/>
                  </a:lnTo>
                  <a:lnTo>
                    <a:pt x="77240" y="50568"/>
                  </a:lnTo>
                  <a:lnTo>
                    <a:pt x="70876" y="16677"/>
                  </a:lnTo>
                  <a:lnTo>
                    <a:pt x="61169" y="0"/>
                  </a:lnTo>
                  <a:lnTo>
                    <a:pt x="46233" y="7549"/>
                  </a:lnTo>
                  <a:lnTo>
                    <a:pt x="30859" y="43543"/>
                  </a:lnTo>
                  <a:lnTo>
                    <a:pt x="16826" y="102257"/>
                  </a:lnTo>
                  <a:lnTo>
                    <a:pt x="5911" y="177965"/>
                  </a:lnTo>
                  <a:lnTo>
                    <a:pt x="964" y="241820"/>
                  </a:lnTo>
                  <a:lnTo>
                    <a:pt x="0" y="2993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527084" y="1939201"/>
              <a:ext cx="80645" cy="397510"/>
            </a:xfrm>
            <a:custGeom>
              <a:avLst/>
              <a:gdLst/>
              <a:ahLst/>
              <a:cxnLst/>
              <a:rect l="l" t="t" r="r" b="b"/>
              <a:pathLst>
                <a:path w="80645" h="397510">
                  <a:moveTo>
                    <a:pt x="74136" y="219405"/>
                  </a:moveTo>
                  <a:lnTo>
                    <a:pt x="79083" y="155545"/>
                  </a:lnTo>
                  <a:lnTo>
                    <a:pt x="80047" y="98062"/>
                  </a:lnTo>
                  <a:lnTo>
                    <a:pt x="77240" y="50568"/>
                  </a:lnTo>
                  <a:lnTo>
                    <a:pt x="70876" y="16677"/>
                  </a:lnTo>
                  <a:lnTo>
                    <a:pt x="61169" y="0"/>
                  </a:lnTo>
                  <a:lnTo>
                    <a:pt x="46233" y="7549"/>
                  </a:lnTo>
                  <a:lnTo>
                    <a:pt x="30859" y="43543"/>
                  </a:lnTo>
                  <a:lnTo>
                    <a:pt x="16826" y="102257"/>
                  </a:lnTo>
                  <a:lnTo>
                    <a:pt x="5911" y="177965"/>
                  </a:lnTo>
                  <a:lnTo>
                    <a:pt x="964" y="241820"/>
                  </a:lnTo>
                  <a:lnTo>
                    <a:pt x="0" y="299302"/>
                  </a:lnTo>
                  <a:lnTo>
                    <a:pt x="2804" y="346798"/>
                  </a:lnTo>
                  <a:lnTo>
                    <a:pt x="9164" y="380692"/>
                  </a:lnTo>
                  <a:lnTo>
                    <a:pt x="18865" y="397370"/>
                  </a:lnTo>
                  <a:lnTo>
                    <a:pt x="33809" y="389821"/>
                  </a:lnTo>
                  <a:lnTo>
                    <a:pt x="49187" y="353826"/>
                  </a:lnTo>
                  <a:lnTo>
                    <a:pt x="63221" y="295112"/>
                  </a:lnTo>
                  <a:lnTo>
                    <a:pt x="74136" y="219405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06005" y="1924993"/>
              <a:ext cx="170337" cy="170342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5516651" y="1978723"/>
              <a:ext cx="254635" cy="313055"/>
            </a:xfrm>
            <a:custGeom>
              <a:avLst/>
              <a:gdLst/>
              <a:ahLst/>
              <a:cxnLst/>
              <a:rect l="l" t="t" r="r" b="b"/>
              <a:pathLst>
                <a:path w="254635" h="313055">
                  <a:moveTo>
                    <a:pt x="0" y="254812"/>
                  </a:moveTo>
                  <a:lnTo>
                    <a:pt x="151320" y="313004"/>
                  </a:lnTo>
                  <a:lnTo>
                    <a:pt x="254152" y="48577"/>
                  </a:lnTo>
                  <a:lnTo>
                    <a:pt x="100533" y="0"/>
                  </a:lnTo>
                  <a:lnTo>
                    <a:pt x="0" y="254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516651" y="1978723"/>
              <a:ext cx="254635" cy="313055"/>
            </a:xfrm>
            <a:custGeom>
              <a:avLst/>
              <a:gdLst/>
              <a:ahLst/>
              <a:cxnLst/>
              <a:rect l="l" t="t" r="r" b="b"/>
              <a:pathLst>
                <a:path w="254635" h="313055">
                  <a:moveTo>
                    <a:pt x="254152" y="48577"/>
                  </a:moveTo>
                  <a:lnTo>
                    <a:pt x="151320" y="313004"/>
                  </a:lnTo>
                  <a:lnTo>
                    <a:pt x="0" y="254812"/>
                  </a:lnTo>
                  <a:lnTo>
                    <a:pt x="100533" y="0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07524" y="2174604"/>
              <a:ext cx="170337" cy="170338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3673373" y="2913491"/>
            <a:ext cx="121920" cy="184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="1" spc="-5" dirty="0">
                <a:latin typeface="Arial"/>
                <a:cs typeface="Arial"/>
              </a:rPr>
              <a:t>R</a:t>
            </a:r>
            <a:endParaRPr sz="10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815985" y="1649733"/>
            <a:ext cx="121920" cy="184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="1" spc="-5" dirty="0">
                <a:latin typeface="Arial"/>
                <a:cs typeface="Arial"/>
              </a:rPr>
              <a:t>R</a:t>
            </a:r>
            <a:endParaRPr sz="10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304128" y="1637463"/>
            <a:ext cx="121920" cy="184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="1" spc="-5" dirty="0">
                <a:latin typeface="Arial"/>
                <a:cs typeface="Arial"/>
              </a:rPr>
              <a:t>R</a:t>
            </a:r>
            <a:endParaRPr sz="10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501799" y="1488428"/>
            <a:ext cx="114300" cy="184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="1" spc="-5" dirty="0">
                <a:latin typeface="Arial"/>
                <a:cs typeface="Arial"/>
              </a:rPr>
              <a:t>P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2595613" y="1729574"/>
            <a:ext cx="1923414" cy="62230"/>
            <a:chOff x="2595613" y="1729574"/>
            <a:chExt cx="1923414" cy="62230"/>
          </a:xfrm>
        </p:grpSpPr>
        <p:sp>
          <p:nvSpPr>
            <p:cNvPr id="64" name="object 64"/>
            <p:cNvSpPr/>
            <p:nvPr/>
          </p:nvSpPr>
          <p:spPr>
            <a:xfrm>
              <a:off x="2632773" y="1760473"/>
              <a:ext cx="1849120" cy="0"/>
            </a:xfrm>
            <a:custGeom>
              <a:avLst/>
              <a:gdLst/>
              <a:ahLst/>
              <a:cxnLst/>
              <a:rect l="l" t="t" r="r" b="b"/>
              <a:pathLst>
                <a:path w="1849120">
                  <a:moveTo>
                    <a:pt x="0" y="0"/>
                  </a:moveTo>
                  <a:lnTo>
                    <a:pt x="1848827" y="0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595613" y="1729574"/>
              <a:ext cx="136525" cy="62230"/>
            </a:xfrm>
            <a:custGeom>
              <a:avLst/>
              <a:gdLst/>
              <a:ahLst/>
              <a:cxnLst/>
              <a:rect l="l" t="t" r="r" b="b"/>
              <a:pathLst>
                <a:path w="136525" h="62230">
                  <a:moveTo>
                    <a:pt x="0" y="30899"/>
                  </a:moveTo>
                  <a:lnTo>
                    <a:pt x="135991" y="61810"/>
                  </a:lnTo>
                  <a:lnTo>
                    <a:pt x="135991" y="0"/>
                  </a:lnTo>
                  <a:lnTo>
                    <a:pt x="0" y="308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632773" y="1739887"/>
              <a:ext cx="90805" cy="41275"/>
            </a:xfrm>
            <a:custGeom>
              <a:avLst/>
              <a:gdLst/>
              <a:ahLst/>
              <a:cxnLst/>
              <a:rect l="l" t="t" r="r" b="b"/>
              <a:pathLst>
                <a:path w="90805" h="41275">
                  <a:moveTo>
                    <a:pt x="90589" y="41186"/>
                  </a:moveTo>
                  <a:lnTo>
                    <a:pt x="0" y="20586"/>
                  </a:lnTo>
                  <a:lnTo>
                    <a:pt x="90589" y="0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382770" y="1729574"/>
              <a:ext cx="136525" cy="62230"/>
            </a:xfrm>
            <a:custGeom>
              <a:avLst/>
              <a:gdLst/>
              <a:ahLst/>
              <a:cxnLst/>
              <a:rect l="l" t="t" r="r" b="b"/>
              <a:pathLst>
                <a:path w="136525" h="62230">
                  <a:moveTo>
                    <a:pt x="0" y="0"/>
                  </a:moveTo>
                  <a:lnTo>
                    <a:pt x="0" y="61810"/>
                  </a:lnTo>
                  <a:lnTo>
                    <a:pt x="135991" y="30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391012" y="1739887"/>
              <a:ext cx="90805" cy="41275"/>
            </a:xfrm>
            <a:custGeom>
              <a:avLst/>
              <a:gdLst/>
              <a:ahLst/>
              <a:cxnLst/>
              <a:rect l="l" t="t" r="r" b="b"/>
              <a:pathLst>
                <a:path w="90804" h="41275">
                  <a:moveTo>
                    <a:pt x="0" y="0"/>
                  </a:moveTo>
                  <a:lnTo>
                    <a:pt x="90589" y="20586"/>
                  </a:lnTo>
                  <a:lnTo>
                    <a:pt x="0" y="41186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2902588" y="2067755"/>
            <a:ext cx="989330" cy="309245"/>
          </a:xfrm>
          <a:prstGeom prst="rect">
            <a:avLst/>
          </a:prstGeom>
          <a:ln w="823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95885" algn="r">
              <a:lnSpc>
                <a:spcPts val="1185"/>
              </a:lnSpc>
            </a:pPr>
            <a:r>
              <a:rPr sz="1050" b="1" spc="-5" dirty="0">
                <a:latin typeface="Arial"/>
                <a:cs typeface="Arial"/>
              </a:rPr>
              <a:t>R</a:t>
            </a:r>
            <a:endParaRPr sz="105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214819" y="2064516"/>
            <a:ext cx="121920" cy="184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="1" spc="-5" dirty="0">
                <a:latin typeface="Arial"/>
                <a:cs typeface="Arial"/>
              </a:rPr>
              <a:t>R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2898467" y="1720633"/>
            <a:ext cx="4215765" cy="1953260"/>
            <a:chOff x="2898467" y="1720633"/>
            <a:chExt cx="4215765" cy="1953260"/>
          </a:xfrm>
        </p:grpSpPr>
        <p:sp>
          <p:nvSpPr>
            <p:cNvPr id="72" name="object 72"/>
            <p:cNvSpPr/>
            <p:nvPr/>
          </p:nvSpPr>
          <p:spPr>
            <a:xfrm>
              <a:off x="2902584" y="1833714"/>
              <a:ext cx="1130935" cy="177165"/>
            </a:xfrm>
            <a:custGeom>
              <a:avLst/>
              <a:gdLst/>
              <a:ahLst/>
              <a:cxnLst/>
              <a:rect l="l" t="t" r="r" b="b"/>
              <a:pathLst>
                <a:path w="1130935" h="177164">
                  <a:moveTo>
                    <a:pt x="0" y="176644"/>
                  </a:moveTo>
                  <a:lnTo>
                    <a:pt x="989164" y="176644"/>
                  </a:lnTo>
                  <a:lnTo>
                    <a:pt x="1130477" y="0"/>
                  </a:lnTo>
                  <a:lnTo>
                    <a:pt x="176644" y="0"/>
                  </a:lnTo>
                  <a:lnTo>
                    <a:pt x="0" y="1766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902584" y="1833714"/>
              <a:ext cx="1130935" cy="177165"/>
            </a:xfrm>
            <a:custGeom>
              <a:avLst/>
              <a:gdLst/>
              <a:ahLst/>
              <a:cxnLst/>
              <a:rect l="l" t="t" r="r" b="b"/>
              <a:pathLst>
                <a:path w="1130935" h="177164">
                  <a:moveTo>
                    <a:pt x="0" y="176644"/>
                  </a:moveTo>
                  <a:lnTo>
                    <a:pt x="176644" y="0"/>
                  </a:lnTo>
                  <a:lnTo>
                    <a:pt x="1130477" y="0"/>
                  </a:lnTo>
                  <a:lnTo>
                    <a:pt x="989164" y="176644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188314" y="2035239"/>
              <a:ext cx="454659" cy="433705"/>
            </a:xfrm>
            <a:custGeom>
              <a:avLst/>
              <a:gdLst/>
              <a:ahLst/>
              <a:cxnLst/>
              <a:rect l="l" t="t" r="r" b="b"/>
              <a:pathLst>
                <a:path w="454660" h="433705">
                  <a:moveTo>
                    <a:pt x="8580" y="174065"/>
                  </a:moveTo>
                  <a:lnTo>
                    <a:pt x="3779" y="152792"/>
                  </a:lnTo>
                  <a:lnTo>
                    <a:pt x="151" y="133276"/>
                  </a:lnTo>
                  <a:lnTo>
                    <a:pt x="8600" y="80599"/>
                  </a:lnTo>
                  <a:lnTo>
                    <a:pt x="62028" y="31865"/>
                  </a:lnTo>
                  <a:lnTo>
                    <a:pt x="102253" y="14764"/>
                  </a:lnTo>
                  <a:lnTo>
                    <a:pt x="148969" y="3429"/>
                  </a:lnTo>
                  <a:lnTo>
                    <a:pt x="199244" y="0"/>
                  </a:lnTo>
                  <a:lnTo>
                    <a:pt x="250147" y="6615"/>
                  </a:lnTo>
                  <a:lnTo>
                    <a:pt x="298957" y="24666"/>
                  </a:lnTo>
                  <a:lnTo>
                    <a:pt x="343813" y="52535"/>
                  </a:lnTo>
                  <a:lnTo>
                    <a:pt x="383067" y="87848"/>
                  </a:lnTo>
                  <a:lnTo>
                    <a:pt x="415073" y="128234"/>
                  </a:lnTo>
                  <a:lnTo>
                    <a:pt x="438183" y="171322"/>
                  </a:lnTo>
                  <a:lnTo>
                    <a:pt x="453047" y="225645"/>
                  </a:lnTo>
                  <a:lnTo>
                    <a:pt x="454142" y="277522"/>
                  </a:lnTo>
                  <a:lnTo>
                    <a:pt x="444171" y="323994"/>
                  </a:lnTo>
                  <a:lnTo>
                    <a:pt x="425838" y="362101"/>
                  </a:lnTo>
                  <a:lnTo>
                    <a:pt x="375908" y="408251"/>
                  </a:lnTo>
                  <a:lnTo>
                    <a:pt x="331122" y="426617"/>
                  </a:lnTo>
                  <a:lnTo>
                    <a:pt x="309164" y="433475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144977" y="2106104"/>
              <a:ext cx="60325" cy="139700"/>
            </a:xfrm>
            <a:custGeom>
              <a:avLst/>
              <a:gdLst/>
              <a:ahLst/>
              <a:cxnLst/>
              <a:rect l="l" t="t" r="r" b="b"/>
              <a:pathLst>
                <a:path w="60325" h="139700">
                  <a:moveTo>
                    <a:pt x="0" y="13614"/>
                  </a:moveTo>
                  <a:lnTo>
                    <a:pt x="60096" y="139446"/>
                  </a:lnTo>
                  <a:lnTo>
                    <a:pt x="60299" y="0"/>
                  </a:lnTo>
                  <a:lnTo>
                    <a:pt x="0" y="136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156864" y="2116404"/>
              <a:ext cx="40640" cy="93345"/>
            </a:xfrm>
            <a:custGeom>
              <a:avLst/>
              <a:gdLst/>
              <a:ahLst/>
              <a:cxnLst/>
              <a:rect l="l" t="t" r="r" b="b"/>
              <a:pathLst>
                <a:path w="40639" h="93344">
                  <a:moveTo>
                    <a:pt x="40157" y="0"/>
                  </a:moveTo>
                  <a:lnTo>
                    <a:pt x="40030" y="92900"/>
                  </a:lnTo>
                  <a:lnTo>
                    <a:pt x="0" y="9067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462019" y="2409736"/>
              <a:ext cx="139065" cy="70485"/>
            </a:xfrm>
            <a:custGeom>
              <a:avLst/>
              <a:gdLst/>
              <a:ahLst/>
              <a:cxnLst/>
              <a:rect l="l" t="t" r="r" b="b"/>
              <a:pathLst>
                <a:path w="139064" h="70485">
                  <a:moveTo>
                    <a:pt x="0" y="70065"/>
                  </a:moveTo>
                  <a:lnTo>
                    <a:pt x="139001" y="59004"/>
                  </a:lnTo>
                  <a:lnTo>
                    <a:pt x="120573" y="0"/>
                  </a:lnTo>
                  <a:lnTo>
                    <a:pt x="0" y="700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921782" y="2422042"/>
              <a:ext cx="695960" cy="702945"/>
            </a:xfrm>
            <a:custGeom>
              <a:avLst/>
              <a:gdLst/>
              <a:ahLst/>
              <a:cxnLst/>
              <a:rect l="l" t="t" r="r" b="b"/>
              <a:pathLst>
                <a:path w="695960" h="702944">
                  <a:moveTo>
                    <a:pt x="668304" y="39306"/>
                  </a:moveTo>
                  <a:lnTo>
                    <a:pt x="575695" y="46672"/>
                  </a:lnTo>
                  <a:lnTo>
                    <a:pt x="656023" y="0"/>
                  </a:lnTo>
                </a:path>
                <a:path w="695960" h="702944">
                  <a:moveTo>
                    <a:pt x="85704" y="549021"/>
                  </a:moveTo>
                  <a:lnTo>
                    <a:pt x="74033" y="552450"/>
                  </a:lnTo>
                  <a:lnTo>
                    <a:pt x="63340" y="555736"/>
                  </a:lnTo>
                  <a:lnTo>
                    <a:pt x="19816" y="577164"/>
                  </a:lnTo>
                  <a:lnTo>
                    <a:pt x="0" y="603843"/>
                  </a:lnTo>
                  <a:lnTo>
                    <a:pt x="3505" y="620301"/>
                  </a:lnTo>
                  <a:lnTo>
                    <a:pt x="49693" y="653219"/>
                  </a:lnTo>
                  <a:lnTo>
                    <a:pt x="88778" y="667840"/>
                  </a:lnTo>
                  <a:lnTo>
                    <a:pt x="138042" y="681077"/>
                  </a:lnTo>
                  <a:lnTo>
                    <a:pt x="196396" y="691908"/>
                  </a:lnTo>
                  <a:lnTo>
                    <a:pt x="262755" y="699312"/>
                  </a:lnTo>
                  <a:lnTo>
                    <a:pt x="314250" y="702021"/>
                  </a:lnTo>
                  <a:lnTo>
                    <a:pt x="367642" y="702569"/>
                  </a:lnTo>
                  <a:lnTo>
                    <a:pt x="421297" y="701062"/>
                  </a:lnTo>
                  <a:lnTo>
                    <a:pt x="473582" y="697610"/>
                  </a:lnTo>
                  <a:lnTo>
                    <a:pt x="522866" y="692322"/>
                  </a:lnTo>
                  <a:lnTo>
                    <a:pt x="567514" y="685305"/>
                  </a:lnTo>
                  <a:lnTo>
                    <a:pt x="605896" y="676668"/>
                  </a:lnTo>
                  <a:lnTo>
                    <a:pt x="655144" y="658279"/>
                  </a:lnTo>
                  <a:lnTo>
                    <a:pt x="695743" y="617125"/>
                  </a:lnTo>
                  <a:lnTo>
                    <a:pt x="694428" y="599122"/>
                  </a:lnTo>
                  <a:lnTo>
                    <a:pt x="649447" y="569492"/>
                  </a:lnTo>
                  <a:lnTo>
                    <a:pt x="616869" y="561378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903956" y="2960585"/>
              <a:ext cx="139700" cy="68580"/>
            </a:xfrm>
            <a:custGeom>
              <a:avLst/>
              <a:gdLst/>
              <a:ahLst/>
              <a:cxnLst/>
              <a:rect l="l" t="t" r="r" b="b"/>
              <a:pathLst>
                <a:path w="139700" h="68580">
                  <a:moveTo>
                    <a:pt x="0" y="8712"/>
                  </a:moveTo>
                  <a:lnTo>
                    <a:pt x="17437" y="68008"/>
                  </a:lnTo>
                  <a:lnTo>
                    <a:pt x="139179" y="0"/>
                  </a:lnTo>
                  <a:lnTo>
                    <a:pt x="0" y="87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914764" y="2971063"/>
              <a:ext cx="93345" cy="45720"/>
            </a:xfrm>
            <a:custGeom>
              <a:avLst/>
              <a:gdLst/>
              <a:ahLst/>
              <a:cxnLst/>
              <a:rect l="l" t="t" r="r" b="b"/>
              <a:pathLst>
                <a:path w="93344" h="45719">
                  <a:moveTo>
                    <a:pt x="0" y="5816"/>
                  </a:moveTo>
                  <a:lnTo>
                    <a:pt x="92722" y="0"/>
                  </a:lnTo>
                  <a:lnTo>
                    <a:pt x="11620" y="45313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502520" y="2974746"/>
              <a:ext cx="139700" cy="62230"/>
            </a:xfrm>
            <a:custGeom>
              <a:avLst/>
              <a:gdLst/>
              <a:ahLst/>
              <a:cxnLst/>
              <a:rect l="l" t="t" r="r" b="b"/>
              <a:pathLst>
                <a:path w="139700" h="62230">
                  <a:moveTo>
                    <a:pt x="0" y="0"/>
                  </a:moveTo>
                  <a:lnTo>
                    <a:pt x="125018" y="61785"/>
                  </a:lnTo>
                  <a:lnTo>
                    <a:pt x="139446" y="16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538664" y="1728869"/>
              <a:ext cx="2071370" cy="1296035"/>
            </a:xfrm>
            <a:custGeom>
              <a:avLst/>
              <a:gdLst/>
              <a:ahLst/>
              <a:cxnLst/>
              <a:rect l="l" t="t" r="r" b="b"/>
              <a:pathLst>
                <a:path w="2071370" h="1296035">
                  <a:moveTo>
                    <a:pt x="83273" y="1295712"/>
                  </a:moveTo>
                  <a:lnTo>
                    <a:pt x="0" y="1254551"/>
                  </a:lnTo>
                  <a:lnTo>
                    <a:pt x="92887" y="1255669"/>
                  </a:lnTo>
                </a:path>
                <a:path w="2071370" h="1296035">
                  <a:moveTo>
                    <a:pt x="2025878" y="694544"/>
                  </a:moveTo>
                  <a:lnTo>
                    <a:pt x="2021751" y="715144"/>
                  </a:lnTo>
                  <a:lnTo>
                    <a:pt x="2017721" y="733768"/>
                  </a:lnTo>
                  <a:lnTo>
                    <a:pt x="2011119" y="756060"/>
                  </a:lnTo>
                  <a:lnTo>
                    <a:pt x="2000914" y="777966"/>
                  </a:lnTo>
                  <a:lnTo>
                    <a:pt x="1986076" y="795433"/>
                  </a:lnTo>
                  <a:lnTo>
                    <a:pt x="1966223" y="804398"/>
                  </a:lnTo>
                  <a:lnTo>
                    <a:pt x="1943606" y="800753"/>
                  </a:lnTo>
                  <a:lnTo>
                    <a:pt x="1901659" y="739160"/>
                  </a:lnTo>
                  <a:lnTo>
                    <a:pt x="1885969" y="664157"/>
                  </a:lnTo>
                  <a:lnTo>
                    <a:pt x="1880752" y="617972"/>
                  </a:lnTo>
                  <a:lnTo>
                    <a:pt x="1877143" y="567884"/>
                  </a:lnTo>
                  <a:lnTo>
                    <a:pt x="1875035" y="515311"/>
                  </a:lnTo>
                  <a:lnTo>
                    <a:pt x="1874319" y="461670"/>
                  </a:lnTo>
                  <a:lnTo>
                    <a:pt x="1874888" y="408375"/>
                  </a:lnTo>
                  <a:lnTo>
                    <a:pt x="1877081" y="348242"/>
                  </a:lnTo>
                  <a:lnTo>
                    <a:pt x="1880968" y="291045"/>
                  </a:lnTo>
                  <a:lnTo>
                    <a:pt x="1886646" y="237317"/>
                  </a:lnTo>
                  <a:lnTo>
                    <a:pt x="1894212" y="187594"/>
                  </a:lnTo>
                  <a:lnTo>
                    <a:pt x="1903760" y="142408"/>
                  </a:lnTo>
                  <a:lnTo>
                    <a:pt x="1915388" y="102293"/>
                  </a:lnTo>
                  <a:lnTo>
                    <a:pt x="1936510" y="52839"/>
                  </a:lnTo>
                  <a:lnTo>
                    <a:pt x="1960335" y="18055"/>
                  </a:lnTo>
                  <a:lnTo>
                    <a:pt x="1984677" y="0"/>
                  </a:lnTo>
                  <a:lnTo>
                    <a:pt x="2007349" y="731"/>
                  </a:lnTo>
                  <a:lnTo>
                    <a:pt x="2042001" y="52713"/>
                  </a:lnTo>
                  <a:lnTo>
                    <a:pt x="2062251" y="120136"/>
                  </a:lnTo>
                  <a:lnTo>
                    <a:pt x="2067405" y="140371"/>
                  </a:lnTo>
                  <a:lnTo>
                    <a:pt x="2070052" y="150762"/>
                  </a:lnTo>
                  <a:lnTo>
                    <a:pt x="2071027" y="154590"/>
                  </a:lnTo>
                  <a:lnTo>
                    <a:pt x="2071166" y="155137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514847" y="2386977"/>
              <a:ext cx="60960" cy="139700"/>
            </a:xfrm>
            <a:custGeom>
              <a:avLst/>
              <a:gdLst/>
              <a:ahLst/>
              <a:cxnLst/>
              <a:rect l="l" t="t" r="r" b="b"/>
              <a:pathLst>
                <a:path w="60960" h="139700">
                  <a:moveTo>
                    <a:pt x="0" y="127292"/>
                  </a:moveTo>
                  <a:lnTo>
                    <a:pt x="60617" y="139407"/>
                  </a:lnTo>
                  <a:lnTo>
                    <a:pt x="56972" y="0"/>
                  </a:lnTo>
                  <a:lnTo>
                    <a:pt x="0" y="127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526582" y="2423413"/>
              <a:ext cx="40640" cy="93345"/>
            </a:xfrm>
            <a:custGeom>
              <a:avLst/>
              <a:gdLst/>
              <a:ahLst/>
              <a:cxnLst/>
              <a:rect l="l" t="t" r="r" b="b"/>
              <a:pathLst>
                <a:path w="40639" h="93344">
                  <a:moveTo>
                    <a:pt x="0" y="84797"/>
                  </a:moveTo>
                  <a:lnTo>
                    <a:pt x="37960" y="0"/>
                  </a:lnTo>
                  <a:lnTo>
                    <a:pt x="40373" y="92875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555475" y="1780616"/>
              <a:ext cx="64135" cy="139700"/>
            </a:xfrm>
            <a:custGeom>
              <a:avLst/>
              <a:gdLst/>
              <a:ahLst/>
              <a:cxnLst/>
              <a:rect l="l" t="t" r="r" b="b"/>
              <a:pathLst>
                <a:path w="64135" h="139700">
                  <a:moveTo>
                    <a:pt x="0" y="15265"/>
                  </a:moveTo>
                  <a:lnTo>
                    <a:pt x="63538" y="139395"/>
                  </a:lnTo>
                  <a:lnTo>
                    <a:pt x="59893" y="0"/>
                  </a:lnTo>
                  <a:lnTo>
                    <a:pt x="0" y="152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567502" y="1791144"/>
              <a:ext cx="612775" cy="857885"/>
            </a:xfrm>
            <a:custGeom>
              <a:avLst/>
              <a:gdLst/>
              <a:ahLst/>
              <a:cxnLst/>
              <a:rect l="l" t="t" r="r" b="b"/>
              <a:pathLst>
                <a:path w="612775" h="857885">
                  <a:moveTo>
                    <a:pt x="39903" y="0"/>
                  </a:moveTo>
                  <a:lnTo>
                    <a:pt x="42329" y="92862"/>
                  </a:lnTo>
                  <a:lnTo>
                    <a:pt x="0" y="10172"/>
                  </a:lnTo>
                </a:path>
                <a:path w="612775" h="857885">
                  <a:moveTo>
                    <a:pt x="503504" y="475805"/>
                  </a:moveTo>
                  <a:lnTo>
                    <a:pt x="520661" y="466191"/>
                  </a:lnTo>
                  <a:lnTo>
                    <a:pt x="536286" y="457810"/>
                  </a:lnTo>
                  <a:lnTo>
                    <a:pt x="555577" y="449554"/>
                  </a:lnTo>
                  <a:lnTo>
                    <a:pt x="575768" y="445156"/>
                  </a:lnTo>
                  <a:lnTo>
                    <a:pt x="594093" y="448348"/>
                  </a:lnTo>
                  <a:lnTo>
                    <a:pt x="607550" y="462333"/>
                  </a:lnTo>
                  <a:lnTo>
                    <a:pt x="612193" y="488154"/>
                  </a:lnTo>
                  <a:lnTo>
                    <a:pt x="603840" y="526327"/>
                  </a:lnTo>
                  <a:lnTo>
                    <a:pt x="578307" y="577367"/>
                  </a:lnTo>
                  <a:lnTo>
                    <a:pt x="554786" y="612217"/>
                  </a:lnTo>
                  <a:lnTo>
                    <a:pt x="525838" y="649754"/>
                  </a:lnTo>
                  <a:lnTo>
                    <a:pt x="493011" y="688299"/>
                  </a:lnTo>
                  <a:lnTo>
                    <a:pt x="457855" y="726171"/>
                  </a:lnTo>
                  <a:lnTo>
                    <a:pt x="421918" y="761690"/>
                  </a:lnTo>
                  <a:lnTo>
                    <a:pt x="386749" y="793175"/>
                  </a:lnTo>
                  <a:lnTo>
                    <a:pt x="353898" y="818946"/>
                  </a:lnTo>
                  <a:lnTo>
                    <a:pt x="305226" y="847486"/>
                  </a:lnTo>
                  <a:lnTo>
                    <a:pt x="268200" y="857886"/>
                  </a:lnTo>
                  <a:lnTo>
                    <a:pt x="242625" y="854649"/>
                  </a:lnTo>
                  <a:lnTo>
                    <a:pt x="228307" y="842276"/>
                  </a:lnTo>
                  <a:lnTo>
                    <a:pt x="224495" y="824970"/>
                  </a:lnTo>
                  <a:lnTo>
                    <a:pt x="228142" y="805732"/>
                  </a:lnTo>
                  <a:lnTo>
                    <a:pt x="235648" y="787266"/>
                  </a:lnTo>
                  <a:lnTo>
                    <a:pt x="243408" y="772274"/>
                  </a:lnTo>
                  <a:lnTo>
                    <a:pt x="252336" y="755802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038583" y="2191702"/>
              <a:ext cx="133985" cy="93980"/>
            </a:xfrm>
            <a:custGeom>
              <a:avLst/>
              <a:gdLst/>
              <a:ahLst/>
              <a:cxnLst/>
              <a:rect l="l" t="t" r="r" b="b"/>
              <a:pathLst>
                <a:path w="133985" h="93980">
                  <a:moveTo>
                    <a:pt x="0" y="93408"/>
                  </a:moveTo>
                  <a:lnTo>
                    <a:pt x="133743" y="53924"/>
                  </a:lnTo>
                  <a:lnTo>
                    <a:pt x="103543" y="0"/>
                  </a:lnTo>
                  <a:lnTo>
                    <a:pt x="0" y="934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071006" y="2204719"/>
              <a:ext cx="89535" cy="62230"/>
            </a:xfrm>
            <a:custGeom>
              <a:avLst/>
              <a:gdLst/>
              <a:ahLst/>
              <a:cxnLst/>
              <a:rect l="l" t="t" r="r" b="b"/>
              <a:pathLst>
                <a:path w="89535" h="62230">
                  <a:moveTo>
                    <a:pt x="89103" y="35928"/>
                  </a:moveTo>
                  <a:lnTo>
                    <a:pt x="0" y="62230"/>
                  </a:lnTo>
                  <a:lnTo>
                    <a:pt x="68986" y="0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745594" y="2514269"/>
              <a:ext cx="92075" cy="134620"/>
            </a:xfrm>
            <a:custGeom>
              <a:avLst/>
              <a:gdLst/>
              <a:ahLst/>
              <a:cxnLst/>
              <a:rect l="l" t="t" r="r" b="b"/>
              <a:pathLst>
                <a:path w="92075" h="134619">
                  <a:moveTo>
                    <a:pt x="0" y="104851"/>
                  </a:moveTo>
                  <a:lnTo>
                    <a:pt x="54343" y="134289"/>
                  </a:lnTo>
                  <a:lnTo>
                    <a:pt x="91935" y="0"/>
                  </a:lnTo>
                  <a:lnTo>
                    <a:pt x="0" y="1048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758586" y="2546946"/>
              <a:ext cx="61594" cy="89535"/>
            </a:xfrm>
            <a:custGeom>
              <a:avLst/>
              <a:gdLst/>
              <a:ahLst/>
              <a:cxnLst/>
              <a:rect l="l" t="t" r="r" b="b"/>
              <a:pathLst>
                <a:path w="61595" h="89535">
                  <a:moveTo>
                    <a:pt x="0" y="69850"/>
                  </a:moveTo>
                  <a:lnTo>
                    <a:pt x="61252" y="0"/>
                  </a:lnTo>
                  <a:lnTo>
                    <a:pt x="36207" y="89458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52681" y="1787397"/>
              <a:ext cx="183019" cy="160680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6134925" y="2910344"/>
              <a:ext cx="970915" cy="755015"/>
            </a:xfrm>
            <a:custGeom>
              <a:avLst/>
              <a:gdLst/>
              <a:ahLst/>
              <a:cxnLst/>
              <a:rect l="l" t="t" r="r" b="b"/>
              <a:pathLst>
                <a:path w="970915" h="755014">
                  <a:moveTo>
                    <a:pt x="970699" y="107848"/>
                  </a:moveTo>
                  <a:lnTo>
                    <a:pt x="539280" y="0"/>
                  </a:lnTo>
                  <a:lnTo>
                    <a:pt x="0" y="107848"/>
                  </a:lnTo>
                  <a:lnTo>
                    <a:pt x="0" y="539280"/>
                  </a:lnTo>
                  <a:lnTo>
                    <a:pt x="431419" y="754989"/>
                  </a:lnTo>
                  <a:lnTo>
                    <a:pt x="970699" y="539280"/>
                  </a:lnTo>
                  <a:lnTo>
                    <a:pt x="970699" y="107848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134925" y="2910344"/>
              <a:ext cx="970915" cy="755015"/>
            </a:xfrm>
            <a:custGeom>
              <a:avLst/>
              <a:gdLst/>
              <a:ahLst/>
              <a:cxnLst/>
              <a:rect l="l" t="t" r="r" b="b"/>
              <a:pathLst>
                <a:path w="970915" h="755014">
                  <a:moveTo>
                    <a:pt x="431419" y="269633"/>
                  </a:moveTo>
                  <a:lnTo>
                    <a:pt x="431419" y="754989"/>
                  </a:lnTo>
                </a:path>
                <a:path w="970915" h="755014">
                  <a:moveTo>
                    <a:pt x="431419" y="754989"/>
                  </a:moveTo>
                  <a:lnTo>
                    <a:pt x="970699" y="539280"/>
                  </a:lnTo>
                </a:path>
                <a:path w="970915" h="755014">
                  <a:moveTo>
                    <a:pt x="970699" y="539280"/>
                  </a:moveTo>
                  <a:lnTo>
                    <a:pt x="970699" y="107848"/>
                  </a:lnTo>
                </a:path>
                <a:path w="970915" h="755014">
                  <a:moveTo>
                    <a:pt x="431419" y="269633"/>
                  </a:moveTo>
                  <a:lnTo>
                    <a:pt x="970699" y="107848"/>
                  </a:lnTo>
                </a:path>
                <a:path w="970915" h="755014">
                  <a:moveTo>
                    <a:pt x="431419" y="269633"/>
                  </a:moveTo>
                  <a:lnTo>
                    <a:pt x="0" y="107848"/>
                  </a:lnTo>
                </a:path>
                <a:path w="970915" h="755014">
                  <a:moveTo>
                    <a:pt x="0" y="107848"/>
                  </a:moveTo>
                  <a:lnTo>
                    <a:pt x="0" y="539280"/>
                  </a:lnTo>
                </a:path>
                <a:path w="970915" h="755014">
                  <a:moveTo>
                    <a:pt x="0" y="539280"/>
                  </a:moveTo>
                  <a:lnTo>
                    <a:pt x="431419" y="754989"/>
                  </a:lnTo>
                </a:path>
                <a:path w="970915" h="755014">
                  <a:moveTo>
                    <a:pt x="539280" y="0"/>
                  </a:moveTo>
                  <a:lnTo>
                    <a:pt x="970699" y="107848"/>
                  </a:lnTo>
                </a:path>
                <a:path w="970915" h="755014">
                  <a:moveTo>
                    <a:pt x="539280" y="0"/>
                  </a:moveTo>
                  <a:lnTo>
                    <a:pt x="0" y="107848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377597" y="2794393"/>
              <a:ext cx="485775" cy="340360"/>
            </a:xfrm>
            <a:custGeom>
              <a:avLst/>
              <a:gdLst/>
              <a:ahLst/>
              <a:cxnLst/>
              <a:rect l="l" t="t" r="r" b="b"/>
              <a:pathLst>
                <a:path w="485775" h="340360">
                  <a:moveTo>
                    <a:pt x="485355" y="48539"/>
                  </a:moveTo>
                  <a:lnTo>
                    <a:pt x="269646" y="0"/>
                  </a:lnTo>
                  <a:lnTo>
                    <a:pt x="0" y="48539"/>
                  </a:lnTo>
                  <a:lnTo>
                    <a:pt x="0" y="242684"/>
                  </a:lnTo>
                  <a:lnTo>
                    <a:pt x="215709" y="339750"/>
                  </a:lnTo>
                  <a:lnTo>
                    <a:pt x="485355" y="242684"/>
                  </a:lnTo>
                  <a:lnTo>
                    <a:pt x="485355" y="4853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377597" y="2794393"/>
              <a:ext cx="485775" cy="340360"/>
            </a:xfrm>
            <a:custGeom>
              <a:avLst/>
              <a:gdLst/>
              <a:ahLst/>
              <a:cxnLst/>
              <a:rect l="l" t="t" r="r" b="b"/>
              <a:pathLst>
                <a:path w="485775" h="340360">
                  <a:moveTo>
                    <a:pt x="215709" y="121335"/>
                  </a:moveTo>
                  <a:lnTo>
                    <a:pt x="215709" y="339750"/>
                  </a:lnTo>
                </a:path>
                <a:path w="485775" h="340360">
                  <a:moveTo>
                    <a:pt x="215709" y="339750"/>
                  </a:moveTo>
                  <a:lnTo>
                    <a:pt x="485355" y="242684"/>
                  </a:lnTo>
                </a:path>
                <a:path w="485775" h="340360">
                  <a:moveTo>
                    <a:pt x="485355" y="242684"/>
                  </a:moveTo>
                  <a:lnTo>
                    <a:pt x="485355" y="48539"/>
                  </a:lnTo>
                </a:path>
                <a:path w="485775" h="340360">
                  <a:moveTo>
                    <a:pt x="215709" y="121335"/>
                  </a:moveTo>
                  <a:lnTo>
                    <a:pt x="485355" y="48539"/>
                  </a:lnTo>
                </a:path>
                <a:path w="485775" h="340360">
                  <a:moveTo>
                    <a:pt x="215709" y="121335"/>
                  </a:moveTo>
                  <a:lnTo>
                    <a:pt x="0" y="48539"/>
                  </a:lnTo>
                </a:path>
                <a:path w="485775" h="340360">
                  <a:moveTo>
                    <a:pt x="0" y="48539"/>
                  </a:moveTo>
                  <a:lnTo>
                    <a:pt x="0" y="242684"/>
                  </a:lnTo>
                </a:path>
                <a:path w="485775" h="340360">
                  <a:moveTo>
                    <a:pt x="0" y="242684"/>
                  </a:moveTo>
                  <a:lnTo>
                    <a:pt x="215709" y="339750"/>
                  </a:lnTo>
                </a:path>
                <a:path w="485775" h="340360">
                  <a:moveTo>
                    <a:pt x="269646" y="0"/>
                  </a:moveTo>
                  <a:lnTo>
                    <a:pt x="485355" y="48539"/>
                  </a:lnTo>
                </a:path>
                <a:path w="485775" h="340360">
                  <a:moveTo>
                    <a:pt x="269646" y="0"/>
                  </a:moveTo>
                  <a:lnTo>
                    <a:pt x="0" y="48539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496568" y="3922235"/>
            <a:ext cx="9104631" cy="220945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744220" marR="826135" indent="-732155">
              <a:lnSpc>
                <a:spcPct val="101499"/>
              </a:lnSpc>
              <a:spcBef>
                <a:spcPts val="8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states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dirty="0">
                <a:latin typeface="Tahoma"/>
                <a:cs typeface="Tahoma"/>
              </a:rPr>
              <a:t>: real-valued coordinates of robot joint angles  parts of the object to be assembled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actions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dirty="0">
                <a:latin typeface="Tahoma"/>
                <a:cs typeface="Tahoma"/>
              </a:rPr>
              <a:t>: continuous motions of robot joints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goal test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dirty="0">
                <a:latin typeface="Tahoma"/>
                <a:cs typeface="Tahoma"/>
              </a:rPr>
              <a:t>: complete assembly </a:t>
            </a:r>
            <a:r>
              <a:rPr sz="2050" dirty="0">
                <a:solidFill>
                  <a:srgbClr val="7E0000"/>
                </a:solidFill>
                <a:latin typeface="Century"/>
                <a:cs typeface="Century"/>
              </a:rPr>
              <a:t>with no robot included!</a:t>
            </a:r>
            <a:endParaRPr sz="2050" dirty="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path cost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r>
              <a:rPr sz="2050" dirty="0">
                <a:latin typeface="Tahoma"/>
                <a:cs typeface="Tahoma"/>
              </a:rPr>
              <a:t>: time to execute</a:t>
            </a:r>
          </a:p>
        </p:txBody>
      </p:sp>
      <p:sp>
        <p:nvSpPr>
          <p:cNvPr id="97" name="object 9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98" name="object 9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23</a:t>
            </a:fld>
            <a:endParaRPr spc="2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24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65" dirty="0"/>
              <a:t>Tree</a:t>
            </a:r>
            <a:r>
              <a:rPr spc="240" dirty="0"/>
              <a:t> </a:t>
            </a:r>
            <a:r>
              <a:rPr spc="35" dirty="0"/>
              <a:t>search</a:t>
            </a:r>
            <a:r>
              <a:rPr spc="240" dirty="0"/>
              <a:t> </a:t>
            </a:r>
            <a:r>
              <a:rPr spc="65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08802"/>
            <a:ext cx="6742431" cy="1288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latin typeface="Tahoma"/>
                <a:cs typeface="Tahoma"/>
              </a:rPr>
              <a:t>Basic idea:</a:t>
            </a:r>
          </a:p>
          <a:p>
            <a:pPr marL="378460">
              <a:lnSpc>
                <a:spcPct val="100000"/>
              </a:lnSpc>
              <a:spcBef>
                <a:spcPts val="25"/>
              </a:spcBef>
            </a:pPr>
            <a:r>
              <a:rPr sz="2050" dirty="0">
                <a:latin typeface="Tahoma"/>
                <a:cs typeface="Tahoma"/>
              </a:rPr>
              <a:t>offline, simulated exploration of state space</a:t>
            </a:r>
          </a:p>
          <a:p>
            <a:pPr marL="1109980" marR="5080" indent="-732155">
              <a:lnSpc>
                <a:spcPct val="101000"/>
              </a:lnSpc>
              <a:spcBef>
                <a:spcPts val="10"/>
              </a:spcBef>
            </a:pPr>
            <a:r>
              <a:rPr sz="2050" dirty="0">
                <a:latin typeface="Tahoma"/>
                <a:cs typeface="Tahoma"/>
              </a:rPr>
              <a:t>by generating successors of already-explored states  (a.k.a. </a:t>
            </a:r>
            <a:r>
              <a:rPr sz="2050" dirty="0">
                <a:solidFill>
                  <a:srgbClr val="00007E"/>
                </a:solidFill>
                <a:latin typeface="Tahoma"/>
                <a:cs typeface="Tahoma"/>
              </a:rPr>
              <a:t>expanding </a:t>
            </a:r>
            <a:r>
              <a:rPr sz="2050" dirty="0">
                <a:latin typeface="Tahoma"/>
                <a:cs typeface="Tahoma"/>
              </a:rPr>
              <a:t>states)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1695" y="3110128"/>
            <a:ext cx="7760334" cy="2569845"/>
          </a:xfrm>
          <a:prstGeom prst="rect">
            <a:avLst/>
          </a:prstGeom>
          <a:ln w="13716">
            <a:solidFill>
              <a:srgbClr val="000000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428625" marR="882015" indent="-273050">
              <a:lnSpc>
                <a:spcPct val="107100"/>
              </a:lnSpc>
              <a:spcBef>
                <a:spcPts val="605"/>
              </a:spcBef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function </a:t>
            </a:r>
            <a:r>
              <a:rPr sz="1700" spc="130" dirty="0">
                <a:solidFill>
                  <a:srgbClr val="B30000"/>
                </a:solidFill>
                <a:latin typeface="Century"/>
                <a:cs typeface="Century"/>
              </a:rPr>
              <a:t>Tree-Search</a:t>
            </a:r>
            <a:r>
              <a:rPr sz="1700" spc="130" dirty="0">
                <a:latin typeface="Gill Sans MT"/>
                <a:cs typeface="Gill Sans MT"/>
              </a:rPr>
              <a:t>( </a:t>
            </a:r>
            <a:r>
              <a:rPr sz="1700" i="1" spc="15" dirty="0">
                <a:solidFill>
                  <a:srgbClr val="004B00"/>
                </a:solidFill>
                <a:latin typeface="Times New Roman"/>
                <a:cs typeface="Times New Roman"/>
              </a:rPr>
              <a:t>problem, strategy</a:t>
            </a:r>
            <a:r>
              <a:rPr sz="1700" spc="15" dirty="0">
                <a:latin typeface="Gill Sans MT"/>
                <a:cs typeface="Gill Sans MT"/>
              </a:rPr>
              <a:t>) </a:t>
            </a:r>
            <a:r>
              <a:rPr sz="1700" spc="35" dirty="0">
                <a:solidFill>
                  <a:srgbClr val="00007E"/>
                </a:solidFill>
                <a:latin typeface="Century"/>
                <a:cs typeface="Century"/>
              </a:rPr>
              <a:t>returns </a:t>
            </a:r>
            <a:r>
              <a:rPr sz="1700" spc="50" dirty="0">
                <a:latin typeface="Gill Sans MT"/>
                <a:cs typeface="Gill Sans MT"/>
              </a:rPr>
              <a:t>a </a:t>
            </a:r>
            <a:r>
              <a:rPr sz="1700" spc="-25" dirty="0">
                <a:latin typeface="Gill Sans MT"/>
                <a:cs typeface="Gill Sans MT"/>
              </a:rPr>
              <a:t>solution, </a:t>
            </a:r>
            <a:r>
              <a:rPr sz="1700" spc="-155" dirty="0">
                <a:latin typeface="Gill Sans MT"/>
                <a:cs typeface="Gill Sans MT"/>
              </a:rPr>
              <a:t>or </a:t>
            </a:r>
            <a:r>
              <a:rPr sz="1700" spc="-20" dirty="0">
                <a:latin typeface="Gill Sans MT"/>
                <a:cs typeface="Gill Sans MT"/>
              </a:rPr>
              <a:t>failure </a:t>
            </a:r>
            <a:r>
              <a:rPr sz="1700" spc="-459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initialize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the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50" dirty="0">
                <a:latin typeface="Gill Sans MT"/>
                <a:cs typeface="Gill Sans MT"/>
              </a:rPr>
              <a:t>search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75" dirty="0">
                <a:latin typeface="Gill Sans MT"/>
                <a:cs typeface="Gill Sans MT"/>
              </a:rPr>
              <a:t>tree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5" dirty="0">
                <a:latin typeface="Gill Sans MT"/>
                <a:cs typeface="Gill Sans MT"/>
              </a:rPr>
              <a:t>using</a:t>
            </a:r>
            <a:r>
              <a:rPr sz="1700" spc="95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the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10" dirty="0">
                <a:latin typeface="Gill Sans MT"/>
                <a:cs typeface="Gill Sans MT"/>
              </a:rPr>
              <a:t>initial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state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of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i="1" dirty="0">
                <a:solidFill>
                  <a:srgbClr val="004B00"/>
                </a:solidFill>
                <a:latin typeface="Times New Roman"/>
                <a:cs typeface="Times New Roman"/>
              </a:rPr>
              <a:t>problem</a:t>
            </a:r>
            <a:endParaRPr sz="1700">
              <a:latin typeface="Times New Roman"/>
              <a:cs typeface="Times New Roman"/>
            </a:endParaRPr>
          </a:p>
          <a:p>
            <a:pPr marL="428625">
              <a:lnSpc>
                <a:spcPct val="100000"/>
              </a:lnSpc>
              <a:spcBef>
                <a:spcPts val="155"/>
              </a:spcBef>
            </a:pPr>
            <a:r>
              <a:rPr sz="1700" spc="95" dirty="0">
                <a:solidFill>
                  <a:srgbClr val="00007E"/>
                </a:solidFill>
                <a:latin typeface="Century"/>
                <a:cs typeface="Century"/>
              </a:rPr>
              <a:t>loop</a:t>
            </a:r>
            <a:r>
              <a:rPr sz="1700" spc="2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105" dirty="0">
                <a:solidFill>
                  <a:srgbClr val="00007E"/>
                </a:solidFill>
                <a:latin typeface="Century"/>
                <a:cs typeface="Century"/>
              </a:rPr>
              <a:t>do</a:t>
            </a:r>
            <a:endParaRPr sz="1700">
              <a:latin typeface="Century"/>
              <a:cs typeface="Century"/>
            </a:endParaRPr>
          </a:p>
          <a:p>
            <a:pPr marL="840105" marR="1612265">
              <a:lnSpc>
                <a:spcPct val="107100"/>
              </a:lnSpc>
              <a:spcBef>
                <a:spcPts val="15"/>
              </a:spcBef>
            </a:pP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if</a:t>
            </a:r>
            <a:r>
              <a:rPr sz="1700" spc="6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-65" dirty="0">
                <a:latin typeface="Gill Sans MT"/>
                <a:cs typeface="Gill Sans MT"/>
              </a:rPr>
              <a:t>there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75" dirty="0">
                <a:latin typeface="Gill Sans MT"/>
                <a:cs typeface="Gill Sans MT"/>
              </a:rPr>
              <a:t>are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-80" dirty="0">
                <a:latin typeface="Gill Sans MT"/>
                <a:cs typeface="Gill Sans MT"/>
              </a:rPr>
              <a:t>no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spc="-15" dirty="0">
                <a:latin typeface="Gill Sans MT"/>
                <a:cs typeface="Gill Sans MT"/>
              </a:rPr>
              <a:t>candidates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85" dirty="0">
                <a:latin typeface="Gill Sans MT"/>
                <a:cs typeface="Gill Sans MT"/>
              </a:rPr>
              <a:t>for</a:t>
            </a:r>
            <a:r>
              <a:rPr sz="1700" spc="80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expansion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then</a:t>
            </a: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return</a:t>
            </a:r>
            <a:r>
              <a:rPr sz="1700" spc="6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failure </a:t>
            </a:r>
            <a:r>
              <a:rPr sz="1700" spc="-455" dirty="0">
                <a:latin typeface="Gill Sans MT"/>
                <a:cs typeface="Gill Sans MT"/>
              </a:rPr>
              <a:t> </a:t>
            </a:r>
            <a:r>
              <a:rPr sz="1700" spc="-70" dirty="0">
                <a:latin typeface="Gill Sans MT"/>
                <a:cs typeface="Gill Sans MT"/>
              </a:rPr>
              <a:t>choose</a:t>
            </a:r>
            <a:r>
              <a:rPr sz="1700" spc="80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5" dirty="0">
                <a:latin typeface="Gill Sans MT"/>
                <a:cs typeface="Gill Sans MT"/>
              </a:rPr>
              <a:t>leaf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65" dirty="0">
                <a:latin typeface="Gill Sans MT"/>
                <a:cs typeface="Gill Sans MT"/>
              </a:rPr>
              <a:t>node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85" dirty="0">
                <a:latin typeface="Gill Sans MT"/>
                <a:cs typeface="Gill Sans MT"/>
              </a:rPr>
              <a:t>for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expansion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according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-55" dirty="0">
                <a:latin typeface="Gill Sans MT"/>
                <a:cs typeface="Gill Sans MT"/>
              </a:rPr>
              <a:t>to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strategy</a:t>
            </a:r>
            <a:endParaRPr sz="1700">
              <a:latin typeface="Times New Roman"/>
              <a:cs typeface="Times New Roman"/>
            </a:endParaRPr>
          </a:p>
          <a:p>
            <a:pPr marL="840105">
              <a:lnSpc>
                <a:spcPct val="100000"/>
              </a:lnSpc>
              <a:spcBef>
                <a:spcPts val="155"/>
              </a:spcBef>
            </a:pP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if</a:t>
            </a:r>
            <a:r>
              <a:rPr sz="1700" spc="6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the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65" dirty="0">
                <a:latin typeface="Gill Sans MT"/>
                <a:cs typeface="Gill Sans MT"/>
              </a:rPr>
              <a:t>node</a:t>
            </a:r>
            <a:r>
              <a:rPr sz="1700" spc="8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contains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5" dirty="0">
                <a:latin typeface="Gill Sans MT"/>
                <a:cs typeface="Gill Sans MT"/>
              </a:rPr>
              <a:t>goal</a:t>
            </a:r>
            <a:r>
              <a:rPr sz="1700" spc="9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state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then </a:t>
            </a: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return</a:t>
            </a:r>
            <a:r>
              <a:rPr sz="1700" spc="6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the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55" dirty="0">
                <a:latin typeface="Gill Sans MT"/>
                <a:cs typeface="Gill Sans MT"/>
              </a:rPr>
              <a:t>corresponding</a:t>
            </a:r>
            <a:r>
              <a:rPr sz="1700" spc="90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solution</a:t>
            </a:r>
            <a:endParaRPr sz="1700">
              <a:latin typeface="Gill Sans MT"/>
              <a:cs typeface="Gill Sans MT"/>
            </a:endParaRPr>
          </a:p>
          <a:p>
            <a:pPr marL="840105">
              <a:lnSpc>
                <a:spcPct val="100000"/>
              </a:lnSpc>
              <a:spcBef>
                <a:spcPts val="155"/>
              </a:spcBef>
            </a:pP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else</a:t>
            </a: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expand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the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65" dirty="0">
                <a:latin typeface="Gill Sans MT"/>
                <a:cs typeface="Gill Sans MT"/>
              </a:rPr>
              <a:t>node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and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add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the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resulting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60" dirty="0">
                <a:latin typeface="Gill Sans MT"/>
                <a:cs typeface="Gill Sans MT"/>
              </a:rPr>
              <a:t>nodes</a:t>
            </a:r>
            <a:r>
              <a:rPr sz="1700" spc="90" dirty="0">
                <a:latin typeface="Gill Sans MT"/>
                <a:cs typeface="Gill Sans MT"/>
              </a:rPr>
              <a:t> </a:t>
            </a:r>
            <a:r>
              <a:rPr sz="1700" spc="-55" dirty="0">
                <a:latin typeface="Gill Sans MT"/>
                <a:cs typeface="Gill Sans MT"/>
              </a:rPr>
              <a:t>to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the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50" dirty="0">
                <a:latin typeface="Gill Sans MT"/>
                <a:cs typeface="Gill Sans MT"/>
              </a:rPr>
              <a:t>search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-75" dirty="0">
                <a:latin typeface="Gill Sans MT"/>
                <a:cs typeface="Gill Sans MT"/>
              </a:rPr>
              <a:t>tree</a:t>
            </a:r>
            <a:endParaRPr sz="1700">
              <a:latin typeface="Gill Sans MT"/>
              <a:cs typeface="Gill Sans MT"/>
            </a:endParaRPr>
          </a:p>
          <a:p>
            <a:pPr marL="428625">
              <a:lnSpc>
                <a:spcPct val="100000"/>
              </a:lnSpc>
              <a:spcBef>
                <a:spcPts val="145"/>
              </a:spcBef>
            </a:pP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end</a:t>
            </a:r>
            <a:endParaRPr sz="1700"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GB" spc="65" dirty="0"/>
              <a:t>Example: </a:t>
            </a:r>
            <a:r>
              <a:rPr spc="65" dirty="0"/>
              <a:t>Tree</a:t>
            </a:r>
            <a:r>
              <a:rPr spc="240" dirty="0"/>
              <a:t> </a:t>
            </a:r>
            <a:r>
              <a:rPr spc="35" dirty="0"/>
              <a:t>search</a:t>
            </a:r>
            <a:r>
              <a:rPr spc="260" dirty="0"/>
              <a:t> </a:t>
            </a:r>
            <a:r>
              <a:rPr lang="en-GB" spc="80" dirty="0"/>
              <a:t>for path finding</a:t>
            </a:r>
            <a:endParaRPr spc="80" dirty="0"/>
          </a:p>
        </p:txBody>
      </p:sp>
      <p:sp>
        <p:nvSpPr>
          <p:cNvPr id="3" name="object 3"/>
          <p:cNvSpPr/>
          <p:nvPr/>
        </p:nvSpPr>
        <p:spPr>
          <a:xfrm>
            <a:off x="3424021" y="3260534"/>
            <a:ext cx="770255" cy="223520"/>
          </a:xfrm>
          <a:custGeom>
            <a:avLst/>
            <a:gdLst/>
            <a:ahLst/>
            <a:cxnLst/>
            <a:rect l="l" t="t" r="r" b="b"/>
            <a:pathLst>
              <a:path w="770254" h="223520">
                <a:moveTo>
                  <a:pt x="769874" y="111760"/>
                </a:moveTo>
                <a:lnTo>
                  <a:pt x="745791" y="72763"/>
                </a:lnTo>
                <a:lnTo>
                  <a:pt x="679342" y="39755"/>
                </a:lnTo>
                <a:lnTo>
                  <a:pt x="632948" y="26284"/>
                </a:lnTo>
                <a:lnTo>
                  <a:pt x="579223" y="15258"/>
                </a:lnTo>
                <a:lnTo>
                  <a:pt x="519255" y="6992"/>
                </a:lnTo>
                <a:lnTo>
                  <a:pt x="454130" y="1800"/>
                </a:lnTo>
                <a:lnTo>
                  <a:pt x="384937" y="0"/>
                </a:lnTo>
                <a:lnTo>
                  <a:pt x="315743" y="1800"/>
                </a:lnTo>
                <a:lnTo>
                  <a:pt x="250618" y="6992"/>
                </a:lnTo>
                <a:lnTo>
                  <a:pt x="190650" y="15258"/>
                </a:lnTo>
                <a:lnTo>
                  <a:pt x="136925" y="26284"/>
                </a:lnTo>
                <a:lnTo>
                  <a:pt x="90531" y="39755"/>
                </a:lnTo>
                <a:lnTo>
                  <a:pt x="52554" y="55353"/>
                </a:lnTo>
                <a:lnTo>
                  <a:pt x="6201" y="91671"/>
                </a:lnTo>
                <a:lnTo>
                  <a:pt x="0" y="111760"/>
                </a:lnTo>
                <a:lnTo>
                  <a:pt x="6201" y="131848"/>
                </a:lnTo>
                <a:lnTo>
                  <a:pt x="52554" y="168166"/>
                </a:lnTo>
                <a:lnTo>
                  <a:pt x="90531" y="183764"/>
                </a:lnTo>
                <a:lnTo>
                  <a:pt x="136925" y="197235"/>
                </a:lnTo>
                <a:lnTo>
                  <a:pt x="190650" y="208261"/>
                </a:lnTo>
                <a:lnTo>
                  <a:pt x="250618" y="216527"/>
                </a:lnTo>
                <a:lnTo>
                  <a:pt x="315743" y="221719"/>
                </a:lnTo>
                <a:lnTo>
                  <a:pt x="384937" y="223520"/>
                </a:lnTo>
                <a:lnTo>
                  <a:pt x="454130" y="221719"/>
                </a:lnTo>
                <a:lnTo>
                  <a:pt x="519255" y="216527"/>
                </a:lnTo>
                <a:lnTo>
                  <a:pt x="579223" y="208261"/>
                </a:lnTo>
                <a:lnTo>
                  <a:pt x="632948" y="197235"/>
                </a:lnTo>
                <a:lnTo>
                  <a:pt x="679342" y="183764"/>
                </a:lnTo>
                <a:lnTo>
                  <a:pt x="717319" y="168166"/>
                </a:lnTo>
                <a:lnTo>
                  <a:pt x="763672" y="131848"/>
                </a:lnTo>
                <a:lnTo>
                  <a:pt x="769874" y="111760"/>
                </a:lnTo>
                <a:close/>
              </a:path>
            </a:pathLst>
          </a:custGeom>
          <a:ln w="11255">
            <a:solidFill>
              <a:srgbClr val="00FF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59937" y="3274301"/>
            <a:ext cx="66865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100" dirty="0">
                <a:solidFill>
                  <a:srgbClr val="00FF00"/>
                </a:solidFill>
                <a:latin typeface="Arial"/>
                <a:cs typeface="Arial"/>
              </a:rPr>
              <a:t>Rimnicu</a:t>
            </a:r>
            <a:r>
              <a:rPr sz="950" spc="-55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950" spc="-85" dirty="0">
                <a:solidFill>
                  <a:srgbClr val="00FF00"/>
                </a:solidFill>
                <a:latin typeface="Arial"/>
                <a:cs typeface="Arial"/>
              </a:rPr>
              <a:t>Vilcea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29580" y="3252660"/>
            <a:ext cx="770255" cy="223520"/>
          </a:xfrm>
          <a:custGeom>
            <a:avLst/>
            <a:gdLst/>
            <a:ahLst/>
            <a:cxnLst/>
            <a:rect l="l" t="t" r="r" b="b"/>
            <a:pathLst>
              <a:path w="770254" h="223520">
                <a:moveTo>
                  <a:pt x="769886" y="111760"/>
                </a:moveTo>
                <a:lnTo>
                  <a:pt x="745802" y="72763"/>
                </a:lnTo>
                <a:lnTo>
                  <a:pt x="679350" y="39755"/>
                </a:lnTo>
                <a:lnTo>
                  <a:pt x="632953" y="26284"/>
                </a:lnTo>
                <a:lnTo>
                  <a:pt x="579226" y="15258"/>
                </a:lnTo>
                <a:lnTo>
                  <a:pt x="519256" y="6992"/>
                </a:lnTo>
                <a:lnTo>
                  <a:pt x="454131" y="1800"/>
                </a:lnTo>
                <a:lnTo>
                  <a:pt x="384937" y="0"/>
                </a:lnTo>
                <a:lnTo>
                  <a:pt x="315746" y="1800"/>
                </a:lnTo>
                <a:lnTo>
                  <a:pt x="250623" y="6992"/>
                </a:lnTo>
                <a:lnTo>
                  <a:pt x="190656" y="15258"/>
                </a:lnTo>
                <a:lnTo>
                  <a:pt x="136930" y="26284"/>
                </a:lnTo>
                <a:lnTo>
                  <a:pt x="90535" y="39755"/>
                </a:lnTo>
                <a:lnTo>
                  <a:pt x="52557" y="55353"/>
                </a:lnTo>
                <a:lnTo>
                  <a:pt x="6202" y="91671"/>
                </a:lnTo>
                <a:lnTo>
                  <a:pt x="0" y="111760"/>
                </a:lnTo>
                <a:lnTo>
                  <a:pt x="6202" y="131848"/>
                </a:lnTo>
                <a:lnTo>
                  <a:pt x="52557" y="168163"/>
                </a:lnTo>
                <a:lnTo>
                  <a:pt x="90535" y="183759"/>
                </a:lnTo>
                <a:lnTo>
                  <a:pt x="136930" y="197227"/>
                </a:lnTo>
                <a:lnTo>
                  <a:pt x="190656" y="208251"/>
                </a:lnTo>
                <a:lnTo>
                  <a:pt x="250623" y="216516"/>
                </a:lnTo>
                <a:lnTo>
                  <a:pt x="315746" y="221707"/>
                </a:lnTo>
                <a:lnTo>
                  <a:pt x="384937" y="223507"/>
                </a:lnTo>
                <a:lnTo>
                  <a:pt x="454131" y="221707"/>
                </a:lnTo>
                <a:lnTo>
                  <a:pt x="519256" y="216516"/>
                </a:lnTo>
                <a:lnTo>
                  <a:pt x="579226" y="208251"/>
                </a:lnTo>
                <a:lnTo>
                  <a:pt x="632953" y="197227"/>
                </a:lnTo>
                <a:lnTo>
                  <a:pt x="679350" y="183759"/>
                </a:lnTo>
                <a:lnTo>
                  <a:pt x="717328" y="168163"/>
                </a:lnTo>
                <a:lnTo>
                  <a:pt x="763684" y="131848"/>
                </a:lnTo>
                <a:lnTo>
                  <a:pt x="769886" y="111760"/>
                </a:lnTo>
                <a:close/>
              </a:path>
            </a:pathLst>
          </a:custGeom>
          <a:ln w="11255">
            <a:solidFill>
              <a:srgbClr val="00FF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32983" y="3256945"/>
            <a:ext cx="356235" cy="187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5" dirty="0">
                <a:solidFill>
                  <a:srgbClr val="00FF00"/>
                </a:solidFill>
                <a:latin typeface="Arial"/>
                <a:cs typeface="Arial"/>
              </a:rPr>
              <a:t>Lugoj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53440" y="2526245"/>
            <a:ext cx="770255" cy="223520"/>
          </a:xfrm>
          <a:custGeom>
            <a:avLst/>
            <a:gdLst/>
            <a:ahLst/>
            <a:cxnLst/>
            <a:rect l="l" t="t" r="r" b="b"/>
            <a:pathLst>
              <a:path w="770254" h="223519">
                <a:moveTo>
                  <a:pt x="769874" y="111760"/>
                </a:moveTo>
                <a:lnTo>
                  <a:pt x="745791" y="72763"/>
                </a:lnTo>
                <a:lnTo>
                  <a:pt x="679342" y="39755"/>
                </a:lnTo>
                <a:lnTo>
                  <a:pt x="632948" y="26284"/>
                </a:lnTo>
                <a:lnTo>
                  <a:pt x="579223" y="15258"/>
                </a:lnTo>
                <a:lnTo>
                  <a:pt x="519255" y="6992"/>
                </a:lnTo>
                <a:lnTo>
                  <a:pt x="454130" y="1800"/>
                </a:lnTo>
                <a:lnTo>
                  <a:pt x="384937" y="0"/>
                </a:lnTo>
                <a:lnTo>
                  <a:pt x="315743" y="1800"/>
                </a:lnTo>
                <a:lnTo>
                  <a:pt x="250618" y="6992"/>
                </a:lnTo>
                <a:lnTo>
                  <a:pt x="190650" y="15258"/>
                </a:lnTo>
                <a:lnTo>
                  <a:pt x="136925" y="26284"/>
                </a:lnTo>
                <a:lnTo>
                  <a:pt x="90531" y="39755"/>
                </a:lnTo>
                <a:lnTo>
                  <a:pt x="52554" y="55353"/>
                </a:lnTo>
                <a:lnTo>
                  <a:pt x="6201" y="91671"/>
                </a:lnTo>
                <a:lnTo>
                  <a:pt x="0" y="111760"/>
                </a:lnTo>
                <a:lnTo>
                  <a:pt x="6201" y="131848"/>
                </a:lnTo>
                <a:lnTo>
                  <a:pt x="52554" y="168163"/>
                </a:lnTo>
                <a:lnTo>
                  <a:pt x="90531" y="183759"/>
                </a:lnTo>
                <a:lnTo>
                  <a:pt x="136925" y="197227"/>
                </a:lnTo>
                <a:lnTo>
                  <a:pt x="190650" y="208251"/>
                </a:lnTo>
                <a:lnTo>
                  <a:pt x="250618" y="216516"/>
                </a:lnTo>
                <a:lnTo>
                  <a:pt x="315743" y="221707"/>
                </a:lnTo>
                <a:lnTo>
                  <a:pt x="384937" y="223507"/>
                </a:lnTo>
                <a:lnTo>
                  <a:pt x="454130" y="221707"/>
                </a:lnTo>
                <a:lnTo>
                  <a:pt x="519255" y="216516"/>
                </a:lnTo>
                <a:lnTo>
                  <a:pt x="579223" y="208251"/>
                </a:lnTo>
                <a:lnTo>
                  <a:pt x="632948" y="197227"/>
                </a:lnTo>
                <a:lnTo>
                  <a:pt x="679342" y="183759"/>
                </a:lnTo>
                <a:lnTo>
                  <a:pt x="717319" y="168163"/>
                </a:lnTo>
                <a:lnTo>
                  <a:pt x="763672" y="131848"/>
                </a:lnTo>
                <a:lnTo>
                  <a:pt x="769874" y="111760"/>
                </a:lnTo>
                <a:close/>
              </a:path>
            </a:pathLst>
          </a:custGeom>
          <a:ln w="11255">
            <a:solidFill>
              <a:srgbClr val="00FF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23061" y="2530518"/>
            <a:ext cx="408305" cy="187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5" dirty="0">
                <a:solidFill>
                  <a:srgbClr val="00FF00"/>
                </a:solidFill>
                <a:latin typeface="Arial"/>
                <a:cs typeface="Arial"/>
              </a:rPr>
              <a:t>Zerind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16531" y="2526245"/>
            <a:ext cx="770255" cy="223520"/>
          </a:xfrm>
          <a:custGeom>
            <a:avLst/>
            <a:gdLst/>
            <a:ahLst/>
            <a:cxnLst/>
            <a:rect l="l" t="t" r="r" b="b"/>
            <a:pathLst>
              <a:path w="770255" h="223519">
                <a:moveTo>
                  <a:pt x="769886" y="111760"/>
                </a:moveTo>
                <a:lnTo>
                  <a:pt x="745802" y="72763"/>
                </a:lnTo>
                <a:lnTo>
                  <a:pt x="679351" y="39755"/>
                </a:lnTo>
                <a:lnTo>
                  <a:pt x="632955" y="26284"/>
                </a:lnTo>
                <a:lnTo>
                  <a:pt x="579230" y="15258"/>
                </a:lnTo>
                <a:lnTo>
                  <a:pt x="519262" y="6992"/>
                </a:lnTo>
                <a:lnTo>
                  <a:pt x="454140" y="1800"/>
                </a:lnTo>
                <a:lnTo>
                  <a:pt x="384949" y="0"/>
                </a:lnTo>
                <a:lnTo>
                  <a:pt x="315755" y="1800"/>
                </a:lnTo>
                <a:lnTo>
                  <a:pt x="250629" y="6992"/>
                </a:lnTo>
                <a:lnTo>
                  <a:pt x="190659" y="15258"/>
                </a:lnTo>
                <a:lnTo>
                  <a:pt x="136933" y="26284"/>
                </a:lnTo>
                <a:lnTo>
                  <a:pt x="90536" y="39755"/>
                </a:lnTo>
                <a:lnTo>
                  <a:pt x="52557" y="55353"/>
                </a:lnTo>
                <a:lnTo>
                  <a:pt x="6202" y="91671"/>
                </a:lnTo>
                <a:lnTo>
                  <a:pt x="0" y="111760"/>
                </a:lnTo>
                <a:lnTo>
                  <a:pt x="6202" y="131848"/>
                </a:lnTo>
                <a:lnTo>
                  <a:pt x="52557" y="168163"/>
                </a:lnTo>
                <a:lnTo>
                  <a:pt x="90536" y="183759"/>
                </a:lnTo>
                <a:lnTo>
                  <a:pt x="136933" y="197227"/>
                </a:lnTo>
                <a:lnTo>
                  <a:pt x="190659" y="208251"/>
                </a:lnTo>
                <a:lnTo>
                  <a:pt x="250629" y="216516"/>
                </a:lnTo>
                <a:lnTo>
                  <a:pt x="315755" y="221707"/>
                </a:lnTo>
                <a:lnTo>
                  <a:pt x="384949" y="223507"/>
                </a:lnTo>
                <a:lnTo>
                  <a:pt x="454140" y="221707"/>
                </a:lnTo>
                <a:lnTo>
                  <a:pt x="519262" y="216516"/>
                </a:lnTo>
                <a:lnTo>
                  <a:pt x="579230" y="208251"/>
                </a:lnTo>
                <a:lnTo>
                  <a:pt x="632955" y="197227"/>
                </a:lnTo>
                <a:lnTo>
                  <a:pt x="679351" y="183759"/>
                </a:lnTo>
                <a:lnTo>
                  <a:pt x="717329" y="168163"/>
                </a:lnTo>
                <a:lnTo>
                  <a:pt x="763684" y="131848"/>
                </a:lnTo>
                <a:lnTo>
                  <a:pt x="769886" y="111760"/>
                </a:lnTo>
                <a:close/>
              </a:path>
            </a:pathLst>
          </a:custGeom>
          <a:ln w="11255">
            <a:solidFill>
              <a:srgbClr val="00FF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36812" y="2530531"/>
            <a:ext cx="325755" cy="187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5" dirty="0">
                <a:solidFill>
                  <a:srgbClr val="00FF00"/>
                </a:solidFill>
                <a:latin typeface="Arial"/>
                <a:cs typeface="Arial"/>
              </a:rPr>
              <a:t>Sibiu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5325" y="3252660"/>
            <a:ext cx="770255" cy="223520"/>
          </a:xfrm>
          <a:custGeom>
            <a:avLst/>
            <a:gdLst/>
            <a:ahLst/>
            <a:cxnLst/>
            <a:rect l="l" t="t" r="r" b="b"/>
            <a:pathLst>
              <a:path w="770255" h="223520">
                <a:moveTo>
                  <a:pt x="769874" y="111760"/>
                </a:moveTo>
                <a:lnTo>
                  <a:pt x="745791" y="72763"/>
                </a:lnTo>
                <a:lnTo>
                  <a:pt x="679342" y="39755"/>
                </a:lnTo>
                <a:lnTo>
                  <a:pt x="632948" y="26284"/>
                </a:lnTo>
                <a:lnTo>
                  <a:pt x="579223" y="15258"/>
                </a:lnTo>
                <a:lnTo>
                  <a:pt x="519255" y="6992"/>
                </a:lnTo>
                <a:lnTo>
                  <a:pt x="454130" y="1800"/>
                </a:lnTo>
                <a:lnTo>
                  <a:pt x="384937" y="0"/>
                </a:lnTo>
                <a:lnTo>
                  <a:pt x="315743" y="1800"/>
                </a:lnTo>
                <a:lnTo>
                  <a:pt x="250618" y="6992"/>
                </a:lnTo>
                <a:lnTo>
                  <a:pt x="190650" y="15258"/>
                </a:lnTo>
                <a:lnTo>
                  <a:pt x="136925" y="26284"/>
                </a:lnTo>
                <a:lnTo>
                  <a:pt x="90531" y="39755"/>
                </a:lnTo>
                <a:lnTo>
                  <a:pt x="52554" y="55353"/>
                </a:lnTo>
                <a:lnTo>
                  <a:pt x="6201" y="91671"/>
                </a:lnTo>
                <a:lnTo>
                  <a:pt x="0" y="111760"/>
                </a:lnTo>
                <a:lnTo>
                  <a:pt x="6201" y="131848"/>
                </a:lnTo>
                <a:lnTo>
                  <a:pt x="52554" y="168163"/>
                </a:lnTo>
                <a:lnTo>
                  <a:pt x="90531" y="183759"/>
                </a:lnTo>
                <a:lnTo>
                  <a:pt x="136925" y="197227"/>
                </a:lnTo>
                <a:lnTo>
                  <a:pt x="190650" y="208251"/>
                </a:lnTo>
                <a:lnTo>
                  <a:pt x="250618" y="216516"/>
                </a:lnTo>
                <a:lnTo>
                  <a:pt x="315743" y="221707"/>
                </a:lnTo>
                <a:lnTo>
                  <a:pt x="384937" y="223507"/>
                </a:lnTo>
                <a:lnTo>
                  <a:pt x="454130" y="221707"/>
                </a:lnTo>
                <a:lnTo>
                  <a:pt x="519255" y="216516"/>
                </a:lnTo>
                <a:lnTo>
                  <a:pt x="579223" y="208251"/>
                </a:lnTo>
                <a:lnTo>
                  <a:pt x="632948" y="197227"/>
                </a:lnTo>
                <a:lnTo>
                  <a:pt x="679342" y="183759"/>
                </a:lnTo>
                <a:lnTo>
                  <a:pt x="717319" y="168163"/>
                </a:lnTo>
                <a:lnTo>
                  <a:pt x="763672" y="131848"/>
                </a:lnTo>
                <a:lnTo>
                  <a:pt x="769874" y="111760"/>
                </a:lnTo>
                <a:close/>
              </a:path>
            </a:pathLst>
          </a:custGeom>
          <a:ln w="11255">
            <a:solidFill>
              <a:srgbClr val="00FF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21232" y="3256945"/>
            <a:ext cx="311150" cy="187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5" dirty="0">
                <a:solidFill>
                  <a:srgbClr val="00FF00"/>
                </a:solidFill>
                <a:latin typeface="Arial"/>
                <a:cs typeface="Arial"/>
              </a:rPr>
              <a:t>Arad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46631" y="3252660"/>
            <a:ext cx="770255" cy="223520"/>
          </a:xfrm>
          <a:custGeom>
            <a:avLst/>
            <a:gdLst/>
            <a:ahLst/>
            <a:cxnLst/>
            <a:rect l="l" t="t" r="r" b="b"/>
            <a:pathLst>
              <a:path w="770255" h="223520">
                <a:moveTo>
                  <a:pt x="769886" y="111760"/>
                </a:moveTo>
                <a:lnTo>
                  <a:pt x="745802" y="72763"/>
                </a:lnTo>
                <a:lnTo>
                  <a:pt x="679350" y="39755"/>
                </a:lnTo>
                <a:lnTo>
                  <a:pt x="632953" y="26284"/>
                </a:lnTo>
                <a:lnTo>
                  <a:pt x="579226" y="15258"/>
                </a:lnTo>
                <a:lnTo>
                  <a:pt x="519256" y="6992"/>
                </a:lnTo>
                <a:lnTo>
                  <a:pt x="454131" y="1800"/>
                </a:lnTo>
                <a:lnTo>
                  <a:pt x="384937" y="0"/>
                </a:lnTo>
                <a:lnTo>
                  <a:pt x="315746" y="1800"/>
                </a:lnTo>
                <a:lnTo>
                  <a:pt x="250623" y="6992"/>
                </a:lnTo>
                <a:lnTo>
                  <a:pt x="190656" y="15258"/>
                </a:lnTo>
                <a:lnTo>
                  <a:pt x="136930" y="26284"/>
                </a:lnTo>
                <a:lnTo>
                  <a:pt x="90535" y="39755"/>
                </a:lnTo>
                <a:lnTo>
                  <a:pt x="52557" y="55353"/>
                </a:lnTo>
                <a:lnTo>
                  <a:pt x="6202" y="91671"/>
                </a:lnTo>
                <a:lnTo>
                  <a:pt x="0" y="111760"/>
                </a:lnTo>
                <a:lnTo>
                  <a:pt x="6202" y="131848"/>
                </a:lnTo>
                <a:lnTo>
                  <a:pt x="52557" y="168163"/>
                </a:lnTo>
                <a:lnTo>
                  <a:pt x="90535" y="183759"/>
                </a:lnTo>
                <a:lnTo>
                  <a:pt x="136930" y="197227"/>
                </a:lnTo>
                <a:lnTo>
                  <a:pt x="190656" y="208251"/>
                </a:lnTo>
                <a:lnTo>
                  <a:pt x="250623" y="216516"/>
                </a:lnTo>
                <a:lnTo>
                  <a:pt x="315746" y="221707"/>
                </a:lnTo>
                <a:lnTo>
                  <a:pt x="384937" y="223507"/>
                </a:lnTo>
                <a:lnTo>
                  <a:pt x="454131" y="221707"/>
                </a:lnTo>
                <a:lnTo>
                  <a:pt x="519256" y="216516"/>
                </a:lnTo>
                <a:lnTo>
                  <a:pt x="579226" y="208251"/>
                </a:lnTo>
                <a:lnTo>
                  <a:pt x="632953" y="197227"/>
                </a:lnTo>
                <a:lnTo>
                  <a:pt x="679350" y="183759"/>
                </a:lnTo>
                <a:lnTo>
                  <a:pt x="717328" y="168163"/>
                </a:lnTo>
                <a:lnTo>
                  <a:pt x="763684" y="131848"/>
                </a:lnTo>
                <a:lnTo>
                  <a:pt x="769886" y="111760"/>
                </a:lnTo>
                <a:close/>
              </a:path>
            </a:pathLst>
          </a:custGeom>
          <a:ln w="11255">
            <a:solidFill>
              <a:srgbClr val="00FF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65617" y="3256945"/>
            <a:ext cx="521334" cy="187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5" dirty="0">
                <a:solidFill>
                  <a:srgbClr val="00FF00"/>
                </a:solidFill>
                <a:latin typeface="Arial"/>
                <a:cs typeface="Arial"/>
              </a:rPr>
              <a:t>Fagaras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74061" y="3252660"/>
            <a:ext cx="770255" cy="223520"/>
          </a:xfrm>
          <a:custGeom>
            <a:avLst/>
            <a:gdLst/>
            <a:ahLst/>
            <a:cxnLst/>
            <a:rect l="l" t="t" r="r" b="b"/>
            <a:pathLst>
              <a:path w="770255" h="223520">
                <a:moveTo>
                  <a:pt x="769874" y="111760"/>
                </a:moveTo>
                <a:lnTo>
                  <a:pt x="745791" y="72763"/>
                </a:lnTo>
                <a:lnTo>
                  <a:pt x="679342" y="39755"/>
                </a:lnTo>
                <a:lnTo>
                  <a:pt x="632948" y="26284"/>
                </a:lnTo>
                <a:lnTo>
                  <a:pt x="579223" y="15258"/>
                </a:lnTo>
                <a:lnTo>
                  <a:pt x="519255" y="6992"/>
                </a:lnTo>
                <a:lnTo>
                  <a:pt x="454130" y="1800"/>
                </a:lnTo>
                <a:lnTo>
                  <a:pt x="384937" y="0"/>
                </a:lnTo>
                <a:lnTo>
                  <a:pt x="315743" y="1800"/>
                </a:lnTo>
                <a:lnTo>
                  <a:pt x="250618" y="6992"/>
                </a:lnTo>
                <a:lnTo>
                  <a:pt x="190650" y="15258"/>
                </a:lnTo>
                <a:lnTo>
                  <a:pt x="136925" y="26284"/>
                </a:lnTo>
                <a:lnTo>
                  <a:pt x="90531" y="39755"/>
                </a:lnTo>
                <a:lnTo>
                  <a:pt x="52554" y="55353"/>
                </a:lnTo>
                <a:lnTo>
                  <a:pt x="6201" y="91671"/>
                </a:lnTo>
                <a:lnTo>
                  <a:pt x="0" y="111760"/>
                </a:lnTo>
                <a:lnTo>
                  <a:pt x="6201" y="131848"/>
                </a:lnTo>
                <a:lnTo>
                  <a:pt x="52554" y="168163"/>
                </a:lnTo>
                <a:lnTo>
                  <a:pt x="90531" y="183759"/>
                </a:lnTo>
                <a:lnTo>
                  <a:pt x="136925" y="197227"/>
                </a:lnTo>
                <a:lnTo>
                  <a:pt x="190650" y="208251"/>
                </a:lnTo>
                <a:lnTo>
                  <a:pt x="250618" y="216516"/>
                </a:lnTo>
                <a:lnTo>
                  <a:pt x="315743" y="221707"/>
                </a:lnTo>
                <a:lnTo>
                  <a:pt x="384937" y="223507"/>
                </a:lnTo>
                <a:lnTo>
                  <a:pt x="454130" y="221707"/>
                </a:lnTo>
                <a:lnTo>
                  <a:pt x="519255" y="216516"/>
                </a:lnTo>
                <a:lnTo>
                  <a:pt x="579223" y="208251"/>
                </a:lnTo>
                <a:lnTo>
                  <a:pt x="632948" y="197227"/>
                </a:lnTo>
                <a:lnTo>
                  <a:pt x="679342" y="183759"/>
                </a:lnTo>
                <a:lnTo>
                  <a:pt x="717319" y="168163"/>
                </a:lnTo>
                <a:lnTo>
                  <a:pt x="763672" y="131848"/>
                </a:lnTo>
                <a:lnTo>
                  <a:pt x="769874" y="111760"/>
                </a:lnTo>
                <a:close/>
              </a:path>
            </a:pathLst>
          </a:custGeom>
          <a:ln w="11255">
            <a:solidFill>
              <a:srgbClr val="00FF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15552" y="3256945"/>
            <a:ext cx="476250" cy="187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5" dirty="0">
                <a:solidFill>
                  <a:srgbClr val="00FF00"/>
                </a:solidFill>
                <a:latin typeface="Arial"/>
                <a:cs typeface="Arial"/>
              </a:rPr>
              <a:t>Oradea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44948" y="2526245"/>
            <a:ext cx="770255" cy="223520"/>
          </a:xfrm>
          <a:custGeom>
            <a:avLst/>
            <a:gdLst/>
            <a:ahLst/>
            <a:cxnLst/>
            <a:rect l="l" t="t" r="r" b="b"/>
            <a:pathLst>
              <a:path w="770254" h="223519">
                <a:moveTo>
                  <a:pt x="769874" y="111760"/>
                </a:moveTo>
                <a:lnTo>
                  <a:pt x="745791" y="72763"/>
                </a:lnTo>
                <a:lnTo>
                  <a:pt x="679342" y="39755"/>
                </a:lnTo>
                <a:lnTo>
                  <a:pt x="632948" y="26284"/>
                </a:lnTo>
                <a:lnTo>
                  <a:pt x="579223" y="15258"/>
                </a:lnTo>
                <a:lnTo>
                  <a:pt x="519255" y="6992"/>
                </a:lnTo>
                <a:lnTo>
                  <a:pt x="454130" y="1800"/>
                </a:lnTo>
                <a:lnTo>
                  <a:pt x="384937" y="0"/>
                </a:lnTo>
                <a:lnTo>
                  <a:pt x="315743" y="1800"/>
                </a:lnTo>
                <a:lnTo>
                  <a:pt x="250618" y="6992"/>
                </a:lnTo>
                <a:lnTo>
                  <a:pt x="190650" y="15258"/>
                </a:lnTo>
                <a:lnTo>
                  <a:pt x="136925" y="26284"/>
                </a:lnTo>
                <a:lnTo>
                  <a:pt x="90531" y="39755"/>
                </a:lnTo>
                <a:lnTo>
                  <a:pt x="52554" y="55353"/>
                </a:lnTo>
                <a:lnTo>
                  <a:pt x="6201" y="91671"/>
                </a:lnTo>
                <a:lnTo>
                  <a:pt x="0" y="111760"/>
                </a:lnTo>
                <a:lnTo>
                  <a:pt x="6201" y="131848"/>
                </a:lnTo>
                <a:lnTo>
                  <a:pt x="52554" y="168163"/>
                </a:lnTo>
                <a:lnTo>
                  <a:pt x="90531" y="183759"/>
                </a:lnTo>
                <a:lnTo>
                  <a:pt x="136925" y="197227"/>
                </a:lnTo>
                <a:lnTo>
                  <a:pt x="190650" y="208251"/>
                </a:lnTo>
                <a:lnTo>
                  <a:pt x="250618" y="216516"/>
                </a:lnTo>
                <a:lnTo>
                  <a:pt x="315743" y="221707"/>
                </a:lnTo>
                <a:lnTo>
                  <a:pt x="384937" y="223507"/>
                </a:lnTo>
                <a:lnTo>
                  <a:pt x="454130" y="221707"/>
                </a:lnTo>
                <a:lnTo>
                  <a:pt x="519255" y="216516"/>
                </a:lnTo>
                <a:lnTo>
                  <a:pt x="579223" y="208251"/>
                </a:lnTo>
                <a:lnTo>
                  <a:pt x="632948" y="197227"/>
                </a:lnTo>
                <a:lnTo>
                  <a:pt x="679342" y="183759"/>
                </a:lnTo>
                <a:lnTo>
                  <a:pt x="717319" y="168163"/>
                </a:lnTo>
                <a:lnTo>
                  <a:pt x="763672" y="131848"/>
                </a:lnTo>
                <a:lnTo>
                  <a:pt x="769874" y="111760"/>
                </a:lnTo>
                <a:close/>
              </a:path>
            </a:pathLst>
          </a:custGeom>
          <a:ln w="11255">
            <a:solidFill>
              <a:srgbClr val="00FF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024526" y="2530518"/>
            <a:ext cx="618490" cy="187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5" dirty="0">
                <a:solidFill>
                  <a:srgbClr val="00FF00"/>
                </a:solidFill>
                <a:latin typeface="Arial"/>
                <a:cs typeface="Arial"/>
              </a:rPr>
              <a:t>Timisoara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18427" y="3252660"/>
            <a:ext cx="770255" cy="223520"/>
          </a:xfrm>
          <a:custGeom>
            <a:avLst/>
            <a:gdLst/>
            <a:ahLst/>
            <a:cxnLst/>
            <a:rect l="l" t="t" r="r" b="b"/>
            <a:pathLst>
              <a:path w="770254" h="223520">
                <a:moveTo>
                  <a:pt x="769874" y="111760"/>
                </a:moveTo>
                <a:lnTo>
                  <a:pt x="745791" y="72763"/>
                </a:lnTo>
                <a:lnTo>
                  <a:pt x="679342" y="39755"/>
                </a:lnTo>
                <a:lnTo>
                  <a:pt x="632948" y="26284"/>
                </a:lnTo>
                <a:lnTo>
                  <a:pt x="579223" y="15258"/>
                </a:lnTo>
                <a:lnTo>
                  <a:pt x="519255" y="6992"/>
                </a:lnTo>
                <a:lnTo>
                  <a:pt x="454130" y="1800"/>
                </a:lnTo>
                <a:lnTo>
                  <a:pt x="384937" y="0"/>
                </a:lnTo>
                <a:lnTo>
                  <a:pt x="315743" y="1800"/>
                </a:lnTo>
                <a:lnTo>
                  <a:pt x="250618" y="6992"/>
                </a:lnTo>
                <a:lnTo>
                  <a:pt x="190650" y="15258"/>
                </a:lnTo>
                <a:lnTo>
                  <a:pt x="136925" y="26284"/>
                </a:lnTo>
                <a:lnTo>
                  <a:pt x="90531" y="39755"/>
                </a:lnTo>
                <a:lnTo>
                  <a:pt x="52554" y="55353"/>
                </a:lnTo>
                <a:lnTo>
                  <a:pt x="6201" y="91671"/>
                </a:lnTo>
                <a:lnTo>
                  <a:pt x="0" y="111760"/>
                </a:lnTo>
                <a:lnTo>
                  <a:pt x="6201" y="131848"/>
                </a:lnTo>
                <a:lnTo>
                  <a:pt x="52554" y="168163"/>
                </a:lnTo>
                <a:lnTo>
                  <a:pt x="90531" y="183759"/>
                </a:lnTo>
                <a:lnTo>
                  <a:pt x="136925" y="197227"/>
                </a:lnTo>
                <a:lnTo>
                  <a:pt x="190650" y="208251"/>
                </a:lnTo>
                <a:lnTo>
                  <a:pt x="250618" y="216516"/>
                </a:lnTo>
                <a:lnTo>
                  <a:pt x="315743" y="221707"/>
                </a:lnTo>
                <a:lnTo>
                  <a:pt x="384937" y="223507"/>
                </a:lnTo>
                <a:lnTo>
                  <a:pt x="454130" y="221707"/>
                </a:lnTo>
                <a:lnTo>
                  <a:pt x="519255" y="216516"/>
                </a:lnTo>
                <a:lnTo>
                  <a:pt x="579223" y="208251"/>
                </a:lnTo>
                <a:lnTo>
                  <a:pt x="632948" y="197227"/>
                </a:lnTo>
                <a:lnTo>
                  <a:pt x="679342" y="183759"/>
                </a:lnTo>
                <a:lnTo>
                  <a:pt x="717319" y="168163"/>
                </a:lnTo>
                <a:lnTo>
                  <a:pt x="763672" y="131848"/>
                </a:lnTo>
                <a:lnTo>
                  <a:pt x="769874" y="111760"/>
                </a:lnTo>
                <a:close/>
              </a:path>
            </a:pathLst>
          </a:custGeom>
          <a:ln w="11255">
            <a:solidFill>
              <a:srgbClr val="00FF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744334" y="3256945"/>
            <a:ext cx="311150" cy="187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5" dirty="0">
                <a:solidFill>
                  <a:srgbClr val="00FF00"/>
                </a:solidFill>
                <a:latin typeface="Arial"/>
                <a:cs typeface="Arial"/>
              </a:rPr>
              <a:t>Arad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494390" y="3252660"/>
            <a:ext cx="770255" cy="223520"/>
          </a:xfrm>
          <a:custGeom>
            <a:avLst/>
            <a:gdLst/>
            <a:ahLst/>
            <a:cxnLst/>
            <a:rect l="l" t="t" r="r" b="b"/>
            <a:pathLst>
              <a:path w="770254" h="223520">
                <a:moveTo>
                  <a:pt x="769874" y="111760"/>
                </a:moveTo>
                <a:lnTo>
                  <a:pt x="745791" y="72763"/>
                </a:lnTo>
                <a:lnTo>
                  <a:pt x="679342" y="39755"/>
                </a:lnTo>
                <a:lnTo>
                  <a:pt x="632948" y="26284"/>
                </a:lnTo>
                <a:lnTo>
                  <a:pt x="579223" y="15258"/>
                </a:lnTo>
                <a:lnTo>
                  <a:pt x="519255" y="6992"/>
                </a:lnTo>
                <a:lnTo>
                  <a:pt x="454130" y="1800"/>
                </a:lnTo>
                <a:lnTo>
                  <a:pt x="384937" y="0"/>
                </a:lnTo>
                <a:lnTo>
                  <a:pt x="315743" y="1800"/>
                </a:lnTo>
                <a:lnTo>
                  <a:pt x="250618" y="6992"/>
                </a:lnTo>
                <a:lnTo>
                  <a:pt x="190650" y="15258"/>
                </a:lnTo>
                <a:lnTo>
                  <a:pt x="136925" y="26284"/>
                </a:lnTo>
                <a:lnTo>
                  <a:pt x="90531" y="39755"/>
                </a:lnTo>
                <a:lnTo>
                  <a:pt x="52554" y="55353"/>
                </a:lnTo>
                <a:lnTo>
                  <a:pt x="6201" y="91671"/>
                </a:lnTo>
                <a:lnTo>
                  <a:pt x="0" y="111760"/>
                </a:lnTo>
                <a:lnTo>
                  <a:pt x="6201" y="131848"/>
                </a:lnTo>
                <a:lnTo>
                  <a:pt x="52554" y="168163"/>
                </a:lnTo>
                <a:lnTo>
                  <a:pt x="90531" y="183759"/>
                </a:lnTo>
                <a:lnTo>
                  <a:pt x="136925" y="197227"/>
                </a:lnTo>
                <a:lnTo>
                  <a:pt x="190650" y="208251"/>
                </a:lnTo>
                <a:lnTo>
                  <a:pt x="250618" y="216516"/>
                </a:lnTo>
                <a:lnTo>
                  <a:pt x="315743" y="221707"/>
                </a:lnTo>
                <a:lnTo>
                  <a:pt x="384937" y="223507"/>
                </a:lnTo>
                <a:lnTo>
                  <a:pt x="454130" y="221707"/>
                </a:lnTo>
                <a:lnTo>
                  <a:pt x="519255" y="216516"/>
                </a:lnTo>
                <a:lnTo>
                  <a:pt x="579223" y="208251"/>
                </a:lnTo>
                <a:lnTo>
                  <a:pt x="632948" y="197227"/>
                </a:lnTo>
                <a:lnTo>
                  <a:pt x="679342" y="183759"/>
                </a:lnTo>
                <a:lnTo>
                  <a:pt x="717319" y="168163"/>
                </a:lnTo>
                <a:lnTo>
                  <a:pt x="763672" y="131848"/>
                </a:lnTo>
                <a:lnTo>
                  <a:pt x="769874" y="111760"/>
                </a:lnTo>
                <a:close/>
              </a:path>
            </a:pathLst>
          </a:custGeom>
          <a:ln w="11255">
            <a:solidFill>
              <a:srgbClr val="00FF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720297" y="3256945"/>
            <a:ext cx="311150" cy="187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5" dirty="0">
                <a:solidFill>
                  <a:srgbClr val="00FF00"/>
                </a:solidFill>
                <a:latin typeface="Arial"/>
                <a:cs typeface="Arial"/>
              </a:rPr>
              <a:t>Arad</a:t>
            </a:r>
            <a:endParaRPr sz="10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441018" y="3252660"/>
            <a:ext cx="770255" cy="223520"/>
          </a:xfrm>
          <a:custGeom>
            <a:avLst/>
            <a:gdLst/>
            <a:ahLst/>
            <a:cxnLst/>
            <a:rect l="l" t="t" r="r" b="b"/>
            <a:pathLst>
              <a:path w="770254" h="223520">
                <a:moveTo>
                  <a:pt x="769886" y="111760"/>
                </a:moveTo>
                <a:lnTo>
                  <a:pt x="745802" y="72763"/>
                </a:lnTo>
                <a:lnTo>
                  <a:pt x="679351" y="39755"/>
                </a:lnTo>
                <a:lnTo>
                  <a:pt x="632955" y="26284"/>
                </a:lnTo>
                <a:lnTo>
                  <a:pt x="579230" y="15258"/>
                </a:lnTo>
                <a:lnTo>
                  <a:pt x="519262" y="6992"/>
                </a:lnTo>
                <a:lnTo>
                  <a:pt x="454140" y="1800"/>
                </a:lnTo>
                <a:lnTo>
                  <a:pt x="384949" y="0"/>
                </a:lnTo>
                <a:lnTo>
                  <a:pt x="315755" y="1800"/>
                </a:lnTo>
                <a:lnTo>
                  <a:pt x="250629" y="6992"/>
                </a:lnTo>
                <a:lnTo>
                  <a:pt x="190659" y="15258"/>
                </a:lnTo>
                <a:lnTo>
                  <a:pt x="136933" y="26284"/>
                </a:lnTo>
                <a:lnTo>
                  <a:pt x="90536" y="39755"/>
                </a:lnTo>
                <a:lnTo>
                  <a:pt x="52557" y="55353"/>
                </a:lnTo>
                <a:lnTo>
                  <a:pt x="6202" y="91671"/>
                </a:lnTo>
                <a:lnTo>
                  <a:pt x="0" y="111760"/>
                </a:lnTo>
                <a:lnTo>
                  <a:pt x="6202" y="131848"/>
                </a:lnTo>
                <a:lnTo>
                  <a:pt x="52557" y="168163"/>
                </a:lnTo>
                <a:lnTo>
                  <a:pt x="90536" y="183759"/>
                </a:lnTo>
                <a:lnTo>
                  <a:pt x="136933" y="197227"/>
                </a:lnTo>
                <a:lnTo>
                  <a:pt x="190659" y="208251"/>
                </a:lnTo>
                <a:lnTo>
                  <a:pt x="250629" y="216516"/>
                </a:lnTo>
                <a:lnTo>
                  <a:pt x="315755" y="221707"/>
                </a:lnTo>
                <a:lnTo>
                  <a:pt x="384949" y="223507"/>
                </a:lnTo>
                <a:lnTo>
                  <a:pt x="454140" y="221707"/>
                </a:lnTo>
                <a:lnTo>
                  <a:pt x="519262" y="216516"/>
                </a:lnTo>
                <a:lnTo>
                  <a:pt x="579230" y="208251"/>
                </a:lnTo>
                <a:lnTo>
                  <a:pt x="632955" y="197227"/>
                </a:lnTo>
                <a:lnTo>
                  <a:pt x="679351" y="183759"/>
                </a:lnTo>
                <a:lnTo>
                  <a:pt x="717329" y="168163"/>
                </a:lnTo>
                <a:lnTo>
                  <a:pt x="763684" y="131848"/>
                </a:lnTo>
                <a:lnTo>
                  <a:pt x="769886" y="111760"/>
                </a:lnTo>
                <a:close/>
              </a:path>
            </a:pathLst>
          </a:custGeom>
          <a:ln w="11255">
            <a:solidFill>
              <a:srgbClr val="00FF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582509" y="3256945"/>
            <a:ext cx="476250" cy="187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5" dirty="0">
                <a:solidFill>
                  <a:srgbClr val="00FF00"/>
                </a:solidFill>
                <a:latin typeface="Arial"/>
                <a:cs typeface="Arial"/>
              </a:rPr>
              <a:t>Oradea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42046" y="1788575"/>
            <a:ext cx="7455534" cy="1890395"/>
            <a:chOff x="642046" y="1788575"/>
            <a:chExt cx="7455534" cy="1890395"/>
          </a:xfrm>
        </p:grpSpPr>
        <p:sp>
          <p:nvSpPr>
            <p:cNvPr id="26" name="object 26"/>
            <p:cNvSpPr/>
            <p:nvPr/>
          </p:nvSpPr>
          <p:spPr>
            <a:xfrm>
              <a:off x="647674" y="2027618"/>
              <a:ext cx="7444740" cy="1645920"/>
            </a:xfrm>
            <a:custGeom>
              <a:avLst/>
              <a:gdLst/>
              <a:ahLst/>
              <a:cxnLst/>
              <a:rect l="l" t="t" r="r" b="b"/>
              <a:pathLst>
                <a:path w="7444740" h="1645920">
                  <a:moveTo>
                    <a:pt x="1757057" y="496697"/>
                  </a:moveTo>
                  <a:lnTo>
                    <a:pt x="4048074" y="0"/>
                  </a:lnTo>
                </a:path>
                <a:path w="7444740" h="1645920">
                  <a:moveTo>
                    <a:pt x="4048074" y="0"/>
                  </a:moveTo>
                  <a:lnTo>
                    <a:pt x="4693780" y="496697"/>
                  </a:lnTo>
                </a:path>
                <a:path w="7444740" h="1645920">
                  <a:moveTo>
                    <a:pt x="4048074" y="0"/>
                  </a:moveTo>
                  <a:lnTo>
                    <a:pt x="6680555" y="496697"/>
                  </a:lnTo>
                </a:path>
                <a:path w="7444740" h="1645920">
                  <a:moveTo>
                    <a:pt x="1757057" y="726427"/>
                  </a:moveTo>
                  <a:lnTo>
                    <a:pt x="341477" y="1223124"/>
                  </a:lnTo>
                </a:path>
                <a:path w="7444740" h="1645920">
                  <a:moveTo>
                    <a:pt x="1757057" y="726427"/>
                  </a:moveTo>
                  <a:lnTo>
                    <a:pt x="1297622" y="1223124"/>
                  </a:lnTo>
                </a:path>
                <a:path w="7444740" h="1645920">
                  <a:moveTo>
                    <a:pt x="1757057" y="726427"/>
                  </a:moveTo>
                  <a:lnTo>
                    <a:pt x="2210295" y="1223124"/>
                  </a:lnTo>
                </a:path>
                <a:path w="7444740" h="1645920">
                  <a:moveTo>
                    <a:pt x="1757057" y="726427"/>
                  </a:moveTo>
                  <a:lnTo>
                    <a:pt x="3166440" y="1223124"/>
                  </a:lnTo>
                </a:path>
                <a:path w="7444740" h="1645920">
                  <a:moveTo>
                    <a:pt x="4693767" y="726427"/>
                  </a:moveTo>
                  <a:lnTo>
                    <a:pt x="4234332" y="1223124"/>
                  </a:lnTo>
                </a:path>
                <a:path w="7444740" h="1645920">
                  <a:moveTo>
                    <a:pt x="4693767" y="726427"/>
                  </a:moveTo>
                  <a:lnTo>
                    <a:pt x="5153215" y="1223124"/>
                  </a:lnTo>
                </a:path>
                <a:path w="7444740" h="1645920">
                  <a:moveTo>
                    <a:pt x="6680555" y="726427"/>
                  </a:moveTo>
                  <a:lnTo>
                    <a:pt x="6258369" y="1223124"/>
                  </a:lnTo>
                </a:path>
                <a:path w="7444740" h="1645920">
                  <a:moveTo>
                    <a:pt x="6680555" y="726427"/>
                  </a:moveTo>
                  <a:lnTo>
                    <a:pt x="7177252" y="1223124"/>
                  </a:lnTo>
                </a:path>
                <a:path w="7444740" h="1645920">
                  <a:moveTo>
                    <a:pt x="341477" y="1452841"/>
                  </a:moveTo>
                  <a:lnTo>
                    <a:pt x="0" y="1645310"/>
                  </a:lnTo>
                </a:path>
                <a:path w="7444740" h="1645920">
                  <a:moveTo>
                    <a:pt x="341477" y="1452841"/>
                  </a:moveTo>
                  <a:lnTo>
                    <a:pt x="341477" y="1645310"/>
                  </a:lnTo>
                </a:path>
                <a:path w="7444740" h="1645920">
                  <a:moveTo>
                    <a:pt x="341477" y="1452841"/>
                  </a:moveTo>
                  <a:lnTo>
                    <a:pt x="682955" y="1645310"/>
                  </a:lnTo>
                </a:path>
                <a:path w="7444740" h="1645920">
                  <a:moveTo>
                    <a:pt x="6252159" y="1452841"/>
                  </a:moveTo>
                  <a:lnTo>
                    <a:pt x="5910681" y="1645310"/>
                  </a:lnTo>
                </a:path>
                <a:path w="7444740" h="1645920">
                  <a:moveTo>
                    <a:pt x="6252159" y="1452841"/>
                  </a:moveTo>
                  <a:lnTo>
                    <a:pt x="6252159" y="1645310"/>
                  </a:lnTo>
                </a:path>
                <a:path w="7444740" h="1645920">
                  <a:moveTo>
                    <a:pt x="6252159" y="1452841"/>
                  </a:moveTo>
                  <a:lnTo>
                    <a:pt x="6593636" y="1645310"/>
                  </a:lnTo>
                </a:path>
                <a:path w="7444740" h="1645920">
                  <a:moveTo>
                    <a:pt x="4234319" y="1452841"/>
                  </a:moveTo>
                  <a:lnTo>
                    <a:pt x="3892842" y="1645310"/>
                  </a:lnTo>
                </a:path>
                <a:path w="7444740" h="1645920">
                  <a:moveTo>
                    <a:pt x="4234319" y="1452841"/>
                  </a:moveTo>
                  <a:lnTo>
                    <a:pt x="4234319" y="1645310"/>
                  </a:lnTo>
                </a:path>
                <a:path w="7444740" h="1645920">
                  <a:moveTo>
                    <a:pt x="4234319" y="1452841"/>
                  </a:moveTo>
                  <a:lnTo>
                    <a:pt x="4575810" y="1645310"/>
                  </a:lnTo>
                </a:path>
                <a:path w="7444740" h="1645920">
                  <a:moveTo>
                    <a:pt x="3166440" y="1452841"/>
                  </a:moveTo>
                  <a:lnTo>
                    <a:pt x="2824962" y="1645310"/>
                  </a:lnTo>
                </a:path>
                <a:path w="7444740" h="1645920">
                  <a:moveTo>
                    <a:pt x="3166440" y="1452841"/>
                  </a:moveTo>
                  <a:lnTo>
                    <a:pt x="3166440" y="1645310"/>
                  </a:lnTo>
                </a:path>
                <a:path w="7444740" h="1645920">
                  <a:moveTo>
                    <a:pt x="3166440" y="1452841"/>
                  </a:moveTo>
                  <a:lnTo>
                    <a:pt x="3507917" y="1645310"/>
                  </a:lnTo>
                </a:path>
                <a:path w="7444740" h="1645920">
                  <a:moveTo>
                    <a:pt x="5153228" y="1452841"/>
                  </a:moveTo>
                  <a:lnTo>
                    <a:pt x="5420194" y="1645310"/>
                  </a:lnTo>
                </a:path>
                <a:path w="7444740" h="1645920">
                  <a:moveTo>
                    <a:pt x="5153228" y="1452841"/>
                  </a:moveTo>
                  <a:lnTo>
                    <a:pt x="4886248" y="1645310"/>
                  </a:lnTo>
                </a:path>
                <a:path w="7444740" h="1645920">
                  <a:moveTo>
                    <a:pt x="2216505" y="1452841"/>
                  </a:moveTo>
                  <a:lnTo>
                    <a:pt x="2483485" y="1645310"/>
                  </a:lnTo>
                </a:path>
                <a:path w="7444740" h="1645920">
                  <a:moveTo>
                    <a:pt x="2216505" y="1452841"/>
                  </a:moveTo>
                  <a:lnTo>
                    <a:pt x="1949526" y="1645310"/>
                  </a:lnTo>
                </a:path>
                <a:path w="7444740" h="1645920">
                  <a:moveTo>
                    <a:pt x="1303832" y="1452841"/>
                  </a:moveTo>
                  <a:lnTo>
                    <a:pt x="1570799" y="1645310"/>
                  </a:lnTo>
                </a:path>
                <a:path w="7444740" h="1645920">
                  <a:moveTo>
                    <a:pt x="1303832" y="1452841"/>
                  </a:moveTo>
                  <a:lnTo>
                    <a:pt x="1036853" y="1645310"/>
                  </a:lnTo>
                </a:path>
                <a:path w="7444740" h="1645920">
                  <a:moveTo>
                    <a:pt x="7177252" y="1452841"/>
                  </a:moveTo>
                  <a:lnTo>
                    <a:pt x="7444232" y="1645310"/>
                  </a:lnTo>
                </a:path>
                <a:path w="7444740" h="1645920">
                  <a:moveTo>
                    <a:pt x="7177252" y="1452841"/>
                  </a:moveTo>
                  <a:lnTo>
                    <a:pt x="6910286" y="1645310"/>
                  </a:lnTo>
                </a:path>
              </a:pathLst>
            </a:custGeom>
            <a:ln w="11255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263961" y="1799831"/>
              <a:ext cx="770255" cy="223520"/>
            </a:xfrm>
            <a:custGeom>
              <a:avLst/>
              <a:gdLst/>
              <a:ahLst/>
              <a:cxnLst/>
              <a:rect l="l" t="t" r="r" b="b"/>
              <a:pathLst>
                <a:path w="770254" h="223519">
                  <a:moveTo>
                    <a:pt x="769886" y="111760"/>
                  </a:moveTo>
                  <a:lnTo>
                    <a:pt x="745802" y="72763"/>
                  </a:lnTo>
                  <a:lnTo>
                    <a:pt x="679350" y="39755"/>
                  </a:lnTo>
                  <a:lnTo>
                    <a:pt x="632953" y="26284"/>
                  </a:lnTo>
                  <a:lnTo>
                    <a:pt x="579226" y="15258"/>
                  </a:lnTo>
                  <a:lnTo>
                    <a:pt x="519256" y="6992"/>
                  </a:lnTo>
                  <a:lnTo>
                    <a:pt x="454131" y="1800"/>
                  </a:lnTo>
                  <a:lnTo>
                    <a:pt x="384937" y="0"/>
                  </a:lnTo>
                  <a:lnTo>
                    <a:pt x="315746" y="1800"/>
                  </a:lnTo>
                  <a:lnTo>
                    <a:pt x="250623" y="6992"/>
                  </a:lnTo>
                  <a:lnTo>
                    <a:pt x="190656" y="15258"/>
                  </a:lnTo>
                  <a:lnTo>
                    <a:pt x="136930" y="26284"/>
                  </a:lnTo>
                  <a:lnTo>
                    <a:pt x="90535" y="39755"/>
                  </a:lnTo>
                  <a:lnTo>
                    <a:pt x="52557" y="55353"/>
                  </a:lnTo>
                  <a:lnTo>
                    <a:pt x="6202" y="91671"/>
                  </a:lnTo>
                  <a:lnTo>
                    <a:pt x="0" y="111760"/>
                  </a:lnTo>
                  <a:lnTo>
                    <a:pt x="6202" y="131844"/>
                  </a:lnTo>
                  <a:lnTo>
                    <a:pt x="52557" y="168157"/>
                  </a:lnTo>
                  <a:lnTo>
                    <a:pt x="90535" y="183754"/>
                  </a:lnTo>
                  <a:lnTo>
                    <a:pt x="136930" y="197223"/>
                  </a:lnTo>
                  <a:lnTo>
                    <a:pt x="190656" y="208248"/>
                  </a:lnTo>
                  <a:lnTo>
                    <a:pt x="250623" y="216515"/>
                  </a:lnTo>
                  <a:lnTo>
                    <a:pt x="315746" y="221706"/>
                  </a:lnTo>
                  <a:lnTo>
                    <a:pt x="384937" y="223507"/>
                  </a:lnTo>
                  <a:lnTo>
                    <a:pt x="454131" y="221706"/>
                  </a:lnTo>
                  <a:lnTo>
                    <a:pt x="519256" y="216515"/>
                  </a:lnTo>
                  <a:lnTo>
                    <a:pt x="579226" y="208248"/>
                  </a:lnTo>
                  <a:lnTo>
                    <a:pt x="632953" y="197223"/>
                  </a:lnTo>
                  <a:lnTo>
                    <a:pt x="679350" y="183754"/>
                  </a:lnTo>
                  <a:lnTo>
                    <a:pt x="717328" y="168157"/>
                  </a:lnTo>
                  <a:lnTo>
                    <a:pt x="763684" y="131844"/>
                  </a:lnTo>
                  <a:lnTo>
                    <a:pt x="769886" y="111760"/>
                  </a:lnTo>
                  <a:close/>
                </a:path>
              </a:pathLst>
            </a:custGeom>
            <a:ln w="22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489881" y="1804103"/>
            <a:ext cx="311150" cy="187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5" dirty="0">
                <a:latin typeface="Arial"/>
                <a:cs typeface="Arial"/>
              </a:rPr>
              <a:t>Arad</a:t>
            </a:r>
            <a:endParaRPr sz="105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25</a:t>
            </a:fld>
            <a:endParaRPr spc="2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GB" spc="65" dirty="0"/>
              <a:t>Example: Tree</a:t>
            </a:r>
            <a:r>
              <a:rPr lang="en-GB" spc="240" dirty="0"/>
              <a:t> </a:t>
            </a:r>
            <a:r>
              <a:rPr lang="en-GB" spc="35" dirty="0"/>
              <a:t>search</a:t>
            </a:r>
            <a:r>
              <a:rPr lang="en-GB" spc="260" dirty="0"/>
              <a:t> </a:t>
            </a:r>
            <a:r>
              <a:rPr lang="en-GB" spc="80" dirty="0"/>
              <a:t>for path finding</a:t>
            </a:r>
            <a:endParaRPr spc="80" dirty="0"/>
          </a:p>
        </p:txBody>
      </p:sp>
      <p:sp>
        <p:nvSpPr>
          <p:cNvPr id="3" name="object 3"/>
          <p:cNvSpPr/>
          <p:nvPr/>
        </p:nvSpPr>
        <p:spPr>
          <a:xfrm>
            <a:off x="3426078" y="3265131"/>
            <a:ext cx="770890" cy="224154"/>
          </a:xfrm>
          <a:custGeom>
            <a:avLst/>
            <a:gdLst/>
            <a:ahLst/>
            <a:cxnLst/>
            <a:rect l="l" t="t" r="r" b="b"/>
            <a:pathLst>
              <a:path w="770889" h="224154">
                <a:moveTo>
                  <a:pt x="770648" y="111874"/>
                </a:moveTo>
                <a:lnTo>
                  <a:pt x="746541" y="72838"/>
                </a:lnTo>
                <a:lnTo>
                  <a:pt x="680024" y="39795"/>
                </a:lnTo>
                <a:lnTo>
                  <a:pt x="633582" y="26311"/>
                </a:lnTo>
                <a:lnTo>
                  <a:pt x="579802" y="15274"/>
                </a:lnTo>
                <a:lnTo>
                  <a:pt x="519773" y="6999"/>
                </a:lnTo>
                <a:lnTo>
                  <a:pt x="454582" y="1802"/>
                </a:lnTo>
                <a:lnTo>
                  <a:pt x="385318" y="0"/>
                </a:lnTo>
                <a:lnTo>
                  <a:pt x="316057" y="1802"/>
                </a:lnTo>
                <a:lnTo>
                  <a:pt x="250869" y="6999"/>
                </a:lnTo>
                <a:lnTo>
                  <a:pt x="190842" y="15274"/>
                </a:lnTo>
                <a:lnTo>
                  <a:pt x="137064" y="26311"/>
                </a:lnTo>
                <a:lnTo>
                  <a:pt x="90623" y="39795"/>
                </a:lnTo>
                <a:lnTo>
                  <a:pt x="52608" y="55409"/>
                </a:lnTo>
                <a:lnTo>
                  <a:pt x="6208" y="91765"/>
                </a:lnTo>
                <a:lnTo>
                  <a:pt x="0" y="111874"/>
                </a:lnTo>
                <a:lnTo>
                  <a:pt x="6208" y="131979"/>
                </a:lnTo>
                <a:lnTo>
                  <a:pt x="52608" y="168330"/>
                </a:lnTo>
                <a:lnTo>
                  <a:pt x="90623" y="183942"/>
                </a:lnTo>
                <a:lnTo>
                  <a:pt x="137064" y="197425"/>
                </a:lnTo>
                <a:lnTo>
                  <a:pt x="190842" y="208462"/>
                </a:lnTo>
                <a:lnTo>
                  <a:pt x="250869" y="216736"/>
                </a:lnTo>
                <a:lnTo>
                  <a:pt x="316057" y="221933"/>
                </a:lnTo>
                <a:lnTo>
                  <a:pt x="385318" y="223735"/>
                </a:lnTo>
                <a:lnTo>
                  <a:pt x="454582" y="221933"/>
                </a:lnTo>
                <a:lnTo>
                  <a:pt x="519773" y="216736"/>
                </a:lnTo>
                <a:lnTo>
                  <a:pt x="579802" y="208462"/>
                </a:lnTo>
                <a:lnTo>
                  <a:pt x="633582" y="197425"/>
                </a:lnTo>
                <a:lnTo>
                  <a:pt x="680024" y="183942"/>
                </a:lnTo>
                <a:lnTo>
                  <a:pt x="718040" y="168330"/>
                </a:lnTo>
                <a:lnTo>
                  <a:pt x="764440" y="131979"/>
                </a:lnTo>
                <a:lnTo>
                  <a:pt x="770648" y="111874"/>
                </a:lnTo>
                <a:close/>
              </a:path>
            </a:pathLst>
          </a:custGeom>
          <a:ln w="11267">
            <a:solidFill>
              <a:srgbClr val="00FF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62032" y="3278915"/>
            <a:ext cx="66929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95" dirty="0">
                <a:solidFill>
                  <a:srgbClr val="00FF00"/>
                </a:solidFill>
                <a:latin typeface="Arial"/>
                <a:cs typeface="Arial"/>
              </a:rPr>
              <a:t>Rimnicu</a:t>
            </a:r>
            <a:r>
              <a:rPr sz="950" spc="-55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950" spc="-85" dirty="0">
                <a:solidFill>
                  <a:srgbClr val="00FF00"/>
                </a:solidFill>
                <a:latin typeface="Arial"/>
                <a:cs typeface="Arial"/>
              </a:rPr>
              <a:t>Vilcea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33656" y="3257244"/>
            <a:ext cx="770890" cy="224154"/>
          </a:xfrm>
          <a:custGeom>
            <a:avLst/>
            <a:gdLst/>
            <a:ahLst/>
            <a:cxnLst/>
            <a:rect l="l" t="t" r="r" b="b"/>
            <a:pathLst>
              <a:path w="770889" h="224154">
                <a:moveTo>
                  <a:pt x="770661" y="111861"/>
                </a:moveTo>
                <a:lnTo>
                  <a:pt x="746554" y="72832"/>
                </a:lnTo>
                <a:lnTo>
                  <a:pt x="680036" y="39793"/>
                </a:lnTo>
                <a:lnTo>
                  <a:pt x="633595" y="26310"/>
                </a:lnTo>
                <a:lnTo>
                  <a:pt x="579815" y="15273"/>
                </a:lnTo>
                <a:lnTo>
                  <a:pt x="519785" y="6999"/>
                </a:lnTo>
                <a:lnTo>
                  <a:pt x="454594" y="1802"/>
                </a:lnTo>
                <a:lnTo>
                  <a:pt x="385330" y="0"/>
                </a:lnTo>
                <a:lnTo>
                  <a:pt x="316066" y="1802"/>
                </a:lnTo>
                <a:lnTo>
                  <a:pt x="250875" y="6999"/>
                </a:lnTo>
                <a:lnTo>
                  <a:pt x="190846" y="15273"/>
                </a:lnTo>
                <a:lnTo>
                  <a:pt x="137066" y="26310"/>
                </a:lnTo>
                <a:lnTo>
                  <a:pt x="90624" y="39793"/>
                </a:lnTo>
                <a:lnTo>
                  <a:pt x="52608" y="55405"/>
                </a:lnTo>
                <a:lnTo>
                  <a:pt x="6208" y="91756"/>
                </a:lnTo>
                <a:lnTo>
                  <a:pt x="0" y="111861"/>
                </a:lnTo>
                <a:lnTo>
                  <a:pt x="6208" y="131970"/>
                </a:lnTo>
                <a:lnTo>
                  <a:pt x="52608" y="168326"/>
                </a:lnTo>
                <a:lnTo>
                  <a:pt x="90624" y="183940"/>
                </a:lnTo>
                <a:lnTo>
                  <a:pt x="137066" y="197424"/>
                </a:lnTo>
                <a:lnTo>
                  <a:pt x="190846" y="208461"/>
                </a:lnTo>
                <a:lnTo>
                  <a:pt x="250875" y="216736"/>
                </a:lnTo>
                <a:lnTo>
                  <a:pt x="316066" y="221933"/>
                </a:lnTo>
                <a:lnTo>
                  <a:pt x="385330" y="223735"/>
                </a:lnTo>
                <a:lnTo>
                  <a:pt x="454594" y="221933"/>
                </a:lnTo>
                <a:lnTo>
                  <a:pt x="519785" y="216736"/>
                </a:lnTo>
                <a:lnTo>
                  <a:pt x="579815" y="208461"/>
                </a:lnTo>
                <a:lnTo>
                  <a:pt x="633595" y="197424"/>
                </a:lnTo>
                <a:lnTo>
                  <a:pt x="680036" y="183940"/>
                </a:lnTo>
                <a:lnTo>
                  <a:pt x="718052" y="168326"/>
                </a:lnTo>
                <a:lnTo>
                  <a:pt x="764453" y="131970"/>
                </a:lnTo>
                <a:lnTo>
                  <a:pt x="770661" y="111861"/>
                </a:lnTo>
                <a:close/>
              </a:path>
            </a:pathLst>
          </a:custGeom>
          <a:ln w="11267">
            <a:solidFill>
              <a:srgbClr val="00FF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37276" y="3261546"/>
            <a:ext cx="356235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solidFill>
                  <a:srgbClr val="00FF00"/>
                </a:solidFill>
                <a:latin typeface="Arial"/>
                <a:cs typeface="Arial"/>
              </a:rPr>
              <a:t>Lugoj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4524" y="3257244"/>
            <a:ext cx="770890" cy="224154"/>
          </a:xfrm>
          <a:custGeom>
            <a:avLst/>
            <a:gdLst/>
            <a:ahLst/>
            <a:cxnLst/>
            <a:rect l="l" t="t" r="r" b="b"/>
            <a:pathLst>
              <a:path w="770890" h="224154">
                <a:moveTo>
                  <a:pt x="770648" y="111861"/>
                </a:moveTo>
                <a:lnTo>
                  <a:pt x="746541" y="72832"/>
                </a:lnTo>
                <a:lnTo>
                  <a:pt x="680025" y="39793"/>
                </a:lnTo>
                <a:lnTo>
                  <a:pt x="633584" y="26310"/>
                </a:lnTo>
                <a:lnTo>
                  <a:pt x="579806" y="15273"/>
                </a:lnTo>
                <a:lnTo>
                  <a:pt x="519779" y="6999"/>
                </a:lnTo>
                <a:lnTo>
                  <a:pt x="454591" y="1802"/>
                </a:lnTo>
                <a:lnTo>
                  <a:pt x="385330" y="0"/>
                </a:lnTo>
                <a:lnTo>
                  <a:pt x="316066" y="1802"/>
                </a:lnTo>
                <a:lnTo>
                  <a:pt x="250875" y="6999"/>
                </a:lnTo>
                <a:lnTo>
                  <a:pt x="190846" y="15273"/>
                </a:lnTo>
                <a:lnTo>
                  <a:pt x="137066" y="26310"/>
                </a:lnTo>
                <a:lnTo>
                  <a:pt x="90624" y="39793"/>
                </a:lnTo>
                <a:lnTo>
                  <a:pt x="52608" y="55405"/>
                </a:lnTo>
                <a:lnTo>
                  <a:pt x="6208" y="91756"/>
                </a:lnTo>
                <a:lnTo>
                  <a:pt x="0" y="111861"/>
                </a:lnTo>
                <a:lnTo>
                  <a:pt x="6208" y="131970"/>
                </a:lnTo>
                <a:lnTo>
                  <a:pt x="52608" y="168326"/>
                </a:lnTo>
                <a:lnTo>
                  <a:pt x="90624" y="183940"/>
                </a:lnTo>
                <a:lnTo>
                  <a:pt x="137066" y="197424"/>
                </a:lnTo>
                <a:lnTo>
                  <a:pt x="190846" y="208461"/>
                </a:lnTo>
                <a:lnTo>
                  <a:pt x="250875" y="216736"/>
                </a:lnTo>
                <a:lnTo>
                  <a:pt x="316066" y="221933"/>
                </a:lnTo>
                <a:lnTo>
                  <a:pt x="385330" y="223735"/>
                </a:lnTo>
                <a:lnTo>
                  <a:pt x="454591" y="221933"/>
                </a:lnTo>
                <a:lnTo>
                  <a:pt x="519779" y="216736"/>
                </a:lnTo>
                <a:lnTo>
                  <a:pt x="579806" y="208461"/>
                </a:lnTo>
                <a:lnTo>
                  <a:pt x="633584" y="197424"/>
                </a:lnTo>
                <a:lnTo>
                  <a:pt x="680025" y="183940"/>
                </a:lnTo>
                <a:lnTo>
                  <a:pt x="718040" y="168326"/>
                </a:lnTo>
                <a:lnTo>
                  <a:pt x="764440" y="131970"/>
                </a:lnTo>
                <a:lnTo>
                  <a:pt x="770648" y="111861"/>
                </a:lnTo>
                <a:close/>
              </a:path>
            </a:pathLst>
          </a:custGeom>
          <a:ln w="11267">
            <a:solidFill>
              <a:srgbClr val="00FF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0674" y="3261546"/>
            <a:ext cx="311150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solidFill>
                  <a:srgbClr val="00FF00"/>
                </a:solidFill>
                <a:latin typeface="Arial"/>
                <a:cs typeface="Arial"/>
              </a:rPr>
              <a:t>Arad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46796" y="3257244"/>
            <a:ext cx="770890" cy="224154"/>
          </a:xfrm>
          <a:custGeom>
            <a:avLst/>
            <a:gdLst/>
            <a:ahLst/>
            <a:cxnLst/>
            <a:rect l="l" t="t" r="r" b="b"/>
            <a:pathLst>
              <a:path w="770889" h="224154">
                <a:moveTo>
                  <a:pt x="770648" y="111861"/>
                </a:moveTo>
                <a:lnTo>
                  <a:pt x="746541" y="72832"/>
                </a:lnTo>
                <a:lnTo>
                  <a:pt x="680024" y="39793"/>
                </a:lnTo>
                <a:lnTo>
                  <a:pt x="633582" y="26310"/>
                </a:lnTo>
                <a:lnTo>
                  <a:pt x="579802" y="15273"/>
                </a:lnTo>
                <a:lnTo>
                  <a:pt x="519773" y="6999"/>
                </a:lnTo>
                <a:lnTo>
                  <a:pt x="454582" y="1802"/>
                </a:lnTo>
                <a:lnTo>
                  <a:pt x="385318" y="0"/>
                </a:lnTo>
                <a:lnTo>
                  <a:pt x="316057" y="1802"/>
                </a:lnTo>
                <a:lnTo>
                  <a:pt x="250869" y="6999"/>
                </a:lnTo>
                <a:lnTo>
                  <a:pt x="190842" y="15273"/>
                </a:lnTo>
                <a:lnTo>
                  <a:pt x="137064" y="26310"/>
                </a:lnTo>
                <a:lnTo>
                  <a:pt x="90623" y="39793"/>
                </a:lnTo>
                <a:lnTo>
                  <a:pt x="52608" y="55405"/>
                </a:lnTo>
                <a:lnTo>
                  <a:pt x="6208" y="91756"/>
                </a:lnTo>
                <a:lnTo>
                  <a:pt x="0" y="111861"/>
                </a:lnTo>
                <a:lnTo>
                  <a:pt x="6208" y="131970"/>
                </a:lnTo>
                <a:lnTo>
                  <a:pt x="52608" y="168326"/>
                </a:lnTo>
                <a:lnTo>
                  <a:pt x="90623" y="183940"/>
                </a:lnTo>
                <a:lnTo>
                  <a:pt x="137064" y="197424"/>
                </a:lnTo>
                <a:lnTo>
                  <a:pt x="190842" y="208461"/>
                </a:lnTo>
                <a:lnTo>
                  <a:pt x="250869" y="216736"/>
                </a:lnTo>
                <a:lnTo>
                  <a:pt x="316057" y="221933"/>
                </a:lnTo>
                <a:lnTo>
                  <a:pt x="385318" y="223735"/>
                </a:lnTo>
                <a:lnTo>
                  <a:pt x="454582" y="221933"/>
                </a:lnTo>
                <a:lnTo>
                  <a:pt x="519773" y="216736"/>
                </a:lnTo>
                <a:lnTo>
                  <a:pt x="579802" y="208461"/>
                </a:lnTo>
                <a:lnTo>
                  <a:pt x="633582" y="197424"/>
                </a:lnTo>
                <a:lnTo>
                  <a:pt x="680024" y="183940"/>
                </a:lnTo>
                <a:lnTo>
                  <a:pt x="718040" y="168326"/>
                </a:lnTo>
                <a:lnTo>
                  <a:pt x="764440" y="131970"/>
                </a:lnTo>
                <a:lnTo>
                  <a:pt x="770648" y="111861"/>
                </a:lnTo>
                <a:close/>
              </a:path>
            </a:pathLst>
          </a:custGeom>
          <a:ln w="11267">
            <a:solidFill>
              <a:srgbClr val="00FF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65909" y="3261546"/>
            <a:ext cx="521970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solidFill>
                  <a:srgbClr val="00FF00"/>
                </a:solidFill>
                <a:latin typeface="Arial"/>
                <a:cs typeface="Arial"/>
              </a:rPr>
              <a:t>Fagaras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75153" y="3257244"/>
            <a:ext cx="770890" cy="224154"/>
          </a:xfrm>
          <a:custGeom>
            <a:avLst/>
            <a:gdLst/>
            <a:ahLst/>
            <a:cxnLst/>
            <a:rect l="l" t="t" r="r" b="b"/>
            <a:pathLst>
              <a:path w="770889" h="224154">
                <a:moveTo>
                  <a:pt x="770648" y="111861"/>
                </a:moveTo>
                <a:lnTo>
                  <a:pt x="746541" y="72832"/>
                </a:lnTo>
                <a:lnTo>
                  <a:pt x="680024" y="39793"/>
                </a:lnTo>
                <a:lnTo>
                  <a:pt x="633582" y="26310"/>
                </a:lnTo>
                <a:lnTo>
                  <a:pt x="579802" y="15273"/>
                </a:lnTo>
                <a:lnTo>
                  <a:pt x="519773" y="6999"/>
                </a:lnTo>
                <a:lnTo>
                  <a:pt x="454582" y="1802"/>
                </a:lnTo>
                <a:lnTo>
                  <a:pt x="385318" y="0"/>
                </a:lnTo>
                <a:lnTo>
                  <a:pt x="316057" y="1802"/>
                </a:lnTo>
                <a:lnTo>
                  <a:pt x="250869" y="6999"/>
                </a:lnTo>
                <a:lnTo>
                  <a:pt x="190842" y="15273"/>
                </a:lnTo>
                <a:lnTo>
                  <a:pt x="137064" y="26310"/>
                </a:lnTo>
                <a:lnTo>
                  <a:pt x="90623" y="39793"/>
                </a:lnTo>
                <a:lnTo>
                  <a:pt x="52608" y="55405"/>
                </a:lnTo>
                <a:lnTo>
                  <a:pt x="6208" y="91756"/>
                </a:lnTo>
                <a:lnTo>
                  <a:pt x="0" y="111861"/>
                </a:lnTo>
                <a:lnTo>
                  <a:pt x="6208" y="131970"/>
                </a:lnTo>
                <a:lnTo>
                  <a:pt x="52608" y="168326"/>
                </a:lnTo>
                <a:lnTo>
                  <a:pt x="90623" y="183940"/>
                </a:lnTo>
                <a:lnTo>
                  <a:pt x="137064" y="197424"/>
                </a:lnTo>
                <a:lnTo>
                  <a:pt x="190842" y="208461"/>
                </a:lnTo>
                <a:lnTo>
                  <a:pt x="250869" y="216736"/>
                </a:lnTo>
                <a:lnTo>
                  <a:pt x="316057" y="221933"/>
                </a:lnTo>
                <a:lnTo>
                  <a:pt x="385318" y="223735"/>
                </a:lnTo>
                <a:lnTo>
                  <a:pt x="454582" y="221933"/>
                </a:lnTo>
                <a:lnTo>
                  <a:pt x="519773" y="216736"/>
                </a:lnTo>
                <a:lnTo>
                  <a:pt x="579802" y="208461"/>
                </a:lnTo>
                <a:lnTo>
                  <a:pt x="633582" y="197424"/>
                </a:lnTo>
                <a:lnTo>
                  <a:pt x="680024" y="183940"/>
                </a:lnTo>
                <a:lnTo>
                  <a:pt x="718040" y="168326"/>
                </a:lnTo>
                <a:lnTo>
                  <a:pt x="764440" y="131970"/>
                </a:lnTo>
                <a:lnTo>
                  <a:pt x="770648" y="111861"/>
                </a:lnTo>
                <a:close/>
              </a:path>
            </a:pathLst>
          </a:custGeom>
          <a:ln w="11267">
            <a:solidFill>
              <a:srgbClr val="00FF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16796" y="3261546"/>
            <a:ext cx="476884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solidFill>
                  <a:srgbClr val="00FF00"/>
                </a:solidFill>
                <a:latin typeface="Arial"/>
                <a:cs typeface="Arial"/>
              </a:rPr>
              <a:t>Oradea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23608" y="3257244"/>
            <a:ext cx="770890" cy="224154"/>
          </a:xfrm>
          <a:custGeom>
            <a:avLst/>
            <a:gdLst/>
            <a:ahLst/>
            <a:cxnLst/>
            <a:rect l="l" t="t" r="r" b="b"/>
            <a:pathLst>
              <a:path w="770890" h="224154">
                <a:moveTo>
                  <a:pt x="770648" y="111861"/>
                </a:moveTo>
                <a:lnTo>
                  <a:pt x="746541" y="72832"/>
                </a:lnTo>
                <a:lnTo>
                  <a:pt x="680024" y="39793"/>
                </a:lnTo>
                <a:lnTo>
                  <a:pt x="633582" y="26310"/>
                </a:lnTo>
                <a:lnTo>
                  <a:pt x="579802" y="15273"/>
                </a:lnTo>
                <a:lnTo>
                  <a:pt x="519773" y="6999"/>
                </a:lnTo>
                <a:lnTo>
                  <a:pt x="454582" y="1802"/>
                </a:lnTo>
                <a:lnTo>
                  <a:pt x="385318" y="0"/>
                </a:lnTo>
                <a:lnTo>
                  <a:pt x="316057" y="1802"/>
                </a:lnTo>
                <a:lnTo>
                  <a:pt x="250869" y="6999"/>
                </a:lnTo>
                <a:lnTo>
                  <a:pt x="190842" y="15273"/>
                </a:lnTo>
                <a:lnTo>
                  <a:pt x="137064" y="26310"/>
                </a:lnTo>
                <a:lnTo>
                  <a:pt x="90623" y="39793"/>
                </a:lnTo>
                <a:lnTo>
                  <a:pt x="52608" y="55405"/>
                </a:lnTo>
                <a:lnTo>
                  <a:pt x="6208" y="91756"/>
                </a:lnTo>
                <a:lnTo>
                  <a:pt x="0" y="111861"/>
                </a:lnTo>
                <a:lnTo>
                  <a:pt x="6208" y="131970"/>
                </a:lnTo>
                <a:lnTo>
                  <a:pt x="52608" y="168326"/>
                </a:lnTo>
                <a:lnTo>
                  <a:pt x="90623" y="183940"/>
                </a:lnTo>
                <a:lnTo>
                  <a:pt x="137064" y="197424"/>
                </a:lnTo>
                <a:lnTo>
                  <a:pt x="190842" y="208461"/>
                </a:lnTo>
                <a:lnTo>
                  <a:pt x="250869" y="216736"/>
                </a:lnTo>
                <a:lnTo>
                  <a:pt x="316057" y="221933"/>
                </a:lnTo>
                <a:lnTo>
                  <a:pt x="385318" y="223735"/>
                </a:lnTo>
                <a:lnTo>
                  <a:pt x="454582" y="221933"/>
                </a:lnTo>
                <a:lnTo>
                  <a:pt x="519773" y="216736"/>
                </a:lnTo>
                <a:lnTo>
                  <a:pt x="579802" y="208461"/>
                </a:lnTo>
                <a:lnTo>
                  <a:pt x="633582" y="197424"/>
                </a:lnTo>
                <a:lnTo>
                  <a:pt x="680024" y="183940"/>
                </a:lnTo>
                <a:lnTo>
                  <a:pt x="718040" y="168326"/>
                </a:lnTo>
                <a:lnTo>
                  <a:pt x="764440" y="131970"/>
                </a:lnTo>
                <a:lnTo>
                  <a:pt x="770648" y="111861"/>
                </a:lnTo>
                <a:close/>
              </a:path>
            </a:pathLst>
          </a:custGeom>
          <a:ln w="11267">
            <a:solidFill>
              <a:srgbClr val="00FF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749757" y="3261546"/>
            <a:ext cx="311150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solidFill>
                  <a:srgbClr val="00FF00"/>
                </a:solidFill>
                <a:latin typeface="Arial"/>
                <a:cs typeface="Arial"/>
              </a:rPr>
              <a:t>Arad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97514" y="3257244"/>
            <a:ext cx="770890" cy="224154"/>
          </a:xfrm>
          <a:custGeom>
            <a:avLst/>
            <a:gdLst/>
            <a:ahLst/>
            <a:cxnLst/>
            <a:rect l="l" t="t" r="r" b="b"/>
            <a:pathLst>
              <a:path w="770889" h="224154">
                <a:moveTo>
                  <a:pt x="770661" y="111861"/>
                </a:moveTo>
                <a:lnTo>
                  <a:pt x="746554" y="72832"/>
                </a:lnTo>
                <a:lnTo>
                  <a:pt x="680036" y="39793"/>
                </a:lnTo>
                <a:lnTo>
                  <a:pt x="633595" y="26310"/>
                </a:lnTo>
                <a:lnTo>
                  <a:pt x="579815" y="15273"/>
                </a:lnTo>
                <a:lnTo>
                  <a:pt x="519785" y="6999"/>
                </a:lnTo>
                <a:lnTo>
                  <a:pt x="454594" y="1802"/>
                </a:lnTo>
                <a:lnTo>
                  <a:pt x="385330" y="0"/>
                </a:lnTo>
                <a:lnTo>
                  <a:pt x="316066" y="1802"/>
                </a:lnTo>
                <a:lnTo>
                  <a:pt x="250875" y="6999"/>
                </a:lnTo>
                <a:lnTo>
                  <a:pt x="190846" y="15273"/>
                </a:lnTo>
                <a:lnTo>
                  <a:pt x="137066" y="26310"/>
                </a:lnTo>
                <a:lnTo>
                  <a:pt x="90624" y="39793"/>
                </a:lnTo>
                <a:lnTo>
                  <a:pt x="52608" y="55405"/>
                </a:lnTo>
                <a:lnTo>
                  <a:pt x="6208" y="91756"/>
                </a:lnTo>
                <a:lnTo>
                  <a:pt x="0" y="111861"/>
                </a:lnTo>
                <a:lnTo>
                  <a:pt x="6208" y="131970"/>
                </a:lnTo>
                <a:lnTo>
                  <a:pt x="52608" y="168326"/>
                </a:lnTo>
                <a:lnTo>
                  <a:pt x="90624" y="183940"/>
                </a:lnTo>
                <a:lnTo>
                  <a:pt x="137066" y="197424"/>
                </a:lnTo>
                <a:lnTo>
                  <a:pt x="190846" y="208461"/>
                </a:lnTo>
                <a:lnTo>
                  <a:pt x="250875" y="216736"/>
                </a:lnTo>
                <a:lnTo>
                  <a:pt x="316066" y="221933"/>
                </a:lnTo>
                <a:lnTo>
                  <a:pt x="385330" y="223735"/>
                </a:lnTo>
                <a:lnTo>
                  <a:pt x="454594" y="221933"/>
                </a:lnTo>
                <a:lnTo>
                  <a:pt x="519785" y="216736"/>
                </a:lnTo>
                <a:lnTo>
                  <a:pt x="579815" y="208461"/>
                </a:lnTo>
                <a:lnTo>
                  <a:pt x="633595" y="197424"/>
                </a:lnTo>
                <a:lnTo>
                  <a:pt x="680036" y="183940"/>
                </a:lnTo>
                <a:lnTo>
                  <a:pt x="718052" y="168326"/>
                </a:lnTo>
                <a:lnTo>
                  <a:pt x="764453" y="131970"/>
                </a:lnTo>
                <a:lnTo>
                  <a:pt x="770661" y="111861"/>
                </a:lnTo>
                <a:close/>
              </a:path>
            </a:pathLst>
          </a:custGeom>
          <a:ln w="11267">
            <a:solidFill>
              <a:srgbClr val="00FF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723676" y="3261546"/>
            <a:ext cx="311150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solidFill>
                  <a:srgbClr val="00FF00"/>
                </a:solidFill>
                <a:latin typeface="Arial"/>
                <a:cs typeface="Arial"/>
              </a:rPr>
              <a:t>Arad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47127" y="3257244"/>
            <a:ext cx="770890" cy="224154"/>
          </a:xfrm>
          <a:custGeom>
            <a:avLst/>
            <a:gdLst/>
            <a:ahLst/>
            <a:cxnLst/>
            <a:rect l="l" t="t" r="r" b="b"/>
            <a:pathLst>
              <a:path w="770890" h="224154">
                <a:moveTo>
                  <a:pt x="770661" y="111861"/>
                </a:moveTo>
                <a:lnTo>
                  <a:pt x="746554" y="72832"/>
                </a:lnTo>
                <a:lnTo>
                  <a:pt x="680036" y="39793"/>
                </a:lnTo>
                <a:lnTo>
                  <a:pt x="633595" y="26310"/>
                </a:lnTo>
                <a:lnTo>
                  <a:pt x="579815" y="15273"/>
                </a:lnTo>
                <a:lnTo>
                  <a:pt x="519785" y="6999"/>
                </a:lnTo>
                <a:lnTo>
                  <a:pt x="454594" y="1802"/>
                </a:lnTo>
                <a:lnTo>
                  <a:pt x="385330" y="0"/>
                </a:lnTo>
                <a:lnTo>
                  <a:pt x="316066" y="1802"/>
                </a:lnTo>
                <a:lnTo>
                  <a:pt x="250875" y="6999"/>
                </a:lnTo>
                <a:lnTo>
                  <a:pt x="190846" y="15273"/>
                </a:lnTo>
                <a:lnTo>
                  <a:pt x="137066" y="26310"/>
                </a:lnTo>
                <a:lnTo>
                  <a:pt x="90624" y="39793"/>
                </a:lnTo>
                <a:lnTo>
                  <a:pt x="52608" y="55405"/>
                </a:lnTo>
                <a:lnTo>
                  <a:pt x="6208" y="91756"/>
                </a:lnTo>
                <a:lnTo>
                  <a:pt x="0" y="111861"/>
                </a:lnTo>
                <a:lnTo>
                  <a:pt x="6208" y="131970"/>
                </a:lnTo>
                <a:lnTo>
                  <a:pt x="52608" y="168326"/>
                </a:lnTo>
                <a:lnTo>
                  <a:pt x="90624" y="183940"/>
                </a:lnTo>
                <a:lnTo>
                  <a:pt x="137066" y="197424"/>
                </a:lnTo>
                <a:lnTo>
                  <a:pt x="190846" y="208461"/>
                </a:lnTo>
                <a:lnTo>
                  <a:pt x="250875" y="216736"/>
                </a:lnTo>
                <a:lnTo>
                  <a:pt x="316066" y="221933"/>
                </a:lnTo>
                <a:lnTo>
                  <a:pt x="385330" y="223735"/>
                </a:lnTo>
                <a:lnTo>
                  <a:pt x="454594" y="221933"/>
                </a:lnTo>
                <a:lnTo>
                  <a:pt x="519785" y="216736"/>
                </a:lnTo>
                <a:lnTo>
                  <a:pt x="579815" y="208461"/>
                </a:lnTo>
                <a:lnTo>
                  <a:pt x="633595" y="197424"/>
                </a:lnTo>
                <a:lnTo>
                  <a:pt x="680036" y="183940"/>
                </a:lnTo>
                <a:lnTo>
                  <a:pt x="718052" y="168326"/>
                </a:lnTo>
                <a:lnTo>
                  <a:pt x="764453" y="131970"/>
                </a:lnTo>
                <a:lnTo>
                  <a:pt x="770661" y="111861"/>
                </a:lnTo>
                <a:close/>
              </a:path>
            </a:pathLst>
          </a:custGeom>
          <a:ln w="11267">
            <a:solidFill>
              <a:srgbClr val="00FF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588770" y="3261546"/>
            <a:ext cx="476884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solidFill>
                  <a:srgbClr val="00FF00"/>
                </a:solidFill>
                <a:latin typeface="Arial"/>
                <a:cs typeface="Arial"/>
              </a:rPr>
              <a:t>Oradea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41210" y="2019541"/>
            <a:ext cx="7463790" cy="1664335"/>
            <a:chOff x="641210" y="2019541"/>
            <a:chExt cx="7463790" cy="1664335"/>
          </a:xfrm>
        </p:grpSpPr>
        <p:sp>
          <p:nvSpPr>
            <p:cNvPr id="20" name="object 20"/>
            <p:cNvSpPr/>
            <p:nvPr/>
          </p:nvSpPr>
          <p:spPr>
            <a:xfrm>
              <a:off x="646925" y="2758122"/>
              <a:ext cx="7452359" cy="920115"/>
            </a:xfrm>
            <a:custGeom>
              <a:avLst/>
              <a:gdLst/>
              <a:ahLst/>
              <a:cxnLst/>
              <a:rect l="l" t="t" r="r" b="b"/>
              <a:pathLst>
                <a:path w="7452359" h="920114">
                  <a:moveTo>
                    <a:pt x="1758835" y="0"/>
                  </a:moveTo>
                  <a:lnTo>
                    <a:pt x="341820" y="497205"/>
                  </a:lnTo>
                </a:path>
                <a:path w="7452359" h="920114">
                  <a:moveTo>
                    <a:pt x="1758835" y="0"/>
                  </a:moveTo>
                  <a:lnTo>
                    <a:pt x="1298930" y="497205"/>
                  </a:lnTo>
                </a:path>
                <a:path w="7452359" h="920114">
                  <a:moveTo>
                    <a:pt x="1758835" y="0"/>
                  </a:moveTo>
                  <a:lnTo>
                    <a:pt x="2212530" y="497205"/>
                  </a:lnTo>
                </a:path>
                <a:path w="7452359" h="920114">
                  <a:moveTo>
                    <a:pt x="1758835" y="0"/>
                  </a:moveTo>
                  <a:lnTo>
                    <a:pt x="3169627" y="497205"/>
                  </a:lnTo>
                </a:path>
                <a:path w="7452359" h="920114">
                  <a:moveTo>
                    <a:pt x="341820" y="727151"/>
                  </a:moveTo>
                  <a:lnTo>
                    <a:pt x="0" y="919822"/>
                  </a:lnTo>
                </a:path>
                <a:path w="7452359" h="920114">
                  <a:moveTo>
                    <a:pt x="341820" y="727151"/>
                  </a:moveTo>
                  <a:lnTo>
                    <a:pt x="341820" y="919822"/>
                  </a:lnTo>
                </a:path>
                <a:path w="7452359" h="920114">
                  <a:moveTo>
                    <a:pt x="341820" y="727151"/>
                  </a:moveTo>
                  <a:lnTo>
                    <a:pt x="683641" y="919822"/>
                  </a:lnTo>
                </a:path>
                <a:path w="7452359" h="920114">
                  <a:moveTo>
                    <a:pt x="3169627" y="727151"/>
                  </a:moveTo>
                  <a:lnTo>
                    <a:pt x="2827807" y="919822"/>
                  </a:lnTo>
                </a:path>
                <a:path w="7452359" h="920114">
                  <a:moveTo>
                    <a:pt x="3169627" y="727151"/>
                  </a:moveTo>
                  <a:lnTo>
                    <a:pt x="3169627" y="919822"/>
                  </a:lnTo>
                </a:path>
                <a:path w="7452359" h="920114">
                  <a:moveTo>
                    <a:pt x="3169627" y="727151"/>
                  </a:moveTo>
                  <a:lnTo>
                    <a:pt x="3511448" y="919822"/>
                  </a:lnTo>
                </a:path>
                <a:path w="7452359" h="920114">
                  <a:moveTo>
                    <a:pt x="2218753" y="727151"/>
                  </a:moveTo>
                  <a:lnTo>
                    <a:pt x="2485986" y="919822"/>
                  </a:lnTo>
                </a:path>
                <a:path w="7452359" h="920114">
                  <a:moveTo>
                    <a:pt x="2218753" y="727151"/>
                  </a:moveTo>
                  <a:lnTo>
                    <a:pt x="1951507" y="919822"/>
                  </a:lnTo>
                </a:path>
                <a:path w="7452359" h="920114">
                  <a:moveTo>
                    <a:pt x="1305153" y="727151"/>
                  </a:moveTo>
                  <a:lnTo>
                    <a:pt x="1572399" y="919822"/>
                  </a:lnTo>
                </a:path>
                <a:path w="7452359" h="920114">
                  <a:moveTo>
                    <a:pt x="1305153" y="727151"/>
                  </a:moveTo>
                  <a:lnTo>
                    <a:pt x="1037907" y="919822"/>
                  </a:lnTo>
                </a:path>
                <a:path w="7452359" h="920114">
                  <a:moveTo>
                    <a:pt x="6687299" y="0"/>
                  </a:moveTo>
                  <a:lnTo>
                    <a:pt x="6264681" y="497205"/>
                  </a:lnTo>
                </a:path>
                <a:path w="7452359" h="920114">
                  <a:moveTo>
                    <a:pt x="6687299" y="0"/>
                  </a:moveTo>
                  <a:lnTo>
                    <a:pt x="7184504" y="497205"/>
                  </a:lnTo>
                </a:path>
                <a:path w="7452359" h="920114">
                  <a:moveTo>
                    <a:pt x="6258471" y="727151"/>
                  </a:moveTo>
                  <a:lnTo>
                    <a:pt x="5916650" y="919822"/>
                  </a:lnTo>
                </a:path>
                <a:path w="7452359" h="920114">
                  <a:moveTo>
                    <a:pt x="6258471" y="727151"/>
                  </a:moveTo>
                  <a:lnTo>
                    <a:pt x="6258471" y="919822"/>
                  </a:lnTo>
                </a:path>
                <a:path w="7452359" h="920114">
                  <a:moveTo>
                    <a:pt x="6258471" y="727151"/>
                  </a:moveTo>
                  <a:lnTo>
                    <a:pt x="6600304" y="919822"/>
                  </a:lnTo>
                </a:path>
                <a:path w="7452359" h="920114">
                  <a:moveTo>
                    <a:pt x="7184504" y="727151"/>
                  </a:moveTo>
                  <a:lnTo>
                    <a:pt x="7451750" y="919822"/>
                  </a:lnTo>
                </a:path>
                <a:path w="7452359" h="920114">
                  <a:moveTo>
                    <a:pt x="7184504" y="727151"/>
                  </a:moveTo>
                  <a:lnTo>
                    <a:pt x="6917271" y="919822"/>
                  </a:lnTo>
                </a:path>
              </a:pathLst>
            </a:custGeom>
            <a:ln w="112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05761" y="2030971"/>
              <a:ext cx="5324475" cy="723265"/>
            </a:xfrm>
            <a:custGeom>
              <a:avLst/>
              <a:gdLst/>
              <a:ahLst/>
              <a:cxnLst/>
              <a:rect l="l" t="t" r="r" b="b"/>
              <a:pathLst>
                <a:path w="5324475" h="723264">
                  <a:moveTo>
                    <a:pt x="0" y="497205"/>
                  </a:moveTo>
                  <a:lnTo>
                    <a:pt x="2293327" y="0"/>
                  </a:lnTo>
                </a:path>
                <a:path w="5324475" h="723264">
                  <a:moveTo>
                    <a:pt x="2293327" y="0"/>
                  </a:moveTo>
                  <a:lnTo>
                    <a:pt x="2939681" y="497205"/>
                  </a:lnTo>
                </a:path>
                <a:path w="5324475" h="723264">
                  <a:moveTo>
                    <a:pt x="2293327" y="0"/>
                  </a:moveTo>
                  <a:lnTo>
                    <a:pt x="4928476" y="497205"/>
                  </a:lnTo>
                </a:path>
                <a:path w="5324475" h="723264">
                  <a:moveTo>
                    <a:pt x="5323941" y="610997"/>
                  </a:moveTo>
                  <a:lnTo>
                    <a:pt x="5299834" y="571960"/>
                  </a:lnTo>
                  <a:lnTo>
                    <a:pt x="5233318" y="538918"/>
                  </a:lnTo>
                  <a:lnTo>
                    <a:pt x="5186877" y="525434"/>
                  </a:lnTo>
                  <a:lnTo>
                    <a:pt x="5133099" y="514397"/>
                  </a:lnTo>
                  <a:lnTo>
                    <a:pt x="5073071" y="506121"/>
                  </a:lnTo>
                  <a:lnTo>
                    <a:pt x="5007884" y="500925"/>
                  </a:lnTo>
                  <a:lnTo>
                    <a:pt x="4938623" y="499122"/>
                  </a:lnTo>
                  <a:lnTo>
                    <a:pt x="4869359" y="500925"/>
                  </a:lnTo>
                  <a:lnTo>
                    <a:pt x="4804168" y="506121"/>
                  </a:lnTo>
                  <a:lnTo>
                    <a:pt x="4744139" y="514397"/>
                  </a:lnTo>
                  <a:lnTo>
                    <a:pt x="4690359" y="525434"/>
                  </a:lnTo>
                  <a:lnTo>
                    <a:pt x="4643917" y="538918"/>
                  </a:lnTo>
                  <a:lnTo>
                    <a:pt x="4605901" y="554532"/>
                  </a:lnTo>
                  <a:lnTo>
                    <a:pt x="4559501" y="590887"/>
                  </a:lnTo>
                  <a:lnTo>
                    <a:pt x="4553292" y="610997"/>
                  </a:lnTo>
                  <a:lnTo>
                    <a:pt x="4559501" y="631105"/>
                  </a:lnTo>
                  <a:lnTo>
                    <a:pt x="4605901" y="667458"/>
                  </a:lnTo>
                  <a:lnTo>
                    <a:pt x="4643917" y="683070"/>
                  </a:lnTo>
                  <a:lnTo>
                    <a:pt x="4690359" y="696552"/>
                  </a:lnTo>
                  <a:lnTo>
                    <a:pt x="4744139" y="707587"/>
                  </a:lnTo>
                  <a:lnTo>
                    <a:pt x="4804168" y="715860"/>
                  </a:lnTo>
                  <a:lnTo>
                    <a:pt x="4869359" y="721056"/>
                  </a:lnTo>
                  <a:lnTo>
                    <a:pt x="4938623" y="722858"/>
                  </a:lnTo>
                  <a:lnTo>
                    <a:pt x="5007884" y="721056"/>
                  </a:lnTo>
                  <a:lnTo>
                    <a:pt x="5073071" y="715860"/>
                  </a:lnTo>
                  <a:lnTo>
                    <a:pt x="5133099" y="707587"/>
                  </a:lnTo>
                  <a:lnTo>
                    <a:pt x="5186877" y="696552"/>
                  </a:lnTo>
                  <a:lnTo>
                    <a:pt x="5233318" y="683070"/>
                  </a:lnTo>
                  <a:lnTo>
                    <a:pt x="5271333" y="667458"/>
                  </a:lnTo>
                  <a:lnTo>
                    <a:pt x="5317733" y="631105"/>
                  </a:lnTo>
                  <a:lnTo>
                    <a:pt x="5323941" y="610997"/>
                  </a:lnTo>
                  <a:close/>
                </a:path>
              </a:pathLst>
            </a:custGeom>
            <a:ln w="22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43704" y="2758122"/>
              <a:ext cx="1529080" cy="920115"/>
            </a:xfrm>
            <a:custGeom>
              <a:avLst/>
              <a:gdLst/>
              <a:ahLst/>
              <a:cxnLst/>
              <a:rect l="l" t="t" r="r" b="b"/>
              <a:pathLst>
                <a:path w="1529079" h="920114">
                  <a:moveTo>
                    <a:pt x="801738" y="0"/>
                  </a:moveTo>
                  <a:lnTo>
                    <a:pt x="341833" y="497205"/>
                  </a:lnTo>
                </a:path>
                <a:path w="1529079" h="920114">
                  <a:moveTo>
                    <a:pt x="801738" y="0"/>
                  </a:moveTo>
                  <a:lnTo>
                    <a:pt x="1261643" y="497205"/>
                  </a:lnTo>
                </a:path>
                <a:path w="1529079" h="920114">
                  <a:moveTo>
                    <a:pt x="341833" y="727151"/>
                  </a:moveTo>
                  <a:lnTo>
                    <a:pt x="0" y="919822"/>
                  </a:lnTo>
                </a:path>
                <a:path w="1529079" h="920114">
                  <a:moveTo>
                    <a:pt x="341833" y="727151"/>
                  </a:moveTo>
                  <a:lnTo>
                    <a:pt x="341833" y="919822"/>
                  </a:lnTo>
                </a:path>
                <a:path w="1529079" h="920114">
                  <a:moveTo>
                    <a:pt x="341833" y="727151"/>
                  </a:moveTo>
                  <a:lnTo>
                    <a:pt x="683653" y="919822"/>
                  </a:lnTo>
                </a:path>
                <a:path w="1529079" h="920114">
                  <a:moveTo>
                    <a:pt x="1261643" y="727151"/>
                  </a:moveTo>
                  <a:lnTo>
                    <a:pt x="1528889" y="919822"/>
                  </a:lnTo>
                </a:path>
                <a:path w="1529079" h="920114">
                  <a:moveTo>
                    <a:pt x="1261643" y="727151"/>
                  </a:moveTo>
                  <a:lnTo>
                    <a:pt x="994410" y="919822"/>
                  </a:lnTo>
                </a:path>
              </a:pathLst>
            </a:custGeom>
            <a:ln w="112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128865" y="2534382"/>
            <a:ext cx="408940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latin typeface="Arial"/>
                <a:cs typeface="Arial"/>
              </a:rPr>
              <a:t>Zerind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292422" y="1802942"/>
            <a:ext cx="770890" cy="224154"/>
            <a:chOff x="4292422" y="1802942"/>
            <a:chExt cx="770890" cy="224154"/>
          </a:xfrm>
        </p:grpSpPr>
        <p:sp>
          <p:nvSpPr>
            <p:cNvPr id="25" name="object 25"/>
            <p:cNvSpPr/>
            <p:nvPr/>
          </p:nvSpPr>
          <p:spPr>
            <a:xfrm>
              <a:off x="4292422" y="1802942"/>
              <a:ext cx="770890" cy="224154"/>
            </a:xfrm>
            <a:custGeom>
              <a:avLst/>
              <a:gdLst/>
              <a:ahLst/>
              <a:cxnLst/>
              <a:rect l="l" t="t" r="r" b="b"/>
              <a:pathLst>
                <a:path w="770889" h="224155">
                  <a:moveTo>
                    <a:pt x="0" y="111874"/>
                  </a:moveTo>
                  <a:lnTo>
                    <a:pt x="24107" y="150910"/>
                  </a:lnTo>
                  <a:lnTo>
                    <a:pt x="90624" y="183953"/>
                  </a:lnTo>
                  <a:lnTo>
                    <a:pt x="137066" y="197436"/>
                  </a:lnTo>
                  <a:lnTo>
                    <a:pt x="190846" y="208474"/>
                  </a:lnTo>
                  <a:lnTo>
                    <a:pt x="250875" y="216749"/>
                  </a:lnTo>
                  <a:lnTo>
                    <a:pt x="316066" y="221946"/>
                  </a:lnTo>
                  <a:lnTo>
                    <a:pt x="385330" y="223748"/>
                  </a:lnTo>
                  <a:lnTo>
                    <a:pt x="454594" y="221946"/>
                  </a:lnTo>
                  <a:lnTo>
                    <a:pt x="519785" y="216749"/>
                  </a:lnTo>
                  <a:lnTo>
                    <a:pt x="579815" y="208474"/>
                  </a:lnTo>
                  <a:lnTo>
                    <a:pt x="633595" y="197436"/>
                  </a:lnTo>
                  <a:lnTo>
                    <a:pt x="680036" y="183953"/>
                  </a:lnTo>
                  <a:lnTo>
                    <a:pt x="718052" y="168338"/>
                  </a:lnTo>
                  <a:lnTo>
                    <a:pt x="764453" y="131983"/>
                  </a:lnTo>
                  <a:lnTo>
                    <a:pt x="770661" y="111874"/>
                  </a:lnTo>
                  <a:lnTo>
                    <a:pt x="764453" y="91765"/>
                  </a:lnTo>
                  <a:lnTo>
                    <a:pt x="718052" y="55409"/>
                  </a:lnTo>
                  <a:lnTo>
                    <a:pt x="680036" y="39795"/>
                  </a:lnTo>
                  <a:lnTo>
                    <a:pt x="633595" y="26311"/>
                  </a:lnTo>
                  <a:lnTo>
                    <a:pt x="579815" y="15274"/>
                  </a:lnTo>
                  <a:lnTo>
                    <a:pt x="519785" y="6999"/>
                  </a:lnTo>
                  <a:lnTo>
                    <a:pt x="454594" y="1802"/>
                  </a:lnTo>
                  <a:lnTo>
                    <a:pt x="385330" y="0"/>
                  </a:lnTo>
                  <a:lnTo>
                    <a:pt x="316066" y="1802"/>
                  </a:lnTo>
                  <a:lnTo>
                    <a:pt x="250875" y="6999"/>
                  </a:lnTo>
                  <a:lnTo>
                    <a:pt x="190846" y="15274"/>
                  </a:lnTo>
                  <a:lnTo>
                    <a:pt x="137066" y="26311"/>
                  </a:lnTo>
                  <a:lnTo>
                    <a:pt x="90624" y="39795"/>
                  </a:lnTo>
                  <a:lnTo>
                    <a:pt x="52608" y="55409"/>
                  </a:lnTo>
                  <a:lnTo>
                    <a:pt x="6208" y="91765"/>
                  </a:lnTo>
                  <a:lnTo>
                    <a:pt x="0" y="11187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92422" y="1802942"/>
              <a:ext cx="770890" cy="224154"/>
            </a:xfrm>
            <a:custGeom>
              <a:avLst/>
              <a:gdLst/>
              <a:ahLst/>
              <a:cxnLst/>
              <a:rect l="l" t="t" r="r" b="b"/>
              <a:pathLst>
                <a:path w="770889" h="224155">
                  <a:moveTo>
                    <a:pt x="770661" y="111874"/>
                  </a:moveTo>
                  <a:lnTo>
                    <a:pt x="746554" y="72838"/>
                  </a:lnTo>
                  <a:lnTo>
                    <a:pt x="680036" y="39795"/>
                  </a:lnTo>
                  <a:lnTo>
                    <a:pt x="633595" y="26311"/>
                  </a:lnTo>
                  <a:lnTo>
                    <a:pt x="579815" y="15274"/>
                  </a:lnTo>
                  <a:lnTo>
                    <a:pt x="519785" y="6999"/>
                  </a:lnTo>
                  <a:lnTo>
                    <a:pt x="454594" y="1802"/>
                  </a:lnTo>
                  <a:lnTo>
                    <a:pt x="385330" y="0"/>
                  </a:lnTo>
                  <a:lnTo>
                    <a:pt x="316066" y="1802"/>
                  </a:lnTo>
                  <a:lnTo>
                    <a:pt x="250875" y="6999"/>
                  </a:lnTo>
                  <a:lnTo>
                    <a:pt x="190846" y="15274"/>
                  </a:lnTo>
                  <a:lnTo>
                    <a:pt x="137066" y="26311"/>
                  </a:lnTo>
                  <a:lnTo>
                    <a:pt x="90624" y="39795"/>
                  </a:lnTo>
                  <a:lnTo>
                    <a:pt x="52608" y="55409"/>
                  </a:lnTo>
                  <a:lnTo>
                    <a:pt x="6208" y="91765"/>
                  </a:lnTo>
                  <a:lnTo>
                    <a:pt x="0" y="111874"/>
                  </a:lnTo>
                  <a:lnTo>
                    <a:pt x="6208" y="131983"/>
                  </a:lnTo>
                  <a:lnTo>
                    <a:pt x="52608" y="168338"/>
                  </a:lnTo>
                  <a:lnTo>
                    <a:pt x="90624" y="183953"/>
                  </a:lnTo>
                  <a:lnTo>
                    <a:pt x="137066" y="197436"/>
                  </a:lnTo>
                  <a:lnTo>
                    <a:pt x="190846" y="208474"/>
                  </a:lnTo>
                  <a:lnTo>
                    <a:pt x="250875" y="216749"/>
                  </a:lnTo>
                  <a:lnTo>
                    <a:pt x="316066" y="221946"/>
                  </a:lnTo>
                  <a:lnTo>
                    <a:pt x="385330" y="223748"/>
                  </a:lnTo>
                  <a:lnTo>
                    <a:pt x="454594" y="221946"/>
                  </a:lnTo>
                  <a:lnTo>
                    <a:pt x="519785" y="216749"/>
                  </a:lnTo>
                  <a:lnTo>
                    <a:pt x="579815" y="208474"/>
                  </a:lnTo>
                  <a:lnTo>
                    <a:pt x="633595" y="197436"/>
                  </a:lnTo>
                  <a:lnTo>
                    <a:pt x="680036" y="183953"/>
                  </a:lnTo>
                  <a:lnTo>
                    <a:pt x="718052" y="168338"/>
                  </a:lnTo>
                  <a:lnTo>
                    <a:pt x="764453" y="131983"/>
                  </a:lnTo>
                  <a:lnTo>
                    <a:pt x="770661" y="11187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518583" y="1807231"/>
            <a:ext cx="311150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latin typeface="Arial"/>
                <a:cs typeface="Arial"/>
              </a:rPr>
              <a:t>Arad</a:t>
            </a:r>
            <a:endParaRPr sz="10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017166" y="2530094"/>
            <a:ext cx="770890" cy="224154"/>
          </a:xfrm>
          <a:custGeom>
            <a:avLst/>
            <a:gdLst/>
            <a:ahLst/>
            <a:cxnLst/>
            <a:rect l="l" t="t" r="r" b="b"/>
            <a:pathLst>
              <a:path w="770889" h="224155">
                <a:moveTo>
                  <a:pt x="770661" y="111874"/>
                </a:moveTo>
                <a:lnTo>
                  <a:pt x="746554" y="72838"/>
                </a:lnTo>
                <a:lnTo>
                  <a:pt x="680036" y="39795"/>
                </a:lnTo>
                <a:lnTo>
                  <a:pt x="633595" y="26311"/>
                </a:lnTo>
                <a:lnTo>
                  <a:pt x="579815" y="15274"/>
                </a:lnTo>
                <a:lnTo>
                  <a:pt x="519785" y="6999"/>
                </a:lnTo>
                <a:lnTo>
                  <a:pt x="454594" y="1802"/>
                </a:lnTo>
                <a:lnTo>
                  <a:pt x="385330" y="0"/>
                </a:lnTo>
                <a:lnTo>
                  <a:pt x="316066" y="1802"/>
                </a:lnTo>
                <a:lnTo>
                  <a:pt x="250875" y="6999"/>
                </a:lnTo>
                <a:lnTo>
                  <a:pt x="190846" y="15274"/>
                </a:lnTo>
                <a:lnTo>
                  <a:pt x="137066" y="26311"/>
                </a:lnTo>
                <a:lnTo>
                  <a:pt x="90624" y="39795"/>
                </a:lnTo>
                <a:lnTo>
                  <a:pt x="52608" y="55409"/>
                </a:lnTo>
                <a:lnTo>
                  <a:pt x="6208" y="91765"/>
                </a:lnTo>
                <a:lnTo>
                  <a:pt x="0" y="111874"/>
                </a:lnTo>
                <a:lnTo>
                  <a:pt x="6208" y="131983"/>
                </a:lnTo>
                <a:lnTo>
                  <a:pt x="52608" y="168335"/>
                </a:lnTo>
                <a:lnTo>
                  <a:pt x="90624" y="183947"/>
                </a:lnTo>
                <a:lnTo>
                  <a:pt x="137066" y="197429"/>
                </a:lnTo>
                <a:lnTo>
                  <a:pt x="190846" y="208464"/>
                </a:lnTo>
                <a:lnTo>
                  <a:pt x="250875" y="216738"/>
                </a:lnTo>
                <a:lnTo>
                  <a:pt x="316066" y="221933"/>
                </a:lnTo>
                <a:lnTo>
                  <a:pt x="385330" y="223735"/>
                </a:lnTo>
                <a:lnTo>
                  <a:pt x="454594" y="221933"/>
                </a:lnTo>
                <a:lnTo>
                  <a:pt x="519785" y="216738"/>
                </a:lnTo>
                <a:lnTo>
                  <a:pt x="579815" y="208464"/>
                </a:lnTo>
                <a:lnTo>
                  <a:pt x="633595" y="197429"/>
                </a:lnTo>
                <a:lnTo>
                  <a:pt x="680036" y="183947"/>
                </a:lnTo>
                <a:lnTo>
                  <a:pt x="718052" y="168335"/>
                </a:lnTo>
                <a:lnTo>
                  <a:pt x="764453" y="131983"/>
                </a:lnTo>
                <a:lnTo>
                  <a:pt x="770661" y="111874"/>
                </a:lnTo>
                <a:close/>
              </a:path>
            </a:pathLst>
          </a:custGeom>
          <a:ln w="22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237689" y="2534395"/>
            <a:ext cx="326390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latin typeface="Arial"/>
                <a:cs typeface="Arial"/>
              </a:rPr>
              <a:t>Sibiu</a:t>
            </a:r>
            <a:endParaRPr sz="10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948529" y="2530094"/>
            <a:ext cx="770890" cy="224154"/>
          </a:xfrm>
          <a:custGeom>
            <a:avLst/>
            <a:gdLst/>
            <a:ahLst/>
            <a:cxnLst/>
            <a:rect l="l" t="t" r="r" b="b"/>
            <a:pathLst>
              <a:path w="770889" h="224155">
                <a:moveTo>
                  <a:pt x="770661" y="111874"/>
                </a:moveTo>
                <a:lnTo>
                  <a:pt x="746554" y="72838"/>
                </a:lnTo>
                <a:lnTo>
                  <a:pt x="680036" y="39795"/>
                </a:lnTo>
                <a:lnTo>
                  <a:pt x="633595" y="26311"/>
                </a:lnTo>
                <a:lnTo>
                  <a:pt x="579815" y="15274"/>
                </a:lnTo>
                <a:lnTo>
                  <a:pt x="519785" y="6999"/>
                </a:lnTo>
                <a:lnTo>
                  <a:pt x="454594" y="1802"/>
                </a:lnTo>
                <a:lnTo>
                  <a:pt x="385330" y="0"/>
                </a:lnTo>
                <a:lnTo>
                  <a:pt x="316066" y="1802"/>
                </a:lnTo>
                <a:lnTo>
                  <a:pt x="250875" y="6999"/>
                </a:lnTo>
                <a:lnTo>
                  <a:pt x="190846" y="15274"/>
                </a:lnTo>
                <a:lnTo>
                  <a:pt x="137066" y="26311"/>
                </a:lnTo>
                <a:lnTo>
                  <a:pt x="90624" y="39795"/>
                </a:lnTo>
                <a:lnTo>
                  <a:pt x="52608" y="55409"/>
                </a:lnTo>
                <a:lnTo>
                  <a:pt x="6208" y="91765"/>
                </a:lnTo>
                <a:lnTo>
                  <a:pt x="0" y="111874"/>
                </a:lnTo>
                <a:lnTo>
                  <a:pt x="6208" y="131983"/>
                </a:lnTo>
                <a:lnTo>
                  <a:pt x="52608" y="168335"/>
                </a:lnTo>
                <a:lnTo>
                  <a:pt x="90624" y="183947"/>
                </a:lnTo>
                <a:lnTo>
                  <a:pt x="137066" y="197429"/>
                </a:lnTo>
                <a:lnTo>
                  <a:pt x="190846" y="208464"/>
                </a:lnTo>
                <a:lnTo>
                  <a:pt x="250875" y="216738"/>
                </a:lnTo>
                <a:lnTo>
                  <a:pt x="316066" y="221933"/>
                </a:lnTo>
                <a:lnTo>
                  <a:pt x="385330" y="223735"/>
                </a:lnTo>
                <a:lnTo>
                  <a:pt x="454594" y="221933"/>
                </a:lnTo>
                <a:lnTo>
                  <a:pt x="519785" y="216738"/>
                </a:lnTo>
                <a:lnTo>
                  <a:pt x="579815" y="208464"/>
                </a:lnTo>
                <a:lnTo>
                  <a:pt x="633595" y="197429"/>
                </a:lnTo>
                <a:lnTo>
                  <a:pt x="680036" y="183947"/>
                </a:lnTo>
                <a:lnTo>
                  <a:pt x="718052" y="168335"/>
                </a:lnTo>
                <a:lnTo>
                  <a:pt x="764453" y="131983"/>
                </a:lnTo>
                <a:lnTo>
                  <a:pt x="770661" y="111874"/>
                </a:lnTo>
                <a:close/>
              </a:path>
            </a:pathLst>
          </a:custGeom>
          <a:ln w="22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028209" y="2534382"/>
            <a:ext cx="619125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latin typeface="Arial"/>
                <a:cs typeface="Arial"/>
              </a:rPr>
              <a:t>Timisoara</a:t>
            </a:r>
            <a:endParaRPr sz="105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26</a:t>
            </a:fld>
            <a:endParaRPr spc="2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GB" spc="65" dirty="0"/>
              <a:t>Example: Tree</a:t>
            </a:r>
            <a:r>
              <a:rPr lang="en-GB" spc="240" dirty="0"/>
              <a:t> </a:t>
            </a:r>
            <a:r>
              <a:rPr lang="en-GB" spc="35" dirty="0"/>
              <a:t>search</a:t>
            </a:r>
            <a:r>
              <a:rPr lang="en-GB" spc="260" dirty="0"/>
              <a:t> </a:t>
            </a:r>
            <a:r>
              <a:rPr lang="en-GB" spc="80" dirty="0"/>
              <a:t>for path finding</a:t>
            </a:r>
            <a:endParaRPr spc="80" dirty="0"/>
          </a:p>
        </p:txBody>
      </p:sp>
      <p:sp>
        <p:nvSpPr>
          <p:cNvPr id="3" name="object 3"/>
          <p:cNvSpPr/>
          <p:nvPr/>
        </p:nvSpPr>
        <p:spPr>
          <a:xfrm>
            <a:off x="5433656" y="3256914"/>
            <a:ext cx="770890" cy="224154"/>
          </a:xfrm>
          <a:custGeom>
            <a:avLst/>
            <a:gdLst/>
            <a:ahLst/>
            <a:cxnLst/>
            <a:rect l="l" t="t" r="r" b="b"/>
            <a:pathLst>
              <a:path w="770889" h="224154">
                <a:moveTo>
                  <a:pt x="770648" y="111861"/>
                </a:moveTo>
                <a:lnTo>
                  <a:pt x="746541" y="72827"/>
                </a:lnTo>
                <a:lnTo>
                  <a:pt x="680025" y="39788"/>
                </a:lnTo>
                <a:lnTo>
                  <a:pt x="633584" y="26306"/>
                </a:lnTo>
                <a:lnTo>
                  <a:pt x="579806" y="15271"/>
                </a:lnTo>
                <a:lnTo>
                  <a:pt x="519779" y="6997"/>
                </a:lnTo>
                <a:lnTo>
                  <a:pt x="454591" y="1802"/>
                </a:lnTo>
                <a:lnTo>
                  <a:pt x="385330" y="0"/>
                </a:lnTo>
                <a:lnTo>
                  <a:pt x="316066" y="1802"/>
                </a:lnTo>
                <a:lnTo>
                  <a:pt x="250875" y="6997"/>
                </a:lnTo>
                <a:lnTo>
                  <a:pt x="190846" y="15271"/>
                </a:lnTo>
                <a:lnTo>
                  <a:pt x="137066" y="26306"/>
                </a:lnTo>
                <a:lnTo>
                  <a:pt x="90624" y="39788"/>
                </a:lnTo>
                <a:lnTo>
                  <a:pt x="52608" y="55400"/>
                </a:lnTo>
                <a:lnTo>
                  <a:pt x="6208" y="91752"/>
                </a:lnTo>
                <a:lnTo>
                  <a:pt x="0" y="111861"/>
                </a:lnTo>
                <a:lnTo>
                  <a:pt x="6208" y="131970"/>
                </a:lnTo>
                <a:lnTo>
                  <a:pt x="52608" y="168326"/>
                </a:lnTo>
                <a:lnTo>
                  <a:pt x="90624" y="183940"/>
                </a:lnTo>
                <a:lnTo>
                  <a:pt x="137066" y="197424"/>
                </a:lnTo>
                <a:lnTo>
                  <a:pt x="190846" y="208461"/>
                </a:lnTo>
                <a:lnTo>
                  <a:pt x="250875" y="216736"/>
                </a:lnTo>
                <a:lnTo>
                  <a:pt x="316066" y="221933"/>
                </a:lnTo>
                <a:lnTo>
                  <a:pt x="385330" y="223735"/>
                </a:lnTo>
                <a:lnTo>
                  <a:pt x="454591" y="221933"/>
                </a:lnTo>
                <a:lnTo>
                  <a:pt x="519779" y="216736"/>
                </a:lnTo>
                <a:lnTo>
                  <a:pt x="579806" y="208461"/>
                </a:lnTo>
                <a:lnTo>
                  <a:pt x="633584" y="197424"/>
                </a:lnTo>
                <a:lnTo>
                  <a:pt x="680025" y="183940"/>
                </a:lnTo>
                <a:lnTo>
                  <a:pt x="718040" y="168326"/>
                </a:lnTo>
                <a:lnTo>
                  <a:pt x="764440" y="131970"/>
                </a:lnTo>
                <a:lnTo>
                  <a:pt x="770648" y="111861"/>
                </a:lnTo>
                <a:close/>
              </a:path>
            </a:pathLst>
          </a:custGeom>
          <a:ln w="11267">
            <a:solidFill>
              <a:srgbClr val="00FF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37263" y="3261203"/>
            <a:ext cx="356235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solidFill>
                  <a:srgbClr val="00FF00"/>
                </a:solidFill>
                <a:latin typeface="Arial"/>
                <a:cs typeface="Arial"/>
              </a:rPr>
              <a:t>Lugoj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23596" y="3256914"/>
            <a:ext cx="770890" cy="224154"/>
          </a:xfrm>
          <a:custGeom>
            <a:avLst/>
            <a:gdLst/>
            <a:ahLst/>
            <a:cxnLst/>
            <a:rect l="l" t="t" r="r" b="b"/>
            <a:pathLst>
              <a:path w="770890" h="224154">
                <a:moveTo>
                  <a:pt x="770661" y="111861"/>
                </a:moveTo>
                <a:lnTo>
                  <a:pt x="746554" y="72827"/>
                </a:lnTo>
                <a:lnTo>
                  <a:pt x="680036" y="39788"/>
                </a:lnTo>
                <a:lnTo>
                  <a:pt x="633595" y="26306"/>
                </a:lnTo>
                <a:lnTo>
                  <a:pt x="579815" y="15271"/>
                </a:lnTo>
                <a:lnTo>
                  <a:pt x="519785" y="6997"/>
                </a:lnTo>
                <a:lnTo>
                  <a:pt x="454594" y="1802"/>
                </a:lnTo>
                <a:lnTo>
                  <a:pt x="385330" y="0"/>
                </a:lnTo>
                <a:lnTo>
                  <a:pt x="316066" y="1802"/>
                </a:lnTo>
                <a:lnTo>
                  <a:pt x="250875" y="6997"/>
                </a:lnTo>
                <a:lnTo>
                  <a:pt x="190846" y="15271"/>
                </a:lnTo>
                <a:lnTo>
                  <a:pt x="137066" y="26306"/>
                </a:lnTo>
                <a:lnTo>
                  <a:pt x="90624" y="39788"/>
                </a:lnTo>
                <a:lnTo>
                  <a:pt x="52608" y="55400"/>
                </a:lnTo>
                <a:lnTo>
                  <a:pt x="6208" y="91752"/>
                </a:lnTo>
                <a:lnTo>
                  <a:pt x="0" y="111861"/>
                </a:lnTo>
                <a:lnTo>
                  <a:pt x="6208" y="131970"/>
                </a:lnTo>
                <a:lnTo>
                  <a:pt x="52608" y="168326"/>
                </a:lnTo>
                <a:lnTo>
                  <a:pt x="90624" y="183940"/>
                </a:lnTo>
                <a:lnTo>
                  <a:pt x="137066" y="197424"/>
                </a:lnTo>
                <a:lnTo>
                  <a:pt x="190846" y="208461"/>
                </a:lnTo>
                <a:lnTo>
                  <a:pt x="250875" y="216736"/>
                </a:lnTo>
                <a:lnTo>
                  <a:pt x="316066" y="221933"/>
                </a:lnTo>
                <a:lnTo>
                  <a:pt x="385330" y="223735"/>
                </a:lnTo>
                <a:lnTo>
                  <a:pt x="454594" y="221933"/>
                </a:lnTo>
                <a:lnTo>
                  <a:pt x="519785" y="216736"/>
                </a:lnTo>
                <a:lnTo>
                  <a:pt x="579815" y="208461"/>
                </a:lnTo>
                <a:lnTo>
                  <a:pt x="633595" y="197424"/>
                </a:lnTo>
                <a:lnTo>
                  <a:pt x="680036" y="183940"/>
                </a:lnTo>
                <a:lnTo>
                  <a:pt x="718052" y="168326"/>
                </a:lnTo>
                <a:lnTo>
                  <a:pt x="764453" y="131970"/>
                </a:lnTo>
                <a:lnTo>
                  <a:pt x="770661" y="111861"/>
                </a:lnTo>
                <a:close/>
              </a:path>
            </a:pathLst>
          </a:custGeom>
          <a:ln w="11267">
            <a:solidFill>
              <a:srgbClr val="00FF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49745" y="3261203"/>
            <a:ext cx="311150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solidFill>
                  <a:srgbClr val="00FF00"/>
                </a:solidFill>
                <a:latin typeface="Arial"/>
                <a:cs typeface="Arial"/>
              </a:rPr>
              <a:t>Arad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97514" y="3256914"/>
            <a:ext cx="770890" cy="224154"/>
          </a:xfrm>
          <a:custGeom>
            <a:avLst/>
            <a:gdLst/>
            <a:ahLst/>
            <a:cxnLst/>
            <a:rect l="l" t="t" r="r" b="b"/>
            <a:pathLst>
              <a:path w="770889" h="224154">
                <a:moveTo>
                  <a:pt x="770661" y="111861"/>
                </a:moveTo>
                <a:lnTo>
                  <a:pt x="746554" y="72827"/>
                </a:lnTo>
                <a:lnTo>
                  <a:pt x="680036" y="39788"/>
                </a:lnTo>
                <a:lnTo>
                  <a:pt x="633595" y="26306"/>
                </a:lnTo>
                <a:lnTo>
                  <a:pt x="579815" y="15271"/>
                </a:lnTo>
                <a:lnTo>
                  <a:pt x="519785" y="6997"/>
                </a:lnTo>
                <a:lnTo>
                  <a:pt x="454594" y="1802"/>
                </a:lnTo>
                <a:lnTo>
                  <a:pt x="385330" y="0"/>
                </a:lnTo>
                <a:lnTo>
                  <a:pt x="316066" y="1802"/>
                </a:lnTo>
                <a:lnTo>
                  <a:pt x="250875" y="6997"/>
                </a:lnTo>
                <a:lnTo>
                  <a:pt x="190846" y="15271"/>
                </a:lnTo>
                <a:lnTo>
                  <a:pt x="137066" y="26306"/>
                </a:lnTo>
                <a:lnTo>
                  <a:pt x="90624" y="39788"/>
                </a:lnTo>
                <a:lnTo>
                  <a:pt x="52608" y="55400"/>
                </a:lnTo>
                <a:lnTo>
                  <a:pt x="6208" y="91752"/>
                </a:lnTo>
                <a:lnTo>
                  <a:pt x="0" y="111861"/>
                </a:lnTo>
                <a:lnTo>
                  <a:pt x="6208" y="131970"/>
                </a:lnTo>
                <a:lnTo>
                  <a:pt x="52608" y="168326"/>
                </a:lnTo>
                <a:lnTo>
                  <a:pt x="90624" y="183940"/>
                </a:lnTo>
                <a:lnTo>
                  <a:pt x="137066" y="197424"/>
                </a:lnTo>
                <a:lnTo>
                  <a:pt x="190846" y="208461"/>
                </a:lnTo>
                <a:lnTo>
                  <a:pt x="250875" y="216736"/>
                </a:lnTo>
                <a:lnTo>
                  <a:pt x="316066" y="221933"/>
                </a:lnTo>
                <a:lnTo>
                  <a:pt x="385330" y="223735"/>
                </a:lnTo>
                <a:lnTo>
                  <a:pt x="454594" y="221933"/>
                </a:lnTo>
                <a:lnTo>
                  <a:pt x="519785" y="216736"/>
                </a:lnTo>
                <a:lnTo>
                  <a:pt x="579815" y="208461"/>
                </a:lnTo>
                <a:lnTo>
                  <a:pt x="633595" y="197424"/>
                </a:lnTo>
                <a:lnTo>
                  <a:pt x="680036" y="183940"/>
                </a:lnTo>
                <a:lnTo>
                  <a:pt x="718052" y="168326"/>
                </a:lnTo>
                <a:lnTo>
                  <a:pt x="764453" y="131970"/>
                </a:lnTo>
                <a:lnTo>
                  <a:pt x="770661" y="111861"/>
                </a:lnTo>
                <a:close/>
              </a:path>
            </a:pathLst>
          </a:custGeom>
          <a:ln w="11267">
            <a:solidFill>
              <a:srgbClr val="00FF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23663" y="3261203"/>
            <a:ext cx="311150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solidFill>
                  <a:srgbClr val="00FF00"/>
                </a:solidFill>
                <a:latin typeface="Arial"/>
                <a:cs typeface="Arial"/>
              </a:rPr>
              <a:t>Arad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47127" y="3256914"/>
            <a:ext cx="770890" cy="224154"/>
          </a:xfrm>
          <a:custGeom>
            <a:avLst/>
            <a:gdLst/>
            <a:ahLst/>
            <a:cxnLst/>
            <a:rect l="l" t="t" r="r" b="b"/>
            <a:pathLst>
              <a:path w="770890" h="224154">
                <a:moveTo>
                  <a:pt x="770648" y="111861"/>
                </a:moveTo>
                <a:lnTo>
                  <a:pt x="746541" y="72827"/>
                </a:lnTo>
                <a:lnTo>
                  <a:pt x="680025" y="39788"/>
                </a:lnTo>
                <a:lnTo>
                  <a:pt x="633584" y="26306"/>
                </a:lnTo>
                <a:lnTo>
                  <a:pt x="579806" y="15271"/>
                </a:lnTo>
                <a:lnTo>
                  <a:pt x="519779" y="6997"/>
                </a:lnTo>
                <a:lnTo>
                  <a:pt x="454591" y="1802"/>
                </a:lnTo>
                <a:lnTo>
                  <a:pt x="385330" y="0"/>
                </a:lnTo>
                <a:lnTo>
                  <a:pt x="316066" y="1802"/>
                </a:lnTo>
                <a:lnTo>
                  <a:pt x="250875" y="6997"/>
                </a:lnTo>
                <a:lnTo>
                  <a:pt x="190846" y="15271"/>
                </a:lnTo>
                <a:lnTo>
                  <a:pt x="137066" y="26306"/>
                </a:lnTo>
                <a:lnTo>
                  <a:pt x="90624" y="39788"/>
                </a:lnTo>
                <a:lnTo>
                  <a:pt x="52608" y="55400"/>
                </a:lnTo>
                <a:lnTo>
                  <a:pt x="6208" y="91752"/>
                </a:lnTo>
                <a:lnTo>
                  <a:pt x="0" y="111861"/>
                </a:lnTo>
                <a:lnTo>
                  <a:pt x="6208" y="131970"/>
                </a:lnTo>
                <a:lnTo>
                  <a:pt x="52608" y="168326"/>
                </a:lnTo>
                <a:lnTo>
                  <a:pt x="90624" y="183940"/>
                </a:lnTo>
                <a:lnTo>
                  <a:pt x="137066" y="197424"/>
                </a:lnTo>
                <a:lnTo>
                  <a:pt x="190846" y="208461"/>
                </a:lnTo>
                <a:lnTo>
                  <a:pt x="250875" y="216736"/>
                </a:lnTo>
                <a:lnTo>
                  <a:pt x="316066" y="221933"/>
                </a:lnTo>
                <a:lnTo>
                  <a:pt x="385330" y="223735"/>
                </a:lnTo>
                <a:lnTo>
                  <a:pt x="454591" y="221933"/>
                </a:lnTo>
                <a:lnTo>
                  <a:pt x="519779" y="216736"/>
                </a:lnTo>
                <a:lnTo>
                  <a:pt x="579806" y="208461"/>
                </a:lnTo>
                <a:lnTo>
                  <a:pt x="633584" y="197424"/>
                </a:lnTo>
                <a:lnTo>
                  <a:pt x="680025" y="183940"/>
                </a:lnTo>
                <a:lnTo>
                  <a:pt x="718040" y="168326"/>
                </a:lnTo>
                <a:lnTo>
                  <a:pt x="764440" y="131970"/>
                </a:lnTo>
                <a:lnTo>
                  <a:pt x="770648" y="111861"/>
                </a:lnTo>
                <a:close/>
              </a:path>
            </a:pathLst>
          </a:custGeom>
          <a:ln w="11267">
            <a:solidFill>
              <a:srgbClr val="00FF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88770" y="3261203"/>
            <a:ext cx="476884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solidFill>
                  <a:srgbClr val="00FF00"/>
                </a:solidFill>
                <a:latin typeface="Arial"/>
                <a:cs typeface="Arial"/>
              </a:rPr>
              <a:t>Oradea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41210" y="2019211"/>
            <a:ext cx="7463790" cy="1664335"/>
            <a:chOff x="641210" y="2019211"/>
            <a:chExt cx="7463790" cy="1664335"/>
          </a:xfrm>
        </p:grpSpPr>
        <p:sp>
          <p:nvSpPr>
            <p:cNvPr id="12" name="object 12"/>
            <p:cNvSpPr/>
            <p:nvPr/>
          </p:nvSpPr>
          <p:spPr>
            <a:xfrm>
              <a:off x="4543691" y="2757792"/>
              <a:ext cx="3555365" cy="920115"/>
            </a:xfrm>
            <a:custGeom>
              <a:avLst/>
              <a:gdLst/>
              <a:ahLst/>
              <a:cxnLst/>
              <a:rect l="l" t="t" r="r" b="b"/>
              <a:pathLst>
                <a:path w="3555365" h="920114">
                  <a:moveTo>
                    <a:pt x="801738" y="0"/>
                  </a:moveTo>
                  <a:lnTo>
                    <a:pt x="341833" y="497192"/>
                  </a:lnTo>
                </a:path>
                <a:path w="3555365" h="920114">
                  <a:moveTo>
                    <a:pt x="801738" y="0"/>
                  </a:moveTo>
                  <a:lnTo>
                    <a:pt x="1261643" y="497192"/>
                  </a:lnTo>
                </a:path>
                <a:path w="3555365" h="920114">
                  <a:moveTo>
                    <a:pt x="341833" y="727151"/>
                  </a:moveTo>
                  <a:lnTo>
                    <a:pt x="0" y="919810"/>
                  </a:lnTo>
                </a:path>
                <a:path w="3555365" h="920114">
                  <a:moveTo>
                    <a:pt x="341833" y="727151"/>
                  </a:moveTo>
                  <a:lnTo>
                    <a:pt x="341833" y="919810"/>
                  </a:lnTo>
                </a:path>
                <a:path w="3555365" h="920114">
                  <a:moveTo>
                    <a:pt x="341833" y="727151"/>
                  </a:moveTo>
                  <a:lnTo>
                    <a:pt x="683653" y="919810"/>
                  </a:lnTo>
                </a:path>
                <a:path w="3555365" h="920114">
                  <a:moveTo>
                    <a:pt x="1261656" y="727151"/>
                  </a:moveTo>
                  <a:lnTo>
                    <a:pt x="1528902" y="919810"/>
                  </a:lnTo>
                </a:path>
                <a:path w="3555365" h="920114">
                  <a:moveTo>
                    <a:pt x="1261656" y="727151"/>
                  </a:moveTo>
                  <a:lnTo>
                    <a:pt x="994410" y="919810"/>
                  </a:lnTo>
                </a:path>
                <a:path w="3555365" h="920114">
                  <a:moveTo>
                    <a:pt x="2790520" y="0"/>
                  </a:moveTo>
                  <a:lnTo>
                    <a:pt x="2367915" y="497192"/>
                  </a:lnTo>
                </a:path>
                <a:path w="3555365" h="920114">
                  <a:moveTo>
                    <a:pt x="2790520" y="0"/>
                  </a:moveTo>
                  <a:lnTo>
                    <a:pt x="3287725" y="497192"/>
                  </a:lnTo>
                </a:path>
                <a:path w="3555365" h="920114">
                  <a:moveTo>
                    <a:pt x="2361704" y="727151"/>
                  </a:moveTo>
                  <a:lnTo>
                    <a:pt x="2019871" y="919810"/>
                  </a:lnTo>
                </a:path>
                <a:path w="3555365" h="920114">
                  <a:moveTo>
                    <a:pt x="2361704" y="727151"/>
                  </a:moveTo>
                  <a:lnTo>
                    <a:pt x="2361704" y="919810"/>
                  </a:lnTo>
                </a:path>
                <a:path w="3555365" h="920114">
                  <a:moveTo>
                    <a:pt x="2361704" y="727151"/>
                  </a:moveTo>
                  <a:lnTo>
                    <a:pt x="2703525" y="919810"/>
                  </a:lnTo>
                </a:path>
                <a:path w="3555365" h="920114">
                  <a:moveTo>
                    <a:pt x="3287725" y="727151"/>
                  </a:moveTo>
                  <a:lnTo>
                    <a:pt x="3554971" y="919810"/>
                  </a:lnTo>
                </a:path>
                <a:path w="3555365" h="920114">
                  <a:moveTo>
                    <a:pt x="3287725" y="727151"/>
                  </a:moveTo>
                  <a:lnTo>
                    <a:pt x="3020491" y="919810"/>
                  </a:lnTo>
                </a:path>
              </a:pathLst>
            </a:custGeom>
            <a:ln w="112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88745" y="2030641"/>
              <a:ext cx="6345555" cy="1224915"/>
            </a:xfrm>
            <a:custGeom>
              <a:avLst/>
              <a:gdLst/>
              <a:ahLst/>
              <a:cxnLst/>
              <a:rect l="l" t="t" r="r" b="b"/>
              <a:pathLst>
                <a:path w="6345555" h="1224914">
                  <a:moveTo>
                    <a:pt x="1417015" y="497192"/>
                  </a:moveTo>
                  <a:lnTo>
                    <a:pt x="3710330" y="0"/>
                  </a:lnTo>
                </a:path>
                <a:path w="6345555" h="1224914">
                  <a:moveTo>
                    <a:pt x="3710330" y="0"/>
                  </a:moveTo>
                  <a:lnTo>
                    <a:pt x="4356684" y="497192"/>
                  </a:lnTo>
                </a:path>
                <a:path w="6345555" h="1224914">
                  <a:moveTo>
                    <a:pt x="3710330" y="0"/>
                  </a:moveTo>
                  <a:lnTo>
                    <a:pt x="6345478" y="497192"/>
                  </a:lnTo>
                </a:path>
                <a:path w="6345555" h="1224914">
                  <a:moveTo>
                    <a:pt x="1417002" y="727151"/>
                  </a:moveTo>
                  <a:lnTo>
                    <a:pt x="0" y="1224343"/>
                  </a:lnTo>
                </a:path>
                <a:path w="6345555" h="1224914">
                  <a:moveTo>
                    <a:pt x="1417002" y="727151"/>
                  </a:moveTo>
                  <a:lnTo>
                    <a:pt x="957097" y="1224343"/>
                  </a:lnTo>
                </a:path>
                <a:path w="6345555" h="1224914">
                  <a:moveTo>
                    <a:pt x="1417002" y="727151"/>
                  </a:moveTo>
                  <a:lnTo>
                    <a:pt x="1870697" y="1224343"/>
                  </a:lnTo>
                </a:path>
                <a:path w="6345555" h="1224914">
                  <a:moveTo>
                    <a:pt x="1417002" y="727151"/>
                  </a:moveTo>
                  <a:lnTo>
                    <a:pt x="2827807" y="1224343"/>
                  </a:lnTo>
                </a:path>
              </a:pathLst>
            </a:custGeom>
            <a:ln w="22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74732" y="3484943"/>
              <a:ext cx="683895" cy="193040"/>
            </a:xfrm>
            <a:custGeom>
              <a:avLst/>
              <a:gdLst/>
              <a:ahLst/>
              <a:cxnLst/>
              <a:rect l="l" t="t" r="r" b="b"/>
              <a:pathLst>
                <a:path w="683895" h="193039">
                  <a:moveTo>
                    <a:pt x="341820" y="0"/>
                  </a:moveTo>
                  <a:lnTo>
                    <a:pt x="0" y="192659"/>
                  </a:lnTo>
                </a:path>
                <a:path w="683895" h="193039">
                  <a:moveTo>
                    <a:pt x="341820" y="0"/>
                  </a:moveTo>
                  <a:lnTo>
                    <a:pt x="341820" y="192659"/>
                  </a:lnTo>
                </a:path>
                <a:path w="683895" h="193039">
                  <a:moveTo>
                    <a:pt x="341820" y="0"/>
                  </a:moveTo>
                  <a:lnTo>
                    <a:pt x="683641" y="192659"/>
                  </a:lnTo>
                </a:path>
              </a:pathLst>
            </a:custGeom>
            <a:ln w="112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26066" y="3264801"/>
              <a:ext cx="770890" cy="224154"/>
            </a:xfrm>
            <a:custGeom>
              <a:avLst/>
              <a:gdLst/>
              <a:ahLst/>
              <a:cxnLst/>
              <a:rect l="l" t="t" r="r" b="b"/>
              <a:pathLst>
                <a:path w="770889" h="224154">
                  <a:moveTo>
                    <a:pt x="770661" y="111861"/>
                  </a:moveTo>
                  <a:lnTo>
                    <a:pt x="746554" y="72827"/>
                  </a:lnTo>
                  <a:lnTo>
                    <a:pt x="680036" y="39788"/>
                  </a:lnTo>
                  <a:lnTo>
                    <a:pt x="633595" y="26306"/>
                  </a:lnTo>
                  <a:lnTo>
                    <a:pt x="579815" y="15271"/>
                  </a:lnTo>
                  <a:lnTo>
                    <a:pt x="519785" y="6997"/>
                  </a:lnTo>
                  <a:lnTo>
                    <a:pt x="454594" y="1802"/>
                  </a:lnTo>
                  <a:lnTo>
                    <a:pt x="385330" y="0"/>
                  </a:lnTo>
                  <a:lnTo>
                    <a:pt x="316066" y="1802"/>
                  </a:lnTo>
                  <a:lnTo>
                    <a:pt x="250875" y="6997"/>
                  </a:lnTo>
                  <a:lnTo>
                    <a:pt x="190846" y="15271"/>
                  </a:lnTo>
                  <a:lnTo>
                    <a:pt x="137066" y="26306"/>
                  </a:lnTo>
                  <a:lnTo>
                    <a:pt x="90624" y="39788"/>
                  </a:lnTo>
                  <a:lnTo>
                    <a:pt x="52608" y="55400"/>
                  </a:lnTo>
                  <a:lnTo>
                    <a:pt x="6208" y="91752"/>
                  </a:lnTo>
                  <a:lnTo>
                    <a:pt x="0" y="111861"/>
                  </a:lnTo>
                  <a:lnTo>
                    <a:pt x="6208" y="131970"/>
                  </a:lnTo>
                  <a:lnTo>
                    <a:pt x="52608" y="168326"/>
                  </a:lnTo>
                  <a:lnTo>
                    <a:pt x="90624" y="183940"/>
                  </a:lnTo>
                  <a:lnTo>
                    <a:pt x="137066" y="197424"/>
                  </a:lnTo>
                  <a:lnTo>
                    <a:pt x="190846" y="208461"/>
                  </a:lnTo>
                  <a:lnTo>
                    <a:pt x="250875" y="216736"/>
                  </a:lnTo>
                  <a:lnTo>
                    <a:pt x="316066" y="221933"/>
                  </a:lnTo>
                  <a:lnTo>
                    <a:pt x="385330" y="223735"/>
                  </a:lnTo>
                  <a:lnTo>
                    <a:pt x="454594" y="221933"/>
                  </a:lnTo>
                  <a:lnTo>
                    <a:pt x="519785" y="216736"/>
                  </a:lnTo>
                  <a:lnTo>
                    <a:pt x="579815" y="208461"/>
                  </a:lnTo>
                  <a:lnTo>
                    <a:pt x="633595" y="197424"/>
                  </a:lnTo>
                  <a:lnTo>
                    <a:pt x="680036" y="183940"/>
                  </a:lnTo>
                  <a:lnTo>
                    <a:pt x="718052" y="168326"/>
                  </a:lnTo>
                  <a:lnTo>
                    <a:pt x="764453" y="131970"/>
                  </a:lnTo>
                  <a:lnTo>
                    <a:pt x="770661" y="111861"/>
                  </a:lnTo>
                  <a:close/>
                </a:path>
              </a:pathLst>
            </a:custGeom>
            <a:ln w="22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6925" y="3484943"/>
              <a:ext cx="2486025" cy="193040"/>
            </a:xfrm>
            <a:custGeom>
              <a:avLst/>
              <a:gdLst/>
              <a:ahLst/>
              <a:cxnLst/>
              <a:rect l="l" t="t" r="r" b="b"/>
              <a:pathLst>
                <a:path w="2486025" h="193039">
                  <a:moveTo>
                    <a:pt x="341820" y="0"/>
                  </a:moveTo>
                  <a:lnTo>
                    <a:pt x="0" y="192659"/>
                  </a:lnTo>
                </a:path>
                <a:path w="2486025" h="193039">
                  <a:moveTo>
                    <a:pt x="341820" y="0"/>
                  </a:moveTo>
                  <a:lnTo>
                    <a:pt x="341820" y="192659"/>
                  </a:lnTo>
                </a:path>
                <a:path w="2486025" h="193039">
                  <a:moveTo>
                    <a:pt x="341820" y="0"/>
                  </a:moveTo>
                  <a:lnTo>
                    <a:pt x="683641" y="192659"/>
                  </a:lnTo>
                </a:path>
                <a:path w="2486025" h="193039">
                  <a:moveTo>
                    <a:pt x="1305140" y="0"/>
                  </a:moveTo>
                  <a:lnTo>
                    <a:pt x="1572387" y="192659"/>
                  </a:lnTo>
                </a:path>
                <a:path w="2486025" h="193039">
                  <a:moveTo>
                    <a:pt x="1305140" y="0"/>
                  </a:moveTo>
                  <a:lnTo>
                    <a:pt x="1037894" y="192659"/>
                  </a:lnTo>
                </a:path>
                <a:path w="2486025" h="193039">
                  <a:moveTo>
                    <a:pt x="2218740" y="0"/>
                  </a:moveTo>
                  <a:lnTo>
                    <a:pt x="2485986" y="192659"/>
                  </a:lnTo>
                </a:path>
                <a:path w="2486025" h="193039">
                  <a:moveTo>
                    <a:pt x="2218740" y="0"/>
                  </a:moveTo>
                  <a:lnTo>
                    <a:pt x="1951494" y="192659"/>
                  </a:lnTo>
                </a:path>
              </a:pathLst>
            </a:custGeom>
            <a:ln w="112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462032" y="3278585"/>
            <a:ext cx="66929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95" dirty="0">
                <a:latin typeface="Arial"/>
                <a:cs typeface="Arial"/>
              </a:rPr>
              <a:t>Rimnicu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spc="-85" dirty="0">
                <a:latin typeface="Arial"/>
                <a:cs typeface="Arial"/>
              </a:rPr>
              <a:t>Vilcea</a:t>
            </a:r>
            <a:endParaRPr sz="9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959041" y="2529763"/>
            <a:ext cx="770890" cy="224154"/>
          </a:xfrm>
          <a:custGeom>
            <a:avLst/>
            <a:gdLst/>
            <a:ahLst/>
            <a:cxnLst/>
            <a:rect l="l" t="t" r="r" b="b"/>
            <a:pathLst>
              <a:path w="770890" h="224155">
                <a:moveTo>
                  <a:pt x="770661" y="111861"/>
                </a:moveTo>
                <a:lnTo>
                  <a:pt x="746554" y="72832"/>
                </a:lnTo>
                <a:lnTo>
                  <a:pt x="680036" y="39793"/>
                </a:lnTo>
                <a:lnTo>
                  <a:pt x="633595" y="26310"/>
                </a:lnTo>
                <a:lnTo>
                  <a:pt x="579815" y="15273"/>
                </a:lnTo>
                <a:lnTo>
                  <a:pt x="519785" y="6999"/>
                </a:lnTo>
                <a:lnTo>
                  <a:pt x="454594" y="1802"/>
                </a:lnTo>
                <a:lnTo>
                  <a:pt x="385330" y="0"/>
                </a:lnTo>
                <a:lnTo>
                  <a:pt x="316066" y="1802"/>
                </a:lnTo>
                <a:lnTo>
                  <a:pt x="250875" y="6999"/>
                </a:lnTo>
                <a:lnTo>
                  <a:pt x="190846" y="15273"/>
                </a:lnTo>
                <a:lnTo>
                  <a:pt x="137066" y="26310"/>
                </a:lnTo>
                <a:lnTo>
                  <a:pt x="90624" y="39793"/>
                </a:lnTo>
                <a:lnTo>
                  <a:pt x="52608" y="55405"/>
                </a:lnTo>
                <a:lnTo>
                  <a:pt x="6208" y="91756"/>
                </a:lnTo>
                <a:lnTo>
                  <a:pt x="0" y="111861"/>
                </a:lnTo>
                <a:lnTo>
                  <a:pt x="6208" y="131970"/>
                </a:lnTo>
                <a:lnTo>
                  <a:pt x="52608" y="168326"/>
                </a:lnTo>
                <a:lnTo>
                  <a:pt x="90624" y="183940"/>
                </a:lnTo>
                <a:lnTo>
                  <a:pt x="137066" y="197424"/>
                </a:lnTo>
                <a:lnTo>
                  <a:pt x="190846" y="208461"/>
                </a:lnTo>
                <a:lnTo>
                  <a:pt x="250875" y="216736"/>
                </a:lnTo>
                <a:lnTo>
                  <a:pt x="316066" y="221933"/>
                </a:lnTo>
                <a:lnTo>
                  <a:pt x="385330" y="223735"/>
                </a:lnTo>
                <a:lnTo>
                  <a:pt x="454594" y="221933"/>
                </a:lnTo>
                <a:lnTo>
                  <a:pt x="519785" y="216736"/>
                </a:lnTo>
                <a:lnTo>
                  <a:pt x="579815" y="208461"/>
                </a:lnTo>
                <a:lnTo>
                  <a:pt x="633595" y="197424"/>
                </a:lnTo>
                <a:lnTo>
                  <a:pt x="680036" y="183940"/>
                </a:lnTo>
                <a:lnTo>
                  <a:pt x="718052" y="168326"/>
                </a:lnTo>
                <a:lnTo>
                  <a:pt x="764453" y="131970"/>
                </a:lnTo>
                <a:lnTo>
                  <a:pt x="770661" y="111861"/>
                </a:lnTo>
                <a:close/>
              </a:path>
            </a:pathLst>
          </a:custGeom>
          <a:ln w="22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128865" y="2534052"/>
            <a:ext cx="408940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latin typeface="Arial"/>
                <a:cs typeface="Arial"/>
              </a:rPr>
              <a:t>Zerind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292422" y="1802612"/>
            <a:ext cx="770890" cy="224154"/>
            <a:chOff x="4292422" y="1802612"/>
            <a:chExt cx="770890" cy="224154"/>
          </a:xfrm>
        </p:grpSpPr>
        <p:sp>
          <p:nvSpPr>
            <p:cNvPr id="21" name="object 21"/>
            <p:cNvSpPr/>
            <p:nvPr/>
          </p:nvSpPr>
          <p:spPr>
            <a:xfrm>
              <a:off x="4292422" y="1802612"/>
              <a:ext cx="770890" cy="224154"/>
            </a:xfrm>
            <a:custGeom>
              <a:avLst/>
              <a:gdLst/>
              <a:ahLst/>
              <a:cxnLst/>
              <a:rect l="l" t="t" r="r" b="b"/>
              <a:pathLst>
                <a:path w="770889" h="224155">
                  <a:moveTo>
                    <a:pt x="0" y="111874"/>
                  </a:moveTo>
                  <a:lnTo>
                    <a:pt x="24107" y="150903"/>
                  </a:lnTo>
                  <a:lnTo>
                    <a:pt x="90624" y="183942"/>
                  </a:lnTo>
                  <a:lnTo>
                    <a:pt x="137066" y="197425"/>
                  </a:lnTo>
                  <a:lnTo>
                    <a:pt x="190846" y="208462"/>
                  </a:lnTo>
                  <a:lnTo>
                    <a:pt x="250875" y="216736"/>
                  </a:lnTo>
                  <a:lnTo>
                    <a:pt x="316066" y="221933"/>
                  </a:lnTo>
                  <a:lnTo>
                    <a:pt x="385330" y="223735"/>
                  </a:lnTo>
                  <a:lnTo>
                    <a:pt x="454591" y="221933"/>
                  </a:lnTo>
                  <a:lnTo>
                    <a:pt x="519779" y="216736"/>
                  </a:lnTo>
                  <a:lnTo>
                    <a:pt x="579806" y="208462"/>
                  </a:lnTo>
                  <a:lnTo>
                    <a:pt x="633584" y="197425"/>
                  </a:lnTo>
                  <a:lnTo>
                    <a:pt x="680025" y="183942"/>
                  </a:lnTo>
                  <a:lnTo>
                    <a:pt x="718040" y="168330"/>
                  </a:lnTo>
                  <a:lnTo>
                    <a:pt x="764440" y="131979"/>
                  </a:lnTo>
                  <a:lnTo>
                    <a:pt x="770648" y="111874"/>
                  </a:lnTo>
                  <a:lnTo>
                    <a:pt x="764440" y="91765"/>
                  </a:lnTo>
                  <a:lnTo>
                    <a:pt x="718040" y="55409"/>
                  </a:lnTo>
                  <a:lnTo>
                    <a:pt x="680025" y="39795"/>
                  </a:lnTo>
                  <a:lnTo>
                    <a:pt x="633584" y="26311"/>
                  </a:lnTo>
                  <a:lnTo>
                    <a:pt x="579806" y="15274"/>
                  </a:lnTo>
                  <a:lnTo>
                    <a:pt x="519779" y="6999"/>
                  </a:lnTo>
                  <a:lnTo>
                    <a:pt x="454591" y="1802"/>
                  </a:lnTo>
                  <a:lnTo>
                    <a:pt x="385330" y="0"/>
                  </a:lnTo>
                  <a:lnTo>
                    <a:pt x="316066" y="1802"/>
                  </a:lnTo>
                  <a:lnTo>
                    <a:pt x="250875" y="6999"/>
                  </a:lnTo>
                  <a:lnTo>
                    <a:pt x="190846" y="15274"/>
                  </a:lnTo>
                  <a:lnTo>
                    <a:pt x="137066" y="26311"/>
                  </a:lnTo>
                  <a:lnTo>
                    <a:pt x="90624" y="39795"/>
                  </a:lnTo>
                  <a:lnTo>
                    <a:pt x="52608" y="55409"/>
                  </a:lnTo>
                  <a:lnTo>
                    <a:pt x="6208" y="91765"/>
                  </a:lnTo>
                  <a:lnTo>
                    <a:pt x="0" y="11187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92422" y="1802612"/>
              <a:ext cx="770890" cy="224154"/>
            </a:xfrm>
            <a:custGeom>
              <a:avLst/>
              <a:gdLst/>
              <a:ahLst/>
              <a:cxnLst/>
              <a:rect l="l" t="t" r="r" b="b"/>
              <a:pathLst>
                <a:path w="770889" h="224155">
                  <a:moveTo>
                    <a:pt x="770648" y="111874"/>
                  </a:moveTo>
                  <a:lnTo>
                    <a:pt x="746541" y="72838"/>
                  </a:lnTo>
                  <a:lnTo>
                    <a:pt x="680025" y="39795"/>
                  </a:lnTo>
                  <a:lnTo>
                    <a:pt x="633584" y="26311"/>
                  </a:lnTo>
                  <a:lnTo>
                    <a:pt x="579806" y="15274"/>
                  </a:lnTo>
                  <a:lnTo>
                    <a:pt x="519779" y="6999"/>
                  </a:lnTo>
                  <a:lnTo>
                    <a:pt x="454591" y="1802"/>
                  </a:lnTo>
                  <a:lnTo>
                    <a:pt x="385330" y="0"/>
                  </a:lnTo>
                  <a:lnTo>
                    <a:pt x="316066" y="1802"/>
                  </a:lnTo>
                  <a:lnTo>
                    <a:pt x="250875" y="6999"/>
                  </a:lnTo>
                  <a:lnTo>
                    <a:pt x="190846" y="15274"/>
                  </a:lnTo>
                  <a:lnTo>
                    <a:pt x="137066" y="26311"/>
                  </a:lnTo>
                  <a:lnTo>
                    <a:pt x="90624" y="39795"/>
                  </a:lnTo>
                  <a:lnTo>
                    <a:pt x="52608" y="55409"/>
                  </a:lnTo>
                  <a:lnTo>
                    <a:pt x="6208" y="91765"/>
                  </a:lnTo>
                  <a:lnTo>
                    <a:pt x="0" y="111874"/>
                  </a:lnTo>
                  <a:lnTo>
                    <a:pt x="6208" y="131979"/>
                  </a:lnTo>
                  <a:lnTo>
                    <a:pt x="52608" y="168330"/>
                  </a:lnTo>
                  <a:lnTo>
                    <a:pt x="90624" y="183942"/>
                  </a:lnTo>
                  <a:lnTo>
                    <a:pt x="137066" y="197425"/>
                  </a:lnTo>
                  <a:lnTo>
                    <a:pt x="190846" y="208462"/>
                  </a:lnTo>
                  <a:lnTo>
                    <a:pt x="250875" y="216736"/>
                  </a:lnTo>
                  <a:lnTo>
                    <a:pt x="316066" y="221933"/>
                  </a:lnTo>
                  <a:lnTo>
                    <a:pt x="385330" y="223735"/>
                  </a:lnTo>
                  <a:lnTo>
                    <a:pt x="454591" y="221933"/>
                  </a:lnTo>
                  <a:lnTo>
                    <a:pt x="519779" y="216736"/>
                  </a:lnTo>
                  <a:lnTo>
                    <a:pt x="579806" y="208462"/>
                  </a:lnTo>
                  <a:lnTo>
                    <a:pt x="633584" y="197425"/>
                  </a:lnTo>
                  <a:lnTo>
                    <a:pt x="680025" y="183942"/>
                  </a:lnTo>
                  <a:lnTo>
                    <a:pt x="718040" y="168330"/>
                  </a:lnTo>
                  <a:lnTo>
                    <a:pt x="764440" y="131979"/>
                  </a:lnTo>
                  <a:lnTo>
                    <a:pt x="770648" y="11187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518583" y="1806901"/>
            <a:ext cx="311150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latin typeface="Arial"/>
                <a:cs typeface="Arial"/>
              </a:rPr>
              <a:t>Arad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017166" y="2529763"/>
            <a:ext cx="770890" cy="224154"/>
            <a:chOff x="2017166" y="2529763"/>
            <a:chExt cx="770890" cy="224154"/>
          </a:xfrm>
        </p:grpSpPr>
        <p:sp>
          <p:nvSpPr>
            <p:cNvPr id="25" name="object 25"/>
            <p:cNvSpPr/>
            <p:nvPr/>
          </p:nvSpPr>
          <p:spPr>
            <a:xfrm>
              <a:off x="2017166" y="2529763"/>
              <a:ext cx="770890" cy="224154"/>
            </a:xfrm>
            <a:custGeom>
              <a:avLst/>
              <a:gdLst/>
              <a:ahLst/>
              <a:cxnLst/>
              <a:rect l="l" t="t" r="r" b="b"/>
              <a:pathLst>
                <a:path w="770889" h="224155">
                  <a:moveTo>
                    <a:pt x="0" y="111861"/>
                  </a:moveTo>
                  <a:lnTo>
                    <a:pt x="24107" y="150897"/>
                  </a:lnTo>
                  <a:lnTo>
                    <a:pt x="90624" y="183940"/>
                  </a:lnTo>
                  <a:lnTo>
                    <a:pt x="137066" y="197424"/>
                  </a:lnTo>
                  <a:lnTo>
                    <a:pt x="190846" y="208461"/>
                  </a:lnTo>
                  <a:lnTo>
                    <a:pt x="250875" y="216736"/>
                  </a:lnTo>
                  <a:lnTo>
                    <a:pt x="316066" y="221933"/>
                  </a:lnTo>
                  <a:lnTo>
                    <a:pt x="385330" y="223735"/>
                  </a:lnTo>
                  <a:lnTo>
                    <a:pt x="454591" y="221933"/>
                  </a:lnTo>
                  <a:lnTo>
                    <a:pt x="519779" y="216736"/>
                  </a:lnTo>
                  <a:lnTo>
                    <a:pt x="579806" y="208461"/>
                  </a:lnTo>
                  <a:lnTo>
                    <a:pt x="633584" y="197424"/>
                  </a:lnTo>
                  <a:lnTo>
                    <a:pt x="680025" y="183940"/>
                  </a:lnTo>
                  <a:lnTo>
                    <a:pt x="718040" y="168326"/>
                  </a:lnTo>
                  <a:lnTo>
                    <a:pt x="764440" y="131970"/>
                  </a:lnTo>
                  <a:lnTo>
                    <a:pt x="770648" y="111861"/>
                  </a:lnTo>
                  <a:lnTo>
                    <a:pt x="764440" y="91756"/>
                  </a:lnTo>
                  <a:lnTo>
                    <a:pt x="718040" y="55405"/>
                  </a:lnTo>
                  <a:lnTo>
                    <a:pt x="680025" y="39793"/>
                  </a:lnTo>
                  <a:lnTo>
                    <a:pt x="633584" y="26310"/>
                  </a:lnTo>
                  <a:lnTo>
                    <a:pt x="579806" y="15273"/>
                  </a:lnTo>
                  <a:lnTo>
                    <a:pt x="519779" y="6999"/>
                  </a:lnTo>
                  <a:lnTo>
                    <a:pt x="454591" y="1802"/>
                  </a:lnTo>
                  <a:lnTo>
                    <a:pt x="385330" y="0"/>
                  </a:lnTo>
                  <a:lnTo>
                    <a:pt x="316066" y="1802"/>
                  </a:lnTo>
                  <a:lnTo>
                    <a:pt x="250875" y="6999"/>
                  </a:lnTo>
                  <a:lnTo>
                    <a:pt x="190846" y="15273"/>
                  </a:lnTo>
                  <a:lnTo>
                    <a:pt x="137066" y="26310"/>
                  </a:lnTo>
                  <a:lnTo>
                    <a:pt x="90624" y="39793"/>
                  </a:lnTo>
                  <a:lnTo>
                    <a:pt x="52608" y="55405"/>
                  </a:lnTo>
                  <a:lnTo>
                    <a:pt x="6208" y="91756"/>
                  </a:lnTo>
                  <a:lnTo>
                    <a:pt x="0" y="11186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17166" y="2529763"/>
              <a:ext cx="770890" cy="224154"/>
            </a:xfrm>
            <a:custGeom>
              <a:avLst/>
              <a:gdLst/>
              <a:ahLst/>
              <a:cxnLst/>
              <a:rect l="l" t="t" r="r" b="b"/>
              <a:pathLst>
                <a:path w="770889" h="224155">
                  <a:moveTo>
                    <a:pt x="770648" y="111861"/>
                  </a:moveTo>
                  <a:lnTo>
                    <a:pt x="746541" y="72832"/>
                  </a:lnTo>
                  <a:lnTo>
                    <a:pt x="680025" y="39793"/>
                  </a:lnTo>
                  <a:lnTo>
                    <a:pt x="633584" y="26310"/>
                  </a:lnTo>
                  <a:lnTo>
                    <a:pt x="579806" y="15273"/>
                  </a:lnTo>
                  <a:lnTo>
                    <a:pt x="519779" y="6999"/>
                  </a:lnTo>
                  <a:lnTo>
                    <a:pt x="454591" y="1802"/>
                  </a:lnTo>
                  <a:lnTo>
                    <a:pt x="385330" y="0"/>
                  </a:lnTo>
                  <a:lnTo>
                    <a:pt x="316066" y="1802"/>
                  </a:lnTo>
                  <a:lnTo>
                    <a:pt x="250875" y="6999"/>
                  </a:lnTo>
                  <a:lnTo>
                    <a:pt x="190846" y="15273"/>
                  </a:lnTo>
                  <a:lnTo>
                    <a:pt x="137066" y="26310"/>
                  </a:lnTo>
                  <a:lnTo>
                    <a:pt x="90624" y="39793"/>
                  </a:lnTo>
                  <a:lnTo>
                    <a:pt x="52608" y="55405"/>
                  </a:lnTo>
                  <a:lnTo>
                    <a:pt x="6208" y="91756"/>
                  </a:lnTo>
                  <a:lnTo>
                    <a:pt x="0" y="111861"/>
                  </a:lnTo>
                  <a:lnTo>
                    <a:pt x="6208" y="131970"/>
                  </a:lnTo>
                  <a:lnTo>
                    <a:pt x="52608" y="168326"/>
                  </a:lnTo>
                  <a:lnTo>
                    <a:pt x="90624" y="183940"/>
                  </a:lnTo>
                  <a:lnTo>
                    <a:pt x="137066" y="197424"/>
                  </a:lnTo>
                  <a:lnTo>
                    <a:pt x="190846" y="208461"/>
                  </a:lnTo>
                  <a:lnTo>
                    <a:pt x="250875" y="216736"/>
                  </a:lnTo>
                  <a:lnTo>
                    <a:pt x="316066" y="221933"/>
                  </a:lnTo>
                  <a:lnTo>
                    <a:pt x="385330" y="223735"/>
                  </a:lnTo>
                  <a:lnTo>
                    <a:pt x="454591" y="221933"/>
                  </a:lnTo>
                  <a:lnTo>
                    <a:pt x="519779" y="216736"/>
                  </a:lnTo>
                  <a:lnTo>
                    <a:pt x="579806" y="208461"/>
                  </a:lnTo>
                  <a:lnTo>
                    <a:pt x="633584" y="197424"/>
                  </a:lnTo>
                  <a:lnTo>
                    <a:pt x="680025" y="183940"/>
                  </a:lnTo>
                  <a:lnTo>
                    <a:pt x="718040" y="168326"/>
                  </a:lnTo>
                  <a:lnTo>
                    <a:pt x="764440" y="131970"/>
                  </a:lnTo>
                  <a:lnTo>
                    <a:pt x="770648" y="1118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237676" y="2534065"/>
            <a:ext cx="326390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latin typeface="Arial"/>
                <a:cs typeface="Arial"/>
              </a:rPr>
              <a:t>Sibiu</a:t>
            </a:r>
            <a:endParaRPr sz="10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94512" y="3256914"/>
            <a:ext cx="770890" cy="224154"/>
          </a:xfrm>
          <a:custGeom>
            <a:avLst/>
            <a:gdLst/>
            <a:ahLst/>
            <a:cxnLst/>
            <a:rect l="l" t="t" r="r" b="b"/>
            <a:pathLst>
              <a:path w="770890" h="224154">
                <a:moveTo>
                  <a:pt x="770661" y="111861"/>
                </a:moveTo>
                <a:lnTo>
                  <a:pt x="746554" y="72827"/>
                </a:lnTo>
                <a:lnTo>
                  <a:pt x="680036" y="39788"/>
                </a:lnTo>
                <a:lnTo>
                  <a:pt x="633595" y="26306"/>
                </a:lnTo>
                <a:lnTo>
                  <a:pt x="579815" y="15271"/>
                </a:lnTo>
                <a:lnTo>
                  <a:pt x="519785" y="6997"/>
                </a:lnTo>
                <a:lnTo>
                  <a:pt x="454594" y="1802"/>
                </a:lnTo>
                <a:lnTo>
                  <a:pt x="385330" y="0"/>
                </a:lnTo>
                <a:lnTo>
                  <a:pt x="316066" y="1802"/>
                </a:lnTo>
                <a:lnTo>
                  <a:pt x="250875" y="6997"/>
                </a:lnTo>
                <a:lnTo>
                  <a:pt x="190846" y="15271"/>
                </a:lnTo>
                <a:lnTo>
                  <a:pt x="137066" y="26306"/>
                </a:lnTo>
                <a:lnTo>
                  <a:pt x="90624" y="39788"/>
                </a:lnTo>
                <a:lnTo>
                  <a:pt x="52608" y="55400"/>
                </a:lnTo>
                <a:lnTo>
                  <a:pt x="6208" y="91752"/>
                </a:lnTo>
                <a:lnTo>
                  <a:pt x="0" y="111861"/>
                </a:lnTo>
                <a:lnTo>
                  <a:pt x="6208" y="131970"/>
                </a:lnTo>
                <a:lnTo>
                  <a:pt x="52608" y="168326"/>
                </a:lnTo>
                <a:lnTo>
                  <a:pt x="90624" y="183940"/>
                </a:lnTo>
                <a:lnTo>
                  <a:pt x="137066" y="197424"/>
                </a:lnTo>
                <a:lnTo>
                  <a:pt x="190846" y="208461"/>
                </a:lnTo>
                <a:lnTo>
                  <a:pt x="250875" y="216736"/>
                </a:lnTo>
                <a:lnTo>
                  <a:pt x="316066" y="221933"/>
                </a:lnTo>
                <a:lnTo>
                  <a:pt x="385330" y="223735"/>
                </a:lnTo>
                <a:lnTo>
                  <a:pt x="454594" y="221933"/>
                </a:lnTo>
                <a:lnTo>
                  <a:pt x="519785" y="216736"/>
                </a:lnTo>
                <a:lnTo>
                  <a:pt x="579815" y="208461"/>
                </a:lnTo>
                <a:lnTo>
                  <a:pt x="633595" y="197424"/>
                </a:lnTo>
                <a:lnTo>
                  <a:pt x="680036" y="183940"/>
                </a:lnTo>
                <a:lnTo>
                  <a:pt x="718052" y="168326"/>
                </a:lnTo>
                <a:lnTo>
                  <a:pt x="764453" y="131970"/>
                </a:lnTo>
                <a:lnTo>
                  <a:pt x="770661" y="111861"/>
                </a:lnTo>
                <a:close/>
              </a:path>
            </a:pathLst>
          </a:custGeom>
          <a:ln w="22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20674" y="3261203"/>
            <a:ext cx="311150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latin typeface="Arial"/>
                <a:cs typeface="Arial"/>
              </a:rPr>
              <a:t>Arad</a:t>
            </a:r>
            <a:endParaRPr sz="10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546783" y="3256914"/>
            <a:ext cx="770890" cy="224154"/>
          </a:xfrm>
          <a:custGeom>
            <a:avLst/>
            <a:gdLst/>
            <a:ahLst/>
            <a:cxnLst/>
            <a:rect l="l" t="t" r="r" b="b"/>
            <a:pathLst>
              <a:path w="770889" h="224154">
                <a:moveTo>
                  <a:pt x="770661" y="111861"/>
                </a:moveTo>
                <a:lnTo>
                  <a:pt x="746554" y="72827"/>
                </a:lnTo>
                <a:lnTo>
                  <a:pt x="680036" y="39788"/>
                </a:lnTo>
                <a:lnTo>
                  <a:pt x="633595" y="26306"/>
                </a:lnTo>
                <a:lnTo>
                  <a:pt x="579815" y="15271"/>
                </a:lnTo>
                <a:lnTo>
                  <a:pt x="519785" y="6997"/>
                </a:lnTo>
                <a:lnTo>
                  <a:pt x="454594" y="1802"/>
                </a:lnTo>
                <a:lnTo>
                  <a:pt x="385330" y="0"/>
                </a:lnTo>
                <a:lnTo>
                  <a:pt x="316066" y="1802"/>
                </a:lnTo>
                <a:lnTo>
                  <a:pt x="250875" y="6997"/>
                </a:lnTo>
                <a:lnTo>
                  <a:pt x="190846" y="15271"/>
                </a:lnTo>
                <a:lnTo>
                  <a:pt x="137066" y="26306"/>
                </a:lnTo>
                <a:lnTo>
                  <a:pt x="90624" y="39788"/>
                </a:lnTo>
                <a:lnTo>
                  <a:pt x="52608" y="55400"/>
                </a:lnTo>
                <a:lnTo>
                  <a:pt x="6208" y="91752"/>
                </a:lnTo>
                <a:lnTo>
                  <a:pt x="0" y="111861"/>
                </a:lnTo>
                <a:lnTo>
                  <a:pt x="6208" y="131970"/>
                </a:lnTo>
                <a:lnTo>
                  <a:pt x="52608" y="168326"/>
                </a:lnTo>
                <a:lnTo>
                  <a:pt x="90624" y="183940"/>
                </a:lnTo>
                <a:lnTo>
                  <a:pt x="137066" y="197424"/>
                </a:lnTo>
                <a:lnTo>
                  <a:pt x="190846" y="208461"/>
                </a:lnTo>
                <a:lnTo>
                  <a:pt x="250875" y="216736"/>
                </a:lnTo>
                <a:lnTo>
                  <a:pt x="316066" y="221933"/>
                </a:lnTo>
                <a:lnTo>
                  <a:pt x="385330" y="223735"/>
                </a:lnTo>
                <a:lnTo>
                  <a:pt x="454594" y="221933"/>
                </a:lnTo>
                <a:lnTo>
                  <a:pt x="519785" y="216736"/>
                </a:lnTo>
                <a:lnTo>
                  <a:pt x="579815" y="208461"/>
                </a:lnTo>
                <a:lnTo>
                  <a:pt x="633595" y="197424"/>
                </a:lnTo>
                <a:lnTo>
                  <a:pt x="680036" y="183940"/>
                </a:lnTo>
                <a:lnTo>
                  <a:pt x="718052" y="168326"/>
                </a:lnTo>
                <a:lnTo>
                  <a:pt x="764453" y="131970"/>
                </a:lnTo>
                <a:lnTo>
                  <a:pt x="770661" y="111861"/>
                </a:lnTo>
                <a:close/>
              </a:path>
            </a:pathLst>
          </a:custGeom>
          <a:ln w="22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665909" y="3261203"/>
            <a:ext cx="521970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latin typeface="Arial"/>
                <a:cs typeface="Arial"/>
              </a:rPr>
              <a:t>Fagaras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475140" y="3256914"/>
            <a:ext cx="770890" cy="224154"/>
          </a:xfrm>
          <a:custGeom>
            <a:avLst/>
            <a:gdLst/>
            <a:ahLst/>
            <a:cxnLst/>
            <a:rect l="l" t="t" r="r" b="b"/>
            <a:pathLst>
              <a:path w="770889" h="224154">
                <a:moveTo>
                  <a:pt x="770661" y="111861"/>
                </a:moveTo>
                <a:lnTo>
                  <a:pt x="746554" y="72827"/>
                </a:lnTo>
                <a:lnTo>
                  <a:pt x="680036" y="39788"/>
                </a:lnTo>
                <a:lnTo>
                  <a:pt x="633595" y="26306"/>
                </a:lnTo>
                <a:lnTo>
                  <a:pt x="579815" y="15271"/>
                </a:lnTo>
                <a:lnTo>
                  <a:pt x="519785" y="6997"/>
                </a:lnTo>
                <a:lnTo>
                  <a:pt x="454594" y="1802"/>
                </a:lnTo>
                <a:lnTo>
                  <a:pt x="385330" y="0"/>
                </a:lnTo>
                <a:lnTo>
                  <a:pt x="316066" y="1802"/>
                </a:lnTo>
                <a:lnTo>
                  <a:pt x="250875" y="6997"/>
                </a:lnTo>
                <a:lnTo>
                  <a:pt x="190846" y="15271"/>
                </a:lnTo>
                <a:lnTo>
                  <a:pt x="137066" y="26306"/>
                </a:lnTo>
                <a:lnTo>
                  <a:pt x="90624" y="39788"/>
                </a:lnTo>
                <a:lnTo>
                  <a:pt x="52608" y="55400"/>
                </a:lnTo>
                <a:lnTo>
                  <a:pt x="6208" y="91752"/>
                </a:lnTo>
                <a:lnTo>
                  <a:pt x="0" y="111861"/>
                </a:lnTo>
                <a:lnTo>
                  <a:pt x="6208" y="131970"/>
                </a:lnTo>
                <a:lnTo>
                  <a:pt x="52608" y="168326"/>
                </a:lnTo>
                <a:lnTo>
                  <a:pt x="90624" y="183940"/>
                </a:lnTo>
                <a:lnTo>
                  <a:pt x="137066" y="197424"/>
                </a:lnTo>
                <a:lnTo>
                  <a:pt x="190846" y="208461"/>
                </a:lnTo>
                <a:lnTo>
                  <a:pt x="250875" y="216736"/>
                </a:lnTo>
                <a:lnTo>
                  <a:pt x="316066" y="221933"/>
                </a:lnTo>
                <a:lnTo>
                  <a:pt x="385330" y="223735"/>
                </a:lnTo>
                <a:lnTo>
                  <a:pt x="454594" y="221933"/>
                </a:lnTo>
                <a:lnTo>
                  <a:pt x="519785" y="216736"/>
                </a:lnTo>
                <a:lnTo>
                  <a:pt x="579815" y="208461"/>
                </a:lnTo>
                <a:lnTo>
                  <a:pt x="633595" y="197424"/>
                </a:lnTo>
                <a:lnTo>
                  <a:pt x="680036" y="183940"/>
                </a:lnTo>
                <a:lnTo>
                  <a:pt x="718052" y="168326"/>
                </a:lnTo>
                <a:lnTo>
                  <a:pt x="764453" y="131970"/>
                </a:lnTo>
                <a:lnTo>
                  <a:pt x="770661" y="111861"/>
                </a:lnTo>
                <a:close/>
              </a:path>
            </a:pathLst>
          </a:custGeom>
          <a:ln w="22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616796" y="3261203"/>
            <a:ext cx="476884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latin typeface="Arial"/>
                <a:cs typeface="Arial"/>
              </a:rPr>
              <a:t>Oradea</a:t>
            </a:r>
            <a:endParaRPr sz="105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948529" y="2529763"/>
            <a:ext cx="770890" cy="224154"/>
          </a:xfrm>
          <a:custGeom>
            <a:avLst/>
            <a:gdLst/>
            <a:ahLst/>
            <a:cxnLst/>
            <a:rect l="l" t="t" r="r" b="b"/>
            <a:pathLst>
              <a:path w="770889" h="224155">
                <a:moveTo>
                  <a:pt x="770648" y="111861"/>
                </a:moveTo>
                <a:lnTo>
                  <a:pt x="746541" y="72832"/>
                </a:lnTo>
                <a:lnTo>
                  <a:pt x="680025" y="39793"/>
                </a:lnTo>
                <a:lnTo>
                  <a:pt x="633584" y="26310"/>
                </a:lnTo>
                <a:lnTo>
                  <a:pt x="579806" y="15273"/>
                </a:lnTo>
                <a:lnTo>
                  <a:pt x="519779" y="6999"/>
                </a:lnTo>
                <a:lnTo>
                  <a:pt x="454591" y="1802"/>
                </a:lnTo>
                <a:lnTo>
                  <a:pt x="385330" y="0"/>
                </a:lnTo>
                <a:lnTo>
                  <a:pt x="316066" y="1802"/>
                </a:lnTo>
                <a:lnTo>
                  <a:pt x="250875" y="6999"/>
                </a:lnTo>
                <a:lnTo>
                  <a:pt x="190846" y="15273"/>
                </a:lnTo>
                <a:lnTo>
                  <a:pt x="137066" y="26310"/>
                </a:lnTo>
                <a:lnTo>
                  <a:pt x="90624" y="39793"/>
                </a:lnTo>
                <a:lnTo>
                  <a:pt x="52608" y="55405"/>
                </a:lnTo>
                <a:lnTo>
                  <a:pt x="6208" y="91756"/>
                </a:lnTo>
                <a:lnTo>
                  <a:pt x="0" y="111861"/>
                </a:lnTo>
                <a:lnTo>
                  <a:pt x="6208" y="131970"/>
                </a:lnTo>
                <a:lnTo>
                  <a:pt x="52608" y="168326"/>
                </a:lnTo>
                <a:lnTo>
                  <a:pt x="90624" y="183940"/>
                </a:lnTo>
                <a:lnTo>
                  <a:pt x="137066" y="197424"/>
                </a:lnTo>
                <a:lnTo>
                  <a:pt x="190846" y="208461"/>
                </a:lnTo>
                <a:lnTo>
                  <a:pt x="250875" y="216736"/>
                </a:lnTo>
                <a:lnTo>
                  <a:pt x="316066" y="221933"/>
                </a:lnTo>
                <a:lnTo>
                  <a:pt x="385330" y="223735"/>
                </a:lnTo>
                <a:lnTo>
                  <a:pt x="454591" y="221933"/>
                </a:lnTo>
                <a:lnTo>
                  <a:pt x="519779" y="216736"/>
                </a:lnTo>
                <a:lnTo>
                  <a:pt x="579806" y="208461"/>
                </a:lnTo>
                <a:lnTo>
                  <a:pt x="633584" y="197424"/>
                </a:lnTo>
                <a:lnTo>
                  <a:pt x="680025" y="183940"/>
                </a:lnTo>
                <a:lnTo>
                  <a:pt x="718040" y="168326"/>
                </a:lnTo>
                <a:lnTo>
                  <a:pt x="764440" y="131970"/>
                </a:lnTo>
                <a:lnTo>
                  <a:pt x="770648" y="111861"/>
                </a:lnTo>
                <a:close/>
              </a:path>
            </a:pathLst>
          </a:custGeom>
          <a:ln w="22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028196" y="2534052"/>
            <a:ext cx="619125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latin typeface="Arial"/>
                <a:cs typeface="Arial"/>
              </a:rPr>
              <a:t>Timisoara</a:t>
            </a:r>
            <a:endParaRPr sz="105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27</a:t>
            </a:fld>
            <a:endParaRPr spc="2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GB" spc="65" dirty="0"/>
              <a:t>Example: Tree</a:t>
            </a:r>
            <a:r>
              <a:rPr lang="en-GB" spc="240" dirty="0"/>
              <a:t> </a:t>
            </a:r>
            <a:r>
              <a:rPr lang="en-GB" spc="35" dirty="0"/>
              <a:t>search</a:t>
            </a:r>
            <a:r>
              <a:rPr lang="en-GB" spc="260" dirty="0"/>
              <a:t> </a:t>
            </a:r>
            <a:r>
              <a:rPr lang="en-GB" spc="80" dirty="0"/>
              <a:t>for path finding</a:t>
            </a:r>
            <a:endParaRPr spc="80" dirty="0"/>
          </a:p>
        </p:txBody>
      </p:sp>
      <p:sp>
        <p:nvSpPr>
          <p:cNvPr id="3" name="object 3"/>
          <p:cNvSpPr/>
          <p:nvPr/>
        </p:nvSpPr>
        <p:spPr>
          <a:xfrm>
            <a:off x="5433656" y="3256914"/>
            <a:ext cx="770890" cy="224154"/>
          </a:xfrm>
          <a:custGeom>
            <a:avLst/>
            <a:gdLst/>
            <a:ahLst/>
            <a:cxnLst/>
            <a:rect l="l" t="t" r="r" b="b"/>
            <a:pathLst>
              <a:path w="770889" h="224154">
                <a:moveTo>
                  <a:pt x="770648" y="111861"/>
                </a:moveTo>
                <a:lnTo>
                  <a:pt x="746541" y="72827"/>
                </a:lnTo>
                <a:lnTo>
                  <a:pt x="680025" y="39788"/>
                </a:lnTo>
                <a:lnTo>
                  <a:pt x="633584" y="26306"/>
                </a:lnTo>
                <a:lnTo>
                  <a:pt x="579806" y="15271"/>
                </a:lnTo>
                <a:lnTo>
                  <a:pt x="519779" y="6997"/>
                </a:lnTo>
                <a:lnTo>
                  <a:pt x="454591" y="1802"/>
                </a:lnTo>
                <a:lnTo>
                  <a:pt x="385330" y="0"/>
                </a:lnTo>
                <a:lnTo>
                  <a:pt x="316066" y="1802"/>
                </a:lnTo>
                <a:lnTo>
                  <a:pt x="250875" y="6997"/>
                </a:lnTo>
                <a:lnTo>
                  <a:pt x="190846" y="15271"/>
                </a:lnTo>
                <a:lnTo>
                  <a:pt x="137066" y="26306"/>
                </a:lnTo>
                <a:lnTo>
                  <a:pt x="90624" y="39788"/>
                </a:lnTo>
                <a:lnTo>
                  <a:pt x="52608" y="55400"/>
                </a:lnTo>
                <a:lnTo>
                  <a:pt x="6208" y="91752"/>
                </a:lnTo>
                <a:lnTo>
                  <a:pt x="0" y="111861"/>
                </a:lnTo>
                <a:lnTo>
                  <a:pt x="6208" y="131970"/>
                </a:lnTo>
                <a:lnTo>
                  <a:pt x="52608" y="168326"/>
                </a:lnTo>
                <a:lnTo>
                  <a:pt x="90624" y="183940"/>
                </a:lnTo>
                <a:lnTo>
                  <a:pt x="137066" y="197424"/>
                </a:lnTo>
                <a:lnTo>
                  <a:pt x="190846" y="208461"/>
                </a:lnTo>
                <a:lnTo>
                  <a:pt x="250875" y="216736"/>
                </a:lnTo>
                <a:lnTo>
                  <a:pt x="316066" y="221933"/>
                </a:lnTo>
                <a:lnTo>
                  <a:pt x="385330" y="223735"/>
                </a:lnTo>
                <a:lnTo>
                  <a:pt x="454591" y="221933"/>
                </a:lnTo>
                <a:lnTo>
                  <a:pt x="519779" y="216736"/>
                </a:lnTo>
                <a:lnTo>
                  <a:pt x="579806" y="208461"/>
                </a:lnTo>
                <a:lnTo>
                  <a:pt x="633584" y="197424"/>
                </a:lnTo>
                <a:lnTo>
                  <a:pt x="680025" y="183940"/>
                </a:lnTo>
                <a:lnTo>
                  <a:pt x="718040" y="168326"/>
                </a:lnTo>
                <a:lnTo>
                  <a:pt x="764440" y="131970"/>
                </a:lnTo>
                <a:lnTo>
                  <a:pt x="770648" y="111861"/>
                </a:lnTo>
                <a:close/>
              </a:path>
            </a:pathLst>
          </a:custGeom>
          <a:ln w="11267">
            <a:solidFill>
              <a:srgbClr val="00FF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37263" y="3261203"/>
            <a:ext cx="356235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solidFill>
                  <a:srgbClr val="00FF00"/>
                </a:solidFill>
                <a:latin typeface="Arial"/>
                <a:cs typeface="Arial"/>
              </a:rPr>
              <a:t>Lugoj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23596" y="3256914"/>
            <a:ext cx="770890" cy="224154"/>
          </a:xfrm>
          <a:custGeom>
            <a:avLst/>
            <a:gdLst/>
            <a:ahLst/>
            <a:cxnLst/>
            <a:rect l="l" t="t" r="r" b="b"/>
            <a:pathLst>
              <a:path w="770890" h="224154">
                <a:moveTo>
                  <a:pt x="770661" y="111861"/>
                </a:moveTo>
                <a:lnTo>
                  <a:pt x="746554" y="72827"/>
                </a:lnTo>
                <a:lnTo>
                  <a:pt x="680036" y="39788"/>
                </a:lnTo>
                <a:lnTo>
                  <a:pt x="633595" y="26306"/>
                </a:lnTo>
                <a:lnTo>
                  <a:pt x="579815" y="15271"/>
                </a:lnTo>
                <a:lnTo>
                  <a:pt x="519785" y="6997"/>
                </a:lnTo>
                <a:lnTo>
                  <a:pt x="454594" y="1802"/>
                </a:lnTo>
                <a:lnTo>
                  <a:pt x="385330" y="0"/>
                </a:lnTo>
                <a:lnTo>
                  <a:pt x="316066" y="1802"/>
                </a:lnTo>
                <a:lnTo>
                  <a:pt x="250875" y="6997"/>
                </a:lnTo>
                <a:lnTo>
                  <a:pt x="190846" y="15271"/>
                </a:lnTo>
                <a:lnTo>
                  <a:pt x="137066" y="26306"/>
                </a:lnTo>
                <a:lnTo>
                  <a:pt x="90624" y="39788"/>
                </a:lnTo>
                <a:lnTo>
                  <a:pt x="52608" y="55400"/>
                </a:lnTo>
                <a:lnTo>
                  <a:pt x="6208" y="91752"/>
                </a:lnTo>
                <a:lnTo>
                  <a:pt x="0" y="111861"/>
                </a:lnTo>
                <a:lnTo>
                  <a:pt x="6208" y="131970"/>
                </a:lnTo>
                <a:lnTo>
                  <a:pt x="52608" y="168326"/>
                </a:lnTo>
                <a:lnTo>
                  <a:pt x="90624" y="183940"/>
                </a:lnTo>
                <a:lnTo>
                  <a:pt x="137066" y="197424"/>
                </a:lnTo>
                <a:lnTo>
                  <a:pt x="190846" y="208461"/>
                </a:lnTo>
                <a:lnTo>
                  <a:pt x="250875" y="216736"/>
                </a:lnTo>
                <a:lnTo>
                  <a:pt x="316066" y="221933"/>
                </a:lnTo>
                <a:lnTo>
                  <a:pt x="385330" y="223735"/>
                </a:lnTo>
                <a:lnTo>
                  <a:pt x="454594" y="221933"/>
                </a:lnTo>
                <a:lnTo>
                  <a:pt x="519785" y="216736"/>
                </a:lnTo>
                <a:lnTo>
                  <a:pt x="579815" y="208461"/>
                </a:lnTo>
                <a:lnTo>
                  <a:pt x="633595" y="197424"/>
                </a:lnTo>
                <a:lnTo>
                  <a:pt x="680036" y="183940"/>
                </a:lnTo>
                <a:lnTo>
                  <a:pt x="718052" y="168326"/>
                </a:lnTo>
                <a:lnTo>
                  <a:pt x="764453" y="131970"/>
                </a:lnTo>
                <a:lnTo>
                  <a:pt x="770661" y="111861"/>
                </a:lnTo>
                <a:close/>
              </a:path>
            </a:pathLst>
          </a:custGeom>
          <a:ln w="11267">
            <a:solidFill>
              <a:srgbClr val="00FF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49745" y="3261203"/>
            <a:ext cx="311150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solidFill>
                  <a:srgbClr val="00FF00"/>
                </a:solidFill>
                <a:latin typeface="Arial"/>
                <a:cs typeface="Arial"/>
              </a:rPr>
              <a:t>Arad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97514" y="3256914"/>
            <a:ext cx="770890" cy="224154"/>
          </a:xfrm>
          <a:custGeom>
            <a:avLst/>
            <a:gdLst/>
            <a:ahLst/>
            <a:cxnLst/>
            <a:rect l="l" t="t" r="r" b="b"/>
            <a:pathLst>
              <a:path w="770889" h="224154">
                <a:moveTo>
                  <a:pt x="770661" y="111861"/>
                </a:moveTo>
                <a:lnTo>
                  <a:pt x="746554" y="72827"/>
                </a:lnTo>
                <a:lnTo>
                  <a:pt x="680036" y="39788"/>
                </a:lnTo>
                <a:lnTo>
                  <a:pt x="633595" y="26306"/>
                </a:lnTo>
                <a:lnTo>
                  <a:pt x="579815" y="15271"/>
                </a:lnTo>
                <a:lnTo>
                  <a:pt x="519785" y="6997"/>
                </a:lnTo>
                <a:lnTo>
                  <a:pt x="454594" y="1802"/>
                </a:lnTo>
                <a:lnTo>
                  <a:pt x="385330" y="0"/>
                </a:lnTo>
                <a:lnTo>
                  <a:pt x="316066" y="1802"/>
                </a:lnTo>
                <a:lnTo>
                  <a:pt x="250875" y="6997"/>
                </a:lnTo>
                <a:lnTo>
                  <a:pt x="190846" y="15271"/>
                </a:lnTo>
                <a:lnTo>
                  <a:pt x="137066" y="26306"/>
                </a:lnTo>
                <a:lnTo>
                  <a:pt x="90624" y="39788"/>
                </a:lnTo>
                <a:lnTo>
                  <a:pt x="52608" y="55400"/>
                </a:lnTo>
                <a:lnTo>
                  <a:pt x="6208" y="91752"/>
                </a:lnTo>
                <a:lnTo>
                  <a:pt x="0" y="111861"/>
                </a:lnTo>
                <a:lnTo>
                  <a:pt x="6208" y="131970"/>
                </a:lnTo>
                <a:lnTo>
                  <a:pt x="52608" y="168326"/>
                </a:lnTo>
                <a:lnTo>
                  <a:pt x="90624" y="183940"/>
                </a:lnTo>
                <a:lnTo>
                  <a:pt x="137066" y="197424"/>
                </a:lnTo>
                <a:lnTo>
                  <a:pt x="190846" y="208461"/>
                </a:lnTo>
                <a:lnTo>
                  <a:pt x="250875" y="216736"/>
                </a:lnTo>
                <a:lnTo>
                  <a:pt x="316066" y="221933"/>
                </a:lnTo>
                <a:lnTo>
                  <a:pt x="385330" y="223735"/>
                </a:lnTo>
                <a:lnTo>
                  <a:pt x="454594" y="221933"/>
                </a:lnTo>
                <a:lnTo>
                  <a:pt x="519785" y="216736"/>
                </a:lnTo>
                <a:lnTo>
                  <a:pt x="579815" y="208461"/>
                </a:lnTo>
                <a:lnTo>
                  <a:pt x="633595" y="197424"/>
                </a:lnTo>
                <a:lnTo>
                  <a:pt x="680036" y="183940"/>
                </a:lnTo>
                <a:lnTo>
                  <a:pt x="718052" y="168326"/>
                </a:lnTo>
                <a:lnTo>
                  <a:pt x="764453" y="131970"/>
                </a:lnTo>
                <a:lnTo>
                  <a:pt x="770661" y="111861"/>
                </a:lnTo>
                <a:close/>
              </a:path>
            </a:pathLst>
          </a:custGeom>
          <a:ln w="11267">
            <a:solidFill>
              <a:srgbClr val="00FF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23663" y="3261203"/>
            <a:ext cx="311150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solidFill>
                  <a:srgbClr val="00FF00"/>
                </a:solidFill>
                <a:latin typeface="Arial"/>
                <a:cs typeface="Arial"/>
              </a:rPr>
              <a:t>Arad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47127" y="3256914"/>
            <a:ext cx="770890" cy="224154"/>
          </a:xfrm>
          <a:custGeom>
            <a:avLst/>
            <a:gdLst/>
            <a:ahLst/>
            <a:cxnLst/>
            <a:rect l="l" t="t" r="r" b="b"/>
            <a:pathLst>
              <a:path w="770890" h="224154">
                <a:moveTo>
                  <a:pt x="770648" y="111861"/>
                </a:moveTo>
                <a:lnTo>
                  <a:pt x="746541" y="72827"/>
                </a:lnTo>
                <a:lnTo>
                  <a:pt x="680025" y="39788"/>
                </a:lnTo>
                <a:lnTo>
                  <a:pt x="633584" y="26306"/>
                </a:lnTo>
                <a:lnTo>
                  <a:pt x="579806" y="15271"/>
                </a:lnTo>
                <a:lnTo>
                  <a:pt x="519779" y="6997"/>
                </a:lnTo>
                <a:lnTo>
                  <a:pt x="454591" y="1802"/>
                </a:lnTo>
                <a:lnTo>
                  <a:pt x="385330" y="0"/>
                </a:lnTo>
                <a:lnTo>
                  <a:pt x="316066" y="1802"/>
                </a:lnTo>
                <a:lnTo>
                  <a:pt x="250875" y="6997"/>
                </a:lnTo>
                <a:lnTo>
                  <a:pt x="190846" y="15271"/>
                </a:lnTo>
                <a:lnTo>
                  <a:pt x="137066" y="26306"/>
                </a:lnTo>
                <a:lnTo>
                  <a:pt x="90624" y="39788"/>
                </a:lnTo>
                <a:lnTo>
                  <a:pt x="52608" y="55400"/>
                </a:lnTo>
                <a:lnTo>
                  <a:pt x="6208" y="91752"/>
                </a:lnTo>
                <a:lnTo>
                  <a:pt x="0" y="111861"/>
                </a:lnTo>
                <a:lnTo>
                  <a:pt x="6208" y="131970"/>
                </a:lnTo>
                <a:lnTo>
                  <a:pt x="52608" y="168326"/>
                </a:lnTo>
                <a:lnTo>
                  <a:pt x="90624" y="183940"/>
                </a:lnTo>
                <a:lnTo>
                  <a:pt x="137066" y="197424"/>
                </a:lnTo>
                <a:lnTo>
                  <a:pt x="190846" y="208461"/>
                </a:lnTo>
                <a:lnTo>
                  <a:pt x="250875" y="216736"/>
                </a:lnTo>
                <a:lnTo>
                  <a:pt x="316066" y="221933"/>
                </a:lnTo>
                <a:lnTo>
                  <a:pt x="385330" y="223735"/>
                </a:lnTo>
                <a:lnTo>
                  <a:pt x="454591" y="221933"/>
                </a:lnTo>
                <a:lnTo>
                  <a:pt x="519779" y="216736"/>
                </a:lnTo>
                <a:lnTo>
                  <a:pt x="579806" y="208461"/>
                </a:lnTo>
                <a:lnTo>
                  <a:pt x="633584" y="197424"/>
                </a:lnTo>
                <a:lnTo>
                  <a:pt x="680025" y="183940"/>
                </a:lnTo>
                <a:lnTo>
                  <a:pt x="718040" y="168326"/>
                </a:lnTo>
                <a:lnTo>
                  <a:pt x="764440" y="131970"/>
                </a:lnTo>
                <a:lnTo>
                  <a:pt x="770648" y="111861"/>
                </a:lnTo>
                <a:close/>
              </a:path>
            </a:pathLst>
          </a:custGeom>
          <a:ln w="11267">
            <a:solidFill>
              <a:srgbClr val="00FF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88770" y="3261203"/>
            <a:ext cx="476884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solidFill>
                  <a:srgbClr val="00FF00"/>
                </a:solidFill>
                <a:latin typeface="Arial"/>
                <a:cs typeface="Arial"/>
              </a:rPr>
              <a:t>Oradea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41210" y="2019211"/>
            <a:ext cx="7463790" cy="1664335"/>
            <a:chOff x="641210" y="2019211"/>
            <a:chExt cx="7463790" cy="1664335"/>
          </a:xfrm>
        </p:grpSpPr>
        <p:sp>
          <p:nvSpPr>
            <p:cNvPr id="12" name="object 12"/>
            <p:cNvSpPr/>
            <p:nvPr/>
          </p:nvSpPr>
          <p:spPr>
            <a:xfrm>
              <a:off x="4543691" y="2757792"/>
              <a:ext cx="3555365" cy="920115"/>
            </a:xfrm>
            <a:custGeom>
              <a:avLst/>
              <a:gdLst/>
              <a:ahLst/>
              <a:cxnLst/>
              <a:rect l="l" t="t" r="r" b="b"/>
              <a:pathLst>
                <a:path w="3555365" h="920114">
                  <a:moveTo>
                    <a:pt x="801738" y="0"/>
                  </a:moveTo>
                  <a:lnTo>
                    <a:pt x="341833" y="497192"/>
                  </a:lnTo>
                </a:path>
                <a:path w="3555365" h="920114">
                  <a:moveTo>
                    <a:pt x="801738" y="0"/>
                  </a:moveTo>
                  <a:lnTo>
                    <a:pt x="1261643" y="497192"/>
                  </a:lnTo>
                </a:path>
                <a:path w="3555365" h="920114">
                  <a:moveTo>
                    <a:pt x="341833" y="727151"/>
                  </a:moveTo>
                  <a:lnTo>
                    <a:pt x="0" y="919810"/>
                  </a:lnTo>
                </a:path>
                <a:path w="3555365" h="920114">
                  <a:moveTo>
                    <a:pt x="341833" y="727151"/>
                  </a:moveTo>
                  <a:lnTo>
                    <a:pt x="341833" y="919810"/>
                  </a:lnTo>
                </a:path>
                <a:path w="3555365" h="920114">
                  <a:moveTo>
                    <a:pt x="341833" y="727151"/>
                  </a:moveTo>
                  <a:lnTo>
                    <a:pt x="683653" y="919810"/>
                  </a:lnTo>
                </a:path>
                <a:path w="3555365" h="920114">
                  <a:moveTo>
                    <a:pt x="1261656" y="727151"/>
                  </a:moveTo>
                  <a:lnTo>
                    <a:pt x="1528902" y="919810"/>
                  </a:lnTo>
                </a:path>
                <a:path w="3555365" h="920114">
                  <a:moveTo>
                    <a:pt x="1261656" y="727151"/>
                  </a:moveTo>
                  <a:lnTo>
                    <a:pt x="994410" y="919810"/>
                  </a:lnTo>
                </a:path>
                <a:path w="3555365" h="920114">
                  <a:moveTo>
                    <a:pt x="2790520" y="0"/>
                  </a:moveTo>
                  <a:lnTo>
                    <a:pt x="2367915" y="497192"/>
                  </a:lnTo>
                </a:path>
                <a:path w="3555365" h="920114">
                  <a:moveTo>
                    <a:pt x="2790520" y="0"/>
                  </a:moveTo>
                  <a:lnTo>
                    <a:pt x="3287725" y="497192"/>
                  </a:lnTo>
                </a:path>
                <a:path w="3555365" h="920114">
                  <a:moveTo>
                    <a:pt x="2361704" y="727151"/>
                  </a:moveTo>
                  <a:lnTo>
                    <a:pt x="2019871" y="919810"/>
                  </a:lnTo>
                </a:path>
                <a:path w="3555365" h="920114">
                  <a:moveTo>
                    <a:pt x="2361704" y="727151"/>
                  </a:moveTo>
                  <a:lnTo>
                    <a:pt x="2361704" y="919810"/>
                  </a:lnTo>
                </a:path>
                <a:path w="3555365" h="920114">
                  <a:moveTo>
                    <a:pt x="2361704" y="727151"/>
                  </a:moveTo>
                  <a:lnTo>
                    <a:pt x="2703525" y="919810"/>
                  </a:lnTo>
                </a:path>
                <a:path w="3555365" h="920114">
                  <a:moveTo>
                    <a:pt x="3287725" y="727151"/>
                  </a:moveTo>
                  <a:lnTo>
                    <a:pt x="3554971" y="919810"/>
                  </a:lnTo>
                </a:path>
                <a:path w="3555365" h="920114">
                  <a:moveTo>
                    <a:pt x="3287725" y="727151"/>
                  </a:moveTo>
                  <a:lnTo>
                    <a:pt x="3020491" y="919810"/>
                  </a:lnTo>
                </a:path>
              </a:pathLst>
            </a:custGeom>
            <a:ln w="112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88745" y="2030641"/>
              <a:ext cx="6345555" cy="1224915"/>
            </a:xfrm>
            <a:custGeom>
              <a:avLst/>
              <a:gdLst/>
              <a:ahLst/>
              <a:cxnLst/>
              <a:rect l="l" t="t" r="r" b="b"/>
              <a:pathLst>
                <a:path w="6345555" h="1224914">
                  <a:moveTo>
                    <a:pt x="1417015" y="497192"/>
                  </a:moveTo>
                  <a:lnTo>
                    <a:pt x="3710330" y="0"/>
                  </a:lnTo>
                </a:path>
                <a:path w="6345555" h="1224914">
                  <a:moveTo>
                    <a:pt x="3710330" y="0"/>
                  </a:moveTo>
                  <a:lnTo>
                    <a:pt x="4356684" y="497192"/>
                  </a:lnTo>
                </a:path>
                <a:path w="6345555" h="1224914">
                  <a:moveTo>
                    <a:pt x="3710330" y="0"/>
                  </a:moveTo>
                  <a:lnTo>
                    <a:pt x="6345478" y="497192"/>
                  </a:lnTo>
                </a:path>
                <a:path w="6345555" h="1224914">
                  <a:moveTo>
                    <a:pt x="1417002" y="727151"/>
                  </a:moveTo>
                  <a:lnTo>
                    <a:pt x="0" y="1224343"/>
                  </a:lnTo>
                </a:path>
                <a:path w="6345555" h="1224914">
                  <a:moveTo>
                    <a:pt x="1417002" y="727151"/>
                  </a:moveTo>
                  <a:lnTo>
                    <a:pt x="957097" y="1224343"/>
                  </a:lnTo>
                </a:path>
                <a:path w="6345555" h="1224914">
                  <a:moveTo>
                    <a:pt x="1417002" y="727151"/>
                  </a:moveTo>
                  <a:lnTo>
                    <a:pt x="1870697" y="1224343"/>
                  </a:lnTo>
                </a:path>
                <a:path w="6345555" h="1224914">
                  <a:moveTo>
                    <a:pt x="1417002" y="727151"/>
                  </a:moveTo>
                  <a:lnTo>
                    <a:pt x="2827807" y="1224343"/>
                  </a:lnTo>
                </a:path>
              </a:pathLst>
            </a:custGeom>
            <a:ln w="22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74732" y="3484943"/>
              <a:ext cx="683895" cy="193040"/>
            </a:xfrm>
            <a:custGeom>
              <a:avLst/>
              <a:gdLst/>
              <a:ahLst/>
              <a:cxnLst/>
              <a:rect l="l" t="t" r="r" b="b"/>
              <a:pathLst>
                <a:path w="683895" h="193039">
                  <a:moveTo>
                    <a:pt x="341820" y="0"/>
                  </a:moveTo>
                  <a:lnTo>
                    <a:pt x="0" y="192659"/>
                  </a:lnTo>
                </a:path>
                <a:path w="683895" h="193039">
                  <a:moveTo>
                    <a:pt x="341820" y="0"/>
                  </a:moveTo>
                  <a:lnTo>
                    <a:pt x="341820" y="192659"/>
                  </a:lnTo>
                </a:path>
                <a:path w="683895" h="193039">
                  <a:moveTo>
                    <a:pt x="341820" y="0"/>
                  </a:moveTo>
                  <a:lnTo>
                    <a:pt x="683641" y="192659"/>
                  </a:lnTo>
                </a:path>
              </a:pathLst>
            </a:custGeom>
            <a:ln w="112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26066" y="3264801"/>
              <a:ext cx="770890" cy="224154"/>
            </a:xfrm>
            <a:custGeom>
              <a:avLst/>
              <a:gdLst/>
              <a:ahLst/>
              <a:cxnLst/>
              <a:rect l="l" t="t" r="r" b="b"/>
              <a:pathLst>
                <a:path w="770889" h="224154">
                  <a:moveTo>
                    <a:pt x="770661" y="111861"/>
                  </a:moveTo>
                  <a:lnTo>
                    <a:pt x="746554" y="72827"/>
                  </a:lnTo>
                  <a:lnTo>
                    <a:pt x="680036" y="39788"/>
                  </a:lnTo>
                  <a:lnTo>
                    <a:pt x="633595" y="26306"/>
                  </a:lnTo>
                  <a:lnTo>
                    <a:pt x="579815" y="15271"/>
                  </a:lnTo>
                  <a:lnTo>
                    <a:pt x="519785" y="6997"/>
                  </a:lnTo>
                  <a:lnTo>
                    <a:pt x="454594" y="1802"/>
                  </a:lnTo>
                  <a:lnTo>
                    <a:pt x="385330" y="0"/>
                  </a:lnTo>
                  <a:lnTo>
                    <a:pt x="316066" y="1802"/>
                  </a:lnTo>
                  <a:lnTo>
                    <a:pt x="250875" y="6997"/>
                  </a:lnTo>
                  <a:lnTo>
                    <a:pt x="190846" y="15271"/>
                  </a:lnTo>
                  <a:lnTo>
                    <a:pt x="137066" y="26306"/>
                  </a:lnTo>
                  <a:lnTo>
                    <a:pt x="90624" y="39788"/>
                  </a:lnTo>
                  <a:lnTo>
                    <a:pt x="52608" y="55400"/>
                  </a:lnTo>
                  <a:lnTo>
                    <a:pt x="6208" y="91752"/>
                  </a:lnTo>
                  <a:lnTo>
                    <a:pt x="0" y="111861"/>
                  </a:lnTo>
                  <a:lnTo>
                    <a:pt x="6208" y="131970"/>
                  </a:lnTo>
                  <a:lnTo>
                    <a:pt x="52608" y="168326"/>
                  </a:lnTo>
                  <a:lnTo>
                    <a:pt x="90624" y="183940"/>
                  </a:lnTo>
                  <a:lnTo>
                    <a:pt x="137066" y="197424"/>
                  </a:lnTo>
                  <a:lnTo>
                    <a:pt x="190846" y="208461"/>
                  </a:lnTo>
                  <a:lnTo>
                    <a:pt x="250875" y="216736"/>
                  </a:lnTo>
                  <a:lnTo>
                    <a:pt x="316066" y="221933"/>
                  </a:lnTo>
                  <a:lnTo>
                    <a:pt x="385330" y="223735"/>
                  </a:lnTo>
                  <a:lnTo>
                    <a:pt x="454594" y="221933"/>
                  </a:lnTo>
                  <a:lnTo>
                    <a:pt x="519785" y="216736"/>
                  </a:lnTo>
                  <a:lnTo>
                    <a:pt x="579815" y="208461"/>
                  </a:lnTo>
                  <a:lnTo>
                    <a:pt x="633595" y="197424"/>
                  </a:lnTo>
                  <a:lnTo>
                    <a:pt x="680036" y="183940"/>
                  </a:lnTo>
                  <a:lnTo>
                    <a:pt x="718052" y="168326"/>
                  </a:lnTo>
                  <a:lnTo>
                    <a:pt x="764453" y="131970"/>
                  </a:lnTo>
                  <a:lnTo>
                    <a:pt x="770661" y="111861"/>
                  </a:lnTo>
                  <a:close/>
                </a:path>
              </a:pathLst>
            </a:custGeom>
            <a:ln w="22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6925" y="3484943"/>
              <a:ext cx="2486025" cy="193040"/>
            </a:xfrm>
            <a:custGeom>
              <a:avLst/>
              <a:gdLst/>
              <a:ahLst/>
              <a:cxnLst/>
              <a:rect l="l" t="t" r="r" b="b"/>
              <a:pathLst>
                <a:path w="2486025" h="193039">
                  <a:moveTo>
                    <a:pt x="341820" y="0"/>
                  </a:moveTo>
                  <a:lnTo>
                    <a:pt x="0" y="192659"/>
                  </a:lnTo>
                </a:path>
                <a:path w="2486025" h="193039">
                  <a:moveTo>
                    <a:pt x="341820" y="0"/>
                  </a:moveTo>
                  <a:lnTo>
                    <a:pt x="341820" y="192659"/>
                  </a:lnTo>
                </a:path>
                <a:path w="2486025" h="193039">
                  <a:moveTo>
                    <a:pt x="341820" y="0"/>
                  </a:moveTo>
                  <a:lnTo>
                    <a:pt x="683641" y="192659"/>
                  </a:lnTo>
                </a:path>
                <a:path w="2486025" h="193039">
                  <a:moveTo>
                    <a:pt x="1305140" y="0"/>
                  </a:moveTo>
                  <a:lnTo>
                    <a:pt x="1572387" y="192659"/>
                  </a:lnTo>
                </a:path>
                <a:path w="2486025" h="193039">
                  <a:moveTo>
                    <a:pt x="1305140" y="0"/>
                  </a:moveTo>
                  <a:lnTo>
                    <a:pt x="1037894" y="192659"/>
                  </a:lnTo>
                </a:path>
                <a:path w="2486025" h="193039">
                  <a:moveTo>
                    <a:pt x="2218740" y="0"/>
                  </a:moveTo>
                  <a:lnTo>
                    <a:pt x="2485986" y="192659"/>
                  </a:lnTo>
                </a:path>
                <a:path w="2486025" h="193039">
                  <a:moveTo>
                    <a:pt x="2218740" y="0"/>
                  </a:moveTo>
                  <a:lnTo>
                    <a:pt x="1951494" y="192659"/>
                  </a:lnTo>
                </a:path>
              </a:pathLst>
            </a:custGeom>
            <a:ln w="112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462032" y="3278585"/>
            <a:ext cx="66929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95" dirty="0">
                <a:latin typeface="Arial"/>
                <a:cs typeface="Arial"/>
              </a:rPr>
              <a:t>Rimnicu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spc="-85" dirty="0">
                <a:latin typeface="Arial"/>
                <a:cs typeface="Arial"/>
              </a:rPr>
              <a:t>Vilcea</a:t>
            </a:r>
            <a:endParaRPr sz="9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959041" y="2529763"/>
            <a:ext cx="770890" cy="224154"/>
          </a:xfrm>
          <a:custGeom>
            <a:avLst/>
            <a:gdLst/>
            <a:ahLst/>
            <a:cxnLst/>
            <a:rect l="l" t="t" r="r" b="b"/>
            <a:pathLst>
              <a:path w="770890" h="224155">
                <a:moveTo>
                  <a:pt x="770661" y="111861"/>
                </a:moveTo>
                <a:lnTo>
                  <a:pt x="746554" y="72832"/>
                </a:lnTo>
                <a:lnTo>
                  <a:pt x="680036" y="39793"/>
                </a:lnTo>
                <a:lnTo>
                  <a:pt x="633595" y="26310"/>
                </a:lnTo>
                <a:lnTo>
                  <a:pt x="579815" y="15273"/>
                </a:lnTo>
                <a:lnTo>
                  <a:pt x="519785" y="6999"/>
                </a:lnTo>
                <a:lnTo>
                  <a:pt x="454594" y="1802"/>
                </a:lnTo>
                <a:lnTo>
                  <a:pt x="385330" y="0"/>
                </a:lnTo>
                <a:lnTo>
                  <a:pt x="316066" y="1802"/>
                </a:lnTo>
                <a:lnTo>
                  <a:pt x="250875" y="6999"/>
                </a:lnTo>
                <a:lnTo>
                  <a:pt x="190846" y="15273"/>
                </a:lnTo>
                <a:lnTo>
                  <a:pt x="137066" y="26310"/>
                </a:lnTo>
                <a:lnTo>
                  <a:pt x="90624" y="39793"/>
                </a:lnTo>
                <a:lnTo>
                  <a:pt x="52608" y="55405"/>
                </a:lnTo>
                <a:lnTo>
                  <a:pt x="6208" y="91756"/>
                </a:lnTo>
                <a:lnTo>
                  <a:pt x="0" y="111861"/>
                </a:lnTo>
                <a:lnTo>
                  <a:pt x="6208" y="131970"/>
                </a:lnTo>
                <a:lnTo>
                  <a:pt x="52608" y="168326"/>
                </a:lnTo>
                <a:lnTo>
                  <a:pt x="90624" y="183940"/>
                </a:lnTo>
                <a:lnTo>
                  <a:pt x="137066" y="197424"/>
                </a:lnTo>
                <a:lnTo>
                  <a:pt x="190846" y="208461"/>
                </a:lnTo>
                <a:lnTo>
                  <a:pt x="250875" y="216736"/>
                </a:lnTo>
                <a:lnTo>
                  <a:pt x="316066" y="221933"/>
                </a:lnTo>
                <a:lnTo>
                  <a:pt x="385330" y="223735"/>
                </a:lnTo>
                <a:lnTo>
                  <a:pt x="454594" y="221933"/>
                </a:lnTo>
                <a:lnTo>
                  <a:pt x="519785" y="216736"/>
                </a:lnTo>
                <a:lnTo>
                  <a:pt x="579815" y="208461"/>
                </a:lnTo>
                <a:lnTo>
                  <a:pt x="633595" y="197424"/>
                </a:lnTo>
                <a:lnTo>
                  <a:pt x="680036" y="183940"/>
                </a:lnTo>
                <a:lnTo>
                  <a:pt x="718052" y="168326"/>
                </a:lnTo>
                <a:lnTo>
                  <a:pt x="764453" y="131970"/>
                </a:lnTo>
                <a:lnTo>
                  <a:pt x="770661" y="111861"/>
                </a:lnTo>
                <a:close/>
              </a:path>
            </a:pathLst>
          </a:custGeom>
          <a:ln w="22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128865" y="2534052"/>
            <a:ext cx="408940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latin typeface="Arial"/>
                <a:cs typeface="Arial"/>
              </a:rPr>
              <a:t>Zerind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292422" y="1802612"/>
            <a:ext cx="770890" cy="224154"/>
            <a:chOff x="4292422" y="1802612"/>
            <a:chExt cx="770890" cy="224154"/>
          </a:xfrm>
        </p:grpSpPr>
        <p:sp>
          <p:nvSpPr>
            <p:cNvPr id="21" name="object 21"/>
            <p:cNvSpPr/>
            <p:nvPr/>
          </p:nvSpPr>
          <p:spPr>
            <a:xfrm>
              <a:off x="4292422" y="1802612"/>
              <a:ext cx="770890" cy="224154"/>
            </a:xfrm>
            <a:custGeom>
              <a:avLst/>
              <a:gdLst/>
              <a:ahLst/>
              <a:cxnLst/>
              <a:rect l="l" t="t" r="r" b="b"/>
              <a:pathLst>
                <a:path w="770889" h="224155">
                  <a:moveTo>
                    <a:pt x="0" y="111874"/>
                  </a:moveTo>
                  <a:lnTo>
                    <a:pt x="24107" y="150903"/>
                  </a:lnTo>
                  <a:lnTo>
                    <a:pt x="90624" y="183942"/>
                  </a:lnTo>
                  <a:lnTo>
                    <a:pt x="137066" y="197425"/>
                  </a:lnTo>
                  <a:lnTo>
                    <a:pt x="190846" y="208462"/>
                  </a:lnTo>
                  <a:lnTo>
                    <a:pt x="250875" y="216736"/>
                  </a:lnTo>
                  <a:lnTo>
                    <a:pt x="316066" y="221933"/>
                  </a:lnTo>
                  <a:lnTo>
                    <a:pt x="385330" y="223735"/>
                  </a:lnTo>
                  <a:lnTo>
                    <a:pt x="454591" y="221933"/>
                  </a:lnTo>
                  <a:lnTo>
                    <a:pt x="519779" y="216736"/>
                  </a:lnTo>
                  <a:lnTo>
                    <a:pt x="579806" y="208462"/>
                  </a:lnTo>
                  <a:lnTo>
                    <a:pt x="633584" y="197425"/>
                  </a:lnTo>
                  <a:lnTo>
                    <a:pt x="680025" y="183942"/>
                  </a:lnTo>
                  <a:lnTo>
                    <a:pt x="718040" y="168330"/>
                  </a:lnTo>
                  <a:lnTo>
                    <a:pt x="764440" y="131979"/>
                  </a:lnTo>
                  <a:lnTo>
                    <a:pt x="770648" y="111874"/>
                  </a:lnTo>
                  <a:lnTo>
                    <a:pt x="764440" y="91765"/>
                  </a:lnTo>
                  <a:lnTo>
                    <a:pt x="718040" y="55409"/>
                  </a:lnTo>
                  <a:lnTo>
                    <a:pt x="680025" y="39795"/>
                  </a:lnTo>
                  <a:lnTo>
                    <a:pt x="633584" y="26311"/>
                  </a:lnTo>
                  <a:lnTo>
                    <a:pt x="579806" y="15274"/>
                  </a:lnTo>
                  <a:lnTo>
                    <a:pt x="519779" y="6999"/>
                  </a:lnTo>
                  <a:lnTo>
                    <a:pt x="454591" y="1802"/>
                  </a:lnTo>
                  <a:lnTo>
                    <a:pt x="385330" y="0"/>
                  </a:lnTo>
                  <a:lnTo>
                    <a:pt x="316066" y="1802"/>
                  </a:lnTo>
                  <a:lnTo>
                    <a:pt x="250875" y="6999"/>
                  </a:lnTo>
                  <a:lnTo>
                    <a:pt x="190846" y="15274"/>
                  </a:lnTo>
                  <a:lnTo>
                    <a:pt x="137066" y="26311"/>
                  </a:lnTo>
                  <a:lnTo>
                    <a:pt x="90624" y="39795"/>
                  </a:lnTo>
                  <a:lnTo>
                    <a:pt x="52608" y="55409"/>
                  </a:lnTo>
                  <a:lnTo>
                    <a:pt x="6208" y="91765"/>
                  </a:lnTo>
                  <a:lnTo>
                    <a:pt x="0" y="11187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92422" y="1802612"/>
              <a:ext cx="770890" cy="224154"/>
            </a:xfrm>
            <a:custGeom>
              <a:avLst/>
              <a:gdLst/>
              <a:ahLst/>
              <a:cxnLst/>
              <a:rect l="l" t="t" r="r" b="b"/>
              <a:pathLst>
                <a:path w="770889" h="224155">
                  <a:moveTo>
                    <a:pt x="770648" y="111874"/>
                  </a:moveTo>
                  <a:lnTo>
                    <a:pt x="746541" y="72838"/>
                  </a:lnTo>
                  <a:lnTo>
                    <a:pt x="680025" y="39795"/>
                  </a:lnTo>
                  <a:lnTo>
                    <a:pt x="633584" y="26311"/>
                  </a:lnTo>
                  <a:lnTo>
                    <a:pt x="579806" y="15274"/>
                  </a:lnTo>
                  <a:lnTo>
                    <a:pt x="519779" y="6999"/>
                  </a:lnTo>
                  <a:lnTo>
                    <a:pt x="454591" y="1802"/>
                  </a:lnTo>
                  <a:lnTo>
                    <a:pt x="385330" y="0"/>
                  </a:lnTo>
                  <a:lnTo>
                    <a:pt x="316066" y="1802"/>
                  </a:lnTo>
                  <a:lnTo>
                    <a:pt x="250875" y="6999"/>
                  </a:lnTo>
                  <a:lnTo>
                    <a:pt x="190846" y="15274"/>
                  </a:lnTo>
                  <a:lnTo>
                    <a:pt x="137066" y="26311"/>
                  </a:lnTo>
                  <a:lnTo>
                    <a:pt x="90624" y="39795"/>
                  </a:lnTo>
                  <a:lnTo>
                    <a:pt x="52608" y="55409"/>
                  </a:lnTo>
                  <a:lnTo>
                    <a:pt x="6208" y="91765"/>
                  </a:lnTo>
                  <a:lnTo>
                    <a:pt x="0" y="111874"/>
                  </a:lnTo>
                  <a:lnTo>
                    <a:pt x="6208" y="131979"/>
                  </a:lnTo>
                  <a:lnTo>
                    <a:pt x="52608" y="168330"/>
                  </a:lnTo>
                  <a:lnTo>
                    <a:pt x="90624" y="183942"/>
                  </a:lnTo>
                  <a:lnTo>
                    <a:pt x="137066" y="197425"/>
                  </a:lnTo>
                  <a:lnTo>
                    <a:pt x="190846" y="208462"/>
                  </a:lnTo>
                  <a:lnTo>
                    <a:pt x="250875" y="216736"/>
                  </a:lnTo>
                  <a:lnTo>
                    <a:pt x="316066" y="221933"/>
                  </a:lnTo>
                  <a:lnTo>
                    <a:pt x="385330" y="223735"/>
                  </a:lnTo>
                  <a:lnTo>
                    <a:pt x="454591" y="221933"/>
                  </a:lnTo>
                  <a:lnTo>
                    <a:pt x="519779" y="216736"/>
                  </a:lnTo>
                  <a:lnTo>
                    <a:pt x="579806" y="208462"/>
                  </a:lnTo>
                  <a:lnTo>
                    <a:pt x="633584" y="197425"/>
                  </a:lnTo>
                  <a:lnTo>
                    <a:pt x="680025" y="183942"/>
                  </a:lnTo>
                  <a:lnTo>
                    <a:pt x="718040" y="168330"/>
                  </a:lnTo>
                  <a:lnTo>
                    <a:pt x="764440" y="131979"/>
                  </a:lnTo>
                  <a:lnTo>
                    <a:pt x="770648" y="11187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518583" y="1806901"/>
            <a:ext cx="311150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latin typeface="Arial"/>
                <a:cs typeface="Arial"/>
              </a:rPr>
              <a:t>Arad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017166" y="2529763"/>
            <a:ext cx="770890" cy="224154"/>
            <a:chOff x="2017166" y="2529763"/>
            <a:chExt cx="770890" cy="224154"/>
          </a:xfrm>
        </p:grpSpPr>
        <p:sp>
          <p:nvSpPr>
            <p:cNvPr id="25" name="object 25"/>
            <p:cNvSpPr/>
            <p:nvPr/>
          </p:nvSpPr>
          <p:spPr>
            <a:xfrm>
              <a:off x="2017166" y="2529763"/>
              <a:ext cx="770890" cy="224154"/>
            </a:xfrm>
            <a:custGeom>
              <a:avLst/>
              <a:gdLst/>
              <a:ahLst/>
              <a:cxnLst/>
              <a:rect l="l" t="t" r="r" b="b"/>
              <a:pathLst>
                <a:path w="770889" h="224155">
                  <a:moveTo>
                    <a:pt x="0" y="111861"/>
                  </a:moveTo>
                  <a:lnTo>
                    <a:pt x="24107" y="150897"/>
                  </a:lnTo>
                  <a:lnTo>
                    <a:pt x="90624" y="183940"/>
                  </a:lnTo>
                  <a:lnTo>
                    <a:pt x="137066" y="197424"/>
                  </a:lnTo>
                  <a:lnTo>
                    <a:pt x="190846" y="208461"/>
                  </a:lnTo>
                  <a:lnTo>
                    <a:pt x="250875" y="216736"/>
                  </a:lnTo>
                  <a:lnTo>
                    <a:pt x="316066" y="221933"/>
                  </a:lnTo>
                  <a:lnTo>
                    <a:pt x="385330" y="223735"/>
                  </a:lnTo>
                  <a:lnTo>
                    <a:pt x="454591" y="221933"/>
                  </a:lnTo>
                  <a:lnTo>
                    <a:pt x="519779" y="216736"/>
                  </a:lnTo>
                  <a:lnTo>
                    <a:pt x="579806" y="208461"/>
                  </a:lnTo>
                  <a:lnTo>
                    <a:pt x="633584" y="197424"/>
                  </a:lnTo>
                  <a:lnTo>
                    <a:pt x="680025" y="183940"/>
                  </a:lnTo>
                  <a:lnTo>
                    <a:pt x="718040" y="168326"/>
                  </a:lnTo>
                  <a:lnTo>
                    <a:pt x="764440" y="131970"/>
                  </a:lnTo>
                  <a:lnTo>
                    <a:pt x="770648" y="111861"/>
                  </a:lnTo>
                  <a:lnTo>
                    <a:pt x="764440" y="91756"/>
                  </a:lnTo>
                  <a:lnTo>
                    <a:pt x="718040" y="55405"/>
                  </a:lnTo>
                  <a:lnTo>
                    <a:pt x="680025" y="39793"/>
                  </a:lnTo>
                  <a:lnTo>
                    <a:pt x="633584" y="26310"/>
                  </a:lnTo>
                  <a:lnTo>
                    <a:pt x="579806" y="15273"/>
                  </a:lnTo>
                  <a:lnTo>
                    <a:pt x="519779" y="6999"/>
                  </a:lnTo>
                  <a:lnTo>
                    <a:pt x="454591" y="1802"/>
                  </a:lnTo>
                  <a:lnTo>
                    <a:pt x="385330" y="0"/>
                  </a:lnTo>
                  <a:lnTo>
                    <a:pt x="316066" y="1802"/>
                  </a:lnTo>
                  <a:lnTo>
                    <a:pt x="250875" y="6999"/>
                  </a:lnTo>
                  <a:lnTo>
                    <a:pt x="190846" y="15273"/>
                  </a:lnTo>
                  <a:lnTo>
                    <a:pt x="137066" y="26310"/>
                  </a:lnTo>
                  <a:lnTo>
                    <a:pt x="90624" y="39793"/>
                  </a:lnTo>
                  <a:lnTo>
                    <a:pt x="52608" y="55405"/>
                  </a:lnTo>
                  <a:lnTo>
                    <a:pt x="6208" y="91756"/>
                  </a:lnTo>
                  <a:lnTo>
                    <a:pt x="0" y="11186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17166" y="2529763"/>
              <a:ext cx="770890" cy="224154"/>
            </a:xfrm>
            <a:custGeom>
              <a:avLst/>
              <a:gdLst/>
              <a:ahLst/>
              <a:cxnLst/>
              <a:rect l="l" t="t" r="r" b="b"/>
              <a:pathLst>
                <a:path w="770889" h="224155">
                  <a:moveTo>
                    <a:pt x="770648" y="111861"/>
                  </a:moveTo>
                  <a:lnTo>
                    <a:pt x="746541" y="72832"/>
                  </a:lnTo>
                  <a:lnTo>
                    <a:pt x="680025" y="39793"/>
                  </a:lnTo>
                  <a:lnTo>
                    <a:pt x="633584" y="26310"/>
                  </a:lnTo>
                  <a:lnTo>
                    <a:pt x="579806" y="15273"/>
                  </a:lnTo>
                  <a:lnTo>
                    <a:pt x="519779" y="6999"/>
                  </a:lnTo>
                  <a:lnTo>
                    <a:pt x="454591" y="1802"/>
                  </a:lnTo>
                  <a:lnTo>
                    <a:pt x="385330" y="0"/>
                  </a:lnTo>
                  <a:lnTo>
                    <a:pt x="316066" y="1802"/>
                  </a:lnTo>
                  <a:lnTo>
                    <a:pt x="250875" y="6999"/>
                  </a:lnTo>
                  <a:lnTo>
                    <a:pt x="190846" y="15273"/>
                  </a:lnTo>
                  <a:lnTo>
                    <a:pt x="137066" y="26310"/>
                  </a:lnTo>
                  <a:lnTo>
                    <a:pt x="90624" y="39793"/>
                  </a:lnTo>
                  <a:lnTo>
                    <a:pt x="52608" y="55405"/>
                  </a:lnTo>
                  <a:lnTo>
                    <a:pt x="6208" y="91756"/>
                  </a:lnTo>
                  <a:lnTo>
                    <a:pt x="0" y="111861"/>
                  </a:lnTo>
                  <a:lnTo>
                    <a:pt x="6208" y="131970"/>
                  </a:lnTo>
                  <a:lnTo>
                    <a:pt x="52608" y="168326"/>
                  </a:lnTo>
                  <a:lnTo>
                    <a:pt x="90624" y="183940"/>
                  </a:lnTo>
                  <a:lnTo>
                    <a:pt x="137066" y="197424"/>
                  </a:lnTo>
                  <a:lnTo>
                    <a:pt x="190846" y="208461"/>
                  </a:lnTo>
                  <a:lnTo>
                    <a:pt x="250875" y="216736"/>
                  </a:lnTo>
                  <a:lnTo>
                    <a:pt x="316066" y="221933"/>
                  </a:lnTo>
                  <a:lnTo>
                    <a:pt x="385330" y="223735"/>
                  </a:lnTo>
                  <a:lnTo>
                    <a:pt x="454591" y="221933"/>
                  </a:lnTo>
                  <a:lnTo>
                    <a:pt x="519779" y="216736"/>
                  </a:lnTo>
                  <a:lnTo>
                    <a:pt x="579806" y="208461"/>
                  </a:lnTo>
                  <a:lnTo>
                    <a:pt x="633584" y="197424"/>
                  </a:lnTo>
                  <a:lnTo>
                    <a:pt x="680025" y="183940"/>
                  </a:lnTo>
                  <a:lnTo>
                    <a:pt x="718040" y="168326"/>
                  </a:lnTo>
                  <a:lnTo>
                    <a:pt x="764440" y="131970"/>
                  </a:lnTo>
                  <a:lnTo>
                    <a:pt x="770648" y="1118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237676" y="2534065"/>
            <a:ext cx="326390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latin typeface="Arial"/>
                <a:cs typeface="Arial"/>
              </a:rPr>
              <a:t>Sibiu</a:t>
            </a:r>
            <a:endParaRPr sz="10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94512" y="3256914"/>
            <a:ext cx="770890" cy="224154"/>
          </a:xfrm>
          <a:custGeom>
            <a:avLst/>
            <a:gdLst/>
            <a:ahLst/>
            <a:cxnLst/>
            <a:rect l="l" t="t" r="r" b="b"/>
            <a:pathLst>
              <a:path w="770890" h="224154">
                <a:moveTo>
                  <a:pt x="770661" y="111861"/>
                </a:moveTo>
                <a:lnTo>
                  <a:pt x="746554" y="72827"/>
                </a:lnTo>
                <a:lnTo>
                  <a:pt x="680036" y="39788"/>
                </a:lnTo>
                <a:lnTo>
                  <a:pt x="633595" y="26306"/>
                </a:lnTo>
                <a:lnTo>
                  <a:pt x="579815" y="15271"/>
                </a:lnTo>
                <a:lnTo>
                  <a:pt x="519785" y="6997"/>
                </a:lnTo>
                <a:lnTo>
                  <a:pt x="454594" y="1802"/>
                </a:lnTo>
                <a:lnTo>
                  <a:pt x="385330" y="0"/>
                </a:lnTo>
                <a:lnTo>
                  <a:pt x="316066" y="1802"/>
                </a:lnTo>
                <a:lnTo>
                  <a:pt x="250875" y="6997"/>
                </a:lnTo>
                <a:lnTo>
                  <a:pt x="190846" y="15271"/>
                </a:lnTo>
                <a:lnTo>
                  <a:pt x="137066" y="26306"/>
                </a:lnTo>
                <a:lnTo>
                  <a:pt x="90624" y="39788"/>
                </a:lnTo>
                <a:lnTo>
                  <a:pt x="52608" y="55400"/>
                </a:lnTo>
                <a:lnTo>
                  <a:pt x="6208" y="91752"/>
                </a:lnTo>
                <a:lnTo>
                  <a:pt x="0" y="111861"/>
                </a:lnTo>
                <a:lnTo>
                  <a:pt x="6208" y="131970"/>
                </a:lnTo>
                <a:lnTo>
                  <a:pt x="52608" y="168326"/>
                </a:lnTo>
                <a:lnTo>
                  <a:pt x="90624" y="183940"/>
                </a:lnTo>
                <a:lnTo>
                  <a:pt x="137066" y="197424"/>
                </a:lnTo>
                <a:lnTo>
                  <a:pt x="190846" y="208461"/>
                </a:lnTo>
                <a:lnTo>
                  <a:pt x="250875" y="216736"/>
                </a:lnTo>
                <a:lnTo>
                  <a:pt x="316066" y="221933"/>
                </a:lnTo>
                <a:lnTo>
                  <a:pt x="385330" y="223735"/>
                </a:lnTo>
                <a:lnTo>
                  <a:pt x="454594" y="221933"/>
                </a:lnTo>
                <a:lnTo>
                  <a:pt x="519785" y="216736"/>
                </a:lnTo>
                <a:lnTo>
                  <a:pt x="579815" y="208461"/>
                </a:lnTo>
                <a:lnTo>
                  <a:pt x="633595" y="197424"/>
                </a:lnTo>
                <a:lnTo>
                  <a:pt x="680036" y="183940"/>
                </a:lnTo>
                <a:lnTo>
                  <a:pt x="718052" y="168326"/>
                </a:lnTo>
                <a:lnTo>
                  <a:pt x="764453" y="131970"/>
                </a:lnTo>
                <a:lnTo>
                  <a:pt x="770661" y="111861"/>
                </a:lnTo>
                <a:close/>
              </a:path>
            </a:pathLst>
          </a:custGeom>
          <a:ln w="22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20674" y="3261203"/>
            <a:ext cx="311150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latin typeface="Arial"/>
                <a:cs typeface="Arial"/>
              </a:rPr>
              <a:t>Arad</a:t>
            </a:r>
            <a:endParaRPr sz="10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546783" y="3256914"/>
            <a:ext cx="770890" cy="224154"/>
          </a:xfrm>
          <a:custGeom>
            <a:avLst/>
            <a:gdLst/>
            <a:ahLst/>
            <a:cxnLst/>
            <a:rect l="l" t="t" r="r" b="b"/>
            <a:pathLst>
              <a:path w="770889" h="224154">
                <a:moveTo>
                  <a:pt x="770661" y="111861"/>
                </a:moveTo>
                <a:lnTo>
                  <a:pt x="746554" y="72827"/>
                </a:lnTo>
                <a:lnTo>
                  <a:pt x="680036" y="39788"/>
                </a:lnTo>
                <a:lnTo>
                  <a:pt x="633595" y="26306"/>
                </a:lnTo>
                <a:lnTo>
                  <a:pt x="579815" y="15271"/>
                </a:lnTo>
                <a:lnTo>
                  <a:pt x="519785" y="6997"/>
                </a:lnTo>
                <a:lnTo>
                  <a:pt x="454594" y="1802"/>
                </a:lnTo>
                <a:lnTo>
                  <a:pt x="385330" y="0"/>
                </a:lnTo>
                <a:lnTo>
                  <a:pt x="316066" y="1802"/>
                </a:lnTo>
                <a:lnTo>
                  <a:pt x="250875" y="6997"/>
                </a:lnTo>
                <a:lnTo>
                  <a:pt x="190846" y="15271"/>
                </a:lnTo>
                <a:lnTo>
                  <a:pt x="137066" y="26306"/>
                </a:lnTo>
                <a:lnTo>
                  <a:pt x="90624" y="39788"/>
                </a:lnTo>
                <a:lnTo>
                  <a:pt x="52608" y="55400"/>
                </a:lnTo>
                <a:lnTo>
                  <a:pt x="6208" y="91752"/>
                </a:lnTo>
                <a:lnTo>
                  <a:pt x="0" y="111861"/>
                </a:lnTo>
                <a:lnTo>
                  <a:pt x="6208" y="131970"/>
                </a:lnTo>
                <a:lnTo>
                  <a:pt x="52608" y="168326"/>
                </a:lnTo>
                <a:lnTo>
                  <a:pt x="90624" y="183940"/>
                </a:lnTo>
                <a:lnTo>
                  <a:pt x="137066" y="197424"/>
                </a:lnTo>
                <a:lnTo>
                  <a:pt x="190846" y="208461"/>
                </a:lnTo>
                <a:lnTo>
                  <a:pt x="250875" y="216736"/>
                </a:lnTo>
                <a:lnTo>
                  <a:pt x="316066" y="221933"/>
                </a:lnTo>
                <a:lnTo>
                  <a:pt x="385330" y="223735"/>
                </a:lnTo>
                <a:lnTo>
                  <a:pt x="454594" y="221933"/>
                </a:lnTo>
                <a:lnTo>
                  <a:pt x="519785" y="216736"/>
                </a:lnTo>
                <a:lnTo>
                  <a:pt x="579815" y="208461"/>
                </a:lnTo>
                <a:lnTo>
                  <a:pt x="633595" y="197424"/>
                </a:lnTo>
                <a:lnTo>
                  <a:pt x="680036" y="183940"/>
                </a:lnTo>
                <a:lnTo>
                  <a:pt x="718052" y="168326"/>
                </a:lnTo>
                <a:lnTo>
                  <a:pt x="764453" y="131970"/>
                </a:lnTo>
                <a:lnTo>
                  <a:pt x="770661" y="111861"/>
                </a:lnTo>
                <a:close/>
              </a:path>
            </a:pathLst>
          </a:custGeom>
          <a:ln w="22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665909" y="3261203"/>
            <a:ext cx="521970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latin typeface="Arial"/>
                <a:cs typeface="Arial"/>
              </a:rPr>
              <a:t>Fagaras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475140" y="3256914"/>
            <a:ext cx="770890" cy="224154"/>
          </a:xfrm>
          <a:custGeom>
            <a:avLst/>
            <a:gdLst/>
            <a:ahLst/>
            <a:cxnLst/>
            <a:rect l="l" t="t" r="r" b="b"/>
            <a:pathLst>
              <a:path w="770889" h="224154">
                <a:moveTo>
                  <a:pt x="770661" y="111861"/>
                </a:moveTo>
                <a:lnTo>
                  <a:pt x="746554" y="72827"/>
                </a:lnTo>
                <a:lnTo>
                  <a:pt x="680036" y="39788"/>
                </a:lnTo>
                <a:lnTo>
                  <a:pt x="633595" y="26306"/>
                </a:lnTo>
                <a:lnTo>
                  <a:pt x="579815" y="15271"/>
                </a:lnTo>
                <a:lnTo>
                  <a:pt x="519785" y="6997"/>
                </a:lnTo>
                <a:lnTo>
                  <a:pt x="454594" y="1802"/>
                </a:lnTo>
                <a:lnTo>
                  <a:pt x="385330" y="0"/>
                </a:lnTo>
                <a:lnTo>
                  <a:pt x="316066" y="1802"/>
                </a:lnTo>
                <a:lnTo>
                  <a:pt x="250875" y="6997"/>
                </a:lnTo>
                <a:lnTo>
                  <a:pt x="190846" y="15271"/>
                </a:lnTo>
                <a:lnTo>
                  <a:pt x="137066" y="26306"/>
                </a:lnTo>
                <a:lnTo>
                  <a:pt x="90624" y="39788"/>
                </a:lnTo>
                <a:lnTo>
                  <a:pt x="52608" y="55400"/>
                </a:lnTo>
                <a:lnTo>
                  <a:pt x="6208" y="91752"/>
                </a:lnTo>
                <a:lnTo>
                  <a:pt x="0" y="111861"/>
                </a:lnTo>
                <a:lnTo>
                  <a:pt x="6208" y="131970"/>
                </a:lnTo>
                <a:lnTo>
                  <a:pt x="52608" y="168326"/>
                </a:lnTo>
                <a:lnTo>
                  <a:pt x="90624" y="183940"/>
                </a:lnTo>
                <a:lnTo>
                  <a:pt x="137066" y="197424"/>
                </a:lnTo>
                <a:lnTo>
                  <a:pt x="190846" y="208461"/>
                </a:lnTo>
                <a:lnTo>
                  <a:pt x="250875" y="216736"/>
                </a:lnTo>
                <a:lnTo>
                  <a:pt x="316066" y="221933"/>
                </a:lnTo>
                <a:lnTo>
                  <a:pt x="385330" y="223735"/>
                </a:lnTo>
                <a:lnTo>
                  <a:pt x="454594" y="221933"/>
                </a:lnTo>
                <a:lnTo>
                  <a:pt x="519785" y="216736"/>
                </a:lnTo>
                <a:lnTo>
                  <a:pt x="579815" y="208461"/>
                </a:lnTo>
                <a:lnTo>
                  <a:pt x="633595" y="197424"/>
                </a:lnTo>
                <a:lnTo>
                  <a:pt x="680036" y="183940"/>
                </a:lnTo>
                <a:lnTo>
                  <a:pt x="718052" y="168326"/>
                </a:lnTo>
                <a:lnTo>
                  <a:pt x="764453" y="131970"/>
                </a:lnTo>
                <a:lnTo>
                  <a:pt x="770661" y="111861"/>
                </a:lnTo>
                <a:close/>
              </a:path>
            </a:pathLst>
          </a:custGeom>
          <a:ln w="22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616796" y="3261203"/>
            <a:ext cx="476884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latin typeface="Arial"/>
                <a:cs typeface="Arial"/>
              </a:rPr>
              <a:t>Oradea</a:t>
            </a:r>
            <a:endParaRPr sz="105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948529" y="2529763"/>
            <a:ext cx="770890" cy="224154"/>
          </a:xfrm>
          <a:custGeom>
            <a:avLst/>
            <a:gdLst/>
            <a:ahLst/>
            <a:cxnLst/>
            <a:rect l="l" t="t" r="r" b="b"/>
            <a:pathLst>
              <a:path w="770889" h="224155">
                <a:moveTo>
                  <a:pt x="770648" y="111861"/>
                </a:moveTo>
                <a:lnTo>
                  <a:pt x="746541" y="72832"/>
                </a:lnTo>
                <a:lnTo>
                  <a:pt x="680025" y="39793"/>
                </a:lnTo>
                <a:lnTo>
                  <a:pt x="633584" y="26310"/>
                </a:lnTo>
                <a:lnTo>
                  <a:pt x="579806" y="15273"/>
                </a:lnTo>
                <a:lnTo>
                  <a:pt x="519779" y="6999"/>
                </a:lnTo>
                <a:lnTo>
                  <a:pt x="454591" y="1802"/>
                </a:lnTo>
                <a:lnTo>
                  <a:pt x="385330" y="0"/>
                </a:lnTo>
                <a:lnTo>
                  <a:pt x="316066" y="1802"/>
                </a:lnTo>
                <a:lnTo>
                  <a:pt x="250875" y="6999"/>
                </a:lnTo>
                <a:lnTo>
                  <a:pt x="190846" y="15273"/>
                </a:lnTo>
                <a:lnTo>
                  <a:pt x="137066" y="26310"/>
                </a:lnTo>
                <a:lnTo>
                  <a:pt x="90624" y="39793"/>
                </a:lnTo>
                <a:lnTo>
                  <a:pt x="52608" y="55405"/>
                </a:lnTo>
                <a:lnTo>
                  <a:pt x="6208" y="91756"/>
                </a:lnTo>
                <a:lnTo>
                  <a:pt x="0" y="111861"/>
                </a:lnTo>
                <a:lnTo>
                  <a:pt x="6208" y="131970"/>
                </a:lnTo>
                <a:lnTo>
                  <a:pt x="52608" y="168326"/>
                </a:lnTo>
                <a:lnTo>
                  <a:pt x="90624" y="183940"/>
                </a:lnTo>
                <a:lnTo>
                  <a:pt x="137066" y="197424"/>
                </a:lnTo>
                <a:lnTo>
                  <a:pt x="190846" y="208461"/>
                </a:lnTo>
                <a:lnTo>
                  <a:pt x="250875" y="216736"/>
                </a:lnTo>
                <a:lnTo>
                  <a:pt x="316066" y="221933"/>
                </a:lnTo>
                <a:lnTo>
                  <a:pt x="385330" y="223735"/>
                </a:lnTo>
                <a:lnTo>
                  <a:pt x="454591" y="221933"/>
                </a:lnTo>
                <a:lnTo>
                  <a:pt x="519779" y="216736"/>
                </a:lnTo>
                <a:lnTo>
                  <a:pt x="579806" y="208461"/>
                </a:lnTo>
                <a:lnTo>
                  <a:pt x="633584" y="197424"/>
                </a:lnTo>
                <a:lnTo>
                  <a:pt x="680025" y="183940"/>
                </a:lnTo>
                <a:lnTo>
                  <a:pt x="718040" y="168326"/>
                </a:lnTo>
                <a:lnTo>
                  <a:pt x="764440" y="131970"/>
                </a:lnTo>
                <a:lnTo>
                  <a:pt x="770648" y="111861"/>
                </a:lnTo>
                <a:close/>
              </a:path>
            </a:pathLst>
          </a:custGeom>
          <a:ln w="22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028196" y="2534052"/>
            <a:ext cx="619125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5" dirty="0">
                <a:latin typeface="Arial"/>
                <a:cs typeface="Arial"/>
              </a:rPr>
              <a:t>Timisoara</a:t>
            </a:r>
            <a:endParaRPr sz="105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28</a:t>
            </a:fld>
            <a:endParaRPr spc="20" dirty="0"/>
          </a:p>
        </p:txBody>
      </p:sp>
      <p:sp>
        <p:nvSpPr>
          <p:cNvPr id="38" name="object 31">
            <a:extLst>
              <a:ext uri="{FF2B5EF4-FFF2-40B4-BE49-F238E27FC236}">
                <a16:creationId xmlns:a16="http://schemas.microsoft.com/office/drawing/2014/main" id="{227B5149-3FD1-4366-B201-76961F1E099D}"/>
              </a:ext>
            </a:extLst>
          </p:cNvPr>
          <p:cNvSpPr txBox="1"/>
          <p:nvPr/>
        </p:nvSpPr>
        <p:spPr>
          <a:xfrm>
            <a:off x="1490404" y="3707050"/>
            <a:ext cx="670262" cy="17633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GB" sz="1050" spc="5" dirty="0">
                <a:latin typeface="Arial"/>
                <a:cs typeface="Arial"/>
              </a:rPr>
              <a:t>Bucharest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39" name="object 30">
            <a:extLst>
              <a:ext uri="{FF2B5EF4-FFF2-40B4-BE49-F238E27FC236}">
                <a16:creationId xmlns:a16="http://schemas.microsoft.com/office/drawing/2014/main" id="{7567F402-9982-4A6B-B52B-A4C0D6641682}"/>
              </a:ext>
            </a:extLst>
          </p:cNvPr>
          <p:cNvSpPr/>
          <p:nvPr/>
        </p:nvSpPr>
        <p:spPr>
          <a:xfrm>
            <a:off x="1335052" y="3707050"/>
            <a:ext cx="770890" cy="224154"/>
          </a:xfrm>
          <a:custGeom>
            <a:avLst/>
            <a:gdLst/>
            <a:ahLst/>
            <a:cxnLst/>
            <a:rect l="l" t="t" r="r" b="b"/>
            <a:pathLst>
              <a:path w="770889" h="224154">
                <a:moveTo>
                  <a:pt x="770661" y="111861"/>
                </a:moveTo>
                <a:lnTo>
                  <a:pt x="746554" y="72827"/>
                </a:lnTo>
                <a:lnTo>
                  <a:pt x="680036" y="39788"/>
                </a:lnTo>
                <a:lnTo>
                  <a:pt x="633595" y="26306"/>
                </a:lnTo>
                <a:lnTo>
                  <a:pt x="579815" y="15271"/>
                </a:lnTo>
                <a:lnTo>
                  <a:pt x="519785" y="6997"/>
                </a:lnTo>
                <a:lnTo>
                  <a:pt x="454594" y="1802"/>
                </a:lnTo>
                <a:lnTo>
                  <a:pt x="385330" y="0"/>
                </a:lnTo>
                <a:lnTo>
                  <a:pt x="316066" y="1802"/>
                </a:lnTo>
                <a:lnTo>
                  <a:pt x="250875" y="6997"/>
                </a:lnTo>
                <a:lnTo>
                  <a:pt x="190846" y="15271"/>
                </a:lnTo>
                <a:lnTo>
                  <a:pt x="137066" y="26306"/>
                </a:lnTo>
                <a:lnTo>
                  <a:pt x="90624" y="39788"/>
                </a:lnTo>
                <a:lnTo>
                  <a:pt x="52608" y="55400"/>
                </a:lnTo>
                <a:lnTo>
                  <a:pt x="6208" y="91752"/>
                </a:lnTo>
                <a:lnTo>
                  <a:pt x="0" y="111861"/>
                </a:lnTo>
                <a:lnTo>
                  <a:pt x="6208" y="131970"/>
                </a:lnTo>
                <a:lnTo>
                  <a:pt x="52608" y="168326"/>
                </a:lnTo>
                <a:lnTo>
                  <a:pt x="90624" y="183940"/>
                </a:lnTo>
                <a:lnTo>
                  <a:pt x="137066" y="197424"/>
                </a:lnTo>
                <a:lnTo>
                  <a:pt x="190846" y="208461"/>
                </a:lnTo>
                <a:lnTo>
                  <a:pt x="250875" y="216736"/>
                </a:lnTo>
                <a:lnTo>
                  <a:pt x="316066" y="221933"/>
                </a:lnTo>
                <a:lnTo>
                  <a:pt x="385330" y="223735"/>
                </a:lnTo>
                <a:lnTo>
                  <a:pt x="454594" y="221933"/>
                </a:lnTo>
                <a:lnTo>
                  <a:pt x="519785" y="216736"/>
                </a:lnTo>
                <a:lnTo>
                  <a:pt x="579815" y="208461"/>
                </a:lnTo>
                <a:lnTo>
                  <a:pt x="633595" y="197424"/>
                </a:lnTo>
                <a:lnTo>
                  <a:pt x="680036" y="183940"/>
                </a:lnTo>
                <a:lnTo>
                  <a:pt x="718052" y="168326"/>
                </a:lnTo>
                <a:lnTo>
                  <a:pt x="764453" y="131970"/>
                </a:lnTo>
                <a:lnTo>
                  <a:pt x="770661" y="111861"/>
                </a:lnTo>
                <a:close/>
              </a:path>
            </a:pathLst>
          </a:custGeom>
          <a:ln w="2253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330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776855" algn="l"/>
              </a:tabLst>
            </a:pPr>
            <a:r>
              <a:rPr spc="85" dirty="0"/>
              <a:t>Implementation:	</a:t>
            </a:r>
            <a:r>
              <a:rPr spc="40" dirty="0"/>
              <a:t>states</a:t>
            </a:r>
            <a:r>
              <a:rPr spc="254" dirty="0"/>
              <a:t> </a:t>
            </a:r>
            <a:r>
              <a:rPr spc="80" dirty="0"/>
              <a:t>vs.</a:t>
            </a:r>
            <a:r>
              <a:rPr spc="235" dirty="0"/>
              <a:t> </a:t>
            </a:r>
            <a:r>
              <a:rPr spc="100" dirty="0"/>
              <a:t>nodes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8" y="1622519"/>
            <a:ext cx="6742431" cy="150605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latin typeface="Tahoma"/>
                <a:cs typeface="Tahoma"/>
              </a:rPr>
              <a:t>A </a:t>
            </a:r>
            <a:r>
              <a:rPr sz="2050" dirty="0">
                <a:solidFill>
                  <a:srgbClr val="00007E"/>
                </a:solidFill>
                <a:latin typeface="Tahoma"/>
                <a:cs typeface="Tahoma"/>
              </a:rPr>
              <a:t>state </a:t>
            </a:r>
            <a:r>
              <a:rPr sz="2050" dirty="0">
                <a:latin typeface="Tahoma"/>
                <a:cs typeface="Tahoma"/>
              </a:rPr>
              <a:t>is a (representation of) a physical configuration</a:t>
            </a:r>
          </a:p>
          <a:p>
            <a:pPr marL="743585" marR="5080" indent="-731520">
              <a:lnSpc>
                <a:spcPct val="101000"/>
              </a:lnSpc>
              <a:spcBef>
                <a:spcPts val="10"/>
              </a:spcBef>
            </a:pPr>
            <a:r>
              <a:rPr sz="2050" dirty="0">
                <a:latin typeface="Tahoma"/>
                <a:cs typeface="Tahoma"/>
              </a:rPr>
              <a:t>A </a:t>
            </a:r>
            <a:r>
              <a:rPr sz="2050" dirty="0">
                <a:solidFill>
                  <a:srgbClr val="00007E"/>
                </a:solidFill>
                <a:latin typeface="Tahoma"/>
                <a:cs typeface="Tahoma"/>
              </a:rPr>
              <a:t>node </a:t>
            </a:r>
            <a:r>
              <a:rPr sz="2050" dirty="0">
                <a:latin typeface="Tahoma"/>
                <a:cs typeface="Tahoma"/>
              </a:rPr>
              <a:t>is a data structure constituting part of a search tree  includes </a:t>
            </a:r>
            <a:r>
              <a:rPr sz="2050" dirty="0">
                <a:solidFill>
                  <a:srgbClr val="004B00"/>
                </a:solidFill>
                <a:latin typeface="Tahoma"/>
                <a:cs typeface="Tahoma"/>
              </a:rPr>
              <a:t>parent</a:t>
            </a:r>
            <a:r>
              <a:rPr sz="2050" dirty="0">
                <a:latin typeface="Tahoma"/>
                <a:cs typeface="Tahoma"/>
              </a:rPr>
              <a:t>, </a:t>
            </a:r>
            <a:r>
              <a:rPr sz="2050" dirty="0">
                <a:solidFill>
                  <a:srgbClr val="004B00"/>
                </a:solidFill>
                <a:latin typeface="Tahoma"/>
                <a:cs typeface="Tahoma"/>
              </a:rPr>
              <a:t>children</a:t>
            </a:r>
            <a:r>
              <a:rPr sz="2050" dirty="0">
                <a:latin typeface="Tahoma"/>
                <a:cs typeface="Tahoma"/>
              </a:rPr>
              <a:t>, </a:t>
            </a:r>
            <a:r>
              <a:rPr sz="2050" dirty="0">
                <a:solidFill>
                  <a:srgbClr val="004B00"/>
                </a:solidFill>
                <a:latin typeface="Tahoma"/>
                <a:cs typeface="Tahoma"/>
              </a:rPr>
              <a:t>depth</a:t>
            </a:r>
            <a:r>
              <a:rPr sz="2050" dirty="0">
                <a:latin typeface="Tahoma"/>
                <a:cs typeface="Tahoma"/>
              </a:rPr>
              <a:t>, </a:t>
            </a:r>
            <a:r>
              <a:rPr sz="2050" dirty="0">
                <a:solidFill>
                  <a:srgbClr val="004B00"/>
                </a:solidFill>
                <a:latin typeface="Tahoma"/>
                <a:cs typeface="Tahoma"/>
              </a:rPr>
              <a:t>path cost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 dirty="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50" dirty="0">
                <a:latin typeface="Tahoma"/>
                <a:cs typeface="Tahoma"/>
              </a:rPr>
              <a:t>States do not have parents, children, depth, or path cost!</a:t>
            </a:r>
          </a:p>
          <a:p>
            <a:pPr marR="66040" algn="r">
              <a:lnSpc>
                <a:spcPct val="100000"/>
              </a:lnSpc>
              <a:spcBef>
                <a:spcPts val="20"/>
              </a:spcBef>
            </a:pPr>
            <a:r>
              <a:rPr sz="1450" spc="10" dirty="0">
                <a:latin typeface="Arial"/>
                <a:cs typeface="Arial"/>
              </a:rPr>
              <a:t>parent,</a:t>
            </a:r>
            <a:r>
              <a:rPr sz="1450" spc="-20" dirty="0">
                <a:latin typeface="Arial"/>
                <a:cs typeface="Arial"/>
              </a:rPr>
              <a:t> </a:t>
            </a:r>
            <a:r>
              <a:rPr sz="1450" spc="10" dirty="0">
                <a:latin typeface="Arial"/>
                <a:cs typeface="Arial"/>
              </a:rPr>
              <a:t>action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08567" y="3663302"/>
            <a:ext cx="1384300" cy="1384300"/>
          </a:xfrm>
          <a:custGeom>
            <a:avLst/>
            <a:gdLst/>
            <a:ahLst/>
            <a:cxnLst/>
            <a:rect l="l" t="t" r="r" b="b"/>
            <a:pathLst>
              <a:path w="1384300" h="1384300">
                <a:moveTo>
                  <a:pt x="0" y="0"/>
                </a:moveTo>
                <a:lnTo>
                  <a:pt x="0" y="1384249"/>
                </a:lnTo>
                <a:lnTo>
                  <a:pt x="1384249" y="1384249"/>
                </a:lnTo>
                <a:lnTo>
                  <a:pt x="1384249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52317" y="4223391"/>
            <a:ext cx="94615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65"/>
              </a:lnSpc>
            </a:pPr>
            <a:r>
              <a:rPr sz="1300" b="1" spc="15" dirty="0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5814" y="4703847"/>
            <a:ext cx="94615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65"/>
              </a:lnSpc>
            </a:pPr>
            <a:r>
              <a:rPr sz="1300" b="1" spc="15" dirty="0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48956" y="4703847"/>
            <a:ext cx="94615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65"/>
              </a:lnSpc>
            </a:pPr>
            <a:r>
              <a:rPr sz="1300" b="1" spc="15" dirty="0">
                <a:latin typeface="Arial"/>
                <a:cs typeface="Arial"/>
              </a:rPr>
              <a:t>3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52316" y="3766455"/>
            <a:ext cx="94615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65"/>
              </a:lnSpc>
            </a:pPr>
            <a:r>
              <a:rPr sz="1300" b="1" spc="15" dirty="0"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95379" y="3766455"/>
            <a:ext cx="94615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65"/>
              </a:lnSpc>
            </a:pPr>
            <a:r>
              <a:rPr sz="1300" b="1" spc="15" dirty="0">
                <a:latin typeface="Arial"/>
                <a:cs typeface="Arial"/>
              </a:rPr>
              <a:t>5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95379" y="4223391"/>
            <a:ext cx="94615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65"/>
              </a:lnSpc>
            </a:pPr>
            <a:r>
              <a:rPr sz="1300" b="1" spc="15" dirty="0">
                <a:latin typeface="Arial"/>
                <a:cs typeface="Arial"/>
              </a:rPr>
              <a:t>6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2019" y="4703847"/>
            <a:ext cx="94615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65"/>
              </a:lnSpc>
            </a:pPr>
            <a:r>
              <a:rPr sz="1300" b="1" spc="15" dirty="0">
                <a:latin typeface="Arial"/>
                <a:cs typeface="Arial"/>
              </a:rPr>
              <a:t>7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9172" y="4223391"/>
            <a:ext cx="94615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65"/>
              </a:lnSpc>
            </a:pPr>
            <a:r>
              <a:rPr sz="1300" b="1" spc="15" dirty="0">
                <a:latin typeface="Arial"/>
                <a:cs typeface="Arial"/>
              </a:rPr>
              <a:t>8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558835" y="3713565"/>
            <a:ext cx="1277620" cy="1273810"/>
            <a:chOff x="2558835" y="3713565"/>
            <a:chExt cx="1277620" cy="1273810"/>
          </a:xfrm>
        </p:grpSpPr>
        <p:sp>
          <p:nvSpPr>
            <p:cNvPr id="14" name="object 14"/>
            <p:cNvSpPr/>
            <p:nvPr/>
          </p:nvSpPr>
          <p:spPr>
            <a:xfrm>
              <a:off x="2562327" y="4647726"/>
              <a:ext cx="339725" cy="336550"/>
            </a:xfrm>
            <a:custGeom>
              <a:avLst/>
              <a:gdLst/>
              <a:ahLst/>
              <a:cxnLst/>
              <a:rect l="l" t="t" r="r" b="b"/>
              <a:pathLst>
                <a:path w="339725" h="336550">
                  <a:moveTo>
                    <a:pt x="0" y="0"/>
                  </a:moveTo>
                  <a:lnTo>
                    <a:pt x="0" y="335982"/>
                  </a:lnTo>
                  <a:lnTo>
                    <a:pt x="339342" y="335982"/>
                  </a:lnTo>
                  <a:lnTo>
                    <a:pt x="3393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62327" y="4647726"/>
              <a:ext cx="339725" cy="336550"/>
            </a:xfrm>
            <a:custGeom>
              <a:avLst/>
              <a:gdLst/>
              <a:ahLst/>
              <a:cxnLst/>
              <a:rect l="l" t="t" r="r" b="b"/>
              <a:pathLst>
                <a:path w="339725" h="336550">
                  <a:moveTo>
                    <a:pt x="339342" y="335982"/>
                  </a:moveTo>
                  <a:lnTo>
                    <a:pt x="339342" y="0"/>
                  </a:lnTo>
                  <a:lnTo>
                    <a:pt x="0" y="0"/>
                  </a:lnTo>
                  <a:lnTo>
                    <a:pt x="0" y="335982"/>
                  </a:lnTo>
                  <a:lnTo>
                    <a:pt x="339342" y="335982"/>
                  </a:lnTo>
                  <a:close/>
                </a:path>
              </a:pathLst>
            </a:custGeom>
            <a:ln w="67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89643" y="4647726"/>
              <a:ext cx="339725" cy="336550"/>
            </a:xfrm>
            <a:custGeom>
              <a:avLst/>
              <a:gdLst/>
              <a:ahLst/>
              <a:cxnLst/>
              <a:rect l="l" t="t" r="r" b="b"/>
              <a:pathLst>
                <a:path w="339725" h="336550">
                  <a:moveTo>
                    <a:pt x="0" y="0"/>
                  </a:moveTo>
                  <a:lnTo>
                    <a:pt x="0" y="335982"/>
                  </a:lnTo>
                  <a:lnTo>
                    <a:pt x="339342" y="335982"/>
                  </a:lnTo>
                  <a:lnTo>
                    <a:pt x="3393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89643" y="4647726"/>
              <a:ext cx="339725" cy="336550"/>
            </a:xfrm>
            <a:custGeom>
              <a:avLst/>
              <a:gdLst/>
              <a:ahLst/>
              <a:cxnLst/>
              <a:rect l="l" t="t" r="r" b="b"/>
              <a:pathLst>
                <a:path w="339725" h="336550">
                  <a:moveTo>
                    <a:pt x="339342" y="335982"/>
                  </a:moveTo>
                  <a:lnTo>
                    <a:pt x="339342" y="0"/>
                  </a:lnTo>
                  <a:lnTo>
                    <a:pt x="0" y="0"/>
                  </a:lnTo>
                  <a:lnTo>
                    <a:pt x="0" y="335982"/>
                  </a:lnTo>
                  <a:lnTo>
                    <a:pt x="339342" y="335982"/>
                  </a:lnTo>
                  <a:close/>
                </a:path>
              </a:pathLst>
            </a:custGeom>
            <a:ln w="67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32697" y="4647726"/>
              <a:ext cx="339725" cy="336550"/>
            </a:xfrm>
            <a:custGeom>
              <a:avLst/>
              <a:gdLst/>
              <a:ahLst/>
              <a:cxnLst/>
              <a:rect l="l" t="t" r="r" b="b"/>
              <a:pathLst>
                <a:path w="339725" h="336550">
                  <a:moveTo>
                    <a:pt x="0" y="0"/>
                  </a:moveTo>
                  <a:lnTo>
                    <a:pt x="0" y="335982"/>
                  </a:lnTo>
                  <a:lnTo>
                    <a:pt x="339342" y="335982"/>
                  </a:lnTo>
                  <a:lnTo>
                    <a:pt x="3393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32697" y="4647726"/>
              <a:ext cx="339725" cy="336550"/>
            </a:xfrm>
            <a:custGeom>
              <a:avLst/>
              <a:gdLst/>
              <a:ahLst/>
              <a:cxnLst/>
              <a:rect l="l" t="t" r="r" b="b"/>
              <a:pathLst>
                <a:path w="339725" h="336550">
                  <a:moveTo>
                    <a:pt x="339342" y="335982"/>
                  </a:moveTo>
                  <a:lnTo>
                    <a:pt x="339342" y="0"/>
                  </a:lnTo>
                  <a:lnTo>
                    <a:pt x="0" y="0"/>
                  </a:lnTo>
                  <a:lnTo>
                    <a:pt x="0" y="335982"/>
                  </a:lnTo>
                  <a:lnTo>
                    <a:pt x="339342" y="335982"/>
                  </a:lnTo>
                  <a:close/>
                </a:path>
              </a:pathLst>
            </a:custGeom>
            <a:ln w="67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92996" y="4180721"/>
              <a:ext cx="339725" cy="336550"/>
            </a:xfrm>
            <a:custGeom>
              <a:avLst/>
              <a:gdLst/>
              <a:ahLst/>
              <a:cxnLst/>
              <a:rect l="l" t="t" r="r" b="b"/>
              <a:pathLst>
                <a:path w="339725" h="336550">
                  <a:moveTo>
                    <a:pt x="0" y="0"/>
                  </a:moveTo>
                  <a:lnTo>
                    <a:pt x="0" y="335982"/>
                  </a:lnTo>
                  <a:lnTo>
                    <a:pt x="339342" y="335982"/>
                  </a:lnTo>
                  <a:lnTo>
                    <a:pt x="3393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92996" y="4180721"/>
              <a:ext cx="339725" cy="336550"/>
            </a:xfrm>
            <a:custGeom>
              <a:avLst/>
              <a:gdLst/>
              <a:ahLst/>
              <a:cxnLst/>
              <a:rect l="l" t="t" r="r" b="b"/>
              <a:pathLst>
                <a:path w="339725" h="336550">
                  <a:moveTo>
                    <a:pt x="339342" y="335982"/>
                  </a:moveTo>
                  <a:lnTo>
                    <a:pt x="339342" y="0"/>
                  </a:lnTo>
                  <a:lnTo>
                    <a:pt x="0" y="0"/>
                  </a:lnTo>
                  <a:lnTo>
                    <a:pt x="0" y="335982"/>
                  </a:lnTo>
                  <a:lnTo>
                    <a:pt x="339342" y="335982"/>
                  </a:lnTo>
                  <a:close/>
                </a:path>
              </a:pathLst>
            </a:custGeom>
            <a:ln w="67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29344" y="4180721"/>
              <a:ext cx="339725" cy="336550"/>
            </a:xfrm>
            <a:custGeom>
              <a:avLst/>
              <a:gdLst/>
              <a:ahLst/>
              <a:cxnLst/>
              <a:rect l="l" t="t" r="r" b="b"/>
              <a:pathLst>
                <a:path w="339725" h="336550">
                  <a:moveTo>
                    <a:pt x="0" y="0"/>
                  </a:moveTo>
                  <a:lnTo>
                    <a:pt x="0" y="335982"/>
                  </a:lnTo>
                  <a:lnTo>
                    <a:pt x="339342" y="335982"/>
                  </a:lnTo>
                  <a:lnTo>
                    <a:pt x="3393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29344" y="4180721"/>
              <a:ext cx="339725" cy="336550"/>
            </a:xfrm>
            <a:custGeom>
              <a:avLst/>
              <a:gdLst/>
              <a:ahLst/>
              <a:cxnLst/>
              <a:rect l="l" t="t" r="r" b="b"/>
              <a:pathLst>
                <a:path w="339725" h="336550">
                  <a:moveTo>
                    <a:pt x="339342" y="335982"/>
                  </a:moveTo>
                  <a:lnTo>
                    <a:pt x="339342" y="0"/>
                  </a:lnTo>
                  <a:lnTo>
                    <a:pt x="0" y="0"/>
                  </a:lnTo>
                  <a:lnTo>
                    <a:pt x="0" y="335982"/>
                  </a:lnTo>
                  <a:lnTo>
                    <a:pt x="339342" y="335982"/>
                  </a:lnTo>
                  <a:close/>
                </a:path>
              </a:pathLst>
            </a:custGeom>
            <a:ln w="67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69046" y="4180721"/>
              <a:ext cx="339725" cy="336550"/>
            </a:xfrm>
            <a:custGeom>
              <a:avLst/>
              <a:gdLst/>
              <a:ahLst/>
              <a:cxnLst/>
              <a:rect l="l" t="t" r="r" b="b"/>
              <a:pathLst>
                <a:path w="339725" h="336550">
                  <a:moveTo>
                    <a:pt x="0" y="0"/>
                  </a:moveTo>
                  <a:lnTo>
                    <a:pt x="0" y="335982"/>
                  </a:lnTo>
                  <a:lnTo>
                    <a:pt x="339342" y="335982"/>
                  </a:lnTo>
                  <a:lnTo>
                    <a:pt x="3393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69046" y="4180721"/>
              <a:ext cx="339725" cy="336550"/>
            </a:xfrm>
            <a:custGeom>
              <a:avLst/>
              <a:gdLst/>
              <a:ahLst/>
              <a:cxnLst/>
              <a:rect l="l" t="t" r="r" b="b"/>
              <a:pathLst>
                <a:path w="339725" h="336550">
                  <a:moveTo>
                    <a:pt x="339342" y="335982"/>
                  </a:moveTo>
                  <a:lnTo>
                    <a:pt x="339342" y="0"/>
                  </a:lnTo>
                  <a:lnTo>
                    <a:pt x="0" y="0"/>
                  </a:lnTo>
                  <a:lnTo>
                    <a:pt x="0" y="335982"/>
                  </a:lnTo>
                  <a:lnTo>
                    <a:pt x="339342" y="335982"/>
                  </a:lnTo>
                  <a:close/>
                </a:path>
              </a:pathLst>
            </a:custGeom>
            <a:ln w="67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32697" y="3717057"/>
              <a:ext cx="339725" cy="336550"/>
            </a:xfrm>
            <a:custGeom>
              <a:avLst/>
              <a:gdLst/>
              <a:ahLst/>
              <a:cxnLst/>
              <a:rect l="l" t="t" r="r" b="b"/>
              <a:pathLst>
                <a:path w="339725" h="336550">
                  <a:moveTo>
                    <a:pt x="0" y="0"/>
                  </a:moveTo>
                  <a:lnTo>
                    <a:pt x="0" y="335982"/>
                  </a:lnTo>
                  <a:lnTo>
                    <a:pt x="339342" y="335982"/>
                  </a:lnTo>
                  <a:lnTo>
                    <a:pt x="3393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32697" y="3717057"/>
              <a:ext cx="339725" cy="336550"/>
            </a:xfrm>
            <a:custGeom>
              <a:avLst/>
              <a:gdLst/>
              <a:ahLst/>
              <a:cxnLst/>
              <a:rect l="l" t="t" r="r" b="b"/>
              <a:pathLst>
                <a:path w="339725" h="336550">
                  <a:moveTo>
                    <a:pt x="339342" y="335982"/>
                  </a:moveTo>
                  <a:lnTo>
                    <a:pt x="339342" y="0"/>
                  </a:lnTo>
                  <a:lnTo>
                    <a:pt x="0" y="0"/>
                  </a:lnTo>
                  <a:lnTo>
                    <a:pt x="0" y="335982"/>
                  </a:lnTo>
                  <a:lnTo>
                    <a:pt x="339342" y="335982"/>
                  </a:lnTo>
                  <a:close/>
                </a:path>
              </a:pathLst>
            </a:custGeom>
            <a:ln w="67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69046" y="3717057"/>
              <a:ext cx="339725" cy="336550"/>
            </a:xfrm>
            <a:custGeom>
              <a:avLst/>
              <a:gdLst/>
              <a:ahLst/>
              <a:cxnLst/>
              <a:rect l="l" t="t" r="r" b="b"/>
              <a:pathLst>
                <a:path w="339725" h="336550">
                  <a:moveTo>
                    <a:pt x="0" y="0"/>
                  </a:moveTo>
                  <a:lnTo>
                    <a:pt x="0" y="335982"/>
                  </a:lnTo>
                  <a:lnTo>
                    <a:pt x="339342" y="335982"/>
                  </a:lnTo>
                  <a:lnTo>
                    <a:pt x="3393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69046" y="3717057"/>
              <a:ext cx="339725" cy="336550"/>
            </a:xfrm>
            <a:custGeom>
              <a:avLst/>
              <a:gdLst/>
              <a:ahLst/>
              <a:cxnLst/>
              <a:rect l="l" t="t" r="r" b="b"/>
              <a:pathLst>
                <a:path w="339725" h="336550">
                  <a:moveTo>
                    <a:pt x="339342" y="335982"/>
                  </a:moveTo>
                  <a:lnTo>
                    <a:pt x="339342" y="0"/>
                  </a:lnTo>
                  <a:lnTo>
                    <a:pt x="0" y="0"/>
                  </a:lnTo>
                  <a:lnTo>
                    <a:pt x="0" y="335982"/>
                  </a:lnTo>
                  <a:lnTo>
                    <a:pt x="339342" y="335982"/>
                  </a:lnTo>
                  <a:close/>
                </a:path>
              </a:pathLst>
            </a:custGeom>
            <a:ln w="67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2501847" y="3656582"/>
          <a:ext cx="1384934" cy="1383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390">
                <a:tc>
                  <a:txBody>
                    <a:bodyPr/>
                    <a:lstStyle/>
                    <a:p>
                      <a:pPr marR="167005" algn="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R="167005" algn="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111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111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111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R="173990" algn="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1871611" y="3711108"/>
            <a:ext cx="502920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b="1" spc="15" dirty="0">
                <a:latin typeface="Times New Roman"/>
                <a:cs typeface="Times New Roman"/>
              </a:rPr>
              <a:t>State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59726" y="3711108"/>
            <a:ext cx="515620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b="1" spc="15" dirty="0">
                <a:latin typeface="Times New Roman"/>
                <a:cs typeface="Times New Roman"/>
              </a:rPr>
              <a:t>Node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422594" y="3147555"/>
            <a:ext cx="629285" cy="1133475"/>
            <a:chOff x="5422594" y="3147555"/>
            <a:chExt cx="629285" cy="1133475"/>
          </a:xfrm>
        </p:grpSpPr>
        <p:sp>
          <p:nvSpPr>
            <p:cNvPr id="34" name="object 34"/>
            <p:cNvSpPr/>
            <p:nvPr/>
          </p:nvSpPr>
          <p:spPr>
            <a:xfrm>
              <a:off x="5429579" y="3658628"/>
              <a:ext cx="615315" cy="615315"/>
            </a:xfrm>
            <a:custGeom>
              <a:avLst/>
              <a:gdLst/>
              <a:ahLst/>
              <a:cxnLst/>
              <a:rect l="l" t="t" r="r" b="b"/>
              <a:pathLst>
                <a:path w="615314" h="615314">
                  <a:moveTo>
                    <a:pt x="0" y="307606"/>
                  </a:moveTo>
                  <a:lnTo>
                    <a:pt x="3334" y="353059"/>
                  </a:lnTo>
                  <a:lnTo>
                    <a:pt x="13022" y="396442"/>
                  </a:lnTo>
                  <a:lnTo>
                    <a:pt x="28587" y="437278"/>
                  </a:lnTo>
                  <a:lnTo>
                    <a:pt x="49553" y="475092"/>
                  </a:lnTo>
                  <a:lnTo>
                    <a:pt x="75444" y="509409"/>
                  </a:lnTo>
                  <a:lnTo>
                    <a:pt x="105786" y="539751"/>
                  </a:lnTo>
                  <a:lnTo>
                    <a:pt x="140102" y="565644"/>
                  </a:lnTo>
                  <a:lnTo>
                    <a:pt x="177916" y="586611"/>
                  </a:lnTo>
                  <a:lnTo>
                    <a:pt x="218753" y="602177"/>
                  </a:lnTo>
                  <a:lnTo>
                    <a:pt x="262138" y="611865"/>
                  </a:lnTo>
                  <a:lnTo>
                    <a:pt x="307594" y="615200"/>
                  </a:lnTo>
                  <a:lnTo>
                    <a:pt x="353050" y="611865"/>
                  </a:lnTo>
                  <a:lnTo>
                    <a:pt x="396435" y="602177"/>
                  </a:lnTo>
                  <a:lnTo>
                    <a:pt x="437273" y="586611"/>
                  </a:lnTo>
                  <a:lnTo>
                    <a:pt x="475089" y="565644"/>
                  </a:lnTo>
                  <a:lnTo>
                    <a:pt x="509407" y="539751"/>
                  </a:lnTo>
                  <a:lnTo>
                    <a:pt x="539750" y="509409"/>
                  </a:lnTo>
                  <a:lnTo>
                    <a:pt x="565643" y="475092"/>
                  </a:lnTo>
                  <a:lnTo>
                    <a:pt x="586611" y="437278"/>
                  </a:lnTo>
                  <a:lnTo>
                    <a:pt x="602177" y="396442"/>
                  </a:lnTo>
                  <a:lnTo>
                    <a:pt x="611865" y="353059"/>
                  </a:lnTo>
                  <a:lnTo>
                    <a:pt x="615200" y="307606"/>
                  </a:lnTo>
                  <a:lnTo>
                    <a:pt x="611865" y="262150"/>
                  </a:lnTo>
                  <a:lnTo>
                    <a:pt x="602177" y="218765"/>
                  </a:lnTo>
                  <a:lnTo>
                    <a:pt x="586611" y="177926"/>
                  </a:lnTo>
                  <a:lnTo>
                    <a:pt x="565643" y="140111"/>
                  </a:lnTo>
                  <a:lnTo>
                    <a:pt x="539750" y="105793"/>
                  </a:lnTo>
                  <a:lnTo>
                    <a:pt x="509407" y="75450"/>
                  </a:lnTo>
                  <a:lnTo>
                    <a:pt x="475089" y="49556"/>
                  </a:lnTo>
                  <a:lnTo>
                    <a:pt x="437273" y="28589"/>
                  </a:lnTo>
                  <a:lnTo>
                    <a:pt x="396435" y="13023"/>
                  </a:lnTo>
                  <a:lnTo>
                    <a:pt x="353050" y="3335"/>
                  </a:lnTo>
                  <a:lnTo>
                    <a:pt x="307594" y="0"/>
                  </a:lnTo>
                  <a:lnTo>
                    <a:pt x="262138" y="3335"/>
                  </a:lnTo>
                  <a:lnTo>
                    <a:pt x="218753" y="13023"/>
                  </a:lnTo>
                  <a:lnTo>
                    <a:pt x="177916" y="28589"/>
                  </a:lnTo>
                  <a:lnTo>
                    <a:pt x="140102" y="49556"/>
                  </a:lnTo>
                  <a:lnTo>
                    <a:pt x="105786" y="75450"/>
                  </a:lnTo>
                  <a:lnTo>
                    <a:pt x="75444" y="105793"/>
                  </a:lnTo>
                  <a:lnTo>
                    <a:pt x="49553" y="140111"/>
                  </a:lnTo>
                  <a:lnTo>
                    <a:pt x="28587" y="177926"/>
                  </a:lnTo>
                  <a:lnTo>
                    <a:pt x="13022" y="218765"/>
                  </a:lnTo>
                  <a:lnTo>
                    <a:pt x="3334" y="262150"/>
                  </a:lnTo>
                  <a:lnTo>
                    <a:pt x="0" y="307606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29579" y="3175253"/>
              <a:ext cx="615315" cy="1099185"/>
            </a:xfrm>
            <a:custGeom>
              <a:avLst/>
              <a:gdLst/>
              <a:ahLst/>
              <a:cxnLst/>
              <a:rect l="l" t="t" r="r" b="b"/>
              <a:pathLst>
                <a:path w="615314" h="1099185">
                  <a:moveTo>
                    <a:pt x="615200" y="790981"/>
                  </a:moveTo>
                  <a:lnTo>
                    <a:pt x="611865" y="745525"/>
                  </a:lnTo>
                  <a:lnTo>
                    <a:pt x="602177" y="702140"/>
                  </a:lnTo>
                  <a:lnTo>
                    <a:pt x="586611" y="661301"/>
                  </a:lnTo>
                  <a:lnTo>
                    <a:pt x="565643" y="623485"/>
                  </a:lnTo>
                  <a:lnTo>
                    <a:pt x="539750" y="589168"/>
                  </a:lnTo>
                  <a:lnTo>
                    <a:pt x="509407" y="558824"/>
                  </a:lnTo>
                  <a:lnTo>
                    <a:pt x="475089" y="532931"/>
                  </a:lnTo>
                  <a:lnTo>
                    <a:pt x="437273" y="511964"/>
                  </a:lnTo>
                  <a:lnTo>
                    <a:pt x="396435" y="496398"/>
                  </a:lnTo>
                  <a:lnTo>
                    <a:pt x="353050" y="486709"/>
                  </a:lnTo>
                  <a:lnTo>
                    <a:pt x="307594" y="483374"/>
                  </a:lnTo>
                  <a:lnTo>
                    <a:pt x="262138" y="486709"/>
                  </a:lnTo>
                  <a:lnTo>
                    <a:pt x="218753" y="496398"/>
                  </a:lnTo>
                  <a:lnTo>
                    <a:pt x="177916" y="511964"/>
                  </a:lnTo>
                  <a:lnTo>
                    <a:pt x="140102" y="532931"/>
                  </a:lnTo>
                  <a:lnTo>
                    <a:pt x="105786" y="558824"/>
                  </a:lnTo>
                  <a:lnTo>
                    <a:pt x="75444" y="589168"/>
                  </a:lnTo>
                  <a:lnTo>
                    <a:pt x="49553" y="623485"/>
                  </a:lnTo>
                  <a:lnTo>
                    <a:pt x="28587" y="661301"/>
                  </a:lnTo>
                  <a:lnTo>
                    <a:pt x="13022" y="702140"/>
                  </a:lnTo>
                  <a:lnTo>
                    <a:pt x="3334" y="745525"/>
                  </a:lnTo>
                  <a:lnTo>
                    <a:pt x="0" y="790981"/>
                  </a:lnTo>
                  <a:lnTo>
                    <a:pt x="3334" y="836434"/>
                  </a:lnTo>
                  <a:lnTo>
                    <a:pt x="13022" y="879817"/>
                  </a:lnTo>
                  <a:lnTo>
                    <a:pt x="28587" y="920653"/>
                  </a:lnTo>
                  <a:lnTo>
                    <a:pt x="49553" y="958467"/>
                  </a:lnTo>
                  <a:lnTo>
                    <a:pt x="75444" y="992783"/>
                  </a:lnTo>
                  <a:lnTo>
                    <a:pt x="105786" y="1023126"/>
                  </a:lnTo>
                  <a:lnTo>
                    <a:pt x="140102" y="1049019"/>
                  </a:lnTo>
                  <a:lnTo>
                    <a:pt x="177916" y="1069986"/>
                  </a:lnTo>
                  <a:lnTo>
                    <a:pt x="218753" y="1085551"/>
                  </a:lnTo>
                  <a:lnTo>
                    <a:pt x="262138" y="1095240"/>
                  </a:lnTo>
                  <a:lnTo>
                    <a:pt x="307594" y="1098575"/>
                  </a:lnTo>
                  <a:lnTo>
                    <a:pt x="353050" y="1095240"/>
                  </a:lnTo>
                  <a:lnTo>
                    <a:pt x="396435" y="1085551"/>
                  </a:lnTo>
                  <a:lnTo>
                    <a:pt x="437273" y="1069986"/>
                  </a:lnTo>
                  <a:lnTo>
                    <a:pt x="475089" y="1049019"/>
                  </a:lnTo>
                  <a:lnTo>
                    <a:pt x="509407" y="1023126"/>
                  </a:lnTo>
                  <a:lnTo>
                    <a:pt x="539750" y="992783"/>
                  </a:lnTo>
                  <a:lnTo>
                    <a:pt x="565643" y="958467"/>
                  </a:lnTo>
                  <a:lnTo>
                    <a:pt x="586611" y="920653"/>
                  </a:lnTo>
                  <a:lnTo>
                    <a:pt x="602177" y="879817"/>
                  </a:lnTo>
                  <a:lnTo>
                    <a:pt x="611865" y="836434"/>
                  </a:lnTo>
                  <a:lnTo>
                    <a:pt x="615200" y="790981"/>
                  </a:lnTo>
                  <a:close/>
                </a:path>
                <a:path w="615314" h="1099185">
                  <a:moveTo>
                    <a:pt x="307594" y="0"/>
                  </a:moveTo>
                  <a:lnTo>
                    <a:pt x="307594" y="483374"/>
                  </a:lnTo>
                </a:path>
              </a:pathLst>
            </a:custGeom>
            <a:ln w="134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15126" y="3147555"/>
              <a:ext cx="44450" cy="88265"/>
            </a:xfrm>
            <a:custGeom>
              <a:avLst/>
              <a:gdLst/>
              <a:ahLst/>
              <a:cxnLst/>
              <a:rect l="l" t="t" r="r" b="b"/>
              <a:pathLst>
                <a:path w="44450" h="88264">
                  <a:moveTo>
                    <a:pt x="0" y="88176"/>
                  </a:moveTo>
                  <a:lnTo>
                    <a:pt x="44094" y="88176"/>
                  </a:lnTo>
                  <a:lnTo>
                    <a:pt x="22047" y="0"/>
                  </a:lnTo>
                  <a:lnTo>
                    <a:pt x="0" y="88176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723737" y="3175266"/>
              <a:ext cx="27305" cy="53975"/>
            </a:xfrm>
            <a:custGeom>
              <a:avLst/>
              <a:gdLst/>
              <a:ahLst/>
              <a:cxnLst/>
              <a:rect l="l" t="t" r="r" b="b"/>
              <a:pathLst>
                <a:path w="27304" h="53975">
                  <a:moveTo>
                    <a:pt x="0" y="53746"/>
                  </a:moveTo>
                  <a:lnTo>
                    <a:pt x="13436" y="0"/>
                  </a:lnTo>
                  <a:lnTo>
                    <a:pt x="26873" y="53746"/>
                  </a:lnTo>
                </a:path>
              </a:pathLst>
            </a:custGeom>
            <a:ln w="134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091415" y="3630841"/>
            <a:ext cx="815340" cy="6280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spc="15" dirty="0">
                <a:latin typeface="Arial"/>
                <a:cs typeface="Arial"/>
              </a:rPr>
              <a:t>depth</a:t>
            </a:r>
            <a:r>
              <a:rPr sz="1450" spc="-35" dirty="0">
                <a:latin typeface="Arial"/>
                <a:cs typeface="Arial"/>
              </a:rPr>
              <a:t> </a:t>
            </a:r>
            <a:r>
              <a:rPr sz="1450" spc="15" dirty="0">
                <a:latin typeface="Arial"/>
                <a:cs typeface="Arial"/>
              </a:rPr>
              <a:t>=</a:t>
            </a:r>
            <a:r>
              <a:rPr sz="1450" spc="-35" dirty="0">
                <a:latin typeface="Arial"/>
                <a:cs typeface="Arial"/>
              </a:rPr>
              <a:t> </a:t>
            </a:r>
            <a:r>
              <a:rPr sz="1450" spc="15" dirty="0">
                <a:latin typeface="Arial"/>
                <a:cs typeface="Arial"/>
              </a:rPr>
              <a:t>6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450" spc="15" dirty="0">
                <a:latin typeface="Arial"/>
                <a:cs typeface="Arial"/>
              </a:rPr>
              <a:t>g</a:t>
            </a:r>
            <a:r>
              <a:rPr sz="1450" spc="-25" dirty="0">
                <a:latin typeface="Arial"/>
                <a:cs typeface="Arial"/>
              </a:rPr>
              <a:t> </a:t>
            </a:r>
            <a:r>
              <a:rPr sz="1450" spc="15" dirty="0">
                <a:latin typeface="Arial"/>
                <a:cs typeface="Arial"/>
              </a:rPr>
              <a:t>=</a:t>
            </a:r>
            <a:r>
              <a:rPr sz="1450" spc="-25" dirty="0">
                <a:latin typeface="Arial"/>
                <a:cs typeface="Arial"/>
              </a:rPr>
              <a:t> </a:t>
            </a:r>
            <a:r>
              <a:rPr sz="1450" spc="15" dirty="0">
                <a:latin typeface="Arial"/>
                <a:cs typeface="Arial"/>
              </a:rPr>
              <a:t>6</a:t>
            </a:r>
            <a:endParaRPr sz="14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 rot="20880000">
            <a:off x="4421268" y="4562240"/>
            <a:ext cx="451486" cy="18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80"/>
              </a:lnSpc>
            </a:pPr>
            <a:r>
              <a:rPr sz="1450" spc="10" dirty="0">
                <a:latin typeface="Arial"/>
                <a:cs typeface="Arial"/>
              </a:rPr>
              <a:t>state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907815" y="4135283"/>
            <a:ext cx="1572895" cy="512445"/>
            <a:chOff x="3907815" y="4135283"/>
            <a:chExt cx="1572895" cy="512445"/>
          </a:xfrm>
        </p:grpSpPr>
        <p:sp>
          <p:nvSpPr>
            <p:cNvPr id="41" name="object 41"/>
            <p:cNvSpPr/>
            <p:nvPr/>
          </p:nvSpPr>
          <p:spPr>
            <a:xfrm>
              <a:off x="3935514" y="4142003"/>
              <a:ext cx="1538605" cy="483870"/>
            </a:xfrm>
            <a:custGeom>
              <a:avLst/>
              <a:gdLst/>
              <a:ahLst/>
              <a:cxnLst/>
              <a:rect l="l" t="t" r="r" b="b"/>
              <a:pathLst>
                <a:path w="1538604" h="483870">
                  <a:moveTo>
                    <a:pt x="1538008" y="0"/>
                  </a:moveTo>
                  <a:lnTo>
                    <a:pt x="1536863" y="801"/>
                  </a:lnTo>
                  <a:lnTo>
                    <a:pt x="1528853" y="6408"/>
                  </a:lnTo>
                  <a:lnTo>
                    <a:pt x="1507109" y="21629"/>
                  </a:lnTo>
                  <a:lnTo>
                    <a:pt x="1464767" y="51269"/>
                  </a:lnTo>
                  <a:lnTo>
                    <a:pt x="1437711" y="70157"/>
                  </a:lnTo>
                  <a:lnTo>
                    <a:pt x="1405652" y="92239"/>
                  </a:lnTo>
                  <a:lnTo>
                    <a:pt x="1369012" y="116913"/>
                  </a:lnTo>
                  <a:lnTo>
                    <a:pt x="1328212" y="143575"/>
                  </a:lnTo>
                  <a:lnTo>
                    <a:pt x="1283676" y="171623"/>
                  </a:lnTo>
                  <a:lnTo>
                    <a:pt x="1235825" y="200455"/>
                  </a:lnTo>
                  <a:lnTo>
                    <a:pt x="1185081" y="229467"/>
                  </a:lnTo>
                  <a:lnTo>
                    <a:pt x="1131867" y="258057"/>
                  </a:lnTo>
                  <a:lnTo>
                    <a:pt x="1076604" y="285623"/>
                  </a:lnTo>
                  <a:lnTo>
                    <a:pt x="1030140" y="307045"/>
                  </a:lnTo>
                  <a:lnTo>
                    <a:pt x="982719" y="327345"/>
                  </a:lnTo>
                  <a:lnTo>
                    <a:pt x="934473" y="346489"/>
                  </a:lnTo>
                  <a:lnTo>
                    <a:pt x="885534" y="364444"/>
                  </a:lnTo>
                  <a:lnTo>
                    <a:pt x="836034" y="381177"/>
                  </a:lnTo>
                  <a:lnTo>
                    <a:pt x="786105" y="396655"/>
                  </a:lnTo>
                  <a:lnTo>
                    <a:pt x="735879" y="410846"/>
                  </a:lnTo>
                  <a:lnTo>
                    <a:pt x="685488" y="423717"/>
                  </a:lnTo>
                  <a:lnTo>
                    <a:pt x="635064" y="435234"/>
                  </a:lnTo>
                  <a:lnTo>
                    <a:pt x="584739" y="445364"/>
                  </a:lnTo>
                  <a:lnTo>
                    <a:pt x="534644" y="454075"/>
                  </a:lnTo>
                  <a:lnTo>
                    <a:pt x="473994" y="462797"/>
                  </a:lnTo>
                  <a:lnTo>
                    <a:pt x="414548" y="469589"/>
                  </a:lnTo>
                  <a:lnTo>
                    <a:pt x="356971" y="474693"/>
                  </a:lnTo>
                  <a:lnTo>
                    <a:pt x="301926" y="478350"/>
                  </a:lnTo>
                  <a:lnTo>
                    <a:pt x="250075" y="480802"/>
                  </a:lnTo>
                  <a:lnTo>
                    <a:pt x="202082" y="482289"/>
                  </a:lnTo>
                  <a:lnTo>
                    <a:pt x="158610" y="483053"/>
                  </a:lnTo>
                  <a:lnTo>
                    <a:pt x="120323" y="483334"/>
                  </a:lnTo>
                  <a:lnTo>
                    <a:pt x="87884" y="483374"/>
                  </a:lnTo>
                  <a:lnTo>
                    <a:pt x="37076" y="483374"/>
                  </a:lnTo>
                  <a:lnTo>
                    <a:pt x="10985" y="483374"/>
                  </a:lnTo>
                  <a:lnTo>
                    <a:pt x="1373" y="483374"/>
                  </a:lnTo>
                  <a:lnTo>
                    <a:pt x="0" y="483374"/>
                  </a:lnTo>
                </a:path>
              </a:pathLst>
            </a:custGeom>
            <a:ln w="134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907815" y="4603330"/>
              <a:ext cx="88265" cy="44450"/>
            </a:xfrm>
            <a:custGeom>
              <a:avLst/>
              <a:gdLst/>
              <a:ahLst/>
              <a:cxnLst/>
              <a:rect l="l" t="t" r="r" b="b"/>
              <a:pathLst>
                <a:path w="88264" h="44450">
                  <a:moveTo>
                    <a:pt x="0" y="22047"/>
                  </a:moveTo>
                  <a:lnTo>
                    <a:pt x="88176" y="44094"/>
                  </a:lnTo>
                  <a:lnTo>
                    <a:pt x="88176" y="0"/>
                  </a:lnTo>
                  <a:lnTo>
                    <a:pt x="0" y="22047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935514" y="4611941"/>
              <a:ext cx="53975" cy="27305"/>
            </a:xfrm>
            <a:custGeom>
              <a:avLst/>
              <a:gdLst/>
              <a:ahLst/>
              <a:cxnLst/>
              <a:rect l="l" t="t" r="r" b="b"/>
              <a:pathLst>
                <a:path w="53975" h="27304">
                  <a:moveTo>
                    <a:pt x="53759" y="26873"/>
                  </a:moveTo>
                  <a:lnTo>
                    <a:pt x="0" y="13436"/>
                  </a:lnTo>
                  <a:lnTo>
                    <a:pt x="53759" y="0"/>
                  </a:lnTo>
                </a:path>
              </a:pathLst>
            </a:custGeom>
            <a:ln w="134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96567" y="5301455"/>
            <a:ext cx="7793990" cy="655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0"/>
              </a:spcBef>
            </a:pPr>
            <a:r>
              <a:rPr sz="2050" spc="-85" dirty="0">
                <a:latin typeface="Tahoma"/>
                <a:cs typeface="Tahoma"/>
              </a:rPr>
              <a:t>The </a:t>
            </a:r>
            <a:r>
              <a:rPr sz="2050" spc="50" dirty="0">
                <a:latin typeface="Century"/>
                <a:cs typeface="Century"/>
              </a:rPr>
              <a:t>Expand </a:t>
            </a:r>
            <a:r>
              <a:rPr sz="2050" spc="-100" dirty="0">
                <a:latin typeface="Tahoma"/>
                <a:cs typeface="Tahoma"/>
              </a:rPr>
              <a:t>function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creates</a:t>
            </a:r>
            <a:r>
              <a:rPr sz="2050" spc="-125" dirty="0">
                <a:latin typeface="Tahoma"/>
                <a:cs typeface="Tahoma"/>
              </a:rPr>
              <a:t> </a:t>
            </a:r>
            <a:r>
              <a:rPr sz="2050" spc="-190" dirty="0">
                <a:latin typeface="Tahoma"/>
                <a:cs typeface="Tahoma"/>
              </a:rPr>
              <a:t>new</a:t>
            </a:r>
            <a:r>
              <a:rPr sz="2050" spc="-18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nodes,</a:t>
            </a:r>
            <a:r>
              <a:rPr sz="2050" spc="-140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filling </a:t>
            </a:r>
            <a:r>
              <a:rPr sz="2050" spc="-85" dirty="0">
                <a:latin typeface="Tahoma"/>
                <a:cs typeface="Tahoma"/>
              </a:rPr>
              <a:t>in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-12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various</a:t>
            </a:r>
            <a:r>
              <a:rPr sz="2050" spc="-12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fields </a:t>
            </a:r>
            <a:r>
              <a:rPr sz="2050" spc="-145" dirty="0">
                <a:latin typeface="Tahoma"/>
                <a:cs typeface="Tahoma"/>
              </a:rPr>
              <a:t>and </a:t>
            </a:r>
            <a:r>
              <a:rPr sz="2050" spc="-63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using</a:t>
            </a:r>
            <a:r>
              <a:rPr sz="2050" spc="-12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-120" dirty="0">
                <a:latin typeface="Tahoma"/>
                <a:cs typeface="Tahoma"/>
              </a:rPr>
              <a:t> </a:t>
            </a:r>
            <a:r>
              <a:rPr sz="2050" spc="125" dirty="0">
                <a:latin typeface="Century"/>
                <a:cs typeface="Century"/>
              </a:rPr>
              <a:t>SuccessorFn</a:t>
            </a:r>
            <a:r>
              <a:rPr sz="2050" spc="-20" dirty="0">
                <a:latin typeface="Century"/>
                <a:cs typeface="Century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-14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-114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problem</a:t>
            </a:r>
            <a:r>
              <a:rPr sz="2050" spc="-13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-13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create</a:t>
            </a:r>
            <a:r>
              <a:rPr sz="2050" spc="-125" dirty="0">
                <a:latin typeface="Tahoma"/>
                <a:cs typeface="Tahoma"/>
              </a:rPr>
              <a:t> the</a:t>
            </a:r>
            <a:r>
              <a:rPr sz="2050" spc="-130" dirty="0">
                <a:latin typeface="Tahoma"/>
                <a:cs typeface="Tahoma"/>
              </a:rPr>
              <a:t> corresponding</a:t>
            </a:r>
            <a:r>
              <a:rPr sz="2050" spc="-12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states.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29</a:t>
            </a:fld>
            <a:endParaRPr spc="2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0" dirty="0"/>
              <a:t>Problem-solving</a:t>
            </a:r>
            <a:r>
              <a:rPr spc="235" dirty="0"/>
              <a:t> </a:t>
            </a:r>
            <a:r>
              <a:rPr spc="35" dirty="0"/>
              <a:t>agents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08802"/>
            <a:ext cx="4151631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sz="2050" dirty="0">
                <a:ea typeface="Segoe UI Black" panose="020B0A02040204020203" pitchFamily="34" charset="0"/>
                <a:cs typeface="Tahoma"/>
              </a:rPr>
              <a:t>Restricted form of general agent</a:t>
            </a:r>
            <a:r>
              <a:rPr sz="2050" spc="-140" dirty="0">
                <a:ea typeface="Segoe UI Black" panose="020B0A02040204020203" pitchFamily="34" charset="0"/>
                <a:cs typeface="Tahoma"/>
              </a:rPr>
              <a:t>:</a:t>
            </a:r>
            <a:endParaRPr sz="2050" dirty="0">
              <a:ea typeface="Segoe UI Black" panose="020B0A02040204020203" pitchFamily="34" charset="0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695" y="2146960"/>
            <a:ext cx="7760334" cy="4052570"/>
          </a:xfrm>
          <a:prstGeom prst="rect">
            <a:avLst/>
          </a:prstGeom>
          <a:ln w="13716">
            <a:solidFill>
              <a:srgbClr val="000000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750"/>
              </a:spcBef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functio</a:t>
            </a:r>
            <a:r>
              <a:rPr sz="1700" spc="70" dirty="0">
                <a:solidFill>
                  <a:srgbClr val="00007E"/>
                </a:solidFill>
                <a:latin typeface="Century"/>
                <a:cs typeface="Century"/>
              </a:rPr>
              <a:t>n</a:t>
            </a:r>
            <a:r>
              <a:rPr sz="1700" spc="9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75" dirty="0">
                <a:solidFill>
                  <a:srgbClr val="B30000"/>
                </a:solidFill>
                <a:latin typeface="Century"/>
                <a:cs typeface="Century"/>
              </a:rPr>
              <a:t>Simple-P</a:t>
            </a:r>
            <a:r>
              <a:rPr sz="1700" spc="-20" dirty="0">
                <a:solidFill>
                  <a:srgbClr val="B30000"/>
                </a:solidFill>
                <a:latin typeface="Century"/>
                <a:cs typeface="Century"/>
              </a:rPr>
              <a:t>r</a:t>
            </a:r>
            <a:r>
              <a:rPr sz="1700" spc="100" dirty="0">
                <a:solidFill>
                  <a:srgbClr val="B30000"/>
                </a:solidFill>
                <a:latin typeface="Century"/>
                <a:cs typeface="Century"/>
              </a:rPr>
              <a:t>oblem-So</a:t>
            </a:r>
            <a:r>
              <a:rPr sz="1700" spc="204" dirty="0">
                <a:solidFill>
                  <a:srgbClr val="B30000"/>
                </a:solidFill>
                <a:latin typeface="Century"/>
                <a:cs typeface="Century"/>
              </a:rPr>
              <a:t>l</a:t>
            </a:r>
            <a:r>
              <a:rPr sz="1700" spc="90" dirty="0">
                <a:solidFill>
                  <a:srgbClr val="B30000"/>
                </a:solidFill>
                <a:latin typeface="Century"/>
                <a:cs typeface="Century"/>
              </a:rPr>
              <a:t>ving-</a:t>
            </a:r>
            <a:r>
              <a:rPr sz="1700" spc="85" dirty="0">
                <a:solidFill>
                  <a:srgbClr val="B30000"/>
                </a:solidFill>
                <a:latin typeface="Century"/>
                <a:cs typeface="Century"/>
              </a:rPr>
              <a:t>A</a:t>
            </a:r>
            <a:r>
              <a:rPr sz="1700" spc="165" dirty="0">
                <a:solidFill>
                  <a:srgbClr val="B30000"/>
                </a:solidFill>
                <a:latin typeface="Century"/>
                <a:cs typeface="Century"/>
              </a:rPr>
              <a:t>gent</a:t>
            </a:r>
            <a:r>
              <a:rPr sz="1700" spc="80" dirty="0">
                <a:latin typeface="Gill Sans MT"/>
                <a:cs typeface="Gill Sans MT"/>
              </a:rPr>
              <a:t>(</a:t>
            </a:r>
            <a:r>
              <a:rPr sz="1700" spc="-220" dirty="0">
                <a:latin typeface="Gill Sans MT"/>
                <a:cs typeface="Gill Sans MT"/>
              </a:rPr>
              <a:t> </a:t>
            </a:r>
            <a:r>
              <a:rPr sz="1700" i="1" spc="-75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700" i="1" spc="40" dirty="0">
                <a:solidFill>
                  <a:srgbClr val="004B00"/>
                </a:solidFill>
                <a:latin typeface="Times New Roman"/>
                <a:cs typeface="Times New Roman"/>
              </a:rPr>
              <a:t>e</a:t>
            </a:r>
            <a:r>
              <a:rPr sz="1700" i="1" spc="-60" dirty="0">
                <a:solidFill>
                  <a:srgbClr val="004B00"/>
                </a:solidFill>
                <a:latin typeface="Times New Roman"/>
                <a:cs typeface="Times New Roman"/>
              </a:rPr>
              <a:t>rc</a:t>
            </a:r>
            <a:r>
              <a:rPr sz="1700" i="1" spc="50" dirty="0">
                <a:solidFill>
                  <a:srgbClr val="004B00"/>
                </a:solidFill>
                <a:latin typeface="Times New Roman"/>
                <a:cs typeface="Times New Roman"/>
              </a:rPr>
              <a:t>ep</a:t>
            </a:r>
            <a:r>
              <a:rPr sz="1700" i="1" spc="25" dirty="0">
                <a:solidFill>
                  <a:srgbClr val="004B00"/>
                </a:solidFill>
                <a:latin typeface="Times New Roman"/>
                <a:cs typeface="Times New Roman"/>
              </a:rPr>
              <a:t>t</a:t>
            </a:r>
            <a:r>
              <a:rPr sz="1700" spc="80" dirty="0">
                <a:latin typeface="Gill Sans MT"/>
                <a:cs typeface="Gill Sans MT"/>
              </a:rPr>
              <a:t>)</a:t>
            </a:r>
            <a:r>
              <a:rPr sz="1700" spc="45" dirty="0">
                <a:latin typeface="Gill Sans MT"/>
                <a:cs typeface="Gill Sans MT"/>
              </a:rPr>
              <a:t> </a:t>
            </a:r>
            <a:r>
              <a:rPr sz="1700" spc="35" dirty="0">
                <a:solidFill>
                  <a:srgbClr val="00007E"/>
                </a:solidFill>
                <a:latin typeface="Century"/>
                <a:cs typeface="Century"/>
              </a:rPr>
              <a:t>returns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15" dirty="0">
                <a:latin typeface="Gill Sans MT"/>
                <a:cs typeface="Gill Sans MT"/>
              </a:rPr>
              <a:t>an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15" dirty="0">
                <a:latin typeface="Gill Sans MT"/>
                <a:cs typeface="Gill Sans MT"/>
              </a:rPr>
              <a:t>action</a:t>
            </a:r>
            <a:endParaRPr sz="1700">
              <a:latin typeface="Gill Sans MT"/>
              <a:cs typeface="Gill Sans MT"/>
            </a:endParaRPr>
          </a:p>
          <a:p>
            <a:pPr marL="428625">
              <a:lnSpc>
                <a:spcPct val="100000"/>
              </a:lnSpc>
              <a:spcBef>
                <a:spcPts val="145"/>
              </a:spcBef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static</a:t>
            </a:r>
            <a:r>
              <a:rPr sz="1700" spc="45" dirty="0">
                <a:latin typeface="Gill Sans MT"/>
                <a:cs typeface="Gill Sans MT"/>
              </a:rPr>
              <a:t>:</a:t>
            </a:r>
            <a:r>
              <a:rPr sz="1700" spc="235" dirty="0">
                <a:latin typeface="Gill Sans MT"/>
                <a:cs typeface="Gill Sans MT"/>
              </a:rPr>
              <a:t> </a:t>
            </a:r>
            <a:r>
              <a:rPr sz="1700" i="1" spc="-10" dirty="0">
                <a:solidFill>
                  <a:srgbClr val="004B00"/>
                </a:solidFill>
                <a:latin typeface="Times New Roman"/>
                <a:cs typeface="Times New Roman"/>
              </a:rPr>
              <a:t>seq</a:t>
            </a:r>
            <a:r>
              <a:rPr sz="1700" spc="-10" dirty="0">
                <a:latin typeface="Gill Sans MT"/>
                <a:cs typeface="Gill Sans MT"/>
              </a:rPr>
              <a:t>,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15" dirty="0">
                <a:latin typeface="Gill Sans MT"/>
                <a:cs typeface="Gill Sans MT"/>
              </a:rPr>
              <a:t>an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15" dirty="0">
                <a:latin typeface="Gill Sans MT"/>
                <a:cs typeface="Gill Sans MT"/>
              </a:rPr>
              <a:t>action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sequence,</a:t>
            </a:r>
            <a:r>
              <a:rPr sz="1700" spc="25" dirty="0">
                <a:latin typeface="Gill Sans MT"/>
                <a:cs typeface="Gill Sans MT"/>
              </a:rPr>
              <a:t> </a:t>
            </a:r>
            <a:r>
              <a:rPr sz="1700" spc="10" dirty="0">
                <a:latin typeface="Gill Sans MT"/>
                <a:cs typeface="Gill Sans MT"/>
              </a:rPr>
              <a:t>initially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empty</a:t>
            </a:r>
            <a:endParaRPr sz="1700">
              <a:latin typeface="Gill Sans MT"/>
              <a:cs typeface="Gill Sans MT"/>
            </a:endParaRPr>
          </a:p>
          <a:p>
            <a:pPr marL="1163320">
              <a:lnSpc>
                <a:spcPct val="100000"/>
              </a:lnSpc>
              <a:spcBef>
                <a:spcPts val="155"/>
              </a:spcBef>
            </a:pPr>
            <a:r>
              <a:rPr sz="1700" i="1" spc="45" dirty="0">
                <a:solidFill>
                  <a:srgbClr val="004B00"/>
                </a:solidFill>
                <a:latin typeface="Times New Roman"/>
                <a:cs typeface="Times New Roman"/>
              </a:rPr>
              <a:t>state</a:t>
            </a:r>
            <a:r>
              <a:rPr sz="1700" spc="45" dirty="0">
                <a:latin typeface="Gill Sans MT"/>
                <a:cs typeface="Gill Sans MT"/>
              </a:rPr>
              <a:t>,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spc="-75" dirty="0">
                <a:latin typeface="Gill Sans MT"/>
                <a:cs typeface="Gill Sans MT"/>
              </a:rPr>
              <a:t>some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50" dirty="0">
                <a:latin typeface="Gill Sans MT"/>
                <a:cs typeface="Gill Sans MT"/>
              </a:rPr>
              <a:t>description</a:t>
            </a:r>
            <a:r>
              <a:rPr sz="1700" spc="125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of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the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55" dirty="0">
                <a:latin typeface="Gill Sans MT"/>
                <a:cs typeface="Gill Sans MT"/>
              </a:rPr>
              <a:t>current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100" dirty="0">
                <a:latin typeface="Gill Sans MT"/>
                <a:cs typeface="Gill Sans MT"/>
              </a:rPr>
              <a:t>world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state</a:t>
            </a:r>
            <a:endParaRPr sz="1700">
              <a:latin typeface="Gill Sans MT"/>
              <a:cs typeface="Gill Sans MT"/>
            </a:endParaRPr>
          </a:p>
          <a:p>
            <a:pPr marL="1163320">
              <a:lnSpc>
                <a:spcPct val="100000"/>
              </a:lnSpc>
              <a:spcBef>
                <a:spcPts val="155"/>
              </a:spcBef>
            </a:pPr>
            <a:r>
              <a:rPr sz="1700" i="1" spc="-20" dirty="0">
                <a:solidFill>
                  <a:srgbClr val="004B00"/>
                </a:solidFill>
                <a:latin typeface="Times New Roman"/>
                <a:cs typeface="Times New Roman"/>
              </a:rPr>
              <a:t>goal</a:t>
            </a:r>
            <a:r>
              <a:rPr sz="1700" spc="-20" dirty="0">
                <a:latin typeface="Gill Sans MT"/>
                <a:cs typeface="Gill Sans MT"/>
              </a:rPr>
              <a:t>,</a:t>
            </a:r>
            <a:r>
              <a:rPr sz="1700" spc="30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10" dirty="0">
                <a:latin typeface="Gill Sans MT"/>
                <a:cs typeface="Gill Sans MT"/>
              </a:rPr>
              <a:t>goal,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10" dirty="0">
                <a:latin typeface="Gill Sans MT"/>
                <a:cs typeface="Gill Sans MT"/>
              </a:rPr>
              <a:t>initially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spc="-15" dirty="0">
                <a:latin typeface="Gill Sans MT"/>
                <a:cs typeface="Gill Sans MT"/>
              </a:rPr>
              <a:t>null</a:t>
            </a:r>
            <a:endParaRPr sz="1700">
              <a:latin typeface="Gill Sans MT"/>
              <a:cs typeface="Gill Sans MT"/>
            </a:endParaRPr>
          </a:p>
          <a:p>
            <a:pPr marL="1163320">
              <a:lnSpc>
                <a:spcPct val="100000"/>
              </a:lnSpc>
              <a:spcBef>
                <a:spcPts val="145"/>
              </a:spcBef>
            </a:pP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problem</a:t>
            </a:r>
            <a:r>
              <a:rPr sz="1700" spc="10" dirty="0">
                <a:latin typeface="Gill Sans MT"/>
                <a:cs typeface="Gill Sans MT"/>
              </a:rPr>
              <a:t>,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 </a:t>
            </a:r>
            <a:r>
              <a:rPr sz="1700" spc="-65" dirty="0">
                <a:latin typeface="Gill Sans MT"/>
                <a:cs typeface="Gill Sans MT"/>
              </a:rPr>
              <a:t>problem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formulation</a:t>
            </a:r>
            <a:endParaRPr sz="1700">
              <a:latin typeface="Gill Sans MT"/>
              <a:cs typeface="Gill Sans MT"/>
            </a:endParaRPr>
          </a:p>
          <a:p>
            <a:pPr marL="428625">
              <a:lnSpc>
                <a:spcPct val="100000"/>
              </a:lnSpc>
              <a:spcBef>
                <a:spcPts val="875"/>
              </a:spcBef>
            </a:pPr>
            <a:r>
              <a:rPr sz="1700" i="1" spc="35" dirty="0">
                <a:solidFill>
                  <a:srgbClr val="004B00"/>
                </a:solidFill>
                <a:latin typeface="Times New Roman"/>
                <a:cs typeface="Times New Roman"/>
              </a:rPr>
              <a:t>state</a:t>
            </a:r>
            <a:r>
              <a:rPr sz="1700" i="1" spc="-11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Arial Narrow"/>
                <a:cs typeface="Arial Narrow"/>
              </a:rPr>
              <a:t>←</a:t>
            </a:r>
            <a:r>
              <a:rPr sz="1700" spc="-105" dirty="0">
                <a:latin typeface="Arial Narrow"/>
                <a:cs typeface="Arial Narrow"/>
              </a:rPr>
              <a:t> </a:t>
            </a:r>
            <a:r>
              <a:rPr sz="1700" spc="80" dirty="0">
                <a:latin typeface="Century"/>
                <a:cs typeface="Century"/>
              </a:rPr>
              <a:t>Update-State</a:t>
            </a:r>
            <a:r>
              <a:rPr sz="1700" spc="80" dirty="0">
                <a:latin typeface="Gill Sans MT"/>
                <a:cs typeface="Gill Sans MT"/>
              </a:rPr>
              <a:t>(</a:t>
            </a:r>
            <a:r>
              <a:rPr sz="1700" i="1" spc="80" dirty="0">
                <a:solidFill>
                  <a:srgbClr val="004B00"/>
                </a:solidFill>
                <a:latin typeface="Times New Roman"/>
                <a:cs typeface="Times New Roman"/>
              </a:rPr>
              <a:t>state,</a:t>
            </a:r>
            <a:r>
              <a:rPr sz="1700" i="1" spc="-13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i="1" spc="5" dirty="0">
                <a:solidFill>
                  <a:srgbClr val="004B00"/>
                </a:solidFill>
                <a:latin typeface="Times New Roman"/>
                <a:cs typeface="Times New Roman"/>
              </a:rPr>
              <a:t>percept</a:t>
            </a:r>
            <a:r>
              <a:rPr sz="1700" spc="5" dirty="0">
                <a:latin typeface="Gill Sans MT"/>
                <a:cs typeface="Gill Sans MT"/>
              </a:rPr>
              <a:t>)</a:t>
            </a:r>
            <a:endParaRPr sz="1700">
              <a:latin typeface="Gill Sans MT"/>
              <a:cs typeface="Gill Sans MT"/>
            </a:endParaRPr>
          </a:p>
          <a:p>
            <a:pPr marL="428625">
              <a:lnSpc>
                <a:spcPct val="100000"/>
              </a:lnSpc>
              <a:spcBef>
                <a:spcPts val="160"/>
              </a:spcBef>
            </a:pP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if</a:t>
            </a: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-40" dirty="0">
                <a:solidFill>
                  <a:srgbClr val="004B00"/>
                </a:solidFill>
                <a:latin typeface="Times New Roman"/>
                <a:cs typeface="Times New Roman"/>
              </a:rPr>
              <a:t>seq</a:t>
            </a:r>
            <a:r>
              <a:rPr sz="1700" i="1" spc="9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Gill Sans MT"/>
                <a:cs typeface="Gill Sans MT"/>
              </a:rPr>
              <a:t>is</a:t>
            </a:r>
            <a:r>
              <a:rPr sz="1700" spc="45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empty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then</a:t>
            </a:r>
            <a:endParaRPr sz="1700">
              <a:latin typeface="Century"/>
              <a:cs typeface="Century"/>
            </a:endParaRPr>
          </a:p>
          <a:p>
            <a:pPr marL="840105">
              <a:lnSpc>
                <a:spcPct val="100000"/>
              </a:lnSpc>
              <a:spcBef>
                <a:spcPts val="140"/>
              </a:spcBef>
            </a:pPr>
            <a:r>
              <a:rPr sz="1700" i="1" spc="-30" dirty="0">
                <a:solidFill>
                  <a:srgbClr val="004B00"/>
                </a:solidFill>
                <a:latin typeface="Times New Roman"/>
                <a:cs typeface="Times New Roman"/>
              </a:rPr>
              <a:t>g</a:t>
            </a:r>
            <a:r>
              <a:rPr sz="1700" i="1" spc="-120" dirty="0">
                <a:solidFill>
                  <a:srgbClr val="004B00"/>
                </a:solidFill>
                <a:latin typeface="Times New Roman"/>
                <a:cs typeface="Times New Roman"/>
              </a:rPr>
              <a:t>o</a:t>
            </a:r>
            <a:r>
              <a:rPr sz="1700" i="1" spc="-20" dirty="0">
                <a:solidFill>
                  <a:srgbClr val="004B00"/>
                </a:solidFill>
                <a:latin typeface="Times New Roman"/>
                <a:cs typeface="Times New Roman"/>
              </a:rPr>
              <a:t>al</a:t>
            </a:r>
            <a:r>
              <a:rPr sz="1700" i="1" spc="-14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Arial Narrow"/>
                <a:cs typeface="Arial Narrow"/>
              </a:rPr>
              <a:t>←</a:t>
            </a:r>
            <a:r>
              <a:rPr sz="1700" spc="-120" dirty="0">
                <a:latin typeface="Arial Narrow"/>
                <a:cs typeface="Arial Narrow"/>
              </a:rPr>
              <a:t> </a:t>
            </a:r>
            <a:r>
              <a:rPr sz="1700" spc="35" dirty="0">
                <a:latin typeface="Century"/>
                <a:cs typeface="Century"/>
              </a:rPr>
              <a:t>F</a:t>
            </a:r>
            <a:r>
              <a:rPr sz="1700" spc="125" dirty="0">
                <a:latin typeface="Century"/>
                <a:cs typeface="Century"/>
              </a:rPr>
              <a:t>ormul</a:t>
            </a:r>
            <a:r>
              <a:rPr sz="1700" spc="-10" dirty="0">
                <a:latin typeface="Century"/>
                <a:cs typeface="Century"/>
              </a:rPr>
              <a:t>a</a:t>
            </a:r>
            <a:r>
              <a:rPr sz="1700" spc="185" dirty="0">
                <a:latin typeface="Century"/>
                <a:cs typeface="Century"/>
              </a:rPr>
              <a:t>te-G</a:t>
            </a:r>
            <a:r>
              <a:rPr sz="1700" spc="130" dirty="0">
                <a:latin typeface="Century"/>
                <a:cs typeface="Century"/>
              </a:rPr>
              <a:t>o</a:t>
            </a:r>
            <a:r>
              <a:rPr sz="1700" spc="290" dirty="0">
                <a:latin typeface="Century"/>
                <a:cs typeface="Century"/>
              </a:rPr>
              <a:t>a</a:t>
            </a:r>
            <a:r>
              <a:rPr sz="1700" spc="180" dirty="0">
                <a:latin typeface="Century"/>
                <a:cs typeface="Century"/>
              </a:rPr>
              <a:t>l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stat</a:t>
            </a:r>
            <a:r>
              <a:rPr sz="1700" i="1" spc="75" dirty="0">
                <a:solidFill>
                  <a:srgbClr val="004B00"/>
                </a:solidFill>
                <a:latin typeface="Times New Roman"/>
                <a:cs typeface="Times New Roman"/>
              </a:rPr>
              <a:t>e</a:t>
            </a:r>
            <a:r>
              <a:rPr sz="1700" spc="80" dirty="0">
                <a:latin typeface="Gill Sans MT"/>
                <a:cs typeface="Gill Sans MT"/>
              </a:rPr>
              <a:t>)</a:t>
            </a:r>
            <a:endParaRPr sz="1700">
              <a:latin typeface="Gill Sans MT"/>
              <a:cs typeface="Gill Sans MT"/>
            </a:endParaRPr>
          </a:p>
          <a:p>
            <a:pPr marL="840105" marR="2605405">
              <a:lnSpc>
                <a:spcPct val="107100"/>
              </a:lnSpc>
              <a:spcBef>
                <a:spcPts val="15"/>
              </a:spcBef>
            </a:pP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700" i="1" spc="-65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oblem</a:t>
            </a:r>
            <a:r>
              <a:rPr sz="1700" i="1" spc="-13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Arial Narrow"/>
                <a:cs typeface="Arial Narrow"/>
              </a:rPr>
              <a:t>←</a:t>
            </a:r>
            <a:r>
              <a:rPr sz="1700" spc="-120" dirty="0">
                <a:latin typeface="Arial Narrow"/>
                <a:cs typeface="Arial Narrow"/>
              </a:rPr>
              <a:t> </a:t>
            </a:r>
            <a:r>
              <a:rPr sz="1700" spc="35" dirty="0">
                <a:latin typeface="Century"/>
                <a:cs typeface="Century"/>
              </a:rPr>
              <a:t>F</a:t>
            </a:r>
            <a:r>
              <a:rPr sz="1700" spc="125" dirty="0">
                <a:latin typeface="Century"/>
                <a:cs typeface="Century"/>
              </a:rPr>
              <a:t>ormul</a:t>
            </a:r>
            <a:r>
              <a:rPr sz="1700" spc="-10" dirty="0">
                <a:latin typeface="Century"/>
                <a:cs typeface="Century"/>
              </a:rPr>
              <a:t>a</a:t>
            </a:r>
            <a:r>
              <a:rPr sz="1700" spc="195" dirty="0">
                <a:latin typeface="Century"/>
                <a:cs typeface="Century"/>
              </a:rPr>
              <a:t>te-P</a:t>
            </a:r>
            <a:r>
              <a:rPr sz="1700" spc="125" dirty="0">
                <a:latin typeface="Century"/>
                <a:cs typeface="Century"/>
              </a:rPr>
              <a:t>r</a:t>
            </a:r>
            <a:r>
              <a:rPr sz="1700" spc="80" dirty="0">
                <a:latin typeface="Century"/>
                <a:cs typeface="Century"/>
              </a:rPr>
              <a:t>oble</a:t>
            </a:r>
            <a:r>
              <a:rPr sz="1700" spc="185" dirty="0">
                <a:latin typeface="Century"/>
                <a:cs typeface="Century"/>
              </a:rPr>
              <a:t>m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i="1" spc="45" dirty="0">
                <a:solidFill>
                  <a:srgbClr val="004B00"/>
                </a:solidFill>
                <a:latin typeface="Times New Roman"/>
                <a:cs typeface="Times New Roman"/>
              </a:rPr>
              <a:t>state</a:t>
            </a:r>
            <a:r>
              <a:rPr sz="1700" i="1" spc="35" dirty="0">
                <a:solidFill>
                  <a:srgbClr val="004B00"/>
                </a:solidFill>
                <a:latin typeface="Times New Roman"/>
                <a:cs typeface="Times New Roman"/>
              </a:rPr>
              <a:t>,</a:t>
            </a:r>
            <a:r>
              <a:rPr sz="1700" i="1" spc="-13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i="1" spc="-30" dirty="0">
                <a:solidFill>
                  <a:srgbClr val="004B00"/>
                </a:solidFill>
                <a:latin typeface="Times New Roman"/>
                <a:cs typeface="Times New Roman"/>
              </a:rPr>
              <a:t>g</a:t>
            </a:r>
            <a:r>
              <a:rPr sz="1700" i="1" spc="-120" dirty="0">
                <a:solidFill>
                  <a:srgbClr val="004B00"/>
                </a:solidFill>
                <a:latin typeface="Times New Roman"/>
                <a:cs typeface="Times New Roman"/>
              </a:rPr>
              <a:t>o</a:t>
            </a:r>
            <a:r>
              <a:rPr sz="1700" i="1" spc="-20" dirty="0">
                <a:solidFill>
                  <a:srgbClr val="004B00"/>
                </a:solidFill>
                <a:latin typeface="Times New Roman"/>
                <a:cs typeface="Times New Roman"/>
              </a:rPr>
              <a:t>al</a:t>
            </a:r>
            <a:r>
              <a:rPr sz="1700" spc="70" dirty="0">
                <a:latin typeface="Gill Sans MT"/>
                <a:cs typeface="Gill Sans MT"/>
              </a:rPr>
              <a:t>)  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s</a:t>
            </a:r>
            <a:r>
              <a:rPr sz="1700" i="1" spc="-55" dirty="0">
                <a:solidFill>
                  <a:srgbClr val="004B00"/>
                </a:solidFill>
                <a:latin typeface="Times New Roman"/>
                <a:cs typeface="Times New Roman"/>
              </a:rPr>
              <a:t>e</a:t>
            </a:r>
            <a:r>
              <a:rPr sz="1700" i="1" spc="-80" dirty="0">
                <a:solidFill>
                  <a:srgbClr val="004B00"/>
                </a:solidFill>
                <a:latin typeface="Times New Roman"/>
                <a:cs typeface="Times New Roman"/>
              </a:rPr>
              <a:t>q</a:t>
            </a:r>
            <a:r>
              <a:rPr sz="1700" i="1" spc="-13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Arial Narrow"/>
                <a:cs typeface="Arial Narrow"/>
              </a:rPr>
              <a:t>←</a:t>
            </a:r>
            <a:r>
              <a:rPr sz="1700" spc="-110" dirty="0">
                <a:latin typeface="Arial Narrow"/>
                <a:cs typeface="Arial Narrow"/>
              </a:rPr>
              <a:t> </a:t>
            </a:r>
            <a:r>
              <a:rPr sz="1700" spc="125" dirty="0">
                <a:latin typeface="Century"/>
                <a:cs typeface="Century"/>
              </a:rPr>
              <a:t>Sea</a:t>
            </a:r>
            <a:r>
              <a:rPr sz="1700" spc="50" dirty="0">
                <a:latin typeface="Century"/>
                <a:cs typeface="Century"/>
              </a:rPr>
              <a:t>r</a:t>
            </a:r>
            <a:r>
              <a:rPr sz="1700" spc="135" dirty="0">
                <a:latin typeface="Century"/>
                <a:cs typeface="Century"/>
              </a:rPr>
              <a:t>ch</a:t>
            </a:r>
            <a:r>
              <a:rPr sz="1700" spc="80" dirty="0">
                <a:latin typeface="Gill Sans MT"/>
                <a:cs typeface="Gill Sans MT"/>
              </a:rPr>
              <a:t>(</a:t>
            </a:r>
            <a:r>
              <a:rPr sz="1700" spc="-220" dirty="0">
                <a:latin typeface="Gill Sans MT"/>
                <a:cs typeface="Gill Sans MT"/>
              </a:rPr>
              <a:t> 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700" i="1" spc="-65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oble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m</a:t>
            </a:r>
            <a:r>
              <a:rPr sz="1700" spc="80" dirty="0">
                <a:latin typeface="Gill Sans MT"/>
                <a:cs typeface="Gill Sans MT"/>
              </a:rPr>
              <a:t>)</a:t>
            </a:r>
            <a:endParaRPr sz="1700">
              <a:latin typeface="Gill Sans MT"/>
              <a:cs typeface="Gill Sans MT"/>
            </a:endParaRPr>
          </a:p>
          <a:p>
            <a:pPr marL="428625" marR="3622675">
              <a:lnSpc>
                <a:spcPct val="107600"/>
              </a:lnSpc>
            </a:pPr>
            <a:r>
              <a:rPr sz="1700" i="1" spc="45" dirty="0">
                <a:solidFill>
                  <a:srgbClr val="004B00"/>
                </a:solidFill>
                <a:latin typeface="Times New Roman"/>
                <a:cs typeface="Times New Roman"/>
              </a:rPr>
              <a:t>action</a:t>
            </a:r>
            <a:r>
              <a:rPr sz="1700" i="1" spc="-14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Arial Narrow"/>
                <a:cs typeface="Arial Narrow"/>
              </a:rPr>
              <a:t>←</a:t>
            </a:r>
            <a:r>
              <a:rPr sz="1700" spc="-120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Century"/>
                <a:cs typeface="Century"/>
              </a:rPr>
              <a:t>Recommen</a:t>
            </a:r>
            <a:r>
              <a:rPr sz="1700" dirty="0">
                <a:latin typeface="Century"/>
                <a:cs typeface="Century"/>
              </a:rPr>
              <a:t>d</a:t>
            </a:r>
            <a:r>
              <a:rPr sz="1700" spc="-15" dirty="0">
                <a:latin typeface="Century"/>
                <a:cs typeface="Century"/>
              </a:rPr>
              <a:t>a</a:t>
            </a:r>
            <a:r>
              <a:rPr sz="1700" spc="130" dirty="0">
                <a:latin typeface="Century"/>
                <a:cs typeface="Century"/>
              </a:rPr>
              <a:t>tio</a:t>
            </a:r>
            <a:r>
              <a:rPr sz="1700" spc="185" dirty="0">
                <a:latin typeface="Century"/>
                <a:cs typeface="Century"/>
              </a:rPr>
              <a:t>n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s</a:t>
            </a:r>
            <a:r>
              <a:rPr sz="1700" i="1" spc="-55" dirty="0">
                <a:solidFill>
                  <a:srgbClr val="004B00"/>
                </a:solidFill>
                <a:latin typeface="Times New Roman"/>
                <a:cs typeface="Times New Roman"/>
              </a:rPr>
              <a:t>e</a:t>
            </a:r>
            <a:r>
              <a:rPr sz="1700" i="1" spc="15" dirty="0">
                <a:solidFill>
                  <a:srgbClr val="004B00"/>
                </a:solidFill>
                <a:latin typeface="Times New Roman"/>
                <a:cs typeface="Times New Roman"/>
              </a:rPr>
              <a:t>q</a:t>
            </a:r>
            <a:r>
              <a:rPr sz="1700" i="1" spc="5" dirty="0">
                <a:solidFill>
                  <a:srgbClr val="004B00"/>
                </a:solidFill>
                <a:latin typeface="Times New Roman"/>
                <a:cs typeface="Times New Roman"/>
              </a:rPr>
              <a:t>,</a:t>
            </a:r>
            <a:r>
              <a:rPr sz="1700" i="1" spc="-16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stat</a:t>
            </a:r>
            <a:r>
              <a:rPr sz="1700" i="1" spc="75" dirty="0">
                <a:solidFill>
                  <a:srgbClr val="004B00"/>
                </a:solidFill>
                <a:latin typeface="Times New Roman"/>
                <a:cs typeface="Times New Roman"/>
              </a:rPr>
              <a:t>e</a:t>
            </a:r>
            <a:r>
              <a:rPr sz="1700" spc="70" dirty="0">
                <a:latin typeface="Gill Sans MT"/>
                <a:cs typeface="Gill Sans MT"/>
              </a:rPr>
              <a:t>)  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s</a:t>
            </a:r>
            <a:r>
              <a:rPr sz="1700" i="1" spc="-55" dirty="0">
                <a:solidFill>
                  <a:srgbClr val="004B00"/>
                </a:solidFill>
                <a:latin typeface="Times New Roman"/>
                <a:cs typeface="Times New Roman"/>
              </a:rPr>
              <a:t>e</a:t>
            </a:r>
            <a:r>
              <a:rPr sz="1700" i="1" spc="-80" dirty="0">
                <a:solidFill>
                  <a:srgbClr val="004B00"/>
                </a:solidFill>
                <a:latin typeface="Times New Roman"/>
                <a:cs typeface="Times New Roman"/>
              </a:rPr>
              <a:t>q</a:t>
            </a:r>
            <a:r>
              <a:rPr sz="1700" i="1" spc="-13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Arial Narrow"/>
                <a:cs typeface="Arial Narrow"/>
              </a:rPr>
              <a:t>←</a:t>
            </a:r>
            <a:r>
              <a:rPr sz="1700" spc="-110" dirty="0">
                <a:latin typeface="Arial Narrow"/>
                <a:cs typeface="Arial Narrow"/>
              </a:rPr>
              <a:t> </a:t>
            </a:r>
            <a:r>
              <a:rPr sz="1700" spc="70" dirty="0">
                <a:latin typeface="Century"/>
                <a:cs typeface="Century"/>
              </a:rPr>
              <a:t>Remainde</a:t>
            </a:r>
            <a:r>
              <a:rPr sz="1700" spc="30" dirty="0">
                <a:latin typeface="Century"/>
                <a:cs typeface="Century"/>
              </a:rPr>
              <a:t>r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s</a:t>
            </a:r>
            <a:r>
              <a:rPr sz="1700" i="1" spc="-55" dirty="0">
                <a:solidFill>
                  <a:srgbClr val="004B00"/>
                </a:solidFill>
                <a:latin typeface="Times New Roman"/>
                <a:cs typeface="Times New Roman"/>
              </a:rPr>
              <a:t>e</a:t>
            </a:r>
            <a:r>
              <a:rPr sz="1700" i="1" spc="15" dirty="0">
                <a:solidFill>
                  <a:srgbClr val="004B00"/>
                </a:solidFill>
                <a:latin typeface="Times New Roman"/>
                <a:cs typeface="Times New Roman"/>
              </a:rPr>
              <a:t>q</a:t>
            </a:r>
            <a:r>
              <a:rPr sz="1700" i="1" spc="5" dirty="0">
                <a:solidFill>
                  <a:srgbClr val="004B00"/>
                </a:solidFill>
                <a:latin typeface="Times New Roman"/>
                <a:cs typeface="Times New Roman"/>
              </a:rPr>
              <a:t>,</a:t>
            </a:r>
            <a:r>
              <a:rPr sz="1700" i="1" spc="-16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stat</a:t>
            </a:r>
            <a:r>
              <a:rPr sz="1700" i="1" spc="75" dirty="0">
                <a:solidFill>
                  <a:srgbClr val="004B00"/>
                </a:solidFill>
                <a:latin typeface="Times New Roman"/>
                <a:cs typeface="Times New Roman"/>
              </a:rPr>
              <a:t>e</a:t>
            </a:r>
            <a:r>
              <a:rPr sz="1700" spc="80" dirty="0">
                <a:latin typeface="Gill Sans MT"/>
                <a:cs typeface="Gill Sans MT"/>
              </a:rPr>
              <a:t>)</a:t>
            </a:r>
            <a:endParaRPr sz="1700">
              <a:latin typeface="Gill Sans MT"/>
              <a:cs typeface="Gill Sans MT"/>
            </a:endParaRPr>
          </a:p>
          <a:p>
            <a:pPr marL="428625">
              <a:lnSpc>
                <a:spcPct val="100000"/>
              </a:lnSpc>
              <a:spcBef>
                <a:spcPts val="145"/>
              </a:spcBef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return</a:t>
            </a: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45" dirty="0">
                <a:solidFill>
                  <a:srgbClr val="004B00"/>
                </a:solidFill>
                <a:latin typeface="Times New Roman"/>
                <a:cs typeface="Times New Roman"/>
              </a:rPr>
              <a:t>action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568" y="6319487"/>
            <a:ext cx="8647431" cy="137993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5080" indent="-342900">
              <a:lnSpc>
                <a:spcPct val="101499"/>
              </a:lnSpc>
              <a:spcBef>
                <a:spcPts val="80"/>
              </a:spcBef>
              <a:buFont typeface="Arial" panose="020B0604020202020204" pitchFamily="34" charset="0"/>
              <a:buChar char="•"/>
            </a:pPr>
            <a:r>
              <a:rPr lang="en-GB" sz="2200" dirty="0">
                <a:latin typeface="+mj-lt"/>
                <a:cs typeface="Tahoma"/>
              </a:rPr>
              <a:t>T</a:t>
            </a:r>
            <a:r>
              <a:rPr sz="2200" dirty="0">
                <a:latin typeface="+mj-lt"/>
                <a:cs typeface="Tahoma"/>
              </a:rPr>
              <a:t>his is </a:t>
            </a:r>
            <a:r>
              <a:rPr sz="2200" dirty="0">
                <a:solidFill>
                  <a:srgbClr val="004B00"/>
                </a:solidFill>
                <a:latin typeface="+mj-lt"/>
                <a:cs typeface="Tahoma"/>
              </a:rPr>
              <a:t>offline </a:t>
            </a:r>
            <a:r>
              <a:rPr sz="2200" dirty="0">
                <a:latin typeface="+mj-lt"/>
                <a:cs typeface="Tahoma"/>
              </a:rPr>
              <a:t>problem solving</a:t>
            </a:r>
            <a:r>
              <a:rPr lang="en-GB" sz="2200" dirty="0">
                <a:latin typeface="+mj-lt"/>
                <a:cs typeface="Tahoma"/>
              </a:rPr>
              <a:t>, assuming all information is </a:t>
            </a:r>
            <a:r>
              <a:rPr lang="en-GB" sz="2200" dirty="0" err="1">
                <a:latin typeface="+mj-lt"/>
                <a:cs typeface="Tahoma"/>
              </a:rPr>
              <a:t>availablle</a:t>
            </a:r>
            <a:r>
              <a:rPr sz="2200" dirty="0">
                <a:latin typeface="+mj-lt"/>
                <a:cs typeface="Tahoma"/>
              </a:rPr>
              <a:t>; solution </a:t>
            </a:r>
            <a:r>
              <a:rPr lang="en-GB" sz="2200" dirty="0">
                <a:latin typeface="+mj-lt"/>
                <a:cs typeface="Tahoma"/>
              </a:rPr>
              <a:t>is </a:t>
            </a:r>
            <a:r>
              <a:rPr sz="2200" dirty="0">
                <a:latin typeface="+mj-lt"/>
                <a:cs typeface="Tahoma"/>
              </a:rPr>
              <a:t>executed “eyes closed”</a:t>
            </a:r>
            <a:r>
              <a:rPr lang="en-GB" sz="2200" dirty="0">
                <a:latin typeface="+mj-lt"/>
                <a:cs typeface="Tahoma"/>
              </a:rPr>
              <a:t> – suitable for games</a:t>
            </a:r>
            <a:r>
              <a:rPr sz="2200" dirty="0">
                <a:latin typeface="+mj-lt"/>
                <a:cs typeface="Tahoma"/>
              </a:rPr>
              <a:t>  </a:t>
            </a:r>
            <a:endParaRPr lang="en-GB" sz="2200" dirty="0">
              <a:latin typeface="+mj-lt"/>
              <a:cs typeface="Tahoma"/>
            </a:endParaRPr>
          </a:p>
          <a:p>
            <a:pPr marL="355600" marR="5080" indent="-342900">
              <a:lnSpc>
                <a:spcPct val="101499"/>
              </a:lnSpc>
              <a:spcBef>
                <a:spcPts val="80"/>
              </a:spcBef>
              <a:buFont typeface="Arial" panose="020B0604020202020204" pitchFamily="34" charset="0"/>
              <a:buChar char="•"/>
            </a:pPr>
            <a:r>
              <a:rPr sz="2200" dirty="0">
                <a:solidFill>
                  <a:srgbClr val="004B00"/>
                </a:solidFill>
                <a:latin typeface="+mj-lt"/>
                <a:cs typeface="Tahoma"/>
              </a:rPr>
              <a:t>Online </a:t>
            </a:r>
            <a:r>
              <a:rPr sz="2200" dirty="0">
                <a:latin typeface="+mj-lt"/>
                <a:cs typeface="Tahoma"/>
              </a:rPr>
              <a:t>problem solving involves acting without complete knowledge</a:t>
            </a:r>
            <a:r>
              <a:rPr lang="en-GB" sz="2200" dirty="0">
                <a:latin typeface="+mj-lt"/>
                <a:cs typeface="Tahoma"/>
              </a:rPr>
              <a:t>, including reacting tom anticipated but unknown events</a:t>
            </a:r>
            <a:endParaRPr sz="2200" dirty="0">
              <a:latin typeface="+mj-lt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  <a:tabLst>
                <a:tab pos="2776855" algn="l"/>
              </a:tabLst>
            </a:pPr>
            <a:r>
              <a:rPr lang="en-GB" spc="85" dirty="0"/>
              <a:t>Solution</a:t>
            </a:r>
            <a:r>
              <a:rPr spc="85" dirty="0"/>
              <a:t>:</a:t>
            </a:r>
            <a:r>
              <a:rPr lang="en-GB" spc="85" dirty="0"/>
              <a:t> </a:t>
            </a:r>
            <a:r>
              <a:rPr spc="45" dirty="0"/>
              <a:t>general</a:t>
            </a:r>
            <a:r>
              <a:rPr spc="260" dirty="0"/>
              <a:t> </a:t>
            </a:r>
            <a:r>
              <a:rPr spc="80" dirty="0"/>
              <a:t>tree</a:t>
            </a:r>
            <a:r>
              <a:rPr spc="229" dirty="0"/>
              <a:t> </a:t>
            </a:r>
            <a:r>
              <a:rPr spc="35" dirty="0"/>
              <a:t>search</a:t>
            </a:r>
            <a:r>
              <a:rPr lang="en-GB" spc="35" dirty="0"/>
              <a:t> algorithm</a:t>
            </a:r>
            <a:endParaRPr spc="35" dirty="0"/>
          </a:p>
        </p:txBody>
      </p:sp>
      <p:grpSp>
        <p:nvGrpSpPr>
          <p:cNvPr id="3" name="object 3"/>
          <p:cNvGrpSpPr/>
          <p:nvPr/>
        </p:nvGrpSpPr>
        <p:grpSpPr>
          <a:xfrm>
            <a:off x="547852" y="1701063"/>
            <a:ext cx="7786370" cy="5080635"/>
            <a:chOff x="547852" y="1701063"/>
            <a:chExt cx="7786370" cy="5080635"/>
          </a:xfrm>
        </p:grpSpPr>
        <p:sp>
          <p:nvSpPr>
            <p:cNvPr id="4" name="object 4"/>
            <p:cNvSpPr/>
            <p:nvPr/>
          </p:nvSpPr>
          <p:spPr>
            <a:xfrm>
              <a:off x="554837" y="1708048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1695" y="1713382"/>
              <a:ext cx="0" cy="5061585"/>
            </a:xfrm>
            <a:custGeom>
              <a:avLst/>
              <a:gdLst/>
              <a:ahLst/>
              <a:cxnLst/>
              <a:rect l="l" t="t" r="r" b="b"/>
              <a:pathLst>
                <a:path h="5061584">
                  <a:moveTo>
                    <a:pt x="0" y="5061203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7905" y="3926230"/>
              <a:ext cx="7317105" cy="0"/>
            </a:xfrm>
            <a:custGeom>
              <a:avLst/>
              <a:gdLst/>
              <a:ahLst/>
              <a:cxnLst/>
              <a:rect l="l" t="t" r="r" b="b"/>
              <a:pathLst>
                <a:path w="7317105">
                  <a:moveTo>
                    <a:pt x="0" y="0"/>
                  </a:moveTo>
                  <a:lnTo>
                    <a:pt x="73167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05358" y="1771689"/>
            <a:ext cx="6936740" cy="47561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85115" marR="372110" indent="-273050">
              <a:lnSpc>
                <a:spcPct val="107400"/>
              </a:lnSpc>
              <a:spcBef>
                <a:spcPts val="85"/>
              </a:spcBef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function</a:t>
            </a:r>
            <a:r>
              <a:rPr sz="1700" spc="9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130" dirty="0">
                <a:solidFill>
                  <a:srgbClr val="B30000"/>
                </a:solidFill>
                <a:latin typeface="Century"/>
                <a:cs typeface="Century"/>
              </a:rPr>
              <a:t>Tree-Search</a:t>
            </a:r>
            <a:r>
              <a:rPr sz="1700" spc="130" dirty="0">
                <a:latin typeface="Gill Sans MT"/>
                <a:cs typeface="Gill Sans MT"/>
              </a:rPr>
              <a:t>(</a:t>
            </a:r>
            <a:r>
              <a:rPr sz="1700" spc="-220" dirty="0">
                <a:latin typeface="Gill Sans MT"/>
                <a:cs typeface="Gill Sans MT"/>
              </a:rPr>
              <a:t> </a:t>
            </a:r>
            <a:r>
              <a:rPr sz="1700" i="1" spc="15" dirty="0">
                <a:solidFill>
                  <a:srgbClr val="004B00"/>
                </a:solidFill>
                <a:latin typeface="Times New Roman"/>
                <a:cs typeface="Times New Roman"/>
              </a:rPr>
              <a:t>problem,</a:t>
            </a:r>
            <a:r>
              <a:rPr sz="1700" i="1" spc="-16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i="1" spc="35" dirty="0">
                <a:solidFill>
                  <a:srgbClr val="004B00"/>
                </a:solidFill>
                <a:latin typeface="Times New Roman"/>
                <a:cs typeface="Times New Roman"/>
              </a:rPr>
              <a:t>fringe</a:t>
            </a:r>
            <a:r>
              <a:rPr sz="1700" spc="35" dirty="0">
                <a:latin typeface="Gill Sans MT"/>
                <a:cs typeface="Gill Sans MT"/>
              </a:rPr>
              <a:t>) </a:t>
            </a:r>
            <a:r>
              <a:rPr sz="1700" spc="35" dirty="0">
                <a:solidFill>
                  <a:srgbClr val="00007E"/>
                </a:solidFill>
                <a:latin typeface="Century"/>
                <a:cs typeface="Century"/>
              </a:rPr>
              <a:t>returns</a:t>
            </a:r>
            <a:r>
              <a:rPr sz="1700" spc="6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solution,</a:t>
            </a:r>
            <a:r>
              <a:rPr sz="1700" spc="35" dirty="0">
                <a:latin typeface="Gill Sans MT"/>
                <a:cs typeface="Gill Sans MT"/>
              </a:rPr>
              <a:t> </a:t>
            </a:r>
            <a:r>
              <a:rPr sz="1700" spc="-155" dirty="0">
                <a:latin typeface="Gill Sans MT"/>
                <a:cs typeface="Gill Sans MT"/>
              </a:rPr>
              <a:t>or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failure </a:t>
            </a:r>
            <a:r>
              <a:rPr sz="1700" spc="-459" dirty="0">
                <a:latin typeface="Gill Sans MT"/>
                <a:cs typeface="Gill Sans MT"/>
              </a:rPr>
              <a:t> 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fring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e</a:t>
            </a:r>
            <a:r>
              <a:rPr sz="1700" i="1" spc="-12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Arial Narrow"/>
                <a:cs typeface="Arial Narrow"/>
              </a:rPr>
              <a:t>←</a:t>
            </a:r>
            <a:r>
              <a:rPr sz="1700" spc="-110" dirty="0">
                <a:latin typeface="Arial Narrow"/>
                <a:cs typeface="Arial Narrow"/>
              </a:rPr>
              <a:t> </a:t>
            </a:r>
            <a:r>
              <a:rPr sz="1700" spc="25" dirty="0">
                <a:latin typeface="Century"/>
                <a:cs typeface="Century"/>
              </a:rPr>
              <a:t>Inse</a:t>
            </a:r>
            <a:r>
              <a:rPr sz="1700" spc="165" dirty="0">
                <a:latin typeface="Century"/>
                <a:cs typeface="Century"/>
              </a:rPr>
              <a:t>r</a:t>
            </a:r>
            <a:r>
              <a:rPr sz="1700" spc="355" dirty="0">
                <a:latin typeface="Century"/>
                <a:cs typeface="Century"/>
              </a:rPr>
              <a:t>t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spc="105" dirty="0">
                <a:latin typeface="Century"/>
                <a:cs typeface="Century"/>
              </a:rPr>
              <a:t>Make-Nod</a:t>
            </a:r>
            <a:r>
              <a:rPr sz="1700" spc="95" dirty="0">
                <a:latin typeface="Century"/>
                <a:cs typeface="Century"/>
              </a:rPr>
              <a:t>e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spc="114" dirty="0">
                <a:latin typeface="Century"/>
                <a:cs typeface="Century"/>
              </a:rPr>
              <a:t>Initial-S</a:t>
            </a:r>
            <a:r>
              <a:rPr sz="1700" spc="10" dirty="0">
                <a:latin typeface="Century"/>
                <a:cs typeface="Century"/>
              </a:rPr>
              <a:t>t</a:t>
            </a:r>
            <a:r>
              <a:rPr sz="1700" spc="-15" dirty="0">
                <a:latin typeface="Century"/>
                <a:cs typeface="Century"/>
              </a:rPr>
              <a:t>a</a:t>
            </a:r>
            <a:r>
              <a:rPr sz="1700" spc="200" dirty="0">
                <a:latin typeface="Century"/>
                <a:cs typeface="Century"/>
              </a:rPr>
              <a:t>t</a:t>
            </a:r>
            <a:r>
              <a:rPr sz="1700" spc="270" dirty="0">
                <a:latin typeface="Century"/>
                <a:cs typeface="Century"/>
              </a:rPr>
              <a:t>e</a:t>
            </a:r>
            <a:r>
              <a:rPr sz="1700" spc="-105" dirty="0">
                <a:latin typeface="Gill Sans MT"/>
                <a:cs typeface="Gill Sans MT"/>
              </a:rPr>
              <a:t>[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700" i="1" spc="-65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oble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m</a:t>
            </a:r>
            <a:r>
              <a:rPr sz="1700" spc="15" dirty="0">
                <a:latin typeface="Gill Sans MT"/>
                <a:cs typeface="Gill Sans MT"/>
              </a:rPr>
              <a:t>]),</a:t>
            </a:r>
            <a:r>
              <a:rPr sz="1700" spc="-245" dirty="0">
                <a:latin typeface="Gill Sans MT"/>
                <a:cs typeface="Gill Sans MT"/>
              </a:rPr>
              <a:t> 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fring</a:t>
            </a:r>
            <a:r>
              <a:rPr sz="1700" i="1" spc="40" dirty="0">
                <a:solidFill>
                  <a:srgbClr val="004B00"/>
                </a:solidFill>
                <a:latin typeface="Times New Roman"/>
                <a:cs typeface="Times New Roman"/>
              </a:rPr>
              <a:t>e</a:t>
            </a:r>
            <a:r>
              <a:rPr sz="1700" spc="70" dirty="0">
                <a:latin typeface="Gill Sans MT"/>
                <a:cs typeface="Gill Sans MT"/>
              </a:rPr>
              <a:t>)  </a:t>
            </a:r>
            <a:r>
              <a:rPr sz="1700" spc="95" dirty="0">
                <a:solidFill>
                  <a:srgbClr val="00007E"/>
                </a:solidFill>
                <a:latin typeface="Century"/>
                <a:cs typeface="Century"/>
              </a:rPr>
              <a:t>loop</a:t>
            </a:r>
            <a:r>
              <a:rPr sz="1700" spc="6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105" dirty="0">
                <a:solidFill>
                  <a:srgbClr val="00007E"/>
                </a:solidFill>
                <a:latin typeface="Century"/>
                <a:cs typeface="Century"/>
              </a:rPr>
              <a:t>do</a:t>
            </a:r>
            <a:endParaRPr sz="1700" dirty="0">
              <a:latin typeface="Century"/>
              <a:cs typeface="Century"/>
            </a:endParaRPr>
          </a:p>
          <a:p>
            <a:pPr marL="696595">
              <a:lnSpc>
                <a:spcPct val="100000"/>
              </a:lnSpc>
              <a:spcBef>
                <a:spcPts val="160"/>
              </a:spcBef>
            </a:pP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if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25" dirty="0">
                <a:solidFill>
                  <a:srgbClr val="004B00"/>
                </a:solidFill>
                <a:latin typeface="Times New Roman"/>
                <a:cs typeface="Times New Roman"/>
              </a:rPr>
              <a:t>fringe</a:t>
            </a:r>
            <a:r>
              <a:rPr sz="1700" i="1" spc="12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Gill Sans MT"/>
                <a:cs typeface="Gill Sans MT"/>
              </a:rPr>
              <a:t>is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empty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then</a:t>
            </a: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return</a:t>
            </a: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failure</a:t>
            </a:r>
            <a:endParaRPr sz="1700" dirty="0">
              <a:latin typeface="Gill Sans MT"/>
              <a:cs typeface="Gill Sans MT"/>
            </a:endParaRPr>
          </a:p>
          <a:p>
            <a:pPr marL="696595">
              <a:lnSpc>
                <a:spcPct val="100000"/>
              </a:lnSpc>
              <a:spcBef>
                <a:spcPts val="140"/>
              </a:spcBef>
            </a:pPr>
            <a:r>
              <a:rPr sz="1700" i="1" spc="50" dirty="0">
                <a:solidFill>
                  <a:srgbClr val="004B00"/>
                </a:solidFill>
                <a:latin typeface="Times New Roman"/>
                <a:cs typeface="Times New Roman"/>
              </a:rPr>
              <a:t>n</a:t>
            </a:r>
            <a:r>
              <a:rPr sz="1700" i="1" spc="-35" dirty="0">
                <a:solidFill>
                  <a:srgbClr val="004B00"/>
                </a:solidFill>
                <a:latin typeface="Times New Roman"/>
                <a:cs typeface="Times New Roman"/>
              </a:rPr>
              <a:t>o</a:t>
            </a:r>
            <a:r>
              <a:rPr sz="1700" i="1" spc="15" dirty="0">
                <a:solidFill>
                  <a:srgbClr val="004B00"/>
                </a:solidFill>
                <a:latin typeface="Times New Roman"/>
                <a:cs typeface="Times New Roman"/>
              </a:rPr>
              <a:t>de</a:t>
            </a:r>
            <a:r>
              <a:rPr sz="1700" i="1" spc="-13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Arial Narrow"/>
                <a:cs typeface="Arial Narrow"/>
              </a:rPr>
              <a:t>←</a:t>
            </a:r>
            <a:r>
              <a:rPr sz="1700" spc="-120" dirty="0">
                <a:latin typeface="Arial Narrow"/>
                <a:cs typeface="Arial Narrow"/>
              </a:rPr>
              <a:t> </a:t>
            </a:r>
            <a:r>
              <a:rPr sz="1700" spc="75" dirty="0">
                <a:latin typeface="Century"/>
                <a:cs typeface="Century"/>
              </a:rPr>
              <a:t>Rem</a:t>
            </a:r>
            <a:r>
              <a:rPr sz="1700" dirty="0">
                <a:latin typeface="Century"/>
                <a:cs typeface="Century"/>
              </a:rPr>
              <a:t>o</a:t>
            </a:r>
            <a:r>
              <a:rPr sz="1700" spc="145" dirty="0">
                <a:latin typeface="Century"/>
                <a:cs typeface="Century"/>
              </a:rPr>
              <a:t>ve-F</a:t>
            </a:r>
            <a:r>
              <a:rPr sz="1700" spc="75" dirty="0">
                <a:latin typeface="Century"/>
                <a:cs typeface="Century"/>
              </a:rPr>
              <a:t>r</a:t>
            </a:r>
            <a:r>
              <a:rPr sz="1700" spc="220" dirty="0">
                <a:latin typeface="Century"/>
                <a:cs typeface="Century"/>
              </a:rPr>
              <a:t>on</a:t>
            </a:r>
            <a:r>
              <a:rPr sz="1700" spc="175" dirty="0">
                <a:latin typeface="Century"/>
                <a:cs typeface="Century"/>
              </a:rPr>
              <a:t>t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fring</a:t>
            </a:r>
            <a:r>
              <a:rPr sz="1700" i="1" spc="40" dirty="0">
                <a:solidFill>
                  <a:srgbClr val="004B00"/>
                </a:solidFill>
                <a:latin typeface="Times New Roman"/>
                <a:cs typeface="Times New Roman"/>
              </a:rPr>
              <a:t>e</a:t>
            </a:r>
            <a:r>
              <a:rPr sz="1700" spc="80" dirty="0">
                <a:latin typeface="Gill Sans MT"/>
                <a:cs typeface="Gill Sans MT"/>
              </a:rPr>
              <a:t>)</a:t>
            </a:r>
            <a:endParaRPr sz="1700" dirty="0">
              <a:latin typeface="Gill Sans MT"/>
              <a:cs typeface="Gill Sans MT"/>
            </a:endParaRPr>
          </a:p>
          <a:p>
            <a:pPr marL="696595" marR="864869" indent="-635">
              <a:lnSpc>
                <a:spcPct val="107600"/>
              </a:lnSpc>
              <a:spcBef>
                <a:spcPts val="5"/>
              </a:spcBef>
            </a:pP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if</a:t>
            </a:r>
            <a:r>
              <a:rPr sz="1700" spc="6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95" dirty="0">
                <a:latin typeface="Century"/>
                <a:cs typeface="Century"/>
              </a:rPr>
              <a:t>Goal-Test</a:t>
            </a:r>
            <a:r>
              <a:rPr sz="1700" spc="95" dirty="0">
                <a:latin typeface="Gill Sans MT"/>
                <a:cs typeface="Gill Sans MT"/>
              </a:rPr>
              <a:t>(</a:t>
            </a:r>
            <a:r>
              <a:rPr sz="1700" i="1" spc="95" dirty="0">
                <a:solidFill>
                  <a:srgbClr val="004B00"/>
                </a:solidFill>
                <a:latin typeface="Times New Roman"/>
                <a:cs typeface="Times New Roman"/>
              </a:rPr>
              <a:t>problem</a:t>
            </a:r>
            <a:r>
              <a:rPr sz="1700" spc="95" dirty="0">
                <a:latin typeface="Gill Sans MT"/>
                <a:cs typeface="Gill Sans MT"/>
              </a:rPr>
              <a:t>,</a:t>
            </a:r>
            <a:r>
              <a:rPr sz="1700" spc="-235" dirty="0">
                <a:latin typeface="Gill Sans MT"/>
                <a:cs typeface="Gill Sans MT"/>
              </a:rPr>
              <a:t> </a:t>
            </a:r>
            <a:r>
              <a:rPr sz="1700" spc="75" dirty="0">
                <a:latin typeface="Century"/>
                <a:cs typeface="Century"/>
              </a:rPr>
              <a:t>State</a:t>
            </a:r>
            <a:r>
              <a:rPr sz="1700" spc="75" dirty="0">
                <a:latin typeface="Gill Sans MT"/>
                <a:cs typeface="Gill Sans MT"/>
              </a:rPr>
              <a:t>(</a:t>
            </a:r>
            <a:r>
              <a:rPr sz="1700" i="1" spc="75" dirty="0">
                <a:solidFill>
                  <a:srgbClr val="004B00"/>
                </a:solidFill>
                <a:latin typeface="Times New Roman"/>
                <a:cs typeface="Times New Roman"/>
              </a:rPr>
              <a:t>node</a:t>
            </a:r>
            <a:r>
              <a:rPr sz="1700" spc="75" dirty="0">
                <a:latin typeface="Gill Sans MT"/>
                <a:cs typeface="Gill Sans MT"/>
              </a:rPr>
              <a:t>))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then</a:t>
            </a:r>
            <a:r>
              <a:rPr sz="1700" spc="17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return</a:t>
            </a: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node </a:t>
            </a:r>
            <a:r>
              <a:rPr sz="1700" i="1" spc="-409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fring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e</a:t>
            </a:r>
            <a:r>
              <a:rPr sz="1700" i="1" spc="-13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Arial Narrow"/>
                <a:cs typeface="Arial Narrow"/>
              </a:rPr>
              <a:t>←</a:t>
            </a:r>
            <a:r>
              <a:rPr sz="1700" spc="-110" dirty="0">
                <a:latin typeface="Arial Narrow"/>
                <a:cs typeface="Arial Narrow"/>
              </a:rPr>
              <a:t> </a:t>
            </a:r>
            <a:r>
              <a:rPr sz="1700" spc="25" dirty="0">
                <a:latin typeface="Century"/>
                <a:cs typeface="Century"/>
              </a:rPr>
              <a:t>Inse</a:t>
            </a:r>
            <a:r>
              <a:rPr sz="1700" spc="165" dirty="0">
                <a:latin typeface="Century"/>
                <a:cs typeface="Century"/>
              </a:rPr>
              <a:t>r</a:t>
            </a:r>
            <a:r>
              <a:rPr sz="1700" spc="330" dirty="0">
                <a:latin typeface="Century"/>
                <a:cs typeface="Century"/>
              </a:rPr>
              <a:t>tAl</a:t>
            </a:r>
            <a:r>
              <a:rPr sz="1700" spc="210" dirty="0">
                <a:latin typeface="Century"/>
                <a:cs typeface="Century"/>
              </a:rPr>
              <a:t>l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spc="85" dirty="0">
                <a:latin typeface="Century"/>
                <a:cs typeface="Century"/>
              </a:rPr>
              <a:t>Ex</a:t>
            </a:r>
            <a:r>
              <a:rPr sz="1700" spc="-135" dirty="0">
                <a:latin typeface="Century"/>
                <a:cs typeface="Century"/>
              </a:rPr>
              <a:t>p</a:t>
            </a:r>
            <a:r>
              <a:rPr sz="1700" spc="75" dirty="0">
                <a:latin typeface="Century"/>
                <a:cs typeface="Century"/>
              </a:rPr>
              <a:t>an</a:t>
            </a:r>
            <a:r>
              <a:rPr sz="1700" spc="85" dirty="0">
                <a:latin typeface="Century"/>
                <a:cs typeface="Century"/>
              </a:rPr>
              <a:t>d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i="1" spc="50" dirty="0">
                <a:solidFill>
                  <a:srgbClr val="004B00"/>
                </a:solidFill>
                <a:latin typeface="Times New Roman"/>
                <a:cs typeface="Times New Roman"/>
              </a:rPr>
              <a:t>n</a:t>
            </a:r>
            <a:r>
              <a:rPr sz="1700" i="1" spc="-35" dirty="0">
                <a:solidFill>
                  <a:srgbClr val="004B00"/>
                </a:solidFill>
                <a:latin typeface="Times New Roman"/>
                <a:cs typeface="Times New Roman"/>
              </a:rPr>
              <a:t>o</a:t>
            </a:r>
            <a:r>
              <a:rPr sz="1700" i="1" spc="15" dirty="0">
                <a:solidFill>
                  <a:srgbClr val="004B00"/>
                </a:solidFill>
                <a:latin typeface="Times New Roman"/>
                <a:cs typeface="Times New Roman"/>
              </a:rPr>
              <a:t>de</a:t>
            </a:r>
            <a:r>
              <a:rPr sz="1700" spc="75" dirty="0">
                <a:latin typeface="Gill Sans MT"/>
                <a:cs typeface="Gill Sans MT"/>
              </a:rPr>
              <a:t>,</a:t>
            </a:r>
            <a:r>
              <a:rPr sz="1700" spc="-240" dirty="0">
                <a:latin typeface="Gill Sans MT"/>
                <a:cs typeface="Gill Sans MT"/>
              </a:rPr>
              <a:t> 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700" i="1" spc="-65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oble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m</a:t>
            </a:r>
            <a:r>
              <a:rPr sz="1700" spc="80" dirty="0">
                <a:latin typeface="Gill Sans MT"/>
                <a:cs typeface="Gill Sans MT"/>
              </a:rPr>
              <a:t>)</a:t>
            </a:r>
            <a:r>
              <a:rPr sz="1700" spc="60" dirty="0">
                <a:latin typeface="Gill Sans MT"/>
                <a:cs typeface="Gill Sans MT"/>
              </a:rPr>
              <a:t>,</a:t>
            </a:r>
            <a:r>
              <a:rPr sz="1700" spc="-240" dirty="0">
                <a:latin typeface="Gill Sans MT"/>
                <a:cs typeface="Gill Sans MT"/>
              </a:rPr>
              <a:t> 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fring</a:t>
            </a:r>
            <a:r>
              <a:rPr sz="1700" i="1" spc="40" dirty="0">
                <a:solidFill>
                  <a:srgbClr val="004B00"/>
                </a:solidFill>
                <a:latin typeface="Times New Roman"/>
                <a:cs typeface="Times New Roman"/>
              </a:rPr>
              <a:t>e</a:t>
            </a:r>
            <a:r>
              <a:rPr sz="1700" spc="80" dirty="0">
                <a:latin typeface="Gill Sans MT"/>
                <a:cs typeface="Gill Sans MT"/>
              </a:rPr>
              <a:t>)</a:t>
            </a:r>
            <a:endParaRPr sz="17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function</a:t>
            </a:r>
            <a:r>
              <a:rPr sz="1700" spc="9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50" dirty="0">
                <a:solidFill>
                  <a:srgbClr val="B30000"/>
                </a:solidFill>
                <a:latin typeface="Century"/>
                <a:cs typeface="Century"/>
              </a:rPr>
              <a:t>Expand</a:t>
            </a:r>
            <a:r>
              <a:rPr sz="1700" spc="50" dirty="0">
                <a:latin typeface="Gill Sans MT"/>
                <a:cs typeface="Gill Sans MT"/>
              </a:rPr>
              <a:t>(</a:t>
            </a:r>
            <a:r>
              <a:rPr sz="1700" spc="-220" dirty="0">
                <a:latin typeface="Gill Sans MT"/>
                <a:cs typeface="Gill Sans MT"/>
              </a:rPr>
              <a:t> </a:t>
            </a:r>
            <a:r>
              <a:rPr sz="1700" i="1" spc="25" dirty="0">
                <a:solidFill>
                  <a:srgbClr val="004B00"/>
                </a:solidFill>
                <a:latin typeface="Times New Roman"/>
                <a:cs typeface="Times New Roman"/>
              </a:rPr>
              <a:t>node,</a:t>
            </a:r>
            <a:r>
              <a:rPr sz="1700" i="1" spc="-15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problem</a:t>
            </a:r>
            <a:r>
              <a:rPr sz="1700" spc="10" dirty="0">
                <a:latin typeface="Gill Sans MT"/>
                <a:cs typeface="Gill Sans MT"/>
              </a:rPr>
              <a:t>)</a:t>
            </a:r>
            <a:r>
              <a:rPr sz="1700" spc="35" dirty="0">
                <a:latin typeface="Gill Sans MT"/>
                <a:cs typeface="Gill Sans MT"/>
              </a:rPr>
              <a:t> </a:t>
            </a:r>
            <a:r>
              <a:rPr sz="1700" spc="35" dirty="0">
                <a:solidFill>
                  <a:srgbClr val="00007E"/>
                </a:solidFill>
                <a:latin typeface="Century"/>
                <a:cs typeface="Century"/>
              </a:rPr>
              <a:t>returns</a:t>
            </a: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set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of</a:t>
            </a:r>
            <a:r>
              <a:rPr sz="1700" spc="80" dirty="0">
                <a:latin typeface="Gill Sans MT"/>
                <a:cs typeface="Gill Sans MT"/>
              </a:rPr>
              <a:t> </a:t>
            </a:r>
            <a:r>
              <a:rPr sz="1700" spc="-65" dirty="0">
                <a:latin typeface="Gill Sans MT"/>
                <a:cs typeface="Gill Sans MT"/>
              </a:rPr>
              <a:t>nodes</a:t>
            </a:r>
            <a:endParaRPr sz="1700" dirty="0">
              <a:latin typeface="Gill Sans MT"/>
              <a:cs typeface="Gill Sans MT"/>
            </a:endParaRPr>
          </a:p>
          <a:p>
            <a:pPr marL="285115">
              <a:lnSpc>
                <a:spcPct val="100000"/>
              </a:lnSpc>
              <a:spcBef>
                <a:spcPts val="155"/>
              </a:spcBef>
            </a:pP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su</a:t>
            </a:r>
            <a:r>
              <a:rPr sz="1700" i="1" spc="-50" dirty="0">
                <a:solidFill>
                  <a:srgbClr val="004B00"/>
                </a:solidFill>
                <a:latin typeface="Times New Roman"/>
                <a:cs typeface="Times New Roman"/>
              </a:rPr>
              <a:t>c</a:t>
            </a:r>
            <a:r>
              <a:rPr sz="1700" i="1" spc="-60" dirty="0">
                <a:solidFill>
                  <a:srgbClr val="004B00"/>
                </a:solidFill>
                <a:latin typeface="Times New Roman"/>
                <a:cs typeface="Times New Roman"/>
              </a:rPr>
              <a:t>c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essor</a:t>
            </a:r>
            <a:r>
              <a:rPr sz="1700" i="1" spc="25" dirty="0">
                <a:solidFill>
                  <a:srgbClr val="004B00"/>
                </a:solidFill>
                <a:latin typeface="Times New Roman"/>
                <a:cs typeface="Times New Roman"/>
              </a:rPr>
              <a:t>s</a:t>
            </a:r>
            <a:r>
              <a:rPr sz="1700" i="1" spc="-17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Arial Narrow"/>
                <a:cs typeface="Arial Narrow"/>
              </a:rPr>
              <a:t>←</a:t>
            </a:r>
            <a:r>
              <a:rPr sz="1700" spc="-95" dirty="0">
                <a:latin typeface="Arial Narrow"/>
                <a:cs typeface="Arial Narrow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the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emp</a:t>
            </a:r>
            <a:r>
              <a:rPr sz="1700" spc="-75" dirty="0">
                <a:latin typeface="Gill Sans MT"/>
                <a:cs typeface="Gill Sans MT"/>
              </a:rPr>
              <a:t>t</a:t>
            </a:r>
            <a:r>
              <a:rPr sz="1700" spc="-5" dirty="0">
                <a:latin typeface="Gill Sans MT"/>
                <a:cs typeface="Gill Sans MT"/>
              </a:rPr>
              <a:t>y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set</a:t>
            </a:r>
            <a:endParaRPr sz="1700" dirty="0">
              <a:latin typeface="Gill Sans MT"/>
              <a:cs typeface="Gill Sans MT"/>
            </a:endParaRPr>
          </a:p>
          <a:p>
            <a:pPr marL="285115">
              <a:lnSpc>
                <a:spcPct val="100000"/>
              </a:lnSpc>
              <a:spcBef>
                <a:spcPts val="145"/>
              </a:spcBef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fo</a:t>
            </a:r>
            <a:r>
              <a:rPr sz="1700" spc="60" dirty="0">
                <a:solidFill>
                  <a:srgbClr val="00007E"/>
                </a:solidFill>
                <a:latin typeface="Century"/>
                <a:cs typeface="Century"/>
              </a:rPr>
              <a:t>r</a:t>
            </a:r>
            <a:r>
              <a:rPr sz="1700" spc="7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ea</a:t>
            </a:r>
            <a:r>
              <a:rPr sz="1700" spc="-20" dirty="0">
                <a:solidFill>
                  <a:srgbClr val="00007E"/>
                </a:solidFill>
                <a:latin typeface="Century"/>
                <a:cs typeface="Century"/>
              </a:rPr>
              <a:t>c</a:t>
            </a:r>
            <a:r>
              <a:rPr sz="1700" spc="35" dirty="0">
                <a:solidFill>
                  <a:srgbClr val="00007E"/>
                </a:solidFill>
                <a:latin typeface="Century"/>
                <a:cs typeface="Century"/>
              </a:rPr>
              <a:t>h</a:t>
            </a: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50" dirty="0">
                <a:solidFill>
                  <a:srgbClr val="004B00"/>
                </a:solidFill>
                <a:latin typeface="Times New Roman"/>
                <a:cs typeface="Times New Roman"/>
              </a:rPr>
              <a:t>action,</a:t>
            </a:r>
            <a:r>
              <a:rPr sz="1700" i="1" spc="-16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i="1" spc="-45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i="1" spc="35" dirty="0">
                <a:solidFill>
                  <a:srgbClr val="004B00"/>
                </a:solidFill>
                <a:latin typeface="Times New Roman"/>
                <a:cs typeface="Times New Roman"/>
              </a:rPr>
              <a:t>esul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t</a:t>
            </a:r>
            <a:r>
              <a:rPr sz="1700" i="1" spc="6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solidFill>
                  <a:srgbClr val="00007E"/>
                </a:solidFill>
                <a:latin typeface="Century"/>
                <a:cs typeface="Century"/>
              </a:rPr>
              <a:t>in</a:t>
            </a:r>
            <a:r>
              <a:rPr sz="1700" spc="7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110" dirty="0">
                <a:latin typeface="Century"/>
                <a:cs typeface="Century"/>
              </a:rPr>
              <a:t>Successor-F</a:t>
            </a:r>
            <a:r>
              <a:rPr sz="1700" spc="80" dirty="0">
                <a:latin typeface="Century"/>
                <a:cs typeface="Century"/>
              </a:rPr>
              <a:t>n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700" i="1" spc="-65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oble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m</a:t>
            </a:r>
            <a:r>
              <a:rPr sz="1700" spc="75" dirty="0">
                <a:latin typeface="Gill Sans MT"/>
                <a:cs typeface="Gill Sans MT"/>
              </a:rPr>
              <a:t>,</a:t>
            </a:r>
            <a:r>
              <a:rPr sz="1700" spc="-24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Century"/>
                <a:cs typeface="Century"/>
              </a:rPr>
              <a:t>S</a:t>
            </a:r>
            <a:r>
              <a:rPr sz="1700" spc="235" dirty="0">
                <a:latin typeface="Century"/>
                <a:cs typeface="Century"/>
              </a:rPr>
              <a:t>t</a:t>
            </a:r>
            <a:r>
              <a:rPr sz="1700" spc="-15" dirty="0">
                <a:latin typeface="Century"/>
                <a:cs typeface="Century"/>
              </a:rPr>
              <a:t>a</a:t>
            </a:r>
            <a:r>
              <a:rPr sz="1700" spc="200" dirty="0">
                <a:latin typeface="Century"/>
                <a:cs typeface="Century"/>
              </a:rPr>
              <a:t>t</a:t>
            </a:r>
            <a:r>
              <a:rPr sz="1700" spc="254" dirty="0">
                <a:latin typeface="Century"/>
                <a:cs typeface="Century"/>
              </a:rPr>
              <a:t>e</a:t>
            </a:r>
            <a:r>
              <a:rPr sz="1700" spc="-105" dirty="0">
                <a:latin typeface="Gill Sans MT"/>
                <a:cs typeface="Gill Sans MT"/>
              </a:rPr>
              <a:t>[</a:t>
            </a:r>
            <a:r>
              <a:rPr sz="1700" i="1" spc="50" dirty="0">
                <a:solidFill>
                  <a:srgbClr val="004B00"/>
                </a:solidFill>
                <a:latin typeface="Times New Roman"/>
                <a:cs typeface="Times New Roman"/>
              </a:rPr>
              <a:t>n</a:t>
            </a:r>
            <a:r>
              <a:rPr sz="1700" i="1" spc="-35" dirty="0">
                <a:solidFill>
                  <a:srgbClr val="004B00"/>
                </a:solidFill>
                <a:latin typeface="Times New Roman"/>
                <a:cs typeface="Times New Roman"/>
              </a:rPr>
              <a:t>o</a:t>
            </a:r>
            <a:r>
              <a:rPr sz="1700" i="1" spc="15" dirty="0">
                <a:solidFill>
                  <a:srgbClr val="004B00"/>
                </a:solidFill>
                <a:latin typeface="Times New Roman"/>
                <a:cs typeface="Times New Roman"/>
              </a:rPr>
              <a:t>de</a:t>
            </a:r>
            <a:r>
              <a:rPr sz="1700" spc="-15" dirty="0">
                <a:latin typeface="Gill Sans MT"/>
                <a:cs typeface="Gill Sans MT"/>
              </a:rPr>
              <a:t>]</a:t>
            </a:r>
            <a:r>
              <a:rPr sz="1700" spc="-10" dirty="0">
                <a:latin typeface="Gill Sans MT"/>
                <a:cs typeface="Gill Sans MT"/>
              </a:rPr>
              <a:t>)</a:t>
            </a:r>
            <a:r>
              <a:rPr sz="1700" spc="45" dirty="0">
                <a:latin typeface="Gill Sans MT"/>
                <a:cs typeface="Gill Sans MT"/>
              </a:rPr>
              <a:t> </a:t>
            </a:r>
            <a:r>
              <a:rPr sz="1700" spc="105" dirty="0">
                <a:solidFill>
                  <a:srgbClr val="00007E"/>
                </a:solidFill>
                <a:latin typeface="Century"/>
                <a:cs typeface="Century"/>
              </a:rPr>
              <a:t>do</a:t>
            </a:r>
            <a:endParaRPr sz="1700" dirty="0">
              <a:latin typeface="Century"/>
              <a:cs typeface="Century"/>
            </a:endParaRPr>
          </a:p>
          <a:p>
            <a:pPr marL="696595">
              <a:lnSpc>
                <a:spcPct val="100000"/>
              </a:lnSpc>
              <a:spcBef>
                <a:spcPts val="155"/>
              </a:spcBef>
            </a:pPr>
            <a:r>
              <a:rPr sz="1700" i="1" spc="25" dirty="0">
                <a:solidFill>
                  <a:srgbClr val="004B00"/>
                </a:solidFill>
                <a:latin typeface="Times New Roman"/>
                <a:cs typeface="Times New Roman"/>
              </a:rPr>
              <a:t>s</a:t>
            </a:r>
            <a:r>
              <a:rPr sz="1700" i="1" spc="-14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Arial Narrow"/>
                <a:cs typeface="Arial Narrow"/>
              </a:rPr>
              <a:t>←</a:t>
            </a:r>
            <a:r>
              <a:rPr sz="1700" spc="-95" dirty="0">
                <a:latin typeface="Arial Narrow"/>
                <a:cs typeface="Arial Narrow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80" dirty="0">
                <a:latin typeface="Gill Sans MT"/>
                <a:cs typeface="Gill Sans MT"/>
              </a:rPr>
              <a:t>ne</a:t>
            </a:r>
            <a:r>
              <a:rPr sz="1700" spc="-100" dirty="0">
                <a:latin typeface="Gill Sans MT"/>
                <a:cs typeface="Gill Sans MT"/>
              </a:rPr>
              <a:t>w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114" dirty="0">
                <a:latin typeface="Century"/>
                <a:cs typeface="Century"/>
              </a:rPr>
              <a:t>Node</a:t>
            </a:r>
            <a:endParaRPr sz="1700" dirty="0">
              <a:latin typeface="Century"/>
              <a:cs typeface="Century"/>
            </a:endParaRPr>
          </a:p>
          <a:p>
            <a:pPr marL="696595">
              <a:lnSpc>
                <a:spcPct val="100000"/>
              </a:lnSpc>
              <a:spcBef>
                <a:spcPts val="155"/>
              </a:spcBef>
              <a:tabLst>
                <a:tab pos="3265170" algn="l"/>
                <a:tab pos="5299075" algn="l"/>
              </a:tabLst>
            </a:pPr>
            <a:r>
              <a:rPr sz="1700" spc="-25" dirty="0">
                <a:latin typeface="Century"/>
                <a:cs typeface="Century"/>
              </a:rPr>
              <a:t>P</a:t>
            </a:r>
            <a:r>
              <a:rPr sz="1700" spc="140" dirty="0">
                <a:latin typeface="Century"/>
                <a:cs typeface="Century"/>
              </a:rPr>
              <a:t>arent-Node</a:t>
            </a:r>
            <a:r>
              <a:rPr sz="1700" spc="-105" dirty="0">
                <a:latin typeface="Gill Sans MT"/>
                <a:cs typeface="Gill Sans MT"/>
              </a:rPr>
              <a:t>[</a:t>
            </a:r>
            <a:r>
              <a:rPr sz="1700" i="1" spc="15" dirty="0">
                <a:solidFill>
                  <a:srgbClr val="004B00"/>
                </a:solidFill>
                <a:latin typeface="Times New Roman"/>
                <a:cs typeface="Times New Roman"/>
              </a:rPr>
              <a:t>s</a:t>
            </a:r>
            <a:r>
              <a:rPr sz="1700" spc="-100" dirty="0">
                <a:latin typeface="Gill Sans MT"/>
                <a:cs typeface="Gill Sans MT"/>
              </a:rPr>
              <a:t>]</a:t>
            </a:r>
            <a:r>
              <a:rPr sz="1700" spc="-190" dirty="0">
                <a:latin typeface="Gill Sans MT"/>
                <a:cs typeface="Gill Sans MT"/>
              </a:rPr>
              <a:t> </a:t>
            </a:r>
            <a:r>
              <a:rPr sz="1700" spc="20" dirty="0">
                <a:latin typeface="Arial Narrow"/>
                <a:cs typeface="Arial Narrow"/>
              </a:rPr>
              <a:t>←</a:t>
            </a:r>
            <a:r>
              <a:rPr sz="1700" spc="-95" dirty="0">
                <a:latin typeface="Arial Narrow"/>
                <a:cs typeface="Arial Narrow"/>
              </a:rPr>
              <a:t> </a:t>
            </a:r>
            <a:r>
              <a:rPr sz="1700" i="1" spc="50" dirty="0">
                <a:solidFill>
                  <a:srgbClr val="004B00"/>
                </a:solidFill>
                <a:latin typeface="Times New Roman"/>
                <a:cs typeface="Times New Roman"/>
              </a:rPr>
              <a:t>n</a:t>
            </a:r>
            <a:r>
              <a:rPr sz="1700" i="1" spc="-35" dirty="0">
                <a:solidFill>
                  <a:srgbClr val="004B00"/>
                </a:solidFill>
                <a:latin typeface="Times New Roman"/>
                <a:cs typeface="Times New Roman"/>
              </a:rPr>
              <a:t>o</a:t>
            </a:r>
            <a:r>
              <a:rPr sz="1700" i="1" spc="15" dirty="0">
                <a:solidFill>
                  <a:srgbClr val="004B00"/>
                </a:solidFill>
                <a:latin typeface="Times New Roman"/>
                <a:cs typeface="Times New Roman"/>
              </a:rPr>
              <a:t>de</a:t>
            </a:r>
            <a:r>
              <a:rPr sz="1700" spc="60" dirty="0">
                <a:latin typeface="Gill Sans MT"/>
                <a:cs typeface="Gill Sans MT"/>
              </a:rPr>
              <a:t>;</a:t>
            </a:r>
            <a:r>
              <a:rPr sz="1700" dirty="0">
                <a:latin typeface="Gill Sans MT"/>
                <a:cs typeface="Gill Sans MT"/>
              </a:rPr>
              <a:t>	</a:t>
            </a:r>
            <a:r>
              <a:rPr sz="1700" spc="120" dirty="0">
                <a:latin typeface="Century"/>
                <a:cs typeface="Century"/>
              </a:rPr>
              <a:t>A</a:t>
            </a:r>
            <a:r>
              <a:rPr sz="1700" spc="155" dirty="0">
                <a:latin typeface="Century"/>
                <a:cs typeface="Century"/>
              </a:rPr>
              <a:t>ctio</a:t>
            </a:r>
            <a:r>
              <a:rPr sz="1700" spc="215" dirty="0">
                <a:latin typeface="Century"/>
                <a:cs typeface="Century"/>
              </a:rPr>
              <a:t>n</a:t>
            </a:r>
            <a:r>
              <a:rPr sz="1700" spc="-105" dirty="0">
                <a:latin typeface="Gill Sans MT"/>
                <a:cs typeface="Gill Sans MT"/>
              </a:rPr>
              <a:t>[</a:t>
            </a:r>
            <a:r>
              <a:rPr sz="1700" i="1" spc="15" dirty="0">
                <a:solidFill>
                  <a:srgbClr val="004B00"/>
                </a:solidFill>
                <a:latin typeface="Times New Roman"/>
                <a:cs typeface="Times New Roman"/>
              </a:rPr>
              <a:t>s</a:t>
            </a:r>
            <a:r>
              <a:rPr sz="1700" spc="-100" dirty="0">
                <a:latin typeface="Gill Sans MT"/>
                <a:cs typeface="Gill Sans MT"/>
              </a:rPr>
              <a:t>]</a:t>
            </a:r>
            <a:r>
              <a:rPr sz="1700" spc="-190" dirty="0">
                <a:latin typeface="Gill Sans MT"/>
                <a:cs typeface="Gill Sans MT"/>
              </a:rPr>
              <a:t> </a:t>
            </a:r>
            <a:r>
              <a:rPr sz="1700" spc="20" dirty="0">
                <a:latin typeface="Arial Narrow"/>
                <a:cs typeface="Arial Narrow"/>
              </a:rPr>
              <a:t>←</a:t>
            </a:r>
            <a:r>
              <a:rPr sz="1700" spc="-95" dirty="0">
                <a:latin typeface="Arial Narrow"/>
                <a:cs typeface="Arial Narrow"/>
              </a:rPr>
              <a:t> </a:t>
            </a:r>
            <a:r>
              <a:rPr sz="1700" i="1" spc="45" dirty="0">
                <a:solidFill>
                  <a:srgbClr val="004B00"/>
                </a:solidFill>
                <a:latin typeface="Times New Roman"/>
                <a:cs typeface="Times New Roman"/>
              </a:rPr>
              <a:t>action</a:t>
            </a:r>
            <a:r>
              <a:rPr sz="1700" spc="60" dirty="0">
                <a:latin typeface="Gill Sans MT"/>
                <a:cs typeface="Gill Sans MT"/>
              </a:rPr>
              <a:t>;</a:t>
            </a:r>
            <a:r>
              <a:rPr sz="1700" dirty="0">
                <a:latin typeface="Gill Sans MT"/>
                <a:cs typeface="Gill Sans MT"/>
              </a:rPr>
              <a:t>	</a:t>
            </a:r>
            <a:r>
              <a:rPr sz="1700" spc="-20" dirty="0">
                <a:latin typeface="Century"/>
                <a:cs typeface="Century"/>
              </a:rPr>
              <a:t>S</a:t>
            </a:r>
            <a:r>
              <a:rPr sz="1700" spc="235" dirty="0">
                <a:latin typeface="Century"/>
                <a:cs typeface="Century"/>
              </a:rPr>
              <a:t>t</a:t>
            </a:r>
            <a:r>
              <a:rPr sz="1700" spc="-15" dirty="0">
                <a:latin typeface="Century"/>
                <a:cs typeface="Century"/>
              </a:rPr>
              <a:t>a</a:t>
            </a:r>
            <a:r>
              <a:rPr sz="1700" spc="200" dirty="0">
                <a:latin typeface="Century"/>
                <a:cs typeface="Century"/>
              </a:rPr>
              <a:t>t</a:t>
            </a:r>
            <a:r>
              <a:rPr sz="1700" spc="254" dirty="0">
                <a:latin typeface="Century"/>
                <a:cs typeface="Century"/>
              </a:rPr>
              <a:t>e</a:t>
            </a:r>
            <a:r>
              <a:rPr sz="1700" spc="-105" dirty="0">
                <a:latin typeface="Gill Sans MT"/>
                <a:cs typeface="Gill Sans MT"/>
              </a:rPr>
              <a:t>[</a:t>
            </a:r>
            <a:r>
              <a:rPr sz="1700" i="1" spc="15" dirty="0">
                <a:solidFill>
                  <a:srgbClr val="004B00"/>
                </a:solidFill>
                <a:latin typeface="Times New Roman"/>
                <a:cs typeface="Times New Roman"/>
              </a:rPr>
              <a:t>s</a:t>
            </a:r>
            <a:r>
              <a:rPr sz="1700" spc="-100" dirty="0">
                <a:latin typeface="Gill Sans MT"/>
                <a:cs typeface="Gill Sans MT"/>
              </a:rPr>
              <a:t>]</a:t>
            </a:r>
            <a:r>
              <a:rPr sz="1700" spc="-190" dirty="0">
                <a:latin typeface="Gill Sans MT"/>
                <a:cs typeface="Gill Sans MT"/>
              </a:rPr>
              <a:t> </a:t>
            </a:r>
            <a:r>
              <a:rPr sz="1700" spc="20" dirty="0">
                <a:latin typeface="Arial Narrow"/>
                <a:cs typeface="Arial Narrow"/>
              </a:rPr>
              <a:t>←</a:t>
            </a:r>
            <a:r>
              <a:rPr sz="1700" spc="-95" dirty="0">
                <a:latin typeface="Arial Narrow"/>
                <a:cs typeface="Arial Narrow"/>
              </a:rPr>
              <a:t> </a:t>
            </a:r>
            <a:r>
              <a:rPr sz="1700" i="1" spc="-45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esult</a:t>
            </a:r>
            <a:endParaRPr sz="1700" dirty="0">
              <a:latin typeface="Times New Roman"/>
              <a:cs typeface="Times New Roman"/>
            </a:endParaRPr>
          </a:p>
          <a:p>
            <a:pPr marL="696595">
              <a:lnSpc>
                <a:spcPct val="100000"/>
              </a:lnSpc>
              <a:spcBef>
                <a:spcPts val="145"/>
              </a:spcBef>
            </a:pPr>
            <a:r>
              <a:rPr sz="1700" spc="80" dirty="0">
                <a:latin typeface="Century"/>
                <a:cs typeface="Century"/>
              </a:rPr>
              <a:t>Path-Cost</a:t>
            </a:r>
            <a:r>
              <a:rPr sz="1700" spc="80" dirty="0">
                <a:latin typeface="Gill Sans MT"/>
                <a:cs typeface="Gill Sans MT"/>
              </a:rPr>
              <a:t>[</a:t>
            </a:r>
            <a:r>
              <a:rPr sz="1700" i="1" spc="80" dirty="0">
                <a:solidFill>
                  <a:srgbClr val="004B00"/>
                </a:solidFill>
                <a:latin typeface="Times New Roman"/>
                <a:cs typeface="Times New Roman"/>
              </a:rPr>
              <a:t>s</a:t>
            </a:r>
            <a:r>
              <a:rPr sz="1700" spc="80" dirty="0">
                <a:latin typeface="Gill Sans MT"/>
                <a:cs typeface="Gill Sans MT"/>
              </a:rPr>
              <a:t>]</a:t>
            </a:r>
            <a:r>
              <a:rPr sz="1700" spc="-185" dirty="0">
                <a:latin typeface="Gill Sans MT"/>
                <a:cs typeface="Gill Sans MT"/>
              </a:rPr>
              <a:t> </a:t>
            </a:r>
            <a:r>
              <a:rPr sz="1700" spc="20" dirty="0">
                <a:latin typeface="Arial Narrow"/>
                <a:cs typeface="Arial Narrow"/>
              </a:rPr>
              <a:t>←</a:t>
            </a:r>
            <a:r>
              <a:rPr sz="1700" spc="-90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Century"/>
                <a:cs typeface="Century"/>
              </a:rPr>
              <a:t>Path-Cost</a:t>
            </a:r>
            <a:r>
              <a:rPr sz="1700" spc="65" dirty="0">
                <a:latin typeface="Gill Sans MT"/>
                <a:cs typeface="Gill Sans MT"/>
              </a:rPr>
              <a:t>[</a:t>
            </a:r>
            <a:r>
              <a:rPr sz="1700" i="1" spc="65" dirty="0">
                <a:solidFill>
                  <a:srgbClr val="004B00"/>
                </a:solidFill>
                <a:latin typeface="Times New Roman"/>
                <a:cs typeface="Times New Roman"/>
              </a:rPr>
              <a:t>node</a:t>
            </a:r>
            <a:r>
              <a:rPr sz="1700" spc="65" dirty="0">
                <a:latin typeface="Gill Sans MT"/>
                <a:cs typeface="Gill Sans MT"/>
              </a:rPr>
              <a:t>] </a:t>
            </a:r>
            <a:r>
              <a:rPr sz="1700" spc="265" dirty="0">
                <a:latin typeface="Gill Sans MT"/>
                <a:cs typeface="Gill Sans MT"/>
              </a:rPr>
              <a:t>+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90" dirty="0">
                <a:latin typeface="Century"/>
                <a:cs typeface="Century"/>
              </a:rPr>
              <a:t>Step-Cost</a:t>
            </a:r>
            <a:r>
              <a:rPr sz="1700" spc="90" dirty="0">
                <a:latin typeface="Gill Sans MT"/>
                <a:cs typeface="Gill Sans MT"/>
              </a:rPr>
              <a:t>(</a:t>
            </a:r>
            <a:r>
              <a:rPr sz="1700" i="1" spc="90" dirty="0">
                <a:solidFill>
                  <a:srgbClr val="004B00"/>
                </a:solidFill>
                <a:latin typeface="Times New Roman"/>
                <a:cs typeface="Times New Roman"/>
              </a:rPr>
              <a:t>node</a:t>
            </a:r>
            <a:r>
              <a:rPr sz="1700" spc="90" dirty="0">
                <a:latin typeface="Gill Sans MT"/>
                <a:cs typeface="Gill Sans MT"/>
              </a:rPr>
              <a:t>,</a:t>
            </a:r>
            <a:r>
              <a:rPr sz="1700" spc="-229" dirty="0">
                <a:latin typeface="Gill Sans MT"/>
                <a:cs typeface="Gill Sans MT"/>
              </a:rPr>
              <a:t> </a:t>
            </a:r>
            <a:r>
              <a:rPr sz="1700" i="1" spc="45" dirty="0">
                <a:solidFill>
                  <a:srgbClr val="004B00"/>
                </a:solidFill>
                <a:latin typeface="Times New Roman"/>
                <a:cs typeface="Times New Roman"/>
              </a:rPr>
              <a:t>action</a:t>
            </a:r>
            <a:r>
              <a:rPr sz="1700" spc="45" dirty="0">
                <a:latin typeface="Gill Sans MT"/>
                <a:cs typeface="Gill Sans MT"/>
              </a:rPr>
              <a:t>,</a:t>
            </a:r>
            <a:r>
              <a:rPr sz="1700" spc="-235" dirty="0">
                <a:latin typeface="Gill Sans MT"/>
                <a:cs typeface="Gill Sans MT"/>
              </a:rPr>
              <a:t> </a:t>
            </a:r>
            <a:r>
              <a:rPr sz="1700" i="1" spc="45" dirty="0">
                <a:solidFill>
                  <a:srgbClr val="004B00"/>
                </a:solidFill>
                <a:latin typeface="Times New Roman"/>
                <a:cs typeface="Times New Roman"/>
              </a:rPr>
              <a:t>s</a:t>
            </a:r>
            <a:r>
              <a:rPr sz="1700" spc="45" dirty="0">
                <a:latin typeface="Gill Sans MT"/>
                <a:cs typeface="Gill Sans MT"/>
              </a:rPr>
              <a:t>)</a:t>
            </a:r>
            <a:endParaRPr sz="1700" dirty="0">
              <a:latin typeface="Gill Sans MT"/>
              <a:cs typeface="Gill Sans MT"/>
            </a:endParaRPr>
          </a:p>
          <a:p>
            <a:pPr marL="696595" marR="3413125">
              <a:lnSpc>
                <a:spcPct val="107600"/>
              </a:lnSpc>
            </a:pPr>
            <a:r>
              <a:rPr sz="1700" spc="110" dirty="0">
                <a:latin typeface="Century"/>
                <a:cs typeface="Century"/>
              </a:rPr>
              <a:t>Dept</a:t>
            </a:r>
            <a:r>
              <a:rPr sz="1700" spc="114" dirty="0">
                <a:latin typeface="Century"/>
                <a:cs typeface="Century"/>
              </a:rPr>
              <a:t>h</a:t>
            </a:r>
            <a:r>
              <a:rPr sz="1700" spc="-105" dirty="0">
                <a:latin typeface="Gill Sans MT"/>
                <a:cs typeface="Gill Sans MT"/>
              </a:rPr>
              <a:t>[</a:t>
            </a:r>
            <a:r>
              <a:rPr sz="1700" i="1" spc="15" dirty="0">
                <a:solidFill>
                  <a:srgbClr val="004B00"/>
                </a:solidFill>
                <a:latin typeface="Times New Roman"/>
                <a:cs typeface="Times New Roman"/>
              </a:rPr>
              <a:t>s</a:t>
            </a:r>
            <a:r>
              <a:rPr sz="1700" spc="-100" dirty="0">
                <a:latin typeface="Gill Sans MT"/>
                <a:cs typeface="Gill Sans MT"/>
              </a:rPr>
              <a:t>]</a:t>
            </a:r>
            <a:r>
              <a:rPr sz="1700" spc="-190" dirty="0">
                <a:latin typeface="Gill Sans MT"/>
                <a:cs typeface="Gill Sans MT"/>
              </a:rPr>
              <a:t> </a:t>
            </a:r>
            <a:r>
              <a:rPr sz="1700" spc="20" dirty="0">
                <a:latin typeface="Arial Narrow"/>
                <a:cs typeface="Arial Narrow"/>
              </a:rPr>
              <a:t>←</a:t>
            </a:r>
            <a:r>
              <a:rPr sz="1700" spc="-95" dirty="0">
                <a:latin typeface="Arial Narrow"/>
                <a:cs typeface="Arial Narrow"/>
              </a:rPr>
              <a:t> </a:t>
            </a:r>
            <a:r>
              <a:rPr sz="1700" spc="110" dirty="0">
                <a:latin typeface="Century"/>
                <a:cs typeface="Century"/>
              </a:rPr>
              <a:t>Dept</a:t>
            </a:r>
            <a:r>
              <a:rPr sz="1700" spc="114" dirty="0">
                <a:latin typeface="Century"/>
                <a:cs typeface="Century"/>
              </a:rPr>
              <a:t>h</a:t>
            </a:r>
            <a:r>
              <a:rPr sz="1700" spc="-105" dirty="0">
                <a:latin typeface="Gill Sans MT"/>
                <a:cs typeface="Gill Sans MT"/>
              </a:rPr>
              <a:t>[</a:t>
            </a:r>
            <a:r>
              <a:rPr sz="1700" i="1" spc="50" dirty="0">
                <a:solidFill>
                  <a:srgbClr val="004B00"/>
                </a:solidFill>
                <a:latin typeface="Times New Roman"/>
                <a:cs typeface="Times New Roman"/>
              </a:rPr>
              <a:t>n</a:t>
            </a:r>
            <a:r>
              <a:rPr sz="1700" i="1" spc="-35" dirty="0">
                <a:solidFill>
                  <a:srgbClr val="004B00"/>
                </a:solidFill>
                <a:latin typeface="Times New Roman"/>
                <a:cs typeface="Times New Roman"/>
              </a:rPr>
              <a:t>o</a:t>
            </a:r>
            <a:r>
              <a:rPr sz="1700" i="1" spc="15" dirty="0">
                <a:solidFill>
                  <a:srgbClr val="004B00"/>
                </a:solidFill>
                <a:latin typeface="Times New Roman"/>
                <a:cs typeface="Times New Roman"/>
              </a:rPr>
              <a:t>de</a:t>
            </a:r>
            <a:r>
              <a:rPr sz="1700" spc="-100" dirty="0">
                <a:latin typeface="Gill Sans MT"/>
                <a:cs typeface="Gill Sans MT"/>
              </a:rPr>
              <a:t>]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spc="265" dirty="0">
                <a:latin typeface="Gill Sans MT"/>
                <a:cs typeface="Gill Sans MT"/>
              </a:rPr>
              <a:t>+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1  </a:t>
            </a:r>
            <a:r>
              <a:rPr sz="1700" spc="-10" dirty="0">
                <a:latin typeface="Gill Sans MT"/>
                <a:cs typeface="Gill Sans MT"/>
              </a:rPr>
              <a:t>add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i="1" spc="25" dirty="0">
                <a:solidFill>
                  <a:srgbClr val="004B00"/>
                </a:solidFill>
                <a:latin typeface="Times New Roman"/>
                <a:cs typeface="Times New Roman"/>
              </a:rPr>
              <a:t>s</a:t>
            </a:r>
            <a:r>
              <a:rPr sz="1700" i="1" spc="10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-55" dirty="0">
                <a:latin typeface="Gill Sans MT"/>
                <a:cs typeface="Gill Sans MT"/>
              </a:rPr>
              <a:t>to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successors</a:t>
            </a:r>
            <a:endParaRPr sz="1700" dirty="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  <a:spcBef>
                <a:spcPts val="145"/>
              </a:spcBef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return</a:t>
            </a:r>
            <a:r>
              <a:rPr sz="1700" spc="2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successors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4837" y="1713382"/>
            <a:ext cx="7772400" cy="5066665"/>
          </a:xfrm>
          <a:custGeom>
            <a:avLst/>
            <a:gdLst/>
            <a:ahLst/>
            <a:cxnLst/>
            <a:rect l="l" t="t" r="r" b="b"/>
            <a:pathLst>
              <a:path w="7772400" h="5066665">
                <a:moveTo>
                  <a:pt x="7767066" y="5061203"/>
                </a:moveTo>
                <a:lnTo>
                  <a:pt x="7767066" y="0"/>
                </a:lnTo>
              </a:path>
              <a:path w="7772400" h="5066665">
                <a:moveTo>
                  <a:pt x="0" y="5066538"/>
                </a:moveTo>
                <a:lnTo>
                  <a:pt x="7772400" y="5066538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30</a:t>
            </a:fld>
            <a:endParaRPr spc="2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31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45" dirty="0"/>
              <a:t>Search</a:t>
            </a:r>
            <a:r>
              <a:rPr spc="220" dirty="0"/>
              <a:t> </a:t>
            </a:r>
            <a:r>
              <a:rPr spc="45" dirty="0"/>
              <a:t>strategies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56" y="1608802"/>
            <a:ext cx="8571243" cy="515115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4"/>
              </a:spcBef>
              <a:buFont typeface="Wingdings" panose="05000000000000000000" pitchFamily="2" charset="2"/>
              <a:buChar char="q"/>
            </a:pPr>
            <a:r>
              <a:rPr sz="2200" dirty="0">
                <a:latin typeface="+mj-lt"/>
                <a:cs typeface="Tahoma"/>
              </a:rPr>
              <a:t>A strategy is defined by picking the </a:t>
            </a:r>
            <a:r>
              <a:rPr sz="2200" b="1" i="1" dirty="0">
                <a:solidFill>
                  <a:srgbClr val="0000FF"/>
                </a:solidFill>
                <a:latin typeface="+mj-lt"/>
                <a:cs typeface="Century"/>
              </a:rPr>
              <a:t>order of node expansion</a:t>
            </a:r>
          </a:p>
          <a:p>
            <a:pPr marL="355600" marR="114935" indent="-342900">
              <a:lnSpc>
                <a:spcPct val="101200"/>
              </a:lnSpc>
              <a:spcBef>
                <a:spcPts val="1530"/>
              </a:spcBef>
              <a:buFont typeface="Wingdings" panose="05000000000000000000" pitchFamily="2" charset="2"/>
              <a:buChar char="q"/>
            </a:pPr>
            <a:r>
              <a:rPr sz="2200" dirty="0">
                <a:latin typeface="+mj-lt"/>
                <a:cs typeface="Tahoma"/>
              </a:rPr>
              <a:t>Strategies are evaluated along the following dimensions:  </a:t>
            </a:r>
            <a:endParaRPr lang="en-GB" sz="2200" dirty="0">
              <a:latin typeface="+mj-lt"/>
              <a:cs typeface="Tahoma"/>
            </a:endParaRPr>
          </a:p>
          <a:p>
            <a:pPr marL="1201420" marR="114935" lvl="1" indent="-731520">
              <a:lnSpc>
                <a:spcPct val="101200"/>
              </a:lnSpc>
              <a:spcBef>
                <a:spcPts val="1530"/>
              </a:spcBef>
              <a:buFont typeface="Arial" panose="020B0604020202020204" pitchFamily="34" charset="0"/>
              <a:buChar char="•"/>
            </a:pPr>
            <a:r>
              <a:rPr sz="2200" b="1" dirty="0">
                <a:solidFill>
                  <a:srgbClr val="FF0000"/>
                </a:solidFill>
                <a:latin typeface="+mj-lt"/>
                <a:cs typeface="Tahoma"/>
              </a:rPr>
              <a:t>completeness</a:t>
            </a:r>
            <a:r>
              <a:rPr sz="2200" dirty="0">
                <a:latin typeface="+mj-lt"/>
                <a:cs typeface="Tahoma"/>
              </a:rPr>
              <a:t>—does it always find a solution if one exists?  </a:t>
            </a:r>
            <a:endParaRPr lang="en-GB" sz="2200" dirty="0">
              <a:latin typeface="+mj-lt"/>
              <a:cs typeface="Tahoma"/>
            </a:endParaRPr>
          </a:p>
          <a:p>
            <a:pPr marL="1201420" marR="114935" lvl="1" indent="-731520">
              <a:lnSpc>
                <a:spcPct val="101200"/>
              </a:lnSpc>
              <a:spcBef>
                <a:spcPts val="1530"/>
              </a:spcBef>
              <a:buFont typeface="Arial" panose="020B0604020202020204" pitchFamily="34" charset="0"/>
              <a:buChar char="•"/>
            </a:pPr>
            <a:r>
              <a:rPr sz="2200" b="1" dirty="0">
                <a:solidFill>
                  <a:srgbClr val="FF0000"/>
                </a:solidFill>
                <a:latin typeface="+mj-lt"/>
                <a:cs typeface="Tahoma"/>
              </a:rPr>
              <a:t>time complexity</a:t>
            </a:r>
            <a:r>
              <a:rPr sz="2200" dirty="0">
                <a:latin typeface="+mj-lt"/>
                <a:cs typeface="Tahoma"/>
              </a:rPr>
              <a:t>—number of nodes generated/expanded  </a:t>
            </a:r>
            <a:endParaRPr lang="en-GB" sz="2200" dirty="0">
              <a:latin typeface="+mj-lt"/>
              <a:cs typeface="Tahoma"/>
            </a:endParaRPr>
          </a:p>
          <a:p>
            <a:pPr marL="1201420" marR="114935" lvl="1" indent="-731520">
              <a:lnSpc>
                <a:spcPct val="101200"/>
              </a:lnSpc>
              <a:spcBef>
                <a:spcPts val="1530"/>
              </a:spcBef>
              <a:buFont typeface="Arial" panose="020B0604020202020204" pitchFamily="34" charset="0"/>
              <a:buChar char="•"/>
            </a:pPr>
            <a:r>
              <a:rPr sz="2200" b="1" dirty="0">
                <a:solidFill>
                  <a:srgbClr val="FF0000"/>
                </a:solidFill>
                <a:latin typeface="+mj-lt"/>
                <a:cs typeface="Tahoma"/>
              </a:rPr>
              <a:t>space complexity</a:t>
            </a:r>
            <a:r>
              <a:rPr sz="2200" dirty="0">
                <a:latin typeface="+mj-lt"/>
                <a:cs typeface="Tahoma"/>
              </a:rPr>
              <a:t>—maximum number of nodes in memory  </a:t>
            </a:r>
            <a:endParaRPr lang="en-GB" sz="2200" dirty="0">
              <a:latin typeface="+mj-lt"/>
              <a:cs typeface="Tahoma"/>
            </a:endParaRPr>
          </a:p>
          <a:p>
            <a:pPr marL="1201420" marR="114935" lvl="1" indent="-731520">
              <a:lnSpc>
                <a:spcPct val="101200"/>
              </a:lnSpc>
              <a:spcBef>
                <a:spcPts val="1530"/>
              </a:spcBef>
              <a:buFont typeface="Arial" panose="020B0604020202020204" pitchFamily="34" charset="0"/>
              <a:buChar char="•"/>
            </a:pPr>
            <a:r>
              <a:rPr sz="2200" b="1" dirty="0">
                <a:solidFill>
                  <a:srgbClr val="FF0000"/>
                </a:solidFill>
                <a:latin typeface="+mj-lt"/>
                <a:cs typeface="Tahoma"/>
              </a:rPr>
              <a:t>optimality</a:t>
            </a:r>
            <a:r>
              <a:rPr sz="2200" dirty="0">
                <a:latin typeface="+mj-lt"/>
                <a:cs typeface="Tahoma"/>
              </a:rPr>
              <a:t>—does it always find a least-cost solution?</a:t>
            </a:r>
          </a:p>
          <a:p>
            <a:pPr marL="354965" marR="1118870" indent="-342900">
              <a:lnSpc>
                <a:spcPct val="101200"/>
              </a:lnSpc>
              <a:spcBef>
                <a:spcPts val="1530"/>
              </a:spcBef>
              <a:buFont typeface="Wingdings" panose="05000000000000000000" pitchFamily="2" charset="2"/>
              <a:buChar char="q"/>
            </a:pPr>
            <a:r>
              <a:rPr sz="2200" dirty="0">
                <a:latin typeface="+mj-lt"/>
                <a:cs typeface="Tahoma"/>
              </a:rPr>
              <a:t>Time and space complexity are measured in terms of  </a:t>
            </a:r>
            <a:endParaRPr lang="en-GB" sz="2200" dirty="0">
              <a:latin typeface="+mj-lt"/>
              <a:cs typeface="Tahoma"/>
            </a:endParaRPr>
          </a:p>
          <a:p>
            <a:pPr marL="1201420" marR="1118870" lvl="1" indent="-732155">
              <a:lnSpc>
                <a:spcPct val="101200"/>
              </a:lnSpc>
              <a:spcBef>
                <a:spcPts val="1530"/>
              </a:spcBef>
              <a:buFont typeface="Arial" panose="020B0604020202020204" pitchFamily="34" charset="0"/>
              <a:buChar char="•"/>
            </a:pPr>
            <a:r>
              <a:rPr sz="2200" b="1" i="1" dirty="0">
                <a:solidFill>
                  <a:srgbClr val="990099"/>
                </a:solidFill>
                <a:latin typeface="+mj-lt"/>
                <a:cs typeface="Bookman Old Style"/>
              </a:rPr>
              <a:t>b</a:t>
            </a:r>
            <a:r>
              <a:rPr sz="2200" dirty="0">
                <a:latin typeface="+mj-lt"/>
                <a:cs typeface="Tahoma"/>
              </a:rPr>
              <a:t>—maximum branching factor of the search tree  </a:t>
            </a:r>
            <a:endParaRPr lang="en-GB" sz="2200" dirty="0">
              <a:latin typeface="+mj-lt"/>
              <a:cs typeface="Tahoma"/>
            </a:endParaRPr>
          </a:p>
          <a:p>
            <a:pPr marL="1201420" marR="1118870" lvl="1" indent="-732155">
              <a:lnSpc>
                <a:spcPct val="101200"/>
              </a:lnSpc>
              <a:spcBef>
                <a:spcPts val="1530"/>
              </a:spcBef>
              <a:buSzPct val="90000"/>
              <a:buFont typeface="Calibri" panose="020F0502020204030204" pitchFamily="34" charset="0"/>
              <a:buChar char="•"/>
            </a:pPr>
            <a:r>
              <a:rPr sz="2200" b="1" i="1" dirty="0">
                <a:solidFill>
                  <a:srgbClr val="990099"/>
                </a:solidFill>
                <a:latin typeface="+mj-lt"/>
                <a:cs typeface="Bookman Old Style"/>
              </a:rPr>
              <a:t>d</a:t>
            </a:r>
            <a:r>
              <a:rPr sz="2200" dirty="0">
                <a:latin typeface="+mj-lt"/>
                <a:cs typeface="Tahoma"/>
              </a:rPr>
              <a:t>—depth of the least-cost solution</a:t>
            </a:r>
            <a:endParaRPr lang="en-GB" sz="2200" dirty="0">
              <a:latin typeface="+mj-lt"/>
              <a:cs typeface="Tahoma"/>
            </a:endParaRPr>
          </a:p>
          <a:p>
            <a:pPr marL="1201420" marR="1118870" lvl="1" indent="-732155">
              <a:lnSpc>
                <a:spcPct val="101200"/>
              </a:lnSpc>
              <a:spcBef>
                <a:spcPts val="1530"/>
              </a:spcBef>
              <a:buSzPct val="90000"/>
              <a:buFont typeface="Calibri" panose="020F0502020204030204" pitchFamily="34" charset="0"/>
              <a:buChar char="•"/>
            </a:pPr>
            <a:r>
              <a:rPr sz="2200" b="1" i="1" dirty="0">
                <a:solidFill>
                  <a:srgbClr val="990099"/>
                </a:solidFill>
                <a:latin typeface="+mj-lt"/>
                <a:cs typeface="Bookman Old Style"/>
              </a:rPr>
              <a:t>m</a:t>
            </a:r>
            <a:r>
              <a:rPr sz="2200" dirty="0">
                <a:latin typeface="+mj-lt"/>
                <a:cs typeface="Tahoma"/>
              </a:rPr>
              <a:t>—maximum depth of the state space (may be </a:t>
            </a:r>
            <a:r>
              <a:rPr sz="2200" dirty="0">
                <a:solidFill>
                  <a:srgbClr val="990099"/>
                </a:solidFill>
                <a:latin typeface="+mj-lt"/>
                <a:cs typeface="Cambria"/>
              </a:rPr>
              <a:t>∞</a:t>
            </a:r>
            <a:r>
              <a:rPr sz="2200" dirty="0">
                <a:latin typeface="+mj-lt"/>
                <a:cs typeface="Tahoma"/>
              </a:rPr>
              <a:t>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3175" algn="ctr">
              <a:lnSpc>
                <a:spcPts val="2635"/>
              </a:lnSpc>
            </a:pPr>
            <a:r>
              <a:rPr spc="95" dirty="0"/>
              <a:t>Uninformed</a:t>
            </a:r>
            <a:r>
              <a:rPr spc="210" dirty="0"/>
              <a:t> </a:t>
            </a:r>
            <a:r>
              <a:rPr spc="35" dirty="0"/>
              <a:t>search</a:t>
            </a:r>
            <a:r>
              <a:rPr spc="254" dirty="0"/>
              <a:t> </a:t>
            </a:r>
            <a:r>
              <a:rPr spc="45" dirty="0"/>
              <a:t>strategies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8" y="1608802"/>
            <a:ext cx="8342631" cy="32263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635">
              <a:lnSpc>
                <a:spcPct val="101000"/>
              </a:lnSpc>
              <a:spcBef>
                <a:spcPts val="90"/>
              </a:spcBef>
            </a:pPr>
            <a:r>
              <a:rPr sz="2050" dirty="0">
                <a:solidFill>
                  <a:srgbClr val="00007E"/>
                </a:solidFill>
                <a:latin typeface="Tahoma"/>
                <a:cs typeface="Tahoma"/>
              </a:rPr>
              <a:t>Uninformed </a:t>
            </a:r>
            <a:r>
              <a:rPr sz="2050" dirty="0">
                <a:latin typeface="Tahoma"/>
                <a:cs typeface="Tahoma"/>
              </a:rPr>
              <a:t>strategies use only the information available  in the problem definition</a:t>
            </a:r>
          </a:p>
          <a:p>
            <a:pPr marL="355600" marR="3662045" indent="-342900">
              <a:lnSpc>
                <a:spcPct val="163400"/>
              </a:lnSpc>
              <a:buFont typeface="Arial" panose="020B0604020202020204" pitchFamily="34" charset="0"/>
              <a:buChar char="•"/>
            </a:pPr>
            <a:r>
              <a:rPr sz="2050" dirty="0">
                <a:latin typeface="Tahoma"/>
                <a:cs typeface="Tahoma"/>
              </a:rPr>
              <a:t>Breadth-first search  </a:t>
            </a:r>
            <a:endParaRPr lang="en-GB" sz="2050" dirty="0">
              <a:latin typeface="Tahoma"/>
              <a:cs typeface="Tahoma"/>
            </a:endParaRPr>
          </a:p>
          <a:p>
            <a:pPr marL="355600" marR="3662045" indent="-342900">
              <a:lnSpc>
                <a:spcPct val="163400"/>
              </a:lnSpc>
              <a:buFont typeface="Arial" panose="020B0604020202020204" pitchFamily="34" charset="0"/>
              <a:buChar char="•"/>
            </a:pPr>
            <a:r>
              <a:rPr sz="2050" dirty="0">
                <a:latin typeface="Tahoma"/>
                <a:cs typeface="Tahoma"/>
              </a:rPr>
              <a:t>Uniform-cost search</a:t>
            </a:r>
            <a:endParaRPr lang="en-GB" sz="2050" dirty="0">
              <a:latin typeface="Tahoma"/>
              <a:cs typeface="Tahoma"/>
            </a:endParaRPr>
          </a:p>
          <a:p>
            <a:pPr marL="355600" marR="3662045" indent="-342900">
              <a:lnSpc>
                <a:spcPct val="163400"/>
              </a:lnSpc>
              <a:buFont typeface="Arial" panose="020B0604020202020204" pitchFamily="34" charset="0"/>
              <a:buChar char="•"/>
            </a:pPr>
            <a:r>
              <a:rPr sz="2050" dirty="0">
                <a:latin typeface="Tahoma"/>
                <a:cs typeface="Tahoma"/>
              </a:rPr>
              <a:t>Depth-first search  </a:t>
            </a:r>
            <a:endParaRPr lang="en-GB" sz="2050" dirty="0">
              <a:latin typeface="Tahoma"/>
              <a:cs typeface="Tahoma"/>
            </a:endParaRPr>
          </a:p>
          <a:p>
            <a:pPr marL="355600" marR="3662045" indent="-342900">
              <a:lnSpc>
                <a:spcPct val="163400"/>
              </a:lnSpc>
              <a:buFont typeface="Arial" panose="020B0604020202020204" pitchFamily="34" charset="0"/>
              <a:buChar char="•"/>
            </a:pPr>
            <a:r>
              <a:rPr sz="2050" dirty="0">
                <a:latin typeface="Tahoma"/>
                <a:cs typeface="Tahoma"/>
              </a:rPr>
              <a:t>Depth-limited search</a:t>
            </a:r>
          </a:p>
          <a:p>
            <a:pPr marL="355600" indent="-342900">
              <a:lnSpc>
                <a:spcPct val="100000"/>
              </a:lnSpc>
              <a:spcBef>
                <a:spcPts val="1575"/>
              </a:spcBef>
              <a:buFont typeface="Arial" panose="020B0604020202020204" pitchFamily="34" charset="0"/>
              <a:buChar char="•"/>
            </a:pPr>
            <a:r>
              <a:rPr sz="2050" dirty="0">
                <a:latin typeface="Tahoma"/>
                <a:cs typeface="Tahoma"/>
              </a:rPr>
              <a:t>Iterative deepening search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5" dirty="0"/>
              <a:t>Breadth-first</a:t>
            </a:r>
            <a:r>
              <a:rPr spc="185" dirty="0"/>
              <a:t> </a:t>
            </a:r>
            <a:r>
              <a:rPr spc="35" dirty="0"/>
              <a:t>search</a:t>
            </a:r>
            <a:r>
              <a:rPr lang="en-GB" spc="35" dirty="0"/>
              <a:t> (BFS)</a:t>
            </a:r>
            <a:endParaRPr spc="35" dirty="0"/>
          </a:p>
        </p:txBody>
      </p:sp>
      <p:grpSp>
        <p:nvGrpSpPr>
          <p:cNvPr id="3" name="object 3"/>
          <p:cNvGrpSpPr/>
          <p:nvPr/>
        </p:nvGrpSpPr>
        <p:grpSpPr>
          <a:xfrm>
            <a:off x="2696552" y="2768117"/>
            <a:ext cx="3387725" cy="2274570"/>
            <a:chOff x="2696552" y="2768117"/>
            <a:chExt cx="3387725" cy="2274570"/>
          </a:xfrm>
        </p:grpSpPr>
        <p:sp>
          <p:nvSpPr>
            <p:cNvPr id="4" name="object 4"/>
            <p:cNvSpPr/>
            <p:nvPr/>
          </p:nvSpPr>
          <p:spPr>
            <a:xfrm>
              <a:off x="2706077" y="3011715"/>
              <a:ext cx="3368675" cy="2021205"/>
            </a:xfrm>
            <a:custGeom>
              <a:avLst/>
              <a:gdLst/>
              <a:ahLst/>
              <a:cxnLst/>
              <a:rect l="l" t="t" r="r" b="b"/>
              <a:pathLst>
                <a:path w="3368675" h="2021204">
                  <a:moveTo>
                    <a:pt x="1684083" y="0"/>
                  </a:moveTo>
                  <a:lnTo>
                    <a:pt x="561365" y="1010450"/>
                  </a:lnTo>
                </a:path>
                <a:path w="3368675" h="2021204">
                  <a:moveTo>
                    <a:pt x="561365" y="1010450"/>
                  </a:moveTo>
                  <a:lnTo>
                    <a:pt x="0" y="2020900"/>
                  </a:lnTo>
                </a:path>
                <a:path w="3368675" h="2021204">
                  <a:moveTo>
                    <a:pt x="561365" y="1010450"/>
                  </a:moveTo>
                  <a:lnTo>
                    <a:pt x="1122718" y="2020900"/>
                  </a:lnTo>
                </a:path>
                <a:path w="3368675" h="2021204">
                  <a:moveTo>
                    <a:pt x="1684083" y="0"/>
                  </a:moveTo>
                  <a:lnTo>
                    <a:pt x="2806801" y="1010450"/>
                  </a:lnTo>
                </a:path>
                <a:path w="3368675" h="2021204">
                  <a:moveTo>
                    <a:pt x="2806801" y="1010450"/>
                  </a:moveTo>
                  <a:lnTo>
                    <a:pt x="2245436" y="2020900"/>
                  </a:lnTo>
                </a:path>
                <a:path w="3368675" h="2021204">
                  <a:moveTo>
                    <a:pt x="2806801" y="1010450"/>
                  </a:moveTo>
                  <a:lnTo>
                    <a:pt x="3368167" y="2020900"/>
                  </a:lnTo>
                </a:path>
              </a:pathLst>
            </a:custGeom>
            <a:ln w="18876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65600" y="2787167"/>
              <a:ext cx="449580" cy="449580"/>
            </a:xfrm>
            <a:custGeom>
              <a:avLst/>
              <a:gdLst/>
              <a:ahLst/>
              <a:cxnLst/>
              <a:rect l="l" t="t" r="r" b="b"/>
              <a:pathLst>
                <a:path w="449579" h="449580">
                  <a:moveTo>
                    <a:pt x="0" y="224548"/>
                  </a:moveTo>
                  <a:lnTo>
                    <a:pt x="4562" y="269803"/>
                  </a:lnTo>
                  <a:lnTo>
                    <a:pt x="17646" y="311953"/>
                  </a:lnTo>
                  <a:lnTo>
                    <a:pt x="38349" y="350096"/>
                  </a:lnTo>
                  <a:lnTo>
                    <a:pt x="65768" y="383328"/>
                  </a:lnTo>
                  <a:lnTo>
                    <a:pt x="99001" y="410748"/>
                  </a:lnTo>
                  <a:lnTo>
                    <a:pt x="137143" y="431451"/>
                  </a:lnTo>
                  <a:lnTo>
                    <a:pt x="179294" y="444535"/>
                  </a:lnTo>
                  <a:lnTo>
                    <a:pt x="224548" y="449097"/>
                  </a:lnTo>
                  <a:lnTo>
                    <a:pt x="269799" y="444535"/>
                  </a:lnTo>
                  <a:lnTo>
                    <a:pt x="311946" y="431451"/>
                  </a:lnTo>
                  <a:lnTo>
                    <a:pt x="350086" y="410748"/>
                  </a:lnTo>
                  <a:lnTo>
                    <a:pt x="383317" y="383328"/>
                  </a:lnTo>
                  <a:lnTo>
                    <a:pt x="410736" y="350096"/>
                  </a:lnTo>
                  <a:lnTo>
                    <a:pt x="431438" y="311953"/>
                  </a:lnTo>
                  <a:lnTo>
                    <a:pt x="444522" y="269803"/>
                  </a:lnTo>
                  <a:lnTo>
                    <a:pt x="449084" y="224548"/>
                  </a:lnTo>
                  <a:lnTo>
                    <a:pt x="444522" y="179294"/>
                  </a:lnTo>
                  <a:lnTo>
                    <a:pt x="431438" y="137143"/>
                  </a:lnTo>
                  <a:lnTo>
                    <a:pt x="410736" y="99001"/>
                  </a:lnTo>
                  <a:lnTo>
                    <a:pt x="383317" y="65768"/>
                  </a:lnTo>
                  <a:lnTo>
                    <a:pt x="350086" y="38349"/>
                  </a:lnTo>
                  <a:lnTo>
                    <a:pt x="311946" y="17646"/>
                  </a:lnTo>
                  <a:lnTo>
                    <a:pt x="269799" y="4562"/>
                  </a:lnTo>
                  <a:lnTo>
                    <a:pt x="224548" y="0"/>
                  </a:lnTo>
                  <a:lnTo>
                    <a:pt x="179294" y="4562"/>
                  </a:lnTo>
                  <a:lnTo>
                    <a:pt x="137143" y="17646"/>
                  </a:lnTo>
                  <a:lnTo>
                    <a:pt x="99001" y="38349"/>
                  </a:lnTo>
                  <a:lnTo>
                    <a:pt x="65768" y="65768"/>
                  </a:lnTo>
                  <a:lnTo>
                    <a:pt x="38349" y="99001"/>
                  </a:lnTo>
                  <a:lnTo>
                    <a:pt x="17646" y="137143"/>
                  </a:lnTo>
                  <a:lnTo>
                    <a:pt x="4562" y="179294"/>
                  </a:lnTo>
                  <a:lnTo>
                    <a:pt x="0" y="2245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65600" y="2787167"/>
              <a:ext cx="449580" cy="449580"/>
            </a:xfrm>
            <a:custGeom>
              <a:avLst/>
              <a:gdLst/>
              <a:ahLst/>
              <a:cxnLst/>
              <a:rect l="l" t="t" r="r" b="b"/>
              <a:pathLst>
                <a:path w="449579" h="449580">
                  <a:moveTo>
                    <a:pt x="449084" y="224548"/>
                  </a:moveTo>
                  <a:lnTo>
                    <a:pt x="444522" y="179294"/>
                  </a:lnTo>
                  <a:lnTo>
                    <a:pt x="431438" y="137143"/>
                  </a:lnTo>
                  <a:lnTo>
                    <a:pt x="410736" y="99001"/>
                  </a:lnTo>
                  <a:lnTo>
                    <a:pt x="383317" y="65768"/>
                  </a:lnTo>
                  <a:lnTo>
                    <a:pt x="350086" y="38349"/>
                  </a:lnTo>
                  <a:lnTo>
                    <a:pt x="311946" y="17646"/>
                  </a:lnTo>
                  <a:lnTo>
                    <a:pt x="269799" y="4562"/>
                  </a:lnTo>
                  <a:lnTo>
                    <a:pt x="224548" y="0"/>
                  </a:lnTo>
                  <a:lnTo>
                    <a:pt x="179294" y="4562"/>
                  </a:lnTo>
                  <a:lnTo>
                    <a:pt x="137143" y="17646"/>
                  </a:lnTo>
                  <a:lnTo>
                    <a:pt x="99001" y="38349"/>
                  </a:lnTo>
                  <a:lnTo>
                    <a:pt x="65768" y="65768"/>
                  </a:lnTo>
                  <a:lnTo>
                    <a:pt x="38349" y="99001"/>
                  </a:lnTo>
                  <a:lnTo>
                    <a:pt x="17646" y="137143"/>
                  </a:lnTo>
                  <a:lnTo>
                    <a:pt x="4562" y="179294"/>
                  </a:lnTo>
                  <a:lnTo>
                    <a:pt x="0" y="224548"/>
                  </a:lnTo>
                  <a:lnTo>
                    <a:pt x="4562" y="269803"/>
                  </a:lnTo>
                  <a:lnTo>
                    <a:pt x="17646" y="311953"/>
                  </a:lnTo>
                  <a:lnTo>
                    <a:pt x="38349" y="350096"/>
                  </a:lnTo>
                  <a:lnTo>
                    <a:pt x="65768" y="383328"/>
                  </a:lnTo>
                  <a:lnTo>
                    <a:pt x="99001" y="410748"/>
                  </a:lnTo>
                  <a:lnTo>
                    <a:pt x="137143" y="431451"/>
                  </a:lnTo>
                  <a:lnTo>
                    <a:pt x="179294" y="444535"/>
                  </a:lnTo>
                  <a:lnTo>
                    <a:pt x="224548" y="449097"/>
                  </a:lnTo>
                  <a:lnTo>
                    <a:pt x="269799" y="444535"/>
                  </a:lnTo>
                  <a:lnTo>
                    <a:pt x="311946" y="431451"/>
                  </a:lnTo>
                  <a:lnTo>
                    <a:pt x="350086" y="410748"/>
                  </a:lnTo>
                  <a:lnTo>
                    <a:pt x="383317" y="383328"/>
                  </a:lnTo>
                  <a:lnTo>
                    <a:pt x="410736" y="350096"/>
                  </a:lnTo>
                  <a:lnTo>
                    <a:pt x="431438" y="311953"/>
                  </a:lnTo>
                  <a:lnTo>
                    <a:pt x="444522" y="269803"/>
                  </a:lnTo>
                  <a:lnTo>
                    <a:pt x="449084" y="224548"/>
                  </a:lnTo>
                  <a:close/>
                </a:path>
              </a:pathLst>
            </a:custGeom>
            <a:ln w="377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96568" y="1592038"/>
            <a:ext cx="7123431" cy="158953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latin typeface="Tahoma"/>
                <a:cs typeface="Tahoma"/>
              </a:rPr>
              <a:t>Expand shallowest unexpanded node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dirty="0">
                <a:solidFill>
                  <a:srgbClr val="7E0000"/>
                </a:solidFill>
                <a:latin typeface="Century"/>
                <a:cs typeface="Century"/>
              </a:rPr>
              <a:t>Implementation</a:t>
            </a:r>
            <a:r>
              <a:rPr sz="2050" dirty="0">
                <a:latin typeface="Tahoma"/>
                <a:cs typeface="Tahoma"/>
              </a:rPr>
              <a:t>:</a:t>
            </a:r>
          </a:p>
          <a:p>
            <a:pPr marL="744220">
              <a:lnSpc>
                <a:spcPct val="100000"/>
              </a:lnSpc>
              <a:spcBef>
                <a:spcPts val="35"/>
              </a:spcBef>
            </a:pPr>
            <a:r>
              <a:rPr sz="2050" i="1" dirty="0">
                <a:solidFill>
                  <a:srgbClr val="004B00"/>
                </a:solidFill>
                <a:latin typeface="Times New Roman"/>
                <a:cs typeface="Times New Roman"/>
              </a:rPr>
              <a:t>fringe </a:t>
            </a:r>
            <a:r>
              <a:rPr sz="2050" dirty="0">
                <a:latin typeface="Tahoma"/>
                <a:cs typeface="Tahoma"/>
              </a:rPr>
              <a:t>is a FIFO queue, i.e., new successors go at end</a:t>
            </a:r>
          </a:p>
          <a:p>
            <a:pPr marL="1482725" algn="ctr">
              <a:lnSpc>
                <a:spcPct val="100000"/>
              </a:lnSpc>
              <a:spcBef>
                <a:spcPts val="250"/>
              </a:spcBef>
            </a:pPr>
            <a:r>
              <a:rPr sz="2500" i="1" spc="-5" dirty="0">
                <a:latin typeface="Times New Roman"/>
                <a:cs typeface="Times New Roman"/>
              </a:rPr>
              <a:t>A</a:t>
            </a:r>
            <a:endParaRPr sz="2500" dirty="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33344" y="3788092"/>
            <a:ext cx="468630" cy="468630"/>
            <a:chOff x="3033344" y="3788092"/>
            <a:chExt cx="468630" cy="468630"/>
          </a:xfrm>
        </p:grpSpPr>
        <p:sp>
          <p:nvSpPr>
            <p:cNvPr id="9" name="object 9"/>
            <p:cNvSpPr/>
            <p:nvPr/>
          </p:nvSpPr>
          <p:spPr>
            <a:xfrm>
              <a:off x="3042869" y="3797617"/>
              <a:ext cx="449580" cy="449580"/>
            </a:xfrm>
            <a:custGeom>
              <a:avLst/>
              <a:gdLst/>
              <a:ahLst/>
              <a:cxnLst/>
              <a:rect l="l" t="t" r="r" b="b"/>
              <a:pathLst>
                <a:path w="449579" h="449579">
                  <a:moveTo>
                    <a:pt x="0" y="224548"/>
                  </a:moveTo>
                  <a:lnTo>
                    <a:pt x="4562" y="269803"/>
                  </a:lnTo>
                  <a:lnTo>
                    <a:pt x="17646" y="311953"/>
                  </a:lnTo>
                  <a:lnTo>
                    <a:pt x="38349" y="350096"/>
                  </a:lnTo>
                  <a:lnTo>
                    <a:pt x="65768" y="383328"/>
                  </a:lnTo>
                  <a:lnTo>
                    <a:pt x="99001" y="410748"/>
                  </a:lnTo>
                  <a:lnTo>
                    <a:pt x="137143" y="431451"/>
                  </a:lnTo>
                  <a:lnTo>
                    <a:pt x="179294" y="444535"/>
                  </a:lnTo>
                  <a:lnTo>
                    <a:pt x="224548" y="449097"/>
                  </a:lnTo>
                  <a:lnTo>
                    <a:pt x="269803" y="444535"/>
                  </a:lnTo>
                  <a:lnTo>
                    <a:pt x="311953" y="431451"/>
                  </a:lnTo>
                  <a:lnTo>
                    <a:pt x="350096" y="410748"/>
                  </a:lnTo>
                  <a:lnTo>
                    <a:pt x="383328" y="383328"/>
                  </a:lnTo>
                  <a:lnTo>
                    <a:pt x="410748" y="350096"/>
                  </a:lnTo>
                  <a:lnTo>
                    <a:pt x="431451" y="311953"/>
                  </a:lnTo>
                  <a:lnTo>
                    <a:pt x="444535" y="269803"/>
                  </a:lnTo>
                  <a:lnTo>
                    <a:pt x="449097" y="224548"/>
                  </a:lnTo>
                  <a:lnTo>
                    <a:pt x="444535" y="179294"/>
                  </a:lnTo>
                  <a:lnTo>
                    <a:pt x="431451" y="137143"/>
                  </a:lnTo>
                  <a:lnTo>
                    <a:pt x="410748" y="99001"/>
                  </a:lnTo>
                  <a:lnTo>
                    <a:pt x="383328" y="65768"/>
                  </a:lnTo>
                  <a:lnTo>
                    <a:pt x="350096" y="38349"/>
                  </a:lnTo>
                  <a:lnTo>
                    <a:pt x="311953" y="17646"/>
                  </a:lnTo>
                  <a:lnTo>
                    <a:pt x="269803" y="4562"/>
                  </a:lnTo>
                  <a:lnTo>
                    <a:pt x="224548" y="0"/>
                  </a:lnTo>
                  <a:lnTo>
                    <a:pt x="179294" y="4562"/>
                  </a:lnTo>
                  <a:lnTo>
                    <a:pt x="137143" y="17646"/>
                  </a:lnTo>
                  <a:lnTo>
                    <a:pt x="99001" y="38349"/>
                  </a:lnTo>
                  <a:lnTo>
                    <a:pt x="65768" y="65768"/>
                  </a:lnTo>
                  <a:lnTo>
                    <a:pt x="38349" y="99001"/>
                  </a:lnTo>
                  <a:lnTo>
                    <a:pt x="17646" y="137143"/>
                  </a:lnTo>
                  <a:lnTo>
                    <a:pt x="4562" y="179294"/>
                  </a:lnTo>
                  <a:lnTo>
                    <a:pt x="0" y="2245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42869" y="3797617"/>
              <a:ext cx="449580" cy="449580"/>
            </a:xfrm>
            <a:custGeom>
              <a:avLst/>
              <a:gdLst/>
              <a:ahLst/>
              <a:cxnLst/>
              <a:rect l="l" t="t" r="r" b="b"/>
              <a:pathLst>
                <a:path w="449579" h="449579">
                  <a:moveTo>
                    <a:pt x="449097" y="224548"/>
                  </a:moveTo>
                  <a:lnTo>
                    <a:pt x="444535" y="179294"/>
                  </a:lnTo>
                  <a:lnTo>
                    <a:pt x="431451" y="137143"/>
                  </a:lnTo>
                  <a:lnTo>
                    <a:pt x="410748" y="99001"/>
                  </a:lnTo>
                  <a:lnTo>
                    <a:pt x="383328" y="65768"/>
                  </a:lnTo>
                  <a:lnTo>
                    <a:pt x="350096" y="38349"/>
                  </a:lnTo>
                  <a:lnTo>
                    <a:pt x="311953" y="17646"/>
                  </a:lnTo>
                  <a:lnTo>
                    <a:pt x="269803" y="4562"/>
                  </a:lnTo>
                  <a:lnTo>
                    <a:pt x="224548" y="0"/>
                  </a:lnTo>
                  <a:lnTo>
                    <a:pt x="179294" y="4562"/>
                  </a:lnTo>
                  <a:lnTo>
                    <a:pt x="137143" y="17646"/>
                  </a:lnTo>
                  <a:lnTo>
                    <a:pt x="99001" y="38349"/>
                  </a:lnTo>
                  <a:lnTo>
                    <a:pt x="65768" y="65768"/>
                  </a:lnTo>
                  <a:lnTo>
                    <a:pt x="38349" y="99001"/>
                  </a:lnTo>
                  <a:lnTo>
                    <a:pt x="17646" y="137143"/>
                  </a:lnTo>
                  <a:lnTo>
                    <a:pt x="4562" y="179294"/>
                  </a:lnTo>
                  <a:lnTo>
                    <a:pt x="0" y="224548"/>
                  </a:lnTo>
                  <a:lnTo>
                    <a:pt x="4562" y="269803"/>
                  </a:lnTo>
                  <a:lnTo>
                    <a:pt x="17646" y="311953"/>
                  </a:lnTo>
                  <a:lnTo>
                    <a:pt x="38349" y="350096"/>
                  </a:lnTo>
                  <a:lnTo>
                    <a:pt x="65768" y="383328"/>
                  </a:lnTo>
                  <a:lnTo>
                    <a:pt x="99001" y="410748"/>
                  </a:lnTo>
                  <a:lnTo>
                    <a:pt x="137143" y="431451"/>
                  </a:lnTo>
                  <a:lnTo>
                    <a:pt x="179294" y="444535"/>
                  </a:lnTo>
                  <a:lnTo>
                    <a:pt x="224548" y="449097"/>
                  </a:lnTo>
                  <a:lnTo>
                    <a:pt x="269803" y="444535"/>
                  </a:lnTo>
                  <a:lnTo>
                    <a:pt x="311953" y="431451"/>
                  </a:lnTo>
                  <a:lnTo>
                    <a:pt x="350096" y="410748"/>
                  </a:lnTo>
                  <a:lnTo>
                    <a:pt x="383328" y="383328"/>
                  </a:lnTo>
                  <a:lnTo>
                    <a:pt x="410748" y="350096"/>
                  </a:lnTo>
                  <a:lnTo>
                    <a:pt x="431451" y="311953"/>
                  </a:lnTo>
                  <a:lnTo>
                    <a:pt x="444535" y="269803"/>
                  </a:lnTo>
                  <a:lnTo>
                    <a:pt x="449097" y="224548"/>
                  </a:lnTo>
                  <a:close/>
                </a:path>
              </a:pathLst>
            </a:custGeom>
            <a:ln w="18876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175444" y="3776586"/>
            <a:ext cx="2197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i="1" spc="-5" dirty="0">
                <a:solidFill>
                  <a:srgbClr val="00FF00"/>
                </a:solidFill>
                <a:latin typeface="Times New Roman"/>
                <a:cs typeface="Times New Roman"/>
              </a:rPr>
              <a:t>B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278805" y="3788092"/>
            <a:ext cx="468630" cy="468630"/>
            <a:chOff x="5278805" y="3788092"/>
            <a:chExt cx="468630" cy="468630"/>
          </a:xfrm>
        </p:grpSpPr>
        <p:sp>
          <p:nvSpPr>
            <p:cNvPr id="13" name="object 13"/>
            <p:cNvSpPr/>
            <p:nvPr/>
          </p:nvSpPr>
          <p:spPr>
            <a:xfrm>
              <a:off x="5288330" y="3797617"/>
              <a:ext cx="449580" cy="449580"/>
            </a:xfrm>
            <a:custGeom>
              <a:avLst/>
              <a:gdLst/>
              <a:ahLst/>
              <a:cxnLst/>
              <a:rect l="l" t="t" r="r" b="b"/>
              <a:pathLst>
                <a:path w="449579" h="449579">
                  <a:moveTo>
                    <a:pt x="0" y="224548"/>
                  </a:moveTo>
                  <a:lnTo>
                    <a:pt x="4561" y="269803"/>
                  </a:lnTo>
                  <a:lnTo>
                    <a:pt x="17645" y="311953"/>
                  </a:lnTo>
                  <a:lnTo>
                    <a:pt x="38348" y="350096"/>
                  </a:lnTo>
                  <a:lnTo>
                    <a:pt x="65766" y="383328"/>
                  </a:lnTo>
                  <a:lnTo>
                    <a:pt x="98997" y="410748"/>
                  </a:lnTo>
                  <a:lnTo>
                    <a:pt x="137138" y="431451"/>
                  </a:lnTo>
                  <a:lnTo>
                    <a:pt x="179285" y="444535"/>
                  </a:lnTo>
                  <a:lnTo>
                    <a:pt x="224536" y="449097"/>
                  </a:lnTo>
                  <a:lnTo>
                    <a:pt x="269790" y="444535"/>
                  </a:lnTo>
                  <a:lnTo>
                    <a:pt x="311940" y="431451"/>
                  </a:lnTo>
                  <a:lnTo>
                    <a:pt x="350083" y="410748"/>
                  </a:lnTo>
                  <a:lnTo>
                    <a:pt x="383316" y="383328"/>
                  </a:lnTo>
                  <a:lnTo>
                    <a:pt x="410735" y="350096"/>
                  </a:lnTo>
                  <a:lnTo>
                    <a:pt x="431438" y="311953"/>
                  </a:lnTo>
                  <a:lnTo>
                    <a:pt x="444522" y="269803"/>
                  </a:lnTo>
                  <a:lnTo>
                    <a:pt x="449084" y="224548"/>
                  </a:lnTo>
                  <a:lnTo>
                    <a:pt x="444522" y="179294"/>
                  </a:lnTo>
                  <a:lnTo>
                    <a:pt x="431438" y="137143"/>
                  </a:lnTo>
                  <a:lnTo>
                    <a:pt x="410735" y="99001"/>
                  </a:lnTo>
                  <a:lnTo>
                    <a:pt x="383316" y="65768"/>
                  </a:lnTo>
                  <a:lnTo>
                    <a:pt x="350083" y="38349"/>
                  </a:lnTo>
                  <a:lnTo>
                    <a:pt x="311940" y="17646"/>
                  </a:lnTo>
                  <a:lnTo>
                    <a:pt x="269790" y="4562"/>
                  </a:lnTo>
                  <a:lnTo>
                    <a:pt x="224536" y="0"/>
                  </a:lnTo>
                  <a:lnTo>
                    <a:pt x="179285" y="4562"/>
                  </a:lnTo>
                  <a:lnTo>
                    <a:pt x="137138" y="17646"/>
                  </a:lnTo>
                  <a:lnTo>
                    <a:pt x="98997" y="38349"/>
                  </a:lnTo>
                  <a:lnTo>
                    <a:pt x="65766" y="65768"/>
                  </a:lnTo>
                  <a:lnTo>
                    <a:pt x="38348" y="99001"/>
                  </a:lnTo>
                  <a:lnTo>
                    <a:pt x="17645" y="137143"/>
                  </a:lnTo>
                  <a:lnTo>
                    <a:pt x="4561" y="179294"/>
                  </a:lnTo>
                  <a:lnTo>
                    <a:pt x="0" y="2245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88330" y="3797617"/>
              <a:ext cx="449580" cy="449580"/>
            </a:xfrm>
            <a:custGeom>
              <a:avLst/>
              <a:gdLst/>
              <a:ahLst/>
              <a:cxnLst/>
              <a:rect l="l" t="t" r="r" b="b"/>
              <a:pathLst>
                <a:path w="449579" h="449579">
                  <a:moveTo>
                    <a:pt x="449084" y="224548"/>
                  </a:moveTo>
                  <a:lnTo>
                    <a:pt x="444522" y="179294"/>
                  </a:lnTo>
                  <a:lnTo>
                    <a:pt x="431438" y="137143"/>
                  </a:lnTo>
                  <a:lnTo>
                    <a:pt x="410735" y="99001"/>
                  </a:lnTo>
                  <a:lnTo>
                    <a:pt x="383316" y="65768"/>
                  </a:lnTo>
                  <a:lnTo>
                    <a:pt x="350083" y="38349"/>
                  </a:lnTo>
                  <a:lnTo>
                    <a:pt x="311940" y="17646"/>
                  </a:lnTo>
                  <a:lnTo>
                    <a:pt x="269790" y="4562"/>
                  </a:lnTo>
                  <a:lnTo>
                    <a:pt x="224536" y="0"/>
                  </a:lnTo>
                  <a:lnTo>
                    <a:pt x="179285" y="4562"/>
                  </a:lnTo>
                  <a:lnTo>
                    <a:pt x="137138" y="17646"/>
                  </a:lnTo>
                  <a:lnTo>
                    <a:pt x="98997" y="38349"/>
                  </a:lnTo>
                  <a:lnTo>
                    <a:pt x="65766" y="65768"/>
                  </a:lnTo>
                  <a:lnTo>
                    <a:pt x="38348" y="99001"/>
                  </a:lnTo>
                  <a:lnTo>
                    <a:pt x="17645" y="137143"/>
                  </a:lnTo>
                  <a:lnTo>
                    <a:pt x="4561" y="179294"/>
                  </a:lnTo>
                  <a:lnTo>
                    <a:pt x="0" y="224548"/>
                  </a:lnTo>
                  <a:lnTo>
                    <a:pt x="4561" y="269803"/>
                  </a:lnTo>
                  <a:lnTo>
                    <a:pt x="17645" y="311953"/>
                  </a:lnTo>
                  <a:lnTo>
                    <a:pt x="38348" y="350096"/>
                  </a:lnTo>
                  <a:lnTo>
                    <a:pt x="65766" y="383328"/>
                  </a:lnTo>
                  <a:lnTo>
                    <a:pt x="98997" y="410748"/>
                  </a:lnTo>
                  <a:lnTo>
                    <a:pt x="137138" y="431451"/>
                  </a:lnTo>
                  <a:lnTo>
                    <a:pt x="179285" y="444535"/>
                  </a:lnTo>
                  <a:lnTo>
                    <a:pt x="224536" y="449097"/>
                  </a:lnTo>
                  <a:lnTo>
                    <a:pt x="269790" y="444535"/>
                  </a:lnTo>
                  <a:lnTo>
                    <a:pt x="311940" y="431451"/>
                  </a:lnTo>
                  <a:lnTo>
                    <a:pt x="350083" y="410748"/>
                  </a:lnTo>
                  <a:lnTo>
                    <a:pt x="383316" y="383328"/>
                  </a:lnTo>
                  <a:lnTo>
                    <a:pt x="410735" y="350096"/>
                  </a:lnTo>
                  <a:lnTo>
                    <a:pt x="431438" y="311953"/>
                  </a:lnTo>
                  <a:lnTo>
                    <a:pt x="444522" y="269803"/>
                  </a:lnTo>
                  <a:lnTo>
                    <a:pt x="449084" y="224548"/>
                  </a:lnTo>
                  <a:close/>
                </a:path>
              </a:pathLst>
            </a:custGeom>
            <a:ln w="18876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409552" y="3776586"/>
            <a:ext cx="2374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i="1" spc="-5" dirty="0">
                <a:solidFill>
                  <a:srgbClr val="00FF00"/>
                </a:solidFill>
                <a:latin typeface="Times New Roman"/>
                <a:cs typeface="Times New Roman"/>
              </a:rPr>
              <a:t>C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471991" y="4798542"/>
            <a:ext cx="468630" cy="468630"/>
            <a:chOff x="2471991" y="4798542"/>
            <a:chExt cx="468630" cy="468630"/>
          </a:xfrm>
        </p:grpSpPr>
        <p:sp>
          <p:nvSpPr>
            <p:cNvPr id="17" name="object 17"/>
            <p:cNvSpPr/>
            <p:nvPr/>
          </p:nvSpPr>
          <p:spPr>
            <a:xfrm>
              <a:off x="2481516" y="4808067"/>
              <a:ext cx="449580" cy="449580"/>
            </a:xfrm>
            <a:custGeom>
              <a:avLst/>
              <a:gdLst/>
              <a:ahLst/>
              <a:cxnLst/>
              <a:rect l="l" t="t" r="r" b="b"/>
              <a:pathLst>
                <a:path w="449580" h="449579">
                  <a:moveTo>
                    <a:pt x="0" y="224548"/>
                  </a:moveTo>
                  <a:lnTo>
                    <a:pt x="4562" y="269799"/>
                  </a:lnTo>
                  <a:lnTo>
                    <a:pt x="17646" y="311946"/>
                  </a:lnTo>
                  <a:lnTo>
                    <a:pt x="38349" y="350086"/>
                  </a:lnTo>
                  <a:lnTo>
                    <a:pt x="65768" y="383317"/>
                  </a:lnTo>
                  <a:lnTo>
                    <a:pt x="99001" y="410736"/>
                  </a:lnTo>
                  <a:lnTo>
                    <a:pt x="137143" y="431438"/>
                  </a:lnTo>
                  <a:lnTo>
                    <a:pt x="179294" y="444522"/>
                  </a:lnTo>
                  <a:lnTo>
                    <a:pt x="224548" y="449084"/>
                  </a:lnTo>
                  <a:lnTo>
                    <a:pt x="269799" y="444522"/>
                  </a:lnTo>
                  <a:lnTo>
                    <a:pt x="311946" y="431438"/>
                  </a:lnTo>
                  <a:lnTo>
                    <a:pt x="350086" y="410736"/>
                  </a:lnTo>
                  <a:lnTo>
                    <a:pt x="383317" y="383317"/>
                  </a:lnTo>
                  <a:lnTo>
                    <a:pt x="410736" y="350086"/>
                  </a:lnTo>
                  <a:lnTo>
                    <a:pt x="431438" y="311946"/>
                  </a:lnTo>
                  <a:lnTo>
                    <a:pt x="444522" y="269799"/>
                  </a:lnTo>
                  <a:lnTo>
                    <a:pt x="449084" y="224548"/>
                  </a:lnTo>
                  <a:lnTo>
                    <a:pt x="444522" y="179294"/>
                  </a:lnTo>
                  <a:lnTo>
                    <a:pt x="431438" y="137143"/>
                  </a:lnTo>
                  <a:lnTo>
                    <a:pt x="410736" y="99001"/>
                  </a:lnTo>
                  <a:lnTo>
                    <a:pt x="383317" y="65768"/>
                  </a:lnTo>
                  <a:lnTo>
                    <a:pt x="350086" y="38349"/>
                  </a:lnTo>
                  <a:lnTo>
                    <a:pt x="311946" y="17646"/>
                  </a:lnTo>
                  <a:lnTo>
                    <a:pt x="269799" y="4562"/>
                  </a:lnTo>
                  <a:lnTo>
                    <a:pt x="224548" y="0"/>
                  </a:lnTo>
                  <a:lnTo>
                    <a:pt x="179294" y="4562"/>
                  </a:lnTo>
                  <a:lnTo>
                    <a:pt x="137143" y="17646"/>
                  </a:lnTo>
                  <a:lnTo>
                    <a:pt x="99001" y="38349"/>
                  </a:lnTo>
                  <a:lnTo>
                    <a:pt x="65768" y="65768"/>
                  </a:lnTo>
                  <a:lnTo>
                    <a:pt x="38349" y="99001"/>
                  </a:lnTo>
                  <a:lnTo>
                    <a:pt x="17646" y="137143"/>
                  </a:lnTo>
                  <a:lnTo>
                    <a:pt x="4562" y="179294"/>
                  </a:lnTo>
                  <a:lnTo>
                    <a:pt x="0" y="2245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81516" y="4808067"/>
              <a:ext cx="449580" cy="449580"/>
            </a:xfrm>
            <a:custGeom>
              <a:avLst/>
              <a:gdLst/>
              <a:ahLst/>
              <a:cxnLst/>
              <a:rect l="l" t="t" r="r" b="b"/>
              <a:pathLst>
                <a:path w="449580" h="449579">
                  <a:moveTo>
                    <a:pt x="449084" y="224548"/>
                  </a:moveTo>
                  <a:lnTo>
                    <a:pt x="444522" y="179294"/>
                  </a:lnTo>
                  <a:lnTo>
                    <a:pt x="431438" y="137143"/>
                  </a:lnTo>
                  <a:lnTo>
                    <a:pt x="410736" y="99001"/>
                  </a:lnTo>
                  <a:lnTo>
                    <a:pt x="383317" y="65768"/>
                  </a:lnTo>
                  <a:lnTo>
                    <a:pt x="350086" y="38349"/>
                  </a:lnTo>
                  <a:lnTo>
                    <a:pt x="311946" y="17646"/>
                  </a:lnTo>
                  <a:lnTo>
                    <a:pt x="269799" y="4562"/>
                  </a:lnTo>
                  <a:lnTo>
                    <a:pt x="224548" y="0"/>
                  </a:lnTo>
                  <a:lnTo>
                    <a:pt x="179294" y="4562"/>
                  </a:lnTo>
                  <a:lnTo>
                    <a:pt x="137143" y="17646"/>
                  </a:lnTo>
                  <a:lnTo>
                    <a:pt x="99001" y="38349"/>
                  </a:lnTo>
                  <a:lnTo>
                    <a:pt x="65768" y="65768"/>
                  </a:lnTo>
                  <a:lnTo>
                    <a:pt x="38349" y="99001"/>
                  </a:lnTo>
                  <a:lnTo>
                    <a:pt x="17646" y="137143"/>
                  </a:lnTo>
                  <a:lnTo>
                    <a:pt x="4562" y="179294"/>
                  </a:lnTo>
                  <a:lnTo>
                    <a:pt x="0" y="224548"/>
                  </a:lnTo>
                  <a:lnTo>
                    <a:pt x="4562" y="269799"/>
                  </a:lnTo>
                  <a:lnTo>
                    <a:pt x="17646" y="311946"/>
                  </a:lnTo>
                  <a:lnTo>
                    <a:pt x="38349" y="350086"/>
                  </a:lnTo>
                  <a:lnTo>
                    <a:pt x="65768" y="383317"/>
                  </a:lnTo>
                  <a:lnTo>
                    <a:pt x="99001" y="410736"/>
                  </a:lnTo>
                  <a:lnTo>
                    <a:pt x="137143" y="431438"/>
                  </a:lnTo>
                  <a:lnTo>
                    <a:pt x="179294" y="444522"/>
                  </a:lnTo>
                  <a:lnTo>
                    <a:pt x="224548" y="449084"/>
                  </a:lnTo>
                  <a:lnTo>
                    <a:pt x="269799" y="444522"/>
                  </a:lnTo>
                  <a:lnTo>
                    <a:pt x="311946" y="431438"/>
                  </a:lnTo>
                  <a:lnTo>
                    <a:pt x="350086" y="410736"/>
                  </a:lnTo>
                  <a:lnTo>
                    <a:pt x="383317" y="383317"/>
                  </a:lnTo>
                  <a:lnTo>
                    <a:pt x="410736" y="350086"/>
                  </a:lnTo>
                  <a:lnTo>
                    <a:pt x="431438" y="311946"/>
                  </a:lnTo>
                  <a:lnTo>
                    <a:pt x="444522" y="269799"/>
                  </a:lnTo>
                  <a:lnTo>
                    <a:pt x="449084" y="224548"/>
                  </a:lnTo>
                  <a:close/>
                </a:path>
              </a:pathLst>
            </a:custGeom>
            <a:ln w="18876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591435" y="4787036"/>
            <a:ext cx="25463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i="1" spc="-5" dirty="0">
                <a:solidFill>
                  <a:srgbClr val="00FF00"/>
                </a:solidFill>
                <a:latin typeface="Times New Roman"/>
                <a:cs typeface="Times New Roman"/>
              </a:rPr>
              <a:t>D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94722" y="4798542"/>
            <a:ext cx="468630" cy="468630"/>
            <a:chOff x="3594722" y="4798542"/>
            <a:chExt cx="468630" cy="468630"/>
          </a:xfrm>
        </p:grpSpPr>
        <p:sp>
          <p:nvSpPr>
            <p:cNvPr id="21" name="object 21"/>
            <p:cNvSpPr/>
            <p:nvPr/>
          </p:nvSpPr>
          <p:spPr>
            <a:xfrm>
              <a:off x="3604247" y="4808067"/>
              <a:ext cx="449580" cy="449580"/>
            </a:xfrm>
            <a:custGeom>
              <a:avLst/>
              <a:gdLst/>
              <a:ahLst/>
              <a:cxnLst/>
              <a:rect l="l" t="t" r="r" b="b"/>
              <a:pathLst>
                <a:path w="449579" h="449579">
                  <a:moveTo>
                    <a:pt x="0" y="224548"/>
                  </a:moveTo>
                  <a:lnTo>
                    <a:pt x="4561" y="269799"/>
                  </a:lnTo>
                  <a:lnTo>
                    <a:pt x="17645" y="311946"/>
                  </a:lnTo>
                  <a:lnTo>
                    <a:pt x="38348" y="350086"/>
                  </a:lnTo>
                  <a:lnTo>
                    <a:pt x="65766" y="383317"/>
                  </a:lnTo>
                  <a:lnTo>
                    <a:pt x="98997" y="410736"/>
                  </a:lnTo>
                  <a:lnTo>
                    <a:pt x="137138" y="431438"/>
                  </a:lnTo>
                  <a:lnTo>
                    <a:pt x="179285" y="444522"/>
                  </a:lnTo>
                  <a:lnTo>
                    <a:pt x="224536" y="449084"/>
                  </a:lnTo>
                  <a:lnTo>
                    <a:pt x="269790" y="444522"/>
                  </a:lnTo>
                  <a:lnTo>
                    <a:pt x="311940" y="431438"/>
                  </a:lnTo>
                  <a:lnTo>
                    <a:pt x="350083" y="410736"/>
                  </a:lnTo>
                  <a:lnTo>
                    <a:pt x="383316" y="383317"/>
                  </a:lnTo>
                  <a:lnTo>
                    <a:pt x="410735" y="350086"/>
                  </a:lnTo>
                  <a:lnTo>
                    <a:pt x="431438" y="311946"/>
                  </a:lnTo>
                  <a:lnTo>
                    <a:pt x="444522" y="269799"/>
                  </a:lnTo>
                  <a:lnTo>
                    <a:pt x="449084" y="224548"/>
                  </a:lnTo>
                  <a:lnTo>
                    <a:pt x="444522" y="179294"/>
                  </a:lnTo>
                  <a:lnTo>
                    <a:pt x="431438" y="137143"/>
                  </a:lnTo>
                  <a:lnTo>
                    <a:pt x="410735" y="99001"/>
                  </a:lnTo>
                  <a:lnTo>
                    <a:pt x="383316" y="65768"/>
                  </a:lnTo>
                  <a:lnTo>
                    <a:pt x="350083" y="38349"/>
                  </a:lnTo>
                  <a:lnTo>
                    <a:pt x="311940" y="17646"/>
                  </a:lnTo>
                  <a:lnTo>
                    <a:pt x="269790" y="4562"/>
                  </a:lnTo>
                  <a:lnTo>
                    <a:pt x="224536" y="0"/>
                  </a:lnTo>
                  <a:lnTo>
                    <a:pt x="179285" y="4562"/>
                  </a:lnTo>
                  <a:lnTo>
                    <a:pt x="137138" y="17646"/>
                  </a:lnTo>
                  <a:lnTo>
                    <a:pt x="98997" y="38349"/>
                  </a:lnTo>
                  <a:lnTo>
                    <a:pt x="65766" y="65768"/>
                  </a:lnTo>
                  <a:lnTo>
                    <a:pt x="38348" y="99001"/>
                  </a:lnTo>
                  <a:lnTo>
                    <a:pt x="17645" y="137143"/>
                  </a:lnTo>
                  <a:lnTo>
                    <a:pt x="4561" y="179294"/>
                  </a:lnTo>
                  <a:lnTo>
                    <a:pt x="0" y="2245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04247" y="4808067"/>
              <a:ext cx="449580" cy="449580"/>
            </a:xfrm>
            <a:custGeom>
              <a:avLst/>
              <a:gdLst/>
              <a:ahLst/>
              <a:cxnLst/>
              <a:rect l="l" t="t" r="r" b="b"/>
              <a:pathLst>
                <a:path w="449579" h="449579">
                  <a:moveTo>
                    <a:pt x="449084" y="224548"/>
                  </a:moveTo>
                  <a:lnTo>
                    <a:pt x="444522" y="179294"/>
                  </a:lnTo>
                  <a:lnTo>
                    <a:pt x="431438" y="137143"/>
                  </a:lnTo>
                  <a:lnTo>
                    <a:pt x="410735" y="99001"/>
                  </a:lnTo>
                  <a:lnTo>
                    <a:pt x="383316" y="65768"/>
                  </a:lnTo>
                  <a:lnTo>
                    <a:pt x="350083" y="38349"/>
                  </a:lnTo>
                  <a:lnTo>
                    <a:pt x="311940" y="17646"/>
                  </a:lnTo>
                  <a:lnTo>
                    <a:pt x="269790" y="4562"/>
                  </a:lnTo>
                  <a:lnTo>
                    <a:pt x="224536" y="0"/>
                  </a:lnTo>
                  <a:lnTo>
                    <a:pt x="179285" y="4562"/>
                  </a:lnTo>
                  <a:lnTo>
                    <a:pt x="137138" y="17646"/>
                  </a:lnTo>
                  <a:lnTo>
                    <a:pt x="98997" y="38349"/>
                  </a:lnTo>
                  <a:lnTo>
                    <a:pt x="65766" y="65768"/>
                  </a:lnTo>
                  <a:lnTo>
                    <a:pt x="38348" y="99001"/>
                  </a:lnTo>
                  <a:lnTo>
                    <a:pt x="17645" y="137143"/>
                  </a:lnTo>
                  <a:lnTo>
                    <a:pt x="4561" y="179294"/>
                  </a:lnTo>
                  <a:lnTo>
                    <a:pt x="0" y="224548"/>
                  </a:lnTo>
                  <a:lnTo>
                    <a:pt x="4561" y="269799"/>
                  </a:lnTo>
                  <a:lnTo>
                    <a:pt x="17645" y="311946"/>
                  </a:lnTo>
                  <a:lnTo>
                    <a:pt x="38348" y="350086"/>
                  </a:lnTo>
                  <a:lnTo>
                    <a:pt x="65766" y="383317"/>
                  </a:lnTo>
                  <a:lnTo>
                    <a:pt x="98997" y="410736"/>
                  </a:lnTo>
                  <a:lnTo>
                    <a:pt x="137138" y="431438"/>
                  </a:lnTo>
                  <a:lnTo>
                    <a:pt x="179285" y="444522"/>
                  </a:lnTo>
                  <a:lnTo>
                    <a:pt x="224536" y="449084"/>
                  </a:lnTo>
                  <a:lnTo>
                    <a:pt x="269790" y="444522"/>
                  </a:lnTo>
                  <a:lnTo>
                    <a:pt x="311940" y="431438"/>
                  </a:lnTo>
                  <a:lnTo>
                    <a:pt x="350083" y="410736"/>
                  </a:lnTo>
                  <a:lnTo>
                    <a:pt x="383316" y="383317"/>
                  </a:lnTo>
                  <a:lnTo>
                    <a:pt x="410735" y="350086"/>
                  </a:lnTo>
                  <a:lnTo>
                    <a:pt x="431438" y="311946"/>
                  </a:lnTo>
                  <a:lnTo>
                    <a:pt x="444522" y="269799"/>
                  </a:lnTo>
                  <a:lnTo>
                    <a:pt x="449084" y="224548"/>
                  </a:lnTo>
                  <a:close/>
                </a:path>
              </a:pathLst>
            </a:custGeom>
            <a:ln w="18876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725481" y="4787036"/>
            <a:ext cx="2197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i="1" spc="-5" dirty="0">
                <a:solidFill>
                  <a:srgbClr val="00FF00"/>
                </a:solidFill>
                <a:latin typeface="Times New Roman"/>
                <a:cs typeface="Times New Roman"/>
              </a:rPr>
              <a:t>E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717440" y="4798542"/>
            <a:ext cx="468630" cy="468630"/>
            <a:chOff x="4717440" y="4798542"/>
            <a:chExt cx="468630" cy="468630"/>
          </a:xfrm>
        </p:grpSpPr>
        <p:sp>
          <p:nvSpPr>
            <p:cNvPr id="25" name="object 25"/>
            <p:cNvSpPr/>
            <p:nvPr/>
          </p:nvSpPr>
          <p:spPr>
            <a:xfrm>
              <a:off x="4726965" y="4808067"/>
              <a:ext cx="449580" cy="449580"/>
            </a:xfrm>
            <a:custGeom>
              <a:avLst/>
              <a:gdLst/>
              <a:ahLst/>
              <a:cxnLst/>
              <a:rect l="l" t="t" r="r" b="b"/>
              <a:pathLst>
                <a:path w="449579" h="449579">
                  <a:moveTo>
                    <a:pt x="0" y="224548"/>
                  </a:moveTo>
                  <a:lnTo>
                    <a:pt x="4561" y="269799"/>
                  </a:lnTo>
                  <a:lnTo>
                    <a:pt x="17644" y="311946"/>
                  </a:lnTo>
                  <a:lnTo>
                    <a:pt x="38345" y="350086"/>
                  </a:lnTo>
                  <a:lnTo>
                    <a:pt x="65762" y="383317"/>
                  </a:lnTo>
                  <a:lnTo>
                    <a:pt x="98992" y="410736"/>
                  </a:lnTo>
                  <a:lnTo>
                    <a:pt x="137133" y="431438"/>
                  </a:lnTo>
                  <a:lnTo>
                    <a:pt x="179281" y="444522"/>
                  </a:lnTo>
                  <a:lnTo>
                    <a:pt x="224536" y="449084"/>
                  </a:lnTo>
                  <a:lnTo>
                    <a:pt x="269790" y="444522"/>
                  </a:lnTo>
                  <a:lnTo>
                    <a:pt x="311940" y="431438"/>
                  </a:lnTo>
                  <a:lnTo>
                    <a:pt x="350083" y="410736"/>
                  </a:lnTo>
                  <a:lnTo>
                    <a:pt x="383316" y="383317"/>
                  </a:lnTo>
                  <a:lnTo>
                    <a:pt x="410735" y="350086"/>
                  </a:lnTo>
                  <a:lnTo>
                    <a:pt x="431438" y="311946"/>
                  </a:lnTo>
                  <a:lnTo>
                    <a:pt x="444522" y="269799"/>
                  </a:lnTo>
                  <a:lnTo>
                    <a:pt x="449084" y="224548"/>
                  </a:lnTo>
                  <a:lnTo>
                    <a:pt x="444522" y="179294"/>
                  </a:lnTo>
                  <a:lnTo>
                    <a:pt x="431438" y="137143"/>
                  </a:lnTo>
                  <a:lnTo>
                    <a:pt x="410735" y="99001"/>
                  </a:lnTo>
                  <a:lnTo>
                    <a:pt x="383316" y="65768"/>
                  </a:lnTo>
                  <a:lnTo>
                    <a:pt x="350083" y="38349"/>
                  </a:lnTo>
                  <a:lnTo>
                    <a:pt x="311940" y="17646"/>
                  </a:lnTo>
                  <a:lnTo>
                    <a:pt x="269790" y="4562"/>
                  </a:lnTo>
                  <a:lnTo>
                    <a:pt x="224536" y="0"/>
                  </a:lnTo>
                  <a:lnTo>
                    <a:pt x="179281" y="4562"/>
                  </a:lnTo>
                  <a:lnTo>
                    <a:pt x="137133" y="17646"/>
                  </a:lnTo>
                  <a:lnTo>
                    <a:pt x="98992" y="38349"/>
                  </a:lnTo>
                  <a:lnTo>
                    <a:pt x="65762" y="65768"/>
                  </a:lnTo>
                  <a:lnTo>
                    <a:pt x="38345" y="99001"/>
                  </a:lnTo>
                  <a:lnTo>
                    <a:pt x="17644" y="137143"/>
                  </a:lnTo>
                  <a:lnTo>
                    <a:pt x="4561" y="179294"/>
                  </a:lnTo>
                  <a:lnTo>
                    <a:pt x="0" y="2245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26965" y="4808067"/>
              <a:ext cx="449580" cy="449580"/>
            </a:xfrm>
            <a:custGeom>
              <a:avLst/>
              <a:gdLst/>
              <a:ahLst/>
              <a:cxnLst/>
              <a:rect l="l" t="t" r="r" b="b"/>
              <a:pathLst>
                <a:path w="449579" h="449579">
                  <a:moveTo>
                    <a:pt x="449084" y="224548"/>
                  </a:moveTo>
                  <a:lnTo>
                    <a:pt x="444522" y="179294"/>
                  </a:lnTo>
                  <a:lnTo>
                    <a:pt x="431438" y="137143"/>
                  </a:lnTo>
                  <a:lnTo>
                    <a:pt x="410735" y="99001"/>
                  </a:lnTo>
                  <a:lnTo>
                    <a:pt x="383316" y="65768"/>
                  </a:lnTo>
                  <a:lnTo>
                    <a:pt x="350083" y="38349"/>
                  </a:lnTo>
                  <a:lnTo>
                    <a:pt x="311940" y="17646"/>
                  </a:lnTo>
                  <a:lnTo>
                    <a:pt x="269790" y="4562"/>
                  </a:lnTo>
                  <a:lnTo>
                    <a:pt x="224536" y="0"/>
                  </a:lnTo>
                  <a:lnTo>
                    <a:pt x="179281" y="4562"/>
                  </a:lnTo>
                  <a:lnTo>
                    <a:pt x="137133" y="17646"/>
                  </a:lnTo>
                  <a:lnTo>
                    <a:pt x="98992" y="38349"/>
                  </a:lnTo>
                  <a:lnTo>
                    <a:pt x="65762" y="65768"/>
                  </a:lnTo>
                  <a:lnTo>
                    <a:pt x="38345" y="99001"/>
                  </a:lnTo>
                  <a:lnTo>
                    <a:pt x="17644" y="137143"/>
                  </a:lnTo>
                  <a:lnTo>
                    <a:pt x="4561" y="179294"/>
                  </a:lnTo>
                  <a:lnTo>
                    <a:pt x="0" y="224548"/>
                  </a:lnTo>
                  <a:lnTo>
                    <a:pt x="4561" y="269799"/>
                  </a:lnTo>
                  <a:lnTo>
                    <a:pt x="17644" y="311946"/>
                  </a:lnTo>
                  <a:lnTo>
                    <a:pt x="38345" y="350086"/>
                  </a:lnTo>
                  <a:lnTo>
                    <a:pt x="65762" y="383317"/>
                  </a:lnTo>
                  <a:lnTo>
                    <a:pt x="98992" y="410736"/>
                  </a:lnTo>
                  <a:lnTo>
                    <a:pt x="137133" y="431438"/>
                  </a:lnTo>
                  <a:lnTo>
                    <a:pt x="179281" y="444522"/>
                  </a:lnTo>
                  <a:lnTo>
                    <a:pt x="224536" y="449084"/>
                  </a:lnTo>
                  <a:lnTo>
                    <a:pt x="269790" y="444522"/>
                  </a:lnTo>
                  <a:lnTo>
                    <a:pt x="311940" y="431438"/>
                  </a:lnTo>
                  <a:lnTo>
                    <a:pt x="350083" y="410736"/>
                  </a:lnTo>
                  <a:lnTo>
                    <a:pt x="383316" y="383317"/>
                  </a:lnTo>
                  <a:lnTo>
                    <a:pt x="410735" y="350086"/>
                  </a:lnTo>
                  <a:lnTo>
                    <a:pt x="431438" y="311946"/>
                  </a:lnTo>
                  <a:lnTo>
                    <a:pt x="444522" y="269799"/>
                  </a:lnTo>
                  <a:lnTo>
                    <a:pt x="449084" y="224548"/>
                  </a:lnTo>
                  <a:close/>
                </a:path>
              </a:pathLst>
            </a:custGeom>
            <a:ln w="18876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848199" y="4787036"/>
            <a:ext cx="2197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i="1" spc="-5" dirty="0">
                <a:solidFill>
                  <a:srgbClr val="00FF00"/>
                </a:solidFill>
                <a:latin typeface="Times New Roman"/>
                <a:cs typeface="Times New Roman"/>
              </a:rPr>
              <a:t>F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840158" y="4798542"/>
            <a:ext cx="468630" cy="468630"/>
            <a:chOff x="5840158" y="4798542"/>
            <a:chExt cx="468630" cy="468630"/>
          </a:xfrm>
        </p:grpSpPr>
        <p:sp>
          <p:nvSpPr>
            <p:cNvPr id="29" name="object 29"/>
            <p:cNvSpPr/>
            <p:nvPr/>
          </p:nvSpPr>
          <p:spPr>
            <a:xfrm>
              <a:off x="5849683" y="4808067"/>
              <a:ext cx="449580" cy="449580"/>
            </a:xfrm>
            <a:custGeom>
              <a:avLst/>
              <a:gdLst/>
              <a:ahLst/>
              <a:cxnLst/>
              <a:rect l="l" t="t" r="r" b="b"/>
              <a:pathLst>
                <a:path w="449579" h="449579">
                  <a:moveTo>
                    <a:pt x="0" y="224548"/>
                  </a:moveTo>
                  <a:lnTo>
                    <a:pt x="4562" y="269799"/>
                  </a:lnTo>
                  <a:lnTo>
                    <a:pt x="17646" y="311946"/>
                  </a:lnTo>
                  <a:lnTo>
                    <a:pt x="38349" y="350086"/>
                  </a:lnTo>
                  <a:lnTo>
                    <a:pt x="65768" y="383317"/>
                  </a:lnTo>
                  <a:lnTo>
                    <a:pt x="99001" y="410736"/>
                  </a:lnTo>
                  <a:lnTo>
                    <a:pt x="137143" y="431438"/>
                  </a:lnTo>
                  <a:lnTo>
                    <a:pt x="179294" y="444522"/>
                  </a:lnTo>
                  <a:lnTo>
                    <a:pt x="224548" y="449084"/>
                  </a:lnTo>
                  <a:lnTo>
                    <a:pt x="269802" y="444522"/>
                  </a:lnTo>
                  <a:lnTo>
                    <a:pt x="311951" y="431438"/>
                  </a:lnTo>
                  <a:lnTo>
                    <a:pt x="350092" y="410736"/>
                  </a:lnTo>
                  <a:lnTo>
                    <a:pt x="383322" y="383317"/>
                  </a:lnTo>
                  <a:lnTo>
                    <a:pt x="410739" y="350086"/>
                  </a:lnTo>
                  <a:lnTo>
                    <a:pt x="431440" y="311946"/>
                  </a:lnTo>
                  <a:lnTo>
                    <a:pt x="444523" y="269799"/>
                  </a:lnTo>
                  <a:lnTo>
                    <a:pt x="449084" y="224548"/>
                  </a:lnTo>
                  <a:lnTo>
                    <a:pt x="444523" y="179294"/>
                  </a:lnTo>
                  <a:lnTo>
                    <a:pt x="431440" y="137143"/>
                  </a:lnTo>
                  <a:lnTo>
                    <a:pt x="410739" y="99001"/>
                  </a:lnTo>
                  <a:lnTo>
                    <a:pt x="383322" y="65768"/>
                  </a:lnTo>
                  <a:lnTo>
                    <a:pt x="350092" y="38349"/>
                  </a:lnTo>
                  <a:lnTo>
                    <a:pt x="311951" y="17646"/>
                  </a:lnTo>
                  <a:lnTo>
                    <a:pt x="269802" y="4562"/>
                  </a:lnTo>
                  <a:lnTo>
                    <a:pt x="224548" y="0"/>
                  </a:lnTo>
                  <a:lnTo>
                    <a:pt x="179294" y="4562"/>
                  </a:lnTo>
                  <a:lnTo>
                    <a:pt x="137143" y="17646"/>
                  </a:lnTo>
                  <a:lnTo>
                    <a:pt x="99001" y="38349"/>
                  </a:lnTo>
                  <a:lnTo>
                    <a:pt x="65768" y="65768"/>
                  </a:lnTo>
                  <a:lnTo>
                    <a:pt x="38349" y="99001"/>
                  </a:lnTo>
                  <a:lnTo>
                    <a:pt x="17646" y="137143"/>
                  </a:lnTo>
                  <a:lnTo>
                    <a:pt x="4562" y="179294"/>
                  </a:lnTo>
                  <a:lnTo>
                    <a:pt x="0" y="2245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49683" y="4808067"/>
              <a:ext cx="449580" cy="449580"/>
            </a:xfrm>
            <a:custGeom>
              <a:avLst/>
              <a:gdLst/>
              <a:ahLst/>
              <a:cxnLst/>
              <a:rect l="l" t="t" r="r" b="b"/>
              <a:pathLst>
                <a:path w="449579" h="449579">
                  <a:moveTo>
                    <a:pt x="449084" y="224548"/>
                  </a:moveTo>
                  <a:lnTo>
                    <a:pt x="444523" y="179294"/>
                  </a:lnTo>
                  <a:lnTo>
                    <a:pt x="431440" y="137143"/>
                  </a:lnTo>
                  <a:lnTo>
                    <a:pt x="410739" y="99001"/>
                  </a:lnTo>
                  <a:lnTo>
                    <a:pt x="383322" y="65768"/>
                  </a:lnTo>
                  <a:lnTo>
                    <a:pt x="350092" y="38349"/>
                  </a:lnTo>
                  <a:lnTo>
                    <a:pt x="311951" y="17646"/>
                  </a:lnTo>
                  <a:lnTo>
                    <a:pt x="269802" y="4562"/>
                  </a:lnTo>
                  <a:lnTo>
                    <a:pt x="224548" y="0"/>
                  </a:lnTo>
                  <a:lnTo>
                    <a:pt x="179294" y="4562"/>
                  </a:lnTo>
                  <a:lnTo>
                    <a:pt x="137143" y="17646"/>
                  </a:lnTo>
                  <a:lnTo>
                    <a:pt x="99001" y="38349"/>
                  </a:lnTo>
                  <a:lnTo>
                    <a:pt x="65768" y="65768"/>
                  </a:lnTo>
                  <a:lnTo>
                    <a:pt x="38349" y="99001"/>
                  </a:lnTo>
                  <a:lnTo>
                    <a:pt x="17646" y="137143"/>
                  </a:lnTo>
                  <a:lnTo>
                    <a:pt x="4562" y="179294"/>
                  </a:lnTo>
                  <a:lnTo>
                    <a:pt x="0" y="224548"/>
                  </a:lnTo>
                  <a:lnTo>
                    <a:pt x="4562" y="269799"/>
                  </a:lnTo>
                  <a:lnTo>
                    <a:pt x="17646" y="311946"/>
                  </a:lnTo>
                  <a:lnTo>
                    <a:pt x="38349" y="350086"/>
                  </a:lnTo>
                  <a:lnTo>
                    <a:pt x="65768" y="383317"/>
                  </a:lnTo>
                  <a:lnTo>
                    <a:pt x="99001" y="410736"/>
                  </a:lnTo>
                  <a:lnTo>
                    <a:pt x="137143" y="431438"/>
                  </a:lnTo>
                  <a:lnTo>
                    <a:pt x="179294" y="444522"/>
                  </a:lnTo>
                  <a:lnTo>
                    <a:pt x="224548" y="449084"/>
                  </a:lnTo>
                  <a:lnTo>
                    <a:pt x="269802" y="444522"/>
                  </a:lnTo>
                  <a:lnTo>
                    <a:pt x="311951" y="431438"/>
                  </a:lnTo>
                  <a:lnTo>
                    <a:pt x="350092" y="410736"/>
                  </a:lnTo>
                  <a:lnTo>
                    <a:pt x="383322" y="383317"/>
                  </a:lnTo>
                  <a:lnTo>
                    <a:pt x="410739" y="350086"/>
                  </a:lnTo>
                  <a:lnTo>
                    <a:pt x="431440" y="311946"/>
                  </a:lnTo>
                  <a:lnTo>
                    <a:pt x="444523" y="269799"/>
                  </a:lnTo>
                  <a:lnTo>
                    <a:pt x="449084" y="224548"/>
                  </a:lnTo>
                  <a:close/>
                </a:path>
              </a:pathLst>
            </a:custGeom>
            <a:ln w="18876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959602" y="4787036"/>
            <a:ext cx="25463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i="1" spc="-5" dirty="0">
                <a:solidFill>
                  <a:srgbClr val="00FF00"/>
                </a:solidFill>
                <a:latin typeface="Times New Roman"/>
                <a:cs typeface="Times New Roman"/>
              </a:rPr>
              <a:t>G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793993" y="2842864"/>
            <a:ext cx="290830" cy="374650"/>
            <a:chOff x="3793993" y="2842864"/>
            <a:chExt cx="290830" cy="374650"/>
          </a:xfrm>
        </p:grpSpPr>
        <p:sp>
          <p:nvSpPr>
            <p:cNvPr id="33" name="object 33"/>
            <p:cNvSpPr/>
            <p:nvPr/>
          </p:nvSpPr>
          <p:spPr>
            <a:xfrm>
              <a:off x="3812870" y="2861741"/>
              <a:ext cx="252729" cy="337185"/>
            </a:xfrm>
            <a:custGeom>
              <a:avLst/>
              <a:gdLst/>
              <a:ahLst/>
              <a:cxnLst/>
              <a:rect l="l" t="t" r="r" b="b"/>
              <a:pathLst>
                <a:path w="252729" h="337185">
                  <a:moveTo>
                    <a:pt x="0" y="0"/>
                  </a:moveTo>
                  <a:lnTo>
                    <a:pt x="0" y="336816"/>
                  </a:lnTo>
                  <a:lnTo>
                    <a:pt x="252615" y="168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12870" y="2861741"/>
              <a:ext cx="252729" cy="337185"/>
            </a:xfrm>
            <a:custGeom>
              <a:avLst/>
              <a:gdLst/>
              <a:ahLst/>
              <a:cxnLst/>
              <a:rect l="l" t="t" r="r" b="b"/>
              <a:pathLst>
                <a:path w="252729" h="337185">
                  <a:moveTo>
                    <a:pt x="252615" y="168402"/>
                  </a:moveTo>
                  <a:lnTo>
                    <a:pt x="0" y="336816"/>
                  </a:lnTo>
                  <a:lnTo>
                    <a:pt x="0" y="0"/>
                  </a:lnTo>
                  <a:lnTo>
                    <a:pt x="252615" y="168402"/>
                  </a:lnTo>
                  <a:close/>
                </a:path>
              </a:pathLst>
            </a:custGeom>
            <a:ln w="3775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33</a:t>
            </a:fld>
            <a:endParaRPr spc="2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5" dirty="0"/>
              <a:t>Breadth-first</a:t>
            </a:r>
            <a:r>
              <a:rPr spc="185" dirty="0"/>
              <a:t> </a:t>
            </a:r>
            <a:r>
              <a:rPr spc="35" dirty="0"/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28861" y="2776740"/>
            <a:ext cx="3366770" cy="2251075"/>
            <a:chOff x="2728861" y="2776740"/>
            <a:chExt cx="3366770" cy="2251075"/>
          </a:xfrm>
        </p:grpSpPr>
        <p:sp>
          <p:nvSpPr>
            <p:cNvPr id="4" name="object 4"/>
            <p:cNvSpPr/>
            <p:nvPr/>
          </p:nvSpPr>
          <p:spPr>
            <a:xfrm>
              <a:off x="3296234" y="3009417"/>
              <a:ext cx="1116330" cy="1004569"/>
            </a:xfrm>
            <a:custGeom>
              <a:avLst/>
              <a:gdLst/>
              <a:ahLst/>
              <a:cxnLst/>
              <a:rect l="l" t="t" r="r" b="b"/>
              <a:pathLst>
                <a:path w="1116329" h="1004570">
                  <a:moveTo>
                    <a:pt x="1115707" y="0"/>
                  </a:moveTo>
                  <a:lnTo>
                    <a:pt x="0" y="1004138"/>
                  </a:lnTo>
                </a:path>
              </a:pathLst>
            </a:custGeom>
            <a:ln w="187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38386" y="4013555"/>
              <a:ext cx="1116330" cy="1004569"/>
            </a:xfrm>
            <a:custGeom>
              <a:avLst/>
              <a:gdLst/>
              <a:ahLst/>
              <a:cxnLst/>
              <a:rect l="l" t="t" r="r" b="b"/>
              <a:pathLst>
                <a:path w="1116329" h="1004570">
                  <a:moveTo>
                    <a:pt x="557847" y="0"/>
                  </a:moveTo>
                  <a:lnTo>
                    <a:pt x="0" y="1004125"/>
                  </a:lnTo>
                </a:path>
                <a:path w="1116329" h="1004570">
                  <a:moveTo>
                    <a:pt x="557847" y="0"/>
                  </a:moveTo>
                  <a:lnTo>
                    <a:pt x="1115707" y="1004125"/>
                  </a:lnTo>
                </a:path>
              </a:pathLst>
            </a:custGeom>
            <a:ln w="18758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11941" y="3009417"/>
              <a:ext cx="1116330" cy="1004569"/>
            </a:xfrm>
            <a:custGeom>
              <a:avLst/>
              <a:gdLst/>
              <a:ahLst/>
              <a:cxnLst/>
              <a:rect l="l" t="t" r="r" b="b"/>
              <a:pathLst>
                <a:path w="1116329" h="1004570">
                  <a:moveTo>
                    <a:pt x="0" y="0"/>
                  </a:moveTo>
                  <a:lnTo>
                    <a:pt x="1115707" y="1004138"/>
                  </a:lnTo>
                </a:path>
              </a:pathLst>
            </a:custGeom>
            <a:ln w="187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69789" y="4013555"/>
              <a:ext cx="1116330" cy="1004569"/>
            </a:xfrm>
            <a:custGeom>
              <a:avLst/>
              <a:gdLst/>
              <a:ahLst/>
              <a:cxnLst/>
              <a:rect l="l" t="t" r="r" b="b"/>
              <a:pathLst>
                <a:path w="1116329" h="1004570">
                  <a:moveTo>
                    <a:pt x="557860" y="0"/>
                  </a:moveTo>
                  <a:lnTo>
                    <a:pt x="0" y="1004125"/>
                  </a:lnTo>
                </a:path>
                <a:path w="1116329" h="1004570">
                  <a:moveTo>
                    <a:pt x="557860" y="0"/>
                  </a:moveTo>
                  <a:lnTo>
                    <a:pt x="1115707" y="1004125"/>
                  </a:lnTo>
                </a:path>
              </a:pathLst>
            </a:custGeom>
            <a:ln w="18758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88815" y="2786265"/>
              <a:ext cx="446405" cy="446405"/>
            </a:xfrm>
            <a:custGeom>
              <a:avLst/>
              <a:gdLst/>
              <a:ahLst/>
              <a:cxnLst/>
              <a:rect l="l" t="t" r="r" b="b"/>
              <a:pathLst>
                <a:path w="446404" h="446405">
                  <a:moveTo>
                    <a:pt x="0" y="223139"/>
                  </a:moveTo>
                  <a:lnTo>
                    <a:pt x="4533" y="268111"/>
                  </a:lnTo>
                  <a:lnTo>
                    <a:pt x="17534" y="309998"/>
                  </a:lnTo>
                  <a:lnTo>
                    <a:pt x="38107" y="347904"/>
                  </a:lnTo>
                  <a:lnTo>
                    <a:pt x="65354" y="380930"/>
                  </a:lnTo>
                  <a:lnTo>
                    <a:pt x="98377" y="408179"/>
                  </a:lnTo>
                  <a:lnTo>
                    <a:pt x="136281" y="428753"/>
                  </a:lnTo>
                  <a:lnTo>
                    <a:pt x="178167" y="441756"/>
                  </a:lnTo>
                  <a:lnTo>
                    <a:pt x="223139" y="446290"/>
                  </a:lnTo>
                  <a:lnTo>
                    <a:pt x="268106" y="441756"/>
                  </a:lnTo>
                  <a:lnTo>
                    <a:pt x="309991" y="428753"/>
                  </a:lnTo>
                  <a:lnTo>
                    <a:pt x="347894" y="408179"/>
                  </a:lnTo>
                  <a:lnTo>
                    <a:pt x="380919" y="380930"/>
                  </a:lnTo>
                  <a:lnTo>
                    <a:pt x="408167" y="347904"/>
                  </a:lnTo>
                  <a:lnTo>
                    <a:pt x="428741" y="309998"/>
                  </a:lnTo>
                  <a:lnTo>
                    <a:pt x="441744" y="268111"/>
                  </a:lnTo>
                  <a:lnTo>
                    <a:pt x="446278" y="223139"/>
                  </a:lnTo>
                  <a:lnTo>
                    <a:pt x="441744" y="178171"/>
                  </a:lnTo>
                  <a:lnTo>
                    <a:pt x="428741" y="136286"/>
                  </a:lnTo>
                  <a:lnTo>
                    <a:pt x="408167" y="98383"/>
                  </a:lnTo>
                  <a:lnTo>
                    <a:pt x="380919" y="65358"/>
                  </a:lnTo>
                  <a:lnTo>
                    <a:pt x="347894" y="38110"/>
                  </a:lnTo>
                  <a:lnTo>
                    <a:pt x="309991" y="17536"/>
                  </a:lnTo>
                  <a:lnTo>
                    <a:pt x="268106" y="4533"/>
                  </a:lnTo>
                  <a:lnTo>
                    <a:pt x="223139" y="0"/>
                  </a:lnTo>
                  <a:lnTo>
                    <a:pt x="178167" y="4533"/>
                  </a:lnTo>
                  <a:lnTo>
                    <a:pt x="136281" y="17536"/>
                  </a:lnTo>
                  <a:lnTo>
                    <a:pt x="98377" y="38110"/>
                  </a:lnTo>
                  <a:lnTo>
                    <a:pt x="65354" y="65358"/>
                  </a:lnTo>
                  <a:lnTo>
                    <a:pt x="38107" y="98383"/>
                  </a:lnTo>
                  <a:lnTo>
                    <a:pt x="17534" y="136286"/>
                  </a:lnTo>
                  <a:lnTo>
                    <a:pt x="4533" y="178171"/>
                  </a:lnTo>
                  <a:lnTo>
                    <a:pt x="0" y="223139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88815" y="2786265"/>
              <a:ext cx="446405" cy="446405"/>
            </a:xfrm>
            <a:custGeom>
              <a:avLst/>
              <a:gdLst/>
              <a:ahLst/>
              <a:cxnLst/>
              <a:rect l="l" t="t" r="r" b="b"/>
              <a:pathLst>
                <a:path w="446404" h="446405">
                  <a:moveTo>
                    <a:pt x="446278" y="223139"/>
                  </a:moveTo>
                  <a:lnTo>
                    <a:pt x="441744" y="178171"/>
                  </a:lnTo>
                  <a:lnTo>
                    <a:pt x="428741" y="136286"/>
                  </a:lnTo>
                  <a:lnTo>
                    <a:pt x="408167" y="98383"/>
                  </a:lnTo>
                  <a:lnTo>
                    <a:pt x="380919" y="65358"/>
                  </a:lnTo>
                  <a:lnTo>
                    <a:pt x="347894" y="38110"/>
                  </a:lnTo>
                  <a:lnTo>
                    <a:pt x="309991" y="17536"/>
                  </a:lnTo>
                  <a:lnTo>
                    <a:pt x="268106" y="4533"/>
                  </a:lnTo>
                  <a:lnTo>
                    <a:pt x="223139" y="0"/>
                  </a:lnTo>
                  <a:lnTo>
                    <a:pt x="178167" y="4533"/>
                  </a:lnTo>
                  <a:lnTo>
                    <a:pt x="136281" y="17536"/>
                  </a:lnTo>
                  <a:lnTo>
                    <a:pt x="98377" y="38110"/>
                  </a:lnTo>
                  <a:lnTo>
                    <a:pt x="65354" y="65358"/>
                  </a:lnTo>
                  <a:lnTo>
                    <a:pt x="38107" y="98383"/>
                  </a:lnTo>
                  <a:lnTo>
                    <a:pt x="17534" y="136286"/>
                  </a:lnTo>
                  <a:lnTo>
                    <a:pt x="4533" y="178171"/>
                  </a:lnTo>
                  <a:lnTo>
                    <a:pt x="0" y="223139"/>
                  </a:lnTo>
                  <a:lnTo>
                    <a:pt x="4533" y="268111"/>
                  </a:lnTo>
                  <a:lnTo>
                    <a:pt x="17534" y="309998"/>
                  </a:lnTo>
                  <a:lnTo>
                    <a:pt x="38107" y="347904"/>
                  </a:lnTo>
                  <a:lnTo>
                    <a:pt x="65354" y="380930"/>
                  </a:lnTo>
                  <a:lnTo>
                    <a:pt x="98377" y="408179"/>
                  </a:lnTo>
                  <a:lnTo>
                    <a:pt x="136281" y="428753"/>
                  </a:lnTo>
                  <a:lnTo>
                    <a:pt x="178167" y="441756"/>
                  </a:lnTo>
                  <a:lnTo>
                    <a:pt x="223139" y="446290"/>
                  </a:lnTo>
                  <a:lnTo>
                    <a:pt x="268106" y="441756"/>
                  </a:lnTo>
                  <a:lnTo>
                    <a:pt x="309991" y="428753"/>
                  </a:lnTo>
                  <a:lnTo>
                    <a:pt x="347894" y="408179"/>
                  </a:lnTo>
                  <a:lnTo>
                    <a:pt x="380919" y="380930"/>
                  </a:lnTo>
                  <a:lnTo>
                    <a:pt x="408167" y="347904"/>
                  </a:lnTo>
                  <a:lnTo>
                    <a:pt x="428741" y="309998"/>
                  </a:lnTo>
                  <a:lnTo>
                    <a:pt x="441744" y="268111"/>
                  </a:lnTo>
                  <a:lnTo>
                    <a:pt x="446278" y="223139"/>
                  </a:lnTo>
                  <a:close/>
                </a:path>
              </a:pathLst>
            </a:custGeom>
            <a:ln w="187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96568" y="1592038"/>
            <a:ext cx="7275831" cy="158184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latin typeface="Tahoma"/>
                <a:cs typeface="Tahoma"/>
              </a:rPr>
              <a:t>Expand shallowest unexpanded node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dirty="0">
                <a:solidFill>
                  <a:srgbClr val="7E0000"/>
                </a:solidFill>
                <a:latin typeface="Century"/>
                <a:cs typeface="Century"/>
              </a:rPr>
              <a:t>Implementation</a:t>
            </a:r>
            <a:r>
              <a:rPr sz="2050" dirty="0">
                <a:latin typeface="Tahoma"/>
                <a:cs typeface="Tahoma"/>
              </a:rPr>
              <a:t>:</a:t>
            </a:r>
          </a:p>
          <a:p>
            <a:pPr marL="744220">
              <a:lnSpc>
                <a:spcPct val="100000"/>
              </a:lnSpc>
              <a:spcBef>
                <a:spcPts val="35"/>
              </a:spcBef>
            </a:pPr>
            <a:r>
              <a:rPr sz="2050" i="1" dirty="0">
                <a:solidFill>
                  <a:srgbClr val="004B00"/>
                </a:solidFill>
                <a:latin typeface="Times New Roman"/>
                <a:cs typeface="Times New Roman"/>
              </a:rPr>
              <a:t>fringe </a:t>
            </a:r>
            <a:r>
              <a:rPr sz="2050" dirty="0">
                <a:latin typeface="Tahoma"/>
                <a:cs typeface="Tahoma"/>
              </a:rPr>
              <a:t>is a FIFO queue, i.e., new successors go at end</a:t>
            </a:r>
          </a:p>
          <a:p>
            <a:pPr marL="1525905" algn="ctr">
              <a:lnSpc>
                <a:spcPct val="100000"/>
              </a:lnSpc>
              <a:spcBef>
                <a:spcPts val="280"/>
              </a:spcBef>
            </a:pPr>
            <a:r>
              <a:rPr sz="2450" i="1" dirty="0">
                <a:latin typeface="Times New Roman"/>
                <a:cs typeface="Times New Roman"/>
              </a:rPr>
              <a:t>A</a:t>
            </a:r>
            <a:endParaRPr sz="2450" dirty="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054045" y="3771353"/>
            <a:ext cx="484505" cy="484505"/>
            <a:chOff x="3054045" y="3771353"/>
            <a:chExt cx="484505" cy="484505"/>
          </a:xfrm>
        </p:grpSpPr>
        <p:sp>
          <p:nvSpPr>
            <p:cNvPr id="12" name="object 12"/>
            <p:cNvSpPr/>
            <p:nvPr/>
          </p:nvSpPr>
          <p:spPr>
            <a:xfrm>
              <a:off x="3073095" y="3790403"/>
              <a:ext cx="446405" cy="446405"/>
            </a:xfrm>
            <a:custGeom>
              <a:avLst/>
              <a:gdLst/>
              <a:ahLst/>
              <a:cxnLst/>
              <a:rect l="l" t="t" r="r" b="b"/>
              <a:pathLst>
                <a:path w="446404" h="446404">
                  <a:moveTo>
                    <a:pt x="0" y="223139"/>
                  </a:moveTo>
                  <a:lnTo>
                    <a:pt x="4533" y="268110"/>
                  </a:lnTo>
                  <a:lnTo>
                    <a:pt x="17536" y="309996"/>
                  </a:lnTo>
                  <a:lnTo>
                    <a:pt x="38111" y="347900"/>
                  </a:lnTo>
                  <a:lnTo>
                    <a:pt x="65360" y="380923"/>
                  </a:lnTo>
                  <a:lnTo>
                    <a:pt x="98386" y="408170"/>
                  </a:lnTo>
                  <a:lnTo>
                    <a:pt x="136292" y="428743"/>
                  </a:lnTo>
                  <a:lnTo>
                    <a:pt x="178179" y="441744"/>
                  </a:lnTo>
                  <a:lnTo>
                    <a:pt x="223151" y="446278"/>
                  </a:lnTo>
                  <a:lnTo>
                    <a:pt x="268119" y="441744"/>
                  </a:lnTo>
                  <a:lnTo>
                    <a:pt x="310004" y="428743"/>
                  </a:lnTo>
                  <a:lnTo>
                    <a:pt x="347907" y="408170"/>
                  </a:lnTo>
                  <a:lnTo>
                    <a:pt x="380931" y="380923"/>
                  </a:lnTo>
                  <a:lnTo>
                    <a:pt x="408179" y="347900"/>
                  </a:lnTo>
                  <a:lnTo>
                    <a:pt x="428754" y="309996"/>
                  </a:lnTo>
                  <a:lnTo>
                    <a:pt x="441756" y="268110"/>
                  </a:lnTo>
                  <a:lnTo>
                    <a:pt x="446290" y="223139"/>
                  </a:lnTo>
                  <a:lnTo>
                    <a:pt x="441756" y="178171"/>
                  </a:lnTo>
                  <a:lnTo>
                    <a:pt x="428754" y="136286"/>
                  </a:lnTo>
                  <a:lnTo>
                    <a:pt x="408179" y="98383"/>
                  </a:lnTo>
                  <a:lnTo>
                    <a:pt x="380931" y="65358"/>
                  </a:lnTo>
                  <a:lnTo>
                    <a:pt x="347907" y="38110"/>
                  </a:lnTo>
                  <a:lnTo>
                    <a:pt x="310004" y="17536"/>
                  </a:lnTo>
                  <a:lnTo>
                    <a:pt x="268119" y="4533"/>
                  </a:lnTo>
                  <a:lnTo>
                    <a:pt x="223151" y="0"/>
                  </a:lnTo>
                  <a:lnTo>
                    <a:pt x="178179" y="4533"/>
                  </a:lnTo>
                  <a:lnTo>
                    <a:pt x="136292" y="17536"/>
                  </a:lnTo>
                  <a:lnTo>
                    <a:pt x="98386" y="38110"/>
                  </a:lnTo>
                  <a:lnTo>
                    <a:pt x="65360" y="65358"/>
                  </a:lnTo>
                  <a:lnTo>
                    <a:pt x="38111" y="98383"/>
                  </a:lnTo>
                  <a:lnTo>
                    <a:pt x="17536" y="136286"/>
                  </a:lnTo>
                  <a:lnTo>
                    <a:pt x="4533" y="178171"/>
                  </a:lnTo>
                  <a:lnTo>
                    <a:pt x="0" y="2231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3095" y="3790403"/>
              <a:ext cx="446405" cy="446405"/>
            </a:xfrm>
            <a:custGeom>
              <a:avLst/>
              <a:gdLst/>
              <a:ahLst/>
              <a:cxnLst/>
              <a:rect l="l" t="t" r="r" b="b"/>
              <a:pathLst>
                <a:path w="446404" h="446404">
                  <a:moveTo>
                    <a:pt x="446290" y="223139"/>
                  </a:moveTo>
                  <a:lnTo>
                    <a:pt x="441756" y="178171"/>
                  </a:lnTo>
                  <a:lnTo>
                    <a:pt x="428754" y="136286"/>
                  </a:lnTo>
                  <a:lnTo>
                    <a:pt x="408179" y="98383"/>
                  </a:lnTo>
                  <a:lnTo>
                    <a:pt x="380931" y="65358"/>
                  </a:lnTo>
                  <a:lnTo>
                    <a:pt x="347907" y="38110"/>
                  </a:lnTo>
                  <a:lnTo>
                    <a:pt x="310004" y="17536"/>
                  </a:lnTo>
                  <a:lnTo>
                    <a:pt x="268119" y="4533"/>
                  </a:lnTo>
                  <a:lnTo>
                    <a:pt x="223151" y="0"/>
                  </a:lnTo>
                  <a:lnTo>
                    <a:pt x="178179" y="4533"/>
                  </a:lnTo>
                  <a:lnTo>
                    <a:pt x="136292" y="17536"/>
                  </a:lnTo>
                  <a:lnTo>
                    <a:pt x="98386" y="38110"/>
                  </a:lnTo>
                  <a:lnTo>
                    <a:pt x="65360" y="65358"/>
                  </a:lnTo>
                  <a:lnTo>
                    <a:pt x="38111" y="98383"/>
                  </a:lnTo>
                  <a:lnTo>
                    <a:pt x="17536" y="136286"/>
                  </a:lnTo>
                  <a:lnTo>
                    <a:pt x="4533" y="178171"/>
                  </a:lnTo>
                  <a:lnTo>
                    <a:pt x="0" y="223139"/>
                  </a:lnTo>
                  <a:lnTo>
                    <a:pt x="4533" y="268110"/>
                  </a:lnTo>
                  <a:lnTo>
                    <a:pt x="17536" y="309996"/>
                  </a:lnTo>
                  <a:lnTo>
                    <a:pt x="38111" y="347900"/>
                  </a:lnTo>
                  <a:lnTo>
                    <a:pt x="65360" y="380923"/>
                  </a:lnTo>
                  <a:lnTo>
                    <a:pt x="98386" y="408170"/>
                  </a:lnTo>
                  <a:lnTo>
                    <a:pt x="136292" y="428743"/>
                  </a:lnTo>
                  <a:lnTo>
                    <a:pt x="178179" y="441744"/>
                  </a:lnTo>
                  <a:lnTo>
                    <a:pt x="223151" y="446278"/>
                  </a:lnTo>
                  <a:lnTo>
                    <a:pt x="268119" y="441744"/>
                  </a:lnTo>
                  <a:lnTo>
                    <a:pt x="310004" y="428743"/>
                  </a:lnTo>
                  <a:lnTo>
                    <a:pt x="347907" y="408170"/>
                  </a:lnTo>
                  <a:lnTo>
                    <a:pt x="380931" y="380923"/>
                  </a:lnTo>
                  <a:lnTo>
                    <a:pt x="408179" y="347900"/>
                  </a:lnTo>
                  <a:lnTo>
                    <a:pt x="428754" y="309996"/>
                  </a:lnTo>
                  <a:lnTo>
                    <a:pt x="441756" y="268110"/>
                  </a:lnTo>
                  <a:lnTo>
                    <a:pt x="446290" y="223139"/>
                  </a:lnTo>
                  <a:close/>
                </a:path>
              </a:pathLst>
            </a:custGeom>
            <a:ln w="37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204756" y="3769423"/>
            <a:ext cx="218440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50" i="1" spc="15" dirty="0">
                <a:latin typeface="Times New Roman"/>
                <a:cs typeface="Times New Roman"/>
              </a:rPr>
              <a:t>B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285473" y="3771353"/>
            <a:ext cx="484505" cy="484505"/>
            <a:chOff x="5285473" y="3771353"/>
            <a:chExt cx="484505" cy="484505"/>
          </a:xfrm>
        </p:grpSpPr>
        <p:sp>
          <p:nvSpPr>
            <p:cNvPr id="16" name="object 16"/>
            <p:cNvSpPr/>
            <p:nvPr/>
          </p:nvSpPr>
          <p:spPr>
            <a:xfrm>
              <a:off x="5304523" y="3790403"/>
              <a:ext cx="446405" cy="446405"/>
            </a:xfrm>
            <a:custGeom>
              <a:avLst/>
              <a:gdLst/>
              <a:ahLst/>
              <a:cxnLst/>
              <a:rect l="l" t="t" r="r" b="b"/>
              <a:pathLst>
                <a:path w="446404" h="446404">
                  <a:moveTo>
                    <a:pt x="0" y="223139"/>
                  </a:moveTo>
                  <a:lnTo>
                    <a:pt x="4533" y="268110"/>
                  </a:lnTo>
                  <a:lnTo>
                    <a:pt x="17534" y="309996"/>
                  </a:lnTo>
                  <a:lnTo>
                    <a:pt x="38107" y="347900"/>
                  </a:lnTo>
                  <a:lnTo>
                    <a:pt x="65354" y="380923"/>
                  </a:lnTo>
                  <a:lnTo>
                    <a:pt x="98377" y="408170"/>
                  </a:lnTo>
                  <a:lnTo>
                    <a:pt x="136281" y="428743"/>
                  </a:lnTo>
                  <a:lnTo>
                    <a:pt x="178167" y="441744"/>
                  </a:lnTo>
                  <a:lnTo>
                    <a:pt x="223139" y="446278"/>
                  </a:lnTo>
                  <a:lnTo>
                    <a:pt x="268110" y="441744"/>
                  </a:lnTo>
                  <a:lnTo>
                    <a:pt x="309996" y="428743"/>
                  </a:lnTo>
                  <a:lnTo>
                    <a:pt x="347900" y="408170"/>
                  </a:lnTo>
                  <a:lnTo>
                    <a:pt x="380923" y="380923"/>
                  </a:lnTo>
                  <a:lnTo>
                    <a:pt x="408170" y="347900"/>
                  </a:lnTo>
                  <a:lnTo>
                    <a:pt x="428743" y="309996"/>
                  </a:lnTo>
                  <a:lnTo>
                    <a:pt x="441744" y="268110"/>
                  </a:lnTo>
                  <a:lnTo>
                    <a:pt x="446278" y="223139"/>
                  </a:lnTo>
                  <a:lnTo>
                    <a:pt x="441744" y="178171"/>
                  </a:lnTo>
                  <a:lnTo>
                    <a:pt x="428743" y="136286"/>
                  </a:lnTo>
                  <a:lnTo>
                    <a:pt x="408170" y="98383"/>
                  </a:lnTo>
                  <a:lnTo>
                    <a:pt x="380923" y="65358"/>
                  </a:lnTo>
                  <a:lnTo>
                    <a:pt x="347900" y="38110"/>
                  </a:lnTo>
                  <a:lnTo>
                    <a:pt x="309996" y="17536"/>
                  </a:lnTo>
                  <a:lnTo>
                    <a:pt x="268110" y="4533"/>
                  </a:lnTo>
                  <a:lnTo>
                    <a:pt x="223139" y="0"/>
                  </a:lnTo>
                  <a:lnTo>
                    <a:pt x="178167" y="4533"/>
                  </a:lnTo>
                  <a:lnTo>
                    <a:pt x="136281" y="17536"/>
                  </a:lnTo>
                  <a:lnTo>
                    <a:pt x="98377" y="38110"/>
                  </a:lnTo>
                  <a:lnTo>
                    <a:pt x="65354" y="65358"/>
                  </a:lnTo>
                  <a:lnTo>
                    <a:pt x="38107" y="98383"/>
                  </a:lnTo>
                  <a:lnTo>
                    <a:pt x="17534" y="136286"/>
                  </a:lnTo>
                  <a:lnTo>
                    <a:pt x="4533" y="178171"/>
                  </a:lnTo>
                  <a:lnTo>
                    <a:pt x="0" y="2231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04523" y="3790403"/>
              <a:ext cx="446405" cy="446405"/>
            </a:xfrm>
            <a:custGeom>
              <a:avLst/>
              <a:gdLst/>
              <a:ahLst/>
              <a:cxnLst/>
              <a:rect l="l" t="t" r="r" b="b"/>
              <a:pathLst>
                <a:path w="446404" h="446404">
                  <a:moveTo>
                    <a:pt x="446278" y="223139"/>
                  </a:moveTo>
                  <a:lnTo>
                    <a:pt x="441744" y="178171"/>
                  </a:lnTo>
                  <a:lnTo>
                    <a:pt x="428743" y="136286"/>
                  </a:lnTo>
                  <a:lnTo>
                    <a:pt x="408170" y="98383"/>
                  </a:lnTo>
                  <a:lnTo>
                    <a:pt x="380923" y="65358"/>
                  </a:lnTo>
                  <a:lnTo>
                    <a:pt x="347900" y="38110"/>
                  </a:lnTo>
                  <a:lnTo>
                    <a:pt x="309996" y="17536"/>
                  </a:lnTo>
                  <a:lnTo>
                    <a:pt x="268110" y="4533"/>
                  </a:lnTo>
                  <a:lnTo>
                    <a:pt x="223139" y="0"/>
                  </a:lnTo>
                  <a:lnTo>
                    <a:pt x="178167" y="4533"/>
                  </a:lnTo>
                  <a:lnTo>
                    <a:pt x="136281" y="17536"/>
                  </a:lnTo>
                  <a:lnTo>
                    <a:pt x="98377" y="38110"/>
                  </a:lnTo>
                  <a:lnTo>
                    <a:pt x="65354" y="65358"/>
                  </a:lnTo>
                  <a:lnTo>
                    <a:pt x="38107" y="98383"/>
                  </a:lnTo>
                  <a:lnTo>
                    <a:pt x="17534" y="136286"/>
                  </a:lnTo>
                  <a:lnTo>
                    <a:pt x="4533" y="178171"/>
                  </a:lnTo>
                  <a:lnTo>
                    <a:pt x="0" y="223139"/>
                  </a:lnTo>
                  <a:lnTo>
                    <a:pt x="4533" y="268110"/>
                  </a:lnTo>
                  <a:lnTo>
                    <a:pt x="17534" y="309996"/>
                  </a:lnTo>
                  <a:lnTo>
                    <a:pt x="38107" y="347900"/>
                  </a:lnTo>
                  <a:lnTo>
                    <a:pt x="65354" y="380923"/>
                  </a:lnTo>
                  <a:lnTo>
                    <a:pt x="98377" y="408170"/>
                  </a:lnTo>
                  <a:lnTo>
                    <a:pt x="136281" y="428743"/>
                  </a:lnTo>
                  <a:lnTo>
                    <a:pt x="178167" y="441744"/>
                  </a:lnTo>
                  <a:lnTo>
                    <a:pt x="223139" y="446278"/>
                  </a:lnTo>
                  <a:lnTo>
                    <a:pt x="268110" y="441744"/>
                  </a:lnTo>
                  <a:lnTo>
                    <a:pt x="309996" y="428743"/>
                  </a:lnTo>
                  <a:lnTo>
                    <a:pt x="347900" y="408170"/>
                  </a:lnTo>
                  <a:lnTo>
                    <a:pt x="380923" y="380923"/>
                  </a:lnTo>
                  <a:lnTo>
                    <a:pt x="408170" y="347900"/>
                  </a:lnTo>
                  <a:lnTo>
                    <a:pt x="428743" y="309996"/>
                  </a:lnTo>
                  <a:lnTo>
                    <a:pt x="441744" y="268110"/>
                  </a:lnTo>
                  <a:lnTo>
                    <a:pt x="446278" y="223139"/>
                  </a:lnTo>
                  <a:close/>
                </a:path>
              </a:pathLst>
            </a:custGeom>
            <a:ln w="37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424906" y="3769423"/>
            <a:ext cx="236220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50" i="1" spc="20" dirty="0">
                <a:latin typeface="Times New Roman"/>
                <a:cs typeface="Times New Roman"/>
              </a:rPr>
              <a:t>C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505722" y="4785017"/>
            <a:ext cx="465455" cy="465455"/>
            <a:chOff x="2505722" y="4785017"/>
            <a:chExt cx="465455" cy="465455"/>
          </a:xfrm>
        </p:grpSpPr>
        <p:sp>
          <p:nvSpPr>
            <p:cNvPr id="20" name="object 20"/>
            <p:cNvSpPr/>
            <p:nvPr/>
          </p:nvSpPr>
          <p:spPr>
            <a:xfrm>
              <a:off x="2515247" y="4794542"/>
              <a:ext cx="446405" cy="446405"/>
            </a:xfrm>
            <a:custGeom>
              <a:avLst/>
              <a:gdLst/>
              <a:ahLst/>
              <a:cxnLst/>
              <a:rect l="l" t="t" r="r" b="b"/>
              <a:pathLst>
                <a:path w="446405" h="446404">
                  <a:moveTo>
                    <a:pt x="0" y="223139"/>
                  </a:moveTo>
                  <a:lnTo>
                    <a:pt x="4533" y="268106"/>
                  </a:lnTo>
                  <a:lnTo>
                    <a:pt x="17536" y="309991"/>
                  </a:lnTo>
                  <a:lnTo>
                    <a:pt x="38110" y="347894"/>
                  </a:lnTo>
                  <a:lnTo>
                    <a:pt x="65358" y="380919"/>
                  </a:lnTo>
                  <a:lnTo>
                    <a:pt x="98383" y="408167"/>
                  </a:lnTo>
                  <a:lnTo>
                    <a:pt x="136286" y="428741"/>
                  </a:lnTo>
                  <a:lnTo>
                    <a:pt x="178171" y="441744"/>
                  </a:lnTo>
                  <a:lnTo>
                    <a:pt x="223139" y="446278"/>
                  </a:lnTo>
                  <a:lnTo>
                    <a:pt x="268110" y="441744"/>
                  </a:lnTo>
                  <a:lnTo>
                    <a:pt x="309996" y="428741"/>
                  </a:lnTo>
                  <a:lnTo>
                    <a:pt x="347900" y="408167"/>
                  </a:lnTo>
                  <a:lnTo>
                    <a:pt x="380923" y="380919"/>
                  </a:lnTo>
                  <a:lnTo>
                    <a:pt x="408170" y="347894"/>
                  </a:lnTo>
                  <a:lnTo>
                    <a:pt x="428743" y="309991"/>
                  </a:lnTo>
                  <a:lnTo>
                    <a:pt x="441744" y="268106"/>
                  </a:lnTo>
                  <a:lnTo>
                    <a:pt x="446278" y="223139"/>
                  </a:lnTo>
                  <a:lnTo>
                    <a:pt x="441744" y="178167"/>
                  </a:lnTo>
                  <a:lnTo>
                    <a:pt x="428743" y="136281"/>
                  </a:lnTo>
                  <a:lnTo>
                    <a:pt x="408170" y="98377"/>
                  </a:lnTo>
                  <a:lnTo>
                    <a:pt x="380923" y="65354"/>
                  </a:lnTo>
                  <a:lnTo>
                    <a:pt x="347900" y="38107"/>
                  </a:lnTo>
                  <a:lnTo>
                    <a:pt x="309996" y="17534"/>
                  </a:lnTo>
                  <a:lnTo>
                    <a:pt x="268110" y="4533"/>
                  </a:lnTo>
                  <a:lnTo>
                    <a:pt x="223139" y="0"/>
                  </a:lnTo>
                  <a:lnTo>
                    <a:pt x="178171" y="4533"/>
                  </a:lnTo>
                  <a:lnTo>
                    <a:pt x="136286" y="17534"/>
                  </a:lnTo>
                  <a:lnTo>
                    <a:pt x="98383" y="38107"/>
                  </a:lnTo>
                  <a:lnTo>
                    <a:pt x="65358" y="65354"/>
                  </a:lnTo>
                  <a:lnTo>
                    <a:pt x="38110" y="98377"/>
                  </a:lnTo>
                  <a:lnTo>
                    <a:pt x="17536" y="136281"/>
                  </a:lnTo>
                  <a:lnTo>
                    <a:pt x="4533" y="178167"/>
                  </a:lnTo>
                  <a:lnTo>
                    <a:pt x="0" y="2231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15247" y="4794542"/>
              <a:ext cx="446405" cy="446405"/>
            </a:xfrm>
            <a:custGeom>
              <a:avLst/>
              <a:gdLst/>
              <a:ahLst/>
              <a:cxnLst/>
              <a:rect l="l" t="t" r="r" b="b"/>
              <a:pathLst>
                <a:path w="446405" h="446404">
                  <a:moveTo>
                    <a:pt x="446278" y="223139"/>
                  </a:moveTo>
                  <a:lnTo>
                    <a:pt x="441744" y="178167"/>
                  </a:lnTo>
                  <a:lnTo>
                    <a:pt x="428743" y="136281"/>
                  </a:lnTo>
                  <a:lnTo>
                    <a:pt x="408170" y="98377"/>
                  </a:lnTo>
                  <a:lnTo>
                    <a:pt x="380923" y="65354"/>
                  </a:lnTo>
                  <a:lnTo>
                    <a:pt x="347900" y="38107"/>
                  </a:lnTo>
                  <a:lnTo>
                    <a:pt x="309996" y="17534"/>
                  </a:lnTo>
                  <a:lnTo>
                    <a:pt x="268110" y="4533"/>
                  </a:lnTo>
                  <a:lnTo>
                    <a:pt x="223139" y="0"/>
                  </a:lnTo>
                  <a:lnTo>
                    <a:pt x="178171" y="4533"/>
                  </a:lnTo>
                  <a:lnTo>
                    <a:pt x="136286" y="17534"/>
                  </a:lnTo>
                  <a:lnTo>
                    <a:pt x="98383" y="38107"/>
                  </a:lnTo>
                  <a:lnTo>
                    <a:pt x="65358" y="65354"/>
                  </a:lnTo>
                  <a:lnTo>
                    <a:pt x="38110" y="98377"/>
                  </a:lnTo>
                  <a:lnTo>
                    <a:pt x="17536" y="136281"/>
                  </a:lnTo>
                  <a:lnTo>
                    <a:pt x="4533" y="178167"/>
                  </a:lnTo>
                  <a:lnTo>
                    <a:pt x="0" y="223139"/>
                  </a:lnTo>
                  <a:lnTo>
                    <a:pt x="4533" y="268106"/>
                  </a:lnTo>
                  <a:lnTo>
                    <a:pt x="17536" y="309991"/>
                  </a:lnTo>
                  <a:lnTo>
                    <a:pt x="38110" y="347894"/>
                  </a:lnTo>
                  <a:lnTo>
                    <a:pt x="65358" y="380919"/>
                  </a:lnTo>
                  <a:lnTo>
                    <a:pt x="98383" y="408167"/>
                  </a:lnTo>
                  <a:lnTo>
                    <a:pt x="136286" y="428741"/>
                  </a:lnTo>
                  <a:lnTo>
                    <a:pt x="178171" y="441744"/>
                  </a:lnTo>
                  <a:lnTo>
                    <a:pt x="223139" y="446278"/>
                  </a:lnTo>
                  <a:lnTo>
                    <a:pt x="268110" y="441744"/>
                  </a:lnTo>
                  <a:lnTo>
                    <a:pt x="309996" y="428741"/>
                  </a:lnTo>
                  <a:lnTo>
                    <a:pt x="347900" y="408167"/>
                  </a:lnTo>
                  <a:lnTo>
                    <a:pt x="380923" y="380919"/>
                  </a:lnTo>
                  <a:lnTo>
                    <a:pt x="408170" y="347894"/>
                  </a:lnTo>
                  <a:lnTo>
                    <a:pt x="428743" y="309991"/>
                  </a:lnTo>
                  <a:lnTo>
                    <a:pt x="441744" y="268106"/>
                  </a:lnTo>
                  <a:lnTo>
                    <a:pt x="446278" y="223139"/>
                  </a:lnTo>
                  <a:close/>
                </a:path>
              </a:pathLst>
            </a:custGeom>
            <a:ln w="18758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624404" y="4773561"/>
            <a:ext cx="253365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50" i="1" spc="20" dirty="0">
                <a:solidFill>
                  <a:srgbClr val="00FF00"/>
                </a:solidFill>
                <a:latin typeface="Times New Roman"/>
                <a:cs typeface="Times New Roman"/>
              </a:rPr>
              <a:t>D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621430" y="4785017"/>
            <a:ext cx="465455" cy="465455"/>
            <a:chOff x="3621430" y="4785017"/>
            <a:chExt cx="465455" cy="465455"/>
          </a:xfrm>
        </p:grpSpPr>
        <p:sp>
          <p:nvSpPr>
            <p:cNvPr id="24" name="object 24"/>
            <p:cNvSpPr/>
            <p:nvPr/>
          </p:nvSpPr>
          <p:spPr>
            <a:xfrm>
              <a:off x="3630955" y="4794542"/>
              <a:ext cx="446405" cy="446405"/>
            </a:xfrm>
            <a:custGeom>
              <a:avLst/>
              <a:gdLst/>
              <a:ahLst/>
              <a:cxnLst/>
              <a:rect l="l" t="t" r="r" b="b"/>
              <a:pathLst>
                <a:path w="446404" h="446404">
                  <a:moveTo>
                    <a:pt x="0" y="223139"/>
                  </a:moveTo>
                  <a:lnTo>
                    <a:pt x="4533" y="268106"/>
                  </a:lnTo>
                  <a:lnTo>
                    <a:pt x="17536" y="309991"/>
                  </a:lnTo>
                  <a:lnTo>
                    <a:pt x="38110" y="347894"/>
                  </a:lnTo>
                  <a:lnTo>
                    <a:pt x="65358" y="380919"/>
                  </a:lnTo>
                  <a:lnTo>
                    <a:pt x="98383" y="408167"/>
                  </a:lnTo>
                  <a:lnTo>
                    <a:pt x="136286" y="428741"/>
                  </a:lnTo>
                  <a:lnTo>
                    <a:pt x="178171" y="441744"/>
                  </a:lnTo>
                  <a:lnTo>
                    <a:pt x="223139" y="446278"/>
                  </a:lnTo>
                  <a:lnTo>
                    <a:pt x="268111" y="441744"/>
                  </a:lnTo>
                  <a:lnTo>
                    <a:pt x="309998" y="428741"/>
                  </a:lnTo>
                  <a:lnTo>
                    <a:pt x="347904" y="408167"/>
                  </a:lnTo>
                  <a:lnTo>
                    <a:pt x="380930" y="380919"/>
                  </a:lnTo>
                  <a:lnTo>
                    <a:pt x="408179" y="347894"/>
                  </a:lnTo>
                  <a:lnTo>
                    <a:pt x="428753" y="309991"/>
                  </a:lnTo>
                  <a:lnTo>
                    <a:pt x="441756" y="268106"/>
                  </a:lnTo>
                  <a:lnTo>
                    <a:pt x="446290" y="223139"/>
                  </a:lnTo>
                  <a:lnTo>
                    <a:pt x="441756" y="178167"/>
                  </a:lnTo>
                  <a:lnTo>
                    <a:pt x="428753" y="136281"/>
                  </a:lnTo>
                  <a:lnTo>
                    <a:pt x="408179" y="98377"/>
                  </a:lnTo>
                  <a:lnTo>
                    <a:pt x="380930" y="65354"/>
                  </a:lnTo>
                  <a:lnTo>
                    <a:pt x="347904" y="38107"/>
                  </a:lnTo>
                  <a:lnTo>
                    <a:pt x="309998" y="17534"/>
                  </a:lnTo>
                  <a:lnTo>
                    <a:pt x="268111" y="4533"/>
                  </a:lnTo>
                  <a:lnTo>
                    <a:pt x="223139" y="0"/>
                  </a:lnTo>
                  <a:lnTo>
                    <a:pt x="178171" y="4533"/>
                  </a:lnTo>
                  <a:lnTo>
                    <a:pt x="136286" y="17534"/>
                  </a:lnTo>
                  <a:lnTo>
                    <a:pt x="98383" y="38107"/>
                  </a:lnTo>
                  <a:lnTo>
                    <a:pt x="65358" y="65354"/>
                  </a:lnTo>
                  <a:lnTo>
                    <a:pt x="38110" y="98377"/>
                  </a:lnTo>
                  <a:lnTo>
                    <a:pt x="17536" y="136281"/>
                  </a:lnTo>
                  <a:lnTo>
                    <a:pt x="4533" y="178167"/>
                  </a:lnTo>
                  <a:lnTo>
                    <a:pt x="0" y="2231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30955" y="4794542"/>
              <a:ext cx="446405" cy="446405"/>
            </a:xfrm>
            <a:custGeom>
              <a:avLst/>
              <a:gdLst/>
              <a:ahLst/>
              <a:cxnLst/>
              <a:rect l="l" t="t" r="r" b="b"/>
              <a:pathLst>
                <a:path w="446404" h="446404">
                  <a:moveTo>
                    <a:pt x="446290" y="223139"/>
                  </a:moveTo>
                  <a:lnTo>
                    <a:pt x="441756" y="178167"/>
                  </a:lnTo>
                  <a:lnTo>
                    <a:pt x="428753" y="136281"/>
                  </a:lnTo>
                  <a:lnTo>
                    <a:pt x="408179" y="98377"/>
                  </a:lnTo>
                  <a:lnTo>
                    <a:pt x="380930" y="65354"/>
                  </a:lnTo>
                  <a:lnTo>
                    <a:pt x="347904" y="38107"/>
                  </a:lnTo>
                  <a:lnTo>
                    <a:pt x="309998" y="17534"/>
                  </a:lnTo>
                  <a:lnTo>
                    <a:pt x="268111" y="4533"/>
                  </a:lnTo>
                  <a:lnTo>
                    <a:pt x="223139" y="0"/>
                  </a:lnTo>
                  <a:lnTo>
                    <a:pt x="178171" y="4533"/>
                  </a:lnTo>
                  <a:lnTo>
                    <a:pt x="136286" y="17534"/>
                  </a:lnTo>
                  <a:lnTo>
                    <a:pt x="98383" y="38107"/>
                  </a:lnTo>
                  <a:lnTo>
                    <a:pt x="65358" y="65354"/>
                  </a:lnTo>
                  <a:lnTo>
                    <a:pt x="38110" y="98377"/>
                  </a:lnTo>
                  <a:lnTo>
                    <a:pt x="17536" y="136281"/>
                  </a:lnTo>
                  <a:lnTo>
                    <a:pt x="4533" y="178167"/>
                  </a:lnTo>
                  <a:lnTo>
                    <a:pt x="0" y="223139"/>
                  </a:lnTo>
                  <a:lnTo>
                    <a:pt x="4533" y="268106"/>
                  </a:lnTo>
                  <a:lnTo>
                    <a:pt x="17536" y="309991"/>
                  </a:lnTo>
                  <a:lnTo>
                    <a:pt x="38110" y="347894"/>
                  </a:lnTo>
                  <a:lnTo>
                    <a:pt x="65358" y="380919"/>
                  </a:lnTo>
                  <a:lnTo>
                    <a:pt x="98383" y="408167"/>
                  </a:lnTo>
                  <a:lnTo>
                    <a:pt x="136286" y="428741"/>
                  </a:lnTo>
                  <a:lnTo>
                    <a:pt x="178171" y="441744"/>
                  </a:lnTo>
                  <a:lnTo>
                    <a:pt x="223139" y="446278"/>
                  </a:lnTo>
                  <a:lnTo>
                    <a:pt x="268111" y="441744"/>
                  </a:lnTo>
                  <a:lnTo>
                    <a:pt x="309998" y="428741"/>
                  </a:lnTo>
                  <a:lnTo>
                    <a:pt x="347904" y="408167"/>
                  </a:lnTo>
                  <a:lnTo>
                    <a:pt x="380930" y="380919"/>
                  </a:lnTo>
                  <a:lnTo>
                    <a:pt x="408179" y="347894"/>
                  </a:lnTo>
                  <a:lnTo>
                    <a:pt x="428753" y="309991"/>
                  </a:lnTo>
                  <a:lnTo>
                    <a:pt x="441756" y="268106"/>
                  </a:lnTo>
                  <a:lnTo>
                    <a:pt x="446290" y="223139"/>
                  </a:lnTo>
                  <a:close/>
                </a:path>
              </a:pathLst>
            </a:custGeom>
            <a:ln w="18758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751364" y="4773561"/>
            <a:ext cx="218440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50" i="1" spc="15" dirty="0">
                <a:solidFill>
                  <a:srgbClr val="00FF00"/>
                </a:solidFill>
                <a:latin typeface="Times New Roman"/>
                <a:cs typeface="Times New Roman"/>
              </a:rPr>
              <a:t>E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737137" y="4785017"/>
            <a:ext cx="465455" cy="465455"/>
            <a:chOff x="4737137" y="4785017"/>
            <a:chExt cx="465455" cy="465455"/>
          </a:xfrm>
        </p:grpSpPr>
        <p:sp>
          <p:nvSpPr>
            <p:cNvPr id="28" name="object 28"/>
            <p:cNvSpPr/>
            <p:nvPr/>
          </p:nvSpPr>
          <p:spPr>
            <a:xfrm>
              <a:off x="4746662" y="4794542"/>
              <a:ext cx="446405" cy="446405"/>
            </a:xfrm>
            <a:custGeom>
              <a:avLst/>
              <a:gdLst/>
              <a:ahLst/>
              <a:cxnLst/>
              <a:rect l="l" t="t" r="r" b="b"/>
              <a:pathLst>
                <a:path w="446404" h="446404">
                  <a:moveTo>
                    <a:pt x="0" y="223139"/>
                  </a:moveTo>
                  <a:lnTo>
                    <a:pt x="4533" y="268106"/>
                  </a:lnTo>
                  <a:lnTo>
                    <a:pt x="17534" y="309991"/>
                  </a:lnTo>
                  <a:lnTo>
                    <a:pt x="38107" y="347894"/>
                  </a:lnTo>
                  <a:lnTo>
                    <a:pt x="65354" y="380919"/>
                  </a:lnTo>
                  <a:lnTo>
                    <a:pt x="98377" y="408167"/>
                  </a:lnTo>
                  <a:lnTo>
                    <a:pt x="136281" y="428741"/>
                  </a:lnTo>
                  <a:lnTo>
                    <a:pt x="178167" y="441744"/>
                  </a:lnTo>
                  <a:lnTo>
                    <a:pt x="223139" y="446278"/>
                  </a:lnTo>
                  <a:lnTo>
                    <a:pt x="268106" y="441744"/>
                  </a:lnTo>
                  <a:lnTo>
                    <a:pt x="309991" y="428741"/>
                  </a:lnTo>
                  <a:lnTo>
                    <a:pt x="347894" y="408167"/>
                  </a:lnTo>
                  <a:lnTo>
                    <a:pt x="380919" y="380919"/>
                  </a:lnTo>
                  <a:lnTo>
                    <a:pt x="408167" y="347894"/>
                  </a:lnTo>
                  <a:lnTo>
                    <a:pt x="428741" y="309991"/>
                  </a:lnTo>
                  <a:lnTo>
                    <a:pt x="441744" y="268106"/>
                  </a:lnTo>
                  <a:lnTo>
                    <a:pt x="446278" y="223139"/>
                  </a:lnTo>
                  <a:lnTo>
                    <a:pt x="441744" y="178167"/>
                  </a:lnTo>
                  <a:lnTo>
                    <a:pt x="428741" y="136281"/>
                  </a:lnTo>
                  <a:lnTo>
                    <a:pt x="408167" y="98377"/>
                  </a:lnTo>
                  <a:lnTo>
                    <a:pt x="380919" y="65354"/>
                  </a:lnTo>
                  <a:lnTo>
                    <a:pt x="347894" y="38107"/>
                  </a:lnTo>
                  <a:lnTo>
                    <a:pt x="309991" y="17534"/>
                  </a:lnTo>
                  <a:lnTo>
                    <a:pt x="268106" y="4533"/>
                  </a:lnTo>
                  <a:lnTo>
                    <a:pt x="223139" y="0"/>
                  </a:lnTo>
                  <a:lnTo>
                    <a:pt x="178167" y="4533"/>
                  </a:lnTo>
                  <a:lnTo>
                    <a:pt x="136281" y="17534"/>
                  </a:lnTo>
                  <a:lnTo>
                    <a:pt x="98377" y="38107"/>
                  </a:lnTo>
                  <a:lnTo>
                    <a:pt x="65354" y="65354"/>
                  </a:lnTo>
                  <a:lnTo>
                    <a:pt x="38107" y="98377"/>
                  </a:lnTo>
                  <a:lnTo>
                    <a:pt x="17534" y="136281"/>
                  </a:lnTo>
                  <a:lnTo>
                    <a:pt x="4533" y="178167"/>
                  </a:lnTo>
                  <a:lnTo>
                    <a:pt x="0" y="2231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746662" y="4794542"/>
              <a:ext cx="446405" cy="446405"/>
            </a:xfrm>
            <a:custGeom>
              <a:avLst/>
              <a:gdLst/>
              <a:ahLst/>
              <a:cxnLst/>
              <a:rect l="l" t="t" r="r" b="b"/>
              <a:pathLst>
                <a:path w="446404" h="446404">
                  <a:moveTo>
                    <a:pt x="446278" y="223139"/>
                  </a:moveTo>
                  <a:lnTo>
                    <a:pt x="441744" y="178167"/>
                  </a:lnTo>
                  <a:lnTo>
                    <a:pt x="428741" y="136281"/>
                  </a:lnTo>
                  <a:lnTo>
                    <a:pt x="408167" y="98377"/>
                  </a:lnTo>
                  <a:lnTo>
                    <a:pt x="380919" y="65354"/>
                  </a:lnTo>
                  <a:lnTo>
                    <a:pt x="347894" y="38107"/>
                  </a:lnTo>
                  <a:lnTo>
                    <a:pt x="309991" y="17534"/>
                  </a:lnTo>
                  <a:lnTo>
                    <a:pt x="268106" y="4533"/>
                  </a:lnTo>
                  <a:lnTo>
                    <a:pt x="223139" y="0"/>
                  </a:lnTo>
                  <a:lnTo>
                    <a:pt x="178167" y="4533"/>
                  </a:lnTo>
                  <a:lnTo>
                    <a:pt x="136281" y="17534"/>
                  </a:lnTo>
                  <a:lnTo>
                    <a:pt x="98377" y="38107"/>
                  </a:lnTo>
                  <a:lnTo>
                    <a:pt x="65354" y="65354"/>
                  </a:lnTo>
                  <a:lnTo>
                    <a:pt x="38107" y="98377"/>
                  </a:lnTo>
                  <a:lnTo>
                    <a:pt x="17534" y="136281"/>
                  </a:lnTo>
                  <a:lnTo>
                    <a:pt x="4533" y="178167"/>
                  </a:lnTo>
                  <a:lnTo>
                    <a:pt x="0" y="223139"/>
                  </a:lnTo>
                  <a:lnTo>
                    <a:pt x="4533" y="268106"/>
                  </a:lnTo>
                  <a:lnTo>
                    <a:pt x="17534" y="309991"/>
                  </a:lnTo>
                  <a:lnTo>
                    <a:pt x="38107" y="347894"/>
                  </a:lnTo>
                  <a:lnTo>
                    <a:pt x="65354" y="380919"/>
                  </a:lnTo>
                  <a:lnTo>
                    <a:pt x="98377" y="408167"/>
                  </a:lnTo>
                  <a:lnTo>
                    <a:pt x="136281" y="428741"/>
                  </a:lnTo>
                  <a:lnTo>
                    <a:pt x="178167" y="441744"/>
                  </a:lnTo>
                  <a:lnTo>
                    <a:pt x="223139" y="446278"/>
                  </a:lnTo>
                  <a:lnTo>
                    <a:pt x="268106" y="441744"/>
                  </a:lnTo>
                  <a:lnTo>
                    <a:pt x="309991" y="428741"/>
                  </a:lnTo>
                  <a:lnTo>
                    <a:pt x="347894" y="408167"/>
                  </a:lnTo>
                  <a:lnTo>
                    <a:pt x="380919" y="380919"/>
                  </a:lnTo>
                  <a:lnTo>
                    <a:pt x="408167" y="347894"/>
                  </a:lnTo>
                  <a:lnTo>
                    <a:pt x="428741" y="309991"/>
                  </a:lnTo>
                  <a:lnTo>
                    <a:pt x="441744" y="268106"/>
                  </a:lnTo>
                  <a:lnTo>
                    <a:pt x="446278" y="223139"/>
                  </a:lnTo>
                  <a:close/>
                </a:path>
              </a:pathLst>
            </a:custGeom>
            <a:ln w="18758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867059" y="4773561"/>
            <a:ext cx="218440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50" i="1" spc="15" dirty="0">
                <a:solidFill>
                  <a:srgbClr val="00FF00"/>
                </a:solidFill>
                <a:latin typeface="Times New Roman"/>
                <a:cs typeface="Times New Roman"/>
              </a:rPr>
              <a:t>F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852845" y="4785017"/>
            <a:ext cx="465455" cy="465455"/>
            <a:chOff x="5852845" y="4785017"/>
            <a:chExt cx="465455" cy="465455"/>
          </a:xfrm>
        </p:grpSpPr>
        <p:sp>
          <p:nvSpPr>
            <p:cNvPr id="32" name="object 32"/>
            <p:cNvSpPr/>
            <p:nvPr/>
          </p:nvSpPr>
          <p:spPr>
            <a:xfrm>
              <a:off x="5862370" y="4794542"/>
              <a:ext cx="446405" cy="446405"/>
            </a:xfrm>
            <a:custGeom>
              <a:avLst/>
              <a:gdLst/>
              <a:ahLst/>
              <a:cxnLst/>
              <a:rect l="l" t="t" r="r" b="b"/>
              <a:pathLst>
                <a:path w="446404" h="446404">
                  <a:moveTo>
                    <a:pt x="0" y="223139"/>
                  </a:moveTo>
                  <a:lnTo>
                    <a:pt x="4533" y="268106"/>
                  </a:lnTo>
                  <a:lnTo>
                    <a:pt x="17534" y="309991"/>
                  </a:lnTo>
                  <a:lnTo>
                    <a:pt x="38107" y="347894"/>
                  </a:lnTo>
                  <a:lnTo>
                    <a:pt x="65354" y="380919"/>
                  </a:lnTo>
                  <a:lnTo>
                    <a:pt x="98377" y="408167"/>
                  </a:lnTo>
                  <a:lnTo>
                    <a:pt x="136281" y="428741"/>
                  </a:lnTo>
                  <a:lnTo>
                    <a:pt x="178167" y="441744"/>
                  </a:lnTo>
                  <a:lnTo>
                    <a:pt x="223139" y="446278"/>
                  </a:lnTo>
                  <a:lnTo>
                    <a:pt x="268110" y="441744"/>
                  </a:lnTo>
                  <a:lnTo>
                    <a:pt x="309996" y="428741"/>
                  </a:lnTo>
                  <a:lnTo>
                    <a:pt x="347900" y="408167"/>
                  </a:lnTo>
                  <a:lnTo>
                    <a:pt x="380923" y="380919"/>
                  </a:lnTo>
                  <a:lnTo>
                    <a:pt x="408170" y="347894"/>
                  </a:lnTo>
                  <a:lnTo>
                    <a:pt x="428743" y="309991"/>
                  </a:lnTo>
                  <a:lnTo>
                    <a:pt x="441744" y="268106"/>
                  </a:lnTo>
                  <a:lnTo>
                    <a:pt x="446278" y="223139"/>
                  </a:lnTo>
                  <a:lnTo>
                    <a:pt x="441744" y="178167"/>
                  </a:lnTo>
                  <a:lnTo>
                    <a:pt x="428743" y="136281"/>
                  </a:lnTo>
                  <a:lnTo>
                    <a:pt x="408170" y="98377"/>
                  </a:lnTo>
                  <a:lnTo>
                    <a:pt x="380923" y="65354"/>
                  </a:lnTo>
                  <a:lnTo>
                    <a:pt x="347900" y="38107"/>
                  </a:lnTo>
                  <a:lnTo>
                    <a:pt x="309996" y="17534"/>
                  </a:lnTo>
                  <a:lnTo>
                    <a:pt x="268110" y="4533"/>
                  </a:lnTo>
                  <a:lnTo>
                    <a:pt x="223139" y="0"/>
                  </a:lnTo>
                  <a:lnTo>
                    <a:pt x="178167" y="4533"/>
                  </a:lnTo>
                  <a:lnTo>
                    <a:pt x="136281" y="17534"/>
                  </a:lnTo>
                  <a:lnTo>
                    <a:pt x="98377" y="38107"/>
                  </a:lnTo>
                  <a:lnTo>
                    <a:pt x="65354" y="65354"/>
                  </a:lnTo>
                  <a:lnTo>
                    <a:pt x="38107" y="98377"/>
                  </a:lnTo>
                  <a:lnTo>
                    <a:pt x="17534" y="136281"/>
                  </a:lnTo>
                  <a:lnTo>
                    <a:pt x="4533" y="178167"/>
                  </a:lnTo>
                  <a:lnTo>
                    <a:pt x="0" y="2231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62370" y="4794542"/>
              <a:ext cx="446405" cy="446405"/>
            </a:xfrm>
            <a:custGeom>
              <a:avLst/>
              <a:gdLst/>
              <a:ahLst/>
              <a:cxnLst/>
              <a:rect l="l" t="t" r="r" b="b"/>
              <a:pathLst>
                <a:path w="446404" h="446404">
                  <a:moveTo>
                    <a:pt x="446278" y="223139"/>
                  </a:moveTo>
                  <a:lnTo>
                    <a:pt x="441744" y="178167"/>
                  </a:lnTo>
                  <a:lnTo>
                    <a:pt x="428743" y="136281"/>
                  </a:lnTo>
                  <a:lnTo>
                    <a:pt x="408170" y="98377"/>
                  </a:lnTo>
                  <a:lnTo>
                    <a:pt x="380923" y="65354"/>
                  </a:lnTo>
                  <a:lnTo>
                    <a:pt x="347900" y="38107"/>
                  </a:lnTo>
                  <a:lnTo>
                    <a:pt x="309996" y="17534"/>
                  </a:lnTo>
                  <a:lnTo>
                    <a:pt x="268110" y="4533"/>
                  </a:lnTo>
                  <a:lnTo>
                    <a:pt x="223139" y="0"/>
                  </a:lnTo>
                  <a:lnTo>
                    <a:pt x="178167" y="4533"/>
                  </a:lnTo>
                  <a:lnTo>
                    <a:pt x="136281" y="17534"/>
                  </a:lnTo>
                  <a:lnTo>
                    <a:pt x="98377" y="38107"/>
                  </a:lnTo>
                  <a:lnTo>
                    <a:pt x="65354" y="65354"/>
                  </a:lnTo>
                  <a:lnTo>
                    <a:pt x="38107" y="98377"/>
                  </a:lnTo>
                  <a:lnTo>
                    <a:pt x="17534" y="136281"/>
                  </a:lnTo>
                  <a:lnTo>
                    <a:pt x="4533" y="178167"/>
                  </a:lnTo>
                  <a:lnTo>
                    <a:pt x="0" y="223139"/>
                  </a:lnTo>
                  <a:lnTo>
                    <a:pt x="4533" y="268106"/>
                  </a:lnTo>
                  <a:lnTo>
                    <a:pt x="17534" y="309991"/>
                  </a:lnTo>
                  <a:lnTo>
                    <a:pt x="38107" y="347894"/>
                  </a:lnTo>
                  <a:lnTo>
                    <a:pt x="65354" y="380919"/>
                  </a:lnTo>
                  <a:lnTo>
                    <a:pt x="98377" y="408167"/>
                  </a:lnTo>
                  <a:lnTo>
                    <a:pt x="136281" y="428741"/>
                  </a:lnTo>
                  <a:lnTo>
                    <a:pt x="178167" y="441744"/>
                  </a:lnTo>
                  <a:lnTo>
                    <a:pt x="223139" y="446278"/>
                  </a:lnTo>
                  <a:lnTo>
                    <a:pt x="268110" y="441744"/>
                  </a:lnTo>
                  <a:lnTo>
                    <a:pt x="309996" y="428741"/>
                  </a:lnTo>
                  <a:lnTo>
                    <a:pt x="347900" y="408167"/>
                  </a:lnTo>
                  <a:lnTo>
                    <a:pt x="380923" y="380919"/>
                  </a:lnTo>
                  <a:lnTo>
                    <a:pt x="408170" y="347894"/>
                  </a:lnTo>
                  <a:lnTo>
                    <a:pt x="428743" y="309991"/>
                  </a:lnTo>
                  <a:lnTo>
                    <a:pt x="441744" y="268106"/>
                  </a:lnTo>
                  <a:lnTo>
                    <a:pt x="446278" y="223139"/>
                  </a:lnTo>
                  <a:close/>
                </a:path>
              </a:pathLst>
            </a:custGeom>
            <a:ln w="18758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971514" y="4773561"/>
            <a:ext cx="253365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50" i="1" spc="20" dirty="0">
                <a:solidFill>
                  <a:srgbClr val="00FF00"/>
                </a:solidFill>
                <a:latin typeface="Times New Roman"/>
                <a:cs typeface="Times New Roman"/>
              </a:rPr>
              <a:t>G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703816" y="3845762"/>
            <a:ext cx="288925" cy="372745"/>
            <a:chOff x="2703816" y="3845762"/>
            <a:chExt cx="288925" cy="372745"/>
          </a:xfrm>
        </p:grpSpPr>
        <p:sp>
          <p:nvSpPr>
            <p:cNvPr id="36" name="object 36"/>
            <p:cNvSpPr/>
            <p:nvPr/>
          </p:nvSpPr>
          <p:spPr>
            <a:xfrm>
              <a:off x="2722575" y="3864521"/>
              <a:ext cx="251460" cy="335280"/>
            </a:xfrm>
            <a:custGeom>
              <a:avLst/>
              <a:gdLst/>
              <a:ahLst/>
              <a:cxnLst/>
              <a:rect l="l" t="t" r="r" b="b"/>
              <a:pathLst>
                <a:path w="251460" h="335279">
                  <a:moveTo>
                    <a:pt x="0" y="0"/>
                  </a:moveTo>
                  <a:lnTo>
                    <a:pt x="0" y="334708"/>
                  </a:lnTo>
                  <a:lnTo>
                    <a:pt x="251028" y="167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722575" y="3864521"/>
              <a:ext cx="251460" cy="335280"/>
            </a:xfrm>
            <a:custGeom>
              <a:avLst/>
              <a:gdLst/>
              <a:ahLst/>
              <a:cxnLst/>
              <a:rect l="l" t="t" r="r" b="b"/>
              <a:pathLst>
                <a:path w="251460" h="335279">
                  <a:moveTo>
                    <a:pt x="251028" y="167347"/>
                  </a:moveTo>
                  <a:lnTo>
                    <a:pt x="0" y="334708"/>
                  </a:lnTo>
                  <a:lnTo>
                    <a:pt x="0" y="0"/>
                  </a:lnTo>
                  <a:lnTo>
                    <a:pt x="251028" y="167347"/>
                  </a:lnTo>
                  <a:close/>
                </a:path>
              </a:pathLst>
            </a:custGeom>
            <a:ln w="375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34</a:t>
            </a:fld>
            <a:endParaRPr spc="2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5" dirty="0"/>
              <a:t>Breadth-first</a:t>
            </a:r>
            <a:r>
              <a:rPr spc="185" dirty="0"/>
              <a:t> </a:t>
            </a:r>
            <a:r>
              <a:rPr spc="35" dirty="0"/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36659" y="2777172"/>
            <a:ext cx="3345815" cy="2237105"/>
            <a:chOff x="2736659" y="2777172"/>
            <a:chExt cx="3345815" cy="2237105"/>
          </a:xfrm>
        </p:grpSpPr>
        <p:sp>
          <p:nvSpPr>
            <p:cNvPr id="4" name="object 4"/>
            <p:cNvSpPr/>
            <p:nvPr/>
          </p:nvSpPr>
          <p:spPr>
            <a:xfrm>
              <a:off x="2746184" y="3008452"/>
              <a:ext cx="2772410" cy="1995805"/>
            </a:xfrm>
            <a:custGeom>
              <a:avLst/>
              <a:gdLst/>
              <a:ahLst/>
              <a:cxnLst/>
              <a:rect l="l" t="t" r="r" b="b"/>
              <a:pathLst>
                <a:path w="2772410" h="1995804">
                  <a:moveTo>
                    <a:pt x="1663153" y="0"/>
                  </a:moveTo>
                  <a:lnTo>
                    <a:pt x="554380" y="997902"/>
                  </a:lnTo>
                </a:path>
                <a:path w="2772410" h="1995804">
                  <a:moveTo>
                    <a:pt x="554380" y="997902"/>
                  </a:moveTo>
                  <a:lnTo>
                    <a:pt x="0" y="1995792"/>
                  </a:lnTo>
                </a:path>
                <a:path w="2772410" h="1995804">
                  <a:moveTo>
                    <a:pt x="554380" y="997902"/>
                  </a:moveTo>
                  <a:lnTo>
                    <a:pt x="1108773" y="1995792"/>
                  </a:lnTo>
                </a:path>
                <a:path w="2772410" h="1995804">
                  <a:moveTo>
                    <a:pt x="1663153" y="0"/>
                  </a:moveTo>
                  <a:lnTo>
                    <a:pt x="2771927" y="997902"/>
                  </a:lnTo>
                </a:path>
              </a:pathLst>
            </a:custGeom>
            <a:ln w="186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63731" y="4006354"/>
              <a:ext cx="1109345" cy="998219"/>
            </a:xfrm>
            <a:custGeom>
              <a:avLst/>
              <a:gdLst/>
              <a:ahLst/>
              <a:cxnLst/>
              <a:rect l="l" t="t" r="r" b="b"/>
              <a:pathLst>
                <a:path w="1109345" h="998220">
                  <a:moveTo>
                    <a:pt x="554380" y="0"/>
                  </a:moveTo>
                  <a:lnTo>
                    <a:pt x="0" y="997889"/>
                  </a:lnTo>
                </a:path>
                <a:path w="1109345" h="998220">
                  <a:moveTo>
                    <a:pt x="554380" y="0"/>
                  </a:moveTo>
                  <a:lnTo>
                    <a:pt x="1108773" y="997889"/>
                  </a:lnTo>
                </a:path>
              </a:pathLst>
            </a:custGeom>
            <a:ln w="18642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87570" y="2786697"/>
              <a:ext cx="443865" cy="443865"/>
            </a:xfrm>
            <a:custGeom>
              <a:avLst/>
              <a:gdLst/>
              <a:ahLst/>
              <a:cxnLst/>
              <a:rect l="l" t="t" r="r" b="b"/>
              <a:pathLst>
                <a:path w="443864" h="443864">
                  <a:moveTo>
                    <a:pt x="0" y="221754"/>
                  </a:moveTo>
                  <a:lnTo>
                    <a:pt x="4505" y="266444"/>
                  </a:lnTo>
                  <a:lnTo>
                    <a:pt x="17427" y="308069"/>
                  </a:lnTo>
                  <a:lnTo>
                    <a:pt x="37873" y="345737"/>
                  </a:lnTo>
                  <a:lnTo>
                    <a:pt x="64952" y="378556"/>
                  </a:lnTo>
                  <a:lnTo>
                    <a:pt x="97772" y="405635"/>
                  </a:lnTo>
                  <a:lnTo>
                    <a:pt x="135440" y="426082"/>
                  </a:lnTo>
                  <a:lnTo>
                    <a:pt x="177065" y="439003"/>
                  </a:lnTo>
                  <a:lnTo>
                    <a:pt x="221754" y="443509"/>
                  </a:lnTo>
                  <a:lnTo>
                    <a:pt x="266448" y="439003"/>
                  </a:lnTo>
                  <a:lnTo>
                    <a:pt x="308074" y="426082"/>
                  </a:lnTo>
                  <a:lnTo>
                    <a:pt x="345742" y="405635"/>
                  </a:lnTo>
                  <a:lnTo>
                    <a:pt x="378561" y="378556"/>
                  </a:lnTo>
                  <a:lnTo>
                    <a:pt x="405639" y="345737"/>
                  </a:lnTo>
                  <a:lnTo>
                    <a:pt x="426083" y="308069"/>
                  </a:lnTo>
                  <a:lnTo>
                    <a:pt x="439004" y="266444"/>
                  </a:lnTo>
                  <a:lnTo>
                    <a:pt x="443509" y="221754"/>
                  </a:lnTo>
                  <a:lnTo>
                    <a:pt x="439004" y="177061"/>
                  </a:lnTo>
                  <a:lnTo>
                    <a:pt x="426083" y="135434"/>
                  </a:lnTo>
                  <a:lnTo>
                    <a:pt x="405639" y="97766"/>
                  </a:lnTo>
                  <a:lnTo>
                    <a:pt x="378561" y="64947"/>
                  </a:lnTo>
                  <a:lnTo>
                    <a:pt x="345742" y="37870"/>
                  </a:lnTo>
                  <a:lnTo>
                    <a:pt x="308074" y="17425"/>
                  </a:lnTo>
                  <a:lnTo>
                    <a:pt x="266448" y="4504"/>
                  </a:lnTo>
                  <a:lnTo>
                    <a:pt x="221754" y="0"/>
                  </a:lnTo>
                  <a:lnTo>
                    <a:pt x="177065" y="4504"/>
                  </a:lnTo>
                  <a:lnTo>
                    <a:pt x="135440" y="17425"/>
                  </a:lnTo>
                  <a:lnTo>
                    <a:pt x="97772" y="37870"/>
                  </a:lnTo>
                  <a:lnTo>
                    <a:pt x="64952" y="64947"/>
                  </a:lnTo>
                  <a:lnTo>
                    <a:pt x="37873" y="97766"/>
                  </a:lnTo>
                  <a:lnTo>
                    <a:pt x="17427" y="135434"/>
                  </a:lnTo>
                  <a:lnTo>
                    <a:pt x="4505" y="177061"/>
                  </a:lnTo>
                  <a:lnTo>
                    <a:pt x="0" y="22175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87570" y="2786697"/>
              <a:ext cx="443865" cy="443865"/>
            </a:xfrm>
            <a:custGeom>
              <a:avLst/>
              <a:gdLst/>
              <a:ahLst/>
              <a:cxnLst/>
              <a:rect l="l" t="t" r="r" b="b"/>
              <a:pathLst>
                <a:path w="443864" h="443864">
                  <a:moveTo>
                    <a:pt x="443509" y="221754"/>
                  </a:moveTo>
                  <a:lnTo>
                    <a:pt x="439004" y="177061"/>
                  </a:lnTo>
                  <a:lnTo>
                    <a:pt x="426083" y="135434"/>
                  </a:lnTo>
                  <a:lnTo>
                    <a:pt x="405639" y="97766"/>
                  </a:lnTo>
                  <a:lnTo>
                    <a:pt x="378561" y="64947"/>
                  </a:lnTo>
                  <a:lnTo>
                    <a:pt x="345742" y="37870"/>
                  </a:lnTo>
                  <a:lnTo>
                    <a:pt x="308074" y="17425"/>
                  </a:lnTo>
                  <a:lnTo>
                    <a:pt x="266448" y="4504"/>
                  </a:lnTo>
                  <a:lnTo>
                    <a:pt x="221754" y="0"/>
                  </a:lnTo>
                  <a:lnTo>
                    <a:pt x="177065" y="4504"/>
                  </a:lnTo>
                  <a:lnTo>
                    <a:pt x="135440" y="17425"/>
                  </a:lnTo>
                  <a:lnTo>
                    <a:pt x="97772" y="37870"/>
                  </a:lnTo>
                  <a:lnTo>
                    <a:pt x="64952" y="64947"/>
                  </a:lnTo>
                  <a:lnTo>
                    <a:pt x="37873" y="97766"/>
                  </a:lnTo>
                  <a:lnTo>
                    <a:pt x="17427" y="135434"/>
                  </a:lnTo>
                  <a:lnTo>
                    <a:pt x="4505" y="177061"/>
                  </a:lnTo>
                  <a:lnTo>
                    <a:pt x="0" y="221754"/>
                  </a:lnTo>
                  <a:lnTo>
                    <a:pt x="4505" y="266444"/>
                  </a:lnTo>
                  <a:lnTo>
                    <a:pt x="17427" y="308069"/>
                  </a:lnTo>
                  <a:lnTo>
                    <a:pt x="37873" y="345737"/>
                  </a:lnTo>
                  <a:lnTo>
                    <a:pt x="64952" y="378556"/>
                  </a:lnTo>
                  <a:lnTo>
                    <a:pt x="97772" y="405635"/>
                  </a:lnTo>
                  <a:lnTo>
                    <a:pt x="135440" y="426082"/>
                  </a:lnTo>
                  <a:lnTo>
                    <a:pt x="177065" y="439003"/>
                  </a:lnTo>
                  <a:lnTo>
                    <a:pt x="221754" y="443509"/>
                  </a:lnTo>
                  <a:lnTo>
                    <a:pt x="266448" y="439003"/>
                  </a:lnTo>
                  <a:lnTo>
                    <a:pt x="308074" y="426082"/>
                  </a:lnTo>
                  <a:lnTo>
                    <a:pt x="345742" y="405635"/>
                  </a:lnTo>
                  <a:lnTo>
                    <a:pt x="378561" y="378556"/>
                  </a:lnTo>
                  <a:lnTo>
                    <a:pt x="405639" y="345737"/>
                  </a:lnTo>
                  <a:lnTo>
                    <a:pt x="426083" y="308069"/>
                  </a:lnTo>
                  <a:lnTo>
                    <a:pt x="439004" y="266444"/>
                  </a:lnTo>
                  <a:lnTo>
                    <a:pt x="443509" y="221754"/>
                  </a:lnTo>
                  <a:close/>
                </a:path>
              </a:pathLst>
            </a:custGeom>
            <a:ln w="186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96568" y="1592038"/>
            <a:ext cx="6978397" cy="158184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latin typeface="Tahoma"/>
                <a:cs typeface="Tahoma"/>
              </a:rPr>
              <a:t>Expand shallowest unexpanded node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dirty="0">
                <a:solidFill>
                  <a:srgbClr val="7E0000"/>
                </a:solidFill>
                <a:latin typeface="Century"/>
                <a:cs typeface="Century"/>
              </a:rPr>
              <a:t>Implementation</a:t>
            </a:r>
            <a:r>
              <a:rPr sz="2050" dirty="0">
                <a:latin typeface="Tahoma"/>
                <a:cs typeface="Tahoma"/>
              </a:rPr>
              <a:t>:</a:t>
            </a:r>
          </a:p>
          <a:p>
            <a:pPr marL="744220">
              <a:lnSpc>
                <a:spcPct val="100000"/>
              </a:lnSpc>
              <a:spcBef>
                <a:spcPts val="35"/>
              </a:spcBef>
            </a:pPr>
            <a:r>
              <a:rPr sz="2050" i="1" dirty="0">
                <a:solidFill>
                  <a:srgbClr val="004B00"/>
                </a:solidFill>
                <a:latin typeface="Times New Roman"/>
                <a:cs typeface="Times New Roman"/>
              </a:rPr>
              <a:t>fringe </a:t>
            </a:r>
            <a:r>
              <a:rPr sz="2050" dirty="0">
                <a:latin typeface="Tahoma"/>
                <a:cs typeface="Tahoma"/>
              </a:rPr>
              <a:t>is a FIFO queue, i.e., new successors go at end</a:t>
            </a:r>
          </a:p>
          <a:p>
            <a:pPr marL="1520825" algn="ctr">
              <a:lnSpc>
                <a:spcPct val="100000"/>
              </a:lnSpc>
              <a:spcBef>
                <a:spcPts val="265"/>
              </a:spcBef>
            </a:pPr>
            <a:r>
              <a:rPr sz="2450" i="1" spc="5" dirty="0">
                <a:latin typeface="Times New Roman"/>
                <a:cs typeface="Times New Roman"/>
              </a:rPr>
              <a:t>A</a:t>
            </a:r>
            <a:endParaRPr sz="2450" dirty="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69272" y="3775062"/>
            <a:ext cx="462915" cy="462915"/>
            <a:chOff x="3069272" y="3775062"/>
            <a:chExt cx="462915" cy="462915"/>
          </a:xfrm>
        </p:grpSpPr>
        <p:sp>
          <p:nvSpPr>
            <p:cNvPr id="10" name="object 10"/>
            <p:cNvSpPr/>
            <p:nvPr/>
          </p:nvSpPr>
          <p:spPr>
            <a:xfrm>
              <a:off x="3078797" y="3784587"/>
              <a:ext cx="443865" cy="443865"/>
            </a:xfrm>
            <a:custGeom>
              <a:avLst/>
              <a:gdLst/>
              <a:ahLst/>
              <a:cxnLst/>
              <a:rect l="l" t="t" r="r" b="b"/>
              <a:pathLst>
                <a:path w="443864" h="443864">
                  <a:moveTo>
                    <a:pt x="0" y="221754"/>
                  </a:moveTo>
                  <a:lnTo>
                    <a:pt x="4504" y="266448"/>
                  </a:lnTo>
                  <a:lnTo>
                    <a:pt x="17425" y="308074"/>
                  </a:lnTo>
                  <a:lnTo>
                    <a:pt x="37870" y="345742"/>
                  </a:lnTo>
                  <a:lnTo>
                    <a:pt x="64947" y="378561"/>
                  </a:lnTo>
                  <a:lnTo>
                    <a:pt x="97766" y="405639"/>
                  </a:lnTo>
                  <a:lnTo>
                    <a:pt x="135434" y="426083"/>
                  </a:lnTo>
                  <a:lnTo>
                    <a:pt x="177061" y="439004"/>
                  </a:lnTo>
                  <a:lnTo>
                    <a:pt x="221754" y="443509"/>
                  </a:lnTo>
                  <a:lnTo>
                    <a:pt x="266444" y="439004"/>
                  </a:lnTo>
                  <a:lnTo>
                    <a:pt x="308069" y="426083"/>
                  </a:lnTo>
                  <a:lnTo>
                    <a:pt x="345737" y="405639"/>
                  </a:lnTo>
                  <a:lnTo>
                    <a:pt x="378556" y="378561"/>
                  </a:lnTo>
                  <a:lnTo>
                    <a:pt x="405635" y="345742"/>
                  </a:lnTo>
                  <a:lnTo>
                    <a:pt x="426082" y="308074"/>
                  </a:lnTo>
                  <a:lnTo>
                    <a:pt x="439003" y="266448"/>
                  </a:lnTo>
                  <a:lnTo>
                    <a:pt x="443509" y="221754"/>
                  </a:lnTo>
                  <a:lnTo>
                    <a:pt x="439003" y="177065"/>
                  </a:lnTo>
                  <a:lnTo>
                    <a:pt x="426082" y="135440"/>
                  </a:lnTo>
                  <a:lnTo>
                    <a:pt x="405635" y="97772"/>
                  </a:lnTo>
                  <a:lnTo>
                    <a:pt x="378556" y="64952"/>
                  </a:lnTo>
                  <a:lnTo>
                    <a:pt x="345737" y="37873"/>
                  </a:lnTo>
                  <a:lnTo>
                    <a:pt x="308069" y="17427"/>
                  </a:lnTo>
                  <a:lnTo>
                    <a:pt x="266444" y="4505"/>
                  </a:lnTo>
                  <a:lnTo>
                    <a:pt x="221754" y="0"/>
                  </a:lnTo>
                  <a:lnTo>
                    <a:pt x="177061" y="4505"/>
                  </a:lnTo>
                  <a:lnTo>
                    <a:pt x="135434" y="17427"/>
                  </a:lnTo>
                  <a:lnTo>
                    <a:pt x="97766" y="37873"/>
                  </a:lnTo>
                  <a:lnTo>
                    <a:pt x="64947" y="64952"/>
                  </a:lnTo>
                  <a:lnTo>
                    <a:pt x="37870" y="97772"/>
                  </a:lnTo>
                  <a:lnTo>
                    <a:pt x="17425" y="135440"/>
                  </a:lnTo>
                  <a:lnTo>
                    <a:pt x="4504" y="177065"/>
                  </a:lnTo>
                  <a:lnTo>
                    <a:pt x="0" y="22175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8797" y="3784587"/>
              <a:ext cx="443865" cy="443865"/>
            </a:xfrm>
            <a:custGeom>
              <a:avLst/>
              <a:gdLst/>
              <a:ahLst/>
              <a:cxnLst/>
              <a:rect l="l" t="t" r="r" b="b"/>
              <a:pathLst>
                <a:path w="443864" h="443864">
                  <a:moveTo>
                    <a:pt x="443509" y="221754"/>
                  </a:moveTo>
                  <a:lnTo>
                    <a:pt x="439003" y="177065"/>
                  </a:lnTo>
                  <a:lnTo>
                    <a:pt x="426082" y="135440"/>
                  </a:lnTo>
                  <a:lnTo>
                    <a:pt x="405635" y="97772"/>
                  </a:lnTo>
                  <a:lnTo>
                    <a:pt x="378556" y="64952"/>
                  </a:lnTo>
                  <a:lnTo>
                    <a:pt x="345737" y="37873"/>
                  </a:lnTo>
                  <a:lnTo>
                    <a:pt x="308069" y="17427"/>
                  </a:lnTo>
                  <a:lnTo>
                    <a:pt x="266444" y="4505"/>
                  </a:lnTo>
                  <a:lnTo>
                    <a:pt x="221754" y="0"/>
                  </a:lnTo>
                  <a:lnTo>
                    <a:pt x="177061" y="4505"/>
                  </a:lnTo>
                  <a:lnTo>
                    <a:pt x="135434" y="17427"/>
                  </a:lnTo>
                  <a:lnTo>
                    <a:pt x="97766" y="37873"/>
                  </a:lnTo>
                  <a:lnTo>
                    <a:pt x="64947" y="64952"/>
                  </a:lnTo>
                  <a:lnTo>
                    <a:pt x="37870" y="97772"/>
                  </a:lnTo>
                  <a:lnTo>
                    <a:pt x="17425" y="135440"/>
                  </a:lnTo>
                  <a:lnTo>
                    <a:pt x="4504" y="177065"/>
                  </a:lnTo>
                  <a:lnTo>
                    <a:pt x="0" y="221754"/>
                  </a:lnTo>
                  <a:lnTo>
                    <a:pt x="4504" y="266448"/>
                  </a:lnTo>
                  <a:lnTo>
                    <a:pt x="17425" y="308074"/>
                  </a:lnTo>
                  <a:lnTo>
                    <a:pt x="37870" y="345742"/>
                  </a:lnTo>
                  <a:lnTo>
                    <a:pt x="64947" y="378561"/>
                  </a:lnTo>
                  <a:lnTo>
                    <a:pt x="97766" y="405639"/>
                  </a:lnTo>
                  <a:lnTo>
                    <a:pt x="135434" y="426083"/>
                  </a:lnTo>
                  <a:lnTo>
                    <a:pt x="177061" y="439004"/>
                  </a:lnTo>
                  <a:lnTo>
                    <a:pt x="221754" y="443509"/>
                  </a:lnTo>
                  <a:lnTo>
                    <a:pt x="266444" y="439004"/>
                  </a:lnTo>
                  <a:lnTo>
                    <a:pt x="308069" y="426083"/>
                  </a:lnTo>
                  <a:lnTo>
                    <a:pt x="345737" y="405639"/>
                  </a:lnTo>
                  <a:lnTo>
                    <a:pt x="378556" y="378561"/>
                  </a:lnTo>
                  <a:lnTo>
                    <a:pt x="405635" y="345742"/>
                  </a:lnTo>
                  <a:lnTo>
                    <a:pt x="426082" y="308074"/>
                  </a:lnTo>
                  <a:lnTo>
                    <a:pt x="439003" y="266448"/>
                  </a:lnTo>
                  <a:lnTo>
                    <a:pt x="443509" y="221754"/>
                  </a:lnTo>
                  <a:close/>
                </a:path>
              </a:pathLst>
            </a:custGeom>
            <a:ln w="186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209556" y="3763660"/>
            <a:ext cx="217170" cy="401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i="1" spc="5" dirty="0">
                <a:latin typeface="Times New Roman"/>
                <a:cs typeface="Times New Roman"/>
              </a:rPr>
              <a:t>B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277624" y="3765854"/>
            <a:ext cx="481330" cy="481330"/>
            <a:chOff x="5277624" y="3765854"/>
            <a:chExt cx="481330" cy="481330"/>
          </a:xfrm>
        </p:grpSpPr>
        <p:sp>
          <p:nvSpPr>
            <p:cNvPr id="14" name="object 14"/>
            <p:cNvSpPr/>
            <p:nvPr/>
          </p:nvSpPr>
          <p:spPr>
            <a:xfrm>
              <a:off x="5296357" y="3784587"/>
              <a:ext cx="443865" cy="443865"/>
            </a:xfrm>
            <a:custGeom>
              <a:avLst/>
              <a:gdLst/>
              <a:ahLst/>
              <a:cxnLst/>
              <a:rect l="l" t="t" r="r" b="b"/>
              <a:pathLst>
                <a:path w="443864" h="443864">
                  <a:moveTo>
                    <a:pt x="0" y="221754"/>
                  </a:moveTo>
                  <a:lnTo>
                    <a:pt x="4504" y="266448"/>
                  </a:lnTo>
                  <a:lnTo>
                    <a:pt x="17425" y="308074"/>
                  </a:lnTo>
                  <a:lnTo>
                    <a:pt x="37870" y="345742"/>
                  </a:lnTo>
                  <a:lnTo>
                    <a:pt x="64947" y="378561"/>
                  </a:lnTo>
                  <a:lnTo>
                    <a:pt x="97766" y="405639"/>
                  </a:lnTo>
                  <a:lnTo>
                    <a:pt x="135434" y="426083"/>
                  </a:lnTo>
                  <a:lnTo>
                    <a:pt x="177061" y="439004"/>
                  </a:lnTo>
                  <a:lnTo>
                    <a:pt x="221754" y="443509"/>
                  </a:lnTo>
                  <a:lnTo>
                    <a:pt x="266444" y="439004"/>
                  </a:lnTo>
                  <a:lnTo>
                    <a:pt x="308069" y="426083"/>
                  </a:lnTo>
                  <a:lnTo>
                    <a:pt x="345737" y="405639"/>
                  </a:lnTo>
                  <a:lnTo>
                    <a:pt x="378556" y="378561"/>
                  </a:lnTo>
                  <a:lnTo>
                    <a:pt x="405635" y="345742"/>
                  </a:lnTo>
                  <a:lnTo>
                    <a:pt x="426082" y="308074"/>
                  </a:lnTo>
                  <a:lnTo>
                    <a:pt x="439003" y="266448"/>
                  </a:lnTo>
                  <a:lnTo>
                    <a:pt x="443509" y="221754"/>
                  </a:lnTo>
                  <a:lnTo>
                    <a:pt x="439003" y="177065"/>
                  </a:lnTo>
                  <a:lnTo>
                    <a:pt x="426082" y="135440"/>
                  </a:lnTo>
                  <a:lnTo>
                    <a:pt x="405635" y="97772"/>
                  </a:lnTo>
                  <a:lnTo>
                    <a:pt x="378556" y="64952"/>
                  </a:lnTo>
                  <a:lnTo>
                    <a:pt x="345737" y="37873"/>
                  </a:lnTo>
                  <a:lnTo>
                    <a:pt x="308069" y="17427"/>
                  </a:lnTo>
                  <a:lnTo>
                    <a:pt x="266444" y="4505"/>
                  </a:lnTo>
                  <a:lnTo>
                    <a:pt x="221754" y="0"/>
                  </a:lnTo>
                  <a:lnTo>
                    <a:pt x="177061" y="4505"/>
                  </a:lnTo>
                  <a:lnTo>
                    <a:pt x="135434" y="17427"/>
                  </a:lnTo>
                  <a:lnTo>
                    <a:pt x="97766" y="37873"/>
                  </a:lnTo>
                  <a:lnTo>
                    <a:pt x="64947" y="64952"/>
                  </a:lnTo>
                  <a:lnTo>
                    <a:pt x="37870" y="97772"/>
                  </a:lnTo>
                  <a:lnTo>
                    <a:pt x="17425" y="135440"/>
                  </a:lnTo>
                  <a:lnTo>
                    <a:pt x="4504" y="177065"/>
                  </a:lnTo>
                  <a:lnTo>
                    <a:pt x="0" y="2217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96357" y="3784587"/>
              <a:ext cx="443865" cy="443865"/>
            </a:xfrm>
            <a:custGeom>
              <a:avLst/>
              <a:gdLst/>
              <a:ahLst/>
              <a:cxnLst/>
              <a:rect l="l" t="t" r="r" b="b"/>
              <a:pathLst>
                <a:path w="443864" h="443864">
                  <a:moveTo>
                    <a:pt x="443509" y="221754"/>
                  </a:moveTo>
                  <a:lnTo>
                    <a:pt x="439003" y="177065"/>
                  </a:lnTo>
                  <a:lnTo>
                    <a:pt x="426082" y="135440"/>
                  </a:lnTo>
                  <a:lnTo>
                    <a:pt x="405635" y="97772"/>
                  </a:lnTo>
                  <a:lnTo>
                    <a:pt x="378556" y="64952"/>
                  </a:lnTo>
                  <a:lnTo>
                    <a:pt x="345737" y="37873"/>
                  </a:lnTo>
                  <a:lnTo>
                    <a:pt x="308069" y="17427"/>
                  </a:lnTo>
                  <a:lnTo>
                    <a:pt x="266444" y="4505"/>
                  </a:lnTo>
                  <a:lnTo>
                    <a:pt x="221754" y="0"/>
                  </a:lnTo>
                  <a:lnTo>
                    <a:pt x="177061" y="4505"/>
                  </a:lnTo>
                  <a:lnTo>
                    <a:pt x="135434" y="17427"/>
                  </a:lnTo>
                  <a:lnTo>
                    <a:pt x="97766" y="37873"/>
                  </a:lnTo>
                  <a:lnTo>
                    <a:pt x="64947" y="64952"/>
                  </a:lnTo>
                  <a:lnTo>
                    <a:pt x="37870" y="97772"/>
                  </a:lnTo>
                  <a:lnTo>
                    <a:pt x="17425" y="135440"/>
                  </a:lnTo>
                  <a:lnTo>
                    <a:pt x="4504" y="177065"/>
                  </a:lnTo>
                  <a:lnTo>
                    <a:pt x="0" y="221754"/>
                  </a:lnTo>
                  <a:lnTo>
                    <a:pt x="4504" y="266448"/>
                  </a:lnTo>
                  <a:lnTo>
                    <a:pt x="17425" y="308074"/>
                  </a:lnTo>
                  <a:lnTo>
                    <a:pt x="37870" y="345742"/>
                  </a:lnTo>
                  <a:lnTo>
                    <a:pt x="64947" y="378561"/>
                  </a:lnTo>
                  <a:lnTo>
                    <a:pt x="97766" y="405639"/>
                  </a:lnTo>
                  <a:lnTo>
                    <a:pt x="135434" y="426083"/>
                  </a:lnTo>
                  <a:lnTo>
                    <a:pt x="177061" y="439004"/>
                  </a:lnTo>
                  <a:lnTo>
                    <a:pt x="221754" y="443509"/>
                  </a:lnTo>
                  <a:lnTo>
                    <a:pt x="266444" y="439004"/>
                  </a:lnTo>
                  <a:lnTo>
                    <a:pt x="308069" y="426083"/>
                  </a:lnTo>
                  <a:lnTo>
                    <a:pt x="345737" y="405639"/>
                  </a:lnTo>
                  <a:lnTo>
                    <a:pt x="378556" y="378561"/>
                  </a:lnTo>
                  <a:lnTo>
                    <a:pt x="405635" y="345742"/>
                  </a:lnTo>
                  <a:lnTo>
                    <a:pt x="426082" y="308074"/>
                  </a:lnTo>
                  <a:lnTo>
                    <a:pt x="439003" y="266448"/>
                  </a:lnTo>
                  <a:lnTo>
                    <a:pt x="443509" y="221754"/>
                  </a:lnTo>
                  <a:close/>
                </a:path>
              </a:pathLst>
            </a:custGeom>
            <a:ln w="372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415927" y="3763660"/>
            <a:ext cx="234315" cy="401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i="1" spc="10" dirty="0">
                <a:latin typeface="Times New Roman"/>
                <a:cs typeface="Times New Roman"/>
              </a:rPr>
              <a:t>C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505684" y="4763757"/>
            <a:ext cx="481330" cy="481330"/>
            <a:chOff x="2505684" y="4763757"/>
            <a:chExt cx="481330" cy="481330"/>
          </a:xfrm>
        </p:grpSpPr>
        <p:sp>
          <p:nvSpPr>
            <p:cNvPr id="18" name="object 18"/>
            <p:cNvSpPr/>
            <p:nvPr/>
          </p:nvSpPr>
          <p:spPr>
            <a:xfrm>
              <a:off x="2524416" y="4782489"/>
              <a:ext cx="443865" cy="443865"/>
            </a:xfrm>
            <a:custGeom>
              <a:avLst/>
              <a:gdLst/>
              <a:ahLst/>
              <a:cxnLst/>
              <a:rect l="l" t="t" r="r" b="b"/>
              <a:pathLst>
                <a:path w="443864" h="443864">
                  <a:moveTo>
                    <a:pt x="0" y="221754"/>
                  </a:moveTo>
                  <a:lnTo>
                    <a:pt x="4504" y="266444"/>
                  </a:lnTo>
                  <a:lnTo>
                    <a:pt x="17425" y="308069"/>
                  </a:lnTo>
                  <a:lnTo>
                    <a:pt x="37869" y="345737"/>
                  </a:lnTo>
                  <a:lnTo>
                    <a:pt x="64946" y="378556"/>
                  </a:lnTo>
                  <a:lnTo>
                    <a:pt x="97763" y="405635"/>
                  </a:lnTo>
                  <a:lnTo>
                    <a:pt x="135429" y="426082"/>
                  </a:lnTo>
                  <a:lnTo>
                    <a:pt x="177052" y="439003"/>
                  </a:lnTo>
                  <a:lnTo>
                    <a:pt x="221742" y="443509"/>
                  </a:lnTo>
                  <a:lnTo>
                    <a:pt x="266435" y="439003"/>
                  </a:lnTo>
                  <a:lnTo>
                    <a:pt x="308061" y="426082"/>
                  </a:lnTo>
                  <a:lnTo>
                    <a:pt x="345730" y="405635"/>
                  </a:lnTo>
                  <a:lnTo>
                    <a:pt x="378548" y="378556"/>
                  </a:lnTo>
                  <a:lnTo>
                    <a:pt x="405626" y="345737"/>
                  </a:lnTo>
                  <a:lnTo>
                    <a:pt x="426071" y="308069"/>
                  </a:lnTo>
                  <a:lnTo>
                    <a:pt x="438991" y="266444"/>
                  </a:lnTo>
                  <a:lnTo>
                    <a:pt x="443496" y="221754"/>
                  </a:lnTo>
                  <a:lnTo>
                    <a:pt x="438991" y="177061"/>
                  </a:lnTo>
                  <a:lnTo>
                    <a:pt x="426071" y="135434"/>
                  </a:lnTo>
                  <a:lnTo>
                    <a:pt x="405626" y="97766"/>
                  </a:lnTo>
                  <a:lnTo>
                    <a:pt x="378548" y="64947"/>
                  </a:lnTo>
                  <a:lnTo>
                    <a:pt x="345730" y="37870"/>
                  </a:lnTo>
                  <a:lnTo>
                    <a:pt x="308061" y="17425"/>
                  </a:lnTo>
                  <a:lnTo>
                    <a:pt x="266435" y="4504"/>
                  </a:lnTo>
                  <a:lnTo>
                    <a:pt x="221742" y="0"/>
                  </a:lnTo>
                  <a:lnTo>
                    <a:pt x="177052" y="4504"/>
                  </a:lnTo>
                  <a:lnTo>
                    <a:pt x="135429" y="17425"/>
                  </a:lnTo>
                  <a:lnTo>
                    <a:pt x="97763" y="37870"/>
                  </a:lnTo>
                  <a:lnTo>
                    <a:pt x="64946" y="64947"/>
                  </a:lnTo>
                  <a:lnTo>
                    <a:pt x="37869" y="97766"/>
                  </a:lnTo>
                  <a:lnTo>
                    <a:pt x="17425" y="135434"/>
                  </a:lnTo>
                  <a:lnTo>
                    <a:pt x="4504" y="177061"/>
                  </a:lnTo>
                  <a:lnTo>
                    <a:pt x="0" y="2217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24416" y="4782489"/>
              <a:ext cx="443865" cy="443865"/>
            </a:xfrm>
            <a:custGeom>
              <a:avLst/>
              <a:gdLst/>
              <a:ahLst/>
              <a:cxnLst/>
              <a:rect l="l" t="t" r="r" b="b"/>
              <a:pathLst>
                <a:path w="443864" h="443864">
                  <a:moveTo>
                    <a:pt x="443496" y="221754"/>
                  </a:moveTo>
                  <a:lnTo>
                    <a:pt x="438991" y="177061"/>
                  </a:lnTo>
                  <a:lnTo>
                    <a:pt x="426071" y="135434"/>
                  </a:lnTo>
                  <a:lnTo>
                    <a:pt x="405626" y="97766"/>
                  </a:lnTo>
                  <a:lnTo>
                    <a:pt x="378548" y="64947"/>
                  </a:lnTo>
                  <a:lnTo>
                    <a:pt x="345730" y="37870"/>
                  </a:lnTo>
                  <a:lnTo>
                    <a:pt x="308061" y="17425"/>
                  </a:lnTo>
                  <a:lnTo>
                    <a:pt x="266435" y="4504"/>
                  </a:lnTo>
                  <a:lnTo>
                    <a:pt x="221742" y="0"/>
                  </a:lnTo>
                  <a:lnTo>
                    <a:pt x="177052" y="4504"/>
                  </a:lnTo>
                  <a:lnTo>
                    <a:pt x="135429" y="17425"/>
                  </a:lnTo>
                  <a:lnTo>
                    <a:pt x="97763" y="37870"/>
                  </a:lnTo>
                  <a:lnTo>
                    <a:pt x="64946" y="64947"/>
                  </a:lnTo>
                  <a:lnTo>
                    <a:pt x="37869" y="97766"/>
                  </a:lnTo>
                  <a:lnTo>
                    <a:pt x="17425" y="135434"/>
                  </a:lnTo>
                  <a:lnTo>
                    <a:pt x="4504" y="177061"/>
                  </a:lnTo>
                  <a:lnTo>
                    <a:pt x="0" y="221754"/>
                  </a:lnTo>
                  <a:lnTo>
                    <a:pt x="4504" y="266444"/>
                  </a:lnTo>
                  <a:lnTo>
                    <a:pt x="17425" y="308069"/>
                  </a:lnTo>
                  <a:lnTo>
                    <a:pt x="37869" y="345737"/>
                  </a:lnTo>
                  <a:lnTo>
                    <a:pt x="64946" y="378556"/>
                  </a:lnTo>
                  <a:lnTo>
                    <a:pt x="97763" y="405635"/>
                  </a:lnTo>
                  <a:lnTo>
                    <a:pt x="135429" y="426082"/>
                  </a:lnTo>
                  <a:lnTo>
                    <a:pt x="177052" y="439003"/>
                  </a:lnTo>
                  <a:lnTo>
                    <a:pt x="221742" y="443509"/>
                  </a:lnTo>
                  <a:lnTo>
                    <a:pt x="266435" y="439003"/>
                  </a:lnTo>
                  <a:lnTo>
                    <a:pt x="308061" y="426082"/>
                  </a:lnTo>
                  <a:lnTo>
                    <a:pt x="345730" y="405635"/>
                  </a:lnTo>
                  <a:lnTo>
                    <a:pt x="378548" y="378556"/>
                  </a:lnTo>
                  <a:lnTo>
                    <a:pt x="405626" y="345737"/>
                  </a:lnTo>
                  <a:lnTo>
                    <a:pt x="426071" y="308069"/>
                  </a:lnTo>
                  <a:lnTo>
                    <a:pt x="438991" y="266444"/>
                  </a:lnTo>
                  <a:lnTo>
                    <a:pt x="443496" y="221754"/>
                  </a:lnTo>
                  <a:close/>
                </a:path>
              </a:pathLst>
            </a:custGeom>
            <a:ln w="372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632798" y="4761562"/>
            <a:ext cx="252095" cy="401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i="1" spc="10" dirty="0">
                <a:latin typeface="Times New Roman"/>
                <a:cs typeface="Times New Roman"/>
              </a:rPr>
              <a:t>D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614458" y="4763757"/>
            <a:ext cx="481330" cy="481330"/>
            <a:chOff x="3614458" y="4763757"/>
            <a:chExt cx="481330" cy="481330"/>
          </a:xfrm>
        </p:grpSpPr>
        <p:sp>
          <p:nvSpPr>
            <p:cNvPr id="22" name="object 22"/>
            <p:cNvSpPr/>
            <p:nvPr/>
          </p:nvSpPr>
          <p:spPr>
            <a:xfrm>
              <a:off x="3633190" y="4782489"/>
              <a:ext cx="443865" cy="443865"/>
            </a:xfrm>
            <a:custGeom>
              <a:avLst/>
              <a:gdLst/>
              <a:ahLst/>
              <a:cxnLst/>
              <a:rect l="l" t="t" r="r" b="b"/>
              <a:pathLst>
                <a:path w="443864" h="443864">
                  <a:moveTo>
                    <a:pt x="0" y="221754"/>
                  </a:moveTo>
                  <a:lnTo>
                    <a:pt x="4505" y="266444"/>
                  </a:lnTo>
                  <a:lnTo>
                    <a:pt x="17427" y="308069"/>
                  </a:lnTo>
                  <a:lnTo>
                    <a:pt x="37873" y="345737"/>
                  </a:lnTo>
                  <a:lnTo>
                    <a:pt x="64952" y="378556"/>
                  </a:lnTo>
                  <a:lnTo>
                    <a:pt x="97772" y="405635"/>
                  </a:lnTo>
                  <a:lnTo>
                    <a:pt x="135440" y="426082"/>
                  </a:lnTo>
                  <a:lnTo>
                    <a:pt x="177065" y="439003"/>
                  </a:lnTo>
                  <a:lnTo>
                    <a:pt x="221754" y="443509"/>
                  </a:lnTo>
                  <a:lnTo>
                    <a:pt x="266444" y="439003"/>
                  </a:lnTo>
                  <a:lnTo>
                    <a:pt x="308069" y="426082"/>
                  </a:lnTo>
                  <a:lnTo>
                    <a:pt x="345737" y="405635"/>
                  </a:lnTo>
                  <a:lnTo>
                    <a:pt x="378556" y="378556"/>
                  </a:lnTo>
                  <a:lnTo>
                    <a:pt x="405635" y="345737"/>
                  </a:lnTo>
                  <a:lnTo>
                    <a:pt x="426082" y="308069"/>
                  </a:lnTo>
                  <a:lnTo>
                    <a:pt x="439003" y="266444"/>
                  </a:lnTo>
                  <a:lnTo>
                    <a:pt x="443509" y="221754"/>
                  </a:lnTo>
                  <a:lnTo>
                    <a:pt x="439003" y="177061"/>
                  </a:lnTo>
                  <a:lnTo>
                    <a:pt x="426082" y="135434"/>
                  </a:lnTo>
                  <a:lnTo>
                    <a:pt x="405635" y="97766"/>
                  </a:lnTo>
                  <a:lnTo>
                    <a:pt x="378556" y="64947"/>
                  </a:lnTo>
                  <a:lnTo>
                    <a:pt x="345737" y="37870"/>
                  </a:lnTo>
                  <a:lnTo>
                    <a:pt x="308069" y="17425"/>
                  </a:lnTo>
                  <a:lnTo>
                    <a:pt x="266444" y="4504"/>
                  </a:lnTo>
                  <a:lnTo>
                    <a:pt x="221754" y="0"/>
                  </a:lnTo>
                  <a:lnTo>
                    <a:pt x="177065" y="4504"/>
                  </a:lnTo>
                  <a:lnTo>
                    <a:pt x="135440" y="17425"/>
                  </a:lnTo>
                  <a:lnTo>
                    <a:pt x="97772" y="37870"/>
                  </a:lnTo>
                  <a:lnTo>
                    <a:pt x="64952" y="64947"/>
                  </a:lnTo>
                  <a:lnTo>
                    <a:pt x="37873" y="97766"/>
                  </a:lnTo>
                  <a:lnTo>
                    <a:pt x="17427" y="135434"/>
                  </a:lnTo>
                  <a:lnTo>
                    <a:pt x="4505" y="177061"/>
                  </a:lnTo>
                  <a:lnTo>
                    <a:pt x="0" y="2217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33190" y="4782489"/>
              <a:ext cx="443865" cy="443865"/>
            </a:xfrm>
            <a:custGeom>
              <a:avLst/>
              <a:gdLst/>
              <a:ahLst/>
              <a:cxnLst/>
              <a:rect l="l" t="t" r="r" b="b"/>
              <a:pathLst>
                <a:path w="443864" h="443864">
                  <a:moveTo>
                    <a:pt x="443509" y="221754"/>
                  </a:moveTo>
                  <a:lnTo>
                    <a:pt x="439003" y="177061"/>
                  </a:lnTo>
                  <a:lnTo>
                    <a:pt x="426082" y="135434"/>
                  </a:lnTo>
                  <a:lnTo>
                    <a:pt x="405635" y="97766"/>
                  </a:lnTo>
                  <a:lnTo>
                    <a:pt x="378556" y="64947"/>
                  </a:lnTo>
                  <a:lnTo>
                    <a:pt x="345737" y="37870"/>
                  </a:lnTo>
                  <a:lnTo>
                    <a:pt x="308069" y="17425"/>
                  </a:lnTo>
                  <a:lnTo>
                    <a:pt x="266444" y="4504"/>
                  </a:lnTo>
                  <a:lnTo>
                    <a:pt x="221754" y="0"/>
                  </a:lnTo>
                  <a:lnTo>
                    <a:pt x="177065" y="4504"/>
                  </a:lnTo>
                  <a:lnTo>
                    <a:pt x="135440" y="17425"/>
                  </a:lnTo>
                  <a:lnTo>
                    <a:pt x="97772" y="37870"/>
                  </a:lnTo>
                  <a:lnTo>
                    <a:pt x="64952" y="64947"/>
                  </a:lnTo>
                  <a:lnTo>
                    <a:pt x="37873" y="97766"/>
                  </a:lnTo>
                  <a:lnTo>
                    <a:pt x="17427" y="135434"/>
                  </a:lnTo>
                  <a:lnTo>
                    <a:pt x="4505" y="177061"/>
                  </a:lnTo>
                  <a:lnTo>
                    <a:pt x="0" y="221754"/>
                  </a:lnTo>
                  <a:lnTo>
                    <a:pt x="4505" y="266444"/>
                  </a:lnTo>
                  <a:lnTo>
                    <a:pt x="17427" y="308069"/>
                  </a:lnTo>
                  <a:lnTo>
                    <a:pt x="37873" y="345737"/>
                  </a:lnTo>
                  <a:lnTo>
                    <a:pt x="64952" y="378556"/>
                  </a:lnTo>
                  <a:lnTo>
                    <a:pt x="97772" y="405635"/>
                  </a:lnTo>
                  <a:lnTo>
                    <a:pt x="135440" y="426082"/>
                  </a:lnTo>
                  <a:lnTo>
                    <a:pt x="177065" y="439003"/>
                  </a:lnTo>
                  <a:lnTo>
                    <a:pt x="221754" y="443509"/>
                  </a:lnTo>
                  <a:lnTo>
                    <a:pt x="266444" y="439003"/>
                  </a:lnTo>
                  <a:lnTo>
                    <a:pt x="308069" y="426082"/>
                  </a:lnTo>
                  <a:lnTo>
                    <a:pt x="345737" y="405635"/>
                  </a:lnTo>
                  <a:lnTo>
                    <a:pt x="378556" y="378556"/>
                  </a:lnTo>
                  <a:lnTo>
                    <a:pt x="405635" y="345737"/>
                  </a:lnTo>
                  <a:lnTo>
                    <a:pt x="426082" y="308069"/>
                  </a:lnTo>
                  <a:lnTo>
                    <a:pt x="439003" y="266444"/>
                  </a:lnTo>
                  <a:lnTo>
                    <a:pt x="443509" y="221754"/>
                  </a:lnTo>
                  <a:close/>
                </a:path>
              </a:pathLst>
            </a:custGeom>
            <a:ln w="372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752761" y="4761562"/>
            <a:ext cx="217170" cy="401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i="1" spc="5" dirty="0">
                <a:latin typeface="Times New Roman"/>
                <a:cs typeface="Times New Roman"/>
              </a:rPr>
              <a:t>E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732439" y="4772964"/>
            <a:ext cx="462915" cy="462915"/>
            <a:chOff x="4732439" y="4772964"/>
            <a:chExt cx="462915" cy="462915"/>
          </a:xfrm>
        </p:grpSpPr>
        <p:sp>
          <p:nvSpPr>
            <p:cNvPr id="26" name="object 26"/>
            <p:cNvSpPr/>
            <p:nvPr/>
          </p:nvSpPr>
          <p:spPr>
            <a:xfrm>
              <a:off x="4741964" y="4782489"/>
              <a:ext cx="443865" cy="443865"/>
            </a:xfrm>
            <a:custGeom>
              <a:avLst/>
              <a:gdLst/>
              <a:ahLst/>
              <a:cxnLst/>
              <a:rect l="l" t="t" r="r" b="b"/>
              <a:pathLst>
                <a:path w="443864" h="443864">
                  <a:moveTo>
                    <a:pt x="0" y="221754"/>
                  </a:moveTo>
                  <a:lnTo>
                    <a:pt x="4504" y="266444"/>
                  </a:lnTo>
                  <a:lnTo>
                    <a:pt x="17425" y="308069"/>
                  </a:lnTo>
                  <a:lnTo>
                    <a:pt x="37870" y="345737"/>
                  </a:lnTo>
                  <a:lnTo>
                    <a:pt x="64947" y="378556"/>
                  </a:lnTo>
                  <a:lnTo>
                    <a:pt x="97766" y="405635"/>
                  </a:lnTo>
                  <a:lnTo>
                    <a:pt x="135434" y="426082"/>
                  </a:lnTo>
                  <a:lnTo>
                    <a:pt x="177061" y="439003"/>
                  </a:lnTo>
                  <a:lnTo>
                    <a:pt x="221754" y="443509"/>
                  </a:lnTo>
                  <a:lnTo>
                    <a:pt x="266444" y="439003"/>
                  </a:lnTo>
                  <a:lnTo>
                    <a:pt x="308069" y="426082"/>
                  </a:lnTo>
                  <a:lnTo>
                    <a:pt x="345737" y="405635"/>
                  </a:lnTo>
                  <a:lnTo>
                    <a:pt x="378556" y="378556"/>
                  </a:lnTo>
                  <a:lnTo>
                    <a:pt x="405635" y="345737"/>
                  </a:lnTo>
                  <a:lnTo>
                    <a:pt x="426082" y="308069"/>
                  </a:lnTo>
                  <a:lnTo>
                    <a:pt x="439003" y="266444"/>
                  </a:lnTo>
                  <a:lnTo>
                    <a:pt x="443509" y="221754"/>
                  </a:lnTo>
                  <a:lnTo>
                    <a:pt x="439003" y="177061"/>
                  </a:lnTo>
                  <a:lnTo>
                    <a:pt x="426082" y="135434"/>
                  </a:lnTo>
                  <a:lnTo>
                    <a:pt x="405635" y="97766"/>
                  </a:lnTo>
                  <a:lnTo>
                    <a:pt x="378556" y="64947"/>
                  </a:lnTo>
                  <a:lnTo>
                    <a:pt x="345737" y="37870"/>
                  </a:lnTo>
                  <a:lnTo>
                    <a:pt x="308069" y="17425"/>
                  </a:lnTo>
                  <a:lnTo>
                    <a:pt x="266444" y="4504"/>
                  </a:lnTo>
                  <a:lnTo>
                    <a:pt x="221754" y="0"/>
                  </a:lnTo>
                  <a:lnTo>
                    <a:pt x="177061" y="4504"/>
                  </a:lnTo>
                  <a:lnTo>
                    <a:pt x="135434" y="17425"/>
                  </a:lnTo>
                  <a:lnTo>
                    <a:pt x="97766" y="37870"/>
                  </a:lnTo>
                  <a:lnTo>
                    <a:pt x="64947" y="64947"/>
                  </a:lnTo>
                  <a:lnTo>
                    <a:pt x="37870" y="97766"/>
                  </a:lnTo>
                  <a:lnTo>
                    <a:pt x="17425" y="135434"/>
                  </a:lnTo>
                  <a:lnTo>
                    <a:pt x="4504" y="177061"/>
                  </a:lnTo>
                  <a:lnTo>
                    <a:pt x="0" y="2217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41964" y="4782489"/>
              <a:ext cx="443865" cy="443865"/>
            </a:xfrm>
            <a:custGeom>
              <a:avLst/>
              <a:gdLst/>
              <a:ahLst/>
              <a:cxnLst/>
              <a:rect l="l" t="t" r="r" b="b"/>
              <a:pathLst>
                <a:path w="443864" h="443864">
                  <a:moveTo>
                    <a:pt x="443509" y="221754"/>
                  </a:moveTo>
                  <a:lnTo>
                    <a:pt x="439003" y="177061"/>
                  </a:lnTo>
                  <a:lnTo>
                    <a:pt x="426082" y="135434"/>
                  </a:lnTo>
                  <a:lnTo>
                    <a:pt x="405635" y="97766"/>
                  </a:lnTo>
                  <a:lnTo>
                    <a:pt x="378556" y="64947"/>
                  </a:lnTo>
                  <a:lnTo>
                    <a:pt x="345737" y="37870"/>
                  </a:lnTo>
                  <a:lnTo>
                    <a:pt x="308069" y="17425"/>
                  </a:lnTo>
                  <a:lnTo>
                    <a:pt x="266444" y="4504"/>
                  </a:lnTo>
                  <a:lnTo>
                    <a:pt x="221754" y="0"/>
                  </a:lnTo>
                  <a:lnTo>
                    <a:pt x="177061" y="4504"/>
                  </a:lnTo>
                  <a:lnTo>
                    <a:pt x="135434" y="17425"/>
                  </a:lnTo>
                  <a:lnTo>
                    <a:pt x="97766" y="37870"/>
                  </a:lnTo>
                  <a:lnTo>
                    <a:pt x="64947" y="64947"/>
                  </a:lnTo>
                  <a:lnTo>
                    <a:pt x="37870" y="97766"/>
                  </a:lnTo>
                  <a:lnTo>
                    <a:pt x="17425" y="135434"/>
                  </a:lnTo>
                  <a:lnTo>
                    <a:pt x="4504" y="177061"/>
                  </a:lnTo>
                  <a:lnTo>
                    <a:pt x="0" y="221754"/>
                  </a:lnTo>
                  <a:lnTo>
                    <a:pt x="4504" y="266444"/>
                  </a:lnTo>
                  <a:lnTo>
                    <a:pt x="17425" y="308069"/>
                  </a:lnTo>
                  <a:lnTo>
                    <a:pt x="37870" y="345737"/>
                  </a:lnTo>
                  <a:lnTo>
                    <a:pt x="64947" y="378556"/>
                  </a:lnTo>
                  <a:lnTo>
                    <a:pt x="97766" y="405635"/>
                  </a:lnTo>
                  <a:lnTo>
                    <a:pt x="135434" y="426082"/>
                  </a:lnTo>
                  <a:lnTo>
                    <a:pt x="177061" y="439003"/>
                  </a:lnTo>
                  <a:lnTo>
                    <a:pt x="221754" y="443509"/>
                  </a:lnTo>
                  <a:lnTo>
                    <a:pt x="266444" y="439003"/>
                  </a:lnTo>
                  <a:lnTo>
                    <a:pt x="308069" y="426082"/>
                  </a:lnTo>
                  <a:lnTo>
                    <a:pt x="345737" y="405635"/>
                  </a:lnTo>
                  <a:lnTo>
                    <a:pt x="378556" y="378556"/>
                  </a:lnTo>
                  <a:lnTo>
                    <a:pt x="405635" y="345737"/>
                  </a:lnTo>
                  <a:lnTo>
                    <a:pt x="426082" y="308069"/>
                  </a:lnTo>
                  <a:lnTo>
                    <a:pt x="439003" y="266444"/>
                  </a:lnTo>
                  <a:lnTo>
                    <a:pt x="443509" y="221754"/>
                  </a:lnTo>
                  <a:close/>
                </a:path>
              </a:pathLst>
            </a:custGeom>
            <a:ln w="18642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861534" y="4761562"/>
            <a:ext cx="217170" cy="401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F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841212" y="4772964"/>
            <a:ext cx="462915" cy="462915"/>
            <a:chOff x="5841212" y="4772964"/>
            <a:chExt cx="462915" cy="462915"/>
          </a:xfrm>
        </p:grpSpPr>
        <p:sp>
          <p:nvSpPr>
            <p:cNvPr id="30" name="object 30"/>
            <p:cNvSpPr/>
            <p:nvPr/>
          </p:nvSpPr>
          <p:spPr>
            <a:xfrm>
              <a:off x="5850737" y="4782489"/>
              <a:ext cx="443865" cy="443865"/>
            </a:xfrm>
            <a:custGeom>
              <a:avLst/>
              <a:gdLst/>
              <a:ahLst/>
              <a:cxnLst/>
              <a:rect l="l" t="t" r="r" b="b"/>
              <a:pathLst>
                <a:path w="443864" h="443864">
                  <a:moveTo>
                    <a:pt x="0" y="221754"/>
                  </a:moveTo>
                  <a:lnTo>
                    <a:pt x="4505" y="266444"/>
                  </a:lnTo>
                  <a:lnTo>
                    <a:pt x="17427" y="308069"/>
                  </a:lnTo>
                  <a:lnTo>
                    <a:pt x="37873" y="345737"/>
                  </a:lnTo>
                  <a:lnTo>
                    <a:pt x="64952" y="378556"/>
                  </a:lnTo>
                  <a:lnTo>
                    <a:pt x="97772" y="405635"/>
                  </a:lnTo>
                  <a:lnTo>
                    <a:pt x="135440" y="426082"/>
                  </a:lnTo>
                  <a:lnTo>
                    <a:pt x="177065" y="439003"/>
                  </a:lnTo>
                  <a:lnTo>
                    <a:pt x="221754" y="443509"/>
                  </a:lnTo>
                  <a:lnTo>
                    <a:pt x="266448" y="439003"/>
                  </a:lnTo>
                  <a:lnTo>
                    <a:pt x="308074" y="426082"/>
                  </a:lnTo>
                  <a:lnTo>
                    <a:pt x="345742" y="405635"/>
                  </a:lnTo>
                  <a:lnTo>
                    <a:pt x="378561" y="378556"/>
                  </a:lnTo>
                  <a:lnTo>
                    <a:pt x="405639" y="345737"/>
                  </a:lnTo>
                  <a:lnTo>
                    <a:pt x="426083" y="308069"/>
                  </a:lnTo>
                  <a:lnTo>
                    <a:pt x="439004" y="266444"/>
                  </a:lnTo>
                  <a:lnTo>
                    <a:pt x="443509" y="221754"/>
                  </a:lnTo>
                  <a:lnTo>
                    <a:pt x="439004" y="177061"/>
                  </a:lnTo>
                  <a:lnTo>
                    <a:pt x="426083" y="135434"/>
                  </a:lnTo>
                  <a:lnTo>
                    <a:pt x="405639" y="97766"/>
                  </a:lnTo>
                  <a:lnTo>
                    <a:pt x="378561" y="64947"/>
                  </a:lnTo>
                  <a:lnTo>
                    <a:pt x="345742" y="37870"/>
                  </a:lnTo>
                  <a:lnTo>
                    <a:pt x="308074" y="17425"/>
                  </a:lnTo>
                  <a:lnTo>
                    <a:pt x="266448" y="4504"/>
                  </a:lnTo>
                  <a:lnTo>
                    <a:pt x="221754" y="0"/>
                  </a:lnTo>
                  <a:lnTo>
                    <a:pt x="177065" y="4504"/>
                  </a:lnTo>
                  <a:lnTo>
                    <a:pt x="135440" y="17425"/>
                  </a:lnTo>
                  <a:lnTo>
                    <a:pt x="97772" y="37870"/>
                  </a:lnTo>
                  <a:lnTo>
                    <a:pt x="64952" y="64947"/>
                  </a:lnTo>
                  <a:lnTo>
                    <a:pt x="37873" y="97766"/>
                  </a:lnTo>
                  <a:lnTo>
                    <a:pt x="17427" y="135434"/>
                  </a:lnTo>
                  <a:lnTo>
                    <a:pt x="4505" y="177061"/>
                  </a:lnTo>
                  <a:lnTo>
                    <a:pt x="0" y="2217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850737" y="4782489"/>
              <a:ext cx="443865" cy="443865"/>
            </a:xfrm>
            <a:custGeom>
              <a:avLst/>
              <a:gdLst/>
              <a:ahLst/>
              <a:cxnLst/>
              <a:rect l="l" t="t" r="r" b="b"/>
              <a:pathLst>
                <a:path w="443864" h="443864">
                  <a:moveTo>
                    <a:pt x="443509" y="221754"/>
                  </a:moveTo>
                  <a:lnTo>
                    <a:pt x="439004" y="177061"/>
                  </a:lnTo>
                  <a:lnTo>
                    <a:pt x="426083" y="135434"/>
                  </a:lnTo>
                  <a:lnTo>
                    <a:pt x="405639" y="97766"/>
                  </a:lnTo>
                  <a:lnTo>
                    <a:pt x="378561" y="64947"/>
                  </a:lnTo>
                  <a:lnTo>
                    <a:pt x="345742" y="37870"/>
                  </a:lnTo>
                  <a:lnTo>
                    <a:pt x="308074" y="17425"/>
                  </a:lnTo>
                  <a:lnTo>
                    <a:pt x="266448" y="4504"/>
                  </a:lnTo>
                  <a:lnTo>
                    <a:pt x="221754" y="0"/>
                  </a:lnTo>
                  <a:lnTo>
                    <a:pt x="177065" y="4504"/>
                  </a:lnTo>
                  <a:lnTo>
                    <a:pt x="135440" y="17425"/>
                  </a:lnTo>
                  <a:lnTo>
                    <a:pt x="97772" y="37870"/>
                  </a:lnTo>
                  <a:lnTo>
                    <a:pt x="64952" y="64947"/>
                  </a:lnTo>
                  <a:lnTo>
                    <a:pt x="37873" y="97766"/>
                  </a:lnTo>
                  <a:lnTo>
                    <a:pt x="17427" y="135434"/>
                  </a:lnTo>
                  <a:lnTo>
                    <a:pt x="4505" y="177061"/>
                  </a:lnTo>
                  <a:lnTo>
                    <a:pt x="0" y="221754"/>
                  </a:lnTo>
                  <a:lnTo>
                    <a:pt x="4505" y="266444"/>
                  </a:lnTo>
                  <a:lnTo>
                    <a:pt x="17427" y="308069"/>
                  </a:lnTo>
                  <a:lnTo>
                    <a:pt x="37873" y="345737"/>
                  </a:lnTo>
                  <a:lnTo>
                    <a:pt x="64952" y="378556"/>
                  </a:lnTo>
                  <a:lnTo>
                    <a:pt x="97772" y="405635"/>
                  </a:lnTo>
                  <a:lnTo>
                    <a:pt x="135440" y="426082"/>
                  </a:lnTo>
                  <a:lnTo>
                    <a:pt x="177065" y="439003"/>
                  </a:lnTo>
                  <a:lnTo>
                    <a:pt x="221754" y="443509"/>
                  </a:lnTo>
                  <a:lnTo>
                    <a:pt x="266448" y="439003"/>
                  </a:lnTo>
                  <a:lnTo>
                    <a:pt x="308074" y="426082"/>
                  </a:lnTo>
                  <a:lnTo>
                    <a:pt x="345742" y="405635"/>
                  </a:lnTo>
                  <a:lnTo>
                    <a:pt x="378561" y="378556"/>
                  </a:lnTo>
                  <a:lnTo>
                    <a:pt x="405639" y="345737"/>
                  </a:lnTo>
                  <a:lnTo>
                    <a:pt x="426083" y="308069"/>
                  </a:lnTo>
                  <a:lnTo>
                    <a:pt x="439004" y="266444"/>
                  </a:lnTo>
                  <a:lnTo>
                    <a:pt x="443509" y="221754"/>
                  </a:lnTo>
                  <a:close/>
                </a:path>
              </a:pathLst>
            </a:custGeom>
            <a:ln w="18642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959131" y="4761562"/>
            <a:ext cx="252095" cy="401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G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901642" y="3839604"/>
            <a:ext cx="287020" cy="370205"/>
            <a:chOff x="4901642" y="3839604"/>
            <a:chExt cx="287020" cy="370205"/>
          </a:xfrm>
        </p:grpSpPr>
        <p:sp>
          <p:nvSpPr>
            <p:cNvPr id="34" name="object 34"/>
            <p:cNvSpPr/>
            <p:nvPr/>
          </p:nvSpPr>
          <p:spPr>
            <a:xfrm>
              <a:off x="4920284" y="3858247"/>
              <a:ext cx="249554" cy="332740"/>
            </a:xfrm>
            <a:custGeom>
              <a:avLst/>
              <a:gdLst/>
              <a:ahLst/>
              <a:cxnLst/>
              <a:rect l="l" t="t" r="r" b="b"/>
              <a:pathLst>
                <a:path w="249554" h="332739">
                  <a:moveTo>
                    <a:pt x="0" y="0"/>
                  </a:moveTo>
                  <a:lnTo>
                    <a:pt x="0" y="332625"/>
                  </a:lnTo>
                  <a:lnTo>
                    <a:pt x="249478" y="1663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920284" y="3858247"/>
              <a:ext cx="249554" cy="332740"/>
            </a:xfrm>
            <a:custGeom>
              <a:avLst/>
              <a:gdLst/>
              <a:ahLst/>
              <a:cxnLst/>
              <a:rect l="l" t="t" r="r" b="b"/>
              <a:pathLst>
                <a:path w="249554" h="332739">
                  <a:moveTo>
                    <a:pt x="249478" y="166306"/>
                  </a:moveTo>
                  <a:lnTo>
                    <a:pt x="0" y="332625"/>
                  </a:lnTo>
                  <a:lnTo>
                    <a:pt x="0" y="0"/>
                  </a:lnTo>
                  <a:lnTo>
                    <a:pt x="249478" y="166306"/>
                  </a:lnTo>
                  <a:close/>
                </a:path>
              </a:pathLst>
            </a:custGeom>
            <a:ln w="3728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35</a:t>
            </a:fld>
            <a:endParaRPr spc="2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5" dirty="0"/>
              <a:t>Breadth-first</a:t>
            </a:r>
            <a:r>
              <a:rPr spc="185" dirty="0"/>
              <a:t> </a:t>
            </a:r>
            <a:r>
              <a:rPr spc="35" dirty="0"/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33788" y="2775940"/>
            <a:ext cx="3077845" cy="2057400"/>
            <a:chOff x="3033788" y="2775940"/>
            <a:chExt cx="3077845" cy="2057400"/>
          </a:xfrm>
        </p:grpSpPr>
        <p:sp>
          <p:nvSpPr>
            <p:cNvPr id="4" name="object 4"/>
            <p:cNvSpPr/>
            <p:nvPr/>
          </p:nvSpPr>
          <p:spPr>
            <a:xfrm>
              <a:off x="3042361" y="2988525"/>
              <a:ext cx="3060700" cy="1836420"/>
            </a:xfrm>
            <a:custGeom>
              <a:avLst/>
              <a:gdLst/>
              <a:ahLst/>
              <a:cxnLst/>
              <a:rect l="l" t="t" r="r" b="b"/>
              <a:pathLst>
                <a:path w="3060700" h="1836420">
                  <a:moveTo>
                    <a:pt x="1530096" y="0"/>
                  </a:moveTo>
                  <a:lnTo>
                    <a:pt x="510032" y="918070"/>
                  </a:lnTo>
                </a:path>
                <a:path w="3060700" h="1836420">
                  <a:moveTo>
                    <a:pt x="510032" y="918070"/>
                  </a:moveTo>
                  <a:lnTo>
                    <a:pt x="0" y="1836127"/>
                  </a:lnTo>
                </a:path>
                <a:path w="3060700" h="1836420">
                  <a:moveTo>
                    <a:pt x="510032" y="918070"/>
                  </a:moveTo>
                  <a:lnTo>
                    <a:pt x="1020064" y="1836127"/>
                  </a:lnTo>
                </a:path>
                <a:path w="3060700" h="1836420">
                  <a:moveTo>
                    <a:pt x="1530096" y="0"/>
                  </a:moveTo>
                  <a:lnTo>
                    <a:pt x="2550172" y="918070"/>
                  </a:lnTo>
                </a:path>
                <a:path w="3060700" h="1836420">
                  <a:moveTo>
                    <a:pt x="2550172" y="918070"/>
                  </a:moveTo>
                  <a:lnTo>
                    <a:pt x="2040140" y="1836127"/>
                  </a:lnTo>
                </a:path>
                <a:path w="3060700" h="1836420">
                  <a:moveTo>
                    <a:pt x="2550172" y="918070"/>
                  </a:moveTo>
                  <a:lnTo>
                    <a:pt x="3060204" y="1836127"/>
                  </a:lnTo>
                </a:path>
              </a:pathLst>
            </a:custGeom>
            <a:ln w="1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4368431" y="2784512"/>
              <a:ext cx="408305" cy="408305"/>
            </a:xfrm>
            <a:custGeom>
              <a:avLst/>
              <a:gdLst/>
              <a:ahLst/>
              <a:cxnLst/>
              <a:rect l="l" t="t" r="r" b="b"/>
              <a:pathLst>
                <a:path w="408304" h="408305">
                  <a:moveTo>
                    <a:pt x="0" y="204012"/>
                  </a:moveTo>
                  <a:lnTo>
                    <a:pt x="5388" y="250791"/>
                  </a:lnTo>
                  <a:lnTo>
                    <a:pt x="20738" y="293733"/>
                  </a:lnTo>
                  <a:lnTo>
                    <a:pt x="44822" y="331612"/>
                  </a:lnTo>
                  <a:lnTo>
                    <a:pt x="76418" y="363206"/>
                  </a:lnTo>
                  <a:lnTo>
                    <a:pt x="114298" y="387289"/>
                  </a:lnTo>
                  <a:lnTo>
                    <a:pt x="157238" y="402637"/>
                  </a:lnTo>
                  <a:lnTo>
                    <a:pt x="204012" y="408025"/>
                  </a:lnTo>
                  <a:lnTo>
                    <a:pt x="250792" y="402637"/>
                  </a:lnTo>
                  <a:lnTo>
                    <a:pt x="293735" y="387289"/>
                  </a:lnTo>
                  <a:lnTo>
                    <a:pt x="331617" y="363206"/>
                  </a:lnTo>
                  <a:lnTo>
                    <a:pt x="363214" y="331612"/>
                  </a:lnTo>
                  <a:lnTo>
                    <a:pt x="387299" y="293733"/>
                  </a:lnTo>
                  <a:lnTo>
                    <a:pt x="402649" y="250791"/>
                  </a:lnTo>
                  <a:lnTo>
                    <a:pt x="408038" y="204012"/>
                  </a:lnTo>
                  <a:lnTo>
                    <a:pt x="402649" y="157234"/>
                  </a:lnTo>
                  <a:lnTo>
                    <a:pt x="387299" y="114292"/>
                  </a:lnTo>
                  <a:lnTo>
                    <a:pt x="363214" y="76412"/>
                  </a:lnTo>
                  <a:lnTo>
                    <a:pt x="331617" y="44818"/>
                  </a:lnTo>
                  <a:lnTo>
                    <a:pt x="293735" y="20735"/>
                  </a:lnTo>
                  <a:lnTo>
                    <a:pt x="250792" y="5388"/>
                  </a:lnTo>
                  <a:lnTo>
                    <a:pt x="204012" y="0"/>
                  </a:lnTo>
                  <a:lnTo>
                    <a:pt x="157238" y="5388"/>
                  </a:lnTo>
                  <a:lnTo>
                    <a:pt x="114298" y="20735"/>
                  </a:lnTo>
                  <a:lnTo>
                    <a:pt x="76418" y="44818"/>
                  </a:lnTo>
                  <a:lnTo>
                    <a:pt x="44822" y="76412"/>
                  </a:lnTo>
                  <a:lnTo>
                    <a:pt x="20738" y="114292"/>
                  </a:lnTo>
                  <a:lnTo>
                    <a:pt x="5388" y="157234"/>
                  </a:lnTo>
                  <a:lnTo>
                    <a:pt x="0" y="20401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68431" y="2784512"/>
              <a:ext cx="408305" cy="408305"/>
            </a:xfrm>
            <a:custGeom>
              <a:avLst/>
              <a:gdLst/>
              <a:ahLst/>
              <a:cxnLst/>
              <a:rect l="l" t="t" r="r" b="b"/>
              <a:pathLst>
                <a:path w="408304" h="408305">
                  <a:moveTo>
                    <a:pt x="408038" y="204012"/>
                  </a:moveTo>
                  <a:lnTo>
                    <a:pt x="402649" y="157234"/>
                  </a:lnTo>
                  <a:lnTo>
                    <a:pt x="387299" y="114292"/>
                  </a:lnTo>
                  <a:lnTo>
                    <a:pt x="363214" y="76412"/>
                  </a:lnTo>
                  <a:lnTo>
                    <a:pt x="331617" y="44818"/>
                  </a:lnTo>
                  <a:lnTo>
                    <a:pt x="293735" y="20735"/>
                  </a:lnTo>
                  <a:lnTo>
                    <a:pt x="250792" y="5388"/>
                  </a:lnTo>
                  <a:lnTo>
                    <a:pt x="204012" y="0"/>
                  </a:lnTo>
                  <a:lnTo>
                    <a:pt x="157238" y="5388"/>
                  </a:lnTo>
                  <a:lnTo>
                    <a:pt x="114298" y="20735"/>
                  </a:lnTo>
                  <a:lnTo>
                    <a:pt x="76418" y="44818"/>
                  </a:lnTo>
                  <a:lnTo>
                    <a:pt x="44822" y="76412"/>
                  </a:lnTo>
                  <a:lnTo>
                    <a:pt x="20738" y="114292"/>
                  </a:lnTo>
                  <a:lnTo>
                    <a:pt x="5388" y="157234"/>
                  </a:lnTo>
                  <a:lnTo>
                    <a:pt x="0" y="204012"/>
                  </a:lnTo>
                  <a:lnTo>
                    <a:pt x="5388" y="250791"/>
                  </a:lnTo>
                  <a:lnTo>
                    <a:pt x="20738" y="293733"/>
                  </a:lnTo>
                  <a:lnTo>
                    <a:pt x="44822" y="331612"/>
                  </a:lnTo>
                  <a:lnTo>
                    <a:pt x="76418" y="363206"/>
                  </a:lnTo>
                  <a:lnTo>
                    <a:pt x="114298" y="387289"/>
                  </a:lnTo>
                  <a:lnTo>
                    <a:pt x="157238" y="402637"/>
                  </a:lnTo>
                  <a:lnTo>
                    <a:pt x="204012" y="408025"/>
                  </a:lnTo>
                  <a:lnTo>
                    <a:pt x="250792" y="402637"/>
                  </a:lnTo>
                  <a:lnTo>
                    <a:pt x="293735" y="387289"/>
                  </a:lnTo>
                  <a:lnTo>
                    <a:pt x="331617" y="363206"/>
                  </a:lnTo>
                  <a:lnTo>
                    <a:pt x="363214" y="331612"/>
                  </a:lnTo>
                  <a:lnTo>
                    <a:pt x="387299" y="293733"/>
                  </a:lnTo>
                  <a:lnTo>
                    <a:pt x="402649" y="250791"/>
                  </a:lnTo>
                  <a:lnTo>
                    <a:pt x="408038" y="204012"/>
                  </a:lnTo>
                  <a:close/>
                </a:path>
              </a:pathLst>
            </a:custGeom>
            <a:ln w="1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96568" y="1592038"/>
            <a:ext cx="7428231" cy="1551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latin typeface="Tahoma"/>
                <a:cs typeface="Tahoma"/>
              </a:rPr>
              <a:t>Expand shallowest unexpanded node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dirty="0">
                <a:solidFill>
                  <a:srgbClr val="7E0000"/>
                </a:solidFill>
                <a:latin typeface="Century"/>
                <a:cs typeface="Century"/>
              </a:rPr>
              <a:t>Implementation</a:t>
            </a:r>
            <a:r>
              <a:rPr sz="2050" dirty="0">
                <a:latin typeface="Tahoma"/>
                <a:cs typeface="Tahoma"/>
              </a:rPr>
              <a:t>:</a:t>
            </a:r>
          </a:p>
          <a:p>
            <a:pPr marL="744220">
              <a:lnSpc>
                <a:spcPct val="100000"/>
              </a:lnSpc>
              <a:spcBef>
                <a:spcPts val="35"/>
              </a:spcBef>
            </a:pPr>
            <a:r>
              <a:rPr sz="2050" i="1" dirty="0">
                <a:solidFill>
                  <a:srgbClr val="004B00"/>
                </a:solidFill>
                <a:latin typeface="Times New Roman"/>
                <a:cs typeface="Times New Roman"/>
              </a:rPr>
              <a:t>fringe </a:t>
            </a:r>
            <a:r>
              <a:rPr sz="2050" dirty="0">
                <a:latin typeface="Tahoma"/>
                <a:cs typeface="Tahoma"/>
              </a:rPr>
              <a:t>is a FIFO queue, i.e., new successors go at end</a:t>
            </a:r>
          </a:p>
          <a:p>
            <a:pPr marL="1845945" algn="ctr">
              <a:lnSpc>
                <a:spcPct val="100000"/>
              </a:lnSpc>
              <a:spcBef>
                <a:spcPts val="254"/>
              </a:spcBef>
            </a:pPr>
            <a:r>
              <a:rPr sz="2250" i="1" dirty="0">
                <a:latin typeface="Times New Roman"/>
                <a:cs typeface="Times New Roman"/>
              </a:rPr>
              <a:t>A</a:t>
            </a:r>
            <a:endParaRPr sz="2250" dirty="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339782" y="3694010"/>
            <a:ext cx="425450" cy="425450"/>
            <a:chOff x="3339782" y="3694010"/>
            <a:chExt cx="425450" cy="425450"/>
          </a:xfrm>
        </p:grpSpPr>
        <p:sp>
          <p:nvSpPr>
            <p:cNvPr id="9" name="object 9"/>
            <p:cNvSpPr/>
            <p:nvPr/>
          </p:nvSpPr>
          <p:spPr>
            <a:xfrm>
              <a:off x="3348355" y="3702583"/>
              <a:ext cx="408305" cy="408305"/>
            </a:xfrm>
            <a:custGeom>
              <a:avLst/>
              <a:gdLst/>
              <a:ahLst/>
              <a:cxnLst/>
              <a:rect l="l" t="t" r="r" b="b"/>
              <a:pathLst>
                <a:path w="408304" h="408304">
                  <a:moveTo>
                    <a:pt x="0" y="204012"/>
                  </a:moveTo>
                  <a:lnTo>
                    <a:pt x="5388" y="250791"/>
                  </a:lnTo>
                  <a:lnTo>
                    <a:pt x="20735" y="293733"/>
                  </a:lnTo>
                  <a:lnTo>
                    <a:pt x="44818" y="331612"/>
                  </a:lnTo>
                  <a:lnTo>
                    <a:pt x="76412" y="363206"/>
                  </a:lnTo>
                  <a:lnTo>
                    <a:pt x="114292" y="387289"/>
                  </a:lnTo>
                  <a:lnTo>
                    <a:pt x="157234" y="402637"/>
                  </a:lnTo>
                  <a:lnTo>
                    <a:pt x="204012" y="408025"/>
                  </a:lnTo>
                  <a:lnTo>
                    <a:pt x="250791" y="402637"/>
                  </a:lnTo>
                  <a:lnTo>
                    <a:pt x="293733" y="387289"/>
                  </a:lnTo>
                  <a:lnTo>
                    <a:pt x="331612" y="363206"/>
                  </a:lnTo>
                  <a:lnTo>
                    <a:pt x="363206" y="331612"/>
                  </a:lnTo>
                  <a:lnTo>
                    <a:pt x="387289" y="293733"/>
                  </a:lnTo>
                  <a:lnTo>
                    <a:pt x="402637" y="250791"/>
                  </a:lnTo>
                  <a:lnTo>
                    <a:pt x="408025" y="204012"/>
                  </a:lnTo>
                  <a:lnTo>
                    <a:pt x="402637" y="157234"/>
                  </a:lnTo>
                  <a:lnTo>
                    <a:pt x="387289" y="114292"/>
                  </a:lnTo>
                  <a:lnTo>
                    <a:pt x="363206" y="76412"/>
                  </a:lnTo>
                  <a:lnTo>
                    <a:pt x="331612" y="44818"/>
                  </a:lnTo>
                  <a:lnTo>
                    <a:pt x="293733" y="20735"/>
                  </a:lnTo>
                  <a:lnTo>
                    <a:pt x="250791" y="5388"/>
                  </a:lnTo>
                  <a:lnTo>
                    <a:pt x="204012" y="0"/>
                  </a:lnTo>
                  <a:lnTo>
                    <a:pt x="157234" y="5388"/>
                  </a:lnTo>
                  <a:lnTo>
                    <a:pt x="114292" y="20735"/>
                  </a:lnTo>
                  <a:lnTo>
                    <a:pt x="76412" y="44818"/>
                  </a:lnTo>
                  <a:lnTo>
                    <a:pt x="44818" y="76412"/>
                  </a:lnTo>
                  <a:lnTo>
                    <a:pt x="20735" y="114292"/>
                  </a:lnTo>
                  <a:lnTo>
                    <a:pt x="5388" y="157234"/>
                  </a:lnTo>
                  <a:lnTo>
                    <a:pt x="0" y="20401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48355" y="3702583"/>
              <a:ext cx="408305" cy="408305"/>
            </a:xfrm>
            <a:custGeom>
              <a:avLst/>
              <a:gdLst/>
              <a:ahLst/>
              <a:cxnLst/>
              <a:rect l="l" t="t" r="r" b="b"/>
              <a:pathLst>
                <a:path w="408304" h="408304">
                  <a:moveTo>
                    <a:pt x="408025" y="204012"/>
                  </a:moveTo>
                  <a:lnTo>
                    <a:pt x="402637" y="157234"/>
                  </a:lnTo>
                  <a:lnTo>
                    <a:pt x="387289" y="114292"/>
                  </a:lnTo>
                  <a:lnTo>
                    <a:pt x="363206" y="76412"/>
                  </a:lnTo>
                  <a:lnTo>
                    <a:pt x="331612" y="44818"/>
                  </a:lnTo>
                  <a:lnTo>
                    <a:pt x="293733" y="20735"/>
                  </a:lnTo>
                  <a:lnTo>
                    <a:pt x="250791" y="5388"/>
                  </a:lnTo>
                  <a:lnTo>
                    <a:pt x="204012" y="0"/>
                  </a:lnTo>
                  <a:lnTo>
                    <a:pt x="157234" y="5388"/>
                  </a:lnTo>
                  <a:lnTo>
                    <a:pt x="114292" y="20735"/>
                  </a:lnTo>
                  <a:lnTo>
                    <a:pt x="76412" y="44818"/>
                  </a:lnTo>
                  <a:lnTo>
                    <a:pt x="44818" y="76412"/>
                  </a:lnTo>
                  <a:lnTo>
                    <a:pt x="20735" y="114292"/>
                  </a:lnTo>
                  <a:lnTo>
                    <a:pt x="5388" y="157234"/>
                  </a:lnTo>
                  <a:lnTo>
                    <a:pt x="0" y="204012"/>
                  </a:lnTo>
                  <a:lnTo>
                    <a:pt x="5388" y="250791"/>
                  </a:lnTo>
                  <a:lnTo>
                    <a:pt x="20735" y="293733"/>
                  </a:lnTo>
                  <a:lnTo>
                    <a:pt x="44818" y="331612"/>
                  </a:lnTo>
                  <a:lnTo>
                    <a:pt x="76412" y="363206"/>
                  </a:lnTo>
                  <a:lnTo>
                    <a:pt x="114292" y="387289"/>
                  </a:lnTo>
                  <a:lnTo>
                    <a:pt x="157234" y="402637"/>
                  </a:lnTo>
                  <a:lnTo>
                    <a:pt x="204012" y="408025"/>
                  </a:lnTo>
                  <a:lnTo>
                    <a:pt x="250791" y="402637"/>
                  </a:lnTo>
                  <a:lnTo>
                    <a:pt x="293733" y="387289"/>
                  </a:lnTo>
                  <a:lnTo>
                    <a:pt x="331612" y="363206"/>
                  </a:lnTo>
                  <a:lnTo>
                    <a:pt x="363206" y="331612"/>
                  </a:lnTo>
                  <a:lnTo>
                    <a:pt x="387289" y="293733"/>
                  </a:lnTo>
                  <a:lnTo>
                    <a:pt x="402637" y="250791"/>
                  </a:lnTo>
                  <a:lnTo>
                    <a:pt x="408025" y="204012"/>
                  </a:lnTo>
                  <a:close/>
                </a:path>
              </a:pathLst>
            </a:custGeom>
            <a:ln w="1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467646" y="3682301"/>
            <a:ext cx="201930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i="1" spc="10" dirty="0">
                <a:latin typeface="Times New Roman"/>
                <a:cs typeface="Times New Roman"/>
              </a:rPr>
              <a:t>B</a:t>
            </a:r>
            <a:endParaRPr sz="22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379935" y="3694010"/>
            <a:ext cx="425450" cy="425450"/>
            <a:chOff x="5379935" y="3694010"/>
            <a:chExt cx="425450" cy="425450"/>
          </a:xfrm>
        </p:grpSpPr>
        <p:sp>
          <p:nvSpPr>
            <p:cNvPr id="13" name="object 13"/>
            <p:cNvSpPr/>
            <p:nvPr/>
          </p:nvSpPr>
          <p:spPr>
            <a:xfrm>
              <a:off x="5388508" y="3702583"/>
              <a:ext cx="408305" cy="408305"/>
            </a:xfrm>
            <a:custGeom>
              <a:avLst/>
              <a:gdLst/>
              <a:ahLst/>
              <a:cxnLst/>
              <a:rect l="l" t="t" r="r" b="b"/>
              <a:pathLst>
                <a:path w="408304" h="408304">
                  <a:moveTo>
                    <a:pt x="0" y="204012"/>
                  </a:moveTo>
                  <a:lnTo>
                    <a:pt x="5388" y="250791"/>
                  </a:lnTo>
                  <a:lnTo>
                    <a:pt x="20738" y="293733"/>
                  </a:lnTo>
                  <a:lnTo>
                    <a:pt x="44823" y="331612"/>
                  </a:lnTo>
                  <a:lnTo>
                    <a:pt x="76420" y="363206"/>
                  </a:lnTo>
                  <a:lnTo>
                    <a:pt x="114302" y="387289"/>
                  </a:lnTo>
                  <a:lnTo>
                    <a:pt x="157246" y="402637"/>
                  </a:lnTo>
                  <a:lnTo>
                    <a:pt x="204025" y="408025"/>
                  </a:lnTo>
                  <a:lnTo>
                    <a:pt x="250800" y="402637"/>
                  </a:lnTo>
                  <a:lnTo>
                    <a:pt x="293740" y="387289"/>
                  </a:lnTo>
                  <a:lnTo>
                    <a:pt x="331620" y="363206"/>
                  </a:lnTo>
                  <a:lnTo>
                    <a:pt x="363215" y="331612"/>
                  </a:lnTo>
                  <a:lnTo>
                    <a:pt x="387300" y="293733"/>
                  </a:lnTo>
                  <a:lnTo>
                    <a:pt x="402649" y="250791"/>
                  </a:lnTo>
                  <a:lnTo>
                    <a:pt x="408038" y="204012"/>
                  </a:lnTo>
                  <a:lnTo>
                    <a:pt x="402649" y="157234"/>
                  </a:lnTo>
                  <a:lnTo>
                    <a:pt x="387300" y="114292"/>
                  </a:lnTo>
                  <a:lnTo>
                    <a:pt x="363215" y="76412"/>
                  </a:lnTo>
                  <a:lnTo>
                    <a:pt x="331620" y="44818"/>
                  </a:lnTo>
                  <a:lnTo>
                    <a:pt x="293740" y="20735"/>
                  </a:lnTo>
                  <a:lnTo>
                    <a:pt x="250800" y="5388"/>
                  </a:lnTo>
                  <a:lnTo>
                    <a:pt x="204025" y="0"/>
                  </a:lnTo>
                  <a:lnTo>
                    <a:pt x="157246" y="5388"/>
                  </a:lnTo>
                  <a:lnTo>
                    <a:pt x="114302" y="20735"/>
                  </a:lnTo>
                  <a:lnTo>
                    <a:pt x="76420" y="44818"/>
                  </a:lnTo>
                  <a:lnTo>
                    <a:pt x="44823" y="76412"/>
                  </a:lnTo>
                  <a:lnTo>
                    <a:pt x="20738" y="114292"/>
                  </a:lnTo>
                  <a:lnTo>
                    <a:pt x="5388" y="157234"/>
                  </a:lnTo>
                  <a:lnTo>
                    <a:pt x="0" y="20401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88508" y="3702583"/>
              <a:ext cx="408305" cy="408305"/>
            </a:xfrm>
            <a:custGeom>
              <a:avLst/>
              <a:gdLst/>
              <a:ahLst/>
              <a:cxnLst/>
              <a:rect l="l" t="t" r="r" b="b"/>
              <a:pathLst>
                <a:path w="408304" h="408304">
                  <a:moveTo>
                    <a:pt x="408038" y="204012"/>
                  </a:moveTo>
                  <a:lnTo>
                    <a:pt x="402649" y="157234"/>
                  </a:lnTo>
                  <a:lnTo>
                    <a:pt x="387300" y="114292"/>
                  </a:lnTo>
                  <a:lnTo>
                    <a:pt x="363215" y="76412"/>
                  </a:lnTo>
                  <a:lnTo>
                    <a:pt x="331620" y="44818"/>
                  </a:lnTo>
                  <a:lnTo>
                    <a:pt x="293740" y="20735"/>
                  </a:lnTo>
                  <a:lnTo>
                    <a:pt x="250800" y="5388"/>
                  </a:lnTo>
                  <a:lnTo>
                    <a:pt x="204025" y="0"/>
                  </a:lnTo>
                  <a:lnTo>
                    <a:pt x="157246" y="5388"/>
                  </a:lnTo>
                  <a:lnTo>
                    <a:pt x="114302" y="20735"/>
                  </a:lnTo>
                  <a:lnTo>
                    <a:pt x="76420" y="44818"/>
                  </a:lnTo>
                  <a:lnTo>
                    <a:pt x="44823" y="76412"/>
                  </a:lnTo>
                  <a:lnTo>
                    <a:pt x="20738" y="114292"/>
                  </a:lnTo>
                  <a:lnTo>
                    <a:pt x="5388" y="157234"/>
                  </a:lnTo>
                  <a:lnTo>
                    <a:pt x="0" y="204012"/>
                  </a:lnTo>
                  <a:lnTo>
                    <a:pt x="5388" y="250791"/>
                  </a:lnTo>
                  <a:lnTo>
                    <a:pt x="20738" y="293733"/>
                  </a:lnTo>
                  <a:lnTo>
                    <a:pt x="44823" y="331612"/>
                  </a:lnTo>
                  <a:lnTo>
                    <a:pt x="76420" y="363206"/>
                  </a:lnTo>
                  <a:lnTo>
                    <a:pt x="114302" y="387289"/>
                  </a:lnTo>
                  <a:lnTo>
                    <a:pt x="157246" y="402637"/>
                  </a:lnTo>
                  <a:lnTo>
                    <a:pt x="204025" y="408025"/>
                  </a:lnTo>
                  <a:lnTo>
                    <a:pt x="250800" y="402637"/>
                  </a:lnTo>
                  <a:lnTo>
                    <a:pt x="293740" y="387289"/>
                  </a:lnTo>
                  <a:lnTo>
                    <a:pt x="331620" y="363206"/>
                  </a:lnTo>
                  <a:lnTo>
                    <a:pt x="363215" y="331612"/>
                  </a:lnTo>
                  <a:lnTo>
                    <a:pt x="387300" y="293733"/>
                  </a:lnTo>
                  <a:lnTo>
                    <a:pt x="402649" y="250791"/>
                  </a:lnTo>
                  <a:lnTo>
                    <a:pt x="408038" y="204012"/>
                  </a:lnTo>
                  <a:close/>
                </a:path>
              </a:pathLst>
            </a:custGeom>
            <a:ln w="1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497499" y="3682301"/>
            <a:ext cx="217804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i="1" spc="10" dirty="0">
                <a:latin typeface="Times New Roman"/>
                <a:cs typeface="Times New Roman"/>
              </a:rPr>
              <a:t>C</a:t>
            </a:r>
            <a:endParaRPr sz="225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820860" y="4603178"/>
            <a:ext cx="443230" cy="443230"/>
            <a:chOff x="2820860" y="4603178"/>
            <a:chExt cx="443230" cy="443230"/>
          </a:xfrm>
        </p:grpSpPr>
        <p:sp>
          <p:nvSpPr>
            <p:cNvPr id="17" name="object 17"/>
            <p:cNvSpPr/>
            <p:nvPr/>
          </p:nvSpPr>
          <p:spPr>
            <a:xfrm>
              <a:off x="2838322" y="4620640"/>
              <a:ext cx="408305" cy="408305"/>
            </a:xfrm>
            <a:custGeom>
              <a:avLst/>
              <a:gdLst/>
              <a:ahLst/>
              <a:cxnLst/>
              <a:rect l="l" t="t" r="r" b="b"/>
              <a:pathLst>
                <a:path w="408305" h="408304">
                  <a:moveTo>
                    <a:pt x="0" y="204012"/>
                  </a:moveTo>
                  <a:lnTo>
                    <a:pt x="5388" y="250791"/>
                  </a:lnTo>
                  <a:lnTo>
                    <a:pt x="20735" y="293733"/>
                  </a:lnTo>
                  <a:lnTo>
                    <a:pt x="44818" y="331612"/>
                  </a:lnTo>
                  <a:lnTo>
                    <a:pt x="76412" y="363206"/>
                  </a:lnTo>
                  <a:lnTo>
                    <a:pt x="114292" y="387289"/>
                  </a:lnTo>
                  <a:lnTo>
                    <a:pt x="157234" y="402637"/>
                  </a:lnTo>
                  <a:lnTo>
                    <a:pt x="204012" y="408025"/>
                  </a:lnTo>
                  <a:lnTo>
                    <a:pt x="250791" y="402637"/>
                  </a:lnTo>
                  <a:lnTo>
                    <a:pt x="293733" y="387289"/>
                  </a:lnTo>
                  <a:lnTo>
                    <a:pt x="331612" y="363206"/>
                  </a:lnTo>
                  <a:lnTo>
                    <a:pt x="363206" y="331612"/>
                  </a:lnTo>
                  <a:lnTo>
                    <a:pt x="387289" y="293733"/>
                  </a:lnTo>
                  <a:lnTo>
                    <a:pt x="402637" y="250791"/>
                  </a:lnTo>
                  <a:lnTo>
                    <a:pt x="408025" y="204012"/>
                  </a:lnTo>
                  <a:lnTo>
                    <a:pt x="402637" y="157234"/>
                  </a:lnTo>
                  <a:lnTo>
                    <a:pt x="387289" y="114292"/>
                  </a:lnTo>
                  <a:lnTo>
                    <a:pt x="363206" y="76412"/>
                  </a:lnTo>
                  <a:lnTo>
                    <a:pt x="331612" y="44818"/>
                  </a:lnTo>
                  <a:lnTo>
                    <a:pt x="293733" y="20735"/>
                  </a:lnTo>
                  <a:lnTo>
                    <a:pt x="250791" y="5388"/>
                  </a:lnTo>
                  <a:lnTo>
                    <a:pt x="204012" y="0"/>
                  </a:lnTo>
                  <a:lnTo>
                    <a:pt x="157234" y="5388"/>
                  </a:lnTo>
                  <a:lnTo>
                    <a:pt x="114292" y="20735"/>
                  </a:lnTo>
                  <a:lnTo>
                    <a:pt x="76412" y="44818"/>
                  </a:lnTo>
                  <a:lnTo>
                    <a:pt x="44818" y="76412"/>
                  </a:lnTo>
                  <a:lnTo>
                    <a:pt x="20735" y="114292"/>
                  </a:lnTo>
                  <a:lnTo>
                    <a:pt x="5388" y="157234"/>
                  </a:lnTo>
                  <a:lnTo>
                    <a:pt x="0" y="204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38322" y="4620640"/>
              <a:ext cx="408305" cy="408305"/>
            </a:xfrm>
            <a:custGeom>
              <a:avLst/>
              <a:gdLst/>
              <a:ahLst/>
              <a:cxnLst/>
              <a:rect l="l" t="t" r="r" b="b"/>
              <a:pathLst>
                <a:path w="408305" h="408304">
                  <a:moveTo>
                    <a:pt x="408025" y="204012"/>
                  </a:moveTo>
                  <a:lnTo>
                    <a:pt x="402637" y="157234"/>
                  </a:lnTo>
                  <a:lnTo>
                    <a:pt x="387289" y="114292"/>
                  </a:lnTo>
                  <a:lnTo>
                    <a:pt x="363206" y="76412"/>
                  </a:lnTo>
                  <a:lnTo>
                    <a:pt x="331612" y="44818"/>
                  </a:lnTo>
                  <a:lnTo>
                    <a:pt x="293733" y="20735"/>
                  </a:lnTo>
                  <a:lnTo>
                    <a:pt x="250791" y="5388"/>
                  </a:lnTo>
                  <a:lnTo>
                    <a:pt x="204012" y="0"/>
                  </a:lnTo>
                  <a:lnTo>
                    <a:pt x="157234" y="5388"/>
                  </a:lnTo>
                  <a:lnTo>
                    <a:pt x="114292" y="20735"/>
                  </a:lnTo>
                  <a:lnTo>
                    <a:pt x="76412" y="44818"/>
                  </a:lnTo>
                  <a:lnTo>
                    <a:pt x="44818" y="76412"/>
                  </a:lnTo>
                  <a:lnTo>
                    <a:pt x="20735" y="114292"/>
                  </a:lnTo>
                  <a:lnTo>
                    <a:pt x="5388" y="157234"/>
                  </a:lnTo>
                  <a:lnTo>
                    <a:pt x="0" y="204012"/>
                  </a:lnTo>
                  <a:lnTo>
                    <a:pt x="5388" y="250791"/>
                  </a:lnTo>
                  <a:lnTo>
                    <a:pt x="20735" y="293733"/>
                  </a:lnTo>
                  <a:lnTo>
                    <a:pt x="44818" y="331612"/>
                  </a:lnTo>
                  <a:lnTo>
                    <a:pt x="76412" y="363206"/>
                  </a:lnTo>
                  <a:lnTo>
                    <a:pt x="114292" y="387289"/>
                  </a:lnTo>
                  <a:lnTo>
                    <a:pt x="157234" y="402637"/>
                  </a:lnTo>
                  <a:lnTo>
                    <a:pt x="204012" y="408025"/>
                  </a:lnTo>
                  <a:lnTo>
                    <a:pt x="250791" y="402637"/>
                  </a:lnTo>
                  <a:lnTo>
                    <a:pt x="293733" y="387289"/>
                  </a:lnTo>
                  <a:lnTo>
                    <a:pt x="331612" y="363206"/>
                  </a:lnTo>
                  <a:lnTo>
                    <a:pt x="363206" y="331612"/>
                  </a:lnTo>
                  <a:lnTo>
                    <a:pt x="387289" y="293733"/>
                  </a:lnTo>
                  <a:lnTo>
                    <a:pt x="402637" y="250791"/>
                  </a:lnTo>
                  <a:lnTo>
                    <a:pt x="408025" y="204012"/>
                  </a:lnTo>
                  <a:close/>
                </a:path>
              </a:pathLst>
            </a:custGeom>
            <a:ln w="34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937027" y="4600371"/>
            <a:ext cx="233679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i="1" spc="10" dirty="0">
                <a:latin typeface="Times New Roman"/>
                <a:cs typeface="Times New Roman"/>
              </a:rPr>
              <a:t>D</a:t>
            </a:r>
            <a:endParaRPr sz="225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840937" y="4603178"/>
            <a:ext cx="443230" cy="443230"/>
            <a:chOff x="3840937" y="4603178"/>
            <a:chExt cx="443230" cy="443230"/>
          </a:xfrm>
        </p:grpSpPr>
        <p:sp>
          <p:nvSpPr>
            <p:cNvPr id="21" name="object 21"/>
            <p:cNvSpPr/>
            <p:nvPr/>
          </p:nvSpPr>
          <p:spPr>
            <a:xfrm>
              <a:off x="3858399" y="4620640"/>
              <a:ext cx="408305" cy="408305"/>
            </a:xfrm>
            <a:custGeom>
              <a:avLst/>
              <a:gdLst/>
              <a:ahLst/>
              <a:cxnLst/>
              <a:rect l="l" t="t" r="r" b="b"/>
              <a:pathLst>
                <a:path w="408304" h="408304">
                  <a:moveTo>
                    <a:pt x="0" y="204012"/>
                  </a:moveTo>
                  <a:lnTo>
                    <a:pt x="5388" y="250791"/>
                  </a:lnTo>
                  <a:lnTo>
                    <a:pt x="20735" y="293733"/>
                  </a:lnTo>
                  <a:lnTo>
                    <a:pt x="44818" y="331612"/>
                  </a:lnTo>
                  <a:lnTo>
                    <a:pt x="76412" y="363206"/>
                  </a:lnTo>
                  <a:lnTo>
                    <a:pt x="114292" y="387289"/>
                  </a:lnTo>
                  <a:lnTo>
                    <a:pt x="157234" y="402637"/>
                  </a:lnTo>
                  <a:lnTo>
                    <a:pt x="204012" y="408025"/>
                  </a:lnTo>
                  <a:lnTo>
                    <a:pt x="250791" y="402637"/>
                  </a:lnTo>
                  <a:lnTo>
                    <a:pt x="293733" y="387289"/>
                  </a:lnTo>
                  <a:lnTo>
                    <a:pt x="331612" y="363206"/>
                  </a:lnTo>
                  <a:lnTo>
                    <a:pt x="363206" y="331612"/>
                  </a:lnTo>
                  <a:lnTo>
                    <a:pt x="387289" y="293733"/>
                  </a:lnTo>
                  <a:lnTo>
                    <a:pt x="402637" y="250791"/>
                  </a:lnTo>
                  <a:lnTo>
                    <a:pt x="408025" y="204012"/>
                  </a:lnTo>
                  <a:lnTo>
                    <a:pt x="402637" y="157234"/>
                  </a:lnTo>
                  <a:lnTo>
                    <a:pt x="387289" y="114292"/>
                  </a:lnTo>
                  <a:lnTo>
                    <a:pt x="363206" y="76412"/>
                  </a:lnTo>
                  <a:lnTo>
                    <a:pt x="331612" y="44818"/>
                  </a:lnTo>
                  <a:lnTo>
                    <a:pt x="293733" y="20735"/>
                  </a:lnTo>
                  <a:lnTo>
                    <a:pt x="250791" y="5388"/>
                  </a:lnTo>
                  <a:lnTo>
                    <a:pt x="204012" y="0"/>
                  </a:lnTo>
                  <a:lnTo>
                    <a:pt x="157234" y="5388"/>
                  </a:lnTo>
                  <a:lnTo>
                    <a:pt x="114292" y="20735"/>
                  </a:lnTo>
                  <a:lnTo>
                    <a:pt x="76412" y="44818"/>
                  </a:lnTo>
                  <a:lnTo>
                    <a:pt x="44818" y="76412"/>
                  </a:lnTo>
                  <a:lnTo>
                    <a:pt x="20735" y="114292"/>
                  </a:lnTo>
                  <a:lnTo>
                    <a:pt x="5388" y="157234"/>
                  </a:lnTo>
                  <a:lnTo>
                    <a:pt x="0" y="204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58399" y="4620640"/>
              <a:ext cx="408305" cy="408305"/>
            </a:xfrm>
            <a:custGeom>
              <a:avLst/>
              <a:gdLst/>
              <a:ahLst/>
              <a:cxnLst/>
              <a:rect l="l" t="t" r="r" b="b"/>
              <a:pathLst>
                <a:path w="408304" h="408304">
                  <a:moveTo>
                    <a:pt x="408025" y="204012"/>
                  </a:moveTo>
                  <a:lnTo>
                    <a:pt x="402637" y="157234"/>
                  </a:lnTo>
                  <a:lnTo>
                    <a:pt x="387289" y="114292"/>
                  </a:lnTo>
                  <a:lnTo>
                    <a:pt x="363206" y="76412"/>
                  </a:lnTo>
                  <a:lnTo>
                    <a:pt x="331612" y="44818"/>
                  </a:lnTo>
                  <a:lnTo>
                    <a:pt x="293733" y="20735"/>
                  </a:lnTo>
                  <a:lnTo>
                    <a:pt x="250791" y="5388"/>
                  </a:lnTo>
                  <a:lnTo>
                    <a:pt x="204012" y="0"/>
                  </a:lnTo>
                  <a:lnTo>
                    <a:pt x="157234" y="5388"/>
                  </a:lnTo>
                  <a:lnTo>
                    <a:pt x="114292" y="20735"/>
                  </a:lnTo>
                  <a:lnTo>
                    <a:pt x="76412" y="44818"/>
                  </a:lnTo>
                  <a:lnTo>
                    <a:pt x="44818" y="76412"/>
                  </a:lnTo>
                  <a:lnTo>
                    <a:pt x="20735" y="114292"/>
                  </a:lnTo>
                  <a:lnTo>
                    <a:pt x="5388" y="157234"/>
                  </a:lnTo>
                  <a:lnTo>
                    <a:pt x="0" y="204012"/>
                  </a:lnTo>
                  <a:lnTo>
                    <a:pt x="5388" y="250791"/>
                  </a:lnTo>
                  <a:lnTo>
                    <a:pt x="20735" y="293733"/>
                  </a:lnTo>
                  <a:lnTo>
                    <a:pt x="44818" y="331612"/>
                  </a:lnTo>
                  <a:lnTo>
                    <a:pt x="76412" y="363206"/>
                  </a:lnTo>
                  <a:lnTo>
                    <a:pt x="114292" y="387289"/>
                  </a:lnTo>
                  <a:lnTo>
                    <a:pt x="157234" y="402637"/>
                  </a:lnTo>
                  <a:lnTo>
                    <a:pt x="204012" y="408025"/>
                  </a:lnTo>
                  <a:lnTo>
                    <a:pt x="250791" y="402637"/>
                  </a:lnTo>
                  <a:lnTo>
                    <a:pt x="293733" y="387289"/>
                  </a:lnTo>
                  <a:lnTo>
                    <a:pt x="331612" y="363206"/>
                  </a:lnTo>
                  <a:lnTo>
                    <a:pt x="363206" y="331612"/>
                  </a:lnTo>
                  <a:lnTo>
                    <a:pt x="387289" y="293733"/>
                  </a:lnTo>
                  <a:lnTo>
                    <a:pt x="402637" y="250791"/>
                  </a:lnTo>
                  <a:lnTo>
                    <a:pt x="408025" y="204012"/>
                  </a:lnTo>
                  <a:close/>
                </a:path>
              </a:pathLst>
            </a:custGeom>
            <a:ln w="34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967391" y="4600371"/>
            <a:ext cx="201930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i="1" spc="10" dirty="0"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861000" y="4603178"/>
            <a:ext cx="443230" cy="443230"/>
            <a:chOff x="4861000" y="4603178"/>
            <a:chExt cx="443230" cy="443230"/>
          </a:xfrm>
        </p:grpSpPr>
        <p:sp>
          <p:nvSpPr>
            <p:cNvPr id="25" name="object 25"/>
            <p:cNvSpPr/>
            <p:nvPr/>
          </p:nvSpPr>
          <p:spPr>
            <a:xfrm>
              <a:off x="4878463" y="4620640"/>
              <a:ext cx="408305" cy="408305"/>
            </a:xfrm>
            <a:custGeom>
              <a:avLst/>
              <a:gdLst/>
              <a:ahLst/>
              <a:cxnLst/>
              <a:rect l="l" t="t" r="r" b="b"/>
              <a:pathLst>
                <a:path w="408304" h="408304">
                  <a:moveTo>
                    <a:pt x="0" y="204012"/>
                  </a:moveTo>
                  <a:lnTo>
                    <a:pt x="5388" y="250791"/>
                  </a:lnTo>
                  <a:lnTo>
                    <a:pt x="20738" y="293733"/>
                  </a:lnTo>
                  <a:lnTo>
                    <a:pt x="44823" y="331612"/>
                  </a:lnTo>
                  <a:lnTo>
                    <a:pt x="76420" y="363206"/>
                  </a:lnTo>
                  <a:lnTo>
                    <a:pt x="114302" y="387289"/>
                  </a:lnTo>
                  <a:lnTo>
                    <a:pt x="157246" y="402637"/>
                  </a:lnTo>
                  <a:lnTo>
                    <a:pt x="204025" y="408025"/>
                  </a:lnTo>
                  <a:lnTo>
                    <a:pt x="250804" y="402637"/>
                  </a:lnTo>
                  <a:lnTo>
                    <a:pt x="293745" y="387289"/>
                  </a:lnTo>
                  <a:lnTo>
                    <a:pt x="331625" y="363206"/>
                  </a:lnTo>
                  <a:lnTo>
                    <a:pt x="363219" y="331612"/>
                  </a:lnTo>
                  <a:lnTo>
                    <a:pt x="387302" y="293733"/>
                  </a:lnTo>
                  <a:lnTo>
                    <a:pt x="402650" y="250791"/>
                  </a:lnTo>
                  <a:lnTo>
                    <a:pt x="408038" y="204012"/>
                  </a:lnTo>
                  <a:lnTo>
                    <a:pt x="402650" y="157234"/>
                  </a:lnTo>
                  <a:lnTo>
                    <a:pt x="387302" y="114292"/>
                  </a:lnTo>
                  <a:lnTo>
                    <a:pt x="363219" y="76412"/>
                  </a:lnTo>
                  <a:lnTo>
                    <a:pt x="331625" y="44818"/>
                  </a:lnTo>
                  <a:lnTo>
                    <a:pt x="293745" y="20735"/>
                  </a:lnTo>
                  <a:lnTo>
                    <a:pt x="250804" y="5388"/>
                  </a:lnTo>
                  <a:lnTo>
                    <a:pt x="204025" y="0"/>
                  </a:lnTo>
                  <a:lnTo>
                    <a:pt x="157246" y="5388"/>
                  </a:lnTo>
                  <a:lnTo>
                    <a:pt x="114302" y="20735"/>
                  </a:lnTo>
                  <a:lnTo>
                    <a:pt x="76420" y="44818"/>
                  </a:lnTo>
                  <a:lnTo>
                    <a:pt x="44823" y="76412"/>
                  </a:lnTo>
                  <a:lnTo>
                    <a:pt x="20738" y="114292"/>
                  </a:lnTo>
                  <a:lnTo>
                    <a:pt x="5388" y="157234"/>
                  </a:lnTo>
                  <a:lnTo>
                    <a:pt x="0" y="204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878463" y="4620640"/>
              <a:ext cx="408305" cy="408305"/>
            </a:xfrm>
            <a:custGeom>
              <a:avLst/>
              <a:gdLst/>
              <a:ahLst/>
              <a:cxnLst/>
              <a:rect l="l" t="t" r="r" b="b"/>
              <a:pathLst>
                <a:path w="408304" h="408304">
                  <a:moveTo>
                    <a:pt x="408038" y="204012"/>
                  </a:moveTo>
                  <a:lnTo>
                    <a:pt x="402650" y="157234"/>
                  </a:lnTo>
                  <a:lnTo>
                    <a:pt x="387302" y="114292"/>
                  </a:lnTo>
                  <a:lnTo>
                    <a:pt x="363219" y="76412"/>
                  </a:lnTo>
                  <a:lnTo>
                    <a:pt x="331625" y="44818"/>
                  </a:lnTo>
                  <a:lnTo>
                    <a:pt x="293745" y="20735"/>
                  </a:lnTo>
                  <a:lnTo>
                    <a:pt x="250804" y="5388"/>
                  </a:lnTo>
                  <a:lnTo>
                    <a:pt x="204025" y="0"/>
                  </a:lnTo>
                  <a:lnTo>
                    <a:pt x="157246" y="5388"/>
                  </a:lnTo>
                  <a:lnTo>
                    <a:pt x="114302" y="20735"/>
                  </a:lnTo>
                  <a:lnTo>
                    <a:pt x="76420" y="44818"/>
                  </a:lnTo>
                  <a:lnTo>
                    <a:pt x="44823" y="76412"/>
                  </a:lnTo>
                  <a:lnTo>
                    <a:pt x="20738" y="114292"/>
                  </a:lnTo>
                  <a:lnTo>
                    <a:pt x="5388" y="157234"/>
                  </a:lnTo>
                  <a:lnTo>
                    <a:pt x="0" y="204012"/>
                  </a:lnTo>
                  <a:lnTo>
                    <a:pt x="5388" y="250791"/>
                  </a:lnTo>
                  <a:lnTo>
                    <a:pt x="20738" y="293733"/>
                  </a:lnTo>
                  <a:lnTo>
                    <a:pt x="44823" y="331612"/>
                  </a:lnTo>
                  <a:lnTo>
                    <a:pt x="76420" y="363206"/>
                  </a:lnTo>
                  <a:lnTo>
                    <a:pt x="114302" y="387289"/>
                  </a:lnTo>
                  <a:lnTo>
                    <a:pt x="157246" y="402637"/>
                  </a:lnTo>
                  <a:lnTo>
                    <a:pt x="204025" y="408025"/>
                  </a:lnTo>
                  <a:lnTo>
                    <a:pt x="250804" y="402637"/>
                  </a:lnTo>
                  <a:lnTo>
                    <a:pt x="293745" y="387289"/>
                  </a:lnTo>
                  <a:lnTo>
                    <a:pt x="331625" y="363206"/>
                  </a:lnTo>
                  <a:lnTo>
                    <a:pt x="363219" y="331612"/>
                  </a:lnTo>
                  <a:lnTo>
                    <a:pt x="387302" y="293733"/>
                  </a:lnTo>
                  <a:lnTo>
                    <a:pt x="402650" y="250791"/>
                  </a:lnTo>
                  <a:lnTo>
                    <a:pt x="408038" y="204012"/>
                  </a:lnTo>
                  <a:close/>
                </a:path>
              </a:pathLst>
            </a:custGeom>
            <a:ln w="34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987467" y="4600371"/>
            <a:ext cx="201930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i="1" spc="10" dirty="0">
                <a:latin typeface="Times New Roman"/>
                <a:cs typeface="Times New Roman"/>
              </a:rPr>
              <a:t>F</a:t>
            </a:r>
            <a:endParaRPr sz="2250" dirty="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881401" y="4603489"/>
            <a:ext cx="442595" cy="442595"/>
            <a:chOff x="5881401" y="4603489"/>
            <a:chExt cx="442595" cy="442595"/>
          </a:xfrm>
        </p:grpSpPr>
        <p:sp>
          <p:nvSpPr>
            <p:cNvPr id="29" name="object 29"/>
            <p:cNvSpPr/>
            <p:nvPr/>
          </p:nvSpPr>
          <p:spPr>
            <a:xfrm>
              <a:off x="5898552" y="4620640"/>
              <a:ext cx="408305" cy="408305"/>
            </a:xfrm>
            <a:custGeom>
              <a:avLst/>
              <a:gdLst/>
              <a:ahLst/>
              <a:cxnLst/>
              <a:rect l="l" t="t" r="r" b="b"/>
              <a:pathLst>
                <a:path w="408304" h="408304">
                  <a:moveTo>
                    <a:pt x="0" y="204012"/>
                  </a:moveTo>
                  <a:lnTo>
                    <a:pt x="5388" y="250791"/>
                  </a:lnTo>
                  <a:lnTo>
                    <a:pt x="20735" y="293733"/>
                  </a:lnTo>
                  <a:lnTo>
                    <a:pt x="44818" y="331612"/>
                  </a:lnTo>
                  <a:lnTo>
                    <a:pt x="76412" y="363206"/>
                  </a:lnTo>
                  <a:lnTo>
                    <a:pt x="114292" y="387289"/>
                  </a:lnTo>
                  <a:lnTo>
                    <a:pt x="157234" y="402637"/>
                  </a:lnTo>
                  <a:lnTo>
                    <a:pt x="204012" y="408025"/>
                  </a:lnTo>
                  <a:lnTo>
                    <a:pt x="250791" y="402637"/>
                  </a:lnTo>
                  <a:lnTo>
                    <a:pt x="293733" y="387289"/>
                  </a:lnTo>
                  <a:lnTo>
                    <a:pt x="331612" y="363206"/>
                  </a:lnTo>
                  <a:lnTo>
                    <a:pt x="363206" y="331612"/>
                  </a:lnTo>
                  <a:lnTo>
                    <a:pt x="387289" y="293733"/>
                  </a:lnTo>
                  <a:lnTo>
                    <a:pt x="402637" y="250791"/>
                  </a:lnTo>
                  <a:lnTo>
                    <a:pt x="408025" y="204012"/>
                  </a:lnTo>
                  <a:lnTo>
                    <a:pt x="402637" y="157234"/>
                  </a:lnTo>
                  <a:lnTo>
                    <a:pt x="387289" y="114292"/>
                  </a:lnTo>
                  <a:lnTo>
                    <a:pt x="363206" y="76412"/>
                  </a:lnTo>
                  <a:lnTo>
                    <a:pt x="331612" y="44818"/>
                  </a:lnTo>
                  <a:lnTo>
                    <a:pt x="293733" y="20735"/>
                  </a:lnTo>
                  <a:lnTo>
                    <a:pt x="250791" y="5388"/>
                  </a:lnTo>
                  <a:lnTo>
                    <a:pt x="204012" y="0"/>
                  </a:lnTo>
                  <a:lnTo>
                    <a:pt x="157234" y="5388"/>
                  </a:lnTo>
                  <a:lnTo>
                    <a:pt x="114292" y="20735"/>
                  </a:lnTo>
                  <a:lnTo>
                    <a:pt x="76412" y="44818"/>
                  </a:lnTo>
                  <a:lnTo>
                    <a:pt x="44818" y="76412"/>
                  </a:lnTo>
                  <a:lnTo>
                    <a:pt x="20735" y="114292"/>
                  </a:lnTo>
                  <a:lnTo>
                    <a:pt x="5388" y="157234"/>
                  </a:lnTo>
                  <a:lnTo>
                    <a:pt x="0" y="204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98552" y="4620640"/>
              <a:ext cx="408305" cy="408305"/>
            </a:xfrm>
            <a:custGeom>
              <a:avLst/>
              <a:gdLst/>
              <a:ahLst/>
              <a:cxnLst/>
              <a:rect l="l" t="t" r="r" b="b"/>
              <a:pathLst>
                <a:path w="408304" h="408304">
                  <a:moveTo>
                    <a:pt x="408025" y="204012"/>
                  </a:moveTo>
                  <a:lnTo>
                    <a:pt x="402637" y="157234"/>
                  </a:lnTo>
                  <a:lnTo>
                    <a:pt x="387289" y="114292"/>
                  </a:lnTo>
                  <a:lnTo>
                    <a:pt x="363206" y="76412"/>
                  </a:lnTo>
                  <a:lnTo>
                    <a:pt x="331612" y="44818"/>
                  </a:lnTo>
                  <a:lnTo>
                    <a:pt x="293733" y="20735"/>
                  </a:lnTo>
                  <a:lnTo>
                    <a:pt x="250791" y="5388"/>
                  </a:lnTo>
                  <a:lnTo>
                    <a:pt x="204012" y="0"/>
                  </a:lnTo>
                  <a:lnTo>
                    <a:pt x="157234" y="5388"/>
                  </a:lnTo>
                  <a:lnTo>
                    <a:pt x="114292" y="20735"/>
                  </a:lnTo>
                  <a:lnTo>
                    <a:pt x="76412" y="44818"/>
                  </a:lnTo>
                  <a:lnTo>
                    <a:pt x="44818" y="76412"/>
                  </a:lnTo>
                  <a:lnTo>
                    <a:pt x="20735" y="114292"/>
                  </a:lnTo>
                  <a:lnTo>
                    <a:pt x="5388" y="157234"/>
                  </a:lnTo>
                  <a:lnTo>
                    <a:pt x="0" y="204012"/>
                  </a:lnTo>
                  <a:lnTo>
                    <a:pt x="5388" y="250791"/>
                  </a:lnTo>
                  <a:lnTo>
                    <a:pt x="20735" y="293733"/>
                  </a:lnTo>
                  <a:lnTo>
                    <a:pt x="44818" y="331612"/>
                  </a:lnTo>
                  <a:lnTo>
                    <a:pt x="76412" y="363206"/>
                  </a:lnTo>
                  <a:lnTo>
                    <a:pt x="114292" y="387289"/>
                  </a:lnTo>
                  <a:lnTo>
                    <a:pt x="157234" y="402637"/>
                  </a:lnTo>
                  <a:lnTo>
                    <a:pt x="204012" y="408025"/>
                  </a:lnTo>
                  <a:lnTo>
                    <a:pt x="250791" y="402637"/>
                  </a:lnTo>
                  <a:lnTo>
                    <a:pt x="293733" y="387289"/>
                  </a:lnTo>
                  <a:lnTo>
                    <a:pt x="331612" y="363206"/>
                  </a:lnTo>
                  <a:lnTo>
                    <a:pt x="363206" y="331612"/>
                  </a:lnTo>
                  <a:lnTo>
                    <a:pt x="387289" y="293733"/>
                  </a:lnTo>
                  <a:lnTo>
                    <a:pt x="402637" y="250791"/>
                  </a:lnTo>
                  <a:lnTo>
                    <a:pt x="408025" y="204012"/>
                  </a:lnTo>
                  <a:close/>
                </a:path>
              </a:pathLst>
            </a:custGeom>
            <a:ln w="34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997257" y="4600371"/>
            <a:ext cx="233679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i="1" spc="10" dirty="0">
                <a:latin typeface="Times New Roman"/>
                <a:cs typeface="Times New Roman"/>
              </a:rPr>
              <a:t>G</a:t>
            </a:r>
            <a:endParaRPr sz="2250" dirty="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496445" y="4671244"/>
            <a:ext cx="264160" cy="340360"/>
            <a:chOff x="2496445" y="4671244"/>
            <a:chExt cx="264160" cy="340360"/>
          </a:xfrm>
        </p:grpSpPr>
        <p:sp>
          <p:nvSpPr>
            <p:cNvPr id="33" name="object 33"/>
            <p:cNvSpPr/>
            <p:nvPr/>
          </p:nvSpPr>
          <p:spPr>
            <a:xfrm>
              <a:off x="2513596" y="4688395"/>
              <a:ext cx="229870" cy="306070"/>
            </a:xfrm>
            <a:custGeom>
              <a:avLst/>
              <a:gdLst/>
              <a:ahLst/>
              <a:cxnLst/>
              <a:rect l="l" t="t" r="r" b="b"/>
              <a:pathLst>
                <a:path w="229869" h="306070">
                  <a:moveTo>
                    <a:pt x="0" y="0"/>
                  </a:moveTo>
                  <a:lnTo>
                    <a:pt x="0" y="306019"/>
                  </a:lnTo>
                  <a:lnTo>
                    <a:pt x="229514" y="1530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13596" y="4688395"/>
              <a:ext cx="229870" cy="306070"/>
            </a:xfrm>
            <a:custGeom>
              <a:avLst/>
              <a:gdLst/>
              <a:ahLst/>
              <a:cxnLst/>
              <a:rect l="l" t="t" r="r" b="b"/>
              <a:pathLst>
                <a:path w="229869" h="306070">
                  <a:moveTo>
                    <a:pt x="229514" y="153009"/>
                  </a:moveTo>
                  <a:lnTo>
                    <a:pt x="0" y="306019"/>
                  </a:lnTo>
                  <a:lnTo>
                    <a:pt x="0" y="0"/>
                  </a:lnTo>
                  <a:lnTo>
                    <a:pt x="229514" y="153009"/>
                  </a:lnTo>
                  <a:close/>
                </a:path>
              </a:pathLst>
            </a:custGeom>
            <a:ln w="3430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36</a:t>
            </a:fld>
            <a:endParaRPr spc="2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37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5" dirty="0"/>
              <a:t>Properties</a:t>
            </a:r>
            <a:r>
              <a:rPr spc="254" dirty="0"/>
              <a:t> </a:t>
            </a:r>
            <a:r>
              <a:rPr spc="105" dirty="0"/>
              <a:t>of</a:t>
            </a:r>
            <a:r>
              <a:rPr spc="250" dirty="0"/>
              <a:t> </a:t>
            </a:r>
            <a:r>
              <a:rPr spc="75" dirty="0"/>
              <a:t>breadth-first</a:t>
            </a:r>
            <a:r>
              <a:rPr spc="204" dirty="0"/>
              <a:t> </a:t>
            </a:r>
            <a:r>
              <a:rPr spc="3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08802"/>
            <a:ext cx="1941831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38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5" dirty="0"/>
              <a:t>Properties</a:t>
            </a:r>
            <a:r>
              <a:rPr spc="254" dirty="0"/>
              <a:t> </a:t>
            </a:r>
            <a:r>
              <a:rPr spc="105" dirty="0"/>
              <a:t>of</a:t>
            </a:r>
            <a:r>
              <a:rPr spc="250" dirty="0"/>
              <a:t> </a:t>
            </a:r>
            <a:r>
              <a:rPr spc="75" dirty="0"/>
              <a:t>breadth-first</a:t>
            </a:r>
            <a:r>
              <a:rPr spc="204" dirty="0"/>
              <a:t> </a:t>
            </a:r>
            <a:r>
              <a:rPr spc="3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8" y="1622519"/>
            <a:ext cx="5904231" cy="85087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dirty="0">
                <a:latin typeface="Tahoma"/>
                <a:cs typeface="Tahoma"/>
              </a:rPr>
              <a:t>Yes (if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b </a:t>
            </a:r>
            <a:r>
              <a:rPr sz="2050" dirty="0">
                <a:latin typeface="Tahoma"/>
                <a:cs typeface="Tahoma"/>
              </a:rPr>
              <a:t>is finite)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Time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39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5" dirty="0"/>
              <a:t>Properties</a:t>
            </a:r>
            <a:r>
              <a:rPr spc="254" dirty="0"/>
              <a:t> </a:t>
            </a:r>
            <a:r>
              <a:rPr spc="105" dirty="0"/>
              <a:t>of</a:t>
            </a:r>
            <a:r>
              <a:rPr spc="250" dirty="0"/>
              <a:t> </a:t>
            </a:r>
            <a:r>
              <a:rPr spc="75" dirty="0"/>
              <a:t>breadth-first</a:t>
            </a:r>
            <a:r>
              <a:rPr spc="204" dirty="0"/>
              <a:t> </a:t>
            </a:r>
            <a:r>
              <a:rPr spc="3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1169" y="1622519"/>
            <a:ext cx="8901431" cy="137152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dirty="0">
                <a:latin typeface="Tahoma"/>
                <a:cs typeface="Tahoma"/>
              </a:rPr>
              <a:t>Yes (if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b </a:t>
            </a:r>
            <a:r>
              <a:rPr sz="2050" dirty="0">
                <a:latin typeface="Tahoma"/>
                <a:cs typeface="Tahoma"/>
              </a:rPr>
              <a:t>is finite)</a:t>
            </a:r>
          </a:p>
          <a:p>
            <a:pPr marL="38100">
              <a:lnSpc>
                <a:spcPct val="100000"/>
              </a:lnSpc>
              <a:spcBef>
                <a:spcPts val="156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Time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1 +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b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+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baseline="29761" dirty="0">
                <a:solidFill>
                  <a:srgbClr val="990099"/>
                </a:solidFill>
                <a:latin typeface="Garamond"/>
                <a:cs typeface="Garamond"/>
              </a:rPr>
              <a:t>2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+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baseline="29761" dirty="0">
                <a:solidFill>
                  <a:srgbClr val="990099"/>
                </a:solidFill>
                <a:latin typeface="Garamond"/>
                <a:cs typeface="Garamond"/>
              </a:rPr>
              <a:t>3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+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. . .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+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b="0" i="1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d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+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b="0" i="1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d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−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1) =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b="0" i="1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100" baseline="29761" dirty="0">
                <a:solidFill>
                  <a:srgbClr val="990099"/>
                </a:solidFill>
                <a:latin typeface="Garamond"/>
                <a:cs typeface="Garamond"/>
              </a:rPr>
              <a:t>+1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dirty="0">
                <a:latin typeface="Tahoma"/>
                <a:cs typeface="Tahoma"/>
              </a:rPr>
              <a:t>, i.e., exp. in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endParaRPr sz="2050" dirty="0">
              <a:latin typeface="Bookman Old Style"/>
              <a:cs typeface="Bookman Old Style"/>
            </a:endParaRPr>
          </a:p>
          <a:p>
            <a:pPr marL="38100">
              <a:lnSpc>
                <a:spcPct val="100000"/>
              </a:lnSpc>
              <a:spcBef>
                <a:spcPts val="156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Space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1640839" algn="l"/>
              </a:tabLst>
            </a:pPr>
            <a:r>
              <a:rPr spc="90" dirty="0"/>
              <a:t>Example:	</a:t>
            </a:r>
            <a:r>
              <a:rPr lang="en-GB" spc="90" dirty="0"/>
              <a:t>Travelling in </a:t>
            </a:r>
            <a:r>
              <a:rPr spc="100" dirty="0"/>
              <a:t>Romania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58" y="1608802"/>
            <a:ext cx="9561842" cy="383598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2130425">
              <a:lnSpc>
                <a:spcPct val="101000"/>
              </a:lnSpc>
              <a:spcBef>
                <a:spcPts val="90"/>
              </a:spcBef>
            </a:pPr>
            <a:r>
              <a:rPr lang="en-GB" sz="2050" dirty="0">
                <a:latin typeface="Tahoma"/>
                <a:cs typeface="Tahoma"/>
              </a:rPr>
              <a:t>Summary: </a:t>
            </a:r>
          </a:p>
          <a:p>
            <a:pPr marL="1213200" marR="2130425" lvl="1" indent="-457200">
              <a:lnSpc>
                <a:spcPct val="101000"/>
              </a:lnSpc>
              <a:spcBef>
                <a:spcPts val="90"/>
              </a:spcBef>
            </a:pPr>
            <a:r>
              <a:rPr lang="en-GB" sz="2050" dirty="0">
                <a:latin typeface="Tahoma"/>
                <a:cs typeface="Tahoma"/>
              </a:rPr>
              <a:t>Going on</a:t>
            </a:r>
            <a:r>
              <a:rPr sz="2050" dirty="0">
                <a:latin typeface="Tahoma"/>
                <a:cs typeface="Tahoma"/>
              </a:rPr>
              <a:t> holiday in Romania</a:t>
            </a:r>
            <a:r>
              <a:rPr lang="en-GB" sz="2050" dirty="0">
                <a:latin typeface="Tahoma"/>
                <a:cs typeface="Tahoma"/>
              </a:rPr>
              <a:t>.</a:t>
            </a:r>
            <a:r>
              <a:rPr sz="2050" dirty="0">
                <a:latin typeface="Tahoma"/>
                <a:cs typeface="Tahoma"/>
              </a:rPr>
              <a:t> </a:t>
            </a:r>
            <a:endParaRPr lang="en-GB" sz="2050" dirty="0">
              <a:latin typeface="Tahoma"/>
              <a:cs typeface="Tahoma"/>
            </a:endParaRPr>
          </a:p>
          <a:p>
            <a:pPr marL="1213200" marR="2130425" lvl="1" indent="-457200">
              <a:lnSpc>
                <a:spcPct val="101000"/>
              </a:lnSpc>
              <a:spcBef>
                <a:spcPts val="90"/>
              </a:spcBef>
            </a:pPr>
            <a:r>
              <a:rPr lang="en-GB" sz="2050" dirty="0">
                <a:latin typeface="Tahoma"/>
                <a:cs typeface="Tahoma"/>
              </a:rPr>
              <a:t>C</a:t>
            </a:r>
            <a:r>
              <a:rPr sz="2050" dirty="0" err="1">
                <a:latin typeface="Tahoma"/>
                <a:cs typeface="Tahoma"/>
              </a:rPr>
              <a:t>urrently</a:t>
            </a:r>
            <a:r>
              <a:rPr sz="2050" dirty="0">
                <a:latin typeface="Tahoma"/>
                <a:cs typeface="Tahoma"/>
              </a:rPr>
              <a:t> in Arad.</a:t>
            </a:r>
            <a:r>
              <a:rPr lang="en-GB" sz="2050" dirty="0">
                <a:latin typeface="Tahoma"/>
                <a:cs typeface="Tahoma"/>
              </a:rPr>
              <a:t> </a:t>
            </a:r>
          </a:p>
          <a:p>
            <a:pPr marL="1213200" marR="2130425" lvl="1" indent="-457200">
              <a:lnSpc>
                <a:spcPct val="101000"/>
              </a:lnSpc>
              <a:spcBef>
                <a:spcPts val="90"/>
              </a:spcBef>
            </a:pPr>
            <a:r>
              <a:rPr sz="2050" dirty="0">
                <a:latin typeface="Tahoma"/>
                <a:cs typeface="Tahoma"/>
              </a:rPr>
              <a:t>Flight</a:t>
            </a:r>
            <a:r>
              <a:rPr lang="en-GB" sz="205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leaves tomorrow from Bucharest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dirty="0">
                <a:solidFill>
                  <a:srgbClr val="FF0000"/>
                </a:solidFill>
                <a:latin typeface="Tahoma"/>
                <a:cs typeface="Tahoma"/>
              </a:rPr>
              <a:t>Formulate goal:</a:t>
            </a:r>
          </a:p>
          <a:p>
            <a:pPr marL="744220">
              <a:lnSpc>
                <a:spcPct val="100000"/>
              </a:lnSpc>
              <a:spcBef>
                <a:spcPts val="35"/>
              </a:spcBef>
            </a:pPr>
            <a:r>
              <a:rPr sz="2050" dirty="0">
                <a:latin typeface="Tahoma"/>
                <a:cs typeface="Tahoma"/>
              </a:rPr>
              <a:t>be in Bucharest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dirty="0">
                <a:solidFill>
                  <a:srgbClr val="0000FF"/>
                </a:solidFill>
                <a:latin typeface="Tahoma"/>
                <a:cs typeface="Tahoma"/>
              </a:rPr>
              <a:t>Formulate problem:</a:t>
            </a:r>
          </a:p>
          <a:p>
            <a:pPr marL="744220" marR="2814955">
              <a:lnSpc>
                <a:spcPct val="101000"/>
              </a:lnSpc>
              <a:spcBef>
                <a:spcPts val="15"/>
              </a:spcBef>
            </a:pPr>
            <a:r>
              <a:rPr sz="2050" dirty="0">
                <a:solidFill>
                  <a:srgbClr val="004B00"/>
                </a:solidFill>
                <a:latin typeface="Tahoma"/>
                <a:cs typeface="Tahoma"/>
              </a:rPr>
              <a:t>states</a:t>
            </a:r>
            <a:r>
              <a:rPr sz="2050" dirty="0">
                <a:latin typeface="Tahoma"/>
                <a:cs typeface="Tahoma"/>
              </a:rPr>
              <a:t>: various cities  </a:t>
            </a:r>
            <a:r>
              <a:rPr sz="2050" dirty="0">
                <a:solidFill>
                  <a:srgbClr val="004B00"/>
                </a:solidFill>
                <a:latin typeface="Tahoma"/>
                <a:cs typeface="Tahoma"/>
              </a:rPr>
              <a:t>actions</a:t>
            </a:r>
            <a:r>
              <a:rPr sz="2050" dirty="0">
                <a:latin typeface="Tahoma"/>
                <a:cs typeface="Tahoma"/>
              </a:rPr>
              <a:t>: drive between cities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dirty="0">
                <a:solidFill>
                  <a:srgbClr val="00B050"/>
                </a:solidFill>
                <a:latin typeface="Tahoma"/>
                <a:cs typeface="Tahoma"/>
              </a:rPr>
              <a:t>Find solution:</a:t>
            </a:r>
          </a:p>
          <a:p>
            <a:pPr marL="744220">
              <a:lnSpc>
                <a:spcPct val="100000"/>
              </a:lnSpc>
              <a:spcBef>
                <a:spcPts val="35"/>
              </a:spcBef>
            </a:pPr>
            <a:r>
              <a:rPr sz="2050" dirty="0">
                <a:latin typeface="Tahoma"/>
                <a:cs typeface="Tahoma"/>
              </a:rPr>
              <a:t>sequence of cities, e.g., Arad, Sibiu, Fagaras, Bucharest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40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5" dirty="0"/>
              <a:t>Properties</a:t>
            </a:r>
            <a:r>
              <a:rPr spc="254" dirty="0"/>
              <a:t> </a:t>
            </a:r>
            <a:r>
              <a:rPr spc="105" dirty="0"/>
              <a:t>of</a:t>
            </a:r>
            <a:r>
              <a:rPr spc="250" dirty="0"/>
              <a:t> </a:t>
            </a:r>
            <a:r>
              <a:rPr spc="75" dirty="0"/>
              <a:t>breadth-first</a:t>
            </a:r>
            <a:r>
              <a:rPr spc="204" dirty="0"/>
              <a:t> </a:t>
            </a:r>
            <a:r>
              <a:rPr spc="3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1169" y="1622519"/>
            <a:ext cx="9434831" cy="188173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dirty="0">
                <a:latin typeface="Tahoma"/>
                <a:cs typeface="Tahoma"/>
              </a:rPr>
              <a:t>Yes (if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b </a:t>
            </a:r>
            <a:r>
              <a:rPr sz="2050" dirty="0">
                <a:latin typeface="Tahoma"/>
                <a:cs typeface="Tahoma"/>
              </a:rPr>
              <a:t>is finite)</a:t>
            </a:r>
          </a:p>
          <a:p>
            <a:pPr marL="38100">
              <a:lnSpc>
                <a:spcPct val="100000"/>
              </a:lnSpc>
              <a:spcBef>
                <a:spcPts val="156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Time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1 +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b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+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baseline="29761" dirty="0">
                <a:solidFill>
                  <a:srgbClr val="990099"/>
                </a:solidFill>
                <a:latin typeface="Garamond"/>
                <a:cs typeface="Garamond"/>
              </a:rPr>
              <a:t>2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+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baseline="29761" dirty="0">
                <a:solidFill>
                  <a:srgbClr val="990099"/>
                </a:solidFill>
                <a:latin typeface="Garamond"/>
                <a:cs typeface="Garamond"/>
              </a:rPr>
              <a:t>3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+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. . .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+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b="0" i="1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d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+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b="0" i="1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d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−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1) =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b="0" i="1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100" baseline="29761" dirty="0">
                <a:solidFill>
                  <a:srgbClr val="990099"/>
                </a:solidFill>
                <a:latin typeface="Garamond"/>
                <a:cs typeface="Garamond"/>
              </a:rPr>
              <a:t>+1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dirty="0">
                <a:latin typeface="Tahoma"/>
                <a:cs typeface="Tahoma"/>
              </a:rPr>
              <a:t>, i.e., exp. in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endParaRPr sz="2050" dirty="0">
              <a:latin typeface="Bookman Old Style"/>
              <a:cs typeface="Bookman Old Style"/>
            </a:endParaRPr>
          </a:p>
          <a:p>
            <a:pPr marL="38100" marR="2550795">
              <a:lnSpc>
                <a:spcPct val="163400"/>
              </a:lnSpc>
              <a:spcBef>
                <a:spcPts val="60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Space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b="0" i="1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100" baseline="29761" dirty="0">
                <a:solidFill>
                  <a:srgbClr val="990099"/>
                </a:solidFill>
                <a:latin typeface="Garamond"/>
                <a:cs typeface="Garamond"/>
              </a:rPr>
              <a:t>+1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 </a:t>
            </a:r>
            <a:r>
              <a:rPr sz="2050" dirty="0">
                <a:latin typeface="Tahoma"/>
                <a:cs typeface="Tahoma"/>
              </a:rPr>
              <a:t>(keeps every node in memory)  </a:t>
            </a:r>
            <a:endParaRPr lang="en-GB" sz="2050" dirty="0">
              <a:latin typeface="Tahoma"/>
              <a:cs typeface="Tahoma"/>
            </a:endParaRPr>
          </a:p>
          <a:p>
            <a:pPr marL="38100" marR="2550795">
              <a:lnSpc>
                <a:spcPct val="163400"/>
              </a:lnSpc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Optimal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41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5" dirty="0"/>
              <a:t>Properties</a:t>
            </a:r>
            <a:r>
              <a:rPr spc="254" dirty="0"/>
              <a:t> </a:t>
            </a:r>
            <a:r>
              <a:rPr spc="105" dirty="0"/>
              <a:t>of</a:t>
            </a:r>
            <a:r>
              <a:rPr spc="250" dirty="0"/>
              <a:t> </a:t>
            </a:r>
            <a:r>
              <a:rPr spc="75" dirty="0"/>
              <a:t>breadth-first</a:t>
            </a:r>
            <a:r>
              <a:rPr spc="204" dirty="0"/>
              <a:t> </a:t>
            </a:r>
            <a:r>
              <a:rPr spc="3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469" y="1622519"/>
            <a:ext cx="9142731" cy="269612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dirty="0">
                <a:latin typeface="Tahoma"/>
                <a:cs typeface="Tahoma"/>
              </a:rPr>
              <a:t>Yes (if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b </a:t>
            </a:r>
            <a:r>
              <a:rPr sz="2050" dirty="0">
                <a:latin typeface="Tahoma"/>
                <a:cs typeface="Tahoma"/>
              </a:rPr>
              <a:t>is finite)</a:t>
            </a:r>
          </a:p>
          <a:p>
            <a:pPr marL="50800">
              <a:lnSpc>
                <a:spcPct val="100000"/>
              </a:lnSpc>
              <a:spcBef>
                <a:spcPts val="156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Time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1 +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b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+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baseline="29761" dirty="0">
                <a:solidFill>
                  <a:srgbClr val="990099"/>
                </a:solidFill>
                <a:latin typeface="Garamond"/>
                <a:cs typeface="Garamond"/>
              </a:rPr>
              <a:t>2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+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baseline="29761" dirty="0">
                <a:solidFill>
                  <a:srgbClr val="990099"/>
                </a:solidFill>
                <a:latin typeface="Garamond"/>
                <a:cs typeface="Garamond"/>
              </a:rPr>
              <a:t>3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+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. . .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+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b="0" i="1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d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+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b="0" i="1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d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−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1) =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b="0" i="1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100" baseline="29761" dirty="0">
                <a:solidFill>
                  <a:srgbClr val="990099"/>
                </a:solidFill>
                <a:latin typeface="Garamond"/>
                <a:cs typeface="Garamond"/>
              </a:rPr>
              <a:t>+1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dirty="0">
                <a:latin typeface="Tahoma"/>
                <a:cs typeface="Tahoma"/>
              </a:rPr>
              <a:t>, i.e., exp. in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endParaRPr sz="2050" dirty="0">
              <a:latin typeface="Bookman Old Style"/>
              <a:cs typeface="Bookman Old Style"/>
            </a:endParaRPr>
          </a:p>
          <a:p>
            <a:pPr marL="50800">
              <a:lnSpc>
                <a:spcPct val="100000"/>
              </a:lnSpc>
              <a:spcBef>
                <a:spcPts val="156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Space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b="0" i="1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100" baseline="29761" dirty="0">
                <a:solidFill>
                  <a:srgbClr val="990099"/>
                </a:solidFill>
                <a:latin typeface="Garamond"/>
                <a:cs typeface="Garamond"/>
              </a:rPr>
              <a:t>+1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 </a:t>
            </a:r>
            <a:r>
              <a:rPr sz="2050" dirty="0">
                <a:latin typeface="Tahoma"/>
                <a:cs typeface="Tahoma"/>
              </a:rPr>
              <a:t>(keeps every node in memory)</a:t>
            </a:r>
          </a:p>
          <a:p>
            <a:pPr marL="50800">
              <a:lnSpc>
                <a:spcPct val="100000"/>
              </a:lnSpc>
              <a:spcBef>
                <a:spcPts val="156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Optimal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dirty="0">
                <a:latin typeface="Tahoma"/>
                <a:cs typeface="Tahoma"/>
              </a:rPr>
              <a:t>Yes (if cost = 1 per step); not optimal in general</a:t>
            </a:r>
          </a:p>
          <a:p>
            <a:pPr marL="781685" marR="521970" indent="-731520">
              <a:lnSpc>
                <a:spcPct val="101499"/>
              </a:lnSpc>
              <a:spcBef>
                <a:spcPts val="1525"/>
              </a:spcBef>
            </a:pPr>
            <a:r>
              <a:rPr sz="2050" dirty="0">
                <a:solidFill>
                  <a:srgbClr val="7E0000"/>
                </a:solidFill>
                <a:latin typeface="Century"/>
                <a:cs typeface="Century"/>
              </a:rPr>
              <a:t>Space </a:t>
            </a:r>
            <a:r>
              <a:rPr sz="2050" dirty="0">
                <a:latin typeface="Tahoma"/>
                <a:cs typeface="Tahoma"/>
              </a:rPr>
              <a:t>is the big problem; can easily generate nodes at 100MB/sec  so 24hrs = 8640GB.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5" dirty="0"/>
              <a:t>Uniform-cost</a:t>
            </a:r>
            <a:r>
              <a:rPr spc="185" dirty="0"/>
              <a:t> </a:t>
            </a:r>
            <a:r>
              <a:rPr spc="3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468" y="1592038"/>
            <a:ext cx="8837931" cy="407226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latin typeface="Tahoma"/>
                <a:cs typeface="Tahoma"/>
              </a:rPr>
              <a:t>Expand least-cost unexpanded node</a:t>
            </a:r>
          </a:p>
          <a:p>
            <a:pPr marL="50800">
              <a:lnSpc>
                <a:spcPct val="100000"/>
              </a:lnSpc>
              <a:spcBef>
                <a:spcPts val="1560"/>
              </a:spcBef>
            </a:pPr>
            <a:r>
              <a:rPr sz="2050" dirty="0">
                <a:solidFill>
                  <a:srgbClr val="7E0000"/>
                </a:solidFill>
                <a:latin typeface="Century"/>
                <a:cs typeface="Century"/>
              </a:rPr>
              <a:t>Implementation</a:t>
            </a:r>
            <a:r>
              <a:rPr sz="2050" dirty="0">
                <a:latin typeface="Tahoma"/>
                <a:cs typeface="Tahoma"/>
              </a:rPr>
              <a:t>:</a:t>
            </a:r>
          </a:p>
          <a:p>
            <a:pPr marL="782320">
              <a:lnSpc>
                <a:spcPct val="100000"/>
              </a:lnSpc>
              <a:spcBef>
                <a:spcPts val="35"/>
              </a:spcBef>
            </a:pPr>
            <a:r>
              <a:rPr sz="2050" i="1" dirty="0">
                <a:solidFill>
                  <a:srgbClr val="004B00"/>
                </a:solidFill>
                <a:latin typeface="Times New Roman"/>
                <a:cs typeface="Times New Roman"/>
              </a:rPr>
              <a:t>fringe </a:t>
            </a:r>
            <a:r>
              <a:rPr sz="2050" dirty="0">
                <a:latin typeface="Tahoma"/>
                <a:cs typeface="Tahoma"/>
              </a:rPr>
              <a:t>= queue ordered by path cost, lowest first</a:t>
            </a:r>
          </a:p>
          <a:p>
            <a:pPr marL="50800" marR="1995170">
              <a:lnSpc>
                <a:spcPct val="163400"/>
              </a:lnSpc>
            </a:pPr>
            <a:r>
              <a:rPr sz="2050" dirty="0">
                <a:latin typeface="Tahoma"/>
                <a:cs typeface="Tahoma"/>
              </a:rPr>
              <a:t>Equivalent to breadth-first if step costs all equal  </a:t>
            </a: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dirty="0">
                <a:latin typeface="Tahoma"/>
                <a:cs typeface="Tahoma"/>
              </a:rPr>
              <a:t>Yes, if step cost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≥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endParaRPr sz="2050" dirty="0">
              <a:latin typeface="Bookman Old Style"/>
              <a:cs typeface="Bookman Old Style"/>
            </a:endParaRPr>
          </a:p>
          <a:p>
            <a:pPr marL="50800">
              <a:lnSpc>
                <a:spcPct val="100000"/>
              </a:lnSpc>
              <a:spcBef>
                <a:spcPts val="1560"/>
              </a:spcBef>
              <a:tabLst>
                <a:tab pos="3251835" algn="l"/>
              </a:tabLst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Time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dirty="0">
                <a:latin typeface="Tahoma"/>
                <a:cs typeface="Tahoma"/>
              </a:rPr>
              <a:t># of nodes with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g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≤	</a:t>
            </a:r>
            <a:r>
              <a:rPr sz="2050" dirty="0">
                <a:latin typeface="Tahoma"/>
                <a:cs typeface="Tahoma"/>
              </a:rPr>
              <a:t>cost of optimal solution,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baseline="29761" dirty="0">
                <a:solidFill>
                  <a:srgbClr val="990099"/>
                </a:solidFill>
                <a:latin typeface="Lucida Sans Unicode"/>
                <a:cs typeface="Lucida Sans Unicode"/>
              </a:rPr>
              <a:t>f</a:t>
            </a:r>
            <a:r>
              <a:rPr sz="2100" b="0" i="1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1800" baseline="57870" dirty="0">
                <a:solidFill>
                  <a:srgbClr val="990099"/>
                </a:solidFill>
                <a:latin typeface="Lucida Sans Unicode"/>
                <a:cs typeface="Lucida Sans Unicode"/>
              </a:rPr>
              <a:t>∗</a:t>
            </a:r>
            <a:r>
              <a:rPr sz="2100" b="0" i="1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/c</a:t>
            </a:r>
            <a:r>
              <a:rPr sz="2100" baseline="29761" dirty="0">
                <a:solidFill>
                  <a:srgbClr val="990099"/>
                </a:solidFill>
                <a:latin typeface="Lucida Sans Unicode"/>
                <a:cs typeface="Lucida Sans Unicode"/>
              </a:rPr>
              <a:t>l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 dirty="0">
              <a:latin typeface="Garamond"/>
              <a:cs typeface="Garamond"/>
            </a:endParaRPr>
          </a:p>
          <a:p>
            <a:pPr marL="416559">
              <a:lnSpc>
                <a:spcPct val="100000"/>
              </a:lnSpc>
              <a:spcBef>
                <a:spcPts val="35"/>
              </a:spcBef>
            </a:pPr>
            <a:r>
              <a:rPr sz="2050" dirty="0">
                <a:latin typeface="Tahoma"/>
                <a:cs typeface="Tahoma"/>
              </a:rPr>
              <a:t>where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2100" baseline="29761" dirty="0">
                <a:solidFill>
                  <a:srgbClr val="990099"/>
                </a:solidFill>
                <a:latin typeface="Lucida Sans Unicode"/>
                <a:cs typeface="Lucida Sans Unicode"/>
              </a:rPr>
              <a:t>∗ </a:t>
            </a:r>
            <a:r>
              <a:rPr sz="2050" dirty="0">
                <a:latin typeface="Tahoma"/>
                <a:cs typeface="Tahoma"/>
              </a:rPr>
              <a:t>is the cost of the optimal solution</a:t>
            </a:r>
          </a:p>
          <a:p>
            <a:pPr marL="50800">
              <a:lnSpc>
                <a:spcPct val="100000"/>
              </a:lnSpc>
              <a:spcBef>
                <a:spcPts val="1560"/>
              </a:spcBef>
              <a:tabLst>
                <a:tab pos="3322320" algn="l"/>
              </a:tabLst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Space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dirty="0">
                <a:latin typeface="Tahoma"/>
                <a:cs typeface="Tahoma"/>
              </a:rPr>
              <a:t># of nodes with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g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≤	</a:t>
            </a:r>
            <a:r>
              <a:rPr sz="2050" dirty="0">
                <a:latin typeface="Tahoma"/>
                <a:cs typeface="Tahoma"/>
              </a:rPr>
              <a:t>cost of optimal solution,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baseline="29761" dirty="0">
                <a:solidFill>
                  <a:srgbClr val="990099"/>
                </a:solidFill>
                <a:latin typeface="Lucida Sans Unicode"/>
                <a:cs typeface="Lucida Sans Unicode"/>
              </a:rPr>
              <a:t>f</a:t>
            </a:r>
            <a:r>
              <a:rPr sz="2100" b="0" i="1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1800" baseline="57870" dirty="0">
                <a:solidFill>
                  <a:srgbClr val="990099"/>
                </a:solidFill>
                <a:latin typeface="Lucida Sans Unicode"/>
                <a:cs typeface="Lucida Sans Unicode"/>
              </a:rPr>
              <a:t>∗</a:t>
            </a:r>
            <a:r>
              <a:rPr sz="2100" b="0" i="1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/c</a:t>
            </a:r>
            <a:r>
              <a:rPr sz="2100" baseline="29761" dirty="0">
                <a:solidFill>
                  <a:srgbClr val="990099"/>
                </a:solidFill>
                <a:latin typeface="Lucida Sans Unicode"/>
                <a:cs typeface="Lucida Sans Unicode"/>
              </a:rPr>
              <a:t>l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 dirty="0">
              <a:latin typeface="Garamond"/>
              <a:cs typeface="Garamond"/>
            </a:endParaRPr>
          </a:p>
          <a:p>
            <a:pPr marL="50800">
              <a:lnSpc>
                <a:spcPct val="100000"/>
              </a:lnSpc>
              <a:spcBef>
                <a:spcPts val="156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Optimal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dirty="0">
                <a:latin typeface="Tahoma"/>
                <a:cs typeface="Tahoma"/>
              </a:rPr>
              <a:t>Yes—nodes expanded in increasing order of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 dirty="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0" dirty="0"/>
              <a:t>Depth-first</a:t>
            </a:r>
            <a:r>
              <a:rPr spc="245" dirty="0"/>
              <a:t> </a:t>
            </a:r>
            <a:r>
              <a:rPr spc="35" dirty="0"/>
              <a:t>search</a:t>
            </a:r>
            <a:r>
              <a:rPr lang="en-GB" spc="35" dirty="0"/>
              <a:t> (DFS)</a:t>
            </a:r>
            <a:endParaRPr spc="35" dirty="0"/>
          </a:p>
        </p:txBody>
      </p:sp>
      <p:grpSp>
        <p:nvGrpSpPr>
          <p:cNvPr id="3" name="object 3"/>
          <p:cNvGrpSpPr/>
          <p:nvPr/>
        </p:nvGrpSpPr>
        <p:grpSpPr>
          <a:xfrm>
            <a:off x="2500096" y="2800845"/>
            <a:ext cx="3806825" cy="2194560"/>
            <a:chOff x="2500096" y="2800845"/>
            <a:chExt cx="3806825" cy="2194560"/>
          </a:xfrm>
        </p:grpSpPr>
        <p:sp>
          <p:nvSpPr>
            <p:cNvPr id="4" name="object 4"/>
            <p:cNvSpPr/>
            <p:nvPr/>
          </p:nvSpPr>
          <p:spPr>
            <a:xfrm>
              <a:off x="2658262" y="2967266"/>
              <a:ext cx="3490595" cy="1870075"/>
            </a:xfrm>
            <a:custGeom>
              <a:avLst/>
              <a:gdLst/>
              <a:ahLst/>
              <a:cxnLst/>
              <a:rect l="l" t="t" r="r" b="b"/>
              <a:pathLst>
                <a:path w="3490595" h="1870075">
                  <a:moveTo>
                    <a:pt x="1745246" y="0"/>
                  </a:moveTo>
                  <a:lnTo>
                    <a:pt x="747966" y="623303"/>
                  </a:lnTo>
                </a:path>
                <a:path w="3490595" h="1870075">
                  <a:moveTo>
                    <a:pt x="1745246" y="0"/>
                  </a:moveTo>
                  <a:lnTo>
                    <a:pt x="2742526" y="623303"/>
                  </a:lnTo>
                </a:path>
                <a:path w="3490595" h="1870075">
                  <a:moveTo>
                    <a:pt x="2742526" y="623303"/>
                  </a:moveTo>
                  <a:lnTo>
                    <a:pt x="2243886" y="1246593"/>
                  </a:lnTo>
                </a:path>
                <a:path w="3490595" h="1870075">
                  <a:moveTo>
                    <a:pt x="2742526" y="623303"/>
                  </a:moveTo>
                  <a:lnTo>
                    <a:pt x="3241154" y="1246593"/>
                  </a:lnTo>
                </a:path>
                <a:path w="3490595" h="1870075">
                  <a:moveTo>
                    <a:pt x="747966" y="623303"/>
                  </a:moveTo>
                  <a:lnTo>
                    <a:pt x="249326" y="1246593"/>
                  </a:lnTo>
                </a:path>
                <a:path w="3490595" h="1870075">
                  <a:moveTo>
                    <a:pt x="747966" y="623303"/>
                  </a:moveTo>
                  <a:lnTo>
                    <a:pt x="1246606" y="1246593"/>
                  </a:lnTo>
                </a:path>
                <a:path w="3490595" h="1870075">
                  <a:moveTo>
                    <a:pt x="3241154" y="1246606"/>
                  </a:moveTo>
                  <a:lnTo>
                    <a:pt x="2991840" y="1869897"/>
                  </a:lnTo>
                </a:path>
                <a:path w="3490595" h="1870075">
                  <a:moveTo>
                    <a:pt x="3241154" y="1246606"/>
                  </a:moveTo>
                  <a:lnTo>
                    <a:pt x="3490468" y="1869897"/>
                  </a:lnTo>
                </a:path>
                <a:path w="3490595" h="1870075">
                  <a:moveTo>
                    <a:pt x="2243874" y="1246606"/>
                  </a:moveTo>
                  <a:lnTo>
                    <a:pt x="1994547" y="1869897"/>
                  </a:lnTo>
                </a:path>
                <a:path w="3490595" h="1870075">
                  <a:moveTo>
                    <a:pt x="2243874" y="1246606"/>
                  </a:moveTo>
                  <a:lnTo>
                    <a:pt x="2493187" y="1869897"/>
                  </a:lnTo>
                </a:path>
                <a:path w="3490595" h="1870075">
                  <a:moveTo>
                    <a:pt x="1246593" y="1246606"/>
                  </a:moveTo>
                  <a:lnTo>
                    <a:pt x="997280" y="1869897"/>
                  </a:lnTo>
                </a:path>
                <a:path w="3490595" h="1870075">
                  <a:moveTo>
                    <a:pt x="1246593" y="1246606"/>
                  </a:moveTo>
                  <a:lnTo>
                    <a:pt x="1495920" y="1869897"/>
                  </a:lnTo>
                </a:path>
                <a:path w="3490595" h="1870075">
                  <a:moveTo>
                    <a:pt x="249313" y="1246606"/>
                  </a:moveTo>
                  <a:lnTo>
                    <a:pt x="0" y="1869897"/>
                  </a:lnTo>
                </a:path>
                <a:path w="3490595" h="1870075">
                  <a:moveTo>
                    <a:pt x="249313" y="1246606"/>
                  </a:moveTo>
                  <a:lnTo>
                    <a:pt x="498640" y="1869897"/>
                  </a:lnTo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53915" y="281767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19">
                  <a:moveTo>
                    <a:pt x="0" y="149593"/>
                  </a:move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lnTo>
                    <a:pt x="291548" y="102312"/>
                  </a:lnTo>
                  <a:lnTo>
                    <a:pt x="270314" y="61247"/>
                  </a:lnTo>
                  <a:lnTo>
                    <a:pt x="237934" y="28864"/>
                  </a:lnTo>
                  <a:lnTo>
                    <a:pt x="196873" y="7626"/>
                  </a:lnTo>
                  <a:lnTo>
                    <a:pt x="149593" y="0"/>
                  </a:lnTo>
                  <a:lnTo>
                    <a:pt x="102307" y="7626"/>
                  </a:lnTo>
                  <a:lnTo>
                    <a:pt x="61241" y="28864"/>
                  </a:lnTo>
                  <a:lnTo>
                    <a:pt x="28860" y="61247"/>
                  </a:lnTo>
                  <a:lnTo>
                    <a:pt x="7625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53915" y="281767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19">
                  <a:moveTo>
                    <a:pt x="299173" y="149593"/>
                  </a:moveTo>
                  <a:lnTo>
                    <a:pt x="291548" y="102312"/>
                  </a:lnTo>
                  <a:lnTo>
                    <a:pt x="270314" y="61247"/>
                  </a:lnTo>
                  <a:lnTo>
                    <a:pt x="237934" y="28864"/>
                  </a:lnTo>
                  <a:lnTo>
                    <a:pt x="196873" y="7626"/>
                  </a:lnTo>
                  <a:lnTo>
                    <a:pt x="149593" y="0"/>
                  </a:lnTo>
                  <a:lnTo>
                    <a:pt x="102307" y="7626"/>
                  </a:lnTo>
                  <a:lnTo>
                    <a:pt x="61241" y="28864"/>
                  </a:lnTo>
                  <a:lnTo>
                    <a:pt x="28860" y="61247"/>
                  </a:lnTo>
                  <a:lnTo>
                    <a:pt x="7625" y="102312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close/>
                </a:path>
              </a:pathLst>
            </a:custGeom>
            <a:ln w="33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56635" y="344097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80"/>
                  </a:moveTo>
                  <a:lnTo>
                    <a:pt x="7626" y="196866"/>
                  </a:lnTo>
                  <a:lnTo>
                    <a:pt x="28864" y="237931"/>
                  </a:lnTo>
                  <a:lnTo>
                    <a:pt x="61247" y="270313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4" y="291548"/>
                  </a:lnTo>
                  <a:lnTo>
                    <a:pt x="237939" y="270313"/>
                  </a:lnTo>
                  <a:lnTo>
                    <a:pt x="270322" y="237931"/>
                  </a:lnTo>
                  <a:lnTo>
                    <a:pt x="291559" y="196866"/>
                  </a:lnTo>
                  <a:lnTo>
                    <a:pt x="299186" y="149580"/>
                  </a:lnTo>
                  <a:lnTo>
                    <a:pt x="291559" y="102300"/>
                  </a:lnTo>
                  <a:lnTo>
                    <a:pt x="270322" y="61239"/>
                  </a:lnTo>
                  <a:lnTo>
                    <a:pt x="237939" y="28859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59"/>
                  </a:lnTo>
                  <a:lnTo>
                    <a:pt x="28864" y="61239"/>
                  </a:lnTo>
                  <a:lnTo>
                    <a:pt x="7626" y="102300"/>
                  </a:lnTo>
                  <a:lnTo>
                    <a:pt x="0" y="1495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56635" y="344097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80"/>
                  </a:moveTo>
                  <a:lnTo>
                    <a:pt x="291559" y="102300"/>
                  </a:lnTo>
                  <a:lnTo>
                    <a:pt x="270322" y="61239"/>
                  </a:lnTo>
                  <a:lnTo>
                    <a:pt x="237939" y="28859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59"/>
                  </a:lnTo>
                  <a:lnTo>
                    <a:pt x="28864" y="61239"/>
                  </a:lnTo>
                  <a:lnTo>
                    <a:pt x="7626" y="102300"/>
                  </a:lnTo>
                  <a:lnTo>
                    <a:pt x="0" y="149580"/>
                  </a:lnTo>
                  <a:lnTo>
                    <a:pt x="7626" y="196866"/>
                  </a:lnTo>
                  <a:lnTo>
                    <a:pt x="28864" y="237931"/>
                  </a:lnTo>
                  <a:lnTo>
                    <a:pt x="61247" y="270313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4" y="291548"/>
                  </a:lnTo>
                  <a:lnTo>
                    <a:pt x="237939" y="270313"/>
                  </a:lnTo>
                  <a:lnTo>
                    <a:pt x="270322" y="237931"/>
                  </a:lnTo>
                  <a:lnTo>
                    <a:pt x="291559" y="196866"/>
                  </a:lnTo>
                  <a:lnTo>
                    <a:pt x="299186" y="149580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51195" y="344097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80"/>
                  </a:moveTo>
                  <a:lnTo>
                    <a:pt x="7625" y="196866"/>
                  </a:lnTo>
                  <a:lnTo>
                    <a:pt x="28859" y="237931"/>
                  </a:lnTo>
                  <a:lnTo>
                    <a:pt x="61239" y="270313"/>
                  </a:lnTo>
                  <a:lnTo>
                    <a:pt x="102300" y="291548"/>
                  </a:lnTo>
                  <a:lnTo>
                    <a:pt x="149580" y="299173"/>
                  </a:lnTo>
                  <a:lnTo>
                    <a:pt x="196866" y="291548"/>
                  </a:lnTo>
                  <a:lnTo>
                    <a:pt x="237931" y="270313"/>
                  </a:lnTo>
                  <a:lnTo>
                    <a:pt x="270313" y="237931"/>
                  </a:lnTo>
                  <a:lnTo>
                    <a:pt x="291548" y="196866"/>
                  </a:lnTo>
                  <a:lnTo>
                    <a:pt x="299173" y="149580"/>
                  </a:lnTo>
                  <a:lnTo>
                    <a:pt x="291548" y="102300"/>
                  </a:lnTo>
                  <a:lnTo>
                    <a:pt x="270313" y="61239"/>
                  </a:lnTo>
                  <a:lnTo>
                    <a:pt x="237931" y="28859"/>
                  </a:lnTo>
                  <a:lnTo>
                    <a:pt x="196866" y="7625"/>
                  </a:lnTo>
                  <a:lnTo>
                    <a:pt x="149580" y="0"/>
                  </a:lnTo>
                  <a:lnTo>
                    <a:pt x="102300" y="7625"/>
                  </a:lnTo>
                  <a:lnTo>
                    <a:pt x="61239" y="28859"/>
                  </a:lnTo>
                  <a:lnTo>
                    <a:pt x="28859" y="61239"/>
                  </a:lnTo>
                  <a:lnTo>
                    <a:pt x="7625" y="102300"/>
                  </a:lnTo>
                  <a:lnTo>
                    <a:pt x="0" y="1495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51195" y="344097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73" y="149580"/>
                  </a:moveTo>
                  <a:lnTo>
                    <a:pt x="291548" y="102300"/>
                  </a:lnTo>
                  <a:lnTo>
                    <a:pt x="270313" y="61239"/>
                  </a:lnTo>
                  <a:lnTo>
                    <a:pt x="237931" y="28859"/>
                  </a:lnTo>
                  <a:lnTo>
                    <a:pt x="196866" y="7625"/>
                  </a:lnTo>
                  <a:lnTo>
                    <a:pt x="149580" y="0"/>
                  </a:lnTo>
                  <a:lnTo>
                    <a:pt x="102300" y="7625"/>
                  </a:lnTo>
                  <a:lnTo>
                    <a:pt x="61239" y="28859"/>
                  </a:lnTo>
                  <a:lnTo>
                    <a:pt x="28859" y="61239"/>
                  </a:lnTo>
                  <a:lnTo>
                    <a:pt x="7625" y="102300"/>
                  </a:lnTo>
                  <a:lnTo>
                    <a:pt x="0" y="149580"/>
                  </a:lnTo>
                  <a:lnTo>
                    <a:pt x="7625" y="196866"/>
                  </a:lnTo>
                  <a:lnTo>
                    <a:pt x="28859" y="237931"/>
                  </a:lnTo>
                  <a:lnTo>
                    <a:pt x="61239" y="270313"/>
                  </a:lnTo>
                  <a:lnTo>
                    <a:pt x="102300" y="291548"/>
                  </a:lnTo>
                  <a:lnTo>
                    <a:pt x="149580" y="299173"/>
                  </a:lnTo>
                  <a:lnTo>
                    <a:pt x="196866" y="291548"/>
                  </a:lnTo>
                  <a:lnTo>
                    <a:pt x="237931" y="270313"/>
                  </a:lnTo>
                  <a:lnTo>
                    <a:pt x="270313" y="237931"/>
                  </a:lnTo>
                  <a:lnTo>
                    <a:pt x="291548" y="196866"/>
                  </a:lnTo>
                  <a:lnTo>
                    <a:pt x="299173" y="149580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57995" y="406427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57995" y="406427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55275" y="406427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55275" y="406427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52555" y="406427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lnTo>
                    <a:pt x="291548" y="102312"/>
                  </a:lnTo>
                  <a:lnTo>
                    <a:pt x="270314" y="61247"/>
                  </a:lnTo>
                  <a:lnTo>
                    <a:pt x="237934" y="28864"/>
                  </a:lnTo>
                  <a:lnTo>
                    <a:pt x="196873" y="7626"/>
                  </a:lnTo>
                  <a:lnTo>
                    <a:pt x="149593" y="0"/>
                  </a:lnTo>
                  <a:lnTo>
                    <a:pt x="102307" y="7626"/>
                  </a:lnTo>
                  <a:lnTo>
                    <a:pt x="61241" y="28864"/>
                  </a:lnTo>
                  <a:lnTo>
                    <a:pt x="28860" y="61247"/>
                  </a:lnTo>
                  <a:lnTo>
                    <a:pt x="7625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52555" y="406427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73" y="149593"/>
                  </a:moveTo>
                  <a:lnTo>
                    <a:pt x="291548" y="102312"/>
                  </a:lnTo>
                  <a:lnTo>
                    <a:pt x="270314" y="61247"/>
                  </a:lnTo>
                  <a:lnTo>
                    <a:pt x="237934" y="28864"/>
                  </a:lnTo>
                  <a:lnTo>
                    <a:pt x="196873" y="7626"/>
                  </a:lnTo>
                  <a:lnTo>
                    <a:pt x="149593" y="0"/>
                  </a:lnTo>
                  <a:lnTo>
                    <a:pt x="102307" y="7626"/>
                  </a:lnTo>
                  <a:lnTo>
                    <a:pt x="61241" y="28864"/>
                  </a:lnTo>
                  <a:lnTo>
                    <a:pt x="28860" y="61247"/>
                  </a:lnTo>
                  <a:lnTo>
                    <a:pt x="7625" y="102312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49823" y="406427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49823" y="406427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08668" y="4687570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08668" y="4687570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07309" y="468758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07309" y="468758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05949" y="4687570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5" y="196874"/>
                  </a:lnTo>
                  <a:lnTo>
                    <a:pt x="28859" y="237939"/>
                  </a:lnTo>
                  <a:lnTo>
                    <a:pt x="61239" y="270322"/>
                  </a:lnTo>
                  <a:lnTo>
                    <a:pt x="102300" y="291559"/>
                  </a:lnTo>
                  <a:lnTo>
                    <a:pt x="149580" y="299186"/>
                  </a:lnTo>
                  <a:lnTo>
                    <a:pt x="196866" y="291559"/>
                  </a:lnTo>
                  <a:lnTo>
                    <a:pt x="237931" y="270322"/>
                  </a:lnTo>
                  <a:lnTo>
                    <a:pt x="270313" y="237939"/>
                  </a:lnTo>
                  <a:lnTo>
                    <a:pt x="291548" y="196874"/>
                  </a:lnTo>
                  <a:lnTo>
                    <a:pt x="299173" y="149593"/>
                  </a:lnTo>
                  <a:lnTo>
                    <a:pt x="291548" y="102312"/>
                  </a:lnTo>
                  <a:lnTo>
                    <a:pt x="270313" y="61247"/>
                  </a:lnTo>
                  <a:lnTo>
                    <a:pt x="237931" y="28864"/>
                  </a:lnTo>
                  <a:lnTo>
                    <a:pt x="196866" y="7626"/>
                  </a:lnTo>
                  <a:lnTo>
                    <a:pt x="149580" y="0"/>
                  </a:lnTo>
                  <a:lnTo>
                    <a:pt x="102300" y="7626"/>
                  </a:lnTo>
                  <a:lnTo>
                    <a:pt x="61239" y="28864"/>
                  </a:lnTo>
                  <a:lnTo>
                    <a:pt x="28859" y="61247"/>
                  </a:lnTo>
                  <a:lnTo>
                    <a:pt x="7625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05949" y="4687570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73" y="149593"/>
                  </a:moveTo>
                  <a:lnTo>
                    <a:pt x="291548" y="102312"/>
                  </a:lnTo>
                  <a:lnTo>
                    <a:pt x="270313" y="61247"/>
                  </a:lnTo>
                  <a:lnTo>
                    <a:pt x="237931" y="28864"/>
                  </a:lnTo>
                  <a:lnTo>
                    <a:pt x="196866" y="7626"/>
                  </a:lnTo>
                  <a:lnTo>
                    <a:pt x="149580" y="0"/>
                  </a:lnTo>
                  <a:lnTo>
                    <a:pt x="102300" y="7626"/>
                  </a:lnTo>
                  <a:lnTo>
                    <a:pt x="61239" y="28864"/>
                  </a:lnTo>
                  <a:lnTo>
                    <a:pt x="28859" y="61247"/>
                  </a:lnTo>
                  <a:lnTo>
                    <a:pt x="7625" y="102312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59" y="237939"/>
                  </a:lnTo>
                  <a:lnTo>
                    <a:pt x="61239" y="270322"/>
                  </a:lnTo>
                  <a:lnTo>
                    <a:pt x="102300" y="291559"/>
                  </a:lnTo>
                  <a:lnTo>
                    <a:pt x="149580" y="299186"/>
                  </a:lnTo>
                  <a:lnTo>
                    <a:pt x="196866" y="291559"/>
                  </a:lnTo>
                  <a:lnTo>
                    <a:pt x="237931" y="270322"/>
                  </a:lnTo>
                  <a:lnTo>
                    <a:pt x="270313" y="237939"/>
                  </a:lnTo>
                  <a:lnTo>
                    <a:pt x="291548" y="196874"/>
                  </a:lnTo>
                  <a:lnTo>
                    <a:pt x="299173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04589" y="468758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5" y="196873"/>
                  </a:lnTo>
                  <a:lnTo>
                    <a:pt x="28860" y="237934"/>
                  </a:lnTo>
                  <a:lnTo>
                    <a:pt x="61241" y="270314"/>
                  </a:lnTo>
                  <a:lnTo>
                    <a:pt x="102307" y="291548"/>
                  </a:lnTo>
                  <a:lnTo>
                    <a:pt x="149593" y="299173"/>
                  </a:lnTo>
                  <a:lnTo>
                    <a:pt x="196873" y="291548"/>
                  </a:lnTo>
                  <a:lnTo>
                    <a:pt x="237934" y="270314"/>
                  </a:lnTo>
                  <a:lnTo>
                    <a:pt x="270314" y="237934"/>
                  </a:lnTo>
                  <a:lnTo>
                    <a:pt x="291548" y="196873"/>
                  </a:lnTo>
                  <a:lnTo>
                    <a:pt x="299173" y="149593"/>
                  </a:lnTo>
                  <a:lnTo>
                    <a:pt x="291548" y="102307"/>
                  </a:lnTo>
                  <a:lnTo>
                    <a:pt x="270314" y="61241"/>
                  </a:lnTo>
                  <a:lnTo>
                    <a:pt x="237934" y="28860"/>
                  </a:lnTo>
                  <a:lnTo>
                    <a:pt x="196873" y="7625"/>
                  </a:lnTo>
                  <a:lnTo>
                    <a:pt x="149593" y="0"/>
                  </a:lnTo>
                  <a:lnTo>
                    <a:pt x="102307" y="7625"/>
                  </a:lnTo>
                  <a:lnTo>
                    <a:pt x="61241" y="28860"/>
                  </a:lnTo>
                  <a:lnTo>
                    <a:pt x="28860" y="61241"/>
                  </a:lnTo>
                  <a:lnTo>
                    <a:pt x="7625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04589" y="468758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73" y="149593"/>
                  </a:moveTo>
                  <a:lnTo>
                    <a:pt x="291548" y="102307"/>
                  </a:lnTo>
                  <a:lnTo>
                    <a:pt x="270314" y="61241"/>
                  </a:lnTo>
                  <a:lnTo>
                    <a:pt x="237934" y="28860"/>
                  </a:lnTo>
                  <a:lnTo>
                    <a:pt x="196873" y="7625"/>
                  </a:lnTo>
                  <a:lnTo>
                    <a:pt x="149593" y="0"/>
                  </a:lnTo>
                  <a:lnTo>
                    <a:pt x="102307" y="7625"/>
                  </a:lnTo>
                  <a:lnTo>
                    <a:pt x="61241" y="28860"/>
                  </a:lnTo>
                  <a:lnTo>
                    <a:pt x="28860" y="61241"/>
                  </a:lnTo>
                  <a:lnTo>
                    <a:pt x="7625" y="102307"/>
                  </a:lnTo>
                  <a:lnTo>
                    <a:pt x="0" y="149593"/>
                  </a:lnTo>
                  <a:lnTo>
                    <a:pt x="7625" y="196873"/>
                  </a:lnTo>
                  <a:lnTo>
                    <a:pt x="28860" y="237934"/>
                  </a:lnTo>
                  <a:lnTo>
                    <a:pt x="61241" y="270314"/>
                  </a:lnTo>
                  <a:lnTo>
                    <a:pt x="102307" y="291548"/>
                  </a:lnTo>
                  <a:lnTo>
                    <a:pt x="149593" y="299173"/>
                  </a:lnTo>
                  <a:lnTo>
                    <a:pt x="196873" y="291548"/>
                  </a:lnTo>
                  <a:lnTo>
                    <a:pt x="237934" y="270314"/>
                  </a:lnTo>
                  <a:lnTo>
                    <a:pt x="270314" y="237934"/>
                  </a:lnTo>
                  <a:lnTo>
                    <a:pt x="291548" y="196873"/>
                  </a:lnTo>
                  <a:lnTo>
                    <a:pt x="299173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03229" y="4687570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03229" y="4687570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01869" y="468758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9" y="291548"/>
                  </a:lnTo>
                  <a:lnTo>
                    <a:pt x="237944" y="270314"/>
                  </a:lnTo>
                  <a:lnTo>
                    <a:pt x="270326" y="237934"/>
                  </a:lnTo>
                  <a:lnTo>
                    <a:pt x="291561" y="196873"/>
                  </a:lnTo>
                  <a:lnTo>
                    <a:pt x="299186" y="149593"/>
                  </a:lnTo>
                  <a:lnTo>
                    <a:pt x="291561" y="102307"/>
                  </a:lnTo>
                  <a:lnTo>
                    <a:pt x="270326" y="61241"/>
                  </a:lnTo>
                  <a:lnTo>
                    <a:pt x="237944" y="28860"/>
                  </a:lnTo>
                  <a:lnTo>
                    <a:pt x="196879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01869" y="468758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61" y="102307"/>
                  </a:lnTo>
                  <a:lnTo>
                    <a:pt x="270326" y="61241"/>
                  </a:lnTo>
                  <a:lnTo>
                    <a:pt x="237944" y="28860"/>
                  </a:lnTo>
                  <a:lnTo>
                    <a:pt x="196879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9" y="291548"/>
                  </a:lnTo>
                  <a:lnTo>
                    <a:pt x="237944" y="270314"/>
                  </a:lnTo>
                  <a:lnTo>
                    <a:pt x="270326" y="237934"/>
                  </a:lnTo>
                  <a:lnTo>
                    <a:pt x="291561" y="196873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500509" y="4687570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00509" y="4687570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999149" y="4687570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4" y="291548"/>
                  </a:lnTo>
                  <a:lnTo>
                    <a:pt x="237939" y="270314"/>
                  </a:lnTo>
                  <a:lnTo>
                    <a:pt x="270322" y="237934"/>
                  </a:lnTo>
                  <a:lnTo>
                    <a:pt x="291559" y="196873"/>
                  </a:lnTo>
                  <a:lnTo>
                    <a:pt x="299186" y="149593"/>
                  </a:ln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999149" y="4687570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4" y="291548"/>
                  </a:lnTo>
                  <a:lnTo>
                    <a:pt x="237939" y="270314"/>
                  </a:lnTo>
                  <a:lnTo>
                    <a:pt x="270322" y="237934"/>
                  </a:lnTo>
                  <a:lnTo>
                    <a:pt x="291559" y="196873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96569" y="1608802"/>
            <a:ext cx="6513831" cy="342593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latin typeface="Tahoma"/>
                <a:cs typeface="Tahoma"/>
              </a:rPr>
              <a:t>Expand deepest unexpanded node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dirty="0">
                <a:solidFill>
                  <a:srgbClr val="7E0000"/>
                </a:solidFill>
                <a:latin typeface="Century"/>
                <a:cs typeface="Century"/>
              </a:rPr>
              <a:t>Implementation</a:t>
            </a:r>
            <a:r>
              <a:rPr sz="2050" dirty="0">
                <a:latin typeface="Tahoma"/>
                <a:cs typeface="Tahoma"/>
              </a:rPr>
              <a:t>:</a:t>
            </a:r>
          </a:p>
          <a:p>
            <a:pPr marL="744220">
              <a:lnSpc>
                <a:spcPct val="100000"/>
              </a:lnSpc>
              <a:spcBef>
                <a:spcPts val="25"/>
              </a:spcBef>
            </a:pPr>
            <a:r>
              <a:rPr sz="2050" i="1" dirty="0">
                <a:solidFill>
                  <a:srgbClr val="004B00"/>
                </a:solidFill>
                <a:latin typeface="Times New Roman"/>
                <a:cs typeface="Times New Roman"/>
              </a:rPr>
              <a:t>fringe </a:t>
            </a:r>
            <a:r>
              <a:rPr sz="2050" dirty="0">
                <a:latin typeface="Tahoma"/>
                <a:cs typeface="Tahoma"/>
              </a:rPr>
              <a:t>= LIFO queue, i.e., put successors at front</a:t>
            </a:r>
          </a:p>
          <a:p>
            <a:pPr marL="1932305" algn="ctr">
              <a:lnSpc>
                <a:spcPct val="100000"/>
              </a:lnSpc>
              <a:spcBef>
                <a:spcPts val="405"/>
              </a:spcBef>
            </a:pPr>
            <a:r>
              <a:rPr sz="1650" i="1" dirty="0">
                <a:latin typeface="Times New Roman"/>
                <a:cs typeface="Times New Roman"/>
              </a:rPr>
              <a:t>A</a:t>
            </a:r>
            <a:endParaRPr sz="16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951989" algn="ctr">
              <a:lnSpc>
                <a:spcPct val="100000"/>
              </a:lnSpc>
              <a:tabLst>
                <a:tab pos="3938904" algn="l"/>
              </a:tabLst>
            </a:pPr>
            <a:r>
              <a:rPr sz="165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B	C</a:t>
            </a:r>
            <a:endParaRPr sz="16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941195" algn="ctr">
              <a:lnSpc>
                <a:spcPct val="100000"/>
              </a:lnSpc>
              <a:spcBef>
                <a:spcPts val="5"/>
              </a:spcBef>
              <a:tabLst>
                <a:tab pos="2945765" algn="l"/>
                <a:tab pos="3943350" algn="l"/>
                <a:tab pos="4932680" algn="l"/>
              </a:tabLst>
            </a:pPr>
            <a:r>
              <a:rPr sz="165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D	E	F	G</a:t>
            </a:r>
            <a:endParaRPr sz="16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941195" algn="ctr">
              <a:lnSpc>
                <a:spcPct val="100000"/>
              </a:lnSpc>
              <a:tabLst>
                <a:tab pos="2477135" algn="l"/>
                <a:tab pos="2968625" algn="l"/>
                <a:tab pos="3436620" algn="l"/>
                <a:tab pos="3950335" algn="l"/>
                <a:tab pos="4418965" algn="l"/>
                <a:tab pos="4925060" algn="l"/>
                <a:tab pos="5431155" algn="l"/>
              </a:tabLst>
            </a:pPr>
            <a:r>
              <a:rPr sz="165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H	</a:t>
            </a:r>
            <a:r>
              <a:rPr sz="1650" i="1" dirty="0">
                <a:solidFill>
                  <a:srgbClr val="00FF00"/>
                </a:solidFill>
                <a:latin typeface="Times New Roman"/>
                <a:cs typeface="Times New Roman"/>
              </a:rPr>
              <a:t>I	</a:t>
            </a:r>
            <a:r>
              <a:rPr sz="165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J	K	L	</a:t>
            </a:r>
            <a:r>
              <a:rPr sz="165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M	</a:t>
            </a:r>
            <a:r>
              <a:rPr sz="165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N	O</a:t>
            </a:r>
            <a:endParaRPr sz="1650" dirty="0">
              <a:latin typeface="Times New Roman"/>
              <a:cs typeface="Times New Roman"/>
            </a:endParaRPr>
          </a:p>
        </p:txBody>
      </p:sp>
      <p:pic>
        <p:nvPicPr>
          <p:cNvPr id="36" name="object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0869" y="2887391"/>
            <a:ext cx="128188" cy="159748"/>
          </a:xfrm>
          <a:prstGeom prst="rect">
            <a:avLst/>
          </a:prstGeom>
        </p:spPr>
      </p:pic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43</a:t>
            </a:fld>
            <a:endParaRPr spc="2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0" dirty="0"/>
              <a:t>Depth-first</a:t>
            </a:r>
            <a:r>
              <a:rPr spc="245" dirty="0"/>
              <a:t> </a:t>
            </a:r>
            <a:r>
              <a:rPr spc="35" dirty="0"/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08707" y="2809100"/>
            <a:ext cx="3806825" cy="2186305"/>
            <a:chOff x="2508707" y="2809100"/>
            <a:chExt cx="3806825" cy="2186305"/>
          </a:xfrm>
        </p:grpSpPr>
        <p:sp>
          <p:nvSpPr>
            <p:cNvPr id="4" name="object 4"/>
            <p:cNvSpPr/>
            <p:nvPr/>
          </p:nvSpPr>
          <p:spPr>
            <a:xfrm>
              <a:off x="3414814" y="2967266"/>
              <a:ext cx="1995170" cy="623570"/>
            </a:xfrm>
            <a:custGeom>
              <a:avLst/>
              <a:gdLst/>
              <a:ahLst/>
              <a:cxnLst/>
              <a:rect l="l" t="t" r="r" b="b"/>
              <a:pathLst>
                <a:path w="1995170" h="623570">
                  <a:moveTo>
                    <a:pt x="997280" y="0"/>
                  </a:moveTo>
                  <a:lnTo>
                    <a:pt x="0" y="623303"/>
                  </a:lnTo>
                </a:path>
                <a:path w="1995170" h="623570">
                  <a:moveTo>
                    <a:pt x="997280" y="0"/>
                  </a:moveTo>
                  <a:lnTo>
                    <a:pt x="1994560" y="623303"/>
                  </a:lnTo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66847" y="3590569"/>
              <a:ext cx="3490595" cy="1247140"/>
            </a:xfrm>
            <a:custGeom>
              <a:avLst/>
              <a:gdLst/>
              <a:ahLst/>
              <a:cxnLst/>
              <a:rect l="l" t="t" r="r" b="b"/>
              <a:pathLst>
                <a:path w="3490595" h="1247139">
                  <a:moveTo>
                    <a:pt x="2742526" y="0"/>
                  </a:moveTo>
                  <a:lnTo>
                    <a:pt x="2243886" y="623290"/>
                  </a:lnTo>
                </a:path>
                <a:path w="3490595" h="1247139">
                  <a:moveTo>
                    <a:pt x="2742526" y="0"/>
                  </a:moveTo>
                  <a:lnTo>
                    <a:pt x="3241154" y="623290"/>
                  </a:lnTo>
                </a:path>
                <a:path w="3490595" h="1247139">
                  <a:moveTo>
                    <a:pt x="747966" y="0"/>
                  </a:moveTo>
                  <a:lnTo>
                    <a:pt x="249326" y="623290"/>
                  </a:lnTo>
                </a:path>
                <a:path w="3490595" h="1247139">
                  <a:moveTo>
                    <a:pt x="747966" y="0"/>
                  </a:moveTo>
                  <a:lnTo>
                    <a:pt x="1246606" y="623290"/>
                  </a:lnTo>
                </a:path>
                <a:path w="3490595" h="1247139">
                  <a:moveTo>
                    <a:pt x="3241154" y="623303"/>
                  </a:moveTo>
                  <a:lnTo>
                    <a:pt x="2991840" y="1246593"/>
                  </a:lnTo>
                </a:path>
                <a:path w="3490595" h="1247139">
                  <a:moveTo>
                    <a:pt x="3241154" y="623303"/>
                  </a:moveTo>
                  <a:lnTo>
                    <a:pt x="3490480" y="1246593"/>
                  </a:lnTo>
                </a:path>
                <a:path w="3490595" h="1247139">
                  <a:moveTo>
                    <a:pt x="2243886" y="623303"/>
                  </a:moveTo>
                  <a:lnTo>
                    <a:pt x="1994560" y="1246593"/>
                  </a:lnTo>
                </a:path>
                <a:path w="3490595" h="1247139">
                  <a:moveTo>
                    <a:pt x="2243886" y="623303"/>
                  </a:moveTo>
                  <a:lnTo>
                    <a:pt x="2493200" y="1246593"/>
                  </a:lnTo>
                </a:path>
                <a:path w="3490595" h="1247139">
                  <a:moveTo>
                    <a:pt x="1246606" y="623303"/>
                  </a:moveTo>
                  <a:lnTo>
                    <a:pt x="997280" y="1246593"/>
                  </a:lnTo>
                </a:path>
                <a:path w="3490595" h="1247139">
                  <a:moveTo>
                    <a:pt x="1246606" y="623303"/>
                  </a:moveTo>
                  <a:lnTo>
                    <a:pt x="1495920" y="1246593"/>
                  </a:lnTo>
                </a:path>
                <a:path w="3490595" h="1247139">
                  <a:moveTo>
                    <a:pt x="249326" y="623303"/>
                  </a:moveTo>
                  <a:lnTo>
                    <a:pt x="0" y="1246593"/>
                  </a:lnTo>
                </a:path>
                <a:path w="3490595" h="1247139">
                  <a:moveTo>
                    <a:pt x="249326" y="623303"/>
                  </a:moveTo>
                  <a:lnTo>
                    <a:pt x="498640" y="1246593"/>
                  </a:lnTo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62513" y="281767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19">
                  <a:moveTo>
                    <a:pt x="0" y="149593"/>
                  </a:moveTo>
                  <a:lnTo>
                    <a:pt x="7625" y="196874"/>
                  </a:lnTo>
                  <a:lnTo>
                    <a:pt x="28859" y="237939"/>
                  </a:lnTo>
                  <a:lnTo>
                    <a:pt x="61239" y="270322"/>
                  </a:lnTo>
                  <a:lnTo>
                    <a:pt x="102300" y="291559"/>
                  </a:lnTo>
                  <a:lnTo>
                    <a:pt x="149580" y="299186"/>
                  </a:lnTo>
                  <a:lnTo>
                    <a:pt x="196866" y="291559"/>
                  </a:lnTo>
                  <a:lnTo>
                    <a:pt x="237931" y="270322"/>
                  </a:lnTo>
                  <a:lnTo>
                    <a:pt x="270313" y="237939"/>
                  </a:lnTo>
                  <a:lnTo>
                    <a:pt x="291548" y="196874"/>
                  </a:lnTo>
                  <a:lnTo>
                    <a:pt x="299173" y="149593"/>
                  </a:lnTo>
                  <a:lnTo>
                    <a:pt x="291548" y="102312"/>
                  </a:lnTo>
                  <a:lnTo>
                    <a:pt x="270313" y="61247"/>
                  </a:lnTo>
                  <a:lnTo>
                    <a:pt x="237931" y="28864"/>
                  </a:lnTo>
                  <a:lnTo>
                    <a:pt x="196866" y="7626"/>
                  </a:lnTo>
                  <a:lnTo>
                    <a:pt x="149580" y="0"/>
                  </a:lnTo>
                  <a:lnTo>
                    <a:pt x="102300" y="7626"/>
                  </a:lnTo>
                  <a:lnTo>
                    <a:pt x="61239" y="28864"/>
                  </a:lnTo>
                  <a:lnTo>
                    <a:pt x="28859" y="61247"/>
                  </a:lnTo>
                  <a:lnTo>
                    <a:pt x="7625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62513" y="281767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19">
                  <a:moveTo>
                    <a:pt x="299173" y="149593"/>
                  </a:moveTo>
                  <a:lnTo>
                    <a:pt x="291548" y="102312"/>
                  </a:lnTo>
                  <a:lnTo>
                    <a:pt x="270313" y="61247"/>
                  </a:lnTo>
                  <a:lnTo>
                    <a:pt x="237931" y="28864"/>
                  </a:lnTo>
                  <a:lnTo>
                    <a:pt x="196866" y="7626"/>
                  </a:lnTo>
                  <a:lnTo>
                    <a:pt x="149580" y="0"/>
                  </a:lnTo>
                  <a:lnTo>
                    <a:pt x="102300" y="7626"/>
                  </a:lnTo>
                  <a:lnTo>
                    <a:pt x="61239" y="28864"/>
                  </a:lnTo>
                  <a:lnTo>
                    <a:pt x="28859" y="61247"/>
                  </a:lnTo>
                  <a:lnTo>
                    <a:pt x="7625" y="102312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59" y="237939"/>
                  </a:lnTo>
                  <a:lnTo>
                    <a:pt x="61239" y="270322"/>
                  </a:lnTo>
                  <a:lnTo>
                    <a:pt x="102300" y="291559"/>
                  </a:lnTo>
                  <a:lnTo>
                    <a:pt x="149580" y="299186"/>
                  </a:lnTo>
                  <a:lnTo>
                    <a:pt x="196866" y="291559"/>
                  </a:lnTo>
                  <a:lnTo>
                    <a:pt x="237931" y="270322"/>
                  </a:lnTo>
                  <a:lnTo>
                    <a:pt x="270313" y="237939"/>
                  </a:lnTo>
                  <a:lnTo>
                    <a:pt x="291548" y="196874"/>
                  </a:lnTo>
                  <a:lnTo>
                    <a:pt x="299173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65220" y="344097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80"/>
                  </a:moveTo>
                  <a:lnTo>
                    <a:pt x="7626" y="196866"/>
                  </a:lnTo>
                  <a:lnTo>
                    <a:pt x="28864" y="237931"/>
                  </a:lnTo>
                  <a:lnTo>
                    <a:pt x="61247" y="270313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9" y="291548"/>
                  </a:lnTo>
                  <a:lnTo>
                    <a:pt x="237944" y="270313"/>
                  </a:lnTo>
                  <a:lnTo>
                    <a:pt x="270326" y="237931"/>
                  </a:lnTo>
                  <a:lnTo>
                    <a:pt x="291561" y="196866"/>
                  </a:lnTo>
                  <a:lnTo>
                    <a:pt x="299186" y="149580"/>
                  </a:lnTo>
                  <a:lnTo>
                    <a:pt x="291561" y="102300"/>
                  </a:lnTo>
                  <a:lnTo>
                    <a:pt x="270326" y="61239"/>
                  </a:lnTo>
                  <a:lnTo>
                    <a:pt x="237944" y="28859"/>
                  </a:lnTo>
                  <a:lnTo>
                    <a:pt x="196879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59"/>
                  </a:lnTo>
                  <a:lnTo>
                    <a:pt x="28864" y="61239"/>
                  </a:lnTo>
                  <a:lnTo>
                    <a:pt x="7626" y="102300"/>
                  </a:lnTo>
                  <a:lnTo>
                    <a:pt x="0" y="1495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65220" y="344097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80"/>
                  </a:moveTo>
                  <a:lnTo>
                    <a:pt x="291561" y="102300"/>
                  </a:lnTo>
                  <a:lnTo>
                    <a:pt x="270326" y="61239"/>
                  </a:lnTo>
                  <a:lnTo>
                    <a:pt x="237944" y="28859"/>
                  </a:lnTo>
                  <a:lnTo>
                    <a:pt x="196879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59"/>
                  </a:lnTo>
                  <a:lnTo>
                    <a:pt x="28864" y="61239"/>
                  </a:lnTo>
                  <a:lnTo>
                    <a:pt x="7626" y="102300"/>
                  </a:lnTo>
                  <a:lnTo>
                    <a:pt x="0" y="149580"/>
                  </a:lnTo>
                  <a:lnTo>
                    <a:pt x="7626" y="196866"/>
                  </a:lnTo>
                  <a:lnTo>
                    <a:pt x="28864" y="237931"/>
                  </a:lnTo>
                  <a:lnTo>
                    <a:pt x="61247" y="270313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9" y="291548"/>
                  </a:lnTo>
                  <a:lnTo>
                    <a:pt x="237944" y="270313"/>
                  </a:lnTo>
                  <a:lnTo>
                    <a:pt x="270326" y="237931"/>
                  </a:lnTo>
                  <a:lnTo>
                    <a:pt x="291561" y="196866"/>
                  </a:lnTo>
                  <a:lnTo>
                    <a:pt x="299186" y="149580"/>
                  </a:lnTo>
                  <a:close/>
                </a:path>
              </a:pathLst>
            </a:custGeom>
            <a:ln w="33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59793" y="344097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80"/>
                  </a:moveTo>
                  <a:lnTo>
                    <a:pt x="7625" y="196866"/>
                  </a:lnTo>
                  <a:lnTo>
                    <a:pt x="28860" y="237931"/>
                  </a:lnTo>
                  <a:lnTo>
                    <a:pt x="61241" y="270313"/>
                  </a:lnTo>
                  <a:lnTo>
                    <a:pt x="102307" y="291548"/>
                  </a:lnTo>
                  <a:lnTo>
                    <a:pt x="149593" y="299173"/>
                  </a:lnTo>
                  <a:lnTo>
                    <a:pt x="196873" y="291548"/>
                  </a:lnTo>
                  <a:lnTo>
                    <a:pt x="237934" y="270313"/>
                  </a:lnTo>
                  <a:lnTo>
                    <a:pt x="270314" y="237931"/>
                  </a:lnTo>
                  <a:lnTo>
                    <a:pt x="291548" y="196866"/>
                  </a:lnTo>
                  <a:lnTo>
                    <a:pt x="299173" y="149580"/>
                  </a:lnTo>
                  <a:lnTo>
                    <a:pt x="291548" y="102300"/>
                  </a:lnTo>
                  <a:lnTo>
                    <a:pt x="270314" y="61239"/>
                  </a:lnTo>
                  <a:lnTo>
                    <a:pt x="237934" y="28859"/>
                  </a:lnTo>
                  <a:lnTo>
                    <a:pt x="196873" y="7625"/>
                  </a:lnTo>
                  <a:lnTo>
                    <a:pt x="149593" y="0"/>
                  </a:lnTo>
                  <a:lnTo>
                    <a:pt x="102307" y="7625"/>
                  </a:lnTo>
                  <a:lnTo>
                    <a:pt x="61241" y="28859"/>
                  </a:lnTo>
                  <a:lnTo>
                    <a:pt x="28860" y="61239"/>
                  </a:lnTo>
                  <a:lnTo>
                    <a:pt x="7625" y="102300"/>
                  </a:lnTo>
                  <a:lnTo>
                    <a:pt x="0" y="1495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59793" y="344097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73" y="149580"/>
                  </a:moveTo>
                  <a:lnTo>
                    <a:pt x="291548" y="102300"/>
                  </a:lnTo>
                  <a:lnTo>
                    <a:pt x="270314" y="61239"/>
                  </a:lnTo>
                  <a:lnTo>
                    <a:pt x="237934" y="28859"/>
                  </a:lnTo>
                  <a:lnTo>
                    <a:pt x="196873" y="7625"/>
                  </a:lnTo>
                  <a:lnTo>
                    <a:pt x="149593" y="0"/>
                  </a:lnTo>
                  <a:lnTo>
                    <a:pt x="102307" y="7625"/>
                  </a:lnTo>
                  <a:lnTo>
                    <a:pt x="61241" y="28859"/>
                  </a:lnTo>
                  <a:lnTo>
                    <a:pt x="28860" y="61239"/>
                  </a:lnTo>
                  <a:lnTo>
                    <a:pt x="7625" y="102300"/>
                  </a:lnTo>
                  <a:lnTo>
                    <a:pt x="0" y="149580"/>
                  </a:lnTo>
                  <a:lnTo>
                    <a:pt x="7625" y="196866"/>
                  </a:lnTo>
                  <a:lnTo>
                    <a:pt x="28860" y="237931"/>
                  </a:lnTo>
                  <a:lnTo>
                    <a:pt x="61241" y="270313"/>
                  </a:lnTo>
                  <a:lnTo>
                    <a:pt x="102307" y="291548"/>
                  </a:lnTo>
                  <a:lnTo>
                    <a:pt x="149593" y="299173"/>
                  </a:lnTo>
                  <a:lnTo>
                    <a:pt x="196873" y="291548"/>
                  </a:lnTo>
                  <a:lnTo>
                    <a:pt x="237934" y="270313"/>
                  </a:lnTo>
                  <a:lnTo>
                    <a:pt x="270314" y="237931"/>
                  </a:lnTo>
                  <a:lnTo>
                    <a:pt x="291548" y="196866"/>
                  </a:lnTo>
                  <a:lnTo>
                    <a:pt x="299173" y="149580"/>
                  </a:lnTo>
                  <a:close/>
                </a:path>
              </a:pathLst>
            </a:custGeom>
            <a:ln w="33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66580" y="406426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0" y="149593"/>
                  </a:move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4" y="291548"/>
                  </a:lnTo>
                  <a:lnTo>
                    <a:pt x="237939" y="270314"/>
                  </a:lnTo>
                  <a:lnTo>
                    <a:pt x="270322" y="237934"/>
                  </a:lnTo>
                  <a:lnTo>
                    <a:pt x="291559" y="196873"/>
                  </a:lnTo>
                  <a:lnTo>
                    <a:pt x="299186" y="149593"/>
                  </a:ln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66580" y="406426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299186" y="149593"/>
                  </a:move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4" y="291548"/>
                  </a:lnTo>
                  <a:lnTo>
                    <a:pt x="237939" y="270314"/>
                  </a:lnTo>
                  <a:lnTo>
                    <a:pt x="270322" y="237934"/>
                  </a:lnTo>
                  <a:lnTo>
                    <a:pt x="291559" y="196873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63860" y="406426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4" y="291548"/>
                  </a:lnTo>
                  <a:lnTo>
                    <a:pt x="237939" y="270314"/>
                  </a:lnTo>
                  <a:lnTo>
                    <a:pt x="270322" y="237934"/>
                  </a:lnTo>
                  <a:lnTo>
                    <a:pt x="291559" y="196873"/>
                  </a:lnTo>
                  <a:lnTo>
                    <a:pt x="299186" y="149593"/>
                  </a:ln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63860" y="406426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4" y="291548"/>
                  </a:lnTo>
                  <a:lnTo>
                    <a:pt x="237939" y="270314"/>
                  </a:lnTo>
                  <a:lnTo>
                    <a:pt x="270322" y="237934"/>
                  </a:lnTo>
                  <a:lnTo>
                    <a:pt x="291559" y="196873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61153" y="406426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4" y="291548"/>
                  </a:lnTo>
                  <a:lnTo>
                    <a:pt x="237939" y="270314"/>
                  </a:lnTo>
                  <a:lnTo>
                    <a:pt x="270322" y="237934"/>
                  </a:lnTo>
                  <a:lnTo>
                    <a:pt x="291559" y="196873"/>
                  </a:lnTo>
                  <a:lnTo>
                    <a:pt x="299186" y="149593"/>
                  </a:ln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61153" y="406426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4" y="291548"/>
                  </a:lnTo>
                  <a:lnTo>
                    <a:pt x="237939" y="270314"/>
                  </a:lnTo>
                  <a:lnTo>
                    <a:pt x="270322" y="237934"/>
                  </a:lnTo>
                  <a:lnTo>
                    <a:pt x="291559" y="196873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58421" y="406426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5" y="196873"/>
                  </a:lnTo>
                  <a:lnTo>
                    <a:pt x="28860" y="237934"/>
                  </a:lnTo>
                  <a:lnTo>
                    <a:pt x="61241" y="270314"/>
                  </a:lnTo>
                  <a:lnTo>
                    <a:pt x="102307" y="291548"/>
                  </a:lnTo>
                  <a:lnTo>
                    <a:pt x="149593" y="299173"/>
                  </a:lnTo>
                  <a:lnTo>
                    <a:pt x="196873" y="291548"/>
                  </a:lnTo>
                  <a:lnTo>
                    <a:pt x="237934" y="270314"/>
                  </a:lnTo>
                  <a:lnTo>
                    <a:pt x="270314" y="237934"/>
                  </a:lnTo>
                  <a:lnTo>
                    <a:pt x="291548" y="196873"/>
                  </a:lnTo>
                  <a:lnTo>
                    <a:pt x="299173" y="149593"/>
                  </a:lnTo>
                  <a:lnTo>
                    <a:pt x="291548" y="102307"/>
                  </a:lnTo>
                  <a:lnTo>
                    <a:pt x="270314" y="61241"/>
                  </a:lnTo>
                  <a:lnTo>
                    <a:pt x="237934" y="28860"/>
                  </a:lnTo>
                  <a:lnTo>
                    <a:pt x="196873" y="7625"/>
                  </a:lnTo>
                  <a:lnTo>
                    <a:pt x="149593" y="0"/>
                  </a:lnTo>
                  <a:lnTo>
                    <a:pt x="102307" y="7625"/>
                  </a:lnTo>
                  <a:lnTo>
                    <a:pt x="61241" y="28860"/>
                  </a:lnTo>
                  <a:lnTo>
                    <a:pt x="28860" y="61241"/>
                  </a:lnTo>
                  <a:lnTo>
                    <a:pt x="7625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58421" y="406426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73" y="149593"/>
                  </a:moveTo>
                  <a:lnTo>
                    <a:pt x="291548" y="102307"/>
                  </a:lnTo>
                  <a:lnTo>
                    <a:pt x="270314" y="61241"/>
                  </a:lnTo>
                  <a:lnTo>
                    <a:pt x="237934" y="28860"/>
                  </a:lnTo>
                  <a:lnTo>
                    <a:pt x="196873" y="7625"/>
                  </a:lnTo>
                  <a:lnTo>
                    <a:pt x="149593" y="0"/>
                  </a:lnTo>
                  <a:lnTo>
                    <a:pt x="102307" y="7625"/>
                  </a:lnTo>
                  <a:lnTo>
                    <a:pt x="61241" y="28860"/>
                  </a:lnTo>
                  <a:lnTo>
                    <a:pt x="28860" y="61241"/>
                  </a:lnTo>
                  <a:lnTo>
                    <a:pt x="7625" y="102307"/>
                  </a:lnTo>
                  <a:lnTo>
                    <a:pt x="0" y="149593"/>
                  </a:lnTo>
                  <a:lnTo>
                    <a:pt x="7625" y="196873"/>
                  </a:lnTo>
                  <a:lnTo>
                    <a:pt x="28860" y="237934"/>
                  </a:lnTo>
                  <a:lnTo>
                    <a:pt x="61241" y="270314"/>
                  </a:lnTo>
                  <a:lnTo>
                    <a:pt x="102307" y="291548"/>
                  </a:lnTo>
                  <a:lnTo>
                    <a:pt x="149593" y="299173"/>
                  </a:lnTo>
                  <a:lnTo>
                    <a:pt x="196873" y="291548"/>
                  </a:lnTo>
                  <a:lnTo>
                    <a:pt x="237934" y="270314"/>
                  </a:lnTo>
                  <a:lnTo>
                    <a:pt x="270314" y="237934"/>
                  </a:lnTo>
                  <a:lnTo>
                    <a:pt x="291548" y="196873"/>
                  </a:lnTo>
                  <a:lnTo>
                    <a:pt x="299173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17279" y="468756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0" y="149593"/>
                  </a:moveTo>
                  <a:lnTo>
                    <a:pt x="7625" y="196874"/>
                  </a:lnTo>
                  <a:lnTo>
                    <a:pt x="28859" y="237939"/>
                  </a:lnTo>
                  <a:lnTo>
                    <a:pt x="61239" y="270322"/>
                  </a:lnTo>
                  <a:lnTo>
                    <a:pt x="102300" y="291559"/>
                  </a:lnTo>
                  <a:lnTo>
                    <a:pt x="149580" y="299186"/>
                  </a:lnTo>
                  <a:lnTo>
                    <a:pt x="196866" y="291559"/>
                  </a:lnTo>
                  <a:lnTo>
                    <a:pt x="237931" y="270322"/>
                  </a:lnTo>
                  <a:lnTo>
                    <a:pt x="270313" y="237939"/>
                  </a:lnTo>
                  <a:lnTo>
                    <a:pt x="291548" y="196874"/>
                  </a:lnTo>
                  <a:lnTo>
                    <a:pt x="299173" y="149593"/>
                  </a:lnTo>
                  <a:lnTo>
                    <a:pt x="291548" y="102312"/>
                  </a:lnTo>
                  <a:lnTo>
                    <a:pt x="270313" y="61247"/>
                  </a:lnTo>
                  <a:lnTo>
                    <a:pt x="237931" y="28864"/>
                  </a:lnTo>
                  <a:lnTo>
                    <a:pt x="196866" y="7626"/>
                  </a:lnTo>
                  <a:lnTo>
                    <a:pt x="149580" y="0"/>
                  </a:lnTo>
                  <a:lnTo>
                    <a:pt x="102300" y="7626"/>
                  </a:lnTo>
                  <a:lnTo>
                    <a:pt x="61239" y="28864"/>
                  </a:lnTo>
                  <a:lnTo>
                    <a:pt x="28859" y="61247"/>
                  </a:lnTo>
                  <a:lnTo>
                    <a:pt x="7625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17279" y="468756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299173" y="149593"/>
                  </a:moveTo>
                  <a:lnTo>
                    <a:pt x="291548" y="102312"/>
                  </a:lnTo>
                  <a:lnTo>
                    <a:pt x="270313" y="61247"/>
                  </a:lnTo>
                  <a:lnTo>
                    <a:pt x="237931" y="28864"/>
                  </a:lnTo>
                  <a:lnTo>
                    <a:pt x="196866" y="7626"/>
                  </a:lnTo>
                  <a:lnTo>
                    <a:pt x="149580" y="0"/>
                  </a:lnTo>
                  <a:lnTo>
                    <a:pt x="102300" y="7626"/>
                  </a:lnTo>
                  <a:lnTo>
                    <a:pt x="61239" y="28864"/>
                  </a:lnTo>
                  <a:lnTo>
                    <a:pt x="28859" y="61247"/>
                  </a:lnTo>
                  <a:lnTo>
                    <a:pt x="7625" y="102312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59" y="237939"/>
                  </a:lnTo>
                  <a:lnTo>
                    <a:pt x="61239" y="270322"/>
                  </a:lnTo>
                  <a:lnTo>
                    <a:pt x="102300" y="291559"/>
                  </a:lnTo>
                  <a:lnTo>
                    <a:pt x="149580" y="299186"/>
                  </a:lnTo>
                  <a:lnTo>
                    <a:pt x="196866" y="291559"/>
                  </a:lnTo>
                  <a:lnTo>
                    <a:pt x="237931" y="270322"/>
                  </a:lnTo>
                  <a:lnTo>
                    <a:pt x="270313" y="237939"/>
                  </a:lnTo>
                  <a:lnTo>
                    <a:pt x="291548" y="196874"/>
                  </a:lnTo>
                  <a:lnTo>
                    <a:pt x="299173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15919" y="468756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80"/>
                  </a:moveTo>
                  <a:lnTo>
                    <a:pt x="7626" y="196866"/>
                  </a:lnTo>
                  <a:lnTo>
                    <a:pt x="28864" y="237931"/>
                  </a:lnTo>
                  <a:lnTo>
                    <a:pt x="61247" y="270313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4" y="291548"/>
                  </a:lnTo>
                  <a:lnTo>
                    <a:pt x="237939" y="270313"/>
                  </a:lnTo>
                  <a:lnTo>
                    <a:pt x="270322" y="237931"/>
                  </a:lnTo>
                  <a:lnTo>
                    <a:pt x="291559" y="196866"/>
                  </a:lnTo>
                  <a:lnTo>
                    <a:pt x="299186" y="149580"/>
                  </a:lnTo>
                  <a:lnTo>
                    <a:pt x="291559" y="102300"/>
                  </a:lnTo>
                  <a:lnTo>
                    <a:pt x="270322" y="61239"/>
                  </a:lnTo>
                  <a:lnTo>
                    <a:pt x="237939" y="28859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59"/>
                  </a:lnTo>
                  <a:lnTo>
                    <a:pt x="28864" y="61239"/>
                  </a:lnTo>
                  <a:lnTo>
                    <a:pt x="7626" y="102300"/>
                  </a:lnTo>
                  <a:lnTo>
                    <a:pt x="0" y="1495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15919" y="468756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80"/>
                  </a:moveTo>
                  <a:lnTo>
                    <a:pt x="291559" y="102300"/>
                  </a:lnTo>
                  <a:lnTo>
                    <a:pt x="270322" y="61239"/>
                  </a:lnTo>
                  <a:lnTo>
                    <a:pt x="237939" y="28859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59"/>
                  </a:lnTo>
                  <a:lnTo>
                    <a:pt x="28864" y="61239"/>
                  </a:lnTo>
                  <a:lnTo>
                    <a:pt x="7626" y="102300"/>
                  </a:lnTo>
                  <a:lnTo>
                    <a:pt x="0" y="149580"/>
                  </a:lnTo>
                  <a:lnTo>
                    <a:pt x="7626" y="196866"/>
                  </a:lnTo>
                  <a:lnTo>
                    <a:pt x="28864" y="237931"/>
                  </a:lnTo>
                  <a:lnTo>
                    <a:pt x="61247" y="270313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4" y="291548"/>
                  </a:lnTo>
                  <a:lnTo>
                    <a:pt x="237939" y="270313"/>
                  </a:lnTo>
                  <a:lnTo>
                    <a:pt x="270322" y="237931"/>
                  </a:lnTo>
                  <a:lnTo>
                    <a:pt x="291559" y="196866"/>
                  </a:lnTo>
                  <a:lnTo>
                    <a:pt x="299186" y="149580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14547" y="468756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14547" y="468756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13187" y="468758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9" y="291548"/>
                  </a:lnTo>
                  <a:lnTo>
                    <a:pt x="237944" y="270314"/>
                  </a:lnTo>
                  <a:lnTo>
                    <a:pt x="270326" y="237934"/>
                  </a:lnTo>
                  <a:lnTo>
                    <a:pt x="291561" y="196873"/>
                  </a:lnTo>
                  <a:lnTo>
                    <a:pt x="299186" y="149593"/>
                  </a:lnTo>
                  <a:lnTo>
                    <a:pt x="291561" y="102307"/>
                  </a:lnTo>
                  <a:lnTo>
                    <a:pt x="270326" y="61241"/>
                  </a:lnTo>
                  <a:lnTo>
                    <a:pt x="237944" y="28860"/>
                  </a:lnTo>
                  <a:lnTo>
                    <a:pt x="196879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13187" y="468758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61" y="102307"/>
                  </a:lnTo>
                  <a:lnTo>
                    <a:pt x="270326" y="61241"/>
                  </a:lnTo>
                  <a:lnTo>
                    <a:pt x="237944" y="28860"/>
                  </a:lnTo>
                  <a:lnTo>
                    <a:pt x="196879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9" y="291548"/>
                  </a:lnTo>
                  <a:lnTo>
                    <a:pt x="237944" y="270314"/>
                  </a:lnTo>
                  <a:lnTo>
                    <a:pt x="270326" y="237934"/>
                  </a:lnTo>
                  <a:lnTo>
                    <a:pt x="291561" y="196873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11840" y="468756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07" y="7626"/>
                  </a:lnTo>
                  <a:lnTo>
                    <a:pt x="61241" y="28864"/>
                  </a:lnTo>
                  <a:lnTo>
                    <a:pt x="28860" y="61247"/>
                  </a:lnTo>
                  <a:lnTo>
                    <a:pt x="7625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11840" y="468756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07" y="7626"/>
                  </a:lnTo>
                  <a:lnTo>
                    <a:pt x="61241" y="28864"/>
                  </a:lnTo>
                  <a:lnTo>
                    <a:pt x="28860" y="61247"/>
                  </a:lnTo>
                  <a:lnTo>
                    <a:pt x="7625" y="102312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10467" y="4687557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010467" y="4687557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09107" y="4687557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9" y="291548"/>
                  </a:lnTo>
                  <a:lnTo>
                    <a:pt x="237944" y="270314"/>
                  </a:lnTo>
                  <a:lnTo>
                    <a:pt x="270326" y="237934"/>
                  </a:lnTo>
                  <a:lnTo>
                    <a:pt x="291561" y="196873"/>
                  </a:lnTo>
                  <a:lnTo>
                    <a:pt x="299186" y="149593"/>
                  </a:lnTo>
                  <a:lnTo>
                    <a:pt x="291561" y="102307"/>
                  </a:lnTo>
                  <a:lnTo>
                    <a:pt x="270326" y="61241"/>
                  </a:lnTo>
                  <a:lnTo>
                    <a:pt x="237944" y="28860"/>
                  </a:lnTo>
                  <a:lnTo>
                    <a:pt x="196879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509107" y="4687557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61" y="102307"/>
                  </a:lnTo>
                  <a:lnTo>
                    <a:pt x="270326" y="61241"/>
                  </a:lnTo>
                  <a:lnTo>
                    <a:pt x="237944" y="28860"/>
                  </a:lnTo>
                  <a:lnTo>
                    <a:pt x="196879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9" y="291548"/>
                  </a:lnTo>
                  <a:lnTo>
                    <a:pt x="237944" y="270314"/>
                  </a:lnTo>
                  <a:lnTo>
                    <a:pt x="270326" y="237934"/>
                  </a:lnTo>
                  <a:lnTo>
                    <a:pt x="291561" y="196873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007735" y="468756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9" y="291548"/>
                  </a:lnTo>
                  <a:lnTo>
                    <a:pt x="237944" y="270314"/>
                  </a:lnTo>
                  <a:lnTo>
                    <a:pt x="270326" y="237934"/>
                  </a:lnTo>
                  <a:lnTo>
                    <a:pt x="291561" y="196873"/>
                  </a:lnTo>
                  <a:lnTo>
                    <a:pt x="299186" y="149593"/>
                  </a:lnTo>
                  <a:lnTo>
                    <a:pt x="291561" y="102307"/>
                  </a:lnTo>
                  <a:lnTo>
                    <a:pt x="270326" y="61241"/>
                  </a:lnTo>
                  <a:lnTo>
                    <a:pt x="237944" y="28860"/>
                  </a:lnTo>
                  <a:lnTo>
                    <a:pt x="196879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007735" y="468756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61" y="102307"/>
                  </a:lnTo>
                  <a:lnTo>
                    <a:pt x="270326" y="61241"/>
                  </a:lnTo>
                  <a:lnTo>
                    <a:pt x="237944" y="28860"/>
                  </a:lnTo>
                  <a:lnTo>
                    <a:pt x="196879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9" y="291548"/>
                  </a:lnTo>
                  <a:lnTo>
                    <a:pt x="237944" y="270314"/>
                  </a:lnTo>
                  <a:lnTo>
                    <a:pt x="270326" y="237934"/>
                  </a:lnTo>
                  <a:lnTo>
                    <a:pt x="291561" y="196873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96569" y="1608802"/>
            <a:ext cx="6513831" cy="342593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latin typeface="Tahoma"/>
                <a:cs typeface="Tahoma"/>
              </a:rPr>
              <a:t>Expand deepest unexpanded node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dirty="0">
                <a:solidFill>
                  <a:srgbClr val="7E0000"/>
                </a:solidFill>
                <a:latin typeface="Century"/>
                <a:cs typeface="Century"/>
              </a:rPr>
              <a:t>Implementation</a:t>
            </a:r>
            <a:r>
              <a:rPr sz="2050" dirty="0">
                <a:latin typeface="Tahoma"/>
                <a:cs typeface="Tahoma"/>
              </a:rPr>
              <a:t>:</a:t>
            </a:r>
          </a:p>
          <a:p>
            <a:pPr marL="744220">
              <a:lnSpc>
                <a:spcPct val="100000"/>
              </a:lnSpc>
              <a:spcBef>
                <a:spcPts val="25"/>
              </a:spcBef>
            </a:pPr>
            <a:r>
              <a:rPr sz="2050" i="1" dirty="0">
                <a:solidFill>
                  <a:srgbClr val="004B00"/>
                </a:solidFill>
                <a:latin typeface="Times New Roman"/>
                <a:cs typeface="Times New Roman"/>
              </a:rPr>
              <a:t>fringe </a:t>
            </a:r>
            <a:r>
              <a:rPr sz="2050" dirty="0">
                <a:latin typeface="Tahoma"/>
                <a:cs typeface="Tahoma"/>
              </a:rPr>
              <a:t>= LIFO queue, i.e., put successors at front</a:t>
            </a:r>
          </a:p>
          <a:p>
            <a:pPr marL="1950085" algn="ctr">
              <a:lnSpc>
                <a:spcPct val="100000"/>
              </a:lnSpc>
              <a:spcBef>
                <a:spcPts val="405"/>
              </a:spcBef>
            </a:pPr>
            <a:r>
              <a:rPr sz="1650" i="1" spc="5" dirty="0">
                <a:latin typeface="Times New Roman"/>
                <a:cs typeface="Times New Roman"/>
              </a:rPr>
              <a:t>A</a:t>
            </a:r>
            <a:endParaRPr sz="16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969135" algn="ctr">
              <a:lnSpc>
                <a:spcPct val="100000"/>
              </a:lnSpc>
              <a:tabLst>
                <a:tab pos="3956050" algn="l"/>
              </a:tabLst>
            </a:pPr>
            <a:r>
              <a:rPr sz="1650" i="1" spc="5" dirty="0">
                <a:latin typeface="Times New Roman"/>
                <a:cs typeface="Times New Roman"/>
              </a:rPr>
              <a:t>B	C</a:t>
            </a:r>
            <a:endParaRPr sz="16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958339" algn="ctr">
              <a:lnSpc>
                <a:spcPct val="100000"/>
              </a:lnSpc>
              <a:spcBef>
                <a:spcPts val="5"/>
              </a:spcBef>
              <a:tabLst>
                <a:tab pos="2962910" algn="l"/>
                <a:tab pos="3960495" algn="l"/>
                <a:tab pos="4949825" algn="l"/>
              </a:tabLst>
            </a:pPr>
            <a:r>
              <a:rPr sz="165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D	E	F	G</a:t>
            </a:r>
            <a:endParaRPr sz="16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958339" algn="ctr">
              <a:lnSpc>
                <a:spcPct val="100000"/>
              </a:lnSpc>
              <a:tabLst>
                <a:tab pos="2494280" algn="l"/>
                <a:tab pos="2985770" algn="l"/>
                <a:tab pos="3453765" algn="l"/>
                <a:tab pos="3968115" algn="l"/>
                <a:tab pos="4436110" algn="l"/>
                <a:tab pos="4942205" algn="l"/>
                <a:tab pos="5448300" algn="l"/>
              </a:tabLst>
            </a:pPr>
            <a:r>
              <a:rPr sz="165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H	</a:t>
            </a:r>
            <a:r>
              <a:rPr sz="1650" i="1" dirty="0">
                <a:solidFill>
                  <a:srgbClr val="00FF00"/>
                </a:solidFill>
                <a:latin typeface="Times New Roman"/>
                <a:cs typeface="Times New Roman"/>
              </a:rPr>
              <a:t>I	</a:t>
            </a:r>
            <a:r>
              <a:rPr sz="165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J	K	L	</a:t>
            </a:r>
            <a:r>
              <a:rPr sz="165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M	</a:t>
            </a:r>
            <a:r>
              <a:rPr sz="165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N	O</a:t>
            </a:r>
            <a:endParaRPr sz="1650" dirty="0">
              <a:latin typeface="Times New Roman"/>
              <a:cs typeface="Times New Roman"/>
            </a:endParaRPr>
          </a:p>
        </p:txBody>
      </p:sp>
      <p:pic>
        <p:nvPicPr>
          <p:cNvPr id="37" name="object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0371" y="3510682"/>
            <a:ext cx="128201" cy="159748"/>
          </a:xfrm>
          <a:prstGeom prst="rect">
            <a:avLst/>
          </a:prstGeom>
        </p:spPr>
      </p:pic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44</a:t>
            </a:fld>
            <a:endParaRPr spc="2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0" dirty="0"/>
              <a:t>Depth-first</a:t>
            </a:r>
            <a:r>
              <a:rPr spc="245" dirty="0"/>
              <a:t> </a:t>
            </a:r>
            <a:r>
              <a:rPr spc="35" dirty="0"/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95880" y="2808846"/>
            <a:ext cx="3828415" cy="2199005"/>
            <a:chOff x="2495880" y="2808846"/>
            <a:chExt cx="3828415" cy="2199005"/>
          </a:xfrm>
        </p:grpSpPr>
        <p:sp>
          <p:nvSpPr>
            <p:cNvPr id="4" name="object 4"/>
            <p:cNvSpPr/>
            <p:nvPr/>
          </p:nvSpPr>
          <p:spPr>
            <a:xfrm>
              <a:off x="3407028" y="2967862"/>
              <a:ext cx="2005964" cy="627380"/>
            </a:xfrm>
            <a:custGeom>
              <a:avLst/>
              <a:gdLst/>
              <a:ahLst/>
              <a:cxnLst/>
              <a:rect l="l" t="t" r="r" b="b"/>
              <a:pathLst>
                <a:path w="2005964" h="627379">
                  <a:moveTo>
                    <a:pt x="1002880" y="0"/>
                  </a:moveTo>
                  <a:lnTo>
                    <a:pt x="0" y="626795"/>
                  </a:lnTo>
                </a:path>
                <a:path w="2005964" h="627379">
                  <a:moveTo>
                    <a:pt x="1002880" y="0"/>
                  </a:moveTo>
                  <a:lnTo>
                    <a:pt x="2005761" y="626795"/>
                  </a:lnTo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11343" y="3594658"/>
              <a:ext cx="1003300" cy="627380"/>
            </a:xfrm>
            <a:custGeom>
              <a:avLst/>
              <a:gdLst/>
              <a:ahLst/>
              <a:cxnLst/>
              <a:rect l="l" t="t" r="r" b="b"/>
              <a:pathLst>
                <a:path w="1003300" h="627379">
                  <a:moveTo>
                    <a:pt x="501446" y="0"/>
                  </a:moveTo>
                  <a:lnTo>
                    <a:pt x="0" y="626795"/>
                  </a:lnTo>
                </a:path>
                <a:path w="1003300" h="627379">
                  <a:moveTo>
                    <a:pt x="501446" y="0"/>
                  </a:moveTo>
                  <a:lnTo>
                    <a:pt x="1002880" y="626795"/>
                  </a:lnTo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05594" y="3594658"/>
              <a:ext cx="1003300" cy="627380"/>
            </a:xfrm>
            <a:custGeom>
              <a:avLst/>
              <a:gdLst/>
              <a:ahLst/>
              <a:cxnLst/>
              <a:rect l="l" t="t" r="r" b="b"/>
              <a:pathLst>
                <a:path w="1003300" h="627379">
                  <a:moveTo>
                    <a:pt x="501434" y="0"/>
                  </a:moveTo>
                  <a:lnTo>
                    <a:pt x="0" y="626795"/>
                  </a:lnTo>
                </a:path>
                <a:path w="1003300" h="627379">
                  <a:moveTo>
                    <a:pt x="501434" y="0"/>
                  </a:moveTo>
                  <a:lnTo>
                    <a:pt x="1002880" y="626795"/>
                  </a:lnTo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54884" y="4221467"/>
              <a:ext cx="3510279" cy="627380"/>
            </a:xfrm>
            <a:custGeom>
              <a:avLst/>
              <a:gdLst/>
              <a:ahLst/>
              <a:cxnLst/>
              <a:rect l="l" t="t" r="r" b="b"/>
              <a:pathLst>
                <a:path w="3510279" h="627379">
                  <a:moveTo>
                    <a:pt x="3259366" y="0"/>
                  </a:moveTo>
                  <a:lnTo>
                    <a:pt x="3008642" y="626795"/>
                  </a:lnTo>
                </a:path>
                <a:path w="3510279" h="627379">
                  <a:moveTo>
                    <a:pt x="3259366" y="0"/>
                  </a:moveTo>
                  <a:lnTo>
                    <a:pt x="3510076" y="626795"/>
                  </a:lnTo>
                </a:path>
                <a:path w="3510279" h="627379">
                  <a:moveTo>
                    <a:pt x="2256459" y="0"/>
                  </a:moveTo>
                  <a:lnTo>
                    <a:pt x="2005736" y="626795"/>
                  </a:lnTo>
                </a:path>
                <a:path w="3510279" h="627379">
                  <a:moveTo>
                    <a:pt x="2256459" y="0"/>
                  </a:moveTo>
                  <a:lnTo>
                    <a:pt x="2507183" y="626795"/>
                  </a:lnTo>
                </a:path>
                <a:path w="3510279" h="627379">
                  <a:moveTo>
                    <a:pt x="1253591" y="0"/>
                  </a:moveTo>
                  <a:lnTo>
                    <a:pt x="1002880" y="626795"/>
                  </a:lnTo>
                </a:path>
                <a:path w="3510279" h="627379">
                  <a:moveTo>
                    <a:pt x="1253591" y="0"/>
                  </a:moveTo>
                  <a:lnTo>
                    <a:pt x="1504315" y="626795"/>
                  </a:lnTo>
                </a:path>
                <a:path w="3510279" h="627379">
                  <a:moveTo>
                    <a:pt x="250710" y="0"/>
                  </a:moveTo>
                  <a:lnTo>
                    <a:pt x="0" y="626795"/>
                  </a:lnTo>
                </a:path>
                <a:path w="3510279" h="627379">
                  <a:moveTo>
                    <a:pt x="250710" y="0"/>
                  </a:moveTo>
                  <a:lnTo>
                    <a:pt x="501434" y="626795"/>
                  </a:lnTo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59478" y="2817418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7" y="7668"/>
                  </a:lnTo>
                  <a:lnTo>
                    <a:pt x="61593" y="29023"/>
                  </a:lnTo>
                  <a:lnTo>
                    <a:pt x="29027" y="61587"/>
                  </a:lnTo>
                  <a:lnTo>
                    <a:pt x="7670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59478" y="2817418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7" y="7668"/>
                  </a:lnTo>
                  <a:lnTo>
                    <a:pt x="61593" y="29023"/>
                  </a:lnTo>
                  <a:lnTo>
                    <a:pt x="29027" y="61587"/>
                  </a:lnTo>
                  <a:lnTo>
                    <a:pt x="7670" y="102882"/>
                  </a:lnTo>
                  <a:lnTo>
                    <a:pt x="0" y="150431"/>
                  </a:ln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56597" y="3444214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56597" y="3444214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62371" y="3444214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62371" y="3444214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33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55163" y="4071010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70" y="197980"/>
                  </a:lnTo>
                  <a:lnTo>
                    <a:pt x="29028" y="239275"/>
                  </a:lnTo>
                  <a:lnTo>
                    <a:pt x="61595" y="271839"/>
                  </a:lnTo>
                  <a:lnTo>
                    <a:pt x="102893" y="293194"/>
                  </a:lnTo>
                  <a:lnTo>
                    <a:pt x="150444" y="300863"/>
                  </a:lnTo>
                  <a:lnTo>
                    <a:pt x="197988" y="293194"/>
                  </a:lnTo>
                  <a:lnTo>
                    <a:pt x="239282" y="271839"/>
                  </a:lnTo>
                  <a:lnTo>
                    <a:pt x="271848" y="239275"/>
                  </a:lnTo>
                  <a:lnTo>
                    <a:pt x="293205" y="197980"/>
                  </a:lnTo>
                  <a:lnTo>
                    <a:pt x="300875" y="150431"/>
                  </a:lnTo>
                  <a:lnTo>
                    <a:pt x="293205" y="102887"/>
                  </a:lnTo>
                  <a:lnTo>
                    <a:pt x="271848" y="61593"/>
                  </a:lnTo>
                  <a:lnTo>
                    <a:pt x="239282" y="29027"/>
                  </a:lnTo>
                  <a:lnTo>
                    <a:pt x="197988" y="7670"/>
                  </a:lnTo>
                  <a:lnTo>
                    <a:pt x="150444" y="0"/>
                  </a:lnTo>
                  <a:lnTo>
                    <a:pt x="102893" y="7670"/>
                  </a:lnTo>
                  <a:lnTo>
                    <a:pt x="61595" y="29027"/>
                  </a:lnTo>
                  <a:lnTo>
                    <a:pt x="29028" y="61593"/>
                  </a:lnTo>
                  <a:lnTo>
                    <a:pt x="7670" y="102887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55163" y="4071010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75" y="150431"/>
                  </a:moveTo>
                  <a:lnTo>
                    <a:pt x="293205" y="102887"/>
                  </a:lnTo>
                  <a:lnTo>
                    <a:pt x="271848" y="61593"/>
                  </a:lnTo>
                  <a:lnTo>
                    <a:pt x="239282" y="29027"/>
                  </a:lnTo>
                  <a:lnTo>
                    <a:pt x="197988" y="7670"/>
                  </a:lnTo>
                  <a:lnTo>
                    <a:pt x="150444" y="0"/>
                  </a:lnTo>
                  <a:lnTo>
                    <a:pt x="102893" y="7670"/>
                  </a:lnTo>
                  <a:lnTo>
                    <a:pt x="61595" y="29027"/>
                  </a:lnTo>
                  <a:lnTo>
                    <a:pt x="29028" y="61593"/>
                  </a:lnTo>
                  <a:lnTo>
                    <a:pt x="7670" y="102887"/>
                  </a:lnTo>
                  <a:lnTo>
                    <a:pt x="0" y="150431"/>
                  </a:lnTo>
                  <a:lnTo>
                    <a:pt x="7670" y="197980"/>
                  </a:lnTo>
                  <a:lnTo>
                    <a:pt x="29028" y="239275"/>
                  </a:lnTo>
                  <a:lnTo>
                    <a:pt x="61595" y="271839"/>
                  </a:lnTo>
                  <a:lnTo>
                    <a:pt x="102893" y="293194"/>
                  </a:lnTo>
                  <a:lnTo>
                    <a:pt x="150444" y="300863"/>
                  </a:lnTo>
                  <a:lnTo>
                    <a:pt x="197988" y="293194"/>
                  </a:lnTo>
                  <a:lnTo>
                    <a:pt x="239282" y="271839"/>
                  </a:lnTo>
                  <a:lnTo>
                    <a:pt x="271848" y="239275"/>
                  </a:lnTo>
                  <a:lnTo>
                    <a:pt x="293205" y="197980"/>
                  </a:lnTo>
                  <a:lnTo>
                    <a:pt x="300875" y="150431"/>
                  </a:lnTo>
                  <a:close/>
                </a:path>
              </a:pathLst>
            </a:custGeom>
            <a:ln w="33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58031" y="4071010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7" y="7670"/>
                  </a:lnTo>
                  <a:lnTo>
                    <a:pt x="61593" y="29027"/>
                  </a:lnTo>
                  <a:lnTo>
                    <a:pt x="29027" y="61593"/>
                  </a:lnTo>
                  <a:lnTo>
                    <a:pt x="7670" y="102887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58031" y="4071010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7" y="7670"/>
                  </a:lnTo>
                  <a:lnTo>
                    <a:pt x="61593" y="29027"/>
                  </a:lnTo>
                  <a:lnTo>
                    <a:pt x="29027" y="61593"/>
                  </a:lnTo>
                  <a:lnTo>
                    <a:pt x="7670" y="102887"/>
                  </a:lnTo>
                  <a:lnTo>
                    <a:pt x="0" y="150431"/>
                  </a:ln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33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60925" y="4071010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7" y="7670"/>
                  </a:lnTo>
                  <a:lnTo>
                    <a:pt x="61593" y="29027"/>
                  </a:lnTo>
                  <a:lnTo>
                    <a:pt x="29027" y="61593"/>
                  </a:lnTo>
                  <a:lnTo>
                    <a:pt x="7670" y="102887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60925" y="4071010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7" y="7670"/>
                  </a:lnTo>
                  <a:lnTo>
                    <a:pt x="61593" y="29027"/>
                  </a:lnTo>
                  <a:lnTo>
                    <a:pt x="29027" y="61593"/>
                  </a:lnTo>
                  <a:lnTo>
                    <a:pt x="7670" y="102887"/>
                  </a:lnTo>
                  <a:lnTo>
                    <a:pt x="0" y="150431"/>
                  </a:ln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63818" y="4071010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63818" y="4071010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04452" y="4697818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1"/>
                  </a:lnTo>
                  <a:lnTo>
                    <a:pt x="29023" y="239279"/>
                  </a:lnTo>
                  <a:lnTo>
                    <a:pt x="61587" y="271847"/>
                  </a:lnTo>
                  <a:lnTo>
                    <a:pt x="102882" y="293205"/>
                  </a:lnTo>
                  <a:lnTo>
                    <a:pt x="150431" y="300875"/>
                  </a:lnTo>
                  <a:lnTo>
                    <a:pt x="197980" y="293205"/>
                  </a:lnTo>
                  <a:lnTo>
                    <a:pt x="239275" y="271847"/>
                  </a:lnTo>
                  <a:lnTo>
                    <a:pt x="271839" y="239279"/>
                  </a:lnTo>
                  <a:lnTo>
                    <a:pt x="293194" y="197981"/>
                  </a:lnTo>
                  <a:lnTo>
                    <a:pt x="300863" y="150431"/>
                  </a:ln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04452" y="4697818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lnTo>
                    <a:pt x="7668" y="197981"/>
                  </a:lnTo>
                  <a:lnTo>
                    <a:pt x="29023" y="239279"/>
                  </a:lnTo>
                  <a:lnTo>
                    <a:pt x="61587" y="271847"/>
                  </a:lnTo>
                  <a:lnTo>
                    <a:pt x="102882" y="293205"/>
                  </a:lnTo>
                  <a:lnTo>
                    <a:pt x="150431" y="300875"/>
                  </a:lnTo>
                  <a:lnTo>
                    <a:pt x="197980" y="293205"/>
                  </a:lnTo>
                  <a:lnTo>
                    <a:pt x="239275" y="271847"/>
                  </a:lnTo>
                  <a:lnTo>
                    <a:pt x="271839" y="239279"/>
                  </a:lnTo>
                  <a:lnTo>
                    <a:pt x="293194" y="197981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05886" y="4697818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1" y="293194"/>
                  </a:lnTo>
                  <a:lnTo>
                    <a:pt x="239279" y="271839"/>
                  </a:lnTo>
                  <a:lnTo>
                    <a:pt x="271847" y="239275"/>
                  </a:lnTo>
                  <a:lnTo>
                    <a:pt x="293205" y="197980"/>
                  </a:lnTo>
                  <a:lnTo>
                    <a:pt x="300875" y="150431"/>
                  </a:lnTo>
                  <a:lnTo>
                    <a:pt x="293205" y="102882"/>
                  </a:lnTo>
                  <a:lnTo>
                    <a:pt x="271847" y="61587"/>
                  </a:lnTo>
                  <a:lnTo>
                    <a:pt x="239279" y="29023"/>
                  </a:lnTo>
                  <a:lnTo>
                    <a:pt x="197981" y="7668"/>
                  </a:lnTo>
                  <a:lnTo>
                    <a:pt x="150431" y="0"/>
                  </a:lnTo>
                  <a:lnTo>
                    <a:pt x="102887" y="7668"/>
                  </a:lnTo>
                  <a:lnTo>
                    <a:pt x="61593" y="29023"/>
                  </a:lnTo>
                  <a:lnTo>
                    <a:pt x="29027" y="61587"/>
                  </a:lnTo>
                  <a:lnTo>
                    <a:pt x="7670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05886" y="4697818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75" y="150431"/>
                  </a:moveTo>
                  <a:lnTo>
                    <a:pt x="293205" y="102882"/>
                  </a:lnTo>
                  <a:lnTo>
                    <a:pt x="271847" y="61587"/>
                  </a:lnTo>
                  <a:lnTo>
                    <a:pt x="239279" y="29023"/>
                  </a:lnTo>
                  <a:lnTo>
                    <a:pt x="197981" y="7668"/>
                  </a:lnTo>
                  <a:lnTo>
                    <a:pt x="150431" y="0"/>
                  </a:lnTo>
                  <a:lnTo>
                    <a:pt x="102887" y="7668"/>
                  </a:lnTo>
                  <a:lnTo>
                    <a:pt x="61593" y="29023"/>
                  </a:lnTo>
                  <a:lnTo>
                    <a:pt x="29027" y="61587"/>
                  </a:lnTo>
                  <a:lnTo>
                    <a:pt x="7670" y="102882"/>
                  </a:lnTo>
                  <a:lnTo>
                    <a:pt x="0" y="150431"/>
                  </a:ln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1" y="293194"/>
                  </a:lnTo>
                  <a:lnTo>
                    <a:pt x="239279" y="271839"/>
                  </a:lnTo>
                  <a:lnTo>
                    <a:pt x="271847" y="239275"/>
                  </a:lnTo>
                  <a:lnTo>
                    <a:pt x="293205" y="197980"/>
                  </a:lnTo>
                  <a:lnTo>
                    <a:pt x="300875" y="150431"/>
                  </a:lnTo>
                  <a:close/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07320" y="4697818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70" y="197981"/>
                  </a:lnTo>
                  <a:lnTo>
                    <a:pt x="29027" y="239279"/>
                  </a:lnTo>
                  <a:lnTo>
                    <a:pt x="61593" y="271847"/>
                  </a:lnTo>
                  <a:lnTo>
                    <a:pt x="102887" y="293205"/>
                  </a:lnTo>
                  <a:lnTo>
                    <a:pt x="150431" y="300875"/>
                  </a:lnTo>
                  <a:lnTo>
                    <a:pt x="197980" y="293205"/>
                  </a:lnTo>
                  <a:lnTo>
                    <a:pt x="239275" y="271847"/>
                  </a:lnTo>
                  <a:lnTo>
                    <a:pt x="271839" y="239279"/>
                  </a:lnTo>
                  <a:lnTo>
                    <a:pt x="293194" y="197981"/>
                  </a:lnTo>
                  <a:lnTo>
                    <a:pt x="300863" y="150431"/>
                  </a:ln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7" y="7670"/>
                  </a:lnTo>
                  <a:lnTo>
                    <a:pt x="61593" y="29027"/>
                  </a:lnTo>
                  <a:lnTo>
                    <a:pt x="29027" y="61593"/>
                  </a:lnTo>
                  <a:lnTo>
                    <a:pt x="7670" y="102887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07320" y="4697818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7" y="7670"/>
                  </a:lnTo>
                  <a:lnTo>
                    <a:pt x="61593" y="29027"/>
                  </a:lnTo>
                  <a:lnTo>
                    <a:pt x="29027" y="61593"/>
                  </a:lnTo>
                  <a:lnTo>
                    <a:pt x="7670" y="102887"/>
                  </a:lnTo>
                  <a:lnTo>
                    <a:pt x="0" y="150431"/>
                  </a:lnTo>
                  <a:lnTo>
                    <a:pt x="7670" y="197981"/>
                  </a:lnTo>
                  <a:lnTo>
                    <a:pt x="29027" y="239279"/>
                  </a:lnTo>
                  <a:lnTo>
                    <a:pt x="61593" y="271847"/>
                  </a:lnTo>
                  <a:lnTo>
                    <a:pt x="102887" y="293205"/>
                  </a:lnTo>
                  <a:lnTo>
                    <a:pt x="150431" y="300875"/>
                  </a:lnTo>
                  <a:lnTo>
                    <a:pt x="197980" y="293205"/>
                  </a:lnTo>
                  <a:lnTo>
                    <a:pt x="239275" y="271847"/>
                  </a:lnTo>
                  <a:lnTo>
                    <a:pt x="271839" y="239279"/>
                  </a:lnTo>
                  <a:lnTo>
                    <a:pt x="293194" y="197981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08767" y="4697831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08767" y="4697831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10214" y="4697818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44"/>
                  </a:moveTo>
                  <a:lnTo>
                    <a:pt x="7668" y="197988"/>
                  </a:lnTo>
                  <a:lnTo>
                    <a:pt x="29023" y="239282"/>
                  </a:lnTo>
                  <a:lnTo>
                    <a:pt x="61587" y="271848"/>
                  </a:lnTo>
                  <a:lnTo>
                    <a:pt x="102882" y="293205"/>
                  </a:lnTo>
                  <a:lnTo>
                    <a:pt x="150431" y="300875"/>
                  </a:lnTo>
                  <a:lnTo>
                    <a:pt x="197980" y="293205"/>
                  </a:lnTo>
                  <a:lnTo>
                    <a:pt x="239275" y="271848"/>
                  </a:lnTo>
                  <a:lnTo>
                    <a:pt x="271839" y="239282"/>
                  </a:lnTo>
                  <a:lnTo>
                    <a:pt x="293194" y="197988"/>
                  </a:lnTo>
                  <a:lnTo>
                    <a:pt x="300863" y="150444"/>
                  </a:lnTo>
                  <a:lnTo>
                    <a:pt x="293194" y="102893"/>
                  </a:lnTo>
                  <a:lnTo>
                    <a:pt x="271839" y="61595"/>
                  </a:lnTo>
                  <a:lnTo>
                    <a:pt x="239275" y="29028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8"/>
                  </a:lnTo>
                  <a:lnTo>
                    <a:pt x="29023" y="61595"/>
                  </a:lnTo>
                  <a:lnTo>
                    <a:pt x="7668" y="102893"/>
                  </a:lnTo>
                  <a:lnTo>
                    <a:pt x="0" y="1504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10214" y="4697818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44"/>
                  </a:moveTo>
                  <a:lnTo>
                    <a:pt x="293194" y="102893"/>
                  </a:lnTo>
                  <a:lnTo>
                    <a:pt x="271839" y="61595"/>
                  </a:lnTo>
                  <a:lnTo>
                    <a:pt x="239275" y="29028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8"/>
                  </a:lnTo>
                  <a:lnTo>
                    <a:pt x="29023" y="61595"/>
                  </a:lnTo>
                  <a:lnTo>
                    <a:pt x="7668" y="102893"/>
                  </a:lnTo>
                  <a:lnTo>
                    <a:pt x="0" y="150444"/>
                  </a:lnTo>
                  <a:lnTo>
                    <a:pt x="7668" y="197988"/>
                  </a:lnTo>
                  <a:lnTo>
                    <a:pt x="29023" y="239282"/>
                  </a:lnTo>
                  <a:lnTo>
                    <a:pt x="61587" y="271848"/>
                  </a:lnTo>
                  <a:lnTo>
                    <a:pt x="102882" y="293205"/>
                  </a:lnTo>
                  <a:lnTo>
                    <a:pt x="150431" y="300875"/>
                  </a:lnTo>
                  <a:lnTo>
                    <a:pt x="197980" y="293205"/>
                  </a:lnTo>
                  <a:lnTo>
                    <a:pt x="239275" y="271848"/>
                  </a:lnTo>
                  <a:lnTo>
                    <a:pt x="271839" y="239282"/>
                  </a:lnTo>
                  <a:lnTo>
                    <a:pt x="293194" y="197988"/>
                  </a:lnTo>
                  <a:lnTo>
                    <a:pt x="300863" y="150444"/>
                  </a:lnTo>
                  <a:close/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11648" y="4697818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75" y="293194"/>
                  </a:lnTo>
                  <a:lnTo>
                    <a:pt x="239269" y="271839"/>
                  </a:lnTo>
                  <a:lnTo>
                    <a:pt x="271835" y="239275"/>
                  </a:lnTo>
                  <a:lnTo>
                    <a:pt x="293192" y="197980"/>
                  </a:lnTo>
                  <a:lnTo>
                    <a:pt x="300863" y="150431"/>
                  </a:lnTo>
                  <a:lnTo>
                    <a:pt x="293192" y="102882"/>
                  </a:lnTo>
                  <a:lnTo>
                    <a:pt x="271835" y="61587"/>
                  </a:lnTo>
                  <a:lnTo>
                    <a:pt x="239269" y="29023"/>
                  </a:lnTo>
                  <a:lnTo>
                    <a:pt x="197975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11648" y="4697818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2" y="102882"/>
                  </a:lnTo>
                  <a:lnTo>
                    <a:pt x="271835" y="61587"/>
                  </a:lnTo>
                  <a:lnTo>
                    <a:pt x="239269" y="29023"/>
                  </a:lnTo>
                  <a:lnTo>
                    <a:pt x="197975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75" y="293194"/>
                  </a:lnTo>
                  <a:lnTo>
                    <a:pt x="239269" y="271839"/>
                  </a:lnTo>
                  <a:lnTo>
                    <a:pt x="271835" y="239275"/>
                  </a:lnTo>
                  <a:lnTo>
                    <a:pt x="293192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13095" y="4697806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7" y="7668"/>
                  </a:lnTo>
                  <a:lnTo>
                    <a:pt x="61593" y="29023"/>
                  </a:lnTo>
                  <a:lnTo>
                    <a:pt x="29027" y="61587"/>
                  </a:lnTo>
                  <a:lnTo>
                    <a:pt x="7670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513095" y="4697806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7" y="7668"/>
                  </a:lnTo>
                  <a:lnTo>
                    <a:pt x="61593" y="29023"/>
                  </a:lnTo>
                  <a:lnTo>
                    <a:pt x="29027" y="61587"/>
                  </a:lnTo>
                  <a:lnTo>
                    <a:pt x="7670" y="102882"/>
                  </a:lnTo>
                  <a:lnTo>
                    <a:pt x="0" y="150431"/>
                  </a:ln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14541" y="4697818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75" y="293194"/>
                  </a:lnTo>
                  <a:lnTo>
                    <a:pt x="239269" y="271839"/>
                  </a:lnTo>
                  <a:lnTo>
                    <a:pt x="271835" y="239275"/>
                  </a:lnTo>
                  <a:lnTo>
                    <a:pt x="293192" y="197980"/>
                  </a:lnTo>
                  <a:lnTo>
                    <a:pt x="300863" y="150431"/>
                  </a:lnTo>
                  <a:lnTo>
                    <a:pt x="293192" y="102882"/>
                  </a:lnTo>
                  <a:lnTo>
                    <a:pt x="271835" y="61587"/>
                  </a:lnTo>
                  <a:lnTo>
                    <a:pt x="239269" y="29023"/>
                  </a:lnTo>
                  <a:lnTo>
                    <a:pt x="197975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14541" y="4697818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2" y="102882"/>
                  </a:lnTo>
                  <a:lnTo>
                    <a:pt x="271835" y="61587"/>
                  </a:lnTo>
                  <a:lnTo>
                    <a:pt x="239269" y="29023"/>
                  </a:lnTo>
                  <a:lnTo>
                    <a:pt x="197975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75" y="293194"/>
                  </a:lnTo>
                  <a:lnTo>
                    <a:pt x="239269" y="271839"/>
                  </a:lnTo>
                  <a:lnTo>
                    <a:pt x="271835" y="239275"/>
                  </a:lnTo>
                  <a:lnTo>
                    <a:pt x="293192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96569" y="1608802"/>
            <a:ext cx="6361431" cy="341054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latin typeface="Tahoma"/>
                <a:cs typeface="Tahoma"/>
              </a:rPr>
              <a:t>Expand deepest unexpanded node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dirty="0">
                <a:solidFill>
                  <a:srgbClr val="7E0000"/>
                </a:solidFill>
                <a:latin typeface="Century"/>
                <a:cs typeface="Century"/>
              </a:rPr>
              <a:t>Implementation</a:t>
            </a:r>
            <a:r>
              <a:rPr sz="2050" dirty="0">
                <a:latin typeface="Tahoma"/>
                <a:cs typeface="Tahoma"/>
              </a:rPr>
              <a:t>:</a:t>
            </a:r>
          </a:p>
          <a:p>
            <a:pPr marL="744220">
              <a:lnSpc>
                <a:spcPct val="100000"/>
              </a:lnSpc>
              <a:spcBef>
                <a:spcPts val="25"/>
              </a:spcBef>
            </a:pPr>
            <a:r>
              <a:rPr sz="2050" i="1" dirty="0">
                <a:solidFill>
                  <a:srgbClr val="004B00"/>
                </a:solidFill>
                <a:latin typeface="Times New Roman"/>
                <a:cs typeface="Times New Roman"/>
              </a:rPr>
              <a:t>fringe </a:t>
            </a:r>
            <a:r>
              <a:rPr sz="2050" dirty="0">
                <a:latin typeface="Tahoma"/>
                <a:cs typeface="Tahoma"/>
              </a:rPr>
              <a:t>= LIFO queue, i.e., put successors at front</a:t>
            </a:r>
          </a:p>
          <a:p>
            <a:pPr marL="1945639" algn="ctr">
              <a:lnSpc>
                <a:spcPct val="100000"/>
              </a:lnSpc>
              <a:spcBef>
                <a:spcPts val="415"/>
              </a:spcBef>
            </a:pPr>
            <a:r>
              <a:rPr sz="1650" i="1" spc="10" dirty="0">
                <a:latin typeface="Times New Roman"/>
                <a:cs typeface="Times New Roman"/>
              </a:rPr>
              <a:t>A</a:t>
            </a:r>
            <a:endParaRPr sz="16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1964689" algn="ctr">
              <a:lnSpc>
                <a:spcPct val="100000"/>
              </a:lnSpc>
              <a:tabLst>
                <a:tab pos="3963035" algn="l"/>
              </a:tabLst>
            </a:pPr>
            <a:r>
              <a:rPr sz="1650" i="1" spc="10" dirty="0">
                <a:latin typeface="Times New Roman"/>
                <a:cs typeface="Times New Roman"/>
              </a:rPr>
              <a:t>B	</a:t>
            </a:r>
            <a:r>
              <a:rPr sz="1650" i="1" spc="15" dirty="0">
                <a:latin typeface="Times New Roman"/>
                <a:cs typeface="Times New Roman"/>
              </a:rPr>
              <a:t>C</a:t>
            </a:r>
            <a:endParaRPr sz="16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1953895" algn="ctr">
              <a:lnSpc>
                <a:spcPct val="100000"/>
              </a:lnSpc>
              <a:tabLst>
                <a:tab pos="2964180" algn="l"/>
                <a:tab pos="3967479" algn="l"/>
                <a:tab pos="4962525" algn="l"/>
              </a:tabLst>
            </a:pPr>
            <a:r>
              <a:rPr sz="1650" i="1" spc="15" dirty="0">
                <a:latin typeface="Times New Roman"/>
                <a:cs typeface="Times New Roman"/>
              </a:rPr>
              <a:t>D	</a:t>
            </a:r>
            <a:r>
              <a:rPr sz="1650" i="1" spc="10" dirty="0">
                <a:latin typeface="Times New Roman"/>
                <a:cs typeface="Times New Roman"/>
              </a:rPr>
              <a:t>E	</a:t>
            </a:r>
            <a:r>
              <a:rPr sz="165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F	</a:t>
            </a:r>
            <a:r>
              <a:rPr sz="1650" i="1" spc="15" dirty="0">
                <a:solidFill>
                  <a:srgbClr val="00FF00"/>
                </a:solidFill>
                <a:latin typeface="Times New Roman"/>
                <a:cs typeface="Times New Roman"/>
              </a:rPr>
              <a:t>G</a:t>
            </a:r>
            <a:endParaRPr sz="16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1953895" algn="ctr">
              <a:lnSpc>
                <a:spcPct val="100000"/>
              </a:lnSpc>
              <a:tabLst>
                <a:tab pos="2493010" algn="l"/>
                <a:tab pos="2987040" algn="l"/>
                <a:tab pos="3458210" algn="l"/>
                <a:tab pos="3975100" algn="l"/>
                <a:tab pos="4445635" algn="l"/>
                <a:tab pos="4954905" algn="l"/>
                <a:tab pos="5464175" algn="l"/>
              </a:tabLst>
            </a:pPr>
            <a:r>
              <a:rPr sz="1650" i="1" spc="15" dirty="0">
                <a:solidFill>
                  <a:srgbClr val="00FF00"/>
                </a:solidFill>
                <a:latin typeface="Times New Roman"/>
                <a:cs typeface="Times New Roman"/>
              </a:rPr>
              <a:t>H	</a:t>
            </a:r>
            <a:r>
              <a:rPr sz="165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I	</a:t>
            </a:r>
            <a:r>
              <a:rPr sz="165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J	</a:t>
            </a:r>
            <a:r>
              <a:rPr sz="1650" i="1" spc="15" dirty="0">
                <a:solidFill>
                  <a:srgbClr val="00FF00"/>
                </a:solidFill>
                <a:latin typeface="Times New Roman"/>
                <a:cs typeface="Times New Roman"/>
              </a:rPr>
              <a:t>K	</a:t>
            </a:r>
            <a:r>
              <a:rPr sz="165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L	</a:t>
            </a:r>
            <a:r>
              <a:rPr sz="1650" i="1" spc="15" dirty="0">
                <a:solidFill>
                  <a:srgbClr val="00FF00"/>
                </a:solidFill>
                <a:latin typeface="Times New Roman"/>
                <a:cs typeface="Times New Roman"/>
              </a:rPr>
              <a:t>M	N	O</a:t>
            </a:r>
            <a:endParaRPr sz="1650" dirty="0">
              <a:latin typeface="Times New Roman"/>
              <a:cs typeface="Times New Roman"/>
            </a:endParaRPr>
          </a:p>
        </p:txBody>
      </p:sp>
      <p:pic>
        <p:nvPicPr>
          <p:cNvPr id="39" name="object 3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4600" y="4141130"/>
            <a:ext cx="128923" cy="160647"/>
          </a:xfrm>
          <a:prstGeom prst="rect">
            <a:avLst/>
          </a:prstGeom>
        </p:spPr>
      </p:pic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45</a:t>
            </a:fld>
            <a:endParaRPr spc="2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0" dirty="0"/>
              <a:t>Depth-first</a:t>
            </a:r>
            <a:r>
              <a:rPr spc="245" dirty="0"/>
              <a:t> </a:t>
            </a:r>
            <a:r>
              <a:rPr spc="35" dirty="0"/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16377" y="2807931"/>
            <a:ext cx="3691890" cy="2124075"/>
            <a:chOff x="2616377" y="2807931"/>
            <a:chExt cx="3691890" cy="2124075"/>
          </a:xfrm>
        </p:grpSpPr>
        <p:sp>
          <p:nvSpPr>
            <p:cNvPr id="4" name="object 4"/>
            <p:cNvSpPr/>
            <p:nvPr/>
          </p:nvSpPr>
          <p:spPr>
            <a:xfrm>
              <a:off x="3501326" y="2960928"/>
              <a:ext cx="1930400" cy="603250"/>
            </a:xfrm>
            <a:custGeom>
              <a:avLst/>
              <a:gdLst/>
              <a:ahLst/>
              <a:cxnLst/>
              <a:rect l="l" t="t" r="r" b="b"/>
              <a:pathLst>
                <a:path w="1930400" h="603250">
                  <a:moveTo>
                    <a:pt x="964933" y="0"/>
                  </a:moveTo>
                  <a:lnTo>
                    <a:pt x="0" y="603084"/>
                  </a:lnTo>
                </a:path>
                <a:path w="1930400" h="603250">
                  <a:moveTo>
                    <a:pt x="964933" y="0"/>
                  </a:moveTo>
                  <a:lnTo>
                    <a:pt x="1929866" y="603084"/>
                  </a:lnTo>
                </a:path>
              </a:pathLst>
            </a:custGeom>
            <a:ln w="16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48732" y="3564013"/>
              <a:ext cx="965200" cy="603250"/>
            </a:xfrm>
            <a:custGeom>
              <a:avLst/>
              <a:gdLst/>
              <a:ahLst/>
              <a:cxnLst/>
              <a:rect l="l" t="t" r="r" b="b"/>
              <a:pathLst>
                <a:path w="965200" h="603250">
                  <a:moveTo>
                    <a:pt x="482460" y="0"/>
                  </a:moveTo>
                  <a:lnTo>
                    <a:pt x="0" y="603084"/>
                  </a:lnTo>
                </a:path>
                <a:path w="965200" h="603250">
                  <a:moveTo>
                    <a:pt x="482460" y="0"/>
                  </a:moveTo>
                  <a:lnTo>
                    <a:pt x="964920" y="603084"/>
                  </a:lnTo>
                </a:path>
              </a:pathLst>
            </a:custGeom>
            <a:ln w="1622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18866" y="3564013"/>
              <a:ext cx="965200" cy="603250"/>
            </a:xfrm>
            <a:custGeom>
              <a:avLst/>
              <a:gdLst/>
              <a:ahLst/>
              <a:cxnLst/>
              <a:rect l="l" t="t" r="r" b="b"/>
              <a:pathLst>
                <a:path w="965200" h="603250">
                  <a:moveTo>
                    <a:pt x="482460" y="0"/>
                  </a:moveTo>
                  <a:lnTo>
                    <a:pt x="0" y="603084"/>
                  </a:lnTo>
                </a:path>
                <a:path w="965200" h="603250">
                  <a:moveTo>
                    <a:pt x="482460" y="0"/>
                  </a:moveTo>
                  <a:lnTo>
                    <a:pt x="964933" y="603084"/>
                  </a:lnTo>
                </a:path>
              </a:pathLst>
            </a:custGeom>
            <a:ln w="16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42550" y="4167098"/>
              <a:ext cx="2412365" cy="603250"/>
            </a:xfrm>
            <a:custGeom>
              <a:avLst/>
              <a:gdLst/>
              <a:ahLst/>
              <a:cxnLst/>
              <a:rect l="l" t="t" r="r" b="b"/>
              <a:pathLst>
                <a:path w="2412365" h="603250">
                  <a:moveTo>
                    <a:pt x="2171103" y="0"/>
                  </a:moveTo>
                  <a:lnTo>
                    <a:pt x="1929879" y="603084"/>
                  </a:lnTo>
                </a:path>
                <a:path w="2412365" h="603250">
                  <a:moveTo>
                    <a:pt x="2171103" y="0"/>
                  </a:moveTo>
                  <a:lnTo>
                    <a:pt x="2412339" y="603084"/>
                  </a:lnTo>
                </a:path>
                <a:path w="2412365" h="603250">
                  <a:moveTo>
                    <a:pt x="1206169" y="0"/>
                  </a:moveTo>
                  <a:lnTo>
                    <a:pt x="964946" y="603084"/>
                  </a:lnTo>
                </a:path>
                <a:path w="2412365" h="603250">
                  <a:moveTo>
                    <a:pt x="1206169" y="0"/>
                  </a:moveTo>
                  <a:lnTo>
                    <a:pt x="1447406" y="603084"/>
                  </a:lnTo>
                </a:path>
                <a:path w="2412365" h="603250">
                  <a:moveTo>
                    <a:pt x="241236" y="0"/>
                  </a:moveTo>
                  <a:lnTo>
                    <a:pt x="0" y="603084"/>
                  </a:lnTo>
                </a:path>
                <a:path w="2412365" h="603250">
                  <a:moveTo>
                    <a:pt x="241236" y="0"/>
                  </a:moveTo>
                  <a:lnTo>
                    <a:pt x="482473" y="603084"/>
                  </a:lnTo>
                </a:path>
              </a:pathLst>
            </a:custGeom>
            <a:ln w="1622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77616" y="4167098"/>
              <a:ext cx="482600" cy="603250"/>
            </a:xfrm>
            <a:custGeom>
              <a:avLst/>
              <a:gdLst/>
              <a:ahLst/>
              <a:cxnLst/>
              <a:rect l="l" t="t" r="r" b="b"/>
              <a:pathLst>
                <a:path w="482600" h="603250">
                  <a:moveTo>
                    <a:pt x="241236" y="0"/>
                  </a:moveTo>
                  <a:lnTo>
                    <a:pt x="0" y="603084"/>
                  </a:lnTo>
                </a:path>
                <a:path w="482600" h="603250">
                  <a:moveTo>
                    <a:pt x="241236" y="0"/>
                  </a:moveTo>
                  <a:lnTo>
                    <a:pt x="482473" y="603084"/>
                  </a:lnTo>
                </a:path>
              </a:pathLst>
            </a:custGeom>
            <a:ln w="16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21530" y="2816186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41"/>
                  </a:moveTo>
                  <a:lnTo>
                    <a:pt x="7378" y="190489"/>
                  </a:lnTo>
                  <a:lnTo>
                    <a:pt x="27924" y="230222"/>
                  </a:lnTo>
                  <a:lnTo>
                    <a:pt x="59255" y="261555"/>
                  </a:lnTo>
                  <a:lnTo>
                    <a:pt x="98989" y="282104"/>
                  </a:lnTo>
                  <a:lnTo>
                    <a:pt x="144741" y="289483"/>
                  </a:lnTo>
                  <a:lnTo>
                    <a:pt x="190488" y="282104"/>
                  </a:lnTo>
                  <a:lnTo>
                    <a:pt x="230217" y="261555"/>
                  </a:lnTo>
                  <a:lnTo>
                    <a:pt x="261547" y="230222"/>
                  </a:lnTo>
                  <a:lnTo>
                    <a:pt x="282092" y="190489"/>
                  </a:lnTo>
                  <a:lnTo>
                    <a:pt x="289471" y="144741"/>
                  </a:lnTo>
                  <a:lnTo>
                    <a:pt x="282092" y="98989"/>
                  </a:lnTo>
                  <a:lnTo>
                    <a:pt x="261547" y="59255"/>
                  </a:lnTo>
                  <a:lnTo>
                    <a:pt x="230217" y="27924"/>
                  </a:lnTo>
                  <a:lnTo>
                    <a:pt x="190488" y="7378"/>
                  </a:lnTo>
                  <a:lnTo>
                    <a:pt x="144741" y="0"/>
                  </a:lnTo>
                  <a:lnTo>
                    <a:pt x="98989" y="7378"/>
                  </a:lnTo>
                  <a:lnTo>
                    <a:pt x="59255" y="27924"/>
                  </a:lnTo>
                  <a:lnTo>
                    <a:pt x="27924" y="59255"/>
                  </a:lnTo>
                  <a:lnTo>
                    <a:pt x="7378" y="98989"/>
                  </a:lnTo>
                  <a:lnTo>
                    <a:pt x="0" y="14474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21530" y="2816186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289471" y="144741"/>
                  </a:moveTo>
                  <a:lnTo>
                    <a:pt x="282092" y="98989"/>
                  </a:lnTo>
                  <a:lnTo>
                    <a:pt x="261547" y="59255"/>
                  </a:lnTo>
                  <a:lnTo>
                    <a:pt x="230217" y="27924"/>
                  </a:lnTo>
                  <a:lnTo>
                    <a:pt x="190488" y="7378"/>
                  </a:lnTo>
                  <a:lnTo>
                    <a:pt x="144741" y="0"/>
                  </a:lnTo>
                  <a:lnTo>
                    <a:pt x="98989" y="7378"/>
                  </a:lnTo>
                  <a:lnTo>
                    <a:pt x="59255" y="27924"/>
                  </a:lnTo>
                  <a:lnTo>
                    <a:pt x="27924" y="59255"/>
                  </a:lnTo>
                  <a:lnTo>
                    <a:pt x="7378" y="98989"/>
                  </a:lnTo>
                  <a:lnTo>
                    <a:pt x="0" y="144741"/>
                  </a:lnTo>
                  <a:lnTo>
                    <a:pt x="7378" y="190489"/>
                  </a:lnTo>
                  <a:lnTo>
                    <a:pt x="27924" y="230222"/>
                  </a:lnTo>
                  <a:lnTo>
                    <a:pt x="59255" y="261555"/>
                  </a:lnTo>
                  <a:lnTo>
                    <a:pt x="98989" y="282104"/>
                  </a:lnTo>
                  <a:lnTo>
                    <a:pt x="144741" y="289483"/>
                  </a:lnTo>
                  <a:lnTo>
                    <a:pt x="190488" y="282104"/>
                  </a:lnTo>
                  <a:lnTo>
                    <a:pt x="230217" y="261555"/>
                  </a:lnTo>
                  <a:lnTo>
                    <a:pt x="261547" y="230222"/>
                  </a:lnTo>
                  <a:lnTo>
                    <a:pt x="282092" y="190489"/>
                  </a:lnTo>
                  <a:lnTo>
                    <a:pt x="289471" y="144741"/>
                  </a:lnTo>
                  <a:close/>
                </a:path>
              </a:pathLst>
            </a:custGeom>
            <a:ln w="16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56584" y="3419271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29"/>
                  </a:moveTo>
                  <a:lnTo>
                    <a:pt x="7379" y="190481"/>
                  </a:lnTo>
                  <a:lnTo>
                    <a:pt x="27928" y="230215"/>
                  </a:lnTo>
                  <a:lnTo>
                    <a:pt x="59261" y="261546"/>
                  </a:lnTo>
                  <a:lnTo>
                    <a:pt x="98994" y="282092"/>
                  </a:lnTo>
                  <a:lnTo>
                    <a:pt x="144741" y="289471"/>
                  </a:lnTo>
                  <a:lnTo>
                    <a:pt x="190489" y="282092"/>
                  </a:lnTo>
                  <a:lnTo>
                    <a:pt x="230222" y="261546"/>
                  </a:lnTo>
                  <a:lnTo>
                    <a:pt x="261555" y="230215"/>
                  </a:lnTo>
                  <a:lnTo>
                    <a:pt x="282104" y="190481"/>
                  </a:lnTo>
                  <a:lnTo>
                    <a:pt x="289483" y="144729"/>
                  </a:lnTo>
                  <a:lnTo>
                    <a:pt x="282104" y="98982"/>
                  </a:lnTo>
                  <a:lnTo>
                    <a:pt x="261555" y="59253"/>
                  </a:lnTo>
                  <a:lnTo>
                    <a:pt x="230222" y="27923"/>
                  </a:lnTo>
                  <a:lnTo>
                    <a:pt x="190489" y="7378"/>
                  </a:lnTo>
                  <a:lnTo>
                    <a:pt x="144741" y="0"/>
                  </a:lnTo>
                  <a:lnTo>
                    <a:pt x="98994" y="7378"/>
                  </a:lnTo>
                  <a:lnTo>
                    <a:pt x="59261" y="27923"/>
                  </a:lnTo>
                  <a:lnTo>
                    <a:pt x="27928" y="59253"/>
                  </a:lnTo>
                  <a:lnTo>
                    <a:pt x="7379" y="98982"/>
                  </a:lnTo>
                  <a:lnTo>
                    <a:pt x="0" y="144729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56584" y="3419271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289483" y="144729"/>
                  </a:moveTo>
                  <a:lnTo>
                    <a:pt x="282104" y="98982"/>
                  </a:lnTo>
                  <a:lnTo>
                    <a:pt x="261555" y="59253"/>
                  </a:lnTo>
                  <a:lnTo>
                    <a:pt x="230222" y="27923"/>
                  </a:lnTo>
                  <a:lnTo>
                    <a:pt x="190489" y="7378"/>
                  </a:lnTo>
                  <a:lnTo>
                    <a:pt x="144741" y="0"/>
                  </a:lnTo>
                  <a:lnTo>
                    <a:pt x="98994" y="7378"/>
                  </a:lnTo>
                  <a:lnTo>
                    <a:pt x="59261" y="27923"/>
                  </a:lnTo>
                  <a:lnTo>
                    <a:pt x="27928" y="59253"/>
                  </a:lnTo>
                  <a:lnTo>
                    <a:pt x="7379" y="98982"/>
                  </a:lnTo>
                  <a:lnTo>
                    <a:pt x="0" y="144729"/>
                  </a:lnTo>
                  <a:lnTo>
                    <a:pt x="7379" y="190481"/>
                  </a:lnTo>
                  <a:lnTo>
                    <a:pt x="27928" y="230215"/>
                  </a:lnTo>
                  <a:lnTo>
                    <a:pt x="59261" y="261546"/>
                  </a:lnTo>
                  <a:lnTo>
                    <a:pt x="98994" y="282092"/>
                  </a:lnTo>
                  <a:lnTo>
                    <a:pt x="144741" y="289471"/>
                  </a:lnTo>
                  <a:lnTo>
                    <a:pt x="190489" y="282092"/>
                  </a:lnTo>
                  <a:lnTo>
                    <a:pt x="230222" y="261546"/>
                  </a:lnTo>
                  <a:lnTo>
                    <a:pt x="261555" y="230215"/>
                  </a:lnTo>
                  <a:lnTo>
                    <a:pt x="282104" y="190481"/>
                  </a:lnTo>
                  <a:lnTo>
                    <a:pt x="289483" y="144729"/>
                  </a:lnTo>
                  <a:close/>
                </a:path>
              </a:pathLst>
            </a:custGeom>
            <a:ln w="16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86451" y="3419271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29"/>
                  </a:moveTo>
                  <a:lnTo>
                    <a:pt x="7378" y="190481"/>
                  </a:lnTo>
                  <a:lnTo>
                    <a:pt x="27924" y="230215"/>
                  </a:lnTo>
                  <a:lnTo>
                    <a:pt x="59255" y="261546"/>
                  </a:lnTo>
                  <a:lnTo>
                    <a:pt x="98989" y="282092"/>
                  </a:lnTo>
                  <a:lnTo>
                    <a:pt x="144741" y="289471"/>
                  </a:lnTo>
                  <a:lnTo>
                    <a:pt x="190488" y="282092"/>
                  </a:lnTo>
                  <a:lnTo>
                    <a:pt x="230217" y="261546"/>
                  </a:lnTo>
                  <a:lnTo>
                    <a:pt x="261547" y="230215"/>
                  </a:lnTo>
                  <a:lnTo>
                    <a:pt x="282092" y="190481"/>
                  </a:lnTo>
                  <a:lnTo>
                    <a:pt x="289471" y="144729"/>
                  </a:lnTo>
                  <a:lnTo>
                    <a:pt x="282092" y="98982"/>
                  </a:lnTo>
                  <a:lnTo>
                    <a:pt x="261547" y="59253"/>
                  </a:lnTo>
                  <a:lnTo>
                    <a:pt x="230217" y="27923"/>
                  </a:lnTo>
                  <a:lnTo>
                    <a:pt x="190488" y="7378"/>
                  </a:lnTo>
                  <a:lnTo>
                    <a:pt x="144741" y="0"/>
                  </a:lnTo>
                  <a:lnTo>
                    <a:pt x="98989" y="7378"/>
                  </a:lnTo>
                  <a:lnTo>
                    <a:pt x="59255" y="27923"/>
                  </a:lnTo>
                  <a:lnTo>
                    <a:pt x="27924" y="59253"/>
                  </a:lnTo>
                  <a:lnTo>
                    <a:pt x="7378" y="98982"/>
                  </a:lnTo>
                  <a:lnTo>
                    <a:pt x="0" y="1447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86451" y="3419271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289471" y="144729"/>
                  </a:moveTo>
                  <a:lnTo>
                    <a:pt x="282092" y="98982"/>
                  </a:lnTo>
                  <a:lnTo>
                    <a:pt x="261547" y="59253"/>
                  </a:lnTo>
                  <a:lnTo>
                    <a:pt x="230217" y="27923"/>
                  </a:lnTo>
                  <a:lnTo>
                    <a:pt x="190488" y="7378"/>
                  </a:lnTo>
                  <a:lnTo>
                    <a:pt x="144741" y="0"/>
                  </a:lnTo>
                  <a:lnTo>
                    <a:pt x="98989" y="7378"/>
                  </a:lnTo>
                  <a:lnTo>
                    <a:pt x="59255" y="27923"/>
                  </a:lnTo>
                  <a:lnTo>
                    <a:pt x="27924" y="59253"/>
                  </a:lnTo>
                  <a:lnTo>
                    <a:pt x="7378" y="98982"/>
                  </a:lnTo>
                  <a:lnTo>
                    <a:pt x="0" y="144729"/>
                  </a:lnTo>
                  <a:lnTo>
                    <a:pt x="7378" y="190481"/>
                  </a:lnTo>
                  <a:lnTo>
                    <a:pt x="27924" y="230215"/>
                  </a:lnTo>
                  <a:lnTo>
                    <a:pt x="59255" y="261546"/>
                  </a:lnTo>
                  <a:lnTo>
                    <a:pt x="98989" y="282092"/>
                  </a:lnTo>
                  <a:lnTo>
                    <a:pt x="144741" y="289471"/>
                  </a:lnTo>
                  <a:lnTo>
                    <a:pt x="190488" y="282092"/>
                  </a:lnTo>
                  <a:lnTo>
                    <a:pt x="230217" y="261546"/>
                  </a:lnTo>
                  <a:lnTo>
                    <a:pt x="261547" y="230215"/>
                  </a:lnTo>
                  <a:lnTo>
                    <a:pt x="282092" y="190481"/>
                  </a:lnTo>
                  <a:lnTo>
                    <a:pt x="289471" y="144729"/>
                  </a:lnTo>
                  <a:close/>
                </a:path>
              </a:pathLst>
            </a:custGeom>
            <a:ln w="324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74111" y="4022344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41"/>
                  </a:moveTo>
                  <a:lnTo>
                    <a:pt x="7379" y="190489"/>
                  </a:lnTo>
                  <a:lnTo>
                    <a:pt x="27928" y="230222"/>
                  </a:lnTo>
                  <a:lnTo>
                    <a:pt x="59261" y="261555"/>
                  </a:lnTo>
                  <a:lnTo>
                    <a:pt x="98994" y="282104"/>
                  </a:lnTo>
                  <a:lnTo>
                    <a:pt x="144741" y="289483"/>
                  </a:lnTo>
                  <a:lnTo>
                    <a:pt x="190489" y="282104"/>
                  </a:lnTo>
                  <a:lnTo>
                    <a:pt x="230222" y="261555"/>
                  </a:lnTo>
                  <a:lnTo>
                    <a:pt x="261555" y="230222"/>
                  </a:lnTo>
                  <a:lnTo>
                    <a:pt x="282104" y="190489"/>
                  </a:lnTo>
                  <a:lnTo>
                    <a:pt x="289483" y="144741"/>
                  </a:lnTo>
                  <a:lnTo>
                    <a:pt x="282104" y="98994"/>
                  </a:lnTo>
                  <a:lnTo>
                    <a:pt x="261555" y="59261"/>
                  </a:lnTo>
                  <a:lnTo>
                    <a:pt x="230222" y="27928"/>
                  </a:lnTo>
                  <a:lnTo>
                    <a:pt x="190489" y="7379"/>
                  </a:lnTo>
                  <a:lnTo>
                    <a:pt x="144741" y="0"/>
                  </a:lnTo>
                  <a:lnTo>
                    <a:pt x="98994" y="7379"/>
                  </a:lnTo>
                  <a:lnTo>
                    <a:pt x="59261" y="27928"/>
                  </a:lnTo>
                  <a:lnTo>
                    <a:pt x="27928" y="59261"/>
                  </a:lnTo>
                  <a:lnTo>
                    <a:pt x="7379" y="98994"/>
                  </a:lnTo>
                  <a:lnTo>
                    <a:pt x="0" y="14474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74111" y="4022344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289483" y="144741"/>
                  </a:moveTo>
                  <a:lnTo>
                    <a:pt x="282104" y="98994"/>
                  </a:lnTo>
                  <a:lnTo>
                    <a:pt x="261555" y="59261"/>
                  </a:lnTo>
                  <a:lnTo>
                    <a:pt x="230222" y="27928"/>
                  </a:lnTo>
                  <a:lnTo>
                    <a:pt x="190489" y="7379"/>
                  </a:lnTo>
                  <a:lnTo>
                    <a:pt x="144741" y="0"/>
                  </a:lnTo>
                  <a:lnTo>
                    <a:pt x="98994" y="7379"/>
                  </a:lnTo>
                  <a:lnTo>
                    <a:pt x="59261" y="27928"/>
                  </a:lnTo>
                  <a:lnTo>
                    <a:pt x="27928" y="59261"/>
                  </a:lnTo>
                  <a:lnTo>
                    <a:pt x="7379" y="98994"/>
                  </a:lnTo>
                  <a:lnTo>
                    <a:pt x="0" y="144741"/>
                  </a:lnTo>
                  <a:lnTo>
                    <a:pt x="7379" y="190489"/>
                  </a:lnTo>
                  <a:lnTo>
                    <a:pt x="27928" y="230222"/>
                  </a:lnTo>
                  <a:lnTo>
                    <a:pt x="59261" y="261555"/>
                  </a:lnTo>
                  <a:lnTo>
                    <a:pt x="98994" y="282104"/>
                  </a:lnTo>
                  <a:lnTo>
                    <a:pt x="144741" y="289483"/>
                  </a:lnTo>
                  <a:lnTo>
                    <a:pt x="190489" y="282104"/>
                  </a:lnTo>
                  <a:lnTo>
                    <a:pt x="230222" y="261555"/>
                  </a:lnTo>
                  <a:lnTo>
                    <a:pt x="261555" y="230222"/>
                  </a:lnTo>
                  <a:lnTo>
                    <a:pt x="282104" y="190489"/>
                  </a:lnTo>
                  <a:lnTo>
                    <a:pt x="289483" y="144741"/>
                  </a:lnTo>
                  <a:close/>
                </a:path>
              </a:pathLst>
            </a:custGeom>
            <a:ln w="16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39057" y="4022344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41"/>
                  </a:moveTo>
                  <a:lnTo>
                    <a:pt x="7378" y="190489"/>
                  </a:lnTo>
                  <a:lnTo>
                    <a:pt x="27924" y="230222"/>
                  </a:lnTo>
                  <a:lnTo>
                    <a:pt x="59255" y="261555"/>
                  </a:lnTo>
                  <a:lnTo>
                    <a:pt x="98989" y="282104"/>
                  </a:lnTo>
                  <a:lnTo>
                    <a:pt x="144741" y="289483"/>
                  </a:lnTo>
                  <a:lnTo>
                    <a:pt x="190488" y="282104"/>
                  </a:lnTo>
                  <a:lnTo>
                    <a:pt x="230217" y="261555"/>
                  </a:lnTo>
                  <a:lnTo>
                    <a:pt x="261547" y="230222"/>
                  </a:lnTo>
                  <a:lnTo>
                    <a:pt x="282092" y="190489"/>
                  </a:lnTo>
                  <a:lnTo>
                    <a:pt x="289471" y="144741"/>
                  </a:lnTo>
                  <a:lnTo>
                    <a:pt x="282092" y="98994"/>
                  </a:lnTo>
                  <a:lnTo>
                    <a:pt x="261547" y="59261"/>
                  </a:lnTo>
                  <a:lnTo>
                    <a:pt x="230217" y="27928"/>
                  </a:lnTo>
                  <a:lnTo>
                    <a:pt x="190488" y="7379"/>
                  </a:lnTo>
                  <a:lnTo>
                    <a:pt x="144741" y="0"/>
                  </a:lnTo>
                  <a:lnTo>
                    <a:pt x="98989" y="7379"/>
                  </a:lnTo>
                  <a:lnTo>
                    <a:pt x="59255" y="27928"/>
                  </a:lnTo>
                  <a:lnTo>
                    <a:pt x="27924" y="59261"/>
                  </a:lnTo>
                  <a:lnTo>
                    <a:pt x="7378" y="98994"/>
                  </a:lnTo>
                  <a:lnTo>
                    <a:pt x="0" y="1447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39057" y="4022344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289471" y="144741"/>
                  </a:moveTo>
                  <a:lnTo>
                    <a:pt x="282092" y="98994"/>
                  </a:lnTo>
                  <a:lnTo>
                    <a:pt x="261547" y="59261"/>
                  </a:lnTo>
                  <a:lnTo>
                    <a:pt x="230217" y="27928"/>
                  </a:lnTo>
                  <a:lnTo>
                    <a:pt x="190488" y="7379"/>
                  </a:lnTo>
                  <a:lnTo>
                    <a:pt x="144741" y="0"/>
                  </a:lnTo>
                  <a:lnTo>
                    <a:pt x="98989" y="7379"/>
                  </a:lnTo>
                  <a:lnTo>
                    <a:pt x="59255" y="27928"/>
                  </a:lnTo>
                  <a:lnTo>
                    <a:pt x="27924" y="59261"/>
                  </a:lnTo>
                  <a:lnTo>
                    <a:pt x="7378" y="98994"/>
                  </a:lnTo>
                  <a:lnTo>
                    <a:pt x="0" y="144741"/>
                  </a:lnTo>
                  <a:lnTo>
                    <a:pt x="7378" y="190489"/>
                  </a:lnTo>
                  <a:lnTo>
                    <a:pt x="27924" y="230222"/>
                  </a:lnTo>
                  <a:lnTo>
                    <a:pt x="59255" y="261555"/>
                  </a:lnTo>
                  <a:lnTo>
                    <a:pt x="98989" y="282104"/>
                  </a:lnTo>
                  <a:lnTo>
                    <a:pt x="144741" y="289483"/>
                  </a:lnTo>
                  <a:lnTo>
                    <a:pt x="190488" y="282104"/>
                  </a:lnTo>
                  <a:lnTo>
                    <a:pt x="230217" y="261555"/>
                  </a:lnTo>
                  <a:lnTo>
                    <a:pt x="261547" y="230222"/>
                  </a:lnTo>
                  <a:lnTo>
                    <a:pt x="282092" y="190489"/>
                  </a:lnTo>
                  <a:lnTo>
                    <a:pt x="289471" y="144741"/>
                  </a:lnTo>
                  <a:close/>
                </a:path>
              </a:pathLst>
            </a:custGeom>
            <a:ln w="324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03978" y="4022344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41"/>
                  </a:moveTo>
                  <a:lnTo>
                    <a:pt x="7379" y="190489"/>
                  </a:lnTo>
                  <a:lnTo>
                    <a:pt x="27928" y="230222"/>
                  </a:lnTo>
                  <a:lnTo>
                    <a:pt x="59261" y="261555"/>
                  </a:lnTo>
                  <a:lnTo>
                    <a:pt x="98994" y="282104"/>
                  </a:lnTo>
                  <a:lnTo>
                    <a:pt x="144741" y="289483"/>
                  </a:lnTo>
                  <a:lnTo>
                    <a:pt x="190494" y="282104"/>
                  </a:lnTo>
                  <a:lnTo>
                    <a:pt x="230227" y="261555"/>
                  </a:lnTo>
                  <a:lnTo>
                    <a:pt x="261559" y="230222"/>
                  </a:lnTo>
                  <a:lnTo>
                    <a:pt x="282105" y="190489"/>
                  </a:lnTo>
                  <a:lnTo>
                    <a:pt x="289483" y="144741"/>
                  </a:lnTo>
                  <a:lnTo>
                    <a:pt x="282105" y="98994"/>
                  </a:lnTo>
                  <a:lnTo>
                    <a:pt x="261559" y="59261"/>
                  </a:lnTo>
                  <a:lnTo>
                    <a:pt x="230227" y="27928"/>
                  </a:lnTo>
                  <a:lnTo>
                    <a:pt x="190494" y="7379"/>
                  </a:lnTo>
                  <a:lnTo>
                    <a:pt x="144741" y="0"/>
                  </a:lnTo>
                  <a:lnTo>
                    <a:pt x="98994" y="7379"/>
                  </a:lnTo>
                  <a:lnTo>
                    <a:pt x="59261" y="27928"/>
                  </a:lnTo>
                  <a:lnTo>
                    <a:pt x="27928" y="59261"/>
                  </a:lnTo>
                  <a:lnTo>
                    <a:pt x="7379" y="98994"/>
                  </a:lnTo>
                  <a:lnTo>
                    <a:pt x="0" y="1447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03978" y="4022344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289483" y="144741"/>
                  </a:moveTo>
                  <a:lnTo>
                    <a:pt x="282105" y="98994"/>
                  </a:lnTo>
                  <a:lnTo>
                    <a:pt x="261559" y="59261"/>
                  </a:lnTo>
                  <a:lnTo>
                    <a:pt x="230227" y="27928"/>
                  </a:lnTo>
                  <a:lnTo>
                    <a:pt x="190494" y="7379"/>
                  </a:lnTo>
                  <a:lnTo>
                    <a:pt x="144741" y="0"/>
                  </a:lnTo>
                  <a:lnTo>
                    <a:pt x="98994" y="7379"/>
                  </a:lnTo>
                  <a:lnTo>
                    <a:pt x="59261" y="27928"/>
                  </a:lnTo>
                  <a:lnTo>
                    <a:pt x="27928" y="59261"/>
                  </a:lnTo>
                  <a:lnTo>
                    <a:pt x="7379" y="98994"/>
                  </a:lnTo>
                  <a:lnTo>
                    <a:pt x="0" y="144741"/>
                  </a:lnTo>
                  <a:lnTo>
                    <a:pt x="7379" y="190489"/>
                  </a:lnTo>
                  <a:lnTo>
                    <a:pt x="27928" y="230222"/>
                  </a:lnTo>
                  <a:lnTo>
                    <a:pt x="59261" y="261555"/>
                  </a:lnTo>
                  <a:lnTo>
                    <a:pt x="98994" y="282104"/>
                  </a:lnTo>
                  <a:lnTo>
                    <a:pt x="144741" y="289483"/>
                  </a:lnTo>
                  <a:lnTo>
                    <a:pt x="190494" y="282104"/>
                  </a:lnTo>
                  <a:lnTo>
                    <a:pt x="230227" y="261555"/>
                  </a:lnTo>
                  <a:lnTo>
                    <a:pt x="261559" y="230222"/>
                  </a:lnTo>
                  <a:lnTo>
                    <a:pt x="282105" y="190489"/>
                  </a:lnTo>
                  <a:lnTo>
                    <a:pt x="289483" y="144741"/>
                  </a:lnTo>
                  <a:close/>
                </a:path>
              </a:pathLst>
            </a:custGeom>
            <a:ln w="1622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68924" y="4022344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41"/>
                  </a:moveTo>
                  <a:lnTo>
                    <a:pt x="7378" y="190489"/>
                  </a:lnTo>
                  <a:lnTo>
                    <a:pt x="27924" y="230222"/>
                  </a:lnTo>
                  <a:lnTo>
                    <a:pt x="59255" y="261555"/>
                  </a:lnTo>
                  <a:lnTo>
                    <a:pt x="98989" y="282104"/>
                  </a:lnTo>
                  <a:lnTo>
                    <a:pt x="144741" y="289483"/>
                  </a:lnTo>
                  <a:lnTo>
                    <a:pt x="190488" y="282104"/>
                  </a:lnTo>
                  <a:lnTo>
                    <a:pt x="230217" y="261555"/>
                  </a:lnTo>
                  <a:lnTo>
                    <a:pt x="261547" y="230222"/>
                  </a:lnTo>
                  <a:lnTo>
                    <a:pt x="282092" y="190489"/>
                  </a:lnTo>
                  <a:lnTo>
                    <a:pt x="289471" y="144741"/>
                  </a:lnTo>
                  <a:lnTo>
                    <a:pt x="282092" y="98994"/>
                  </a:lnTo>
                  <a:lnTo>
                    <a:pt x="261547" y="59261"/>
                  </a:lnTo>
                  <a:lnTo>
                    <a:pt x="230217" y="27928"/>
                  </a:lnTo>
                  <a:lnTo>
                    <a:pt x="190488" y="7379"/>
                  </a:lnTo>
                  <a:lnTo>
                    <a:pt x="144741" y="0"/>
                  </a:lnTo>
                  <a:lnTo>
                    <a:pt x="98989" y="7379"/>
                  </a:lnTo>
                  <a:lnTo>
                    <a:pt x="59255" y="27928"/>
                  </a:lnTo>
                  <a:lnTo>
                    <a:pt x="27924" y="59261"/>
                  </a:lnTo>
                  <a:lnTo>
                    <a:pt x="7378" y="98994"/>
                  </a:lnTo>
                  <a:lnTo>
                    <a:pt x="0" y="1447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68924" y="4022344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289471" y="144741"/>
                  </a:moveTo>
                  <a:lnTo>
                    <a:pt x="282092" y="98994"/>
                  </a:lnTo>
                  <a:lnTo>
                    <a:pt x="261547" y="59261"/>
                  </a:lnTo>
                  <a:lnTo>
                    <a:pt x="230217" y="27928"/>
                  </a:lnTo>
                  <a:lnTo>
                    <a:pt x="190488" y="7379"/>
                  </a:lnTo>
                  <a:lnTo>
                    <a:pt x="144741" y="0"/>
                  </a:lnTo>
                  <a:lnTo>
                    <a:pt x="98989" y="7379"/>
                  </a:lnTo>
                  <a:lnTo>
                    <a:pt x="59255" y="27928"/>
                  </a:lnTo>
                  <a:lnTo>
                    <a:pt x="27924" y="59261"/>
                  </a:lnTo>
                  <a:lnTo>
                    <a:pt x="7378" y="98994"/>
                  </a:lnTo>
                  <a:lnTo>
                    <a:pt x="0" y="144741"/>
                  </a:lnTo>
                  <a:lnTo>
                    <a:pt x="7378" y="190489"/>
                  </a:lnTo>
                  <a:lnTo>
                    <a:pt x="27924" y="230222"/>
                  </a:lnTo>
                  <a:lnTo>
                    <a:pt x="59255" y="261555"/>
                  </a:lnTo>
                  <a:lnTo>
                    <a:pt x="98989" y="282104"/>
                  </a:lnTo>
                  <a:lnTo>
                    <a:pt x="144741" y="289483"/>
                  </a:lnTo>
                  <a:lnTo>
                    <a:pt x="190488" y="282104"/>
                  </a:lnTo>
                  <a:lnTo>
                    <a:pt x="230217" y="261555"/>
                  </a:lnTo>
                  <a:lnTo>
                    <a:pt x="261547" y="230222"/>
                  </a:lnTo>
                  <a:lnTo>
                    <a:pt x="282092" y="190489"/>
                  </a:lnTo>
                  <a:lnTo>
                    <a:pt x="289471" y="144741"/>
                  </a:lnTo>
                  <a:close/>
                </a:path>
              </a:pathLst>
            </a:custGeom>
            <a:ln w="1622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32887" y="4625441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41"/>
                  </a:moveTo>
                  <a:lnTo>
                    <a:pt x="7378" y="190488"/>
                  </a:lnTo>
                  <a:lnTo>
                    <a:pt x="27924" y="230217"/>
                  </a:lnTo>
                  <a:lnTo>
                    <a:pt x="59255" y="261547"/>
                  </a:lnTo>
                  <a:lnTo>
                    <a:pt x="98989" y="282092"/>
                  </a:lnTo>
                  <a:lnTo>
                    <a:pt x="144741" y="289471"/>
                  </a:lnTo>
                  <a:lnTo>
                    <a:pt x="190488" y="282092"/>
                  </a:lnTo>
                  <a:lnTo>
                    <a:pt x="230217" y="261547"/>
                  </a:lnTo>
                  <a:lnTo>
                    <a:pt x="261547" y="230217"/>
                  </a:lnTo>
                  <a:lnTo>
                    <a:pt x="282092" y="190488"/>
                  </a:lnTo>
                  <a:lnTo>
                    <a:pt x="289471" y="144741"/>
                  </a:lnTo>
                  <a:lnTo>
                    <a:pt x="282092" y="98989"/>
                  </a:lnTo>
                  <a:lnTo>
                    <a:pt x="261547" y="59255"/>
                  </a:lnTo>
                  <a:lnTo>
                    <a:pt x="230217" y="27924"/>
                  </a:lnTo>
                  <a:lnTo>
                    <a:pt x="190488" y="7378"/>
                  </a:lnTo>
                  <a:lnTo>
                    <a:pt x="144741" y="0"/>
                  </a:lnTo>
                  <a:lnTo>
                    <a:pt x="98989" y="7378"/>
                  </a:lnTo>
                  <a:lnTo>
                    <a:pt x="59255" y="27924"/>
                  </a:lnTo>
                  <a:lnTo>
                    <a:pt x="27924" y="59255"/>
                  </a:lnTo>
                  <a:lnTo>
                    <a:pt x="7378" y="98989"/>
                  </a:lnTo>
                  <a:lnTo>
                    <a:pt x="0" y="1447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32887" y="4625441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289471" y="144741"/>
                  </a:moveTo>
                  <a:lnTo>
                    <a:pt x="282092" y="98989"/>
                  </a:lnTo>
                  <a:lnTo>
                    <a:pt x="261547" y="59255"/>
                  </a:lnTo>
                  <a:lnTo>
                    <a:pt x="230217" y="27924"/>
                  </a:lnTo>
                  <a:lnTo>
                    <a:pt x="190488" y="7378"/>
                  </a:lnTo>
                  <a:lnTo>
                    <a:pt x="144741" y="0"/>
                  </a:lnTo>
                  <a:lnTo>
                    <a:pt x="98989" y="7378"/>
                  </a:lnTo>
                  <a:lnTo>
                    <a:pt x="59255" y="27924"/>
                  </a:lnTo>
                  <a:lnTo>
                    <a:pt x="27924" y="59255"/>
                  </a:lnTo>
                  <a:lnTo>
                    <a:pt x="7378" y="98989"/>
                  </a:lnTo>
                  <a:lnTo>
                    <a:pt x="0" y="144741"/>
                  </a:lnTo>
                  <a:lnTo>
                    <a:pt x="7378" y="190488"/>
                  </a:lnTo>
                  <a:lnTo>
                    <a:pt x="27924" y="230217"/>
                  </a:lnTo>
                  <a:lnTo>
                    <a:pt x="59255" y="261547"/>
                  </a:lnTo>
                  <a:lnTo>
                    <a:pt x="98989" y="282092"/>
                  </a:lnTo>
                  <a:lnTo>
                    <a:pt x="144741" y="289471"/>
                  </a:lnTo>
                  <a:lnTo>
                    <a:pt x="190488" y="282092"/>
                  </a:lnTo>
                  <a:lnTo>
                    <a:pt x="230217" y="261547"/>
                  </a:lnTo>
                  <a:lnTo>
                    <a:pt x="261547" y="230217"/>
                  </a:lnTo>
                  <a:lnTo>
                    <a:pt x="282092" y="190488"/>
                  </a:lnTo>
                  <a:lnTo>
                    <a:pt x="289471" y="144741"/>
                  </a:lnTo>
                  <a:close/>
                </a:path>
              </a:pathLst>
            </a:custGeom>
            <a:ln w="324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15373" y="4625428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41"/>
                  </a:moveTo>
                  <a:lnTo>
                    <a:pt x="7378" y="190489"/>
                  </a:lnTo>
                  <a:lnTo>
                    <a:pt x="27923" y="230222"/>
                  </a:lnTo>
                  <a:lnTo>
                    <a:pt x="59253" y="261555"/>
                  </a:lnTo>
                  <a:lnTo>
                    <a:pt x="98982" y="282104"/>
                  </a:lnTo>
                  <a:lnTo>
                    <a:pt x="144729" y="289483"/>
                  </a:lnTo>
                  <a:lnTo>
                    <a:pt x="190481" y="282104"/>
                  </a:lnTo>
                  <a:lnTo>
                    <a:pt x="230215" y="261555"/>
                  </a:lnTo>
                  <a:lnTo>
                    <a:pt x="261546" y="230222"/>
                  </a:lnTo>
                  <a:lnTo>
                    <a:pt x="282092" y="190489"/>
                  </a:lnTo>
                  <a:lnTo>
                    <a:pt x="289471" y="144741"/>
                  </a:lnTo>
                  <a:lnTo>
                    <a:pt x="282092" y="98994"/>
                  </a:lnTo>
                  <a:lnTo>
                    <a:pt x="261546" y="59261"/>
                  </a:lnTo>
                  <a:lnTo>
                    <a:pt x="230215" y="27928"/>
                  </a:lnTo>
                  <a:lnTo>
                    <a:pt x="190481" y="7379"/>
                  </a:lnTo>
                  <a:lnTo>
                    <a:pt x="144729" y="0"/>
                  </a:lnTo>
                  <a:lnTo>
                    <a:pt x="98982" y="7379"/>
                  </a:lnTo>
                  <a:lnTo>
                    <a:pt x="59253" y="27928"/>
                  </a:lnTo>
                  <a:lnTo>
                    <a:pt x="27923" y="59261"/>
                  </a:lnTo>
                  <a:lnTo>
                    <a:pt x="7378" y="98994"/>
                  </a:lnTo>
                  <a:lnTo>
                    <a:pt x="0" y="1447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15373" y="4625428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289471" y="144741"/>
                  </a:moveTo>
                  <a:lnTo>
                    <a:pt x="282092" y="98994"/>
                  </a:lnTo>
                  <a:lnTo>
                    <a:pt x="261546" y="59261"/>
                  </a:lnTo>
                  <a:lnTo>
                    <a:pt x="230215" y="27928"/>
                  </a:lnTo>
                  <a:lnTo>
                    <a:pt x="190481" y="7379"/>
                  </a:lnTo>
                  <a:lnTo>
                    <a:pt x="144729" y="0"/>
                  </a:lnTo>
                  <a:lnTo>
                    <a:pt x="98982" y="7379"/>
                  </a:lnTo>
                  <a:lnTo>
                    <a:pt x="59253" y="27928"/>
                  </a:lnTo>
                  <a:lnTo>
                    <a:pt x="27923" y="59261"/>
                  </a:lnTo>
                  <a:lnTo>
                    <a:pt x="7378" y="98994"/>
                  </a:lnTo>
                  <a:lnTo>
                    <a:pt x="0" y="144741"/>
                  </a:lnTo>
                  <a:lnTo>
                    <a:pt x="7378" y="190489"/>
                  </a:lnTo>
                  <a:lnTo>
                    <a:pt x="27923" y="230222"/>
                  </a:lnTo>
                  <a:lnTo>
                    <a:pt x="59253" y="261555"/>
                  </a:lnTo>
                  <a:lnTo>
                    <a:pt x="98982" y="282104"/>
                  </a:lnTo>
                  <a:lnTo>
                    <a:pt x="144729" y="289483"/>
                  </a:lnTo>
                  <a:lnTo>
                    <a:pt x="190481" y="282104"/>
                  </a:lnTo>
                  <a:lnTo>
                    <a:pt x="230215" y="261555"/>
                  </a:lnTo>
                  <a:lnTo>
                    <a:pt x="261546" y="230222"/>
                  </a:lnTo>
                  <a:lnTo>
                    <a:pt x="282092" y="190489"/>
                  </a:lnTo>
                  <a:lnTo>
                    <a:pt x="289471" y="144741"/>
                  </a:lnTo>
                  <a:close/>
                </a:path>
              </a:pathLst>
            </a:custGeom>
            <a:ln w="324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97833" y="4625441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41"/>
                  </a:moveTo>
                  <a:lnTo>
                    <a:pt x="7378" y="190488"/>
                  </a:lnTo>
                  <a:lnTo>
                    <a:pt x="27923" y="230217"/>
                  </a:lnTo>
                  <a:lnTo>
                    <a:pt x="59253" y="261547"/>
                  </a:lnTo>
                  <a:lnTo>
                    <a:pt x="98982" y="282092"/>
                  </a:lnTo>
                  <a:lnTo>
                    <a:pt x="144729" y="289471"/>
                  </a:lnTo>
                  <a:lnTo>
                    <a:pt x="190481" y="282092"/>
                  </a:lnTo>
                  <a:lnTo>
                    <a:pt x="230215" y="261547"/>
                  </a:lnTo>
                  <a:lnTo>
                    <a:pt x="261546" y="230217"/>
                  </a:lnTo>
                  <a:lnTo>
                    <a:pt x="282092" y="190488"/>
                  </a:lnTo>
                  <a:lnTo>
                    <a:pt x="289471" y="144741"/>
                  </a:lnTo>
                  <a:lnTo>
                    <a:pt x="282092" y="98989"/>
                  </a:lnTo>
                  <a:lnTo>
                    <a:pt x="261546" y="59255"/>
                  </a:lnTo>
                  <a:lnTo>
                    <a:pt x="230215" y="27924"/>
                  </a:lnTo>
                  <a:lnTo>
                    <a:pt x="190481" y="7378"/>
                  </a:lnTo>
                  <a:lnTo>
                    <a:pt x="144729" y="0"/>
                  </a:lnTo>
                  <a:lnTo>
                    <a:pt x="98982" y="7378"/>
                  </a:lnTo>
                  <a:lnTo>
                    <a:pt x="59253" y="27924"/>
                  </a:lnTo>
                  <a:lnTo>
                    <a:pt x="27923" y="59255"/>
                  </a:lnTo>
                  <a:lnTo>
                    <a:pt x="7378" y="98989"/>
                  </a:lnTo>
                  <a:lnTo>
                    <a:pt x="0" y="1447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97833" y="4625441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289471" y="144741"/>
                  </a:moveTo>
                  <a:lnTo>
                    <a:pt x="282092" y="98989"/>
                  </a:lnTo>
                  <a:lnTo>
                    <a:pt x="261546" y="59255"/>
                  </a:lnTo>
                  <a:lnTo>
                    <a:pt x="230215" y="27924"/>
                  </a:lnTo>
                  <a:lnTo>
                    <a:pt x="190481" y="7378"/>
                  </a:lnTo>
                  <a:lnTo>
                    <a:pt x="144729" y="0"/>
                  </a:lnTo>
                  <a:lnTo>
                    <a:pt x="98982" y="7378"/>
                  </a:lnTo>
                  <a:lnTo>
                    <a:pt x="59253" y="27924"/>
                  </a:lnTo>
                  <a:lnTo>
                    <a:pt x="27923" y="59255"/>
                  </a:lnTo>
                  <a:lnTo>
                    <a:pt x="7378" y="98989"/>
                  </a:lnTo>
                  <a:lnTo>
                    <a:pt x="0" y="144741"/>
                  </a:lnTo>
                  <a:lnTo>
                    <a:pt x="7378" y="190488"/>
                  </a:lnTo>
                  <a:lnTo>
                    <a:pt x="27923" y="230217"/>
                  </a:lnTo>
                  <a:lnTo>
                    <a:pt x="59253" y="261547"/>
                  </a:lnTo>
                  <a:lnTo>
                    <a:pt x="98982" y="282092"/>
                  </a:lnTo>
                  <a:lnTo>
                    <a:pt x="144729" y="289471"/>
                  </a:lnTo>
                  <a:lnTo>
                    <a:pt x="190481" y="282092"/>
                  </a:lnTo>
                  <a:lnTo>
                    <a:pt x="230215" y="261547"/>
                  </a:lnTo>
                  <a:lnTo>
                    <a:pt x="261546" y="230217"/>
                  </a:lnTo>
                  <a:lnTo>
                    <a:pt x="282092" y="190488"/>
                  </a:lnTo>
                  <a:lnTo>
                    <a:pt x="289471" y="144741"/>
                  </a:lnTo>
                  <a:close/>
                </a:path>
              </a:pathLst>
            </a:custGeom>
            <a:ln w="1622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80294" y="4625441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41"/>
                  </a:moveTo>
                  <a:lnTo>
                    <a:pt x="7379" y="190489"/>
                  </a:lnTo>
                  <a:lnTo>
                    <a:pt x="27928" y="230222"/>
                  </a:lnTo>
                  <a:lnTo>
                    <a:pt x="59261" y="261555"/>
                  </a:lnTo>
                  <a:lnTo>
                    <a:pt x="98994" y="282104"/>
                  </a:lnTo>
                  <a:lnTo>
                    <a:pt x="144741" y="289483"/>
                  </a:lnTo>
                  <a:lnTo>
                    <a:pt x="190494" y="282104"/>
                  </a:lnTo>
                  <a:lnTo>
                    <a:pt x="230227" y="261555"/>
                  </a:lnTo>
                  <a:lnTo>
                    <a:pt x="261559" y="230222"/>
                  </a:lnTo>
                  <a:lnTo>
                    <a:pt x="282105" y="190489"/>
                  </a:lnTo>
                  <a:lnTo>
                    <a:pt x="289483" y="144741"/>
                  </a:lnTo>
                  <a:lnTo>
                    <a:pt x="282105" y="98994"/>
                  </a:lnTo>
                  <a:lnTo>
                    <a:pt x="261559" y="59261"/>
                  </a:lnTo>
                  <a:lnTo>
                    <a:pt x="230227" y="27928"/>
                  </a:lnTo>
                  <a:lnTo>
                    <a:pt x="190494" y="7379"/>
                  </a:lnTo>
                  <a:lnTo>
                    <a:pt x="144741" y="0"/>
                  </a:lnTo>
                  <a:lnTo>
                    <a:pt x="98994" y="7379"/>
                  </a:lnTo>
                  <a:lnTo>
                    <a:pt x="59261" y="27928"/>
                  </a:lnTo>
                  <a:lnTo>
                    <a:pt x="27928" y="59261"/>
                  </a:lnTo>
                  <a:lnTo>
                    <a:pt x="7379" y="98994"/>
                  </a:lnTo>
                  <a:lnTo>
                    <a:pt x="0" y="1447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80294" y="4625441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289483" y="144741"/>
                  </a:moveTo>
                  <a:lnTo>
                    <a:pt x="282105" y="98994"/>
                  </a:lnTo>
                  <a:lnTo>
                    <a:pt x="261559" y="59261"/>
                  </a:lnTo>
                  <a:lnTo>
                    <a:pt x="230227" y="27928"/>
                  </a:lnTo>
                  <a:lnTo>
                    <a:pt x="190494" y="7379"/>
                  </a:lnTo>
                  <a:lnTo>
                    <a:pt x="144741" y="0"/>
                  </a:lnTo>
                  <a:lnTo>
                    <a:pt x="98994" y="7379"/>
                  </a:lnTo>
                  <a:lnTo>
                    <a:pt x="59261" y="27928"/>
                  </a:lnTo>
                  <a:lnTo>
                    <a:pt x="27928" y="59261"/>
                  </a:lnTo>
                  <a:lnTo>
                    <a:pt x="7379" y="98994"/>
                  </a:lnTo>
                  <a:lnTo>
                    <a:pt x="0" y="144741"/>
                  </a:lnTo>
                  <a:lnTo>
                    <a:pt x="7379" y="190489"/>
                  </a:lnTo>
                  <a:lnTo>
                    <a:pt x="27928" y="230222"/>
                  </a:lnTo>
                  <a:lnTo>
                    <a:pt x="59261" y="261555"/>
                  </a:lnTo>
                  <a:lnTo>
                    <a:pt x="98994" y="282104"/>
                  </a:lnTo>
                  <a:lnTo>
                    <a:pt x="144741" y="289483"/>
                  </a:lnTo>
                  <a:lnTo>
                    <a:pt x="190494" y="282104"/>
                  </a:lnTo>
                  <a:lnTo>
                    <a:pt x="230227" y="261555"/>
                  </a:lnTo>
                  <a:lnTo>
                    <a:pt x="261559" y="230222"/>
                  </a:lnTo>
                  <a:lnTo>
                    <a:pt x="282105" y="190489"/>
                  </a:lnTo>
                  <a:lnTo>
                    <a:pt x="289483" y="144741"/>
                  </a:lnTo>
                  <a:close/>
                </a:path>
              </a:pathLst>
            </a:custGeom>
            <a:ln w="1622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62754" y="4625441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41"/>
                  </a:moveTo>
                  <a:lnTo>
                    <a:pt x="7379" y="190488"/>
                  </a:lnTo>
                  <a:lnTo>
                    <a:pt x="27928" y="230217"/>
                  </a:lnTo>
                  <a:lnTo>
                    <a:pt x="59261" y="261547"/>
                  </a:lnTo>
                  <a:lnTo>
                    <a:pt x="98994" y="282092"/>
                  </a:lnTo>
                  <a:lnTo>
                    <a:pt x="144741" y="289471"/>
                  </a:lnTo>
                  <a:lnTo>
                    <a:pt x="190489" y="282092"/>
                  </a:lnTo>
                  <a:lnTo>
                    <a:pt x="230222" y="261547"/>
                  </a:lnTo>
                  <a:lnTo>
                    <a:pt x="261555" y="230217"/>
                  </a:lnTo>
                  <a:lnTo>
                    <a:pt x="282104" y="190488"/>
                  </a:lnTo>
                  <a:lnTo>
                    <a:pt x="289483" y="144741"/>
                  </a:lnTo>
                  <a:lnTo>
                    <a:pt x="282104" y="98989"/>
                  </a:lnTo>
                  <a:lnTo>
                    <a:pt x="261555" y="59255"/>
                  </a:lnTo>
                  <a:lnTo>
                    <a:pt x="230222" y="27924"/>
                  </a:lnTo>
                  <a:lnTo>
                    <a:pt x="190489" y="7378"/>
                  </a:lnTo>
                  <a:lnTo>
                    <a:pt x="144741" y="0"/>
                  </a:lnTo>
                  <a:lnTo>
                    <a:pt x="98994" y="7378"/>
                  </a:lnTo>
                  <a:lnTo>
                    <a:pt x="59261" y="27924"/>
                  </a:lnTo>
                  <a:lnTo>
                    <a:pt x="27928" y="59255"/>
                  </a:lnTo>
                  <a:lnTo>
                    <a:pt x="7379" y="98989"/>
                  </a:lnTo>
                  <a:lnTo>
                    <a:pt x="0" y="1447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62754" y="4625441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289483" y="144741"/>
                  </a:moveTo>
                  <a:lnTo>
                    <a:pt x="282104" y="98989"/>
                  </a:lnTo>
                  <a:lnTo>
                    <a:pt x="261555" y="59255"/>
                  </a:lnTo>
                  <a:lnTo>
                    <a:pt x="230222" y="27924"/>
                  </a:lnTo>
                  <a:lnTo>
                    <a:pt x="190489" y="7378"/>
                  </a:lnTo>
                  <a:lnTo>
                    <a:pt x="144741" y="0"/>
                  </a:lnTo>
                  <a:lnTo>
                    <a:pt x="98994" y="7378"/>
                  </a:lnTo>
                  <a:lnTo>
                    <a:pt x="59261" y="27924"/>
                  </a:lnTo>
                  <a:lnTo>
                    <a:pt x="27928" y="59255"/>
                  </a:lnTo>
                  <a:lnTo>
                    <a:pt x="7379" y="98989"/>
                  </a:lnTo>
                  <a:lnTo>
                    <a:pt x="0" y="144741"/>
                  </a:lnTo>
                  <a:lnTo>
                    <a:pt x="7379" y="190488"/>
                  </a:lnTo>
                  <a:lnTo>
                    <a:pt x="27928" y="230217"/>
                  </a:lnTo>
                  <a:lnTo>
                    <a:pt x="59261" y="261547"/>
                  </a:lnTo>
                  <a:lnTo>
                    <a:pt x="98994" y="282092"/>
                  </a:lnTo>
                  <a:lnTo>
                    <a:pt x="144741" y="289471"/>
                  </a:lnTo>
                  <a:lnTo>
                    <a:pt x="190489" y="282092"/>
                  </a:lnTo>
                  <a:lnTo>
                    <a:pt x="230222" y="261547"/>
                  </a:lnTo>
                  <a:lnTo>
                    <a:pt x="261555" y="230217"/>
                  </a:lnTo>
                  <a:lnTo>
                    <a:pt x="282104" y="190488"/>
                  </a:lnTo>
                  <a:lnTo>
                    <a:pt x="289483" y="144741"/>
                  </a:lnTo>
                  <a:close/>
                </a:path>
              </a:pathLst>
            </a:custGeom>
            <a:ln w="1622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45227" y="4625428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41"/>
                  </a:moveTo>
                  <a:lnTo>
                    <a:pt x="7379" y="190489"/>
                  </a:lnTo>
                  <a:lnTo>
                    <a:pt x="27928" y="230222"/>
                  </a:lnTo>
                  <a:lnTo>
                    <a:pt x="59261" y="261555"/>
                  </a:lnTo>
                  <a:lnTo>
                    <a:pt x="98994" y="282104"/>
                  </a:lnTo>
                  <a:lnTo>
                    <a:pt x="144741" y="289483"/>
                  </a:lnTo>
                  <a:lnTo>
                    <a:pt x="190489" y="282104"/>
                  </a:lnTo>
                  <a:lnTo>
                    <a:pt x="230222" y="261555"/>
                  </a:lnTo>
                  <a:lnTo>
                    <a:pt x="261555" y="230222"/>
                  </a:lnTo>
                  <a:lnTo>
                    <a:pt x="282104" y="190489"/>
                  </a:lnTo>
                  <a:lnTo>
                    <a:pt x="289483" y="144741"/>
                  </a:lnTo>
                  <a:lnTo>
                    <a:pt x="282104" y="98994"/>
                  </a:lnTo>
                  <a:lnTo>
                    <a:pt x="261555" y="59261"/>
                  </a:lnTo>
                  <a:lnTo>
                    <a:pt x="230222" y="27928"/>
                  </a:lnTo>
                  <a:lnTo>
                    <a:pt x="190489" y="7379"/>
                  </a:lnTo>
                  <a:lnTo>
                    <a:pt x="144741" y="0"/>
                  </a:lnTo>
                  <a:lnTo>
                    <a:pt x="98994" y="7379"/>
                  </a:lnTo>
                  <a:lnTo>
                    <a:pt x="59261" y="27928"/>
                  </a:lnTo>
                  <a:lnTo>
                    <a:pt x="27928" y="59261"/>
                  </a:lnTo>
                  <a:lnTo>
                    <a:pt x="7379" y="98994"/>
                  </a:lnTo>
                  <a:lnTo>
                    <a:pt x="0" y="1447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45227" y="4625428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289483" y="144741"/>
                  </a:moveTo>
                  <a:lnTo>
                    <a:pt x="282104" y="98994"/>
                  </a:lnTo>
                  <a:lnTo>
                    <a:pt x="261555" y="59261"/>
                  </a:lnTo>
                  <a:lnTo>
                    <a:pt x="230222" y="27928"/>
                  </a:lnTo>
                  <a:lnTo>
                    <a:pt x="190489" y="7379"/>
                  </a:lnTo>
                  <a:lnTo>
                    <a:pt x="144741" y="0"/>
                  </a:lnTo>
                  <a:lnTo>
                    <a:pt x="98994" y="7379"/>
                  </a:lnTo>
                  <a:lnTo>
                    <a:pt x="59261" y="27928"/>
                  </a:lnTo>
                  <a:lnTo>
                    <a:pt x="27928" y="59261"/>
                  </a:lnTo>
                  <a:lnTo>
                    <a:pt x="7379" y="98994"/>
                  </a:lnTo>
                  <a:lnTo>
                    <a:pt x="0" y="144741"/>
                  </a:lnTo>
                  <a:lnTo>
                    <a:pt x="7379" y="190489"/>
                  </a:lnTo>
                  <a:lnTo>
                    <a:pt x="27928" y="230222"/>
                  </a:lnTo>
                  <a:lnTo>
                    <a:pt x="59261" y="261555"/>
                  </a:lnTo>
                  <a:lnTo>
                    <a:pt x="98994" y="282104"/>
                  </a:lnTo>
                  <a:lnTo>
                    <a:pt x="144741" y="289483"/>
                  </a:lnTo>
                  <a:lnTo>
                    <a:pt x="190489" y="282104"/>
                  </a:lnTo>
                  <a:lnTo>
                    <a:pt x="230222" y="261555"/>
                  </a:lnTo>
                  <a:lnTo>
                    <a:pt x="261555" y="230222"/>
                  </a:lnTo>
                  <a:lnTo>
                    <a:pt x="282104" y="190489"/>
                  </a:lnTo>
                  <a:lnTo>
                    <a:pt x="289483" y="144741"/>
                  </a:lnTo>
                  <a:close/>
                </a:path>
              </a:pathLst>
            </a:custGeom>
            <a:ln w="1622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527687" y="4625416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41"/>
                  </a:moveTo>
                  <a:lnTo>
                    <a:pt x="7379" y="190494"/>
                  </a:lnTo>
                  <a:lnTo>
                    <a:pt x="27928" y="230227"/>
                  </a:lnTo>
                  <a:lnTo>
                    <a:pt x="59261" y="261559"/>
                  </a:lnTo>
                  <a:lnTo>
                    <a:pt x="98994" y="282105"/>
                  </a:lnTo>
                  <a:lnTo>
                    <a:pt x="144741" y="289483"/>
                  </a:lnTo>
                  <a:lnTo>
                    <a:pt x="190494" y="282105"/>
                  </a:lnTo>
                  <a:lnTo>
                    <a:pt x="230227" y="261559"/>
                  </a:lnTo>
                  <a:lnTo>
                    <a:pt x="261559" y="230227"/>
                  </a:lnTo>
                  <a:lnTo>
                    <a:pt x="282105" y="190494"/>
                  </a:lnTo>
                  <a:lnTo>
                    <a:pt x="289483" y="144741"/>
                  </a:lnTo>
                  <a:lnTo>
                    <a:pt x="282105" y="98994"/>
                  </a:lnTo>
                  <a:lnTo>
                    <a:pt x="261559" y="59261"/>
                  </a:lnTo>
                  <a:lnTo>
                    <a:pt x="230227" y="27928"/>
                  </a:lnTo>
                  <a:lnTo>
                    <a:pt x="190494" y="7379"/>
                  </a:lnTo>
                  <a:lnTo>
                    <a:pt x="144741" y="0"/>
                  </a:lnTo>
                  <a:lnTo>
                    <a:pt x="98994" y="7379"/>
                  </a:lnTo>
                  <a:lnTo>
                    <a:pt x="59261" y="27928"/>
                  </a:lnTo>
                  <a:lnTo>
                    <a:pt x="27928" y="59261"/>
                  </a:lnTo>
                  <a:lnTo>
                    <a:pt x="7379" y="98994"/>
                  </a:lnTo>
                  <a:lnTo>
                    <a:pt x="0" y="1447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527687" y="4625416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289483" y="144741"/>
                  </a:moveTo>
                  <a:lnTo>
                    <a:pt x="282105" y="98994"/>
                  </a:lnTo>
                  <a:lnTo>
                    <a:pt x="261559" y="59261"/>
                  </a:lnTo>
                  <a:lnTo>
                    <a:pt x="230227" y="27928"/>
                  </a:lnTo>
                  <a:lnTo>
                    <a:pt x="190494" y="7379"/>
                  </a:lnTo>
                  <a:lnTo>
                    <a:pt x="144741" y="0"/>
                  </a:lnTo>
                  <a:lnTo>
                    <a:pt x="98994" y="7379"/>
                  </a:lnTo>
                  <a:lnTo>
                    <a:pt x="59261" y="27928"/>
                  </a:lnTo>
                  <a:lnTo>
                    <a:pt x="27928" y="59261"/>
                  </a:lnTo>
                  <a:lnTo>
                    <a:pt x="7379" y="98994"/>
                  </a:lnTo>
                  <a:lnTo>
                    <a:pt x="0" y="144741"/>
                  </a:lnTo>
                  <a:lnTo>
                    <a:pt x="7379" y="190494"/>
                  </a:lnTo>
                  <a:lnTo>
                    <a:pt x="27928" y="230227"/>
                  </a:lnTo>
                  <a:lnTo>
                    <a:pt x="59261" y="261559"/>
                  </a:lnTo>
                  <a:lnTo>
                    <a:pt x="98994" y="282105"/>
                  </a:lnTo>
                  <a:lnTo>
                    <a:pt x="144741" y="289483"/>
                  </a:lnTo>
                  <a:lnTo>
                    <a:pt x="190494" y="282105"/>
                  </a:lnTo>
                  <a:lnTo>
                    <a:pt x="230227" y="261559"/>
                  </a:lnTo>
                  <a:lnTo>
                    <a:pt x="261559" y="230227"/>
                  </a:lnTo>
                  <a:lnTo>
                    <a:pt x="282105" y="190494"/>
                  </a:lnTo>
                  <a:lnTo>
                    <a:pt x="289483" y="144741"/>
                  </a:lnTo>
                  <a:close/>
                </a:path>
              </a:pathLst>
            </a:custGeom>
            <a:ln w="1622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10160" y="4625428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41"/>
                  </a:moveTo>
                  <a:lnTo>
                    <a:pt x="7378" y="190494"/>
                  </a:lnTo>
                  <a:lnTo>
                    <a:pt x="27924" y="230227"/>
                  </a:lnTo>
                  <a:lnTo>
                    <a:pt x="59255" y="261559"/>
                  </a:lnTo>
                  <a:lnTo>
                    <a:pt x="98989" y="282105"/>
                  </a:lnTo>
                  <a:lnTo>
                    <a:pt x="144741" y="289483"/>
                  </a:lnTo>
                  <a:lnTo>
                    <a:pt x="190488" y="282105"/>
                  </a:lnTo>
                  <a:lnTo>
                    <a:pt x="230217" y="261559"/>
                  </a:lnTo>
                  <a:lnTo>
                    <a:pt x="261547" y="230227"/>
                  </a:lnTo>
                  <a:lnTo>
                    <a:pt x="282092" y="190494"/>
                  </a:lnTo>
                  <a:lnTo>
                    <a:pt x="289471" y="144741"/>
                  </a:lnTo>
                  <a:lnTo>
                    <a:pt x="282092" y="98994"/>
                  </a:lnTo>
                  <a:lnTo>
                    <a:pt x="261547" y="59261"/>
                  </a:lnTo>
                  <a:lnTo>
                    <a:pt x="230217" y="27928"/>
                  </a:lnTo>
                  <a:lnTo>
                    <a:pt x="190488" y="7379"/>
                  </a:lnTo>
                  <a:lnTo>
                    <a:pt x="144741" y="0"/>
                  </a:lnTo>
                  <a:lnTo>
                    <a:pt x="98989" y="7379"/>
                  </a:lnTo>
                  <a:lnTo>
                    <a:pt x="59255" y="27928"/>
                  </a:lnTo>
                  <a:lnTo>
                    <a:pt x="27924" y="59261"/>
                  </a:lnTo>
                  <a:lnTo>
                    <a:pt x="7378" y="98994"/>
                  </a:lnTo>
                  <a:lnTo>
                    <a:pt x="0" y="1447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010160" y="4625428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289471" y="144741"/>
                  </a:moveTo>
                  <a:lnTo>
                    <a:pt x="282092" y="98994"/>
                  </a:lnTo>
                  <a:lnTo>
                    <a:pt x="261547" y="59261"/>
                  </a:lnTo>
                  <a:lnTo>
                    <a:pt x="230217" y="27928"/>
                  </a:lnTo>
                  <a:lnTo>
                    <a:pt x="190488" y="7379"/>
                  </a:lnTo>
                  <a:lnTo>
                    <a:pt x="144741" y="0"/>
                  </a:lnTo>
                  <a:lnTo>
                    <a:pt x="98989" y="7379"/>
                  </a:lnTo>
                  <a:lnTo>
                    <a:pt x="59255" y="27928"/>
                  </a:lnTo>
                  <a:lnTo>
                    <a:pt x="27924" y="59261"/>
                  </a:lnTo>
                  <a:lnTo>
                    <a:pt x="7378" y="98994"/>
                  </a:lnTo>
                  <a:lnTo>
                    <a:pt x="0" y="144741"/>
                  </a:lnTo>
                  <a:lnTo>
                    <a:pt x="7378" y="190494"/>
                  </a:lnTo>
                  <a:lnTo>
                    <a:pt x="27924" y="230227"/>
                  </a:lnTo>
                  <a:lnTo>
                    <a:pt x="59255" y="261559"/>
                  </a:lnTo>
                  <a:lnTo>
                    <a:pt x="98989" y="282105"/>
                  </a:lnTo>
                  <a:lnTo>
                    <a:pt x="144741" y="289483"/>
                  </a:lnTo>
                  <a:lnTo>
                    <a:pt x="190488" y="282105"/>
                  </a:lnTo>
                  <a:lnTo>
                    <a:pt x="230217" y="261559"/>
                  </a:lnTo>
                  <a:lnTo>
                    <a:pt x="261547" y="230227"/>
                  </a:lnTo>
                  <a:lnTo>
                    <a:pt x="282092" y="190494"/>
                  </a:lnTo>
                  <a:lnTo>
                    <a:pt x="289471" y="144741"/>
                  </a:lnTo>
                  <a:close/>
                </a:path>
              </a:pathLst>
            </a:custGeom>
            <a:ln w="1622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96569" y="1608802"/>
            <a:ext cx="6361431" cy="33336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latin typeface="Tahoma"/>
                <a:cs typeface="Tahoma"/>
              </a:rPr>
              <a:t>Expand deepest unexpanded node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dirty="0">
                <a:solidFill>
                  <a:srgbClr val="7E0000"/>
                </a:solidFill>
                <a:latin typeface="Century"/>
                <a:cs typeface="Century"/>
              </a:rPr>
              <a:t>Implementation</a:t>
            </a:r>
            <a:r>
              <a:rPr sz="2050" dirty="0">
                <a:latin typeface="Tahoma"/>
                <a:cs typeface="Tahoma"/>
              </a:rPr>
              <a:t>:</a:t>
            </a:r>
          </a:p>
          <a:p>
            <a:pPr marL="744220">
              <a:lnSpc>
                <a:spcPct val="100000"/>
              </a:lnSpc>
              <a:spcBef>
                <a:spcPts val="25"/>
              </a:spcBef>
            </a:pPr>
            <a:r>
              <a:rPr sz="2050" i="1" dirty="0">
                <a:solidFill>
                  <a:srgbClr val="004B00"/>
                </a:solidFill>
                <a:latin typeface="Times New Roman"/>
                <a:cs typeface="Times New Roman"/>
              </a:rPr>
              <a:t>fringe </a:t>
            </a:r>
            <a:r>
              <a:rPr sz="2050" dirty="0">
                <a:latin typeface="Tahoma"/>
                <a:cs typeface="Tahoma"/>
              </a:rPr>
              <a:t>= LIFO queue, i.e., put successors at front</a:t>
            </a:r>
          </a:p>
          <a:p>
            <a:pPr marL="2058035" algn="ctr">
              <a:lnSpc>
                <a:spcPct val="100000"/>
              </a:lnSpc>
              <a:spcBef>
                <a:spcPts val="395"/>
              </a:spcBef>
            </a:pPr>
            <a:r>
              <a:rPr sz="1600" i="1" dirty="0">
                <a:latin typeface="Times New Roman"/>
                <a:cs typeface="Times New Roman"/>
              </a:rPr>
              <a:t>A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2076450" algn="ctr">
              <a:lnSpc>
                <a:spcPct val="100000"/>
              </a:lnSpc>
              <a:tabLst>
                <a:tab pos="3999229" algn="l"/>
              </a:tabLst>
            </a:pPr>
            <a:r>
              <a:rPr sz="1600" i="1" spc="5" dirty="0">
                <a:latin typeface="Times New Roman"/>
                <a:cs typeface="Times New Roman"/>
              </a:rPr>
              <a:t>B	C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2066289" algn="ctr">
              <a:lnSpc>
                <a:spcPct val="100000"/>
              </a:lnSpc>
              <a:tabLst>
                <a:tab pos="3038475" algn="l"/>
                <a:tab pos="4003040" algn="l"/>
                <a:tab pos="4960620" algn="l"/>
              </a:tabLst>
            </a:pPr>
            <a:r>
              <a:rPr sz="1600" i="1" spc="5" dirty="0">
                <a:latin typeface="Times New Roman"/>
                <a:cs typeface="Times New Roman"/>
              </a:rPr>
              <a:t>D	E	</a:t>
            </a:r>
            <a:r>
              <a:rPr sz="160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F	G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2066289" algn="ctr">
              <a:lnSpc>
                <a:spcPct val="100000"/>
              </a:lnSpc>
              <a:tabLst>
                <a:tab pos="2585085" algn="l"/>
                <a:tab pos="3060065" algn="l"/>
                <a:tab pos="3513454" algn="l"/>
                <a:tab pos="4010660" algn="l"/>
                <a:tab pos="4463415" algn="l"/>
                <a:tab pos="4953635" algn="l"/>
                <a:tab pos="5443220" algn="l"/>
              </a:tabLst>
            </a:pPr>
            <a:r>
              <a:rPr sz="1600" i="1" spc="5" dirty="0">
                <a:latin typeface="Times New Roman"/>
                <a:cs typeface="Times New Roman"/>
              </a:rPr>
              <a:t>H	</a:t>
            </a:r>
            <a:r>
              <a:rPr sz="1600" i="1" dirty="0">
                <a:latin typeface="Times New Roman"/>
                <a:cs typeface="Times New Roman"/>
              </a:rPr>
              <a:t>I	</a:t>
            </a:r>
            <a:r>
              <a:rPr sz="1600" i="1" dirty="0">
                <a:solidFill>
                  <a:srgbClr val="00FF00"/>
                </a:solidFill>
                <a:latin typeface="Times New Roman"/>
                <a:cs typeface="Times New Roman"/>
              </a:rPr>
              <a:t>J	</a:t>
            </a:r>
            <a:r>
              <a:rPr sz="160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K	L	M	N	O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40" name="object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2810" y="4692885"/>
            <a:ext cx="124040" cy="154571"/>
          </a:xfrm>
          <a:prstGeom prst="rect">
            <a:avLst/>
          </a:prstGeom>
        </p:spPr>
      </p:pic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46</a:t>
            </a:fld>
            <a:endParaRPr spc="2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0" dirty="0"/>
              <a:t>Depth-first</a:t>
            </a:r>
            <a:r>
              <a:rPr spc="245" dirty="0"/>
              <a:t> </a:t>
            </a:r>
            <a:r>
              <a:rPr spc="35" dirty="0"/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08694" y="2808935"/>
            <a:ext cx="3806825" cy="2194560"/>
            <a:chOff x="2508694" y="2808935"/>
            <a:chExt cx="3806825" cy="2194560"/>
          </a:xfrm>
        </p:grpSpPr>
        <p:sp>
          <p:nvSpPr>
            <p:cNvPr id="4" name="object 4"/>
            <p:cNvSpPr/>
            <p:nvPr/>
          </p:nvSpPr>
          <p:spPr>
            <a:xfrm>
              <a:off x="3414813" y="2967100"/>
              <a:ext cx="1995170" cy="623570"/>
            </a:xfrm>
            <a:custGeom>
              <a:avLst/>
              <a:gdLst/>
              <a:ahLst/>
              <a:cxnLst/>
              <a:rect l="l" t="t" r="r" b="b"/>
              <a:pathLst>
                <a:path w="1995170" h="623570">
                  <a:moveTo>
                    <a:pt x="997280" y="0"/>
                  </a:moveTo>
                  <a:lnTo>
                    <a:pt x="0" y="623303"/>
                  </a:lnTo>
                </a:path>
                <a:path w="1995170" h="623570">
                  <a:moveTo>
                    <a:pt x="997280" y="0"/>
                  </a:moveTo>
                  <a:lnTo>
                    <a:pt x="1994560" y="623303"/>
                  </a:lnTo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10734" y="3590404"/>
              <a:ext cx="997585" cy="623570"/>
            </a:xfrm>
            <a:custGeom>
              <a:avLst/>
              <a:gdLst/>
              <a:ahLst/>
              <a:cxnLst/>
              <a:rect l="l" t="t" r="r" b="b"/>
              <a:pathLst>
                <a:path w="997585" h="623570">
                  <a:moveTo>
                    <a:pt x="498640" y="0"/>
                  </a:moveTo>
                  <a:lnTo>
                    <a:pt x="0" y="623290"/>
                  </a:lnTo>
                </a:path>
                <a:path w="997585" h="623570">
                  <a:moveTo>
                    <a:pt x="498640" y="0"/>
                  </a:moveTo>
                  <a:lnTo>
                    <a:pt x="997267" y="623290"/>
                  </a:lnTo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16173" y="3590404"/>
              <a:ext cx="997585" cy="623570"/>
            </a:xfrm>
            <a:custGeom>
              <a:avLst/>
              <a:gdLst/>
              <a:ahLst/>
              <a:cxnLst/>
              <a:rect l="l" t="t" r="r" b="b"/>
              <a:pathLst>
                <a:path w="997585" h="623570">
                  <a:moveTo>
                    <a:pt x="498640" y="0"/>
                  </a:moveTo>
                  <a:lnTo>
                    <a:pt x="0" y="623290"/>
                  </a:lnTo>
                </a:path>
                <a:path w="997585" h="623570">
                  <a:moveTo>
                    <a:pt x="498640" y="0"/>
                  </a:moveTo>
                  <a:lnTo>
                    <a:pt x="997280" y="623290"/>
                  </a:lnTo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64127" y="4213694"/>
              <a:ext cx="2493645" cy="623570"/>
            </a:xfrm>
            <a:custGeom>
              <a:avLst/>
              <a:gdLst/>
              <a:ahLst/>
              <a:cxnLst/>
              <a:rect l="l" t="t" r="r" b="b"/>
              <a:pathLst>
                <a:path w="2493645" h="623570">
                  <a:moveTo>
                    <a:pt x="2243874" y="0"/>
                  </a:moveTo>
                  <a:lnTo>
                    <a:pt x="1994560" y="623303"/>
                  </a:lnTo>
                </a:path>
                <a:path w="2493645" h="623570">
                  <a:moveTo>
                    <a:pt x="2243874" y="0"/>
                  </a:moveTo>
                  <a:lnTo>
                    <a:pt x="2493200" y="623303"/>
                  </a:lnTo>
                </a:path>
                <a:path w="2493645" h="623570">
                  <a:moveTo>
                    <a:pt x="1246606" y="0"/>
                  </a:moveTo>
                  <a:lnTo>
                    <a:pt x="997280" y="623303"/>
                  </a:lnTo>
                </a:path>
                <a:path w="2493645" h="623570">
                  <a:moveTo>
                    <a:pt x="1246606" y="0"/>
                  </a:moveTo>
                  <a:lnTo>
                    <a:pt x="1495920" y="623303"/>
                  </a:lnTo>
                </a:path>
                <a:path w="2493645" h="623570">
                  <a:moveTo>
                    <a:pt x="249326" y="0"/>
                  </a:moveTo>
                  <a:lnTo>
                    <a:pt x="0" y="623303"/>
                  </a:lnTo>
                </a:path>
                <a:path w="2493645" h="623570">
                  <a:moveTo>
                    <a:pt x="249326" y="0"/>
                  </a:moveTo>
                  <a:lnTo>
                    <a:pt x="498640" y="623303"/>
                  </a:lnTo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66847" y="4213694"/>
              <a:ext cx="499109" cy="623570"/>
            </a:xfrm>
            <a:custGeom>
              <a:avLst/>
              <a:gdLst/>
              <a:ahLst/>
              <a:cxnLst/>
              <a:rect l="l" t="t" r="r" b="b"/>
              <a:pathLst>
                <a:path w="499110" h="623570">
                  <a:moveTo>
                    <a:pt x="249326" y="0"/>
                  </a:moveTo>
                  <a:lnTo>
                    <a:pt x="0" y="623303"/>
                  </a:lnTo>
                </a:path>
                <a:path w="499110" h="623570">
                  <a:moveTo>
                    <a:pt x="249326" y="0"/>
                  </a:moveTo>
                  <a:lnTo>
                    <a:pt x="498640" y="623303"/>
                  </a:lnTo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62513" y="2817507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19">
                  <a:moveTo>
                    <a:pt x="0" y="149580"/>
                  </a:moveTo>
                  <a:lnTo>
                    <a:pt x="7625" y="196866"/>
                  </a:lnTo>
                  <a:lnTo>
                    <a:pt x="28859" y="237931"/>
                  </a:lnTo>
                  <a:lnTo>
                    <a:pt x="61239" y="270313"/>
                  </a:lnTo>
                  <a:lnTo>
                    <a:pt x="102300" y="291548"/>
                  </a:lnTo>
                  <a:lnTo>
                    <a:pt x="149580" y="299173"/>
                  </a:lnTo>
                  <a:lnTo>
                    <a:pt x="196866" y="291548"/>
                  </a:lnTo>
                  <a:lnTo>
                    <a:pt x="237931" y="270313"/>
                  </a:lnTo>
                  <a:lnTo>
                    <a:pt x="270313" y="237931"/>
                  </a:lnTo>
                  <a:lnTo>
                    <a:pt x="291548" y="196866"/>
                  </a:lnTo>
                  <a:lnTo>
                    <a:pt x="299173" y="149580"/>
                  </a:lnTo>
                  <a:lnTo>
                    <a:pt x="291548" y="102300"/>
                  </a:lnTo>
                  <a:lnTo>
                    <a:pt x="270313" y="61239"/>
                  </a:lnTo>
                  <a:lnTo>
                    <a:pt x="237931" y="28859"/>
                  </a:lnTo>
                  <a:lnTo>
                    <a:pt x="196866" y="7625"/>
                  </a:lnTo>
                  <a:lnTo>
                    <a:pt x="149580" y="0"/>
                  </a:lnTo>
                  <a:lnTo>
                    <a:pt x="102300" y="7625"/>
                  </a:lnTo>
                  <a:lnTo>
                    <a:pt x="61239" y="28859"/>
                  </a:lnTo>
                  <a:lnTo>
                    <a:pt x="28859" y="61239"/>
                  </a:lnTo>
                  <a:lnTo>
                    <a:pt x="7625" y="102300"/>
                  </a:lnTo>
                  <a:lnTo>
                    <a:pt x="0" y="14958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2513" y="2817507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19">
                  <a:moveTo>
                    <a:pt x="299173" y="149580"/>
                  </a:moveTo>
                  <a:lnTo>
                    <a:pt x="291548" y="102300"/>
                  </a:lnTo>
                  <a:lnTo>
                    <a:pt x="270313" y="61239"/>
                  </a:lnTo>
                  <a:lnTo>
                    <a:pt x="237931" y="28859"/>
                  </a:lnTo>
                  <a:lnTo>
                    <a:pt x="196866" y="7625"/>
                  </a:lnTo>
                  <a:lnTo>
                    <a:pt x="149580" y="0"/>
                  </a:lnTo>
                  <a:lnTo>
                    <a:pt x="102300" y="7625"/>
                  </a:lnTo>
                  <a:lnTo>
                    <a:pt x="61239" y="28859"/>
                  </a:lnTo>
                  <a:lnTo>
                    <a:pt x="28859" y="61239"/>
                  </a:lnTo>
                  <a:lnTo>
                    <a:pt x="7625" y="102300"/>
                  </a:lnTo>
                  <a:lnTo>
                    <a:pt x="0" y="149580"/>
                  </a:lnTo>
                  <a:lnTo>
                    <a:pt x="7625" y="196866"/>
                  </a:lnTo>
                  <a:lnTo>
                    <a:pt x="28859" y="237931"/>
                  </a:lnTo>
                  <a:lnTo>
                    <a:pt x="61239" y="270313"/>
                  </a:lnTo>
                  <a:lnTo>
                    <a:pt x="102300" y="291548"/>
                  </a:lnTo>
                  <a:lnTo>
                    <a:pt x="149580" y="299173"/>
                  </a:lnTo>
                  <a:lnTo>
                    <a:pt x="196866" y="291548"/>
                  </a:lnTo>
                  <a:lnTo>
                    <a:pt x="237931" y="270313"/>
                  </a:lnTo>
                  <a:lnTo>
                    <a:pt x="270313" y="237931"/>
                  </a:lnTo>
                  <a:lnTo>
                    <a:pt x="291548" y="196866"/>
                  </a:lnTo>
                  <a:lnTo>
                    <a:pt x="299173" y="149580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65220" y="3440798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9" y="291559"/>
                  </a:lnTo>
                  <a:lnTo>
                    <a:pt x="237944" y="270322"/>
                  </a:lnTo>
                  <a:lnTo>
                    <a:pt x="270326" y="237939"/>
                  </a:lnTo>
                  <a:lnTo>
                    <a:pt x="291561" y="196874"/>
                  </a:lnTo>
                  <a:lnTo>
                    <a:pt x="299186" y="149593"/>
                  </a:lnTo>
                  <a:lnTo>
                    <a:pt x="291561" y="102312"/>
                  </a:lnTo>
                  <a:lnTo>
                    <a:pt x="270326" y="61247"/>
                  </a:lnTo>
                  <a:lnTo>
                    <a:pt x="237944" y="28864"/>
                  </a:lnTo>
                  <a:lnTo>
                    <a:pt x="196879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65220" y="3440798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61" y="102312"/>
                  </a:lnTo>
                  <a:lnTo>
                    <a:pt x="270326" y="61247"/>
                  </a:lnTo>
                  <a:lnTo>
                    <a:pt x="237944" y="28864"/>
                  </a:lnTo>
                  <a:lnTo>
                    <a:pt x="196879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9" y="291559"/>
                  </a:lnTo>
                  <a:lnTo>
                    <a:pt x="237944" y="270322"/>
                  </a:lnTo>
                  <a:lnTo>
                    <a:pt x="270326" y="237939"/>
                  </a:lnTo>
                  <a:lnTo>
                    <a:pt x="291561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59768" y="3440798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9" y="291559"/>
                  </a:lnTo>
                  <a:lnTo>
                    <a:pt x="237944" y="270322"/>
                  </a:lnTo>
                  <a:lnTo>
                    <a:pt x="270326" y="237939"/>
                  </a:lnTo>
                  <a:lnTo>
                    <a:pt x="291561" y="196874"/>
                  </a:lnTo>
                  <a:lnTo>
                    <a:pt x="299186" y="149593"/>
                  </a:lnTo>
                  <a:lnTo>
                    <a:pt x="291561" y="102312"/>
                  </a:lnTo>
                  <a:lnTo>
                    <a:pt x="270326" y="61247"/>
                  </a:lnTo>
                  <a:lnTo>
                    <a:pt x="237944" y="28864"/>
                  </a:lnTo>
                  <a:lnTo>
                    <a:pt x="196879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59768" y="3440798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61" y="102312"/>
                  </a:lnTo>
                  <a:lnTo>
                    <a:pt x="270326" y="61247"/>
                  </a:lnTo>
                  <a:lnTo>
                    <a:pt x="237944" y="28864"/>
                  </a:lnTo>
                  <a:lnTo>
                    <a:pt x="196879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9" y="291559"/>
                  </a:lnTo>
                  <a:lnTo>
                    <a:pt x="237944" y="270322"/>
                  </a:lnTo>
                  <a:lnTo>
                    <a:pt x="270326" y="237939"/>
                  </a:lnTo>
                  <a:lnTo>
                    <a:pt x="291561" y="196874"/>
                  </a:lnTo>
                  <a:lnTo>
                    <a:pt x="299186" y="149593"/>
                  </a:lnTo>
                  <a:close/>
                </a:path>
              </a:pathLst>
            </a:custGeom>
            <a:ln w="33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66580" y="4064088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66580" y="4064088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63860" y="4064088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63860" y="4064088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33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61140" y="4064088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lnTo>
                    <a:pt x="291548" y="102312"/>
                  </a:lnTo>
                  <a:lnTo>
                    <a:pt x="270314" y="61247"/>
                  </a:lnTo>
                  <a:lnTo>
                    <a:pt x="237934" y="28864"/>
                  </a:lnTo>
                  <a:lnTo>
                    <a:pt x="196873" y="7626"/>
                  </a:lnTo>
                  <a:lnTo>
                    <a:pt x="149593" y="0"/>
                  </a:lnTo>
                  <a:lnTo>
                    <a:pt x="102307" y="7626"/>
                  </a:lnTo>
                  <a:lnTo>
                    <a:pt x="61241" y="28864"/>
                  </a:lnTo>
                  <a:lnTo>
                    <a:pt x="28860" y="61247"/>
                  </a:lnTo>
                  <a:lnTo>
                    <a:pt x="7625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61140" y="4064088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73" y="149593"/>
                  </a:moveTo>
                  <a:lnTo>
                    <a:pt x="291548" y="102312"/>
                  </a:lnTo>
                  <a:lnTo>
                    <a:pt x="270314" y="61247"/>
                  </a:lnTo>
                  <a:lnTo>
                    <a:pt x="237934" y="28864"/>
                  </a:lnTo>
                  <a:lnTo>
                    <a:pt x="196873" y="7626"/>
                  </a:lnTo>
                  <a:lnTo>
                    <a:pt x="149593" y="0"/>
                  </a:lnTo>
                  <a:lnTo>
                    <a:pt x="102307" y="7626"/>
                  </a:lnTo>
                  <a:lnTo>
                    <a:pt x="61241" y="28864"/>
                  </a:lnTo>
                  <a:lnTo>
                    <a:pt x="28860" y="61247"/>
                  </a:lnTo>
                  <a:lnTo>
                    <a:pt x="7625" y="102312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58421" y="4064088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lnTo>
                    <a:pt x="291548" y="102312"/>
                  </a:lnTo>
                  <a:lnTo>
                    <a:pt x="270314" y="61247"/>
                  </a:lnTo>
                  <a:lnTo>
                    <a:pt x="237934" y="28864"/>
                  </a:lnTo>
                  <a:lnTo>
                    <a:pt x="196873" y="7626"/>
                  </a:lnTo>
                  <a:lnTo>
                    <a:pt x="149593" y="0"/>
                  </a:lnTo>
                  <a:lnTo>
                    <a:pt x="102307" y="7626"/>
                  </a:lnTo>
                  <a:lnTo>
                    <a:pt x="61241" y="28864"/>
                  </a:lnTo>
                  <a:lnTo>
                    <a:pt x="28860" y="61247"/>
                  </a:lnTo>
                  <a:lnTo>
                    <a:pt x="7625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58421" y="4064088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73" y="149593"/>
                  </a:moveTo>
                  <a:lnTo>
                    <a:pt x="291548" y="102312"/>
                  </a:lnTo>
                  <a:lnTo>
                    <a:pt x="270314" y="61247"/>
                  </a:lnTo>
                  <a:lnTo>
                    <a:pt x="237934" y="28864"/>
                  </a:lnTo>
                  <a:lnTo>
                    <a:pt x="196873" y="7626"/>
                  </a:lnTo>
                  <a:lnTo>
                    <a:pt x="149593" y="0"/>
                  </a:lnTo>
                  <a:lnTo>
                    <a:pt x="102307" y="7626"/>
                  </a:lnTo>
                  <a:lnTo>
                    <a:pt x="61241" y="28864"/>
                  </a:lnTo>
                  <a:lnTo>
                    <a:pt x="28860" y="61247"/>
                  </a:lnTo>
                  <a:lnTo>
                    <a:pt x="7625" y="102312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17266" y="468740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0" y="149580"/>
                  </a:moveTo>
                  <a:lnTo>
                    <a:pt x="7626" y="196866"/>
                  </a:lnTo>
                  <a:lnTo>
                    <a:pt x="28864" y="237931"/>
                  </a:lnTo>
                  <a:lnTo>
                    <a:pt x="61247" y="270313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4" y="291548"/>
                  </a:lnTo>
                  <a:lnTo>
                    <a:pt x="237939" y="270313"/>
                  </a:lnTo>
                  <a:lnTo>
                    <a:pt x="270322" y="237931"/>
                  </a:lnTo>
                  <a:lnTo>
                    <a:pt x="291559" y="196866"/>
                  </a:lnTo>
                  <a:lnTo>
                    <a:pt x="299186" y="149580"/>
                  </a:lnTo>
                  <a:lnTo>
                    <a:pt x="291559" y="102300"/>
                  </a:lnTo>
                  <a:lnTo>
                    <a:pt x="270322" y="61239"/>
                  </a:lnTo>
                  <a:lnTo>
                    <a:pt x="237939" y="28859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59"/>
                  </a:lnTo>
                  <a:lnTo>
                    <a:pt x="28864" y="61239"/>
                  </a:lnTo>
                  <a:lnTo>
                    <a:pt x="7626" y="102300"/>
                  </a:lnTo>
                  <a:lnTo>
                    <a:pt x="0" y="1495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17266" y="468740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299186" y="149580"/>
                  </a:moveTo>
                  <a:lnTo>
                    <a:pt x="291559" y="102300"/>
                  </a:lnTo>
                  <a:lnTo>
                    <a:pt x="270322" y="61239"/>
                  </a:lnTo>
                  <a:lnTo>
                    <a:pt x="237939" y="28859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59"/>
                  </a:lnTo>
                  <a:lnTo>
                    <a:pt x="28864" y="61239"/>
                  </a:lnTo>
                  <a:lnTo>
                    <a:pt x="7626" y="102300"/>
                  </a:lnTo>
                  <a:lnTo>
                    <a:pt x="0" y="149580"/>
                  </a:lnTo>
                  <a:lnTo>
                    <a:pt x="7626" y="196866"/>
                  </a:lnTo>
                  <a:lnTo>
                    <a:pt x="28864" y="237931"/>
                  </a:lnTo>
                  <a:lnTo>
                    <a:pt x="61247" y="270313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4" y="291548"/>
                  </a:lnTo>
                  <a:lnTo>
                    <a:pt x="237939" y="270313"/>
                  </a:lnTo>
                  <a:lnTo>
                    <a:pt x="270322" y="237931"/>
                  </a:lnTo>
                  <a:lnTo>
                    <a:pt x="291559" y="196866"/>
                  </a:lnTo>
                  <a:lnTo>
                    <a:pt x="299186" y="149580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15919" y="468739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15919" y="468739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33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14559" y="468740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80"/>
                  </a:moveTo>
                  <a:lnTo>
                    <a:pt x="7625" y="196866"/>
                  </a:lnTo>
                  <a:lnTo>
                    <a:pt x="28860" y="237931"/>
                  </a:lnTo>
                  <a:lnTo>
                    <a:pt x="61241" y="270313"/>
                  </a:lnTo>
                  <a:lnTo>
                    <a:pt x="102307" y="291548"/>
                  </a:lnTo>
                  <a:lnTo>
                    <a:pt x="149593" y="299173"/>
                  </a:lnTo>
                  <a:lnTo>
                    <a:pt x="196873" y="291548"/>
                  </a:lnTo>
                  <a:lnTo>
                    <a:pt x="237934" y="270313"/>
                  </a:lnTo>
                  <a:lnTo>
                    <a:pt x="270314" y="237931"/>
                  </a:lnTo>
                  <a:lnTo>
                    <a:pt x="291548" y="196866"/>
                  </a:lnTo>
                  <a:lnTo>
                    <a:pt x="299173" y="149580"/>
                  </a:lnTo>
                  <a:lnTo>
                    <a:pt x="291548" y="102300"/>
                  </a:lnTo>
                  <a:lnTo>
                    <a:pt x="270314" y="61239"/>
                  </a:lnTo>
                  <a:lnTo>
                    <a:pt x="237934" y="28859"/>
                  </a:lnTo>
                  <a:lnTo>
                    <a:pt x="196873" y="7625"/>
                  </a:lnTo>
                  <a:lnTo>
                    <a:pt x="149593" y="0"/>
                  </a:lnTo>
                  <a:lnTo>
                    <a:pt x="102307" y="7625"/>
                  </a:lnTo>
                  <a:lnTo>
                    <a:pt x="61241" y="28859"/>
                  </a:lnTo>
                  <a:lnTo>
                    <a:pt x="28860" y="61239"/>
                  </a:lnTo>
                  <a:lnTo>
                    <a:pt x="7625" y="102300"/>
                  </a:lnTo>
                  <a:lnTo>
                    <a:pt x="0" y="1495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14559" y="468740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73" y="149580"/>
                  </a:moveTo>
                  <a:lnTo>
                    <a:pt x="291548" y="102300"/>
                  </a:lnTo>
                  <a:lnTo>
                    <a:pt x="270314" y="61239"/>
                  </a:lnTo>
                  <a:lnTo>
                    <a:pt x="237934" y="28859"/>
                  </a:lnTo>
                  <a:lnTo>
                    <a:pt x="196873" y="7625"/>
                  </a:lnTo>
                  <a:lnTo>
                    <a:pt x="149593" y="0"/>
                  </a:lnTo>
                  <a:lnTo>
                    <a:pt x="102307" y="7625"/>
                  </a:lnTo>
                  <a:lnTo>
                    <a:pt x="61241" y="28859"/>
                  </a:lnTo>
                  <a:lnTo>
                    <a:pt x="28860" y="61239"/>
                  </a:lnTo>
                  <a:lnTo>
                    <a:pt x="7625" y="102300"/>
                  </a:lnTo>
                  <a:lnTo>
                    <a:pt x="0" y="149580"/>
                  </a:lnTo>
                  <a:lnTo>
                    <a:pt x="7625" y="196866"/>
                  </a:lnTo>
                  <a:lnTo>
                    <a:pt x="28860" y="237931"/>
                  </a:lnTo>
                  <a:lnTo>
                    <a:pt x="61241" y="270313"/>
                  </a:lnTo>
                  <a:lnTo>
                    <a:pt x="102307" y="291548"/>
                  </a:lnTo>
                  <a:lnTo>
                    <a:pt x="149593" y="299173"/>
                  </a:lnTo>
                  <a:lnTo>
                    <a:pt x="196873" y="291548"/>
                  </a:lnTo>
                  <a:lnTo>
                    <a:pt x="237934" y="270313"/>
                  </a:lnTo>
                  <a:lnTo>
                    <a:pt x="270314" y="237931"/>
                  </a:lnTo>
                  <a:lnTo>
                    <a:pt x="291548" y="196866"/>
                  </a:lnTo>
                  <a:lnTo>
                    <a:pt x="299173" y="149580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13199" y="468740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13199" y="468740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11827" y="468740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80"/>
                  </a:moveTo>
                  <a:lnTo>
                    <a:pt x="7625" y="196866"/>
                  </a:lnTo>
                  <a:lnTo>
                    <a:pt x="28859" y="237931"/>
                  </a:lnTo>
                  <a:lnTo>
                    <a:pt x="61239" y="270313"/>
                  </a:lnTo>
                  <a:lnTo>
                    <a:pt x="102300" y="291548"/>
                  </a:lnTo>
                  <a:lnTo>
                    <a:pt x="149580" y="299173"/>
                  </a:lnTo>
                  <a:lnTo>
                    <a:pt x="196866" y="291548"/>
                  </a:lnTo>
                  <a:lnTo>
                    <a:pt x="237931" y="270313"/>
                  </a:lnTo>
                  <a:lnTo>
                    <a:pt x="270313" y="237931"/>
                  </a:lnTo>
                  <a:lnTo>
                    <a:pt x="291548" y="196866"/>
                  </a:lnTo>
                  <a:lnTo>
                    <a:pt x="299173" y="149580"/>
                  </a:lnTo>
                  <a:lnTo>
                    <a:pt x="291548" y="102300"/>
                  </a:lnTo>
                  <a:lnTo>
                    <a:pt x="270313" y="61239"/>
                  </a:lnTo>
                  <a:lnTo>
                    <a:pt x="237931" y="28859"/>
                  </a:lnTo>
                  <a:lnTo>
                    <a:pt x="196866" y="7625"/>
                  </a:lnTo>
                  <a:lnTo>
                    <a:pt x="149580" y="0"/>
                  </a:lnTo>
                  <a:lnTo>
                    <a:pt x="102300" y="7625"/>
                  </a:lnTo>
                  <a:lnTo>
                    <a:pt x="61239" y="28859"/>
                  </a:lnTo>
                  <a:lnTo>
                    <a:pt x="28859" y="61239"/>
                  </a:lnTo>
                  <a:lnTo>
                    <a:pt x="7625" y="102300"/>
                  </a:lnTo>
                  <a:lnTo>
                    <a:pt x="0" y="1495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11827" y="468740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73" y="149580"/>
                  </a:moveTo>
                  <a:lnTo>
                    <a:pt x="291548" y="102300"/>
                  </a:lnTo>
                  <a:lnTo>
                    <a:pt x="270313" y="61239"/>
                  </a:lnTo>
                  <a:lnTo>
                    <a:pt x="237931" y="28859"/>
                  </a:lnTo>
                  <a:lnTo>
                    <a:pt x="196866" y="7625"/>
                  </a:lnTo>
                  <a:lnTo>
                    <a:pt x="149580" y="0"/>
                  </a:lnTo>
                  <a:lnTo>
                    <a:pt x="102300" y="7625"/>
                  </a:lnTo>
                  <a:lnTo>
                    <a:pt x="61239" y="28859"/>
                  </a:lnTo>
                  <a:lnTo>
                    <a:pt x="28859" y="61239"/>
                  </a:lnTo>
                  <a:lnTo>
                    <a:pt x="7625" y="102300"/>
                  </a:lnTo>
                  <a:lnTo>
                    <a:pt x="0" y="149580"/>
                  </a:lnTo>
                  <a:lnTo>
                    <a:pt x="7625" y="196866"/>
                  </a:lnTo>
                  <a:lnTo>
                    <a:pt x="28859" y="237931"/>
                  </a:lnTo>
                  <a:lnTo>
                    <a:pt x="61239" y="270313"/>
                  </a:lnTo>
                  <a:lnTo>
                    <a:pt x="102300" y="291548"/>
                  </a:lnTo>
                  <a:lnTo>
                    <a:pt x="149580" y="299173"/>
                  </a:lnTo>
                  <a:lnTo>
                    <a:pt x="196866" y="291548"/>
                  </a:lnTo>
                  <a:lnTo>
                    <a:pt x="237931" y="270313"/>
                  </a:lnTo>
                  <a:lnTo>
                    <a:pt x="270313" y="237931"/>
                  </a:lnTo>
                  <a:lnTo>
                    <a:pt x="291548" y="196866"/>
                  </a:lnTo>
                  <a:lnTo>
                    <a:pt x="299173" y="149580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10467" y="468739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4" y="291548"/>
                  </a:lnTo>
                  <a:lnTo>
                    <a:pt x="237939" y="270314"/>
                  </a:lnTo>
                  <a:lnTo>
                    <a:pt x="270322" y="237934"/>
                  </a:lnTo>
                  <a:lnTo>
                    <a:pt x="291559" y="196873"/>
                  </a:lnTo>
                  <a:lnTo>
                    <a:pt x="299186" y="149593"/>
                  </a:ln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10467" y="468739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4" y="291548"/>
                  </a:lnTo>
                  <a:lnTo>
                    <a:pt x="237939" y="270314"/>
                  </a:lnTo>
                  <a:lnTo>
                    <a:pt x="270322" y="237934"/>
                  </a:lnTo>
                  <a:lnTo>
                    <a:pt x="291559" y="196873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509107" y="468737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509107" y="468737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07735" y="468739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9" y="291559"/>
                  </a:lnTo>
                  <a:lnTo>
                    <a:pt x="237944" y="270322"/>
                  </a:lnTo>
                  <a:lnTo>
                    <a:pt x="270326" y="237939"/>
                  </a:lnTo>
                  <a:lnTo>
                    <a:pt x="291561" y="196874"/>
                  </a:lnTo>
                  <a:lnTo>
                    <a:pt x="299186" y="149593"/>
                  </a:lnTo>
                  <a:lnTo>
                    <a:pt x="291561" y="102312"/>
                  </a:lnTo>
                  <a:lnTo>
                    <a:pt x="270326" y="61247"/>
                  </a:lnTo>
                  <a:lnTo>
                    <a:pt x="237944" y="28864"/>
                  </a:lnTo>
                  <a:lnTo>
                    <a:pt x="196879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007735" y="468739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61" y="102312"/>
                  </a:lnTo>
                  <a:lnTo>
                    <a:pt x="270326" y="61247"/>
                  </a:lnTo>
                  <a:lnTo>
                    <a:pt x="237944" y="28864"/>
                  </a:lnTo>
                  <a:lnTo>
                    <a:pt x="196879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9" y="291559"/>
                  </a:lnTo>
                  <a:lnTo>
                    <a:pt x="237944" y="270322"/>
                  </a:lnTo>
                  <a:lnTo>
                    <a:pt x="270326" y="237939"/>
                  </a:lnTo>
                  <a:lnTo>
                    <a:pt x="291561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96569" y="1608802"/>
            <a:ext cx="6437631" cy="342593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latin typeface="Tahoma"/>
                <a:cs typeface="Tahoma"/>
              </a:rPr>
              <a:t>Expand deepest unexpanded node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dirty="0">
                <a:solidFill>
                  <a:srgbClr val="7E0000"/>
                </a:solidFill>
                <a:latin typeface="Century"/>
                <a:cs typeface="Century"/>
              </a:rPr>
              <a:t>Implementation</a:t>
            </a:r>
            <a:r>
              <a:rPr sz="2050" dirty="0">
                <a:latin typeface="Tahoma"/>
                <a:cs typeface="Tahoma"/>
              </a:rPr>
              <a:t>:</a:t>
            </a:r>
          </a:p>
          <a:p>
            <a:pPr marL="744220">
              <a:lnSpc>
                <a:spcPct val="100000"/>
              </a:lnSpc>
              <a:spcBef>
                <a:spcPts val="25"/>
              </a:spcBef>
            </a:pPr>
            <a:r>
              <a:rPr sz="2050" i="1" dirty="0">
                <a:solidFill>
                  <a:srgbClr val="004B00"/>
                </a:solidFill>
                <a:latin typeface="Times New Roman"/>
                <a:cs typeface="Times New Roman"/>
              </a:rPr>
              <a:t>fringe </a:t>
            </a:r>
            <a:r>
              <a:rPr sz="2050" dirty="0">
                <a:latin typeface="Tahoma"/>
                <a:cs typeface="Tahoma"/>
              </a:rPr>
              <a:t>= LIFO queue, i.e., put successors at front</a:t>
            </a:r>
          </a:p>
          <a:p>
            <a:pPr marL="1950085" algn="ctr">
              <a:lnSpc>
                <a:spcPct val="100000"/>
              </a:lnSpc>
              <a:spcBef>
                <a:spcPts val="405"/>
              </a:spcBef>
            </a:pPr>
            <a:r>
              <a:rPr sz="1650" i="1" spc="5" dirty="0">
                <a:latin typeface="Times New Roman"/>
                <a:cs typeface="Times New Roman"/>
              </a:rPr>
              <a:t>A</a:t>
            </a:r>
            <a:endParaRPr sz="16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969135" algn="ctr">
              <a:lnSpc>
                <a:spcPct val="100000"/>
              </a:lnSpc>
              <a:tabLst>
                <a:tab pos="3956050" algn="l"/>
              </a:tabLst>
            </a:pPr>
            <a:r>
              <a:rPr sz="1650" i="1" spc="5" dirty="0">
                <a:latin typeface="Times New Roman"/>
                <a:cs typeface="Times New Roman"/>
              </a:rPr>
              <a:t>B	C</a:t>
            </a:r>
            <a:endParaRPr sz="16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958339" algn="ctr">
              <a:lnSpc>
                <a:spcPct val="100000"/>
              </a:lnSpc>
              <a:tabLst>
                <a:tab pos="2962910" algn="l"/>
                <a:tab pos="3960495" algn="l"/>
                <a:tab pos="4949825" algn="l"/>
              </a:tabLst>
            </a:pPr>
            <a:r>
              <a:rPr sz="1650" i="1" spc="5" dirty="0">
                <a:latin typeface="Times New Roman"/>
                <a:cs typeface="Times New Roman"/>
              </a:rPr>
              <a:t>D	E	</a:t>
            </a:r>
            <a:r>
              <a:rPr sz="165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F	G</a:t>
            </a:r>
            <a:endParaRPr sz="16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2638425">
              <a:lnSpc>
                <a:spcPct val="100000"/>
              </a:lnSpc>
              <a:tabLst>
                <a:tab pos="3129280" algn="l"/>
                <a:tab pos="3597910" algn="l"/>
                <a:tab pos="4111625" algn="l"/>
                <a:tab pos="4580255" algn="l"/>
                <a:tab pos="5086350" algn="l"/>
                <a:tab pos="5592445" algn="l"/>
              </a:tabLst>
            </a:pPr>
            <a:r>
              <a:rPr sz="1650" i="1" dirty="0">
                <a:latin typeface="Times New Roman"/>
                <a:cs typeface="Times New Roman"/>
              </a:rPr>
              <a:t>I	</a:t>
            </a:r>
            <a:r>
              <a:rPr sz="165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J	K	L	</a:t>
            </a:r>
            <a:r>
              <a:rPr sz="165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M	</a:t>
            </a:r>
            <a:r>
              <a:rPr sz="165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N	O</a:t>
            </a:r>
            <a:endParaRPr sz="1650" dirty="0">
              <a:latin typeface="Times New Roman"/>
              <a:cs typeface="Times New Roman"/>
            </a:endParaRPr>
          </a:p>
        </p:txBody>
      </p:sp>
      <p:pic>
        <p:nvPicPr>
          <p:cNvPr id="40" name="object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1420" y="4757111"/>
            <a:ext cx="128201" cy="159748"/>
          </a:xfrm>
          <a:prstGeom prst="rect">
            <a:avLst/>
          </a:prstGeom>
        </p:spPr>
      </p:pic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47</a:t>
            </a:fld>
            <a:endParaRPr spc="2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0" dirty="0"/>
              <a:t>Depth-first</a:t>
            </a:r>
            <a:r>
              <a:rPr spc="245" dirty="0"/>
              <a:t> </a:t>
            </a:r>
            <a:r>
              <a:rPr spc="35" dirty="0"/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95880" y="2808681"/>
            <a:ext cx="3828415" cy="2199005"/>
            <a:chOff x="2495880" y="2808681"/>
            <a:chExt cx="3828415" cy="2199005"/>
          </a:xfrm>
        </p:grpSpPr>
        <p:sp>
          <p:nvSpPr>
            <p:cNvPr id="4" name="object 4"/>
            <p:cNvSpPr/>
            <p:nvPr/>
          </p:nvSpPr>
          <p:spPr>
            <a:xfrm>
              <a:off x="3407041" y="2967685"/>
              <a:ext cx="2005964" cy="627380"/>
            </a:xfrm>
            <a:custGeom>
              <a:avLst/>
              <a:gdLst/>
              <a:ahLst/>
              <a:cxnLst/>
              <a:rect l="l" t="t" r="r" b="b"/>
              <a:pathLst>
                <a:path w="2005964" h="627379">
                  <a:moveTo>
                    <a:pt x="1002880" y="0"/>
                  </a:moveTo>
                  <a:lnTo>
                    <a:pt x="0" y="626795"/>
                  </a:lnTo>
                </a:path>
                <a:path w="2005964" h="627379">
                  <a:moveTo>
                    <a:pt x="1002880" y="0"/>
                  </a:moveTo>
                  <a:lnTo>
                    <a:pt x="2005761" y="626795"/>
                  </a:lnTo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11369" y="3594480"/>
              <a:ext cx="1003300" cy="627380"/>
            </a:xfrm>
            <a:custGeom>
              <a:avLst/>
              <a:gdLst/>
              <a:ahLst/>
              <a:cxnLst/>
              <a:rect l="l" t="t" r="r" b="b"/>
              <a:pathLst>
                <a:path w="1003300" h="627379">
                  <a:moveTo>
                    <a:pt x="501434" y="0"/>
                  </a:moveTo>
                  <a:lnTo>
                    <a:pt x="0" y="626808"/>
                  </a:lnTo>
                </a:path>
                <a:path w="1003300" h="627379">
                  <a:moveTo>
                    <a:pt x="501434" y="0"/>
                  </a:moveTo>
                  <a:lnTo>
                    <a:pt x="1002880" y="626808"/>
                  </a:lnTo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05607" y="3594480"/>
              <a:ext cx="1003300" cy="627380"/>
            </a:xfrm>
            <a:custGeom>
              <a:avLst/>
              <a:gdLst/>
              <a:ahLst/>
              <a:cxnLst/>
              <a:rect l="l" t="t" r="r" b="b"/>
              <a:pathLst>
                <a:path w="1003300" h="627379">
                  <a:moveTo>
                    <a:pt x="501434" y="0"/>
                  </a:moveTo>
                  <a:lnTo>
                    <a:pt x="0" y="626808"/>
                  </a:lnTo>
                </a:path>
                <a:path w="1003300" h="627379">
                  <a:moveTo>
                    <a:pt x="501434" y="0"/>
                  </a:moveTo>
                  <a:lnTo>
                    <a:pt x="1002880" y="626808"/>
                  </a:lnTo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57764" y="4221289"/>
              <a:ext cx="2507615" cy="627380"/>
            </a:xfrm>
            <a:custGeom>
              <a:avLst/>
              <a:gdLst/>
              <a:ahLst/>
              <a:cxnLst/>
              <a:rect l="l" t="t" r="r" b="b"/>
              <a:pathLst>
                <a:path w="2507615" h="627379">
                  <a:moveTo>
                    <a:pt x="2256485" y="0"/>
                  </a:moveTo>
                  <a:lnTo>
                    <a:pt x="2005761" y="626795"/>
                  </a:lnTo>
                </a:path>
                <a:path w="2507615" h="627379">
                  <a:moveTo>
                    <a:pt x="2256485" y="0"/>
                  </a:moveTo>
                  <a:lnTo>
                    <a:pt x="2507195" y="626795"/>
                  </a:lnTo>
                </a:path>
                <a:path w="2507615" h="627379">
                  <a:moveTo>
                    <a:pt x="1253604" y="0"/>
                  </a:moveTo>
                  <a:lnTo>
                    <a:pt x="1002880" y="626795"/>
                  </a:lnTo>
                </a:path>
                <a:path w="2507615" h="627379">
                  <a:moveTo>
                    <a:pt x="1253604" y="0"/>
                  </a:moveTo>
                  <a:lnTo>
                    <a:pt x="1504315" y="626795"/>
                  </a:lnTo>
                </a:path>
                <a:path w="2507615" h="627379">
                  <a:moveTo>
                    <a:pt x="250710" y="0"/>
                  </a:moveTo>
                  <a:lnTo>
                    <a:pt x="0" y="626795"/>
                  </a:lnTo>
                </a:path>
                <a:path w="2507615" h="627379">
                  <a:moveTo>
                    <a:pt x="250710" y="0"/>
                  </a:moveTo>
                  <a:lnTo>
                    <a:pt x="501434" y="626795"/>
                  </a:lnTo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54884" y="4221289"/>
              <a:ext cx="501650" cy="627380"/>
            </a:xfrm>
            <a:custGeom>
              <a:avLst/>
              <a:gdLst/>
              <a:ahLst/>
              <a:cxnLst/>
              <a:rect l="l" t="t" r="r" b="b"/>
              <a:pathLst>
                <a:path w="501650" h="627379">
                  <a:moveTo>
                    <a:pt x="250710" y="0"/>
                  </a:moveTo>
                  <a:lnTo>
                    <a:pt x="0" y="626795"/>
                  </a:lnTo>
                </a:path>
                <a:path w="501650" h="627379">
                  <a:moveTo>
                    <a:pt x="250710" y="0"/>
                  </a:moveTo>
                  <a:lnTo>
                    <a:pt x="501434" y="626795"/>
                  </a:lnTo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59503" y="281725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75"/>
                  </a:lnTo>
                  <a:lnTo>
                    <a:pt x="29023" y="239269"/>
                  </a:lnTo>
                  <a:lnTo>
                    <a:pt x="61587" y="271835"/>
                  </a:lnTo>
                  <a:lnTo>
                    <a:pt x="102882" y="293192"/>
                  </a:lnTo>
                  <a:lnTo>
                    <a:pt x="150431" y="300863"/>
                  </a:lnTo>
                  <a:lnTo>
                    <a:pt x="197980" y="293192"/>
                  </a:lnTo>
                  <a:lnTo>
                    <a:pt x="239275" y="271835"/>
                  </a:lnTo>
                  <a:lnTo>
                    <a:pt x="271839" y="239269"/>
                  </a:lnTo>
                  <a:lnTo>
                    <a:pt x="293194" y="197975"/>
                  </a:lnTo>
                  <a:lnTo>
                    <a:pt x="300863" y="150431"/>
                  </a:ln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59503" y="281725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lnTo>
                    <a:pt x="7668" y="197975"/>
                  </a:lnTo>
                  <a:lnTo>
                    <a:pt x="29023" y="239269"/>
                  </a:lnTo>
                  <a:lnTo>
                    <a:pt x="61587" y="271835"/>
                  </a:lnTo>
                  <a:lnTo>
                    <a:pt x="102882" y="293192"/>
                  </a:lnTo>
                  <a:lnTo>
                    <a:pt x="150431" y="300863"/>
                  </a:lnTo>
                  <a:lnTo>
                    <a:pt x="197980" y="293192"/>
                  </a:lnTo>
                  <a:lnTo>
                    <a:pt x="239275" y="271835"/>
                  </a:lnTo>
                  <a:lnTo>
                    <a:pt x="271839" y="239269"/>
                  </a:lnTo>
                  <a:lnTo>
                    <a:pt x="293194" y="197975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56622" y="3444049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75" y="293194"/>
                  </a:lnTo>
                  <a:lnTo>
                    <a:pt x="239269" y="271839"/>
                  </a:lnTo>
                  <a:lnTo>
                    <a:pt x="271835" y="239275"/>
                  </a:lnTo>
                  <a:lnTo>
                    <a:pt x="293192" y="197980"/>
                  </a:lnTo>
                  <a:lnTo>
                    <a:pt x="300863" y="150431"/>
                  </a:lnTo>
                  <a:lnTo>
                    <a:pt x="293192" y="102882"/>
                  </a:lnTo>
                  <a:lnTo>
                    <a:pt x="271835" y="61587"/>
                  </a:lnTo>
                  <a:lnTo>
                    <a:pt x="239269" y="29023"/>
                  </a:lnTo>
                  <a:lnTo>
                    <a:pt x="197975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56622" y="3444049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2" y="102882"/>
                  </a:lnTo>
                  <a:lnTo>
                    <a:pt x="271835" y="61587"/>
                  </a:lnTo>
                  <a:lnTo>
                    <a:pt x="239269" y="29023"/>
                  </a:lnTo>
                  <a:lnTo>
                    <a:pt x="197975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75" y="293194"/>
                  </a:lnTo>
                  <a:lnTo>
                    <a:pt x="239269" y="271839"/>
                  </a:lnTo>
                  <a:lnTo>
                    <a:pt x="271835" y="239275"/>
                  </a:lnTo>
                  <a:lnTo>
                    <a:pt x="293192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62371" y="3444049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62371" y="3444049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33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55163" y="4070845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70" y="197975"/>
                  </a:lnTo>
                  <a:lnTo>
                    <a:pt x="29028" y="239269"/>
                  </a:lnTo>
                  <a:lnTo>
                    <a:pt x="61595" y="271835"/>
                  </a:lnTo>
                  <a:lnTo>
                    <a:pt x="102893" y="293192"/>
                  </a:lnTo>
                  <a:lnTo>
                    <a:pt x="150444" y="300863"/>
                  </a:lnTo>
                  <a:lnTo>
                    <a:pt x="197988" y="293192"/>
                  </a:lnTo>
                  <a:lnTo>
                    <a:pt x="239282" y="271835"/>
                  </a:lnTo>
                  <a:lnTo>
                    <a:pt x="271848" y="239269"/>
                  </a:lnTo>
                  <a:lnTo>
                    <a:pt x="293205" y="197975"/>
                  </a:lnTo>
                  <a:lnTo>
                    <a:pt x="300875" y="150431"/>
                  </a:lnTo>
                  <a:lnTo>
                    <a:pt x="293205" y="102882"/>
                  </a:lnTo>
                  <a:lnTo>
                    <a:pt x="271848" y="61587"/>
                  </a:lnTo>
                  <a:lnTo>
                    <a:pt x="239282" y="29023"/>
                  </a:lnTo>
                  <a:lnTo>
                    <a:pt x="197988" y="7668"/>
                  </a:lnTo>
                  <a:lnTo>
                    <a:pt x="150444" y="0"/>
                  </a:lnTo>
                  <a:lnTo>
                    <a:pt x="102893" y="7668"/>
                  </a:lnTo>
                  <a:lnTo>
                    <a:pt x="61595" y="29023"/>
                  </a:lnTo>
                  <a:lnTo>
                    <a:pt x="29028" y="61587"/>
                  </a:lnTo>
                  <a:lnTo>
                    <a:pt x="7670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55163" y="4070845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75" y="150431"/>
                  </a:moveTo>
                  <a:lnTo>
                    <a:pt x="293205" y="102882"/>
                  </a:lnTo>
                  <a:lnTo>
                    <a:pt x="271848" y="61587"/>
                  </a:lnTo>
                  <a:lnTo>
                    <a:pt x="239282" y="29023"/>
                  </a:lnTo>
                  <a:lnTo>
                    <a:pt x="197988" y="7668"/>
                  </a:lnTo>
                  <a:lnTo>
                    <a:pt x="150444" y="0"/>
                  </a:lnTo>
                  <a:lnTo>
                    <a:pt x="102893" y="7668"/>
                  </a:lnTo>
                  <a:lnTo>
                    <a:pt x="61595" y="29023"/>
                  </a:lnTo>
                  <a:lnTo>
                    <a:pt x="29028" y="61587"/>
                  </a:lnTo>
                  <a:lnTo>
                    <a:pt x="7670" y="102882"/>
                  </a:lnTo>
                  <a:lnTo>
                    <a:pt x="0" y="150431"/>
                  </a:lnTo>
                  <a:lnTo>
                    <a:pt x="7670" y="197975"/>
                  </a:lnTo>
                  <a:lnTo>
                    <a:pt x="29028" y="239269"/>
                  </a:lnTo>
                  <a:lnTo>
                    <a:pt x="61595" y="271835"/>
                  </a:lnTo>
                  <a:lnTo>
                    <a:pt x="102893" y="293192"/>
                  </a:lnTo>
                  <a:lnTo>
                    <a:pt x="150444" y="300863"/>
                  </a:lnTo>
                  <a:lnTo>
                    <a:pt x="197988" y="293192"/>
                  </a:lnTo>
                  <a:lnTo>
                    <a:pt x="239282" y="271835"/>
                  </a:lnTo>
                  <a:lnTo>
                    <a:pt x="271848" y="239269"/>
                  </a:lnTo>
                  <a:lnTo>
                    <a:pt x="293205" y="197975"/>
                  </a:lnTo>
                  <a:lnTo>
                    <a:pt x="300875" y="150431"/>
                  </a:lnTo>
                  <a:close/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58056" y="4070845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75"/>
                  </a:lnTo>
                  <a:lnTo>
                    <a:pt x="29023" y="239269"/>
                  </a:lnTo>
                  <a:lnTo>
                    <a:pt x="61587" y="271835"/>
                  </a:lnTo>
                  <a:lnTo>
                    <a:pt x="102882" y="293192"/>
                  </a:lnTo>
                  <a:lnTo>
                    <a:pt x="150431" y="300863"/>
                  </a:lnTo>
                  <a:lnTo>
                    <a:pt x="197980" y="293192"/>
                  </a:lnTo>
                  <a:lnTo>
                    <a:pt x="239275" y="271835"/>
                  </a:lnTo>
                  <a:lnTo>
                    <a:pt x="271839" y="239269"/>
                  </a:lnTo>
                  <a:lnTo>
                    <a:pt x="293194" y="197975"/>
                  </a:lnTo>
                  <a:lnTo>
                    <a:pt x="300863" y="150431"/>
                  </a:ln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58056" y="4070845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lnTo>
                    <a:pt x="7668" y="197975"/>
                  </a:lnTo>
                  <a:lnTo>
                    <a:pt x="29023" y="239269"/>
                  </a:lnTo>
                  <a:lnTo>
                    <a:pt x="61587" y="271835"/>
                  </a:lnTo>
                  <a:lnTo>
                    <a:pt x="102882" y="293192"/>
                  </a:lnTo>
                  <a:lnTo>
                    <a:pt x="150431" y="300863"/>
                  </a:lnTo>
                  <a:lnTo>
                    <a:pt x="197980" y="293192"/>
                  </a:lnTo>
                  <a:lnTo>
                    <a:pt x="239275" y="271835"/>
                  </a:lnTo>
                  <a:lnTo>
                    <a:pt x="271839" y="239269"/>
                  </a:lnTo>
                  <a:lnTo>
                    <a:pt x="293194" y="197975"/>
                  </a:lnTo>
                  <a:lnTo>
                    <a:pt x="300863" y="150431"/>
                  </a:lnTo>
                  <a:close/>
                </a:path>
              </a:pathLst>
            </a:custGeom>
            <a:ln w="33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60925" y="4070845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70" y="197975"/>
                  </a:lnTo>
                  <a:lnTo>
                    <a:pt x="29027" y="239269"/>
                  </a:lnTo>
                  <a:lnTo>
                    <a:pt x="61593" y="271835"/>
                  </a:lnTo>
                  <a:lnTo>
                    <a:pt x="102887" y="293192"/>
                  </a:lnTo>
                  <a:lnTo>
                    <a:pt x="150431" y="300863"/>
                  </a:lnTo>
                  <a:lnTo>
                    <a:pt x="197980" y="293192"/>
                  </a:lnTo>
                  <a:lnTo>
                    <a:pt x="239275" y="271835"/>
                  </a:lnTo>
                  <a:lnTo>
                    <a:pt x="271839" y="239269"/>
                  </a:lnTo>
                  <a:lnTo>
                    <a:pt x="293194" y="197975"/>
                  </a:lnTo>
                  <a:lnTo>
                    <a:pt x="300863" y="150431"/>
                  </a:ln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7" y="7668"/>
                  </a:lnTo>
                  <a:lnTo>
                    <a:pt x="61593" y="29023"/>
                  </a:lnTo>
                  <a:lnTo>
                    <a:pt x="29027" y="61587"/>
                  </a:lnTo>
                  <a:lnTo>
                    <a:pt x="7670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60925" y="4070845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7" y="7668"/>
                  </a:lnTo>
                  <a:lnTo>
                    <a:pt x="61593" y="29023"/>
                  </a:lnTo>
                  <a:lnTo>
                    <a:pt x="29027" y="61587"/>
                  </a:lnTo>
                  <a:lnTo>
                    <a:pt x="7670" y="102882"/>
                  </a:lnTo>
                  <a:lnTo>
                    <a:pt x="0" y="150431"/>
                  </a:lnTo>
                  <a:lnTo>
                    <a:pt x="7670" y="197975"/>
                  </a:lnTo>
                  <a:lnTo>
                    <a:pt x="29027" y="239269"/>
                  </a:lnTo>
                  <a:lnTo>
                    <a:pt x="61593" y="271835"/>
                  </a:lnTo>
                  <a:lnTo>
                    <a:pt x="102887" y="293192"/>
                  </a:lnTo>
                  <a:lnTo>
                    <a:pt x="150431" y="300863"/>
                  </a:lnTo>
                  <a:lnTo>
                    <a:pt x="197980" y="293192"/>
                  </a:lnTo>
                  <a:lnTo>
                    <a:pt x="239275" y="271835"/>
                  </a:lnTo>
                  <a:lnTo>
                    <a:pt x="271839" y="239269"/>
                  </a:lnTo>
                  <a:lnTo>
                    <a:pt x="293194" y="197975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63818" y="4070845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75"/>
                  </a:lnTo>
                  <a:lnTo>
                    <a:pt x="29023" y="239269"/>
                  </a:lnTo>
                  <a:lnTo>
                    <a:pt x="61587" y="271835"/>
                  </a:lnTo>
                  <a:lnTo>
                    <a:pt x="102882" y="293192"/>
                  </a:lnTo>
                  <a:lnTo>
                    <a:pt x="150431" y="300863"/>
                  </a:lnTo>
                  <a:lnTo>
                    <a:pt x="197980" y="293192"/>
                  </a:lnTo>
                  <a:lnTo>
                    <a:pt x="239275" y="271835"/>
                  </a:lnTo>
                  <a:lnTo>
                    <a:pt x="271839" y="239269"/>
                  </a:lnTo>
                  <a:lnTo>
                    <a:pt x="293194" y="197975"/>
                  </a:lnTo>
                  <a:lnTo>
                    <a:pt x="300863" y="150431"/>
                  </a:ln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63818" y="4070845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lnTo>
                    <a:pt x="7668" y="197975"/>
                  </a:lnTo>
                  <a:lnTo>
                    <a:pt x="29023" y="239269"/>
                  </a:lnTo>
                  <a:lnTo>
                    <a:pt x="61587" y="271835"/>
                  </a:lnTo>
                  <a:lnTo>
                    <a:pt x="102882" y="293192"/>
                  </a:lnTo>
                  <a:lnTo>
                    <a:pt x="150431" y="300863"/>
                  </a:lnTo>
                  <a:lnTo>
                    <a:pt x="197980" y="293192"/>
                  </a:lnTo>
                  <a:lnTo>
                    <a:pt x="239275" y="271835"/>
                  </a:lnTo>
                  <a:lnTo>
                    <a:pt x="271839" y="239269"/>
                  </a:lnTo>
                  <a:lnTo>
                    <a:pt x="293194" y="197975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04452" y="469765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04452" y="469765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05912" y="4697640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05912" y="4697640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07346" y="469765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75" y="293194"/>
                  </a:lnTo>
                  <a:lnTo>
                    <a:pt x="239269" y="271839"/>
                  </a:lnTo>
                  <a:lnTo>
                    <a:pt x="271835" y="239275"/>
                  </a:lnTo>
                  <a:lnTo>
                    <a:pt x="293192" y="197980"/>
                  </a:lnTo>
                  <a:lnTo>
                    <a:pt x="300863" y="150431"/>
                  </a:lnTo>
                  <a:lnTo>
                    <a:pt x="293192" y="102882"/>
                  </a:lnTo>
                  <a:lnTo>
                    <a:pt x="271835" y="61587"/>
                  </a:lnTo>
                  <a:lnTo>
                    <a:pt x="239269" y="29023"/>
                  </a:lnTo>
                  <a:lnTo>
                    <a:pt x="197975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07346" y="469765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2" y="102882"/>
                  </a:lnTo>
                  <a:lnTo>
                    <a:pt x="271835" y="61587"/>
                  </a:lnTo>
                  <a:lnTo>
                    <a:pt x="239269" y="29023"/>
                  </a:lnTo>
                  <a:lnTo>
                    <a:pt x="197975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75" y="293194"/>
                  </a:lnTo>
                  <a:lnTo>
                    <a:pt x="239269" y="271839"/>
                  </a:lnTo>
                  <a:lnTo>
                    <a:pt x="271835" y="239275"/>
                  </a:lnTo>
                  <a:lnTo>
                    <a:pt x="293192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08780" y="469765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70" y="197980"/>
                  </a:lnTo>
                  <a:lnTo>
                    <a:pt x="29028" y="239275"/>
                  </a:lnTo>
                  <a:lnTo>
                    <a:pt x="61595" y="271839"/>
                  </a:lnTo>
                  <a:lnTo>
                    <a:pt x="102893" y="293194"/>
                  </a:lnTo>
                  <a:lnTo>
                    <a:pt x="150444" y="300863"/>
                  </a:lnTo>
                  <a:lnTo>
                    <a:pt x="197988" y="293194"/>
                  </a:lnTo>
                  <a:lnTo>
                    <a:pt x="239282" y="271839"/>
                  </a:lnTo>
                  <a:lnTo>
                    <a:pt x="271848" y="239275"/>
                  </a:lnTo>
                  <a:lnTo>
                    <a:pt x="293205" y="197980"/>
                  </a:lnTo>
                  <a:lnTo>
                    <a:pt x="300875" y="150431"/>
                  </a:lnTo>
                  <a:lnTo>
                    <a:pt x="293205" y="102887"/>
                  </a:lnTo>
                  <a:lnTo>
                    <a:pt x="271848" y="61593"/>
                  </a:lnTo>
                  <a:lnTo>
                    <a:pt x="239282" y="29027"/>
                  </a:lnTo>
                  <a:lnTo>
                    <a:pt x="197988" y="7670"/>
                  </a:lnTo>
                  <a:lnTo>
                    <a:pt x="150444" y="0"/>
                  </a:lnTo>
                  <a:lnTo>
                    <a:pt x="102893" y="7670"/>
                  </a:lnTo>
                  <a:lnTo>
                    <a:pt x="61595" y="29027"/>
                  </a:lnTo>
                  <a:lnTo>
                    <a:pt x="29028" y="61593"/>
                  </a:lnTo>
                  <a:lnTo>
                    <a:pt x="7670" y="102887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08780" y="469765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75" y="150431"/>
                  </a:moveTo>
                  <a:lnTo>
                    <a:pt x="293205" y="102887"/>
                  </a:lnTo>
                  <a:lnTo>
                    <a:pt x="271848" y="61593"/>
                  </a:lnTo>
                  <a:lnTo>
                    <a:pt x="239282" y="29027"/>
                  </a:lnTo>
                  <a:lnTo>
                    <a:pt x="197988" y="7670"/>
                  </a:lnTo>
                  <a:lnTo>
                    <a:pt x="150444" y="0"/>
                  </a:lnTo>
                  <a:lnTo>
                    <a:pt x="102893" y="7670"/>
                  </a:lnTo>
                  <a:lnTo>
                    <a:pt x="61595" y="29027"/>
                  </a:lnTo>
                  <a:lnTo>
                    <a:pt x="29028" y="61593"/>
                  </a:lnTo>
                  <a:lnTo>
                    <a:pt x="7670" y="102887"/>
                  </a:lnTo>
                  <a:lnTo>
                    <a:pt x="0" y="150431"/>
                  </a:lnTo>
                  <a:lnTo>
                    <a:pt x="7670" y="197980"/>
                  </a:lnTo>
                  <a:lnTo>
                    <a:pt x="29028" y="239275"/>
                  </a:lnTo>
                  <a:lnTo>
                    <a:pt x="61595" y="271839"/>
                  </a:lnTo>
                  <a:lnTo>
                    <a:pt x="102893" y="293194"/>
                  </a:lnTo>
                  <a:lnTo>
                    <a:pt x="150444" y="300863"/>
                  </a:lnTo>
                  <a:lnTo>
                    <a:pt x="197988" y="293194"/>
                  </a:lnTo>
                  <a:lnTo>
                    <a:pt x="239282" y="271839"/>
                  </a:lnTo>
                  <a:lnTo>
                    <a:pt x="271848" y="239275"/>
                  </a:lnTo>
                  <a:lnTo>
                    <a:pt x="293205" y="197980"/>
                  </a:lnTo>
                  <a:lnTo>
                    <a:pt x="300875" y="150431"/>
                  </a:lnTo>
                  <a:close/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10214" y="469765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10214" y="469765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11661" y="4697640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11661" y="4697640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513095" y="4697628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7" y="7670"/>
                  </a:lnTo>
                  <a:lnTo>
                    <a:pt x="61593" y="29027"/>
                  </a:lnTo>
                  <a:lnTo>
                    <a:pt x="29027" y="61593"/>
                  </a:lnTo>
                  <a:lnTo>
                    <a:pt x="7670" y="102887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513095" y="4697628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7" y="7670"/>
                  </a:lnTo>
                  <a:lnTo>
                    <a:pt x="61593" y="29027"/>
                  </a:lnTo>
                  <a:lnTo>
                    <a:pt x="29027" y="61593"/>
                  </a:lnTo>
                  <a:lnTo>
                    <a:pt x="7670" y="102887"/>
                  </a:lnTo>
                  <a:lnTo>
                    <a:pt x="0" y="150431"/>
                  </a:ln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14541" y="4697640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75" y="293194"/>
                  </a:lnTo>
                  <a:lnTo>
                    <a:pt x="239269" y="271839"/>
                  </a:lnTo>
                  <a:lnTo>
                    <a:pt x="271835" y="239275"/>
                  </a:lnTo>
                  <a:lnTo>
                    <a:pt x="293192" y="197980"/>
                  </a:lnTo>
                  <a:lnTo>
                    <a:pt x="300863" y="150431"/>
                  </a:lnTo>
                  <a:lnTo>
                    <a:pt x="293192" y="102887"/>
                  </a:lnTo>
                  <a:lnTo>
                    <a:pt x="271835" y="61593"/>
                  </a:lnTo>
                  <a:lnTo>
                    <a:pt x="239269" y="29027"/>
                  </a:lnTo>
                  <a:lnTo>
                    <a:pt x="197975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014541" y="4697640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2" y="102887"/>
                  </a:lnTo>
                  <a:lnTo>
                    <a:pt x="271835" y="61593"/>
                  </a:lnTo>
                  <a:lnTo>
                    <a:pt x="239269" y="29027"/>
                  </a:lnTo>
                  <a:lnTo>
                    <a:pt x="197975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75" y="293194"/>
                  </a:lnTo>
                  <a:lnTo>
                    <a:pt x="239269" y="271839"/>
                  </a:lnTo>
                  <a:lnTo>
                    <a:pt x="271835" y="239275"/>
                  </a:lnTo>
                  <a:lnTo>
                    <a:pt x="293192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96569" y="1608802"/>
            <a:ext cx="6513831" cy="341054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latin typeface="Tahoma"/>
                <a:cs typeface="Tahoma"/>
              </a:rPr>
              <a:t>Expand deepest unexpanded node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dirty="0">
                <a:solidFill>
                  <a:srgbClr val="7E0000"/>
                </a:solidFill>
                <a:latin typeface="Century"/>
                <a:cs typeface="Century"/>
              </a:rPr>
              <a:t>Implementation</a:t>
            </a:r>
            <a:r>
              <a:rPr sz="2050" dirty="0">
                <a:latin typeface="Tahoma"/>
                <a:cs typeface="Tahoma"/>
              </a:rPr>
              <a:t>:</a:t>
            </a:r>
          </a:p>
          <a:p>
            <a:pPr marL="744220">
              <a:lnSpc>
                <a:spcPct val="100000"/>
              </a:lnSpc>
              <a:spcBef>
                <a:spcPts val="25"/>
              </a:spcBef>
            </a:pPr>
            <a:r>
              <a:rPr sz="2050" i="1" dirty="0">
                <a:solidFill>
                  <a:srgbClr val="004B00"/>
                </a:solidFill>
                <a:latin typeface="Times New Roman"/>
                <a:cs typeface="Times New Roman"/>
              </a:rPr>
              <a:t>fringe </a:t>
            </a:r>
            <a:r>
              <a:rPr sz="2050" dirty="0">
                <a:latin typeface="Tahoma"/>
                <a:cs typeface="Tahoma"/>
              </a:rPr>
              <a:t>= LIFO queue, i.e., put successors at front</a:t>
            </a:r>
          </a:p>
          <a:p>
            <a:pPr marL="1945639" algn="ctr">
              <a:lnSpc>
                <a:spcPct val="100000"/>
              </a:lnSpc>
              <a:spcBef>
                <a:spcPts val="414"/>
              </a:spcBef>
            </a:pPr>
            <a:r>
              <a:rPr sz="1650" i="1" dirty="0">
                <a:latin typeface="Times New Roman"/>
                <a:cs typeface="Times New Roman"/>
              </a:rPr>
              <a:t>A</a:t>
            </a:r>
            <a:endParaRPr sz="16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1964689" algn="ctr">
              <a:lnSpc>
                <a:spcPct val="100000"/>
              </a:lnSpc>
              <a:tabLst>
                <a:tab pos="3963035" algn="l"/>
              </a:tabLst>
            </a:pPr>
            <a:r>
              <a:rPr sz="1650" i="1" spc="10" dirty="0">
                <a:latin typeface="Times New Roman"/>
                <a:cs typeface="Times New Roman"/>
              </a:rPr>
              <a:t>B	</a:t>
            </a:r>
            <a:r>
              <a:rPr sz="1650" i="1" spc="15" dirty="0">
                <a:latin typeface="Times New Roman"/>
                <a:cs typeface="Times New Roman"/>
              </a:rPr>
              <a:t>C</a:t>
            </a:r>
            <a:endParaRPr sz="16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2964180" algn="ctr">
              <a:lnSpc>
                <a:spcPct val="100000"/>
              </a:lnSpc>
              <a:tabLst>
                <a:tab pos="3967479" algn="l"/>
                <a:tab pos="4962525" algn="l"/>
              </a:tabLst>
            </a:pPr>
            <a:r>
              <a:rPr sz="1650" i="1" spc="10" dirty="0">
                <a:latin typeface="Times New Roman"/>
                <a:cs typeface="Times New Roman"/>
              </a:rPr>
              <a:t>E	</a:t>
            </a:r>
            <a:r>
              <a:rPr sz="165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F	</a:t>
            </a:r>
            <a:r>
              <a:rPr sz="1650" i="1" spc="15" dirty="0">
                <a:solidFill>
                  <a:srgbClr val="00FF00"/>
                </a:solidFill>
                <a:latin typeface="Times New Roman"/>
                <a:cs typeface="Times New Roman"/>
              </a:rPr>
              <a:t>G</a:t>
            </a:r>
            <a:endParaRPr sz="16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2987040" algn="ctr">
              <a:lnSpc>
                <a:spcPct val="100000"/>
              </a:lnSpc>
              <a:tabLst>
                <a:tab pos="3458210" algn="l"/>
                <a:tab pos="3975100" algn="l"/>
                <a:tab pos="4445635" algn="l"/>
                <a:tab pos="4954905" algn="l"/>
                <a:tab pos="5464175" algn="l"/>
              </a:tabLst>
            </a:pPr>
            <a:r>
              <a:rPr sz="165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J	</a:t>
            </a:r>
            <a:r>
              <a:rPr sz="1650" i="1" spc="15" dirty="0">
                <a:solidFill>
                  <a:srgbClr val="00FF00"/>
                </a:solidFill>
                <a:latin typeface="Times New Roman"/>
                <a:cs typeface="Times New Roman"/>
              </a:rPr>
              <a:t>K	</a:t>
            </a:r>
            <a:r>
              <a:rPr sz="165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L	</a:t>
            </a:r>
            <a:r>
              <a:rPr sz="1650" i="1" spc="15" dirty="0">
                <a:solidFill>
                  <a:srgbClr val="00FF00"/>
                </a:solidFill>
                <a:latin typeface="Times New Roman"/>
                <a:cs typeface="Times New Roman"/>
              </a:rPr>
              <a:t>M	N	O</a:t>
            </a:r>
            <a:endParaRPr sz="1650" dirty="0">
              <a:latin typeface="Times New Roman"/>
              <a:cs typeface="Times New Roman"/>
            </a:endParaRPr>
          </a:p>
        </p:txBody>
      </p:sp>
      <p:pic>
        <p:nvPicPr>
          <p:cNvPr id="40" name="object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2714" y="4140940"/>
            <a:ext cx="128910" cy="160647"/>
          </a:xfrm>
          <a:prstGeom prst="rect">
            <a:avLst/>
          </a:prstGeom>
        </p:spPr>
      </p:pic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48</a:t>
            </a:fld>
            <a:endParaRPr spc="2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0" dirty="0"/>
              <a:t>Depth-first</a:t>
            </a:r>
            <a:r>
              <a:rPr spc="245" dirty="0"/>
              <a:t> </a:t>
            </a:r>
            <a:r>
              <a:rPr spc="35" dirty="0"/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00096" y="2792590"/>
            <a:ext cx="3806825" cy="2194560"/>
            <a:chOff x="2500096" y="2792590"/>
            <a:chExt cx="3806825" cy="2194560"/>
          </a:xfrm>
        </p:grpSpPr>
        <p:sp>
          <p:nvSpPr>
            <p:cNvPr id="4" name="object 4"/>
            <p:cNvSpPr/>
            <p:nvPr/>
          </p:nvSpPr>
          <p:spPr>
            <a:xfrm>
              <a:off x="3406228" y="2950768"/>
              <a:ext cx="1995170" cy="623570"/>
            </a:xfrm>
            <a:custGeom>
              <a:avLst/>
              <a:gdLst/>
              <a:ahLst/>
              <a:cxnLst/>
              <a:rect l="l" t="t" r="r" b="b"/>
              <a:pathLst>
                <a:path w="1995170" h="623570">
                  <a:moveTo>
                    <a:pt x="997267" y="0"/>
                  </a:moveTo>
                  <a:lnTo>
                    <a:pt x="0" y="623290"/>
                  </a:lnTo>
                </a:path>
                <a:path w="1995170" h="623570">
                  <a:moveTo>
                    <a:pt x="997267" y="0"/>
                  </a:moveTo>
                  <a:lnTo>
                    <a:pt x="1994547" y="623290"/>
                  </a:lnTo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02136" y="3574059"/>
              <a:ext cx="997585" cy="623570"/>
            </a:xfrm>
            <a:custGeom>
              <a:avLst/>
              <a:gdLst/>
              <a:ahLst/>
              <a:cxnLst/>
              <a:rect l="l" t="t" r="r" b="b"/>
              <a:pathLst>
                <a:path w="997585" h="623570">
                  <a:moveTo>
                    <a:pt x="498640" y="0"/>
                  </a:moveTo>
                  <a:lnTo>
                    <a:pt x="0" y="623303"/>
                  </a:lnTo>
                </a:path>
                <a:path w="997585" h="623570">
                  <a:moveTo>
                    <a:pt x="498640" y="0"/>
                  </a:moveTo>
                  <a:lnTo>
                    <a:pt x="997280" y="623303"/>
                  </a:lnTo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07588" y="3574059"/>
              <a:ext cx="997585" cy="623570"/>
            </a:xfrm>
            <a:custGeom>
              <a:avLst/>
              <a:gdLst/>
              <a:ahLst/>
              <a:cxnLst/>
              <a:rect l="l" t="t" r="r" b="b"/>
              <a:pathLst>
                <a:path w="997585" h="623570">
                  <a:moveTo>
                    <a:pt x="498640" y="0"/>
                  </a:moveTo>
                  <a:lnTo>
                    <a:pt x="0" y="623303"/>
                  </a:lnTo>
                </a:path>
                <a:path w="997585" h="623570">
                  <a:moveTo>
                    <a:pt x="498640" y="0"/>
                  </a:moveTo>
                  <a:lnTo>
                    <a:pt x="997280" y="623303"/>
                  </a:lnTo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52809" y="4197362"/>
              <a:ext cx="1496060" cy="623570"/>
            </a:xfrm>
            <a:custGeom>
              <a:avLst/>
              <a:gdLst/>
              <a:ahLst/>
              <a:cxnLst/>
              <a:rect l="l" t="t" r="r" b="b"/>
              <a:pathLst>
                <a:path w="1496060" h="623570">
                  <a:moveTo>
                    <a:pt x="1246593" y="0"/>
                  </a:moveTo>
                  <a:lnTo>
                    <a:pt x="997267" y="623303"/>
                  </a:lnTo>
                </a:path>
                <a:path w="1496060" h="623570">
                  <a:moveTo>
                    <a:pt x="1246593" y="0"/>
                  </a:moveTo>
                  <a:lnTo>
                    <a:pt x="1495907" y="623303"/>
                  </a:lnTo>
                </a:path>
                <a:path w="1496060" h="623570">
                  <a:moveTo>
                    <a:pt x="249313" y="0"/>
                  </a:moveTo>
                  <a:lnTo>
                    <a:pt x="0" y="623303"/>
                  </a:lnTo>
                </a:path>
                <a:path w="1496060" h="623570">
                  <a:moveTo>
                    <a:pt x="249313" y="0"/>
                  </a:moveTo>
                  <a:lnTo>
                    <a:pt x="498640" y="623303"/>
                  </a:lnTo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58249" y="4197362"/>
              <a:ext cx="1496060" cy="623570"/>
            </a:xfrm>
            <a:custGeom>
              <a:avLst/>
              <a:gdLst/>
              <a:ahLst/>
              <a:cxnLst/>
              <a:rect l="l" t="t" r="r" b="b"/>
              <a:pathLst>
                <a:path w="1496060" h="623570">
                  <a:moveTo>
                    <a:pt x="1246593" y="0"/>
                  </a:moveTo>
                  <a:lnTo>
                    <a:pt x="997280" y="623303"/>
                  </a:lnTo>
                </a:path>
                <a:path w="1496060" h="623570">
                  <a:moveTo>
                    <a:pt x="1246593" y="0"/>
                  </a:moveTo>
                  <a:lnTo>
                    <a:pt x="1495920" y="623303"/>
                  </a:lnTo>
                </a:path>
                <a:path w="1496060" h="623570">
                  <a:moveTo>
                    <a:pt x="249326" y="0"/>
                  </a:moveTo>
                  <a:lnTo>
                    <a:pt x="0" y="623303"/>
                  </a:lnTo>
                </a:path>
                <a:path w="1496060" h="623570">
                  <a:moveTo>
                    <a:pt x="249326" y="0"/>
                  </a:moveTo>
                  <a:lnTo>
                    <a:pt x="498640" y="623303"/>
                  </a:lnTo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53902" y="280116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19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9" y="291559"/>
                  </a:lnTo>
                  <a:lnTo>
                    <a:pt x="237944" y="270322"/>
                  </a:lnTo>
                  <a:lnTo>
                    <a:pt x="270326" y="237939"/>
                  </a:lnTo>
                  <a:lnTo>
                    <a:pt x="291561" y="196874"/>
                  </a:lnTo>
                  <a:lnTo>
                    <a:pt x="299186" y="149593"/>
                  </a:lnTo>
                  <a:lnTo>
                    <a:pt x="291561" y="102312"/>
                  </a:lnTo>
                  <a:lnTo>
                    <a:pt x="270326" y="61247"/>
                  </a:lnTo>
                  <a:lnTo>
                    <a:pt x="237944" y="28864"/>
                  </a:lnTo>
                  <a:lnTo>
                    <a:pt x="196879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53902" y="280116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19">
                  <a:moveTo>
                    <a:pt x="299186" y="149593"/>
                  </a:moveTo>
                  <a:lnTo>
                    <a:pt x="291561" y="102312"/>
                  </a:lnTo>
                  <a:lnTo>
                    <a:pt x="270326" y="61247"/>
                  </a:lnTo>
                  <a:lnTo>
                    <a:pt x="237944" y="28864"/>
                  </a:lnTo>
                  <a:lnTo>
                    <a:pt x="196879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9" y="291559"/>
                  </a:lnTo>
                  <a:lnTo>
                    <a:pt x="237944" y="270322"/>
                  </a:lnTo>
                  <a:lnTo>
                    <a:pt x="270326" y="237939"/>
                  </a:lnTo>
                  <a:lnTo>
                    <a:pt x="291561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56622" y="342446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4" y="291548"/>
                  </a:lnTo>
                  <a:lnTo>
                    <a:pt x="237939" y="270314"/>
                  </a:lnTo>
                  <a:lnTo>
                    <a:pt x="270322" y="237934"/>
                  </a:lnTo>
                  <a:lnTo>
                    <a:pt x="291559" y="196873"/>
                  </a:lnTo>
                  <a:lnTo>
                    <a:pt x="299186" y="149593"/>
                  </a:ln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56622" y="342446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4" y="291548"/>
                  </a:lnTo>
                  <a:lnTo>
                    <a:pt x="237939" y="270314"/>
                  </a:lnTo>
                  <a:lnTo>
                    <a:pt x="270322" y="237934"/>
                  </a:lnTo>
                  <a:lnTo>
                    <a:pt x="291559" y="196873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51170" y="342446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4" y="291548"/>
                  </a:lnTo>
                  <a:lnTo>
                    <a:pt x="237939" y="270314"/>
                  </a:lnTo>
                  <a:lnTo>
                    <a:pt x="270322" y="237934"/>
                  </a:lnTo>
                  <a:lnTo>
                    <a:pt x="291559" y="196873"/>
                  </a:lnTo>
                  <a:lnTo>
                    <a:pt x="299186" y="149593"/>
                  </a:ln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51170" y="342446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4" y="291548"/>
                  </a:lnTo>
                  <a:lnTo>
                    <a:pt x="237939" y="270314"/>
                  </a:lnTo>
                  <a:lnTo>
                    <a:pt x="270322" y="237934"/>
                  </a:lnTo>
                  <a:lnTo>
                    <a:pt x="291559" y="196873"/>
                  </a:lnTo>
                  <a:lnTo>
                    <a:pt x="299186" y="149593"/>
                  </a:lnTo>
                  <a:close/>
                </a:path>
              </a:pathLst>
            </a:custGeom>
            <a:ln w="33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57982" y="404775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0" y="149593"/>
                  </a:move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lnTo>
                    <a:pt x="291548" y="102307"/>
                  </a:lnTo>
                  <a:lnTo>
                    <a:pt x="270314" y="61241"/>
                  </a:lnTo>
                  <a:lnTo>
                    <a:pt x="237934" y="28860"/>
                  </a:lnTo>
                  <a:lnTo>
                    <a:pt x="196873" y="7625"/>
                  </a:lnTo>
                  <a:lnTo>
                    <a:pt x="149593" y="0"/>
                  </a:lnTo>
                  <a:lnTo>
                    <a:pt x="102307" y="7625"/>
                  </a:lnTo>
                  <a:lnTo>
                    <a:pt x="61241" y="28860"/>
                  </a:lnTo>
                  <a:lnTo>
                    <a:pt x="28860" y="61241"/>
                  </a:lnTo>
                  <a:lnTo>
                    <a:pt x="7625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57982" y="404775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299173" y="149593"/>
                  </a:moveTo>
                  <a:lnTo>
                    <a:pt x="291548" y="102307"/>
                  </a:lnTo>
                  <a:lnTo>
                    <a:pt x="270314" y="61241"/>
                  </a:lnTo>
                  <a:lnTo>
                    <a:pt x="237934" y="28860"/>
                  </a:lnTo>
                  <a:lnTo>
                    <a:pt x="196873" y="7625"/>
                  </a:lnTo>
                  <a:lnTo>
                    <a:pt x="149593" y="0"/>
                  </a:lnTo>
                  <a:lnTo>
                    <a:pt x="102307" y="7625"/>
                  </a:lnTo>
                  <a:lnTo>
                    <a:pt x="61241" y="28860"/>
                  </a:lnTo>
                  <a:lnTo>
                    <a:pt x="28860" y="61241"/>
                  </a:lnTo>
                  <a:lnTo>
                    <a:pt x="7625" y="102307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55262" y="404775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55262" y="404775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52543" y="404775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5" y="196874"/>
                  </a:lnTo>
                  <a:lnTo>
                    <a:pt x="28859" y="237939"/>
                  </a:lnTo>
                  <a:lnTo>
                    <a:pt x="61239" y="270322"/>
                  </a:lnTo>
                  <a:lnTo>
                    <a:pt x="102300" y="291559"/>
                  </a:lnTo>
                  <a:lnTo>
                    <a:pt x="149580" y="299186"/>
                  </a:lnTo>
                  <a:lnTo>
                    <a:pt x="196866" y="291559"/>
                  </a:lnTo>
                  <a:lnTo>
                    <a:pt x="237931" y="270322"/>
                  </a:lnTo>
                  <a:lnTo>
                    <a:pt x="270313" y="237939"/>
                  </a:lnTo>
                  <a:lnTo>
                    <a:pt x="291548" y="196874"/>
                  </a:lnTo>
                  <a:lnTo>
                    <a:pt x="299173" y="149593"/>
                  </a:lnTo>
                  <a:lnTo>
                    <a:pt x="291548" y="102307"/>
                  </a:lnTo>
                  <a:lnTo>
                    <a:pt x="270313" y="61241"/>
                  </a:lnTo>
                  <a:lnTo>
                    <a:pt x="237931" y="28860"/>
                  </a:lnTo>
                  <a:lnTo>
                    <a:pt x="196866" y="7625"/>
                  </a:lnTo>
                  <a:lnTo>
                    <a:pt x="149580" y="0"/>
                  </a:lnTo>
                  <a:lnTo>
                    <a:pt x="102300" y="7625"/>
                  </a:lnTo>
                  <a:lnTo>
                    <a:pt x="61239" y="28860"/>
                  </a:lnTo>
                  <a:lnTo>
                    <a:pt x="28859" y="61241"/>
                  </a:lnTo>
                  <a:lnTo>
                    <a:pt x="7625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52543" y="404775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73" y="149593"/>
                  </a:moveTo>
                  <a:lnTo>
                    <a:pt x="291548" y="102307"/>
                  </a:lnTo>
                  <a:lnTo>
                    <a:pt x="270313" y="61241"/>
                  </a:lnTo>
                  <a:lnTo>
                    <a:pt x="237931" y="28860"/>
                  </a:lnTo>
                  <a:lnTo>
                    <a:pt x="196866" y="7625"/>
                  </a:lnTo>
                  <a:lnTo>
                    <a:pt x="149580" y="0"/>
                  </a:lnTo>
                  <a:lnTo>
                    <a:pt x="102300" y="7625"/>
                  </a:lnTo>
                  <a:lnTo>
                    <a:pt x="61239" y="28860"/>
                  </a:lnTo>
                  <a:lnTo>
                    <a:pt x="28859" y="61241"/>
                  </a:lnTo>
                  <a:lnTo>
                    <a:pt x="7625" y="102307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59" y="237939"/>
                  </a:lnTo>
                  <a:lnTo>
                    <a:pt x="61239" y="270322"/>
                  </a:lnTo>
                  <a:lnTo>
                    <a:pt x="102300" y="291559"/>
                  </a:lnTo>
                  <a:lnTo>
                    <a:pt x="149580" y="299186"/>
                  </a:lnTo>
                  <a:lnTo>
                    <a:pt x="196866" y="291559"/>
                  </a:lnTo>
                  <a:lnTo>
                    <a:pt x="237931" y="270322"/>
                  </a:lnTo>
                  <a:lnTo>
                    <a:pt x="270313" y="237939"/>
                  </a:lnTo>
                  <a:lnTo>
                    <a:pt x="291548" y="196874"/>
                  </a:lnTo>
                  <a:lnTo>
                    <a:pt x="299173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49810" y="404775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49810" y="404775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08668" y="467105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08668" y="467105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07334" y="467105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5" y="196873"/>
                  </a:lnTo>
                  <a:lnTo>
                    <a:pt x="28859" y="237934"/>
                  </a:lnTo>
                  <a:lnTo>
                    <a:pt x="61239" y="270314"/>
                  </a:lnTo>
                  <a:lnTo>
                    <a:pt x="102300" y="291548"/>
                  </a:lnTo>
                  <a:lnTo>
                    <a:pt x="149580" y="299173"/>
                  </a:lnTo>
                  <a:lnTo>
                    <a:pt x="196866" y="291548"/>
                  </a:lnTo>
                  <a:lnTo>
                    <a:pt x="237931" y="270314"/>
                  </a:lnTo>
                  <a:lnTo>
                    <a:pt x="270313" y="237934"/>
                  </a:lnTo>
                  <a:lnTo>
                    <a:pt x="291548" y="196873"/>
                  </a:lnTo>
                  <a:lnTo>
                    <a:pt x="299173" y="149593"/>
                  </a:lnTo>
                  <a:lnTo>
                    <a:pt x="291548" y="102307"/>
                  </a:lnTo>
                  <a:lnTo>
                    <a:pt x="270313" y="61241"/>
                  </a:lnTo>
                  <a:lnTo>
                    <a:pt x="237931" y="28860"/>
                  </a:lnTo>
                  <a:lnTo>
                    <a:pt x="196866" y="7625"/>
                  </a:lnTo>
                  <a:lnTo>
                    <a:pt x="149580" y="0"/>
                  </a:lnTo>
                  <a:lnTo>
                    <a:pt x="102300" y="7625"/>
                  </a:lnTo>
                  <a:lnTo>
                    <a:pt x="61239" y="28860"/>
                  </a:lnTo>
                  <a:lnTo>
                    <a:pt x="28859" y="61241"/>
                  </a:lnTo>
                  <a:lnTo>
                    <a:pt x="7625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07334" y="467105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73" y="149593"/>
                  </a:moveTo>
                  <a:lnTo>
                    <a:pt x="291548" y="102307"/>
                  </a:lnTo>
                  <a:lnTo>
                    <a:pt x="270313" y="61241"/>
                  </a:lnTo>
                  <a:lnTo>
                    <a:pt x="237931" y="28860"/>
                  </a:lnTo>
                  <a:lnTo>
                    <a:pt x="196866" y="7625"/>
                  </a:lnTo>
                  <a:lnTo>
                    <a:pt x="149580" y="0"/>
                  </a:lnTo>
                  <a:lnTo>
                    <a:pt x="102300" y="7625"/>
                  </a:lnTo>
                  <a:lnTo>
                    <a:pt x="61239" y="28860"/>
                  </a:lnTo>
                  <a:lnTo>
                    <a:pt x="28859" y="61241"/>
                  </a:lnTo>
                  <a:lnTo>
                    <a:pt x="7625" y="102307"/>
                  </a:lnTo>
                  <a:lnTo>
                    <a:pt x="0" y="149593"/>
                  </a:lnTo>
                  <a:lnTo>
                    <a:pt x="7625" y="196873"/>
                  </a:lnTo>
                  <a:lnTo>
                    <a:pt x="28859" y="237934"/>
                  </a:lnTo>
                  <a:lnTo>
                    <a:pt x="61239" y="270314"/>
                  </a:lnTo>
                  <a:lnTo>
                    <a:pt x="102300" y="291548"/>
                  </a:lnTo>
                  <a:lnTo>
                    <a:pt x="149580" y="299173"/>
                  </a:lnTo>
                  <a:lnTo>
                    <a:pt x="196866" y="291548"/>
                  </a:lnTo>
                  <a:lnTo>
                    <a:pt x="237931" y="270314"/>
                  </a:lnTo>
                  <a:lnTo>
                    <a:pt x="270313" y="237934"/>
                  </a:lnTo>
                  <a:lnTo>
                    <a:pt x="291548" y="196873"/>
                  </a:lnTo>
                  <a:lnTo>
                    <a:pt x="299173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05961" y="467105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07" y="7626"/>
                  </a:lnTo>
                  <a:lnTo>
                    <a:pt x="61241" y="28864"/>
                  </a:lnTo>
                  <a:lnTo>
                    <a:pt x="28860" y="61247"/>
                  </a:lnTo>
                  <a:lnTo>
                    <a:pt x="7625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05961" y="467105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07" y="7626"/>
                  </a:lnTo>
                  <a:lnTo>
                    <a:pt x="61241" y="28864"/>
                  </a:lnTo>
                  <a:lnTo>
                    <a:pt x="28860" y="61247"/>
                  </a:lnTo>
                  <a:lnTo>
                    <a:pt x="7625" y="102312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33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04601" y="467107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04601" y="467107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33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03216" y="467105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lnTo>
                    <a:pt x="291548" y="102312"/>
                  </a:lnTo>
                  <a:lnTo>
                    <a:pt x="270314" y="61247"/>
                  </a:lnTo>
                  <a:lnTo>
                    <a:pt x="237934" y="28864"/>
                  </a:lnTo>
                  <a:lnTo>
                    <a:pt x="196873" y="7626"/>
                  </a:lnTo>
                  <a:lnTo>
                    <a:pt x="149593" y="0"/>
                  </a:lnTo>
                  <a:lnTo>
                    <a:pt x="102307" y="7626"/>
                  </a:lnTo>
                  <a:lnTo>
                    <a:pt x="61241" y="28864"/>
                  </a:lnTo>
                  <a:lnTo>
                    <a:pt x="28860" y="61247"/>
                  </a:lnTo>
                  <a:lnTo>
                    <a:pt x="7625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03216" y="467105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73" y="149593"/>
                  </a:moveTo>
                  <a:lnTo>
                    <a:pt x="291548" y="102312"/>
                  </a:lnTo>
                  <a:lnTo>
                    <a:pt x="270314" y="61247"/>
                  </a:lnTo>
                  <a:lnTo>
                    <a:pt x="237934" y="28864"/>
                  </a:lnTo>
                  <a:lnTo>
                    <a:pt x="196873" y="7626"/>
                  </a:lnTo>
                  <a:lnTo>
                    <a:pt x="149593" y="0"/>
                  </a:lnTo>
                  <a:lnTo>
                    <a:pt x="102307" y="7626"/>
                  </a:lnTo>
                  <a:lnTo>
                    <a:pt x="61241" y="28864"/>
                  </a:lnTo>
                  <a:lnTo>
                    <a:pt x="28860" y="61247"/>
                  </a:lnTo>
                  <a:lnTo>
                    <a:pt x="7625" y="102312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01869" y="467105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80"/>
                  </a:moveTo>
                  <a:lnTo>
                    <a:pt x="7626" y="196866"/>
                  </a:lnTo>
                  <a:lnTo>
                    <a:pt x="28864" y="237931"/>
                  </a:lnTo>
                  <a:lnTo>
                    <a:pt x="61247" y="270313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9" y="291548"/>
                  </a:lnTo>
                  <a:lnTo>
                    <a:pt x="237944" y="270313"/>
                  </a:lnTo>
                  <a:lnTo>
                    <a:pt x="270326" y="237931"/>
                  </a:lnTo>
                  <a:lnTo>
                    <a:pt x="291561" y="196866"/>
                  </a:lnTo>
                  <a:lnTo>
                    <a:pt x="299186" y="149580"/>
                  </a:lnTo>
                  <a:lnTo>
                    <a:pt x="291561" y="102300"/>
                  </a:lnTo>
                  <a:lnTo>
                    <a:pt x="270326" y="61239"/>
                  </a:lnTo>
                  <a:lnTo>
                    <a:pt x="237944" y="28859"/>
                  </a:lnTo>
                  <a:lnTo>
                    <a:pt x="196879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59"/>
                  </a:lnTo>
                  <a:lnTo>
                    <a:pt x="28864" y="61239"/>
                  </a:lnTo>
                  <a:lnTo>
                    <a:pt x="7626" y="102300"/>
                  </a:lnTo>
                  <a:lnTo>
                    <a:pt x="0" y="1495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01869" y="467105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80"/>
                  </a:moveTo>
                  <a:lnTo>
                    <a:pt x="291561" y="102300"/>
                  </a:lnTo>
                  <a:lnTo>
                    <a:pt x="270326" y="61239"/>
                  </a:lnTo>
                  <a:lnTo>
                    <a:pt x="237944" y="28859"/>
                  </a:lnTo>
                  <a:lnTo>
                    <a:pt x="196879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59"/>
                  </a:lnTo>
                  <a:lnTo>
                    <a:pt x="28864" y="61239"/>
                  </a:lnTo>
                  <a:lnTo>
                    <a:pt x="7626" y="102300"/>
                  </a:lnTo>
                  <a:lnTo>
                    <a:pt x="0" y="149580"/>
                  </a:lnTo>
                  <a:lnTo>
                    <a:pt x="7626" y="196866"/>
                  </a:lnTo>
                  <a:lnTo>
                    <a:pt x="28864" y="237931"/>
                  </a:lnTo>
                  <a:lnTo>
                    <a:pt x="61247" y="270313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9" y="291548"/>
                  </a:lnTo>
                  <a:lnTo>
                    <a:pt x="237944" y="270313"/>
                  </a:lnTo>
                  <a:lnTo>
                    <a:pt x="270326" y="237931"/>
                  </a:lnTo>
                  <a:lnTo>
                    <a:pt x="291561" y="196866"/>
                  </a:lnTo>
                  <a:lnTo>
                    <a:pt x="299186" y="149580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500509" y="4671047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500509" y="4671047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999137" y="467105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999137" y="467105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96569" y="1608802"/>
            <a:ext cx="6513831" cy="341311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latin typeface="Tahoma"/>
                <a:cs typeface="Tahoma"/>
              </a:rPr>
              <a:t>Expand deepest unexpanded node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dirty="0">
                <a:solidFill>
                  <a:srgbClr val="7E0000"/>
                </a:solidFill>
                <a:latin typeface="Century"/>
                <a:cs typeface="Century"/>
              </a:rPr>
              <a:t>Implementation</a:t>
            </a:r>
            <a:r>
              <a:rPr sz="2050" dirty="0">
                <a:latin typeface="Tahoma"/>
                <a:cs typeface="Tahoma"/>
              </a:rPr>
              <a:t>:</a:t>
            </a:r>
          </a:p>
          <a:p>
            <a:pPr marL="744220">
              <a:lnSpc>
                <a:spcPct val="100000"/>
              </a:lnSpc>
              <a:spcBef>
                <a:spcPts val="25"/>
              </a:spcBef>
            </a:pPr>
            <a:r>
              <a:rPr sz="2050" i="1" dirty="0">
                <a:solidFill>
                  <a:srgbClr val="004B00"/>
                </a:solidFill>
                <a:latin typeface="Times New Roman"/>
                <a:cs typeface="Times New Roman"/>
              </a:rPr>
              <a:t>fringe </a:t>
            </a:r>
            <a:r>
              <a:rPr sz="2050" dirty="0">
                <a:latin typeface="Tahoma"/>
                <a:cs typeface="Tahoma"/>
              </a:rPr>
              <a:t>= LIFO queue, i.e., put successors at front</a:t>
            </a:r>
          </a:p>
          <a:p>
            <a:pPr marL="1932305" algn="ctr">
              <a:lnSpc>
                <a:spcPct val="100000"/>
              </a:lnSpc>
              <a:spcBef>
                <a:spcPts val="275"/>
              </a:spcBef>
            </a:pPr>
            <a:r>
              <a:rPr sz="1650" i="1" spc="5" dirty="0">
                <a:latin typeface="Times New Roman"/>
                <a:cs typeface="Times New Roman"/>
              </a:rPr>
              <a:t>A</a:t>
            </a:r>
            <a:endParaRPr sz="16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951989" algn="ctr">
              <a:lnSpc>
                <a:spcPct val="100000"/>
              </a:lnSpc>
              <a:tabLst>
                <a:tab pos="3938904" algn="l"/>
              </a:tabLst>
            </a:pPr>
            <a:r>
              <a:rPr sz="1650" i="1" spc="5" dirty="0">
                <a:latin typeface="Times New Roman"/>
                <a:cs typeface="Times New Roman"/>
              </a:rPr>
              <a:t>B	C</a:t>
            </a:r>
            <a:endParaRPr sz="16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2945765" algn="ctr">
              <a:lnSpc>
                <a:spcPct val="100000"/>
              </a:lnSpc>
              <a:spcBef>
                <a:spcPts val="5"/>
              </a:spcBef>
              <a:tabLst>
                <a:tab pos="3943350" algn="l"/>
                <a:tab pos="4932680" algn="l"/>
              </a:tabLst>
            </a:pPr>
            <a:r>
              <a:rPr sz="1650" i="1" spc="5" dirty="0">
                <a:latin typeface="Times New Roman"/>
                <a:cs typeface="Times New Roman"/>
              </a:rPr>
              <a:t>E	</a:t>
            </a:r>
            <a:r>
              <a:rPr sz="165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F	G</a:t>
            </a:r>
            <a:endParaRPr sz="16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2968625" algn="ctr">
              <a:lnSpc>
                <a:spcPct val="100000"/>
              </a:lnSpc>
              <a:tabLst>
                <a:tab pos="3436620" algn="l"/>
                <a:tab pos="3950335" algn="l"/>
                <a:tab pos="4418965" algn="l"/>
                <a:tab pos="4925060" algn="l"/>
                <a:tab pos="5431155" algn="l"/>
              </a:tabLst>
            </a:pPr>
            <a:r>
              <a:rPr sz="1650" i="1" spc="5" dirty="0">
                <a:latin typeface="Times New Roman"/>
                <a:cs typeface="Times New Roman"/>
              </a:rPr>
              <a:t>J	K	</a:t>
            </a:r>
            <a:r>
              <a:rPr sz="165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L	</a:t>
            </a:r>
            <a:r>
              <a:rPr sz="165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M	</a:t>
            </a:r>
            <a:r>
              <a:rPr sz="165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N	O</a:t>
            </a:r>
            <a:endParaRPr sz="1650" dirty="0">
              <a:latin typeface="Times New Roman"/>
              <a:cs typeface="Times New Roman"/>
            </a:endParaRPr>
          </a:p>
        </p:txBody>
      </p:sp>
      <p:pic>
        <p:nvPicPr>
          <p:cNvPr id="40" name="object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1863" y="4740779"/>
            <a:ext cx="128201" cy="159748"/>
          </a:xfrm>
          <a:prstGeom prst="rect">
            <a:avLst/>
          </a:prstGeom>
        </p:spPr>
      </p:pic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49</a:t>
            </a:fld>
            <a:endParaRPr spc="2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1640839" algn="l"/>
              </a:tabLst>
            </a:pPr>
            <a:r>
              <a:rPr lang="en-GB" spc="90" dirty="0"/>
              <a:t>Solution</a:t>
            </a:r>
            <a:r>
              <a:rPr spc="90" dirty="0"/>
              <a:t>:	</a:t>
            </a:r>
            <a:r>
              <a:rPr lang="en-GB" spc="100" dirty="0"/>
              <a:t>Path to the Destination</a:t>
            </a:r>
            <a:endParaRPr spc="100" dirty="0"/>
          </a:p>
        </p:txBody>
      </p:sp>
      <p:sp>
        <p:nvSpPr>
          <p:cNvPr id="3" name="object 3"/>
          <p:cNvSpPr/>
          <p:nvPr/>
        </p:nvSpPr>
        <p:spPr>
          <a:xfrm>
            <a:off x="4169041" y="3566820"/>
            <a:ext cx="1472565" cy="1864360"/>
          </a:xfrm>
          <a:custGeom>
            <a:avLst/>
            <a:gdLst/>
            <a:ahLst/>
            <a:cxnLst/>
            <a:rect l="l" t="t" r="r" b="b"/>
            <a:pathLst>
              <a:path w="1472564" h="1864360">
                <a:moveTo>
                  <a:pt x="0" y="0"/>
                </a:moveTo>
                <a:lnTo>
                  <a:pt x="1472488" y="1864017"/>
                </a:lnTo>
              </a:path>
            </a:pathLst>
          </a:custGeom>
          <a:ln w="1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88967" y="5131265"/>
            <a:ext cx="75374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b="1" spc="10" dirty="0">
                <a:latin typeface="Arial"/>
                <a:cs typeface="Arial"/>
              </a:rPr>
              <a:t>Urziceni</a:t>
            </a:r>
            <a:endParaRPr sz="1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16979" y="4949824"/>
            <a:ext cx="71247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b="1" spc="10" dirty="0">
                <a:latin typeface="Arial"/>
                <a:cs typeface="Arial"/>
              </a:rPr>
              <a:t>Hirsova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65096" y="6059706"/>
            <a:ext cx="55626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b="1" spc="10" dirty="0">
                <a:latin typeface="Arial"/>
                <a:cs typeface="Arial"/>
              </a:rPr>
              <a:t>Eforie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38568" y="1793291"/>
            <a:ext cx="59817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b="1" spc="10" dirty="0">
                <a:latin typeface="Arial"/>
                <a:cs typeface="Arial"/>
              </a:rPr>
              <a:t>Neamt</a:t>
            </a:r>
            <a:endParaRPr sz="1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8224" y="1490399"/>
            <a:ext cx="67056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b="1" spc="10" dirty="0">
                <a:latin typeface="Arial"/>
                <a:cs typeface="Arial"/>
              </a:rPr>
              <a:t>Oradea</a:t>
            </a:r>
            <a:endParaRPr sz="1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4995" y="2196688"/>
            <a:ext cx="59753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b="1" spc="10" dirty="0">
                <a:latin typeface="Arial"/>
                <a:cs typeface="Arial"/>
              </a:rPr>
              <a:t>Zerind</a:t>
            </a:r>
            <a:endParaRPr sz="1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3165" y="3926396"/>
            <a:ext cx="90995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b="1" spc="10" dirty="0">
                <a:latin typeface="Arial"/>
                <a:cs typeface="Arial"/>
              </a:rPr>
              <a:t>Timisoara</a:t>
            </a:r>
            <a:endParaRPr sz="1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73753" y="4502961"/>
            <a:ext cx="53530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b="1" spc="10" dirty="0">
                <a:latin typeface="Arial"/>
                <a:cs typeface="Arial"/>
              </a:rPr>
              <a:t>Lugoj</a:t>
            </a:r>
            <a:endParaRPr sz="14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98671" y="5122772"/>
            <a:ext cx="77470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b="1" spc="10" dirty="0">
                <a:latin typeface="Arial"/>
                <a:cs typeface="Arial"/>
              </a:rPr>
              <a:t>Mehadia</a:t>
            </a:r>
            <a:endParaRPr sz="1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85623" y="6016469"/>
            <a:ext cx="71247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b="1" spc="10" dirty="0">
                <a:latin typeface="Arial"/>
                <a:cs typeface="Arial"/>
              </a:rPr>
              <a:t>Craiova</a:t>
            </a:r>
            <a:endParaRPr sz="1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95604" y="3090366"/>
            <a:ext cx="483234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b="1" spc="10" dirty="0">
                <a:latin typeface="Arial"/>
                <a:cs typeface="Arial"/>
              </a:rPr>
              <a:t>Sibiu</a:t>
            </a:r>
            <a:endParaRPr sz="1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09703" y="3126403"/>
            <a:ext cx="74358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b="1" spc="10" dirty="0">
                <a:latin typeface="Arial"/>
                <a:cs typeface="Arial"/>
              </a:rPr>
              <a:t>Fagaras</a:t>
            </a:r>
            <a:endParaRPr sz="1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4397" y="4425686"/>
            <a:ext cx="58737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b="1" spc="10" dirty="0">
                <a:latin typeface="Arial"/>
                <a:cs typeface="Arial"/>
              </a:rPr>
              <a:t>Pitesti</a:t>
            </a:r>
            <a:endParaRPr sz="14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31775" y="3479570"/>
            <a:ext cx="57721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b="1" spc="10" dirty="0">
                <a:latin typeface="Arial"/>
                <a:cs typeface="Arial"/>
              </a:rPr>
              <a:t>Vaslui</a:t>
            </a:r>
            <a:endParaRPr sz="14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12700" y="2513819"/>
            <a:ext cx="33782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b="1" spc="10" dirty="0">
                <a:latin typeface="Arial"/>
                <a:cs typeface="Arial"/>
              </a:rPr>
              <a:t>Iasi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647423" y="2199233"/>
            <a:ext cx="2510790" cy="3778885"/>
            <a:chOff x="5647423" y="2199233"/>
            <a:chExt cx="2510790" cy="3778885"/>
          </a:xfrm>
        </p:grpSpPr>
        <p:sp>
          <p:nvSpPr>
            <p:cNvPr id="20" name="object 20"/>
            <p:cNvSpPr/>
            <p:nvPr/>
          </p:nvSpPr>
          <p:spPr>
            <a:xfrm>
              <a:off x="6542163" y="3670528"/>
              <a:ext cx="800100" cy="1419860"/>
            </a:xfrm>
            <a:custGeom>
              <a:avLst/>
              <a:gdLst/>
              <a:ahLst/>
              <a:cxnLst/>
              <a:rect l="l" t="t" r="r" b="b"/>
              <a:pathLst>
                <a:path w="800100" h="1419860">
                  <a:moveTo>
                    <a:pt x="0" y="1419809"/>
                  </a:moveTo>
                  <a:lnTo>
                    <a:pt x="799985" y="0"/>
                  </a:lnTo>
                </a:path>
              </a:pathLst>
            </a:custGeom>
            <a:ln w="1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89013" y="5133581"/>
              <a:ext cx="1063625" cy="0"/>
            </a:xfrm>
            <a:custGeom>
              <a:avLst/>
              <a:gdLst/>
              <a:ahLst/>
              <a:cxnLst/>
              <a:rect l="l" t="t" r="r" b="b"/>
              <a:pathLst>
                <a:path w="1063625">
                  <a:moveTo>
                    <a:pt x="0" y="0"/>
                  </a:moveTo>
                  <a:lnTo>
                    <a:pt x="1063047" y="0"/>
                  </a:lnTo>
                </a:path>
              </a:pathLst>
            </a:custGeom>
            <a:ln w="1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55678" y="2207488"/>
              <a:ext cx="2494280" cy="3762375"/>
            </a:xfrm>
            <a:custGeom>
              <a:avLst/>
              <a:gdLst/>
              <a:ahLst/>
              <a:cxnLst/>
              <a:rect l="l" t="t" r="r" b="b"/>
              <a:pathLst>
                <a:path w="2494279" h="3762375">
                  <a:moveTo>
                    <a:pt x="2039620" y="2875635"/>
                  </a:moveTo>
                  <a:lnTo>
                    <a:pt x="2493670" y="3762121"/>
                  </a:lnTo>
                </a:path>
                <a:path w="2494279" h="3762375">
                  <a:moveTo>
                    <a:pt x="0" y="3235998"/>
                  </a:moveTo>
                  <a:lnTo>
                    <a:pt x="843229" y="2926092"/>
                  </a:lnTo>
                </a:path>
                <a:path w="2494279" h="3762375">
                  <a:moveTo>
                    <a:pt x="1109903" y="439635"/>
                  </a:moveTo>
                  <a:lnTo>
                    <a:pt x="93700" y="0"/>
                  </a:lnTo>
                </a:path>
                <a:path w="2494279" h="3762375">
                  <a:moveTo>
                    <a:pt x="1686471" y="1369352"/>
                  </a:moveTo>
                  <a:lnTo>
                    <a:pt x="1109903" y="482879"/>
                  </a:lnTo>
                </a:path>
              </a:pathLst>
            </a:custGeom>
            <a:ln w="1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697169" y="5543228"/>
            <a:ext cx="941069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b="1" spc="10" dirty="0">
                <a:latin typeface="Arial"/>
                <a:cs typeface="Arial"/>
              </a:rPr>
              <a:t>Bucharest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20312" y="1567567"/>
            <a:ext cx="7528559" cy="4866005"/>
            <a:chOff x="720312" y="1567567"/>
            <a:chExt cx="7528559" cy="4866005"/>
          </a:xfrm>
        </p:grpSpPr>
        <p:sp>
          <p:nvSpPr>
            <p:cNvPr id="25" name="object 25"/>
            <p:cNvSpPr/>
            <p:nvPr/>
          </p:nvSpPr>
          <p:spPr>
            <a:xfrm>
              <a:off x="783666" y="1630921"/>
              <a:ext cx="4872355" cy="4742815"/>
            </a:xfrm>
            <a:custGeom>
              <a:avLst/>
              <a:gdLst/>
              <a:ahLst/>
              <a:cxnLst/>
              <a:rect l="l" t="t" r="r" b="b"/>
              <a:pathLst>
                <a:path w="4872355" h="4742815">
                  <a:moveTo>
                    <a:pt x="4872012" y="3855808"/>
                  </a:moveTo>
                  <a:lnTo>
                    <a:pt x="4432376" y="4742281"/>
                  </a:lnTo>
                </a:path>
                <a:path w="4872355" h="4742815">
                  <a:moveTo>
                    <a:pt x="3632390" y="3185541"/>
                  </a:moveTo>
                  <a:lnTo>
                    <a:pt x="4828768" y="3812565"/>
                  </a:lnTo>
                </a:path>
                <a:path w="4872355" h="4742815">
                  <a:moveTo>
                    <a:pt x="2572943" y="4475619"/>
                  </a:moveTo>
                  <a:lnTo>
                    <a:pt x="3589147" y="3235998"/>
                  </a:lnTo>
                </a:path>
                <a:path w="4872355" h="4742815">
                  <a:moveTo>
                    <a:pt x="2255824" y="2565730"/>
                  </a:moveTo>
                  <a:lnTo>
                    <a:pt x="3545903" y="3185541"/>
                  </a:lnTo>
                </a:path>
                <a:path w="4872355" h="4742815">
                  <a:moveTo>
                    <a:pt x="1866646" y="1816188"/>
                  </a:moveTo>
                  <a:lnTo>
                    <a:pt x="3365728" y="1902675"/>
                  </a:lnTo>
                </a:path>
                <a:path w="4872355" h="4742815">
                  <a:moveTo>
                    <a:pt x="2522499" y="4432376"/>
                  </a:moveTo>
                  <a:lnTo>
                    <a:pt x="2263038" y="2608973"/>
                  </a:lnTo>
                </a:path>
                <a:path w="4872355" h="4742815">
                  <a:moveTo>
                    <a:pt x="1196390" y="4295444"/>
                  </a:moveTo>
                  <a:lnTo>
                    <a:pt x="2522499" y="4432376"/>
                  </a:lnTo>
                </a:path>
                <a:path w="4872355" h="4742815">
                  <a:moveTo>
                    <a:pt x="1196390" y="3675621"/>
                  </a:moveTo>
                  <a:lnTo>
                    <a:pt x="1153147" y="4252201"/>
                  </a:lnTo>
                </a:path>
                <a:path w="4872355" h="4742815">
                  <a:moveTo>
                    <a:pt x="2212594" y="2479243"/>
                  </a:moveTo>
                  <a:lnTo>
                    <a:pt x="1845030" y="1816188"/>
                  </a:lnTo>
                </a:path>
                <a:path w="4872355" h="4742815">
                  <a:moveTo>
                    <a:pt x="43243" y="1239621"/>
                  </a:moveTo>
                  <a:lnTo>
                    <a:pt x="1816201" y="1772945"/>
                  </a:lnTo>
                </a:path>
                <a:path w="4872355" h="4742815">
                  <a:moveTo>
                    <a:pt x="1816201" y="1772945"/>
                  </a:moveTo>
                  <a:lnTo>
                    <a:pt x="663054" y="43243"/>
                  </a:lnTo>
                </a:path>
                <a:path w="4872355" h="4742815">
                  <a:moveTo>
                    <a:pt x="1153134" y="3055810"/>
                  </a:moveTo>
                  <a:lnTo>
                    <a:pt x="1196378" y="3632390"/>
                  </a:lnTo>
                </a:path>
                <a:path w="4872355" h="4742815">
                  <a:moveTo>
                    <a:pt x="86487" y="2565730"/>
                  </a:moveTo>
                  <a:lnTo>
                    <a:pt x="1153134" y="3012567"/>
                  </a:lnTo>
                </a:path>
                <a:path w="4872355" h="4742815">
                  <a:moveTo>
                    <a:pt x="0" y="1282865"/>
                  </a:moveTo>
                  <a:lnTo>
                    <a:pt x="43243" y="2522486"/>
                  </a:lnTo>
                </a:path>
                <a:path w="4872355" h="4742815">
                  <a:moveTo>
                    <a:pt x="266661" y="619810"/>
                  </a:moveTo>
                  <a:lnTo>
                    <a:pt x="0" y="1239621"/>
                  </a:lnTo>
                </a:path>
                <a:path w="4872355" h="4742815">
                  <a:moveTo>
                    <a:pt x="619810" y="0"/>
                  </a:moveTo>
                  <a:lnTo>
                    <a:pt x="266661" y="619810"/>
                  </a:lnTo>
                </a:path>
              </a:pathLst>
            </a:custGeom>
            <a:ln w="1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59321" y="602006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0"/>
                  </a:moveTo>
                  <a:lnTo>
                    <a:pt x="0" y="133330"/>
                  </a:lnTo>
                  <a:lnTo>
                    <a:pt x="133330" y="133330"/>
                  </a:lnTo>
                  <a:lnTo>
                    <a:pt x="133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59321" y="602006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53022" y="410655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0"/>
                  </a:moveTo>
                  <a:lnTo>
                    <a:pt x="0" y="133330"/>
                  </a:lnTo>
                  <a:lnTo>
                    <a:pt x="133330" y="133330"/>
                  </a:lnTo>
                  <a:lnTo>
                    <a:pt x="133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53022" y="410655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65604" y="628312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0"/>
                  </a:moveTo>
                  <a:lnTo>
                    <a:pt x="0" y="133330"/>
                  </a:lnTo>
                  <a:lnTo>
                    <a:pt x="133330" y="133330"/>
                  </a:lnTo>
                  <a:lnTo>
                    <a:pt x="133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165604" y="628312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55682" y="504348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0"/>
                  </a:moveTo>
                  <a:lnTo>
                    <a:pt x="0" y="133330"/>
                  </a:lnTo>
                  <a:lnTo>
                    <a:pt x="133330" y="133330"/>
                  </a:lnTo>
                  <a:lnTo>
                    <a:pt x="133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55682" y="504348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325969" y="477681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0"/>
                  </a:moveTo>
                  <a:lnTo>
                    <a:pt x="0" y="133330"/>
                  </a:lnTo>
                  <a:lnTo>
                    <a:pt x="133330" y="133330"/>
                  </a:lnTo>
                  <a:lnTo>
                    <a:pt x="133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325969" y="477681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655671" y="212100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0"/>
                  </a:moveTo>
                  <a:lnTo>
                    <a:pt x="0" y="133330"/>
                  </a:lnTo>
                  <a:lnTo>
                    <a:pt x="133330" y="133330"/>
                  </a:lnTo>
                  <a:lnTo>
                    <a:pt x="133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655671" y="212100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06144" y="349036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0"/>
                  </a:moveTo>
                  <a:lnTo>
                    <a:pt x="0" y="133330"/>
                  </a:lnTo>
                  <a:lnTo>
                    <a:pt x="133330" y="133330"/>
                  </a:lnTo>
                  <a:lnTo>
                    <a:pt x="133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06144" y="349036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36807" y="521286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0"/>
                  </a:moveTo>
                  <a:lnTo>
                    <a:pt x="0" y="133330"/>
                  </a:lnTo>
                  <a:lnTo>
                    <a:pt x="133330" y="133330"/>
                  </a:lnTo>
                  <a:lnTo>
                    <a:pt x="133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36807" y="521286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889956" y="5836266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0"/>
                  </a:moveTo>
                  <a:lnTo>
                    <a:pt x="0" y="133330"/>
                  </a:lnTo>
                  <a:lnTo>
                    <a:pt x="133330" y="133330"/>
                  </a:lnTo>
                  <a:lnTo>
                    <a:pt x="133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889956" y="5836266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889956" y="460025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0"/>
                  </a:moveTo>
                  <a:lnTo>
                    <a:pt x="0" y="133330"/>
                  </a:lnTo>
                  <a:lnTo>
                    <a:pt x="133330" y="133330"/>
                  </a:lnTo>
                  <a:lnTo>
                    <a:pt x="133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889956" y="460025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6822" y="282729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0"/>
                  </a:moveTo>
                  <a:lnTo>
                    <a:pt x="0" y="133330"/>
                  </a:lnTo>
                  <a:lnTo>
                    <a:pt x="133330" y="133330"/>
                  </a:lnTo>
                  <a:lnTo>
                    <a:pt x="133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36822" y="2827293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80065" y="410655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0"/>
                  </a:moveTo>
                  <a:lnTo>
                    <a:pt x="0" y="133330"/>
                  </a:lnTo>
                  <a:lnTo>
                    <a:pt x="133330" y="133330"/>
                  </a:lnTo>
                  <a:lnTo>
                    <a:pt x="133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80065" y="410655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07090" y="220388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0"/>
                  </a:moveTo>
                  <a:lnTo>
                    <a:pt x="0" y="133330"/>
                  </a:lnTo>
                  <a:lnTo>
                    <a:pt x="133330" y="133330"/>
                  </a:lnTo>
                  <a:lnTo>
                    <a:pt x="133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07090" y="220388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356632" y="15840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0"/>
                  </a:moveTo>
                  <a:lnTo>
                    <a:pt x="0" y="133330"/>
                  </a:lnTo>
                  <a:lnTo>
                    <a:pt x="133330" y="133330"/>
                  </a:lnTo>
                  <a:lnTo>
                    <a:pt x="133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356632" y="158407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556630" y="336062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0"/>
                  </a:moveTo>
                  <a:lnTo>
                    <a:pt x="0" y="133330"/>
                  </a:lnTo>
                  <a:lnTo>
                    <a:pt x="133330" y="133330"/>
                  </a:lnTo>
                  <a:lnTo>
                    <a:pt x="133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556630" y="336062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098884" y="5929966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0"/>
                  </a:moveTo>
                  <a:lnTo>
                    <a:pt x="0" y="133330"/>
                  </a:lnTo>
                  <a:lnTo>
                    <a:pt x="133330" y="133330"/>
                  </a:lnTo>
                  <a:lnTo>
                    <a:pt x="133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098884" y="5929966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652061" y="504348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0"/>
                  </a:moveTo>
                  <a:lnTo>
                    <a:pt x="0" y="133330"/>
                  </a:lnTo>
                  <a:lnTo>
                    <a:pt x="133330" y="133330"/>
                  </a:lnTo>
                  <a:lnTo>
                    <a:pt x="133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652061" y="5043481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271302" y="356482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0"/>
                  </a:moveTo>
                  <a:lnTo>
                    <a:pt x="0" y="133330"/>
                  </a:lnTo>
                  <a:lnTo>
                    <a:pt x="133330" y="133330"/>
                  </a:lnTo>
                  <a:lnTo>
                    <a:pt x="133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271302" y="356482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715131" y="260028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0"/>
                  </a:moveTo>
                  <a:lnTo>
                    <a:pt x="0" y="133330"/>
                  </a:lnTo>
                  <a:lnTo>
                    <a:pt x="133330" y="133330"/>
                  </a:lnTo>
                  <a:lnTo>
                    <a:pt x="133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715131" y="260028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569197" y="539663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0"/>
                  </a:moveTo>
                  <a:lnTo>
                    <a:pt x="0" y="133330"/>
                  </a:lnTo>
                  <a:lnTo>
                    <a:pt x="133330" y="133330"/>
                  </a:lnTo>
                  <a:lnTo>
                    <a:pt x="133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569197" y="539663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1009218" y="1691732"/>
            <a:ext cx="212725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10" dirty="0">
                <a:latin typeface="Times New Roman"/>
                <a:cs typeface="Times New Roman"/>
              </a:rPr>
              <a:t>71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56308" y="2361904"/>
            <a:ext cx="633730" cy="618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sz="1450" spc="10" dirty="0">
                <a:latin typeface="Times New Roman"/>
                <a:cs typeface="Times New Roman"/>
              </a:rPr>
              <a:t>75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450" b="1" spc="10" dirty="0">
                <a:latin typeface="Arial"/>
                <a:cs typeface="Arial"/>
              </a:rPr>
              <a:t>Arad</a:t>
            </a:r>
            <a:endParaRPr sz="14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63157" y="3390789"/>
            <a:ext cx="306705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10" dirty="0">
                <a:latin typeface="Times New Roman"/>
                <a:cs typeface="Times New Roman"/>
              </a:rPr>
              <a:t>118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144931" y="4395655"/>
            <a:ext cx="306705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10" dirty="0">
                <a:latin typeface="Times New Roman"/>
                <a:cs typeface="Times New Roman"/>
              </a:rPr>
              <a:t>111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711570" y="4816220"/>
            <a:ext cx="212725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10" dirty="0">
                <a:latin typeface="Times New Roman"/>
                <a:cs typeface="Times New Roman"/>
              </a:rPr>
              <a:t>70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102103" y="5346268"/>
            <a:ext cx="817244" cy="64643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00"/>
              </a:spcBef>
            </a:pPr>
            <a:r>
              <a:rPr sz="1450" spc="10" dirty="0">
                <a:latin typeface="Times New Roman"/>
                <a:cs typeface="Times New Roman"/>
              </a:rPr>
              <a:t>75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450" b="1" spc="10" dirty="0">
                <a:latin typeface="Arial"/>
                <a:cs typeface="Arial"/>
              </a:rPr>
              <a:t>Dobreta</a:t>
            </a:r>
            <a:endParaRPr sz="14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480962" y="5697017"/>
            <a:ext cx="306705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10" dirty="0">
                <a:latin typeface="Times New Roman"/>
                <a:cs typeface="Times New Roman"/>
              </a:rPr>
              <a:t>120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066513" y="2279889"/>
            <a:ext cx="306705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10" dirty="0">
                <a:latin typeface="Times New Roman"/>
                <a:cs typeface="Times New Roman"/>
              </a:rPr>
              <a:t>151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547951" y="2820271"/>
            <a:ext cx="306705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10" dirty="0">
                <a:latin typeface="Times New Roman"/>
                <a:cs typeface="Times New Roman"/>
              </a:rPr>
              <a:t>140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392188" y="3206599"/>
            <a:ext cx="212725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10" dirty="0">
                <a:latin typeface="Times New Roman"/>
                <a:cs typeface="Times New Roman"/>
              </a:rPr>
              <a:t>99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881663" y="3610437"/>
            <a:ext cx="1502410" cy="48005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10" dirty="0">
                <a:latin typeface="Times New Roman"/>
                <a:cs typeface="Times New Roman"/>
              </a:rPr>
              <a:t>80</a:t>
            </a:r>
            <a:endParaRPr sz="1450">
              <a:latin typeface="Times New Roman"/>
              <a:cs typeface="Times New Roman"/>
            </a:endParaRPr>
          </a:p>
          <a:p>
            <a:pPr marL="157480">
              <a:lnSpc>
                <a:spcPct val="100000"/>
              </a:lnSpc>
              <a:spcBef>
                <a:spcPts val="65"/>
              </a:spcBef>
            </a:pPr>
            <a:r>
              <a:rPr sz="1450" b="1" spc="10" dirty="0">
                <a:latin typeface="Arial"/>
                <a:cs typeface="Arial"/>
              </a:rPr>
              <a:t>Rimnicu</a:t>
            </a:r>
            <a:r>
              <a:rPr sz="1450" b="1" spc="-50" dirty="0">
                <a:latin typeface="Arial"/>
                <a:cs typeface="Arial"/>
              </a:rPr>
              <a:t> </a:t>
            </a:r>
            <a:r>
              <a:rPr sz="1450" b="1" spc="10" dirty="0">
                <a:latin typeface="Arial"/>
                <a:cs typeface="Arial"/>
              </a:rPr>
              <a:t>Vilcea</a:t>
            </a:r>
            <a:endParaRPr sz="14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516174" y="4521403"/>
            <a:ext cx="212725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10" dirty="0">
                <a:latin typeface="Times New Roman"/>
                <a:cs typeface="Times New Roman"/>
              </a:rPr>
              <a:t>97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695825" y="5101387"/>
            <a:ext cx="306705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10" dirty="0">
                <a:latin typeface="Times New Roman"/>
                <a:cs typeface="Times New Roman"/>
              </a:rPr>
              <a:t>101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009770" y="4350573"/>
            <a:ext cx="306705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10" dirty="0">
                <a:latin typeface="Times New Roman"/>
                <a:cs typeface="Times New Roman"/>
              </a:rPr>
              <a:t>211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864209" y="5442195"/>
            <a:ext cx="306705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10" dirty="0">
                <a:latin typeface="Times New Roman"/>
                <a:cs typeface="Times New Roman"/>
              </a:rPr>
              <a:t>138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235240" y="5042556"/>
            <a:ext cx="306705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10" dirty="0">
                <a:latin typeface="Times New Roman"/>
                <a:cs typeface="Times New Roman"/>
              </a:rPr>
              <a:t>146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931361" y="5021088"/>
            <a:ext cx="212725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10" dirty="0">
                <a:latin typeface="Times New Roman"/>
                <a:cs typeface="Times New Roman"/>
              </a:rPr>
              <a:t>85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334596" y="5780639"/>
            <a:ext cx="691515" cy="65913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850"/>
              </a:spcBef>
            </a:pPr>
            <a:r>
              <a:rPr sz="1450" spc="10" dirty="0">
                <a:latin typeface="Times New Roman"/>
                <a:cs typeface="Times New Roman"/>
              </a:rPr>
              <a:t>90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450" b="1" spc="10" dirty="0">
                <a:latin typeface="Arial"/>
                <a:cs typeface="Arial"/>
              </a:rPr>
              <a:t>Giurgiu</a:t>
            </a:r>
            <a:endParaRPr sz="145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066539" y="4839238"/>
            <a:ext cx="212725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10" dirty="0">
                <a:latin typeface="Times New Roman"/>
                <a:cs typeface="Times New Roman"/>
              </a:rPr>
              <a:t>98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012338" y="4242643"/>
            <a:ext cx="306705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10" dirty="0">
                <a:latin typeface="Times New Roman"/>
                <a:cs typeface="Times New Roman"/>
              </a:rPr>
              <a:t>142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136765" y="2948408"/>
            <a:ext cx="212725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10" dirty="0">
                <a:latin typeface="Times New Roman"/>
                <a:cs typeface="Times New Roman"/>
              </a:rPr>
              <a:t>92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255149" y="2150851"/>
            <a:ext cx="212725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10" dirty="0">
                <a:latin typeface="Times New Roman"/>
                <a:cs typeface="Times New Roman"/>
              </a:rPr>
              <a:t>87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009829" y="5362496"/>
            <a:ext cx="212725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10" dirty="0">
                <a:latin typeface="Times New Roman"/>
                <a:cs typeface="Times New Roman"/>
              </a:rPr>
              <a:t>86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677443" y="2767914"/>
            <a:ext cx="5125720" cy="2862580"/>
          </a:xfrm>
          <a:custGeom>
            <a:avLst/>
            <a:gdLst/>
            <a:ahLst/>
            <a:cxnLst/>
            <a:rect l="l" t="t" r="r" b="b"/>
            <a:pathLst>
              <a:path w="5125720" h="2862579">
                <a:moveTo>
                  <a:pt x="252082" y="126034"/>
                </a:moveTo>
                <a:lnTo>
                  <a:pt x="242178" y="76975"/>
                </a:lnTo>
                <a:lnTo>
                  <a:pt x="215168" y="36914"/>
                </a:lnTo>
                <a:lnTo>
                  <a:pt x="175106" y="9904"/>
                </a:lnTo>
                <a:lnTo>
                  <a:pt x="126047" y="0"/>
                </a:lnTo>
                <a:lnTo>
                  <a:pt x="76981" y="9904"/>
                </a:lnTo>
                <a:lnTo>
                  <a:pt x="36915" y="36914"/>
                </a:lnTo>
                <a:lnTo>
                  <a:pt x="9904" y="76975"/>
                </a:lnTo>
                <a:lnTo>
                  <a:pt x="0" y="126034"/>
                </a:lnTo>
                <a:lnTo>
                  <a:pt x="9904" y="175101"/>
                </a:lnTo>
                <a:lnTo>
                  <a:pt x="36915" y="215166"/>
                </a:lnTo>
                <a:lnTo>
                  <a:pt x="76981" y="242177"/>
                </a:lnTo>
                <a:lnTo>
                  <a:pt x="126047" y="252082"/>
                </a:lnTo>
                <a:lnTo>
                  <a:pt x="175106" y="242177"/>
                </a:lnTo>
                <a:lnTo>
                  <a:pt x="215168" y="215166"/>
                </a:lnTo>
                <a:lnTo>
                  <a:pt x="242178" y="175101"/>
                </a:lnTo>
                <a:lnTo>
                  <a:pt x="252082" y="126034"/>
                </a:lnTo>
                <a:close/>
              </a:path>
              <a:path w="5125720" h="2862579">
                <a:moveTo>
                  <a:pt x="5084457" y="2695384"/>
                </a:moveTo>
                <a:lnTo>
                  <a:pt x="5074553" y="2646323"/>
                </a:lnTo>
                <a:lnTo>
                  <a:pt x="5047543" y="2606257"/>
                </a:lnTo>
                <a:lnTo>
                  <a:pt x="5007482" y="2579243"/>
                </a:lnTo>
                <a:lnTo>
                  <a:pt x="4958422" y="2569337"/>
                </a:lnTo>
                <a:lnTo>
                  <a:pt x="4909356" y="2579243"/>
                </a:lnTo>
                <a:lnTo>
                  <a:pt x="4869291" y="2606257"/>
                </a:lnTo>
                <a:lnTo>
                  <a:pt x="4842279" y="2646323"/>
                </a:lnTo>
                <a:lnTo>
                  <a:pt x="4832375" y="2695384"/>
                </a:lnTo>
                <a:lnTo>
                  <a:pt x="4842279" y="2744445"/>
                </a:lnTo>
                <a:lnTo>
                  <a:pt x="4869291" y="2784511"/>
                </a:lnTo>
                <a:lnTo>
                  <a:pt x="4909356" y="2811525"/>
                </a:lnTo>
                <a:lnTo>
                  <a:pt x="4958422" y="2821432"/>
                </a:lnTo>
                <a:lnTo>
                  <a:pt x="5007482" y="2811525"/>
                </a:lnTo>
                <a:lnTo>
                  <a:pt x="5047543" y="2784511"/>
                </a:lnTo>
                <a:lnTo>
                  <a:pt x="5074553" y="2744445"/>
                </a:lnTo>
                <a:lnTo>
                  <a:pt x="5084457" y="2695384"/>
                </a:lnTo>
                <a:close/>
              </a:path>
              <a:path w="5125720" h="2862579">
                <a:moveTo>
                  <a:pt x="5125110" y="2695384"/>
                </a:moveTo>
                <a:lnTo>
                  <a:pt x="5119155" y="2651070"/>
                </a:lnTo>
                <a:lnTo>
                  <a:pt x="5102350" y="2611249"/>
                </a:lnTo>
                <a:lnTo>
                  <a:pt x="5076283" y="2577511"/>
                </a:lnTo>
                <a:lnTo>
                  <a:pt x="5042545" y="2551444"/>
                </a:lnTo>
                <a:lnTo>
                  <a:pt x="5002724" y="2534639"/>
                </a:lnTo>
                <a:lnTo>
                  <a:pt x="4958410" y="2528684"/>
                </a:lnTo>
                <a:lnTo>
                  <a:pt x="4914096" y="2534639"/>
                </a:lnTo>
                <a:lnTo>
                  <a:pt x="4874278" y="2551444"/>
                </a:lnTo>
                <a:lnTo>
                  <a:pt x="4840543" y="2577511"/>
                </a:lnTo>
                <a:lnTo>
                  <a:pt x="4814479" y="2611249"/>
                </a:lnTo>
                <a:lnTo>
                  <a:pt x="4797676" y="2651070"/>
                </a:lnTo>
                <a:lnTo>
                  <a:pt x="4791722" y="2695384"/>
                </a:lnTo>
                <a:lnTo>
                  <a:pt x="4797676" y="2739697"/>
                </a:lnTo>
                <a:lnTo>
                  <a:pt x="4814479" y="2779516"/>
                </a:lnTo>
                <a:lnTo>
                  <a:pt x="4840543" y="2813251"/>
                </a:lnTo>
                <a:lnTo>
                  <a:pt x="4874278" y="2839315"/>
                </a:lnTo>
                <a:lnTo>
                  <a:pt x="4914096" y="2856118"/>
                </a:lnTo>
                <a:lnTo>
                  <a:pt x="4958410" y="2862072"/>
                </a:lnTo>
                <a:lnTo>
                  <a:pt x="5002724" y="2856118"/>
                </a:lnTo>
                <a:lnTo>
                  <a:pt x="5042545" y="2839315"/>
                </a:lnTo>
                <a:lnTo>
                  <a:pt x="5076283" y="2813251"/>
                </a:lnTo>
                <a:lnTo>
                  <a:pt x="5102350" y="2779516"/>
                </a:lnTo>
                <a:lnTo>
                  <a:pt x="5119155" y="2739697"/>
                </a:lnTo>
                <a:lnTo>
                  <a:pt x="5125110" y="2695384"/>
                </a:lnTo>
                <a:close/>
              </a:path>
            </a:pathLst>
          </a:custGeom>
          <a:ln w="3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91" name="object 9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5</a:t>
            </a:fld>
            <a:endParaRPr spc="2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0" dirty="0"/>
              <a:t>Depth-first</a:t>
            </a:r>
            <a:r>
              <a:rPr spc="245" dirty="0"/>
              <a:t> </a:t>
            </a:r>
            <a:r>
              <a:rPr spc="35" dirty="0"/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08707" y="2792590"/>
            <a:ext cx="3806825" cy="2194560"/>
            <a:chOff x="2508707" y="2792590"/>
            <a:chExt cx="3806825" cy="2194560"/>
          </a:xfrm>
        </p:grpSpPr>
        <p:sp>
          <p:nvSpPr>
            <p:cNvPr id="4" name="object 4"/>
            <p:cNvSpPr/>
            <p:nvPr/>
          </p:nvSpPr>
          <p:spPr>
            <a:xfrm>
              <a:off x="3414839" y="2950768"/>
              <a:ext cx="1995170" cy="623570"/>
            </a:xfrm>
            <a:custGeom>
              <a:avLst/>
              <a:gdLst/>
              <a:ahLst/>
              <a:cxnLst/>
              <a:rect l="l" t="t" r="r" b="b"/>
              <a:pathLst>
                <a:path w="1995170" h="623570">
                  <a:moveTo>
                    <a:pt x="997267" y="0"/>
                  </a:moveTo>
                  <a:lnTo>
                    <a:pt x="0" y="623290"/>
                  </a:lnTo>
                </a:path>
                <a:path w="1995170" h="623570">
                  <a:moveTo>
                    <a:pt x="997267" y="0"/>
                  </a:moveTo>
                  <a:lnTo>
                    <a:pt x="1994547" y="623290"/>
                  </a:lnTo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10747" y="3574059"/>
              <a:ext cx="997585" cy="623570"/>
            </a:xfrm>
            <a:custGeom>
              <a:avLst/>
              <a:gdLst/>
              <a:ahLst/>
              <a:cxnLst/>
              <a:rect l="l" t="t" r="r" b="b"/>
              <a:pathLst>
                <a:path w="997585" h="623570">
                  <a:moveTo>
                    <a:pt x="498640" y="0"/>
                  </a:moveTo>
                  <a:lnTo>
                    <a:pt x="0" y="623303"/>
                  </a:lnTo>
                </a:path>
                <a:path w="997585" h="623570">
                  <a:moveTo>
                    <a:pt x="498640" y="0"/>
                  </a:moveTo>
                  <a:lnTo>
                    <a:pt x="997280" y="623303"/>
                  </a:lnTo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16199" y="3574059"/>
              <a:ext cx="997585" cy="623570"/>
            </a:xfrm>
            <a:custGeom>
              <a:avLst/>
              <a:gdLst/>
              <a:ahLst/>
              <a:cxnLst/>
              <a:rect l="l" t="t" r="r" b="b"/>
              <a:pathLst>
                <a:path w="997585" h="623570">
                  <a:moveTo>
                    <a:pt x="498640" y="0"/>
                  </a:moveTo>
                  <a:lnTo>
                    <a:pt x="0" y="623303"/>
                  </a:lnTo>
                </a:path>
                <a:path w="997585" h="623570">
                  <a:moveTo>
                    <a:pt x="498640" y="0"/>
                  </a:moveTo>
                  <a:lnTo>
                    <a:pt x="997267" y="623303"/>
                  </a:lnTo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61407" y="4197362"/>
              <a:ext cx="1496060" cy="623570"/>
            </a:xfrm>
            <a:custGeom>
              <a:avLst/>
              <a:gdLst/>
              <a:ahLst/>
              <a:cxnLst/>
              <a:rect l="l" t="t" r="r" b="b"/>
              <a:pathLst>
                <a:path w="1496060" h="623570">
                  <a:moveTo>
                    <a:pt x="1246593" y="0"/>
                  </a:moveTo>
                  <a:lnTo>
                    <a:pt x="997280" y="623303"/>
                  </a:lnTo>
                </a:path>
                <a:path w="1496060" h="623570">
                  <a:moveTo>
                    <a:pt x="1246593" y="0"/>
                  </a:moveTo>
                  <a:lnTo>
                    <a:pt x="1495920" y="623303"/>
                  </a:lnTo>
                </a:path>
                <a:path w="1496060" h="623570">
                  <a:moveTo>
                    <a:pt x="249326" y="0"/>
                  </a:moveTo>
                  <a:lnTo>
                    <a:pt x="0" y="623303"/>
                  </a:lnTo>
                </a:path>
                <a:path w="1496060" h="623570">
                  <a:moveTo>
                    <a:pt x="249326" y="0"/>
                  </a:moveTo>
                  <a:lnTo>
                    <a:pt x="498640" y="623303"/>
                  </a:lnTo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66847" y="4197362"/>
              <a:ext cx="1496060" cy="623570"/>
            </a:xfrm>
            <a:custGeom>
              <a:avLst/>
              <a:gdLst/>
              <a:ahLst/>
              <a:cxnLst/>
              <a:rect l="l" t="t" r="r" b="b"/>
              <a:pathLst>
                <a:path w="1496060" h="623570">
                  <a:moveTo>
                    <a:pt x="1246606" y="0"/>
                  </a:moveTo>
                  <a:lnTo>
                    <a:pt x="997280" y="623303"/>
                  </a:lnTo>
                </a:path>
                <a:path w="1496060" h="623570">
                  <a:moveTo>
                    <a:pt x="1246606" y="0"/>
                  </a:moveTo>
                  <a:lnTo>
                    <a:pt x="1495920" y="623303"/>
                  </a:lnTo>
                </a:path>
                <a:path w="1496060" h="623570">
                  <a:moveTo>
                    <a:pt x="249326" y="0"/>
                  </a:moveTo>
                  <a:lnTo>
                    <a:pt x="0" y="623303"/>
                  </a:lnTo>
                </a:path>
                <a:path w="1496060" h="623570">
                  <a:moveTo>
                    <a:pt x="249326" y="0"/>
                  </a:moveTo>
                  <a:lnTo>
                    <a:pt x="498640" y="623303"/>
                  </a:lnTo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62513" y="280116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19">
                  <a:moveTo>
                    <a:pt x="0" y="149593"/>
                  </a:moveTo>
                  <a:lnTo>
                    <a:pt x="7625" y="196874"/>
                  </a:lnTo>
                  <a:lnTo>
                    <a:pt x="28859" y="237939"/>
                  </a:lnTo>
                  <a:lnTo>
                    <a:pt x="61239" y="270322"/>
                  </a:lnTo>
                  <a:lnTo>
                    <a:pt x="102300" y="291559"/>
                  </a:lnTo>
                  <a:lnTo>
                    <a:pt x="149580" y="299186"/>
                  </a:lnTo>
                  <a:lnTo>
                    <a:pt x="196866" y="291559"/>
                  </a:lnTo>
                  <a:lnTo>
                    <a:pt x="237931" y="270322"/>
                  </a:lnTo>
                  <a:lnTo>
                    <a:pt x="270313" y="237939"/>
                  </a:lnTo>
                  <a:lnTo>
                    <a:pt x="291548" y="196874"/>
                  </a:lnTo>
                  <a:lnTo>
                    <a:pt x="299173" y="149593"/>
                  </a:lnTo>
                  <a:lnTo>
                    <a:pt x="291548" y="102312"/>
                  </a:lnTo>
                  <a:lnTo>
                    <a:pt x="270313" y="61247"/>
                  </a:lnTo>
                  <a:lnTo>
                    <a:pt x="237931" y="28864"/>
                  </a:lnTo>
                  <a:lnTo>
                    <a:pt x="196866" y="7626"/>
                  </a:lnTo>
                  <a:lnTo>
                    <a:pt x="149580" y="0"/>
                  </a:lnTo>
                  <a:lnTo>
                    <a:pt x="102300" y="7626"/>
                  </a:lnTo>
                  <a:lnTo>
                    <a:pt x="61239" y="28864"/>
                  </a:lnTo>
                  <a:lnTo>
                    <a:pt x="28859" y="61247"/>
                  </a:lnTo>
                  <a:lnTo>
                    <a:pt x="7625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2513" y="280116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19">
                  <a:moveTo>
                    <a:pt x="299173" y="149593"/>
                  </a:moveTo>
                  <a:lnTo>
                    <a:pt x="291548" y="102312"/>
                  </a:lnTo>
                  <a:lnTo>
                    <a:pt x="270313" y="61247"/>
                  </a:lnTo>
                  <a:lnTo>
                    <a:pt x="237931" y="28864"/>
                  </a:lnTo>
                  <a:lnTo>
                    <a:pt x="196866" y="7626"/>
                  </a:lnTo>
                  <a:lnTo>
                    <a:pt x="149580" y="0"/>
                  </a:lnTo>
                  <a:lnTo>
                    <a:pt x="102300" y="7626"/>
                  </a:lnTo>
                  <a:lnTo>
                    <a:pt x="61239" y="28864"/>
                  </a:lnTo>
                  <a:lnTo>
                    <a:pt x="28859" y="61247"/>
                  </a:lnTo>
                  <a:lnTo>
                    <a:pt x="7625" y="102312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59" y="237939"/>
                  </a:lnTo>
                  <a:lnTo>
                    <a:pt x="61239" y="270322"/>
                  </a:lnTo>
                  <a:lnTo>
                    <a:pt x="102300" y="291559"/>
                  </a:lnTo>
                  <a:lnTo>
                    <a:pt x="149580" y="299186"/>
                  </a:lnTo>
                  <a:lnTo>
                    <a:pt x="196866" y="291559"/>
                  </a:lnTo>
                  <a:lnTo>
                    <a:pt x="237931" y="270322"/>
                  </a:lnTo>
                  <a:lnTo>
                    <a:pt x="270313" y="237939"/>
                  </a:lnTo>
                  <a:lnTo>
                    <a:pt x="291548" y="196874"/>
                  </a:lnTo>
                  <a:lnTo>
                    <a:pt x="299173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65220" y="342446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9" y="291548"/>
                  </a:lnTo>
                  <a:lnTo>
                    <a:pt x="237944" y="270314"/>
                  </a:lnTo>
                  <a:lnTo>
                    <a:pt x="270326" y="237934"/>
                  </a:lnTo>
                  <a:lnTo>
                    <a:pt x="291561" y="196873"/>
                  </a:lnTo>
                  <a:lnTo>
                    <a:pt x="299186" y="149593"/>
                  </a:lnTo>
                  <a:lnTo>
                    <a:pt x="291561" y="102307"/>
                  </a:lnTo>
                  <a:lnTo>
                    <a:pt x="270326" y="61241"/>
                  </a:lnTo>
                  <a:lnTo>
                    <a:pt x="237944" y="28860"/>
                  </a:lnTo>
                  <a:lnTo>
                    <a:pt x="196879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65220" y="342446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61" y="102307"/>
                  </a:lnTo>
                  <a:lnTo>
                    <a:pt x="270326" y="61241"/>
                  </a:lnTo>
                  <a:lnTo>
                    <a:pt x="237944" y="28860"/>
                  </a:lnTo>
                  <a:lnTo>
                    <a:pt x="196879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9" y="291548"/>
                  </a:lnTo>
                  <a:lnTo>
                    <a:pt x="237944" y="270314"/>
                  </a:lnTo>
                  <a:lnTo>
                    <a:pt x="270326" y="237934"/>
                  </a:lnTo>
                  <a:lnTo>
                    <a:pt x="291561" y="196873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59768" y="342446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9" y="291548"/>
                  </a:lnTo>
                  <a:lnTo>
                    <a:pt x="237944" y="270314"/>
                  </a:lnTo>
                  <a:lnTo>
                    <a:pt x="270326" y="237934"/>
                  </a:lnTo>
                  <a:lnTo>
                    <a:pt x="291561" y="196873"/>
                  </a:lnTo>
                  <a:lnTo>
                    <a:pt x="299186" y="149593"/>
                  </a:lnTo>
                  <a:lnTo>
                    <a:pt x="291561" y="102307"/>
                  </a:lnTo>
                  <a:lnTo>
                    <a:pt x="270326" y="61241"/>
                  </a:lnTo>
                  <a:lnTo>
                    <a:pt x="237944" y="28860"/>
                  </a:lnTo>
                  <a:lnTo>
                    <a:pt x="196879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59768" y="342446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61" y="102307"/>
                  </a:lnTo>
                  <a:lnTo>
                    <a:pt x="270326" y="61241"/>
                  </a:lnTo>
                  <a:lnTo>
                    <a:pt x="237944" y="28860"/>
                  </a:lnTo>
                  <a:lnTo>
                    <a:pt x="196879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9" y="291548"/>
                  </a:lnTo>
                  <a:lnTo>
                    <a:pt x="237944" y="270314"/>
                  </a:lnTo>
                  <a:lnTo>
                    <a:pt x="270326" y="237934"/>
                  </a:lnTo>
                  <a:lnTo>
                    <a:pt x="291561" y="196873"/>
                  </a:lnTo>
                  <a:lnTo>
                    <a:pt x="299186" y="149593"/>
                  </a:lnTo>
                  <a:close/>
                </a:path>
              </a:pathLst>
            </a:custGeom>
            <a:ln w="33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66580" y="404775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66580" y="404775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299186" y="149593"/>
                  </a:move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63860" y="404775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63860" y="404775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61141" y="404775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lnTo>
                    <a:pt x="291548" y="102307"/>
                  </a:lnTo>
                  <a:lnTo>
                    <a:pt x="270314" y="61241"/>
                  </a:lnTo>
                  <a:lnTo>
                    <a:pt x="237934" y="28860"/>
                  </a:lnTo>
                  <a:lnTo>
                    <a:pt x="196873" y="7625"/>
                  </a:lnTo>
                  <a:lnTo>
                    <a:pt x="149593" y="0"/>
                  </a:lnTo>
                  <a:lnTo>
                    <a:pt x="102307" y="7625"/>
                  </a:lnTo>
                  <a:lnTo>
                    <a:pt x="61241" y="28860"/>
                  </a:lnTo>
                  <a:lnTo>
                    <a:pt x="28860" y="61241"/>
                  </a:lnTo>
                  <a:lnTo>
                    <a:pt x="7625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61141" y="404775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73" y="149593"/>
                  </a:moveTo>
                  <a:lnTo>
                    <a:pt x="291548" y="102307"/>
                  </a:lnTo>
                  <a:lnTo>
                    <a:pt x="270314" y="61241"/>
                  </a:lnTo>
                  <a:lnTo>
                    <a:pt x="237934" y="28860"/>
                  </a:lnTo>
                  <a:lnTo>
                    <a:pt x="196873" y="7625"/>
                  </a:lnTo>
                  <a:lnTo>
                    <a:pt x="149593" y="0"/>
                  </a:lnTo>
                  <a:lnTo>
                    <a:pt x="102307" y="7625"/>
                  </a:lnTo>
                  <a:lnTo>
                    <a:pt x="61241" y="28860"/>
                  </a:lnTo>
                  <a:lnTo>
                    <a:pt x="28860" y="61241"/>
                  </a:lnTo>
                  <a:lnTo>
                    <a:pt x="7625" y="102307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58421" y="404775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lnTo>
                    <a:pt x="291548" y="102307"/>
                  </a:lnTo>
                  <a:lnTo>
                    <a:pt x="270314" y="61241"/>
                  </a:lnTo>
                  <a:lnTo>
                    <a:pt x="237934" y="28860"/>
                  </a:lnTo>
                  <a:lnTo>
                    <a:pt x="196873" y="7625"/>
                  </a:lnTo>
                  <a:lnTo>
                    <a:pt x="149593" y="0"/>
                  </a:lnTo>
                  <a:lnTo>
                    <a:pt x="102307" y="7625"/>
                  </a:lnTo>
                  <a:lnTo>
                    <a:pt x="61241" y="28860"/>
                  </a:lnTo>
                  <a:lnTo>
                    <a:pt x="28860" y="61241"/>
                  </a:lnTo>
                  <a:lnTo>
                    <a:pt x="7625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58421" y="4047756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73" y="149593"/>
                  </a:moveTo>
                  <a:lnTo>
                    <a:pt x="291548" y="102307"/>
                  </a:lnTo>
                  <a:lnTo>
                    <a:pt x="270314" y="61241"/>
                  </a:lnTo>
                  <a:lnTo>
                    <a:pt x="237934" y="28860"/>
                  </a:lnTo>
                  <a:lnTo>
                    <a:pt x="196873" y="7625"/>
                  </a:lnTo>
                  <a:lnTo>
                    <a:pt x="149593" y="0"/>
                  </a:lnTo>
                  <a:lnTo>
                    <a:pt x="102307" y="7625"/>
                  </a:lnTo>
                  <a:lnTo>
                    <a:pt x="61241" y="28860"/>
                  </a:lnTo>
                  <a:lnTo>
                    <a:pt x="28860" y="61241"/>
                  </a:lnTo>
                  <a:lnTo>
                    <a:pt x="7625" y="102307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17279" y="467105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0" y="149593"/>
                  </a:move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lnTo>
                    <a:pt x="291548" y="102312"/>
                  </a:lnTo>
                  <a:lnTo>
                    <a:pt x="270314" y="61247"/>
                  </a:lnTo>
                  <a:lnTo>
                    <a:pt x="237934" y="28864"/>
                  </a:lnTo>
                  <a:lnTo>
                    <a:pt x="196873" y="7626"/>
                  </a:lnTo>
                  <a:lnTo>
                    <a:pt x="149593" y="0"/>
                  </a:lnTo>
                  <a:lnTo>
                    <a:pt x="102307" y="7626"/>
                  </a:lnTo>
                  <a:lnTo>
                    <a:pt x="61241" y="28864"/>
                  </a:lnTo>
                  <a:lnTo>
                    <a:pt x="28860" y="61247"/>
                  </a:lnTo>
                  <a:lnTo>
                    <a:pt x="7625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17279" y="467105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299173" y="149593"/>
                  </a:moveTo>
                  <a:lnTo>
                    <a:pt x="291548" y="102312"/>
                  </a:lnTo>
                  <a:lnTo>
                    <a:pt x="270314" y="61247"/>
                  </a:lnTo>
                  <a:lnTo>
                    <a:pt x="237934" y="28864"/>
                  </a:lnTo>
                  <a:lnTo>
                    <a:pt x="196873" y="7626"/>
                  </a:lnTo>
                  <a:lnTo>
                    <a:pt x="149593" y="0"/>
                  </a:lnTo>
                  <a:lnTo>
                    <a:pt x="102307" y="7626"/>
                  </a:lnTo>
                  <a:lnTo>
                    <a:pt x="61241" y="28864"/>
                  </a:lnTo>
                  <a:lnTo>
                    <a:pt x="28860" y="61247"/>
                  </a:lnTo>
                  <a:lnTo>
                    <a:pt x="7625" y="102312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15932" y="467105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4" y="291548"/>
                  </a:lnTo>
                  <a:lnTo>
                    <a:pt x="237939" y="270314"/>
                  </a:lnTo>
                  <a:lnTo>
                    <a:pt x="270322" y="237934"/>
                  </a:lnTo>
                  <a:lnTo>
                    <a:pt x="291559" y="196873"/>
                  </a:lnTo>
                  <a:lnTo>
                    <a:pt x="299186" y="149593"/>
                  </a:ln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15932" y="467105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lnTo>
                    <a:pt x="7626" y="196873"/>
                  </a:lnTo>
                  <a:lnTo>
                    <a:pt x="28864" y="237934"/>
                  </a:lnTo>
                  <a:lnTo>
                    <a:pt x="61247" y="270314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4" y="291548"/>
                  </a:lnTo>
                  <a:lnTo>
                    <a:pt x="237939" y="270314"/>
                  </a:lnTo>
                  <a:lnTo>
                    <a:pt x="270322" y="237934"/>
                  </a:lnTo>
                  <a:lnTo>
                    <a:pt x="291559" y="196873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14559" y="467105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9" y="291559"/>
                  </a:lnTo>
                  <a:lnTo>
                    <a:pt x="237944" y="270322"/>
                  </a:lnTo>
                  <a:lnTo>
                    <a:pt x="270326" y="237939"/>
                  </a:lnTo>
                  <a:lnTo>
                    <a:pt x="291561" y="196874"/>
                  </a:lnTo>
                  <a:lnTo>
                    <a:pt x="299186" y="149593"/>
                  </a:lnTo>
                  <a:lnTo>
                    <a:pt x="291561" y="102312"/>
                  </a:lnTo>
                  <a:lnTo>
                    <a:pt x="270326" y="61247"/>
                  </a:lnTo>
                  <a:lnTo>
                    <a:pt x="237944" y="28864"/>
                  </a:lnTo>
                  <a:lnTo>
                    <a:pt x="196879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14559" y="467105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61" y="102312"/>
                  </a:lnTo>
                  <a:lnTo>
                    <a:pt x="270326" y="61247"/>
                  </a:lnTo>
                  <a:lnTo>
                    <a:pt x="237944" y="28864"/>
                  </a:lnTo>
                  <a:lnTo>
                    <a:pt x="196879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9" y="291559"/>
                  </a:lnTo>
                  <a:lnTo>
                    <a:pt x="237944" y="270322"/>
                  </a:lnTo>
                  <a:lnTo>
                    <a:pt x="270326" y="237939"/>
                  </a:lnTo>
                  <a:lnTo>
                    <a:pt x="291561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13212" y="467107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5" y="196874"/>
                  </a:lnTo>
                  <a:lnTo>
                    <a:pt x="28859" y="237939"/>
                  </a:lnTo>
                  <a:lnTo>
                    <a:pt x="61239" y="270322"/>
                  </a:lnTo>
                  <a:lnTo>
                    <a:pt x="102300" y="291559"/>
                  </a:lnTo>
                  <a:lnTo>
                    <a:pt x="149580" y="299186"/>
                  </a:lnTo>
                  <a:lnTo>
                    <a:pt x="196866" y="291559"/>
                  </a:lnTo>
                  <a:lnTo>
                    <a:pt x="237931" y="270322"/>
                  </a:lnTo>
                  <a:lnTo>
                    <a:pt x="270313" y="237939"/>
                  </a:lnTo>
                  <a:lnTo>
                    <a:pt x="291548" y="196874"/>
                  </a:lnTo>
                  <a:lnTo>
                    <a:pt x="299173" y="149593"/>
                  </a:lnTo>
                  <a:lnTo>
                    <a:pt x="291548" y="102307"/>
                  </a:lnTo>
                  <a:lnTo>
                    <a:pt x="270313" y="61241"/>
                  </a:lnTo>
                  <a:lnTo>
                    <a:pt x="237931" y="28860"/>
                  </a:lnTo>
                  <a:lnTo>
                    <a:pt x="196866" y="7625"/>
                  </a:lnTo>
                  <a:lnTo>
                    <a:pt x="149580" y="0"/>
                  </a:lnTo>
                  <a:lnTo>
                    <a:pt x="102300" y="7625"/>
                  </a:lnTo>
                  <a:lnTo>
                    <a:pt x="61239" y="28860"/>
                  </a:lnTo>
                  <a:lnTo>
                    <a:pt x="28859" y="61241"/>
                  </a:lnTo>
                  <a:lnTo>
                    <a:pt x="7625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13212" y="467107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73" y="149593"/>
                  </a:moveTo>
                  <a:lnTo>
                    <a:pt x="291548" y="102307"/>
                  </a:lnTo>
                  <a:lnTo>
                    <a:pt x="270313" y="61241"/>
                  </a:lnTo>
                  <a:lnTo>
                    <a:pt x="237931" y="28860"/>
                  </a:lnTo>
                  <a:lnTo>
                    <a:pt x="196866" y="7625"/>
                  </a:lnTo>
                  <a:lnTo>
                    <a:pt x="149580" y="0"/>
                  </a:lnTo>
                  <a:lnTo>
                    <a:pt x="102300" y="7625"/>
                  </a:lnTo>
                  <a:lnTo>
                    <a:pt x="61239" y="28860"/>
                  </a:lnTo>
                  <a:lnTo>
                    <a:pt x="28859" y="61241"/>
                  </a:lnTo>
                  <a:lnTo>
                    <a:pt x="7625" y="102307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59" y="237939"/>
                  </a:lnTo>
                  <a:lnTo>
                    <a:pt x="61239" y="270322"/>
                  </a:lnTo>
                  <a:lnTo>
                    <a:pt x="102300" y="291559"/>
                  </a:lnTo>
                  <a:lnTo>
                    <a:pt x="149580" y="299186"/>
                  </a:lnTo>
                  <a:lnTo>
                    <a:pt x="196866" y="291559"/>
                  </a:lnTo>
                  <a:lnTo>
                    <a:pt x="237931" y="270322"/>
                  </a:lnTo>
                  <a:lnTo>
                    <a:pt x="270313" y="237939"/>
                  </a:lnTo>
                  <a:lnTo>
                    <a:pt x="291548" y="196874"/>
                  </a:lnTo>
                  <a:lnTo>
                    <a:pt x="299173" y="149593"/>
                  </a:lnTo>
                  <a:close/>
                </a:path>
              </a:pathLst>
            </a:custGeom>
            <a:ln w="33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11827" y="467105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5" y="196874"/>
                  </a:lnTo>
                  <a:lnTo>
                    <a:pt x="28859" y="237939"/>
                  </a:lnTo>
                  <a:lnTo>
                    <a:pt x="61239" y="270322"/>
                  </a:lnTo>
                  <a:lnTo>
                    <a:pt x="102300" y="291559"/>
                  </a:lnTo>
                  <a:lnTo>
                    <a:pt x="149580" y="299186"/>
                  </a:lnTo>
                  <a:lnTo>
                    <a:pt x="196866" y="291559"/>
                  </a:lnTo>
                  <a:lnTo>
                    <a:pt x="237931" y="270322"/>
                  </a:lnTo>
                  <a:lnTo>
                    <a:pt x="270313" y="237939"/>
                  </a:lnTo>
                  <a:lnTo>
                    <a:pt x="291548" y="196874"/>
                  </a:lnTo>
                  <a:lnTo>
                    <a:pt x="299173" y="149593"/>
                  </a:lnTo>
                  <a:lnTo>
                    <a:pt x="291548" y="102312"/>
                  </a:lnTo>
                  <a:lnTo>
                    <a:pt x="270313" y="61247"/>
                  </a:lnTo>
                  <a:lnTo>
                    <a:pt x="237931" y="28864"/>
                  </a:lnTo>
                  <a:lnTo>
                    <a:pt x="196866" y="7626"/>
                  </a:lnTo>
                  <a:lnTo>
                    <a:pt x="149580" y="0"/>
                  </a:lnTo>
                  <a:lnTo>
                    <a:pt x="102300" y="7626"/>
                  </a:lnTo>
                  <a:lnTo>
                    <a:pt x="61239" y="28864"/>
                  </a:lnTo>
                  <a:lnTo>
                    <a:pt x="28859" y="61247"/>
                  </a:lnTo>
                  <a:lnTo>
                    <a:pt x="7625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11827" y="467105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73" y="149593"/>
                  </a:moveTo>
                  <a:lnTo>
                    <a:pt x="291548" y="102312"/>
                  </a:lnTo>
                  <a:lnTo>
                    <a:pt x="270313" y="61247"/>
                  </a:lnTo>
                  <a:lnTo>
                    <a:pt x="237931" y="28864"/>
                  </a:lnTo>
                  <a:lnTo>
                    <a:pt x="196866" y="7626"/>
                  </a:lnTo>
                  <a:lnTo>
                    <a:pt x="149580" y="0"/>
                  </a:lnTo>
                  <a:lnTo>
                    <a:pt x="102300" y="7626"/>
                  </a:lnTo>
                  <a:lnTo>
                    <a:pt x="61239" y="28864"/>
                  </a:lnTo>
                  <a:lnTo>
                    <a:pt x="28859" y="61247"/>
                  </a:lnTo>
                  <a:lnTo>
                    <a:pt x="7625" y="102312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59" y="237939"/>
                  </a:lnTo>
                  <a:lnTo>
                    <a:pt x="61239" y="270322"/>
                  </a:lnTo>
                  <a:lnTo>
                    <a:pt x="102300" y="291559"/>
                  </a:lnTo>
                  <a:lnTo>
                    <a:pt x="149580" y="299186"/>
                  </a:lnTo>
                  <a:lnTo>
                    <a:pt x="196866" y="291559"/>
                  </a:lnTo>
                  <a:lnTo>
                    <a:pt x="237931" y="270322"/>
                  </a:lnTo>
                  <a:lnTo>
                    <a:pt x="270313" y="237939"/>
                  </a:lnTo>
                  <a:lnTo>
                    <a:pt x="291548" y="196874"/>
                  </a:lnTo>
                  <a:lnTo>
                    <a:pt x="299173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10480" y="467105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80"/>
                  </a:moveTo>
                  <a:lnTo>
                    <a:pt x="7626" y="196866"/>
                  </a:lnTo>
                  <a:lnTo>
                    <a:pt x="28864" y="237931"/>
                  </a:lnTo>
                  <a:lnTo>
                    <a:pt x="61247" y="270313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4" y="291548"/>
                  </a:lnTo>
                  <a:lnTo>
                    <a:pt x="237939" y="270313"/>
                  </a:lnTo>
                  <a:lnTo>
                    <a:pt x="270322" y="237931"/>
                  </a:lnTo>
                  <a:lnTo>
                    <a:pt x="291559" y="196866"/>
                  </a:lnTo>
                  <a:lnTo>
                    <a:pt x="299186" y="149580"/>
                  </a:lnTo>
                  <a:lnTo>
                    <a:pt x="291559" y="102300"/>
                  </a:lnTo>
                  <a:lnTo>
                    <a:pt x="270322" y="61239"/>
                  </a:lnTo>
                  <a:lnTo>
                    <a:pt x="237939" y="28859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59"/>
                  </a:lnTo>
                  <a:lnTo>
                    <a:pt x="28864" y="61239"/>
                  </a:lnTo>
                  <a:lnTo>
                    <a:pt x="7626" y="102300"/>
                  </a:lnTo>
                  <a:lnTo>
                    <a:pt x="0" y="1495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10480" y="467105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80"/>
                  </a:moveTo>
                  <a:lnTo>
                    <a:pt x="291559" y="102300"/>
                  </a:lnTo>
                  <a:lnTo>
                    <a:pt x="270322" y="61239"/>
                  </a:lnTo>
                  <a:lnTo>
                    <a:pt x="237939" y="28859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59"/>
                  </a:lnTo>
                  <a:lnTo>
                    <a:pt x="28864" y="61239"/>
                  </a:lnTo>
                  <a:lnTo>
                    <a:pt x="7626" y="102300"/>
                  </a:lnTo>
                  <a:lnTo>
                    <a:pt x="0" y="149580"/>
                  </a:lnTo>
                  <a:lnTo>
                    <a:pt x="7626" y="196866"/>
                  </a:lnTo>
                  <a:lnTo>
                    <a:pt x="28864" y="237931"/>
                  </a:lnTo>
                  <a:lnTo>
                    <a:pt x="61247" y="270313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4" y="291548"/>
                  </a:lnTo>
                  <a:lnTo>
                    <a:pt x="237939" y="270313"/>
                  </a:lnTo>
                  <a:lnTo>
                    <a:pt x="270322" y="237931"/>
                  </a:lnTo>
                  <a:lnTo>
                    <a:pt x="291559" y="196866"/>
                  </a:lnTo>
                  <a:lnTo>
                    <a:pt x="299186" y="149580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509120" y="4671047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lnTo>
                    <a:pt x="291548" y="102307"/>
                  </a:lnTo>
                  <a:lnTo>
                    <a:pt x="270314" y="61241"/>
                  </a:lnTo>
                  <a:lnTo>
                    <a:pt x="237934" y="28860"/>
                  </a:lnTo>
                  <a:lnTo>
                    <a:pt x="196873" y="7625"/>
                  </a:lnTo>
                  <a:lnTo>
                    <a:pt x="149593" y="0"/>
                  </a:lnTo>
                  <a:lnTo>
                    <a:pt x="102307" y="7625"/>
                  </a:lnTo>
                  <a:lnTo>
                    <a:pt x="61241" y="28860"/>
                  </a:lnTo>
                  <a:lnTo>
                    <a:pt x="28860" y="61241"/>
                  </a:lnTo>
                  <a:lnTo>
                    <a:pt x="7625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509120" y="4671047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73" y="149593"/>
                  </a:moveTo>
                  <a:lnTo>
                    <a:pt x="291548" y="102307"/>
                  </a:lnTo>
                  <a:lnTo>
                    <a:pt x="270314" y="61241"/>
                  </a:lnTo>
                  <a:lnTo>
                    <a:pt x="237934" y="28860"/>
                  </a:lnTo>
                  <a:lnTo>
                    <a:pt x="196873" y="7625"/>
                  </a:lnTo>
                  <a:lnTo>
                    <a:pt x="149593" y="0"/>
                  </a:lnTo>
                  <a:lnTo>
                    <a:pt x="102307" y="7625"/>
                  </a:lnTo>
                  <a:lnTo>
                    <a:pt x="61241" y="28860"/>
                  </a:lnTo>
                  <a:lnTo>
                    <a:pt x="28860" y="61241"/>
                  </a:lnTo>
                  <a:lnTo>
                    <a:pt x="7625" y="102307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07735" y="467105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9" y="291559"/>
                  </a:lnTo>
                  <a:lnTo>
                    <a:pt x="237944" y="270322"/>
                  </a:lnTo>
                  <a:lnTo>
                    <a:pt x="270326" y="237939"/>
                  </a:lnTo>
                  <a:lnTo>
                    <a:pt x="291561" y="196874"/>
                  </a:lnTo>
                  <a:lnTo>
                    <a:pt x="299186" y="149593"/>
                  </a:lnTo>
                  <a:lnTo>
                    <a:pt x="291561" y="102312"/>
                  </a:lnTo>
                  <a:lnTo>
                    <a:pt x="270326" y="61247"/>
                  </a:lnTo>
                  <a:lnTo>
                    <a:pt x="237944" y="28864"/>
                  </a:lnTo>
                  <a:lnTo>
                    <a:pt x="196879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007735" y="467105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61" y="102312"/>
                  </a:lnTo>
                  <a:lnTo>
                    <a:pt x="270326" y="61247"/>
                  </a:lnTo>
                  <a:lnTo>
                    <a:pt x="237944" y="28864"/>
                  </a:lnTo>
                  <a:lnTo>
                    <a:pt x="196879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9" y="291559"/>
                  </a:lnTo>
                  <a:lnTo>
                    <a:pt x="237944" y="270322"/>
                  </a:lnTo>
                  <a:lnTo>
                    <a:pt x="270326" y="237939"/>
                  </a:lnTo>
                  <a:lnTo>
                    <a:pt x="291561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96569" y="1608802"/>
            <a:ext cx="6437631" cy="341311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latin typeface="Tahoma"/>
                <a:cs typeface="Tahoma"/>
              </a:rPr>
              <a:t>Expand deepest unexpanded node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dirty="0">
                <a:solidFill>
                  <a:srgbClr val="7E0000"/>
                </a:solidFill>
                <a:latin typeface="Century"/>
                <a:cs typeface="Century"/>
              </a:rPr>
              <a:t>Implementation</a:t>
            </a:r>
            <a:r>
              <a:rPr sz="2050" dirty="0">
                <a:latin typeface="Tahoma"/>
                <a:cs typeface="Tahoma"/>
              </a:rPr>
              <a:t>:</a:t>
            </a:r>
          </a:p>
          <a:p>
            <a:pPr marL="744220">
              <a:lnSpc>
                <a:spcPct val="100000"/>
              </a:lnSpc>
              <a:spcBef>
                <a:spcPts val="25"/>
              </a:spcBef>
            </a:pPr>
            <a:r>
              <a:rPr sz="2050" i="1" dirty="0">
                <a:solidFill>
                  <a:srgbClr val="004B00"/>
                </a:solidFill>
                <a:latin typeface="Times New Roman"/>
                <a:cs typeface="Times New Roman"/>
              </a:rPr>
              <a:t>fringe </a:t>
            </a:r>
            <a:r>
              <a:rPr sz="2050" dirty="0">
                <a:latin typeface="Tahoma"/>
                <a:cs typeface="Tahoma"/>
              </a:rPr>
              <a:t>= LIFO queue, i.e., put successors at front</a:t>
            </a:r>
          </a:p>
          <a:p>
            <a:pPr marL="1950085" algn="ctr">
              <a:lnSpc>
                <a:spcPct val="100000"/>
              </a:lnSpc>
              <a:spcBef>
                <a:spcPts val="275"/>
              </a:spcBef>
            </a:pPr>
            <a:r>
              <a:rPr sz="1650" i="1" spc="5" dirty="0">
                <a:latin typeface="Times New Roman"/>
                <a:cs typeface="Times New Roman"/>
              </a:rPr>
              <a:t>A</a:t>
            </a:r>
            <a:endParaRPr sz="16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969135" algn="ctr">
              <a:lnSpc>
                <a:spcPct val="100000"/>
              </a:lnSpc>
              <a:tabLst>
                <a:tab pos="3956050" algn="l"/>
              </a:tabLst>
            </a:pPr>
            <a:r>
              <a:rPr sz="1650" i="1" spc="5" dirty="0">
                <a:latin typeface="Times New Roman"/>
                <a:cs typeface="Times New Roman"/>
              </a:rPr>
              <a:t>B	C</a:t>
            </a:r>
            <a:endParaRPr sz="16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3355975">
              <a:lnSpc>
                <a:spcPct val="100000"/>
              </a:lnSpc>
              <a:spcBef>
                <a:spcPts val="5"/>
              </a:spcBef>
              <a:tabLst>
                <a:tab pos="4353560" algn="l"/>
                <a:tab pos="5342890" algn="l"/>
              </a:tabLst>
            </a:pPr>
            <a:r>
              <a:rPr sz="1650" i="1" spc="5" dirty="0">
                <a:latin typeface="Times New Roman"/>
                <a:cs typeface="Times New Roman"/>
              </a:rPr>
              <a:t>E	</a:t>
            </a:r>
            <a:r>
              <a:rPr sz="165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F	G</a:t>
            </a:r>
            <a:endParaRPr sz="16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3597910">
              <a:lnSpc>
                <a:spcPct val="100000"/>
              </a:lnSpc>
              <a:tabLst>
                <a:tab pos="4111625" algn="l"/>
                <a:tab pos="4580255" algn="l"/>
                <a:tab pos="5086350" algn="l"/>
                <a:tab pos="5592445" algn="l"/>
              </a:tabLst>
            </a:pPr>
            <a:r>
              <a:rPr sz="1650" i="1" spc="5" dirty="0">
                <a:latin typeface="Times New Roman"/>
                <a:cs typeface="Times New Roman"/>
              </a:rPr>
              <a:t>K	</a:t>
            </a:r>
            <a:r>
              <a:rPr sz="165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L	</a:t>
            </a:r>
            <a:r>
              <a:rPr sz="165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M	</a:t>
            </a:r>
            <a:r>
              <a:rPr sz="165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N	O</a:t>
            </a:r>
            <a:endParaRPr sz="1650" dirty="0">
              <a:latin typeface="Times New Roman"/>
              <a:cs typeface="Times New Roman"/>
            </a:endParaRPr>
          </a:p>
        </p:txBody>
      </p:sp>
      <p:pic>
        <p:nvPicPr>
          <p:cNvPr id="40" name="object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8726" y="4740792"/>
            <a:ext cx="128201" cy="159748"/>
          </a:xfrm>
          <a:prstGeom prst="rect">
            <a:avLst/>
          </a:prstGeom>
        </p:spPr>
      </p:pic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50</a:t>
            </a:fld>
            <a:endParaRPr spc="2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0" dirty="0"/>
              <a:t>Depth-first</a:t>
            </a:r>
            <a:r>
              <a:rPr spc="245" dirty="0"/>
              <a:t> </a:t>
            </a:r>
            <a:r>
              <a:rPr spc="35" dirty="0"/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46311" y="2792247"/>
            <a:ext cx="3527425" cy="2048510"/>
            <a:chOff x="2646311" y="2792247"/>
            <a:chExt cx="3527425" cy="2048510"/>
          </a:xfrm>
        </p:grpSpPr>
        <p:sp>
          <p:nvSpPr>
            <p:cNvPr id="4" name="object 4"/>
            <p:cNvSpPr/>
            <p:nvPr/>
          </p:nvSpPr>
          <p:spPr>
            <a:xfrm>
              <a:off x="3407041" y="2951264"/>
              <a:ext cx="2005964" cy="627380"/>
            </a:xfrm>
            <a:custGeom>
              <a:avLst/>
              <a:gdLst/>
              <a:ahLst/>
              <a:cxnLst/>
              <a:rect l="l" t="t" r="r" b="b"/>
              <a:pathLst>
                <a:path w="2005964" h="627379">
                  <a:moveTo>
                    <a:pt x="1002880" y="0"/>
                  </a:moveTo>
                  <a:lnTo>
                    <a:pt x="0" y="626795"/>
                  </a:lnTo>
                </a:path>
                <a:path w="2005964" h="627379">
                  <a:moveTo>
                    <a:pt x="1002880" y="0"/>
                  </a:moveTo>
                  <a:lnTo>
                    <a:pt x="2005761" y="626795"/>
                  </a:lnTo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11369" y="3578059"/>
              <a:ext cx="1003300" cy="627380"/>
            </a:xfrm>
            <a:custGeom>
              <a:avLst/>
              <a:gdLst/>
              <a:ahLst/>
              <a:cxnLst/>
              <a:rect l="l" t="t" r="r" b="b"/>
              <a:pathLst>
                <a:path w="1003300" h="627379">
                  <a:moveTo>
                    <a:pt x="501434" y="0"/>
                  </a:moveTo>
                  <a:lnTo>
                    <a:pt x="0" y="626795"/>
                  </a:lnTo>
                </a:path>
                <a:path w="1003300" h="627379">
                  <a:moveTo>
                    <a:pt x="501434" y="0"/>
                  </a:moveTo>
                  <a:lnTo>
                    <a:pt x="1002880" y="626795"/>
                  </a:lnTo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05607" y="3578059"/>
              <a:ext cx="1003300" cy="627380"/>
            </a:xfrm>
            <a:custGeom>
              <a:avLst/>
              <a:gdLst/>
              <a:ahLst/>
              <a:cxnLst/>
              <a:rect l="l" t="t" r="r" b="b"/>
              <a:pathLst>
                <a:path w="1003300" h="627379">
                  <a:moveTo>
                    <a:pt x="501434" y="0"/>
                  </a:moveTo>
                  <a:lnTo>
                    <a:pt x="0" y="626795"/>
                  </a:lnTo>
                </a:path>
                <a:path w="1003300" h="627379">
                  <a:moveTo>
                    <a:pt x="501434" y="0"/>
                  </a:moveTo>
                  <a:lnTo>
                    <a:pt x="1002880" y="626795"/>
                  </a:lnTo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60645" y="4204868"/>
              <a:ext cx="1504315" cy="627380"/>
            </a:xfrm>
            <a:custGeom>
              <a:avLst/>
              <a:gdLst/>
              <a:ahLst/>
              <a:cxnLst/>
              <a:rect l="l" t="t" r="r" b="b"/>
              <a:pathLst>
                <a:path w="1504314" h="627379">
                  <a:moveTo>
                    <a:pt x="1253578" y="0"/>
                  </a:moveTo>
                  <a:lnTo>
                    <a:pt x="1002868" y="626795"/>
                  </a:lnTo>
                </a:path>
                <a:path w="1504314" h="627379">
                  <a:moveTo>
                    <a:pt x="1253578" y="0"/>
                  </a:moveTo>
                  <a:lnTo>
                    <a:pt x="1504302" y="626795"/>
                  </a:lnTo>
                </a:path>
                <a:path w="1504314" h="627379">
                  <a:moveTo>
                    <a:pt x="250723" y="0"/>
                  </a:moveTo>
                  <a:lnTo>
                    <a:pt x="0" y="626795"/>
                  </a:lnTo>
                </a:path>
                <a:path w="1504314" h="627379">
                  <a:moveTo>
                    <a:pt x="250723" y="0"/>
                  </a:moveTo>
                  <a:lnTo>
                    <a:pt x="501434" y="626795"/>
                  </a:lnTo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54884" y="4204868"/>
              <a:ext cx="1504315" cy="627380"/>
            </a:xfrm>
            <a:custGeom>
              <a:avLst/>
              <a:gdLst/>
              <a:ahLst/>
              <a:cxnLst/>
              <a:rect l="l" t="t" r="r" b="b"/>
              <a:pathLst>
                <a:path w="1504314" h="627379">
                  <a:moveTo>
                    <a:pt x="1253591" y="0"/>
                  </a:moveTo>
                  <a:lnTo>
                    <a:pt x="1002880" y="626795"/>
                  </a:lnTo>
                </a:path>
                <a:path w="1504314" h="627379">
                  <a:moveTo>
                    <a:pt x="1253591" y="0"/>
                  </a:moveTo>
                  <a:lnTo>
                    <a:pt x="1504315" y="626795"/>
                  </a:lnTo>
                </a:path>
                <a:path w="1504314" h="627379">
                  <a:moveTo>
                    <a:pt x="250710" y="0"/>
                  </a:moveTo>
                  <a:lnTo>
                    <a:pt x="0" y="626795"/>
                  </a:lnTo>
                </a:path>
                <a:path w="1504314" h="627379">
                  <a:moveTo>
                    <a:pt x="250710" y="0"/>
                  </a:moveTo>
                  <a:lnTo>
                    <a:pt x="501434" y="626795"/>
                  </a:lnTo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59503" y="2800819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59503" y="2800819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56622" y="3427615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75" y="293194"/>
                  </a:lnTo>
                  <a:lnTo>
                    <a:pt x="239269" y="271839"/>
                  </a:lnTo>
                  <a:lnTo>
                    <a:pt x="271835" y="239275"/>
                  </a:lnTo>
                  <a:lnTo>
                    <a:pt x="293192" y="197980"/>
                  </a:lnTo>
                  <a:lnTo>
                    <a:pt x="300863" y="150431"/>
                  </a:lnTo>
                  <a:lnTo>
                    <a:pt x="293192" y="102887"/>
                  </a:lnTo>
                  <a:lnTo>
                    <a:pt x="271835" y="61593"/>
                  </a:lnTo>
                  <a:lnTo>
                    <a:pt x="239269" y="29027"/>
                  </a:lnTo>
                  <a:lnTo>
                    <a:pt x="197975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56622" y="3427615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2" y="102887"/>
                  </a:lnTo>
                  <a:lnTo>
                    <a:pt x="271835" y="61593"/>
                  </a:lnTo>
                  <a:lnTo>
                    <a:pt x="239269" y="29027"/>
                  </a:lnTo>
                  <a:lnTo>
                    <a:pt x="197975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75" y="293194"/>
                  </a:lnTo>
                  <a:lnTo>
                    <a:pt x="239269" y="271839"/>
                  </a:lnTo>
                  <a:lnTo>
                    <a:pt x="271835" y="239275"/>
                  </a:lnTo>
                  <a:lnTo>
                    <a:pt x="293192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62371" y="3427615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62371" y="3427615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33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96569" y="1608802"/>
            <a:ext cx="6361431" cy="21050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latin typeface="Tahoma"/>
                <a:cs typeface="Tahoma"/>
              </a:rPr>
              <a:t>Expand deepest unexpanded node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dirty="0">
                <a:solidFill>
                  <a:srgbClr val="7E0000"/>
                </a:solidFill>
                <a:latin typeface="Century"/>
                <a:cs typeface="Century"/>
              </a:rPr>
              <a:t>Implementation</a:t>
            </a:r>
            <a:r>
              <a:rPr sz="2050" dirty="0">
                <a:latin typeface="Tahoma"/>
                <a:cs typeface="Tahoma"/>
              </a:rPr>
              <a:t>:</a:t>
            </a:r>
          </a:p>
          <a:p>
            <a:pPr marL="744220">
              <a:lnSpc>
                <a:spcPct val="100000"/>
              </a:lnSpc>
              <a:spcBef>
                <a:spcPts val="25"/>
              </a:spcBef>
            </a:pPr>
            <a:r>
              <a:rPr sz="2050" i="1" dirty="0">
                <a:solidFill>
                  <a:srgbClr val="004B00"/>
                </a:solidFill>
                <a:latin typeface="Times New Roman"/>
                <a:cs typeface="Times New Roman"/>
              </a:rPr>
              <a:t>fringe </a:t>
            </a:r>
            <a:r>
              <a:rPr sz="2050" dirty="0">
                <a:latin typeface="Tahoma"/>
                <a:cs typeface="Tahoma"/>
              </a:rPr>
              <a:t>= LIFO queue, i.e., put successors at front</a:t>
            </a:r>
          </a:p>
          <a:p>
            <a:pPr marL="3852545">
              <a:lnSpc>
                <a:spcPct val="100000"/>
              </a:lnSpc>
              <a:spcBef>
                <a:spcPts val="284"/>
              </a:spcBef>
            </a:pPr>
            <a:r>
              <a:rPr sz="1650" i="1" spc="10" dirty="0">
                <a:latin typeface="Times New Roman"/>
                <a:cs typeface="Times New Roman"/>
              </a:rPr>
              <a:t>A</a:t>
            </a:r>
            <a:endParaRPr sz="16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R="883919" algn="r">
              <a:lnSpc>
                <a:spcPct val="100000"/>
              </a:lnSpc>
            </a:pPr>
            <a:r>
              <a:rPr sz="1650" i="1" spc="15" dirty="0">
                <a:latin typeface="Times New Roman"/>
                <a:cs typeface="Times New Roman"/>
              </a:rPr>
              <a:t>C</a:t>
            </a:r>
            <a:endParaRPr sz="1650" dirty="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746590" y="4045839"/>
            <a:ext cx="2324100" cy="318135"/>
            <a:chOff x="2746590" y="4045839"/>
            <a:chExt cx="2324100" cy="318135"/>
          </a:xfrm>
        </p:grpSpPr>
        <p:sp>
          <p:nvSpPr>
            <p:cNvPr id="17" name="object 17"/>
            <p:cNvSpPr/>
            <p:nvPr/>
          </p:nvSpPr>
          <p:spPr>
            <a:xfrm>
              <a:off x="2755163" y="4054411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70" y="197980"/>
                  </a:lnTo>
                  <a:lnTo>
                    <a:pt x="29028" y="239275"/>
                  </a:lnTo>
                  <a:lnTo>
                    <a:pt x="61595" y="271839"/>
                  </a:lnTo>
                  <a:lnTo>
                    <a:pt x="102893" y="293194"/>
                  </a:lnTo>
                  <a:lnTo>
                    <a:pt x="150444" y="300863"/>
                  </a:lnTo>
                  <a:lnTo>
                    <a:pt x="197988" y="293194"/>
                  </a:lnTo>
                  <a:lnTo>
                    <a:pt x="239282" y="271839"/>
                  </a:lnTo>
                  <a:lnTo>
                    <a:pt x="271848" y="239275"/>
                  </a:lnTo>
                  <a:lnTo>
                    <a:pt x="293205" y="197980"/>
                  </a:lnTo>
                  <a:lnTo>
                    <a:pt x="300875" y="150431"/>
                  </a:lnTo>
                  <a:lnTo>
                    <a:pt x="293205" y="102882"/>
                  </a:lnTo>
                  <a:lnTo>
                    <a:pt x="271848" y="61587"/>
                  </a:lnTo>
                  <a:lnTo>
                    <a:pt x="239282" y="29023"/>
                  </a:lnTo>
                  <a:lnTo>
                    <a:pt x="197988" y="7668"/>
                  </a:lnTo>
                  <a:lnTo>
                    <a:pt x="150444" y="0"/>
                  </a:lnTo>
                  <a:lnTo>
                    <a:pt x="102893" y="7668"/>
                  </a:lnTo>
                  <a:lnTo>
                    <a:pt x="61595" y="29023"/>
                  </a:lnTo>
                  <a:lnTo>
                    <a:pt x="29028" y="61587"/>
                  </a:lnTo>
                  <a:lnTo>
                    <a:pt x="7670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55163" y="4054411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75" y="150431"/>
                  </a:moveTo>
                  <a:lnTo>
                    <a:pt x="293205" y="102882"/>
                  </a:lnTo>
                  <a:lnTo>
                    <a:pt x="271848" y="61587"/>
                  </a:lnTo>
                  <a:lnTo>
                    <a:pt x="239282" y="29023"/>
                  </a:lnTo>
                  <a:lnTo>
                    <a:pt x="197988" y="7668"/>
                  </a:lnTo>
                  <a:lnTo>
                    <a:pt x="150444" y="0"/>
                  </a:lnTo>
                  <a:lnTo>
                    <a:pt x="102893" y="7668"/>
                  </a:lnTo>
                  <a:lnTo>
                    <a:pt x="61595" y="29023"/>
                  </a:lnTo>
                  <a:lnTo>
                    <a:pt x="29028" y="61587"/>
                  </a:lnTo>
                  <a:lnTo>
                    <a:pt x="7670" y="102882"/>
                  </a:lnTo>
                  <a:lnTo>
                    <a:pt x="0" y="150431"/>
                  </a:lnTo>
                  <a:lnTo>
                    <a:pt x="7670" y="197980"/>
                  </a:lnTo>
                  <a:lnTo>
                    <a:pt x="29028" y="239275"/>
                  </a:lnTo>
                  <a:lnTo>
                    <a:pt x="61595" y="271839"/>
                  </a:lnTo>
                  <a:lnTo>
                    <a:pt x="102893" y="293194"/>
                  </a:lnTo>
                  <a:lnTo>
                    <a:pt x="150444" y="300863"/>
                  </a:lnTo>
                  <a:lnTo>
                    <a:pt x="197988" y="293194"/>
                  </a:lnTo>
                  <a:lnTo>
                    <a:pt x="239282" y="271839"/>
                  </a:lnTo>
                  <a:lnTo>
                    <a:pt x="271848" y="239275"/>
                  </a:lnTo>
                  <a:lnTo>
                    <a:pt x="293205" y="197980"/>
                  </a:lnTo>
                  <a:lnTo>
                    <a:pt x="300875" y="150431"/>
                  </a:lnTo>
                  <a:close/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58056" y="4054411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58056" y="4054411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60925" y="4054411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7" y="7668"/>
                  </a:lnTo>
                  <a:lnTo>
                    <a:pt x="61593" y="29023"/>
                  </a:lnTo>
                  <a:lnTo>
                    <a:pt x="29027" y="61587"/>
                  </a:lnTo>
                  <a:lnTo>
                    <a:pt x="7670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60925" y="4054411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7" y="7668"/>
                  </a:lnTo>
                  <a:lnTo>
                    <a:pt x="61593" y="29023"/>
                  </a:lnTo>
                  <a:lnTo>
                    <a:pt x="29027" y="61587"/>
                  </a:lnTo>
                  <a:lnTo>
                    <a:pt x="7670" y="102882"/>
                  </a:lnTo>
                  <a:lnTo>
                    <a:pt x="0" y="150431"/>
                  </a:ln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837963" y="4036133"/>
            <a:ext cx="15557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F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755220" y="4045839"/>
            <a:ext cx="318135" cy="318135"/>
            <a:chOff x="5755220" y="4045839"/>
            <a:chExt cx="318135" cy="318135"/>
          </a:xfrm>
        </p:grpSpPr>
        <p:sp>
          <p:nvSpPr>
            <p:cNvPr id="25" name="object 25"/>
            <p:cNvSpPr/>
            <p:nvPr/>
          </p:nvSpPr>
          <p:spPr>
            <a:xfrm>
              <a:off x="5763793" y="4054411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7" y="7668"/>
                  </a:lnTo>
                  <a:lnTo>
                    <a:pt x="61593" y="29023"/>
                  </a:lnTo>
                  <a:lnTo>
                    <a:pt x="29027" y="61587"/>
                  </a:lnTo>
                  <a:lnTo>
                    <a:pt x="7670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63793" y="4054411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7" y="7668"/>
                  </a:lnTo>
                  <a:lnTo>
                    <a:pt x="61593" y="29023"/>
                  </a:lnTo>
                  <a:lnTo>
                    <a:pt x="29027" y="61587"/>
                  </a:lnTo>
                  <a:lnTo>
                    <a:pt x="7670" y="102882"/>
                  </a:lnTo>
                  <a:lnTo>
                    <a:pt x="0" y="150431"/>
                  </a:ln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833236" y="4036133"/>
            <a:ext cx="179070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i="1" spc="15" dirty="0">
                <a:solidFill>
                  <a:srgbClr val="00FF00"/>
                </a:solidFill>
                <a:latin typeface="Times New Roman"/>
                <a:cs typeface="Times New Roman"/>
              </a:rPr>
              <a:t>G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495880" y="4672634"/>
            <a:ext cx="3828415" cy="318135"/>
            <a:chOff x="2495880" y="4672634"/>
            <a:chExt cx="3828415" cy="318135"/>
          </a:xfrm>
        </p:grpSpPr>
        <p:sp>
          <p:nvSpPr>
            <p:cNvPr id="29" name="object 29"/>
            <p:cNvSpPr/>
            <p:nvPr/>
          </p:nvSpPr>
          <p:spPr>
            <a:xfrm>
              <a:off x="2504452" y="4681220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04452" y="4681220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05912" y="4681220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05912" y="4681220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07346" y="4681220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75" y="293194"/>
                  </a:lnTo>
                  <a:lnTo>
                    <a:pt x="239269" y="271839"/>
                  </a:lnTo>
                  <a:lnTo>
                    <a:pt x="271835" y="239275"/>
                  </a:lnTo>
                  <a:lnTo>
                    <a:pt x="293192" y="197980"/>
                  </a:lnTo>
                  <a:lnTo>
                    <a:pt x="300863" y="150431"/>
                  </a:lnTo>
                  <a:lnTo>
                    <a:pt x="293192" y="102887"/>
                  </a:lnTo>
                  <a:lnTo>
                    <a:pt x="271835" y="61593"/>
                  </a:lnTo>
                  <a:lnTo>
                    <a:pt x="239269" y="29027"/>
                  </a:lnTo>
                  <a:lnTo>
                    <a:pt x="197975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07346" y="4681220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2" y="102887"/>
                  </a:lnTo>
                  <a:lnTo>
                    <a:pt x="271835" y="61593"/>
                  </a:lnTo>
                  <a:lnTo>
                    <a:pt x="239269" y="29027"/>
                  </a:lnTo>
                  <a:lnTo>
                    <a:pt x="197975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75" y="293194"/>
                  </a:lnTo>
                  <a:lnTo>
                    <a:pt x="239269" y="271839"/>
                  </a:lnTo>
                  <a:lnTo>
                    <a:pt x="271835" y="239275"/>
                  </a:lnTo>
                  <a:lnTo>
                    <a:pt x="293192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08780" y="4681232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70" y="197980"/>
                  </a:lnTo>
                  <a:lnTo>
                    <a:pt x="29028" y="239275"/>
                  </a:lnTo>
                  <a:lnTo>
                    <a:pt x="61595" y="271839"/>
                  </a:lnTo>
                  <a:lnTo>
                    <a:pt x="102893" y="293194"/>
                  </a:lnTo>
                  <a:lnTo>
                    <a:pt x="150444" y="300863"/>
                  </a:lnTo>
                  <a:lnTo>
                    <a:pt x="197988" y="293194"/>
                  </a:lnTo>
                  <a:lnTo>
                    <a:pt x="239282" y="271839"/>
                  </a:lnTo>
                  <a:lnTo>
                    <a:pt x="271848" y="239275"/>
                  </a:lnTo>
                  <a:lnTo>
                    <a:pt x="293205" y="197980"/>
                  </a:lnTo>
                  <a:lnTo>
                    <a:pt x="300875" y="150431"/>
                  </a:lnTo>
                  <a:lnTo>
                    <a:pt x="293205" y="102882"/>
                  </a:lnTo>
                  <a:lnTo>
                    <a:pt x="271848" y="61587"/>
                  </a:lnTo>
                  <a:lnTo>
                    <a:pt x="239282" y="29023"/>
                  </a:lnTo>
                  <a:lnTo>
                    <a:pt x="197988" y="7668"/>
                  </a:lnTo>
                  <a:lnTo>
                    <a:pt x="150444" y="0"/>
                  </a:lnTo>
                  <a:lnTo>
                    <a:pt x="102893" y="7668"/>
                  </a:lnTo>
                  <a:lnTo>
                    <a:pt x="61595" y="29023"/>
                  </a:lnTo>
                  <a:lnTo>
                    <a:pt x="29028" y="61587"/>
                  </a:lnTo>
                  <a:lnTo>
                    <a:pt x="7670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008780" y="4681232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75" y="150431"/>
                  </a:moveTo>
                  <a:lnTo>
                    <a:pt x="293205" y="102882"/>
                  </a:lnTo>
                  <a:lnTo>
                    <a:pt x="271848" y="61587"/>
                  </a:lnTo>
                  <a:lnTo>
                    <a:pt x="239282" y="29023"/>
                  </a:lnTo>
                  <a:lnTo>
                    <a:pt x="197988" y="7668"/>
                  </a:lnTo>
                  <a:lnTo>
                    <a:pt x="150444" y="0"/>
                  </a:lnTo>
                  <a:lnTo>
                    <a:pt x="102893" y="7668"/>
                  </a:lnTo>
                  <a:lnTo>
                    <a:pt x="61595" y="29023"/>
                  </a:lnTo>
                  <a:lnTo>
                    <a:pt x="29028" y="61587"/>
                  </a:lnTo>
                  <a:lnTo>
                    <a:pt x="7670" y="102882"/>
                  </a:lnTo>
                  <a:lnTo>
                    <a:pt x="0" y="150431"/>
                  </a:lnTo>
                  <a:lnTo>
                    <a:pt x="7670" y="197980"/>
                  </a:lnTo>
                  <a:lnTo>
                    <a:pt x="29028" y="239275"/>
                  </a:lnTo>
                  <a:lnTo>
                    <a:pt x="61595" y="271839"/>
                  </a:lnTo>
                  <a:lnTo>
                    <a:pt x="102893" y="293194"/>
                  </a:lnTo>
                  <a:lnTo>
                    <a:pt x="150444" y="300863"/>
                  </a:lnTo>
                  <a:lnTo>
                    <a:pt x="197988" y="293194"/>
                  </a:lnTo>
                  <a:lnTo>
                    <a:pt x="239282" y="271839"/>
                  </a:lnTo>
                  <a:lnTo>
                    <a:pt x="271848" y="239275"/>
                  </a:lnTo>
                  <a:lnTo>
                    <a:pt x="293205" y="197980"/>
                  </a:lnTo>
                  <a:lnTo>
                    <a:pt x="300875" y="150431"/>
                  </a:lnTo>
                  <a:close/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10201" y="4681220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10201" y="4681220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011661" y="4681220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75"/>
                  </a:lnTo>
                  <a:lnTo>
                    <a:pt x="29023" y="239269"/>
                  </a:lnTo>
                  <a:lnTo>
                    <a:pt x="61587" y="271835"/>
                  </a:lnTo>
                  <a:lnTo>
                    <a:pt x="102882" y="293192"/>
                  </a:lnTo>
                  <a:lnTo>
                    <a:pt x="150431" y="300863"/>
                  </a:lnTo>
                  <a:lnTo>
                    <a:pt x="197980" y="293192"/>
                  </a:lnTo>
                  <a:lnTo>
                    <a:pt x="239275" y="271835"/>
                  </a:lnTo>
                  <a:lnTo>
                    <a:pt x="271839" y="239269"/>
                  </a:lnTo>
                  <a:lnTo>
                    <a:pt x="293194" y="197975"/>
                  </a:lnTo>
                  <a:lnTo>
                    <a:pt x="300863" y="150431"/>
                  </a:ln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11661" y="4681220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lnTo>
                    <a:pt x="7668" y="197975"/>
                  </a:lnTo>
                  <a:lnTo>
                    <a:pt x="29023" y="239269"/>
                  </a:lnTo>
                  <a:lnTo>
                    <a:pt x="61587" y="271835"/>
                  </a:lnTo>
                  <a:lnTo>
                    <a:pt x="102882" y="293192"/>
                  </a:lnTo>
                  <a:lnTo>
                    <a:pt x="150431" y="300863"/>
                  </a:lnTo>
                  <a:lnTo>
                    <a:pt x="197980" y="293192"/>
                  </a:lnTo>
                  <a:lnTo>
                    <a:pt x="239275" y="271835"/>
                  </a:lnTo>
                  <a:lnTo>
                    <a:pt x="271839" y="239269"/>
                  </a:lnTo>
                  <a:lnTo>
                    <a:pt x="293194" y="197975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513095" y="4681207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7" y="7668"/>
                  </a:lnTo>
                  <a:lnTo>
                    <a:pt x="61593" y="29023"/>
                  </a:lnTo>
                  <a:lnTo>
                    <a:pt x="29027" y="61587"/>
                  </a:lnTo>
                  <a:lnTo>
                    <a:pt x="7670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513095" y="4681207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7" y="7668"/>
                  </a:lnTo>
                  <a:lnTo>
                    <a:pt x="61593" y="29023"/>
                  </a:lnTo>
                  <a:lnTo>
                    <a:pt x="29027" y="61587"/>
                  </a:lnTo>
                  <a:lnTo>
                    <a:pt x="7670" y="102882"/>
                  </a:lnTo>
                  <a:lnTo>
                    <a:pt x="0" y="150431"/>
                  </a:ln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014541" y="4681232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75"/>
                  </a:lnTo>
                  <a:lnTo>
                    <a:pt x="29023" y="239269"/>
                  </a:lnTo>
                  <a:lnTo>
                    <a:pt x="61587" y="271835"/>
                  </a:lnTo>
                  <a:lnTo>
                    <a:pt x="102882" y="293192"/>
                  </a:lnTo>
                  <a:lnTo>
                    <a:pt x="150431" y="300863"/>
                  </a:lnTo>
                  <a:lnTo>
                    <a:pt x="197975" y="293192"/>
                  </a:lnTo>
                  <a:lnTo>
                    <a:pt x="239269" y="271835"/>
                  </a:lnTo>
                  <a:lnTo>
                    <a:pt x="271835" y="239269"/>
                  </a:lnTo>
                  <a:lnTo>
                    <a:pt x="293192" y="197975"/>
                  </a:lnTo>
                  <a:lnTo>
                    <a:pt x="300863" y="150431"/>
                  </a:lnTo>
                  <a:lnTo>
                    <a:pt x="293192" y="102882"/>
                  </a:lnTo>
                  <a:lnTo>
                    <a:pt x="271835" y="61587"/>
                  </a:lnTo>
                  <a:lnTo>
                    <a:pt x="239269" y="29023"/>
                  </a:lnTo>
                  <a:lnTo>
                    <a:pt x="197975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014541" y="4681232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2" y="102882"/>
                  </a:lnTo>
                  <a:lnTo>
                    <a:pt x="271835" y="61587"/>
                  </a:lnTo>
                  <a:lnTo>
                    <a:pt x="239269" y="29023"/>
                  </a:lnTo>
                  <a:lnTo>
                    <a:pt x="197975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lnTo>
                    <a:pt x="7668" y="197975"/>
                  </a:lnTo>
                  <a:lnTo>
                    <a:pt x="29023" y="239269"/>
                  </a:lnTo>
                  <a:lnTo>
                    <a:pt x="61587" y="271835"/>
                  </a:lnTo>
                  <a:lnTo>
                    <a:pt x="102882" y="293192"/>
                  </a:lnTo>
                  <a:lnTo>
                    <a:pt x="150431" y="300863"/>
                  </a:lnTo>
                  <a:lnTo>
                    <a:pt x="197975" y="293192"/>
                  </a:lnTo>
                  <a:lnTo>
                    <a:pt x="239269" y="271835"/>
                  </a:lnTo>
                  <a:lnTo>
                    <a:pt x="271835" y="239269"/>
                  </a:lnTo>
                  <a:lnTo>
                    <a:pt x="293192" y="197975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594809" y="4662954"/>
            <a:ext cx="166814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83234" algn="l"/>
                <a:tab pos="992505" algn="l"/>
                <a:tab pos="1501775" algn="l"/>
              </a:tabLst>
            </a:pPr>
            <a:r>
              <a:rPr sz="165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L	</a:t>
            </a:r>
            <a:r>
              <a:rPr sz="1650" i="1" spc="15" dirty="0">
                <a:solidFill>
                  <a:srgbClr val="00FF00"/>
                </a:solidFill>
                <a:latin typeface="Times New Roman"/>
                <a:cs typeface="Times New Roman"/>
              </a:rPr>
              <a:t>M	N	O</a:t>
            </a:r>
            <a:endParaRPr sz="1650">
              <a:latin typeface="Times New Roman"/>
              <a:cs typeface="Times New Roman"/>
            </a:endParaRPr>
          </a:p>
        </p:txBody>
      </p:sp>
      <p:pic>
        <p:nvPicPr>
          <p:cNvPr id="46" name="object 4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589" y="3497736"/>
            <a:ext cx="128923" cy="160647"/>
          </a:xfrm>
          <a:prstGeom prst="rect">
            <a:avLst/>
          </a:prstGeom>
        </p:spPr>
      </p:pic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51</a:t>
            </a:fld>
            <a:endParaRPr spc="2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0" dirty="0"/>
              <a:t>Depth-first</a:t>
            </a:r>
            <a:r>
              <a:rPr spc="245" dirty="0"/>
              <a:t> </a:t>
            </a:r>
            <a:r>
              <a:rPr spc="35" dirty="0"/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49677" y="2830728"/>
            <a:ext cx="3507740" cy="2037080"/>
            <a:chOff x="2649677" y="2830728"/>
            <a:chExt cx="3507740" cy="2037080"/>
          </a:xfrm>
        </p:grpSpPr>
        <p:sp>
          <p:nvSpPr>
            <p:cNvPr id="4" name="object 4"/>
            <p:cNvSpPr/>
            <p:nvPr/>
          </p:nvSpPr>
          <p:spPr>
            <a:xfrm>
              <a:off x="2907588" y="2988906"/>
              <a:ext cx="2992120" cy="1247140"/>
            </a:xfrm>
            <a:custGeom>
              <a:avLst/>
              <a:gdLst/>
              <a:ahLst/>
              <a:cxnLst/>
              <a:rect l="l" t="t" r="r" b="b"/>
              <a:pathLst>
                <a:path w="2992120" h="1247139">
                  <a:moveTo>
                    <a:pt x="1495907" y="0"/>
                  </a:moveTo>
                  <a:lnTo>
                    <a:pt x="498640" y="623290"/>
                  </a:lnTo>
                </a:path>
                <a:path w="2992120" h="1247139">
                  <a:moveTo>
                    <a:pt x="1495907" y="0"/>
                  </a:moveTo>
                  <a:lnTo>
                    <a:pt x="2493187" y="623290"/>
                  </a:lnTo>
                </a:path>
                <a:path w="2992120" h="1247139">
                  <a:moveTo>
                    <a:pt x="2493187" y="623290"/>
                  </a:moveTo>
                  <a:lnTo>
                    <a:pt x="1994547" y="1246593"/>
                  </a:lnTo>
                </a:path>
                <a:path w="2992120" h="1247139">
                  <a:moveTo>
                    <a:pt x="2493187" y="623290"/>
                  </a:moveTo>
                  <a:lnTo>
                    <a:pt x="2991827" y="1246593"/>
                  </a:lnTo>
                </a:path>
                <a:path w="2992120" h="1247139">
                  <a:moveTo>
                    <a:pt x="498640" y="623290"/>
                  </a:moveTo>
                  <a:lnTo>
                    <a:pt x="0" y="1246593"/>
                  </a:lnTo>
                </a:path>
                <a:path w="2992120" h="1247139">
                  <a:moveTo>
                    <a:pt x="498640" y="623290"/>
                  </a:moveTo>
                  <a:lnTo>
                    <a:pt x="997280" y="1246593"/>
                  </a:lnTo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52809" y="4235500"/>
              <a:ext cx="1496060" cy="623570"/>
            </a:xfrm>
            <a:custGeom>
              <a:avLst/>
              <a:gdLst/>
              <a:ahLst/>
              <a:cxnLst/>
              <a:rect l="l" t="t" r="r" b="b"/>
              <a:pathLst>
                <a:path w="1496060" h="623570">
                  <a:moveTo>
                    <a:pt x="1246593" y="0"/>
                  </a:moveTo>
                  <a:lnTo>
                    <a:pt x="997267" y="623303"/>
                  </a:lnTo>
                </a:path>
                <a:path w="1496060" h="623570">
                  <a:moveTo>
                    <a:pt x="1246593" y="0"/>
                  </a:moveTo>
                  <a:lnTo>
                    <a:pt x="1495907" y="623303"/>
                  </a:lnTo>
                </a:path>
                <a:path w="1496060" h="623570">
                  <a:moveTo>
                    <a:pt x="249313" y="0"/>
                  </a:moveTo>
                  <a:lnTo>
                    <a:pt x="0" y="623303"/>
                  </a:lnTo>
                </a:path>
                <a:path w="1496060" h="623570">
                  <a:moveTo>
                    <a:pt x="249313" y="0"/>
                  </a:moveTo>
                  <a:lnTo>
                    <a:pt x="498640" y="623303"/>
                  </a:lnTo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58249" y="4235500"/>
              <a:ext cx="1496060" cy="623570"/>
            </a:xfrm>
            <a:custGeom>
              <a:avLst/>
              <a:gdLst/>
              <a:ahLst/>
              <a:cxnLst/>
              <a:rect l="l" t="t" r="r" b="b"/>
              <a:pathLst>
                <a:path w="1496060" h="623570">
                  <a:moveTo>
                    <a:pt x="1246593" y="0"/>
                  </a:moveTo>
                  <a:lnTo>
                    <a:pt x="997280" y="623303"/>
                  </a:lnTo>
                </a:path>
                <a:path w="1496060" h="623570">
                  <a:moveTo>
                    <a:pt x="1246593" y="0"/>
                  </a:moveTo>
                  <a:lnTo>
                    <a:pt x="1495920" y="623303"/>
                  </a:lnTo>
                </a:path>
                <a:path w="1496060" h="623570">
                  <a:moveTo>
                    <a:pt x="249313" y="0"/>
                  </a:moveTo>
                  <a:lnTo>
                    <a:pt x="0" y="623303"/>
                  </a:lnTo>
                </a:path>
                <a:path w="1496060" h="623570">
                  <a:moveTo>
                    <a:pt x="249313" y="0"/>
                  </a:moveTo>
                  <a:lnTo>
                    <a:pt x="498640" y="623303"/>
                  </a:lnTo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53902" y="2839300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19">
                  <a:moveTo>
                    <a:pt x="0" y="149593"/>
                  </a:moveTo>
                  <a:lnTo>
                    <a:pt x="7626" y="196879"/>
                  </a:lnTo>
                  <a:lnTo>
                    <a:pt x="28864" y="237944"/>
                  </a:lnTo>
                  <a:lnTo>
                    <a:pt x="61247" y="270326"/>
                  </a:lnTo>
                  <a:lnTo>
                    <a:pt x="102312" y="291561"/>
                  </a:lnTo>
                  <a:lnTo>
                    <a:pt x="149593" y="299186"/>
                  </a:lnTo>
                  <a:lnTo>
                    <a:pt x="196874" y="291561"/>
                  </a:lnTo>
                  <a:lnTo>
                    <a:pt x="237939" y="270326"/>
                  </a:lnTo>
                  <a:lnTo>
                    <a:pt x="270322" y="237944"/>
                  </a:lnTo>
                  <a:lnTo>
                    <a:pt x="291559" y="196879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53902" y="2839300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19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9"/>
                  </a:lnTo>
                  <a:lnTo>
                    <a:pt x="28864" y="237944"/>
                  </a:lnTo>
                  <a:lnTo>
                    <a:pt x="61247" y="270326"/>
                  </a:lnTo>
                  <a:lnTo>
                    <a:pt x="102312" y="291561"/>
                  </a:lnTo>
                  <a:lnTo>
                    <a:pt x="149593" y="299186"/>
                  </a:lnTo>
                  <a:lnTo>
                    <a:pt x="196874" y="291561"/>
                  </a:lnTo>
                  <a:lnTo>
                    <a:pt x="237939" y="270326"/>
                  </a:lnTo>
                  <a:lnTo>
                    <a:pt x="270322" y="237944"/>
                  </a:lnTo>
                  <a:lnTo>
                    <a:pt x="291559" y="196879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56622" y="346260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56622" y="346260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51170" y="346260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51170" y="346260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96569" y="1608802"/>
            <a:ext cx="6361431" cy="214866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latin typeface="Tahoma"/>
                <a:cs typeface="Tahoma"/>
              </a:rPr>
              <a:t>Expand deepest unexpanded node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dirty="0">
                <a:solidFill>
                  <a:srgbClr val="7E0000"/>
                </a:solidFill>
                <a:latin typeface="Century"/>
                <a:cs typeface="Century"/>
              </a:rPr>
              <a:t>Implementation</a:t>
            </a:r>
            <a:r>
              <a:rPr sz="2050" dirty="0">
                <a:latin typeface="Tahoma"/>
                <a:cs typeface="Tahoma"/>
              </a:rPr>
              <a:t>:</a:t>
            </a:r>
          </a:p>
          <a:p>
            <a:pPr marL="744220">
              <a:lnSpc>
                <a:spcPct val="100000"/>
              </a:lnSpc>
              <a:spcBef>
                <a:spcPts val="25"/>
              </a:spcBef>
            </a:pPr>
            <a:r>
              <a:rPr sz="2050" i="1" dirty="0">
                <a:solidFill>
                  <a:srgbClr val="004B00"/>
                </a:solidFill>
                <a:latin typeface="Times New Roman"/>
                <a:cs typeface="Times New Roman"/>
              </a:rPr>
              <a:t>fringe </a:t>
            </a:r>
            <a:r>
              <a:rPr sz="2050" dirty="0">
                <a:latin typeface="Tahoma"/>
                <a:cs typeface="Tahoma"/>
              </a:rPr>
              <a:t>= LIFO queue, i.e., put successors at front</a:t>
            </a:r>
          </a:p>
          <a:p>
            <a:pPr marL="3846195">
              <a:lnSpc>
                <a:spcPct val="100000"/>
              </a:lnSpc>
              <a:spcBef>
                <a:spcPts val="575"/>
              </a:spcBef>
            </a:pPr>
            <a:r>
              <a:rPr sz="1650" i="1" spc="5" dirty="0">
                <a:latin typeface="Times New Roman"/>
                <a:cs typeface="Times New Roman"/>
              </a:rPr>
              <a:t>A</a:t>
            </a:r>
            <a:endParaRPr sz="16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R="896619" algn="r">
              <a:lnSpc>
                <a:spcPct val="100000"/>
              </a:lnSpc>
            </a:pPr>
            <a:r>
              <a:rPr sz="1650" i="1" spc="5" dirty="0">
                <a:latin typeface="Times New Roman"/>
                <a:cs typeface="Times New Roman"/>
              </a:rPr>
              <a:t>C</a:t>
            </a:r>
            <a:endParaRPr sz="1650" dirty="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749410" y="4069067"/>
            <a:ext cx="2319655" cy="333375"/>
            <a:chOff x="2749410" y="4069067"/>
            <a:chExt cx="2319655" cy="333375"/>
          </a:xfrm>
        </p:grpSpPr>
        <p:sp>
          <p:nvSpPr>
            <p:cNvPr id="15" name="object 15"/>
            <p:cNvSpPr/>
            <p:nvPr/>
          </p:nvSpPr>
          <p:spPr>
            <a:xfrm>
              <a:off x="2757982" y="408589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0" y="149593"/>
                  </a:moveTo>
                  <a:lnTo>
                    <a:pt x="7625" y="196874"/>
                  </a:lnTo>
                  <a:lnTo>
                    <a:pt x="28859" y="237939"/>
                  </a:lnTo>
                  <a:lnTo>
                    <a:pt x="61239" y="270322"/>
                  </a:lnTo>
                  <a:lnTo>
                    <a:pt x="102300" y="291559"/>
                  </a:lnTo>
                  <a:lnTo>
                    <a:pt x="149580" y="299186"/>
                  </a:lnTo>
                  <a:lnTo>
                    <a:pt x="196866" y="291559"/>
                  </a:lnTo>
                  <a:lnTo>
                    <a:pt x="237931" y="270322"/>
                  </a:lnTo>
                  <a:lnTo>
                    <a:pt x="270313" y="237939"/>
                  </a:lnTo>
                  <a:lnTo>
                    <a:pt x="291548" y="196874"/>
                  </a:lnTo>
                  <a:lnTo>
                    <a:pt x="299173" y="149593"/>
                  </a:lnTo>
                  <a:lnTo>
                    <a:pt x="291548" y="102312"/>
                  </a:lnTo>
                  <a:lnTo>
                    <a:pt x="270313" y="61247"/>
                  </a:lnTo>
                  <a:lnTo>
                    <a:pt x="237931" y="28864"/>
                  </a:lnTo>
                  <a:lnTo>
                    <a:pt x="196866" y="7626"/>
                  </a:lnTo>
                  <a:lnTo>
                    <a:pt x="149580" y="0"/>
                  </a:lnTo>
                  <a:lnTo>
                    <a:pt x="102300" y="7626"/>
                  </a:lnTo>
                  <a:lnTo>
                    <a:pt x="61239" y="28864"/>
                  </a:lnTo>
                  <a:lnTo>
                    <a:pt x="28859" y="61247"/>
                  </a:lnTo>
                  <a:lnTo>
                    <a:pt x="7625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57982" y="408589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299173" y="149593"/>
                  </a:moveTo>
                  <a:lnTo>
                    <a:pt x="291548" y="102312"/>
                  </a:lnTo>
                  <a:lnTo>
                    <a:pt x="270313" y="61247"/>
                  </a:lnTo>
                  <a:lnTo>
                    <a:pt x="237931" y="28864"/>
                  </a:lnTo>
                  <a:lnTo>
                    <a:pt x="196866" y="7626"/>
                  </a:lnTo>
                  <a:lnTo>
                    <a:pt x="149580" y="0"/>
                  </a:lnTo>
                  <a:lnTo>
                    <a:pt x="102300" y="7626"/>
                  </a:lnTo>
                  <a:lnTo>
                    <a:pt x="61239" y="28864"/>
                  </a:lnTo>
                  <a:lnTo>
                    <a:pt x="28859" y="61247"/>
                  </a:lnTo>
                  <a:lnTo>
                    <a:pt x="7625" y="102312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59" y="237939"/>
                  </a:lnTo>
                  <a:lnTo>
                    <a:pt x="61239" y="270322"/>
                  </a:lnTo>
                  <a:lnTo>
                    <a:pt x="102300" y="291559"/>
                  </a:lnTo>
                  <a:lnTo>
                    <a:pt x="149580" y="299186"/>
                  </a:lnTo>
                  <a:lnTo>
                    <a:pt x="196866" y="291559"/>
                  </a:lnTo>
                  <a:lnTo>
                    <a:pt x="237931" y="270322"/>
                  </a:lnTo>
                  <a:lnTo>
                    <a:pt x="270313" y="237939"/>
                  </a:lnTo>
                  <a:lnTo>
                    <a:pt x="291548" y="196874"/>
                  </a:lnTo>
                  <a:lnTo>
                    <a:pt x="299173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55263" y="408589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lnTo>
                    <a:pt x="291548" y="102312"/>
                  </a:lnTo>
                  <a:lnTo>
                    <a:pt x="270314" y="61247"/>
                  </a:lnTo>
                  <a:lnTo>
                    <a:pt x="237934" y="28864"/>
                  </a:lnTo>
                  <a:lnTo>
                    <a:pt x="196873" y="7626"/>
                  </a:lnTo>
                  <a:lnTo>
                    <a:pt x="149593" y="0"/>
                  </a:lnTo>
                  <a:lnTo>
                    <a:pt x="102307" y="7626"/>
                  </a:lnTo>
                  <a:lnTo>
                    <a:pt x="61241" y="28864"/>
                  </a:lnTo>
                  <a:lnTo>
                    <a:pt x="28860" y="61247"/>
                  </a:lnTo>
                  <a:lnTo>
                    <a:pt x="7625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55263" y="408589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73" y="149593"/>
                  </a:moveTo>
                  <a:lnTo>
                    <a:pt x="291548" y="102312"/>
                  </a:lnTo>
                  <a:lnTo>
                    <a:pt x="270314" y="61247"/>
                  </a:lnTo>
                  <a:lnTo>
                    <a:pt x="237934" y="28864"/>
                  </a:lnTo>
                  <a:lnTo>
                    <a:pt x="196873" y="7626"/>
                  </a:lnTo>
                  <a:lnTo>
                    <a:pt x="149593" y="0"/>
                  </a:lnTo>
                  <a:lnTo>
                    <a:pt x="102307" y="7626"/>
                  </a:lnTo>
                  <a:lnTo>
                    <a:pt x="61241" y="28864"/>
                  </a:lnTo>
                  <a:lnTo>
                    <a:pt x="28860" y="61247"/>
                  </a:lnTo>
                  <a:lnTo>
                    <a:pt x="7625" y="102312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52530" y="408589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52530" y="408589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33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829060" y="4067648"/>
            <a:ext cx="154940" cy="2794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i="1" spc="5" dirty="0">
                <a:latin typeface="Times New Roman"/>
                <a:cs typeface="Times New Roman"/>
              </a:rPr>
              <a:t>F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732983" y="4069067"/>
            <a:ext cx="333375" cy="333375"/>
            <a:chOff x="5732983" y="4069067"/>
            <a:chExt cx="333375" cy="333375"/>
          </a:xfrm>
        </p:grpSpPr>
        <p:sp>
          <p:nvSpPr>
            <p:cNvPr id="23" name="object 23"/>
            <p:cNvSpPr/>
            <p:nvPr/>
          </p:nvSpPr>
          <p:spPr>
            <a:xfrm>
              <a:off x="5749810" y="408589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49810" y="408589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33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818797" y="4067648"/>
            <a:ext cx="178435" cy="2794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i="1" spc="5" dirty="0">
                <a:latin typeface="Times New Roman"/>
                <a:cs typeface="Times New Roman"/>
              </a:rPr>
              <a:t>G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500121" y="4700612"/>
            <a:ext cx="3806825" cy="316865"/>
            <a:chOff x="2500121" y="4700612"/>
            <a:chExt cx="3806825" cy="316865"/>
          </a:xfrm>
        </p:grpSpPr>
        <p:sp>
          <p:nvSpPr>
            <p:cNvPr id="27" name="object 27"/>
            <p:cNvSpPr/>
            <p:nvPr/>
          </p:nvSpPr>
          <p:spPr>
            <a:xfrm>
              <a:off x="2508694" y="4709197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0" y="149593"/>
                  </a:moveTo>
                  <a:lnTo>
                    <a:pt x="7625" y="196879"/>
                  </a:lnTo>
                  <a:lnTo>
                    <a:pt x="28859" y="237944"/>
                  </a:lnTo>
                  <a:lnTo>
                    <a:pt x="61239" y="270326"/>
                  </a:lnTo>
                  <a:lnTo>
                    <a:pt x="102300" y="291561"/>
                  </a:lnTo>
                  <a:lnTo>
                    <a:pt x="149580" y="299186"/>
                  </a:lnTo>
                  <a:lnTo>
                    <a:pt x="196866" y="291561"/>
                  </a:lnTo>
                  <a:lnTo>
                    <a:pt x="237931" y="270326"/>
                  </a:lnTo>
                  <a:lnTo>
                    <a:pt x="270313" y="237944"/>
                  </a:lnTo>
                  <a:lnTo>
                    <a:pt x="291548" y="196879"/>
                  </a:lnTo>
                  <a:lnTo>
                    <a:pt x="299173" y="149593"/>
                  </a:lnTo>
                  <a:lnTo>
                    <a:pt x="291548" y="102312"/>
                  </a:lnTo>
                  <a:lnTo>
                    <a:pt x="270313" y="61247"/>
                  </a:lnTo>
                  <a:lnTo>
                    <a:pt x="237931" y="28864"/>
                  </a:lnTo>
                  <a:lnTo>
                    <a:pt x="196866" y="7626"/>
                  </a:lnTo>
                  <a:lnTo>
                    <a:pt x="149580" y="0"/>
                  </a:lnTo>
                  <a:lnTo>
                    <a:pt x="102300" y="7626"/>
                  </a:lnTo>
                  <a:lnTo>
                    <a:pt x="61239" y="28864"/>
                  </a:lnTo>
                  <a:lnTo>
                    <a:pt x="28859" y="61247"/>
                  </a:lnTo>
                  <a:lnTo>
                    <a:pt x="7625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08694" y="4709197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299173" y="149593"/>
                  </a:moveTo>
                  <a:lnTo>
                    <a:pt x="291548" y="102312"/>
                  </a:lnTo>
                  <a:lnTo>
                    <a:pt x="270313" y="61247"/>
                  </a:lnTo>
                  <a:lnTo>
                    <a:pt x="237931" y="28864"/>
                  </a:lnTo>
                  <a:lnTo>
                    <a:pt x="196866" y="7626"/>
                  </a:lnTo>
                  <a:lnTo>
                    <a:pt x="149580" y="0"/>
                  </a:lnTo>
                  <a:lnTo>
                    <a:pt x="102300" y="7626"/>
                  </a:lnTo>
                  <a:lnTo>
                    <a:pt x="61239" y="28864"/>
                  </a:lnTo>
                  <a:lnTo>
                    <a:pt x="28859" y="61247"/>
                  </a:lnTo>
                  <a:lnTo>
                    <a:pt x="7625" y="102312"/>
                  </a:lnTo>
                  <a:lnTo>
                    <a:pt x="0" y="149593"/>
                  </a:lnTo>
                  <a:lnTo>
                    <a:pt x="7625" y="196879"/>
                  </a:lnTo>
                  <a:lnTo>
                    <a:pt x="28859" y="237944"/>
                  </a:lnTo>
                  <a:lnTo>
                    <a:pt x="61239" y="270326"/>
                  </a:lnTo>
                  <a:lnTo>
                    <a:pt x="102300" y="291561"/>
                  </a:lnTo>
                  <a:lnTo>
                    <a:pt x="149580" y="299186"/>
                  </a:lnTo>
                  <a:lnTo>
                    <a:pt x="196866" y="291561"/>
                  </a:lnTo>
                  <a:lnTo>
                    <a:pt x="237931" y="270326"/>
                  </a:lnTo>
                  <a:lnTo>
                    <a:pt x="270313" y="237944"/>
                  </a:lnTo>
                  <a:lnTo>
                    <a:pt x="291548" y="196879"/>
                  </a:lnTo>
                  <a:lnTo>
                    <a:pt x="299173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07347" y="4709197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07" y="7625"/>
                  </a:lnTo>
                  <a:lnTo>
                    <a:pt x="61241" y="28860"/>
                  </a:lnTo>
                  <a:lnTo>
                    <a:pt x="28860" y="61241"/>
                  </a:lnTo>
                  <a:lnTo>
                    <a:pt x="7625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07347" y="4709197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07" y="7625"/>
                  </a:lnTo>
                  <a:lnTo>
                    <a:pt x="61241" y="28860"/>
                  </a:lnTo>
                  <a:lnTo>
                    <a:pt x="28860" y="61241"/>
                  </a:lnTo>
                  <a:lnTo>
                    <a:pt x="7625" y="102307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05974" y="4709197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9"/>
                  </a:lnTo>
                  <a:lnTo>
                    <a:pt x="28864" y="237944"/>
                  </a:lnTo>
                  <a:lnTo>
                    <a:pt x="61247" y="270326"/>
                  </a:lnTo>
                  <a:lnTo>
                    <a:pt x="102312" y="291561"/>
                  </a:lnTo>
                  <a:lnTo>
                    <a:pt x="149593" y="299186"/>
                  </a:lnTo>
                  <a:lnTo>
                    <a:pt x="196874" y="291561"/>
                  </a:lnTo>
                  <a:lnTo>
                    <a:pt x="237939" y="270326"/>
                  </a:lnTo>
                  <a:lnTo>
                    <a:pt x="270322" y="237944"/>
                  </a:lnTo>
                  <a:lnTo>
                    <a:pt x="291559" y="196879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05974" y="4709197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9"/>
                  </a:lnTo>
                  <a:lnTo>
                    <a:pt x="28864" y="237944"/>
                  </a:lnTo>
                  <a:lnTo>
                    <a:pt x="61247" y="270326"/>
                  </a:lnTo>
                  <a:lnTo>
                    <a:pt x="102312" y="291561"/>
                  </a:lnTo>
                  <a:lnTo>
                    <a:pt x="149593" y="299186"/>
                  </a:lnTo>
                  <a:lnTo>
                    <a:pt x="196874" y="291561"/>
                  </a:lnTo>
                  <a:lnTo>
                    <a:pt x="237939" y="270326"/>
                  </a:lnTo>
                  <a:lnTo>
                    <a:pt x="270322" y="237944"/>
                  </a:lnTo>
                  <a:lnTo>
                    <a:pt x="291559" y="196879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04614" y="4709210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9" y="291559"/>
                  </a:lnTo>
                  <a:lnTo>
                    <a:pt x="237944" y="270322"/>
                  </a:lnTo>
                  <a:lnTo>
                    <a:pt x="270326" y="237939"/>
                  </a:lnTo>
                  <a:lnTo>
                    <a:pt x="291561" y="196874"/>
                  </a:lnTo>
                  <a:lnTo>
                    <a:pt x="299186" y="149593"/>
                  </a:lnTo>
                  <a:lnTo>
                    <a:pt x="291561" y="102312"/>
                  </a:lnTo>
                  <a:lnTo>
                    <a:pt x="270326" y="61247"/>
                  </a:lnTo>
                  <a:lnTo>
                    <a:pt x="237944" y="28864"/>
                  </a:lnTo>
                  <a:lnTo>
                    <a:pt x="196879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04614" y="4709210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61" y="102312"/>
                  </a:lnTo>
                  <a:lnTo>
                    <a:pt x="270326" y="61247"/>
                  </a:lnTo>
                  <a:lnTo>
                    <a:pt x="237944" y="28864"/>
                  </a:lnTo>
                  <a:lnTo>
                    <a:pt x="196879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9" y="291559"/>
                  </a:lnTo>
                  <a:lnTo>
                    <a:pt x="237944" y="270322"/>
                  </a:lnTo>
                  <a:lnTo>
                    <a:pt x="270326" y="237939"/>
                  </a:lnTo>
                  <a:lnTo>
                    <a:pt x="291561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03216" y="4709210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80"/>
                  </a:moveTo>
                  <a:lnTo>
                    <a:pt x="7625" y="196866"/>
                  </a:lnTo>
                  <a:lnTo>
                    <a:pt x="28860" y="237931"/>
                  </a:lnTo>
                  <a:lnTo>
                    <a:pt x="61241" y="270313"/>
                  </a:lnTo>
                  <a:lnTo>
                    <a:pt x="102307" y="291548"/>
                  </a:lnTo>
                  <a:lnTo>
                    <a:pt x="149593" y="299173"/>
                  </a:lnTo>
                  <a:lnTo>
                    <a:pt x="196873" y="291548"/>
                  </a:lnTo>
                  <a:lnTo>
                    <a:pt x="237934" y="270313"/>
                  </a:lnTo>
                  <a:lnTo>
                    <a:pt x="270314" y="237931"/>
                  </a:lnTo>
                  <a:lnTo>
                    <a:pt x="291548" y="196866"/>
                  </a:lnTo>
                  <a:lnTo>
                    <a:pt x="299173" y="149580"/>
                  </a:lnTo>
                  <a:lnTo>
                    <a:pt x="291548" y="102300"/>
                  </a:lnTo>
                  <a:lnTo>
                    <a:pt x="270314" y="61239"/>
                  </a:lnTo>
                  <a:lnTo>
                    <a:pt x="237934" y="28859"/>
                  </a:lnTo>
                  <a:lnTo>
                    <a:pt x="196873" y="7625"/>
                  </a:lnTo>
                  <a:lnTo>
                    <a:pt x="149593" y="0"/>
                  </a:lnTo>
                  <a:lnTo>
                    <a:pt x="102307" y="7625"/>
                  </a:lnTo>
                  <a:lnTo>
                    <a:pt x="61241" y="28859"/>
                  </a:lnTo>
                  <a:lnTo>
                    <a:pt x="28860" y="61239"/>
                  </a:lnTo>
                  <a:lnTo>
                    <a:pt x="7625" y="102300"/>
                  </a:lnTo>
                  <a:lnTo>
                    <a:pt x="0" y="1495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03216" y="4709210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73" y="149580"/>
                  </a:moveTo>
                  <a:lnTo>
                    <a:pt x="291548" y="102300"/>
                  </a:lnTo>
                  <a:lnTo>
                    <a:pt x="270314" y="61239"/>
                  </a:lnTo>
                  <a:lnTo>
                    <a:pt x="237934" y="28859"/>
                  </a:lnTo>
                  <a:lnTo>
                    <a:pt x="196873" y="7625"/>
                  </a:lnTo>
                  <a:lnTo>
                    <a:pt x="149593" y="0"/>
                  </a:lnTo>
                  <a:lnTo>
                    <a:pt x="102307" y="7625"/>
                  </a:lnTo>
                  <a:lnTo>
                    <a:pt x="61241" y="28859"/>
                  </a:lnTo>
                  <a:lnTo>
                    <a:pt x="28860" y="61239"/>
                  </a:lnTo>
                  <a:lnTo>
                    <a:pt x="7625" y="102300"/>
                  </a:lnTo>
                  <a:lnTo>
                    <a:pt x="0" y="149580"/>
                  </a:lnTo>
                  <a:lnTo>
                    <a:pt x="7625" y="196866"/>
                  </a:lnTo>
                  <a:lnTo>
                    <a:pt x="28860" y="237931"/>
                  </a:lnTo>
                  <a:lnTo>
                    <a:pt x="61241" y="270313"/>
                  </a:lnTo>
                  <a:lnTo>
                    <a:pt x="102307" y="291548"/>
                  </a:lnTo>
                  <a:lnTo>
                    <a:pt x="149593" y="299173"/>
                  </a:lnTo>
                  <a:lnTo>
                    <a:pt x="196873" y="291548"/>
                  </a:lnTo>
                  <a:lnTo>
                    <a:pt x="237934" y="270313"/>
                  </a:lnTo>
                  <a:lnTo>
                    <a:pt x="270314" y="237931"/>
                  </a:lnTo>
                  <a:lnTo>
                    <a:pt x="291548" y="196866"/>
                  </a:lnTo>
                  <a:lnTo>
                    <a:pt x="299173" y="149580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01894" y="4709197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5" y="196873"/>
                  </a:lnTo>
                  <a:lnTo>
                    <a:pt x="28860" y="237934"/>
                  </a:lnTo>
                  <a:lnTo>
                    <a:pt x="61241" y="270314"/>
                  </a:lnTo>
                  <a:lnTo>
                    <a:pt x="102307" y="291548"/>
                  </a:lnTo>
                  <a:lnTo>
                    <a:pt x="149593" y="299173"/>
                  </a:lnTo>
                  <a:lnTo>
                    <a:pt x="196873" y="291548"/>
                  </a:lnTo>
                  <a:lnTo>
                    <a:pt x="237934" y="270314"/>
                  </a:lnTo>
                  <a:lnTo>
                    <a:pt x="270314" y="237934"/>
                  </a:lnTo>
                  <a:lnTo>
                    <a:pt x="291548" y="196873"/>
                  </a:lnTo>
                  <a:lnTo>
                    <a:pt x="299173" y="149593"/>
                  </a:lnTo>
                  <a:lnTo>
                    <a:pt x="291548" y="102307"/>
                  </a:lnTo>
                  <a:lnTo>
                    <a:pt x="270314" y="61241"/>
                  </a:lnTo>
                  <a:lnTo>
                    <a:pt x="237934" y="28860"/>
                  </a:lnTo>
                  <a:lnTo>
                    <a:pt x="196873" y="7625"/>
                  </a:lnTo>
                  <a:lnTo>
                    <a:pt x="149593" y="0"/>
                  </a:lnTo>
                  <a:lnTo>
                    <a:pt x="102307" y="7625"/>
                  </a:lnTo>
                  <a:lnTo>
                    <a:pt x="61241" y="28860"/>
                  </a:lnTo>
                  <a:lnTo>
                    <a:pt x="28860" y="61241"/>
                  </a:lnTo>
                  <a:lnTo>
                    <a:pt x="7625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01894" y="4709197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73" y="149593"/>
                  </a:moveTo>
                  <a:lnTo>
                    <a:pt x="291548" y="102307"/>
                  </a:lnTo>
                  <a:lnTo>
                    <a:pt x="270314" y="61241"/>
                  </a:lnTo>
                  <a:lnTo>
                    <a:pt x="237934" y="28860"/>
                  </a:lnTo>
                  <a:lnTo>
                    <a:pt x="196873" y="7625"/>
                  </a:lnTo>
                  <a:lnTo>
                    <a:pt x="149593" y="0"/>
                  </a:lnTo>
                  <a:lnTo>
                    <a:pt x="102307" y="7625"/>
                  </a:lnTo>
                  <a:lnTo>
                    <a:pt x="61241" y="28860"/>
                  </a:lnTo>
                  <a:lnTo>
                    <a:pt x="28860" y="61241"/>
                  </a:lnTo>
                  <a:lnTo>
                    <a:pt x="7625" y="102307"/>
                  </a:lnTo>
                  <a:lnTo>
                    <a:pt x="0" y="149593"/>
                  </a:lnTo>
                  <a:lnTo>
                    <a:pt x="7625" y="196873"/>
                  </a:lnTo>
                  <a:lnTo>
                    <a:pt x="28860" y="237934"/>
                  </a:lnTo>
                  <a:lnTo>
                    <a:pt x="61241" y="270314"/>
                  </a:lnTo>
                  <a:lnTo>
                    <a:pt x="102307" y="291548"/>
                  </a:lnTo>
                  <a:lnTo>
                    <a:pt x="149593" y="299173"/>
                  </a:lnTo>
                  <a:lnTo>
                    <a:pt x="196873" y="291548"/>
                  </a:lnTo>
                  <a:lnTo>
                    <a:pt x="237934" y="270314"/>
                  </a:lnTo>
                  <a:lnTo>
                    <a:pt x="270314" y="237934"/>
                  </a:lnTo>
                  <a:lnTo>
                    <a:pt x="291548" y="196873"/>
                  </a:lnTo>
                  <a:lnTo>
                    <a:pt x="299173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500534" y="4709185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lnTo>
                    <a:pt x="291548" y="102312"/>
                  </a:lnTo>
                  <a:lnTo>
                    <a:pt x="270314" y="61247"/>
                  </a:lnTo>
                  <a:lnTo>
                    <a:pt x="237934" y="28864"/>
                  </a:lnTo>
                  <a:lnTo>
                    <a:pt x="196873" y="7626"/>
                  </a:lnTo>
                  <a:lnTo>
                    <a:pt x="149593" y="0"/>
                  </a:lnTo>
                  <a:lnTo>
                    <a:pt x="102307" y="7626"/>
                  </a:lnTo>
                  <a:lnTo>
                    <a:pt x="61241" y="28864"/>
                  </a:lnTo>
                  <a:lnTo>
                    <a:pt x="28860" y="61247"/>
                  </a:lnTo>
                  <a:lnTo>
                    <a:pt x="7625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500534" y="4709185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73" y="149593"/>
                  </a:moveTo>
                  <a:lnTo>
                    <a:pt x="291548" y="102312"/>
                  </a:lnTo>
                  <a:lnTo>
                    <a:pt x="270314" y="61247"/>
                  </a:lnTo>
                  <a:lnTo>
                    <a:pt x="237934" y="28864"/>
                  </a:lnTo>
                  <a:lnTo>
                    <a:pt x="196873" y="7626"/>
                  </a:lnTo>
                  <a:lnTo>
                    <a:pt x="149593" y="0"/>
                  </a:lnTo>
                  <a:lnTo>
                    <a:pt x="102307" y="7626"/>
                  </a:lnTo>
                  <a:lnTo>
                    <a:pt x="61241" y="28864"/>
                  </a:lnTo>
                  <a:lnTo>
                    <a:pt x="28860" y="61247"/>
                  </a:lnTo>
                  <a:lnTo>
                    <a:pt x="7625" y="102312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999136" y="4709197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999136" y="4709197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587278" y="4690964"/>
            <a:ext cx="1659255" cy="2794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80695" algn="l"/>
                <a:tab pos="986790" algn="l"/>
                <a:tab pos="1492885" algn="l"/>
              </a:tabLst>
            </a:pPr>
            <a:r>
              <a:rPr sz="165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L	</a:t>
            </a:r>
            <a:r>
              <a:rPr sz="165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M	</a:t>
            </a:r>
            <a:r>
              <a:rPr sz="165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N	O</a:t>
            </a:r>
            <a:endParaRPr sz="1650">
              <a:latin typeface="Times New Roman"/>
              <a:cs typeface="Times New Roman"/>
            </a:endParaRPr>
          </a:p>
        </p:txBody>
      </p:sp>
      <p:pic>
        <p:nvPicPr>
          <p:cNvPr id="44" name="object 4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87680" y="4155601"/>
            <a:ext cx="128201" cy="159760"/>
          </a:xfrm>
          <a:prstGeom prst="rect">
            <a:avLst/>
          </a:prstGeom>
        </p:spPr>
      </p:pic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52</a:t>
            </a:fld>
            <a:endParaRPr spc="2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0" dirty="0"/>
              <a:t>Depth-first</a:t>
            </a:r>
            <a:r>
              <a:rPr spc="245" dirty="0"/>
              <a:t> </a:t>
            </a:r>
            <a:r>
              <a:rPr spc="35" dirty="0"/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58262" y="2830728"/>
            <a:ext cx="3507740" cy="2037080"/>
            <a:chOff x="2658262" y="2830728"/>
            <a:chExt cx="3507740" cy="2037080"/>
          </a:xfrm>
        </p:grpSpPr>
        <p:sp>
          <p:nvSpPr>
            <p:cNvPr id="4" name="object 4"/>
            <p:cNvSpPr/>
            <p:nvPr/>
          </p:nvSpPr>
          <p:spPr>
            <a:xfrm>
              <a:off x="2916199" y="2988906"/>
              <a:ext cx="2992120" cy="1247140"/>
            </a:xfrm>
            <a:custGeom>
              <a:avLst/>
              <a:gdLst/>
              <a:ahLst/>
              <a:cxnLst/>
              <a:rect l="l" t="t" r="r" b="b"/>
              <a:pathLst>
                <a:path w="2992120" h="1247139">
                  <a:moveTo>
                    <a:pt x="1495907" y="0"/>
                  </a:moveTo>
                  <a:lnTo>
                    <a:pt x="498640" y="623290"/>
                  </a:lnTo>
                </a:path>
                <a:path w="2992120" h="1247139">
                  <a:moveTo>
                    <a:pt x="1495907" y="0"/>
                  </a:moveTo>
                  <a:lnTo>
                    <a:pt x="2493187" y="623290"/>
                  </a:lnTo>
                </a:path>
                <a:path w="2992120" h="1247139">
                  <a:moveTo>
                    <a:pt x="2493187" y="623290"/>
                  </a:moveTo>
                  <a:lnTo>
                    <a:pt x="1994547" y="1246593"/>
                  </a:lnTo>
                </a:path>
                <a:path w="2992120" h="1247139">
                  <a:moveTo>
                    <a:pt x="2493187" y="623290"/>
                  </a:moveTo>
                  <a:lnTo>
                    <a:pt x="2991827" y="1246593"/>
                  </a:lnTo>
                </a:path>
                <a:path w="2992120" h="1247139">
                  <a:moveTo>
                    <a:pt x="498640" y="623290"/>
                  </a:moveTo>
                  <a:lnTo>
                    <a:pt x="0" y="1246593"/>
                  </a:lnTo>
                </a:path>
                <a:path w="2992120" h="1247139">
                  <a:moveTo>
                    <a:pt x="498640" y="623290"/>
                  </a:moveTo>
                  <a:lnTo>
                    <a:pt x="997267" y="1246593"/>
                  </a:lnTo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8675" y="4235500"/>
              <a:ext cx="499109" cy="623570"/>
            </a:xfrm>
            <a:custGeom>
              <a:avLst/>
              <a:gdLst/>
              <a:ahLst/>
              <a:cxnLst/>
              <a:rect l="l" t="t" r="r" b="b"/>
              <a:pathLst>
                <a:path w="499110" h="623570">
                  <a:moveTo>
                    <a:pt x="249313" y="0"/>
                  </a:moveTo>
                  <a:lnTo>
                    <a:pt x="0" y="623303"/>
                  </a:lnTo>
                </a:path>
                <a:path w="499110" h="623570">
                  <a:moveTo>
                    <a:pt x="249313" y="0"/>
                  </a:moveTo>
                  <a:lnTo>
                    <a:pt x="498640" y="623303"/>
                  </a:lnTo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66834" y="4235500"/>
              <a:ext cx="2493645" cy="623570"/>
            </a:xfrm>
            <a:custGeom>
              <a:avLst/>
              <a:gdLst/>
              <a:ahLst/>
              <a:cxnLst/>
              <a:rect l="l" t="t" r="r" b="b"/>
              <a:pathLst>
                <a:path w="2493645" h="623570">
                  <a:moveTo>
                    <a:pt x="2243874" y="0"/>
                  </a:moveTo>
                  <a:lnTo>
                    <a:pt x="1994560" y="623303"/>
                  </a:lnTo>
                </a:path>
                <a:path w="2493645" h="623570">
                  <a:moveTo>
                    <a:pt x="2243874" y="0"/>
                  </a:moveTo>
                  <a:lnTo>
                    <a:pt x="2493200" y="623303"/>
                  </a:lnTo>
                </a:path>
                <a:path w="2493645" h="623570">
                  <a:moveTo>
                    <a:pt x="1246593" y="0"/>
                  </a:moveTo>
                  <a:lnTo>
                    <a:pt x="997280" y="623303"/>
                  </a:lnTo>
                </a:path>
                <a:path w="2493645" h="623570">
                  <a:moveTo>
                    <a:pt x="1246593" y="0"/>
                  </a:moveTo>
                  <a:lnTo>
                    <a:pt x="1495920" y="623303"/>
                  </a:lnTo>
                </a:path>
                <a:path w="2493645" h="623570">
                  <a:moveTo>
                    <a:pt x="249313" y="0"/>
                  </a:moveTo>
                  <a:lnTo>
                    <a:pt x="0" y="623303"/>
                  </a:lnTo>
                </a:path>
                <a:path w="2493645" h="623570">
                  <a:moveTo>
                    <a:pt x="249313" y="0"/>
                  </a:moveTo>
                  <a:lnTo>
                    <a:pt x="498640" y="623303"/>
                  </a:lnTo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62488" y="2839300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19">
                  <a:moveTo>
                    <a:pt x="0" y="149593"/>
                  </a:moveTo>
                  <a:lnTo>
                    <a:pt x="7626" y="196879"/>
                  </a:lnTo>
                  <a:lnTo>
                    <a:pt x="28864" y="237944"/>
                  </a:lnTo>
                  <a:lnTo>
                    <a:pt x="61247" y="270326"/>
                  </a:lnTo>
                  <a:lnTo>
                    <a:pt x="102312" y="291561"/>
                  </a:lnTo>
                  <a:lnTo>
                    <a:pt x="149593" y="299186"/>
                  </a:lnTo>
                  <a:lnTo>
                    <a:pt x="196874" y="291561"/>
                  </a:lnTo>
                  <a:lnTo>
                    <a:pt x="237939" y="270326"/>
                  </a:lnTo>
                  <a:lnTo>
                    <a:pt x="270322" y="237944"/>
                  </a:lnTo>
                  <a:lnTo>
                    <a:pt x="291559" y="196879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2488" y="2839300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19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9"/>
                  </a:lnTo>
                  <a:lnTo>
                    <a:pt x="28864" y="237944"/>
                  </a:lnTo>
                  <a:lnTo>
                    <a:pt x="61247" y="270326"/>
                  </a:lnTo>
                  <a:lnTo>
                    <a:pt x="102312" y="291561"/>
                  </a:lnTo>
                  <a:lnTo>
                    <a:pt x="149593" y="299186"/>
                  </a:lnTo>
                  <a:lnTo>
                    <a:pt x="196874" y="291561"/>
                  </a:lnTo>
                  <a:lnTo>
                    <a:pt x="237939" y="270326"/>
                  </a:lnTo>
                  <a:lnTo>
                    <a:pt x="270322" y="237944"/>
                  </a:lnTo>
                  <a:lnTo>
                    <a:pt x="291559" y="196879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65208" y="346260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65208" y="346260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59755" y="346260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59755" y="346260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07"/>
                  </a:lnTo>
                  <a:lnTo>
                    <a:pt x="270322" y="61241"/>
                  </a:lnTo>
                  <a:lnTo>
                    <a:pt x="237939" y="28860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60"/>
                  </a:lnTo>
                  <a:lnTo>
                    <a:pt x="28864" y="61241"/>
                  </a:lnTo>
                  <a:lnTo>
                    <a:pt x="7626" y="102307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96569" y="1608802"/>
            <a:ext cx="6361431" cy="214866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latin typeface="Tahoma"/>
                <a:cs typeface="Tahoma"/>
              </a:rPr>
              <a:t>Expand deepest unexpanded node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dirty="0">
                <a:solidFill>
                  <a:srgbClr val="7E0000"/>
                </a:solidFill>
                <a:latin typeface="Century"/>
                <a:cs typeface="Century"/>
              </a:rPr>
              <a:t>Implementation</a:t>
            </a:r>
            <a:r>
              <a:rPr sz="2050" dirty="0">
                <a:latin typeface="Tahoma"/>
                <a:cs typeface="Tahoma"/>
              </a:rPr>
              <a:t>:</a:t>
            </a:r>
          </a:p>
          <a:p>
            <a:pPr marL="744220">
              <a:lnSpc>
                <a:spcPct val="100000"/>
              </a:lnSpc>
              <a:spcBef>
                <a:spcPts val="25"/>
              </a:spcBef>
            </a:pPr>
            <a:r>
              <a:rPr sz="2050" i="1" dirty="0">
                <a:solidFill>
                  <a:srgbClr val="004B00"/>
                </a:solidFill>
                <a:latin typeface="Times New Roman"/>
                <a:cs typeface="Times New Roman"/>
              </a:rPr>
              <a:t>fringe </a:t>
            </a:r>
            <a:r>
              <a:rPr sz="2050" dirty="0">
                <a:latin typeface="Tahoma"/>
                <a:cs typeface="Tahoma"/>
              </a:rPr>
              <a:t>= LIFO queue, i.e., put successors at front</a:t>
            </a:r>
          </a:p>
          <a:p>
            <a:pPr marL="3855085">
              <a:lnSpc>
                <a:spcPct val="100000"/>
              </a:lnSpc>
              <a:spcBef>
                <a:spcPts val="575"/>
              </a:spcBef>
            </a:pPr>
            <a:r>
              <a:rPr sz="1650" i="1" spc="5" dirty="0">
                <a:latin typeface="Times New Roman"/>
                <a:cs typeface="Times New Roman"/>
              </a:rPr>
              <a:t>A</a:t>
            </a:r>
            <a:endParaRPr sz="16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R="887730" algn="r">
              <a:lnSpc>
                <a:spcPct val="100000"/>
              </a:lnSpc>
            </a:pPr>
            <a:r>
              <a:rPr sz="1650" i="1" spc="5" dirty="0">
                <a:latin typeface="Times New Roman"/>
                <a:cs typeface="Times New Roman"/>
              </a:rPr>
              <a:t>C</a:t>
            </a:r>
            <a:endParaRPr sz="1650" dirty="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757995" y="4077322"/>
            <a:ext cx="2311400" cy="316865"/>
            <a:chOff x="2757995" y="4077322"/>
            <a:chExt cx="2311400" cy="316865"/>
          </a:xfrm>
        </p:grpSpPr>
        <p:sp>
          <p:nvSpPr>
            <p:cNvPr id="15" name="object 15"/>
            <p:cNvSpPr/>
            <p:nvPr/>
          </p:nvSpPr>
          <p:spPr>
            <a:xfrm>
              <a:off x="2766567" y="408589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0" y="149593"/>
                  </a:move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lnTo>
                    <a:pt x="291548" y="102312"/>
                  </a:lnTo>
                  <a:lnTo>
                    <a:pt x="270314" y="61247"/>
                  </a:lnTo>
                  <a:lnTo>
                    <a:pt x="237934" y="28864"/>
                  </a:lnTo>
                  <a:lnTo>
                    <a:pt x="196873" y="7626"/>
                  </a:lnTo>
                  <a:lnTo>
                    <a:pt x="149593" y="0"/>
                  </a:lnTo>
                  <a:lnTo>
                    <a:pt x="102307" y="7626"/>
                  </a:lnTo>
                  <a:lnTo>
                    <a:pt x="61241" y="28864"/>
                  </a:lnTo>
                  <a:lnTo>
                    <a:pt x="28860" y="61247"/>
                  </a:lnTo>
                  <a:lnTo>
                    <a:pt x="7625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66567" y="408589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299173" y="149593"/>
                  </a:moveTo>
                  <a:lnTo>
                    <a:pt x="291548" y="102312"/>
                  </a:lnTo>
                  <a:lnTo>
                    <a:pt x="270314" y="61247"/>
                  </a:lnTo>
                  <a:lnTo>
                    <a:pt x="237934" y="28864"/>
                  </a:lnTo>
                  <a:lnTo>
                    <a:pt x="196873" y="7626"/>
                  </a:lnTo>
                  <a:lnTo>
                    <a:pt x="149593" y="0"/>
                  </a:lnTo>
                  <a:lnTo>
                    <a:pt x="102307" y="7626"/>
                  </a:lnTo>
                  <a:lnTo>
                    <a:pt x="61241" y="28864"/>
                  </a:lnTo>
                  <a:lnTo>
                    <a:pt x="28860" y="61247"/>
                  </a:lnTo>
                  <a:lnTo>
                    <a:pt x="7625" y="102312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63848" y="408589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07" y="7626"/>
                  </a:lnTo>
                  <a:lnTo>
                    <a:pt x="61241" y="28864"/>
                  </a:lnTo>
                  <a:lnTo>
                    <a:pt x="28860" y="61247"/>
                  </a:lnTo>
                  <a:lnTo>
                    <a:pt x="7625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63848" y="408589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07" y="7626"/>
                  </a:lnTo>
                  <a:lnTo>
                    <a:pt x="61241" y="28864"/>
                  </a:lnTo>
                  <a:lnTo>
                    <a:pt x="28860" y="61247"/>
                  </a:lnTo>
                  <a:lnTo>
                    <a:pt x="7625" y="102312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61115" y="408589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61115" y="408589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837645" y="4067648"/>
            <a:ext cx="154940" cy="2794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i="1" spc="5" dirty="0">
                <a:latin typeface="Times New Roman"/>
                <a:cs typeface="Times New Roman"/>
              </a:rPr>
              <a:t>F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741580" y="4069067"/>
            <a:ext cx="333375" cy="333375"/>
            <a:chOff x="5741580" y="4069067"/>
            <a:chExt cx="333375" cy="333375"/>
          </a:xfrm>
        </p:grpSpPr>
        <p:sp>
          <p:nvSpPr>
            <p:cNvPr id="23" name="object 23"/>
            <p:cNvSpPr/>
            <p:nvPr/>
          </p:nvSpPr>
          <p:spPr>
            <a:xfrm>
              <a:off x="5758408" y="408589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5" y="196874"/>
                  </a:lnTo>
                  <a:lnTo>
                    <a:pt x="28859" y="237939"/>
                  </a:lnTo>
                  <a:lnTo>
                    <a:pt x="61239" y="270322"/>
                  </a:lnTo>
                  <a:lnTo>
                    <a:pt x="102300" y="291559"/>
                  </a:lnTo>
                  <a:lnTo>
                    <a:pt x="149580" y="299186"/>
                  </a:lnTo>
                  <a:lnTo>
                    <a:pt x="196866" y="291559"/>
                  </a:lnTo>
                  <a:lnTo>
                    <a:pt x="237931" y="270322"/>
                  </a:lnTo>
                  <a:lnTo>
                    <a:pt x="270313" y="237939"/>
                  </a:lnTo>
                  <a:lnTo>
                    <a:pt x="291548" y="196874"/>
                  </a:lnTo>
                  <a:lnTo>
                    <a:pt x="299173" y="149593"/>
                  </a:lnTo>
                  <a:lnTo>
                    <a:pt x="291548" y="102312"/>
                  </a:lnTo>
                  <a:lnTo>
                    <a:pt x="270313" y="61247"/>
                  </a:lnTo>
                  <a:lnTo>
                    <a:pt x="237931" y="28864"/>
                  </a:lnTo>
                  <a:lnTo>
                    <a:pt x="196866" y="7626"/>
                  </a:lnTo>
                  <a:lnTo>
                    <a:pt x="149580" y="0"/>
                  </a:lnTo>
                  <a:lnTo>
                    <a:pt x="102300" y="7626"/>
                  </a:lnTo>
                  <a:lnTo>
                    <a:pt x="61239" y="28864"/>
                  </a:lnTo>
                  <a:lnTo>
                    <a:pt x="28859" y="61247"/>
                  </a:lnTo>
                  <a:lnTo>
                    <a:pt x="7625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58408" y="4085894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73" y="149593"/>
                  </a:moveTo>
                  <a:lnTo>
                    <a:pt x="291548" y="102312"/>
                  </a:lnTo>
                  <a:lnTo>
                    <a:pt x="270313" y="61247"/>
                  </a:lnTo>
                  <a:lnTo>
                    <a:pt x="237931" y="28864"/>
                  </a:lnTo>
                  <a:lnTo>
                    <a:pt x="196866" y="7626"/>
                  </a:lnTo>
                  <a:lnTo>
                    <a:pt x="149580" y="0"/>
                  </a:lnTo>
                  <a:lnTo>
                    <a:pt x="102300" y="7626"/>
                  </a:lnTo>
                  <a:lnTo>
                    <a:pt x="61239" y="28864"/>
                  </a:lnTo>
                  <a:lnTo>
                    <a:pt x="28859" y="61247"/>
                  </a:lnTo>
                  <a:lnTo>
                    <a:pt x="7625" y="102312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59" y="237939"/>
                  </a:lnTo>
                  <a:lnTo>
                    <a:pt x="61239" y="270322"/>
                  </a:lnTo>
                  <a:lnTo>
                    <a:pt x="102300" y="291559"/>
                  </a:lnTo>
                  <a:lnTo>
                    <a:pt x="149580" y="299186"/>
                  </a:lnTo>
                  <a:lnTo>
                    <a:pt x="196866" y="291559"/>
                  </a:lnTo>
                  <a:lnTo>
                    <a:pt x="237931" y="270322"/>
                  </a:lnTo>
                  <a:lnTo>
                    <a:pt x="270313" y="237939"/>
                  </a:lnTo>
                  <a:lnTo>
                    <a:pt x="291548" y="196874"/>
                  </a:lnTo>
                  <a:lnTo>
                    <a:pt x="299173" y="149593"/>
                  </a:lnTo>
                  <a:close/>
                </a:path>
              </a:pathLst>
            </a:custGeom>
            <a:ln w="33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827382" y="4067648"/>
            <a:ext cx="178435" cy="2794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i="1" spc="5" dirty="0">
                <a:latin typeface="Times New Roman"/>
                <a:cs typeface="Times New Roman"/>
              </a:rPr>
              <a:t>G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508707" y="4692370"/>
            <a:ext cx="3806825" cy="333375"/>
            <a:chOff x="2508707" y="4692370"/>
            <a:chExt cx="3806825" cy="333375"/>
          </a:xfrm>
        </p:grpSpPr>
        <p:sp>
          <p:nvSpPr>
            <p:cNvPr id="27" name="object 27"/>
            <p:cNvSpPr/>
            <p:nvPr/>
          </p:nvSpPr>
          <p:spPr>
            <a:xfrm>
              <a:off x="2517279" y="4709198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0" y="149593"/>
                  </a:moveTo>
                  <a:lnTo>
                    <a:pt x="7626" y="196879"/>
                  </a:lnTo>
                  <a:lnTo>
                    <a:pt x="28864" y="237944"/>
                  </a:lnTo>
                  <a:lnTo>
                    <a:pt x="61247" y="270326"/>
                  </a:lnTo>
                  <a:lnTo>
                    <a:pt x="102312" y="291561"/>
                  </a:lnTo>
                  <a:lnTo>
                    <a:pt x="149593" y="299186"/>
                  </a:lnTo>
                  <a:lnTo>
                    <a:pt x="196879" y="291561"/>
                  </a:lnTo>
                  <a:lnTo>
                    <a:pt x="237944" y="270326"/>
                  </a:lnTo>
                  <a:lnTo>
                    <a:pt x="270326" y="237944"/>
                  </a:lnTo>
                  <a:lnTo>
                    <a:pt x="291561" y="196879"/>
                  </a:lnTo>
                  <a:lnTo>
                    <a:pt x="299186" y="149593"/>
                  </a:lnTo>
                  <a:lnTo>
                    <a:pt x="291561" y="102312"/>
                  </a:lnTo>
                  <a:lnTo>
                    <a:pt x="270326" y="61247"/>
                  </a:lnTo>
                  <a:lnTo>
                    <a:pt x="237944" y="28864"/>
                  </a:lnTo>
                  <a:lnTo>
                    <a:pt x="196879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17279" y="4709198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299186" y="149593"/>
                  </a:moveTo>
                  <a:lnTo>
                    <a:pt x="291561" y="102312"/>
                  </a:lnTo>
                  <a:lnTo>
                    <a:pt x="270326" y="61247"/>
                  </a:lnTo>
                  <a:lnTo>
                    <a:pt x="237944" y="28864"/>
                  </a:lnTo>
                  <a:lnTo>
                    <a:pt x="196879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9"/>
                  </a:lnTo>
                  <a:lnTo>
                    <a:pt x="28864" y="237944"/>
                  </a:lnTo>
                  <a:lnTo>
                    <a:pt x="61247" y="270326"/>
                  </a:lnTo>
                  <a:lnTo>
                    <a:pt x="102312" y="291561"/>
                  </a:lnTo>
                  <a:lnTo>
                    <a:pt x="149593" y="299186"/>
                  </a:lnTo>
                  <a:lnTo>
                    <a:pt x="196879" y="291561"/>
                  </a:lnTo>
                  <a:lnTo>
                    <a:pt x="237944" y="270326"/>
                  </a:lnTo>
                  <a:lnTo>
                    <a:pt x="270326" y="237944"/>
                  </a:lnTo>
                  <a:lnTo>
                    <a:pt x="291561" y="196879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15945" y="4709198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lnTo>
                    <a:pt x="291548" y="102307"/>
                  </a:lnTo>
                  <a:lnTo>
                    <a:pt x="270314" y="61241"/>
                  </a:lnTo>
                  <a:lnTo>
                    <a:pt x="237934" y="28860"/>
                  </a:lnTo>
                  <a:lnTo>
                    <a:pt x="196873" y="7625"/>
                  </a:lnTo>
                  <a:lnTo>
                    <a:pt x="149593" y="0"/>
                  </a:lnTo>
                  <a:lnTo>
                    <a:pt x="102307" y="7625"/>
                  </a:lnTo>
                  <a:lnTo>
                    <a:pt x="61241" y="28860"/>
                  </a:lnTo>
                  <a:lnTo>
                    <a:pt x="28860" y="61241"/>
                  </a:lnTo>
                  <a:lnTo>
                    <a:pt x="7625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15945" y="4709198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73" y="149593"/>
                  </a:moveTo>
                  <a:lnTo>
                    <a:pt x="291548" y="102307"/>
                  </a:lnTo>
                  <a:lnTo>
                    <a:pt x="270314" y="61241"/>
                  </a:lnTo>
                  <a:lnTo>
                    <a:pt x="237934" y="28860"/>
                  </a:lnTo>
                  <a:lnTo>
                    <a:pt x="196873" y="7625"/>
                  </a:lnTo>
                  <a:lnTo>
                    <a:pt x="149593" y="0"/>
                  </a:lnTo>
                  <a:lnTo>
                    <a:pt x="102307" y="7625"/>
                  </a:lnTo>
                  <a:lnTo>
                    <a:pt x="61241" y="28860"/>
                  </a:lnTo>
                  <a:lnTo>
                    <a:pt x="28860" y="61241"/>
                  </a:lnTo>
                  <a:lnTo>
                    <a:pt x="7625" y="102307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60" y="237939"/>
                  </a:lnTo>
                  <a:lnTo>
                    <a:pt x="61241" y="270322"/>
                  </a:lnTo>
                  <a:lnTo>
                    <a:pt x="102307" y="291559"/>
                  </a:lnTo>
                  <a:lnTo>
                    <a:pt x="149593" y="299186"/>
                  </a:lnTo>
                  <a:lnTo>
                    <a:pt x="196873" y="291559"/>
                  </a:lnTo>
                  <a:lnTo>
                    <a:pt x="237934" y="270322"/>
                  </a:lnTo>
                  <a:lnTo>
                    <a:pt x="270314" y="237939"/>
                  </a:lnTo>
                  <a:lnTo>
                    <a:pt x="291548" y="196874"/>
                  </a:lnTo>
                  <a:lnTo>
                    <a:pt x="299173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14572" y="4709198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9"/>
                  </a:lnTo>
                  <a:lnTo>
                    <a:pt x="28864" y="237944"/>
                  </a:lnTo>
                  <a:lnTo>
                    <a:pt x="61247" y="270326"/>
                  </a:lnTo>
                  <a:lnTo>
                    <a:pt x="102312" y="291561"/>
                  </a:lnTo>
                  <a:lnTo>
                    <a:pt x="149593" y="299186"/>
                  </a:lnTo>
                  <a:lnTo>
                    <a:pt x="196874" y="291561"/>
                  </a:lnTo>
                  <a:lnTo>
                    <a:pt x="237939" y="270326"/>
                  </a:lnTo>
                  <a:lnTo>
                    <a:pt x="270322" y="237944"/>
                  </a:lnTo>
                  <a:lnTo>
                    <a:pt x="291559" y="196879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14572" y="4709198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9"/>
                  </a:lnTo>
                  <a:lnTo>
                    <a:pt x="28864" y="237944"/>
                  </a:lnTo>
                  <a:lnTo>
                    <a:pt x="61247" y="270326"/>
                  </a:lnTo>
                  <a:lnTo>
                    <a:pt x="102312" y="291561"/>
                  </a:lnTo>
                  <a:lnTo>
                    <a:pt x="149593" y="299186"/>
                  </a:lnTo>
                  <a:lnTo>
                    <a:pt x="196874" y="291561"/>
                  </a:lnTo>
                  <a:lnTo>
                    <a:pt x="237939" y="270326"/>
                  </a:lnTo>
                  <a:lnTo>
                    <a:pt x="270322" y="237944"/>
                  </a:lnTo>
                  <a:lnTo>
                    <a:pt x="291559" y="196879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13212" y="4709210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13212" y="4709210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11801" y="4709210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80"/>
                  </a:moveTo>
                  <a:lnTo>
                    <a:pt x="7626" y="196866"/>
                  </a:lnTo>
                  <a:lnTo>
                    <a:pt x="28864" y="237931"/>
                  </a:lnTo>
                  <a:lnTo>
                    <a:pt x="61247" y="270313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4" y="291548"/>
                  </a:lnTo>
                  <a:lnTo>
                    <a:pt x="237939" y="270313"/>
                  </a:lnTo>
                  <a:lnTo>
                    <a:pt x="270322" y="237931"/>
                  </a:lnTo>
                  <a:lnTo>
                    <a:pt x="291559" y="196866"/>
                  </a:lnTo>
                  <a:lnTo>
                    <a:pt x="299186" y="149580"/>
                  </a:lnTo>
                  <a:lnTo>
                    <a:pt x="291559" y="102300"/>
                  </a:lnTo>
                  <a:lnTo>
                    <a:pt x="270322" y="61239"/>
                  </a:lnTo>
                  <a:lnTo>
                    <a:pt x="237939" y="28859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59"/>
                  </a:lnTo>
                  <a:lnTo>
                    <a:pt x="28864" y="61239"/>
                  </a:lnTo>
                  <a:lnTo>
                    <a:pt x="7626" y="102300"/>
                  </a:lnTo>
                  <a:lnTo>
                    <a:pt x="0" y="1495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11801" y="4709210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80"/>
                  </a:moveTo>
                  <a:lnTo>
                    <a:pt x="291559" y="102300"/>
                  </a:lnTo>
                  <a:lnTo>
                    <a:pt x="270322" y="61239"/>
                  </a:lnTo>
                  <a:lnTo>
                    <a:pt x="237939" y="28859"/>
                  </a:lnTo>
                  <a:lnTo>
                    <a:pt x="196874" y="7625"/>
                  </a:lnTo>
                  <a:lnTo>
                    <a:pt x="149593" y="0"/>
                  </a:lnTo>
                  <a:lnTo>
                    <a:pt x="102312" y="7625"/>
                  </a:lnTo>
                  <a:lnTo>
                    <a:pt x="61247" y="28859"/>
                  </a:lnTo>
                  <a:lnTo>
                    <a:pt x="28864" y="61239"/>
                  </a:lnTo>
                  <a:lnTo>
                    <a:pt x="7626" y="102300"/>
                  </a:lnTo>
                  <a:lnTo>
                    <a:pt x="0" y="149580"/>
                  </a:lnTo>
                  <a:lnTo>
                    <a:pt x="7626" y="196866"/>
                  </a:lnTo>
                  <a:lnTo>
                    <a:pt x="28864" y="237931"/>
                  </a:lnTo>
                  <a:lnTo>
                    <a:pt x="61247" y="270313"/>
                  </a:lnTo>
                  <a:lnTo>
                    <a:pt x="102312" y="291548"/>
                  </a:lnTo>
                  <a:lnTo>
                    <a:pt x="149593" y="299173"/>
                  </a:lnTo>
                  <a:lnTo>
                    <a:pt x="196874" y="291548"/>
                  </a:lnTo>
                  <a:lnTo>
                    <a:pt x="237939" y="270313"/>
                  </a:lnTo>
                  <a:lnTo>
                    <a:pt x="270322" y="237931"/>
                  </a:lnTo>
                  <a:lnTo>
                    <a:pt x="291559" y="196866"/>
                  </a:lnTo>
                  <a:lnTo>
                    <a:pt x="299186" y="149580"/>
                  </a:lnTo>
                  <a:close/>
                </a:path>
              </a:pathLst>
            </a:custGeom>
            <a:ln w="33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10492" y="4709198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5" y="196873"/>
                  </a:lnTo>
                  <a:lnTo>
                    <a:pt x="28859" y="237934"/>
                  </a:lnTo>
                  <a:lnTo>
                    <a:pt x="61239" y="270314"/>
                  </a:lnTo>
                  <a:lnTo>
                    <a:pt x="102300" y="291548"/>
                  </a:lnTo>
                  <a:lnTo>
                    <a:pt x="149580" y="299173"/>
                  </a:lnTo>
                  <a:lnTo>
                    <a:pt x="196866" y="291548"/>
                  </a:lnTo>
                  <a:lnTo>
                    <a:pt x="237931" y="270314"/>
                  </a:lnTo>
                  <a:lnTo>
                    <a:pt x="270313" y="237934"/>
                  </a:lnTo>
                  <a:lnTo>
                    <a:pt x="291548" y="196873"/>
                  </a:lnTo>
                  <a:lnTo>
                    <a:pt x="299173" y="149593"/>
                  </a:lnTo>
                  <a:lnTo>
                    <a:pt x="291548" y="102307"/>
                  </a:lnTo>
                  <a:lnTo>
                    <a:pt x="270313" y="61241"/>
                  </a:lnTo>
                  <a:lnTo>
                    <a:pt x="237931" y="28860"/>
                  </a:lnTo>
                  <a:lnTo>
                    <a:pt x="196866" y="7625"/>
                  </a:lnTo>
                  <a:lnTo>
                    <a:pt x="149580" y="0"/>
                  </a:lnTo>
                  <a:lnTo>
                    <a:pt x="102300" y="7625"/>
                  </a:lnTo>
                  <a:lnTo>
                    <a:pt x="61239" y="28860"/>
                  </a:lnTo>
                  <a:lnTo>
                    <a:pt x="28859" y="61241"/>
                  </a:lnTo>
                  <a:lnTo>
                    <a:pt x="7625" y="102307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10492" y="4709198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73" y="149593"/>
                  </a:moveTo>
                  <a:lnTo>
                    <a:pt x="291548" y="102307"/>
                  </a:lnTo>
                  <a:lnTo>
                    <a:pt x="270313" y="61241"/>
                  </a:lnTo>
                  <a:lnTo>
                    <a:pt x="237931" y="28860"/>
                  </a:lnTo>
                  <a:lnTo>
                    <a:pt x="196866" y="7625"/>
                  </a:lnTo>
                  <a:lnTo>
                    <a:pt x="149580" y="0"/>
                  </a:lnTo>
                  <a:lnTo>
                    <a:pt x="102300" y="7625"/>
                  </a:lnTo>
                  <a:lnTo>
                    <a:pt x="61239" y="28860"/>
                  </a:lnTo>
                  <a:lnTo>
                    <a:pt x="28859" y="61241"/>
                  </a:lnTo>
                  <a:lnTo>
                    <a:pt x="7625" y="102307"/>
                  </a:lnTo>
                  <a:lnTo>
                    <a:pt x="0" y="149593"/>
                  </a:lnTo>
                  <a:lnTo>
                    <a:pt x="7625" y="196873"/>
                  </a:lnTo>
                  <a:lnTo>
                    <a:pt x="28859" y="237934"/>
                  </a:lnTo>
                  <a:lnTo>
                    <a:pt x="61239" y="270314"/>
                  </a:lnTo>
                  <a:lnTo>
                    <a:pt x="102300" y="291548"/>
                  </a:lnTo>
                  <a:lnTo>
                    <a:pt x="149580" y="299173"/>
                  </a:lnTo>
                  <a:lnTo>
                    <a:pt x="196866" y="291548"/>
                  </a:lnTo>
                  <a:lnTo>
                    <a:pt x="237931" y="270314"/>
                  </a:lnTo>
                  <a:lnTo>
                    <a:pt x="270313" y="237934"/>
                  </a:lnTo>
                  <a:lnTo>
                    <a:pt x="291548" y="196873"/>
                  </a:lnTo>
                  <a:lnTo>
                    <a:pt x="299173" y="149593"/>
                  </a:lnTo>
                  <a:close/>
                </a:path>
              </a:pathLst>
            </a:custGeom>
            <a:ln w="33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509132" y="4709185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5" y="196874"/>
                  </a:lnTo>
                  <a:lnTo>
                    <a:pt x="28859" y="237939"/>
                  </a:lnTo>
                  <a:lnTo>
                    <a:pt x="61239" y="270322"/>
                  </a:lnTo>
                  <a:lnTo>
                    <a:pt x="102300" y="291559"/>
                  </a:lnTo>
                  <a:lnTo>
                    <a:pt x="149580" y="299186"/>
                  </a:lnTo>
                  <a:lnTo>
                    <a:pt x="196866" y="291559"/>
                  </a:lnTo>
                  <a:lnTo>
                    <a:pt x="237931" y="270322"/>
                  </a:lnTo>
                  <a:lnTo>
                    <a:pt x="270313" y="237939"/>
                  </a:lnTo>
                  <a:lnTo>
                    <a:pt x="291548" y="196874"/>
                  </a:lnTo>
                  <a:lnTo>
                    <a:pt x="299173" y="149593"/>
                  </a:lnTo>
                  <a:lnTo>
                    <a:pt x="291548" y="102312"/>
                  </a:lnTo>
                  <a:lnTo>
                    <a:pt x="270313" y="61247"/>
                  </a:lnTo>
                  <a:lnTo>
                    <a:pt x="237931" y="28864"/>
                  </a:lnTo>
                  <a:lnTo>
                    <a:pt x="196866" y="7626"/>
                  </a:lnTo>
                  <a:lnTo>
                    <a:pt x="149580" y="0"/>
                  </a:lnTo>
                  <a:lnTo>
                    <a:pt x="102300" y="7626"/>
                  </a:lnTo>
                  <a:lnTo>
                    <a:pt x="61239" y="28864"/>
                  </a:lnTo>
                  <a:lnTo>
                    <a:pt x="28859" y="61247"/>
                  </a:lnTo>
                  <a:lnTo>
                    <a:pt x="7625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509132" y="4709185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73" y="149593"/>
                  </a:moveTo>
                  <a:lnTo>
                    <a:pt x="291548" y="102312"/>
                  </a:lnTo>
                  <a:lnTo>
                    <a:pt x="270313" y="61247"/>
                  </a:lnTo>
                  <a:lnTo>
                    <a:pt x="237931" y="28864"/>
                  </a:lnTo>
                  <a:lnTo>
                    <a:pt x="196866" y="7626"/>
                  </a:lnTo>
                  <a:lnTo>
                    <a:pt x="149580" y="0"/>
                  </a:lnTo>
                  <a:lnTo>
                    <a:pt x="102300" y="7626"/>
                  </a:lnTo>
                  <a:lnTo>
                    <a:pt x="61239" y="28864"/>
                  </a:lnTo>
                  <a:lnTo>
                    <a:pt x="28859" y="61247"/>
                  </a:lnTo>
                  <a:lnTo>
                    <a:pt x="7625" y="102312"/>
                  </a:lnTo>
                  <a:lnTo>
                    <a:pt x="0" y="149593"/>
                  </a:lnTo>
                  <a:lnTo>
                    <a:pt x="7625" y="196874"/>
                  </a:lnTo>
                  <a:lnTo>
                    <a:pt x="28859" y="237939"/>
                  </a:lnTo>
                  <a:lnTo>
                    <a:pt x="61239" y="270322"/>
                  </a:lnTo>
                  <a:lnTo>
                    <a:pt x="102300" y="291559"/>
                  </a:lnTo>
                  <a:lnTo>
                    <a:pt x="149580" y="299186"/>
                  </a:lnTo>
                  <a:lnTo>
                    <a:pt x="196866" y="291559"/>
                  </a:lnTo>
                  <a:lnTo>
                    <a:pt x="237931" y="270322"/>
                  </a:lnTo>
                  <a:lnTo>
                    <a:pt x="270313" y="237939"/>
                  </a:lnTo>
                  <a:lnTo>
                    <a:pt x="291548" y="196874"/>
                  </a:lnTo>
                  <a:lnTo>
                    <a:pt x="299173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007722" y="4709198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0" y="149593"/>
                  </a:move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007722" y="4709198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86" y="149593"/>
                  </a:moveTo>
                  <a:lnTo>
                    <a:pt x="291559" y="102312"/>
                  </a:lnTo>
                  <a:lnTo>
                    <a:pt x="270322" y="61247"/>
                  </a:lnTo>
                  <a:lnTo>
                    <a:pt x="237939" y="28864"/>
                  </a:lnTo>
                  <a:lnTo>
                    <a:pt x="196874" y="7626"/>
                  </a:lnTo>
                  <a:lnTo>
                    <a:pt x="149593" y="0"/>
                  </a:lnTo>
                  <a:lnTo>
                    <a:pt x="102312" y="7626"/>
                  </a:lnTo>
                  <a:lnTo>
                    <a:pt x="61247" y="28864"/>
                  </a:lnTo>
                  <a:lnTo>
                    <a:pt x="28864" y="61247"/>
                  </a:lnTo>
                  <a:lnTo>
                    <a:pt x="7626" y="102312"/>
                  </a:lnTo>
                  <a:lnTo>
                    <a:pt x="0" y="149593"/>
                  </a:lnTo>
                  <a:lnTo>
                    <a:pt x="7626" y="196874"/>
                  </a:lnTo>
                  <a:lnTo>
                    <a:pt x="28864" y="237939"/>
                  </a:lnTo>
                  <a:lnTo>
                    <a:pt x="61247" y="270322"/>
                  </a:lnTo>
                  <a:lnTo>
                    <a:pt x="102312" y="291559"/>
                  </a:lnTo>
                  <a:lnTo>
                    <a:pt x="149593" y="299186"/>
                  </a:lnTo>
                  <a:lnTo>
                    <a:pt x="196874" y="291559"/>
                  </a:lnTo>
                  <a:lnTo>
                    <a:pt x="237939" y="270322"/>
                  </a:lnTo>
                  <a:lnTo>
                    <a:pt x="270322" y="237939"/>
                  </a:lnTo>
                  <a:lnTo>
                    <a:pt x="291559" y="196874"/>
                  </a:lnTo>
                  <a:lnTo>
                    <a:pt x="299186" y="149593"/>
                  </a:lnTo>
                  <a:close/>
                </a:path>
              </a:pathLst>
            </a:custGeom>
            <a:ln w="16767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595876" y="4690964"/>
            <a:ext cx="1659255" cy="2794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80695" algn="l"/>
                <a:tab pos="986790" algn="l"/>
                <a:tab pos="1492885" algn="l"/>
              </a:tabLst>
            </a:pPr>
            <a:r>
              <a:rPr sz="1650" i="1" spc="5" dirty="0">
                <a:latin typeface="Times New Roman"/>
                <a:cs typeface="Times New Roman"/>
              </a:rPr>
              <a:t>L	</a:t>
            </a:r>
            <a:r>
              <a:rPr sz="1650" i="1" spc="10" dirty="0">
                <a:latin typeface="Times New Roman"/>
                <a:cs typeface="Times New Roman"/>
              </a:rPr>
              <a:t>M	</a:t>
            </a:r>
            <a:r>
              <a:rPr sz="165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N	O</a:t>
            </a:r>
            <a:endParaRPr sz="1650">
              <a:latin typeface="Times New Roman"/>
              <a:cs typeface="Times New Roman"/>
            </a:endParaRPr>
          </a:p>
        </p:txBody>
      </p:sp>
      <p:pic>
        <p:nvPicPr>
          <p:cNvPr id="44" name="object 4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2547" y="4778917"/>
            <a:ext cx="128188" cy="159748"/>
          </a:xfrm>
          <a:prstGeom prst="rect">
            <a:avLst/>
          </a:prstGeom>
        </p:spPr>
      </p:pic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53</a:t>
            </a:fld>
            <a:endParaRPr spc="2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0" dirty="0"/>
              <a:t>Depth-first</a:t>
            </a:r>
            <a:r>
              <a:rPr spc="245" dirty="0"/>
              <a:t> </a:t>
            </a:r>
            <a:r>
              <a:rPr spc="35" dirty="0"/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46286" y="2830601"/>
            <a:ext cx="3527425" cy="2120265"/>
            <a:chOff x="2646286" y="2830601"/>
            <a:chExt cx="3527425" cy="21202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61538" y="4789681"/>
              <a:ext cx="128923" cy="16064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5620" y="2989617"/>
              <a:ext cx="3009265" cy="1254125"/>
            </a:xfrm>
            <a:custGeom>
              <a:avLst/>
              <a:gdLst/>
              <a:ahLst/>
              <a:cxnLst/>
              <a:rect l="l" t="t" r="r" b="b"/>
              <a:pathLst>
                <a:path w="3009265" h="1254125">
                  <a:moveTo>
                    <a:pt x="1504327" y="0"/>
                  </a:moveTo>
                  <a:lnTo>
                    <a:pt x="501446" y="626795"/>
                  </a:lnTo>
                </a:path>
                <a:path w="3009265" h="1254125">
                  <a:moveTo>
                    <a:pt x="1504327" y="0"/>
                  </a:moveTo>
                  <a:lnTo>
                    <a:pt x="2507195" y="626795"/>
                  </a:lnTo>
                </a:path>
                <a:path w="3009265" h="1254125">
                  <a:moveTo>
                    <a:pt x="2507195" y="626795"/>
                  </a:moveTo>
                  <a:lnTo>
                    <a:pt x="2005761" y="1253591"/>
                  </a:lnTo>
                </a:path>
                <a:path w="3009265" h="1254125">
                  <a:moveTo>
                    <a:pt x="2507195" y="626795"/>
                  </a:moveTo>
                  <a:lnTo>
                    <a:pt x="3008642" y="1253591"/>
                  </a:lnTo>
                </a:path>
                <a:path w="3009265" h="1254125">
                  <a:moveTo>
                    <a:pt x="501446" y="626795"/>
                  </a:moveTo>
                  <a:lnTo>
                    <a:pt x="0" y="1253591"/>
                  </a:lnTo>
                </a:path>
                <a:path w="3009265" h="1254125">
                  <a:moveTo>
                    <a:pt x="501446" y="626795"/>
                  </a:moveTo>
                  <a:lnTo>
                    <a:pt x="1002880" y="1253591"/>
                  </a:lnTo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63514" y="4243222"/>
              <a:ext cx="501650" cy="627380"/>
            </a:xfrm>
            <a:custGeom>
              <a:avLst/>
              <a:gdLst/>
              <a:ahLst/>
              <a:cxnLst/>
              <a:rect l="l" t="t" r="r" b="b"/>
              <a:pathLst>
                <a:path w="501650" h="627379">
                  <a:moveTo>
                    <a:pt x="250710" y="0"/>
                  </a:moveTo>
                  <a:lnTo>
                    <a:pt x="0" y="626795"/>
                  </a:lnTo>
                </a:path>
                <a:path w="501650" h="627379">
                  <a:moveTo>
                    <a:pt x="250710" y="0"/>
                  </a:moveTo>
                  <a:lnTo>
                    <a:pt x="501434" y="626795"/>
                  </a:lnTo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54858" y="4243222"/>
              <a:ext cx="2507615" cy="627380"/>
            </a:xfrm>
            <a:custGeom>
              <a:avLst/>
              <a:gdLst/>
              <a:ahLst/>
              <a:cxnLst/>
              <a:rect l="l" t="t" r="r" b="b"/>
              <a:pathLst>
                <a:path w="2507615" h="627379">
                  <a:moveTo>
                    <a:pt x="2256485" y="0"/>
                  </a:moveTo>
                  <a:lnTo>
                    <a:pt x="2005761" y="626795"/>
                  </a:lnTo>
                </a:path>
                <a:path w="2507615" h="627379">
                  <a:moveTo>
                    <a:pt x="2256485" y="0"/>
                  </a:moveTo>
                  <a:lnTo>
                    <a:pt x="2507208" y="626795"/>
                  </a:lnTo>
                </a:path>
                <a:path w="2507615" h="627379">
                  <a:moveTo>
                    <a:pt x="1253604" y="0"/>
                  </a:moveTo>
                  <a:lnTo>
                    <a:pt x="1002880" y="626795"/>
                  </a:lnTo>
                </a:path>
                <a:path w="2507615" h="627379">
                  <a:moveTo>
                    <a:pt x="1253604" y="0"/>
                  </a:moveTo>
                  <a:lnTo>
                    <a:pt x="1504327" y="626795"/>
                  </a:lnTo>
                </a:path>
                <a:path w="2507615" h="627379">
                  <a:moveTo>
                    <a:pt x="250723" y="0"/>
                  </a:moveTo>
                  <a:lnTo>
                    <a:pt x="0" y="626795"/>
                  </a:lnTo>
                </a:path>
                <a:path w="2507615" h="627379">
                  <a:moveTo>
                    <a:pt x="250723" y="0"/>
                  </a:moveTo>
                  <a:lnTo>
                    <a:pt x="501446" y="626795"/>
                  </a:lnTo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59478" y="283917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7" y="7668"/>
                  </a:lnTo>
                  <a:lnTo>
                    <a:pt x="61593" y="29023"/>
                  </a:lnTo>
                  <a:lnTo>
                    <a:pt x="29027" y="61587"/>
                  </a:lnTo>
                  <a:lnTo>
                    <a:pt x="7670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59478" y="283917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7" y="7668"/>
                  </a:lnTo>
                  <a:lnTo>
                    <a:pt x="61593" y="29023"/>
                  </a:lnTo>
                  <a:lnTo>
                    <a:pt x="29027" y="61587"/>
                  </a:lnTo>
                  <a:lnTo>
                    <a:pt x="7670" y="102882"/>
                  </a:lnTo>
                  <a:lnTo>
                    <a:pt x="0" y="150431"/>
                  </a:ln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56597" y="3465969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56597" y="3465969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62346" y="3465969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7" y="7670"/>
                  </a:lnTo>
                  <a:lnTo>
                    <a:pt x="61593" y="29027"/>
                  </a:lnTo>
                  <a:lnTo>
                    <a:pt x="29027" y="61593"/>
                  </a:lnTo>
                  <a:lnTo>
                    <a:pt x="7670" y="102887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62346" y="3465969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7" y="7670"/>
                  </a:lnTo>
                  <a:lnTo>
                    <a:pt x="61593" y="29027"/>
                  </a:lnTo>
                  <a:lnTo>
                    <a:pt x="29027" y="61593"/>
                  </a:lnTo>
                  <a:lnTo>
                    <a:pt x="7670" y="102887"/>
                  </a:lnTo>
                  <a:lnTo>
                    <a:pt x="0" y="150431"/>
                  </a:ln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96569" y="1608802"/>
            <a:ext cx="6361431" cy="21435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latin typeface="Tahoma"/>
                <a:cs typeface="Tahoma"/>
              </a:rPr>
              <a:t>Expand deepest unexpanded node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dirty="0">
                <a:solidFill>
                  <a:srgbClr val="7E0000"/>
                </a:solidFill>
                <a:latin typeface="Century"/>
                <a:cs typeface="Century"/>
              </a:rPr>
              <a:t>Implementation</a:t>
            </a:r>
            <a:r>
              <a:rPr sz="2050" dirty="0">
                <a:latin typeface="Tahoma"/>
                <a:cs typeface="Tahoma"/>
              </a:rPr>
              <a:t>:</a:t>
            </a:r>
          </a:p>
          <a:p>
            <a:pPr marL="744220">
              <a:lnSpc>
                <a:spcPct val="100000"/>
              </a:lnSpc>
              <a:spcBef>
                <a:spcPts val="25"/>
              </a:spcBef>
            </a:pPr>
            <a:r>
              <a:rPr sz="2050" i="1" dirty="0">
                <a:solidFill>
                  <a:srgbClr val="004B00"/>
                </a:solidFill>
                <a:latin typeface="Times New Roman"/>
                <a:cs typeface="Times New Roman"/>
              </a:rPr>
              <a:t>fringe </a:t>
            </a:r>
            <a:r>
              <a:rPr sz="2050" dirty="0">
                <a:latin typeface="Tahoma"/>
                <a:cs typeface="Tahoma"/>
              </a:rPr>
              <a:t>= LIFO queue, i.e., put successors at front</a:t>
            </a:r>
          </a:p>
          <a:p>
            <a:pPr marL="3852545">
              <a:lnSpc>
                <a:spcPct val="100000"/>
              </a:lnSpc>
              <a:spcBef>
                <a:spcPts val="585"/>
              </a:spcBef>
            </a:pPr>
            <a:r>
              <a:rPr sz="1650" i="1" spc="10" dirty="0">
                <a:latin typeface="Times New Roman"/>
                <a:cs typeface="Times New Roman"/>
              </a:rPr>
              <a:t>A</a:t>
            </a:r>
            <a:endParaRPr sz="16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R="883919" algn="r">
              <a:lnSpc>
                <a:spcPct val="100000"/>
              </a:lnSpc>
            </a:pPr>
            <a:r>
              <a:rPr sz="1650" i="1" spc="15" dirty="0">
                <a:latin typeface="Times New Roman"/>
                <a:cs typeface="Times New Roman"/>
              </a:rPr>
              <a:t>C</a:t>
            </a:r>
            <a:endParaRPr sz="1650" dirty="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746578" y="4084192"/>
            <a:ext cx="2324100" cy="318135"/>
            <a:chOff x="2746578" y="4084192"/>
            <a:chExt cx="2324100" cy="318135"/>
          </a:xfrm>
        </p:grpSpPr>
        <p:sp>
          <p:nvSpPr>
            <p:cNvPr id="16" name="object 16"/>
            <p:cNvSpPr/>
            <p:nvPr/>
          </p:nvSpPr>
          <p:spPr>
            <a:xfrm>
              <a:off x="2755150" y="4092765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55150" y="4092765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58031" y="4092765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7" y="7670"/>
                  </a:lnTo>
                  <a:lnTo>
                    <a:pt x="61593" y="29027"/>
                  </a:lnTo>
                  <a:lnTo>
                    <a:pt x="29027" y="61593"/>
                  </a:lnTo>
                  <a:lnTo>
                    <a:pt x="7670" y="102887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58031" y="4092765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7" y="7670"/>
                  </a:lnTo>
                  <a:lnTo>
                    <a:pt x="61593" y="29027"/>
                  </a:lnTo>
                  <a:lnTo>
                    <a:pt x="29027" y="61593"/>
                  </a:lnTo>
                  <a:lnTo>
                    <a:pt x="7670" y="102887"/>
                  </a:lnTo>
                  <a:lnTo>
                    <a:pt x="0" y="150431"/>
                  </a:ln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60912" y="4092765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60912" y="4092765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837950" y="4074487"/>
            <a:ext cx="15557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i="1" spc="10" dirty="0">
                <a:latin typeface="Times New Roman"/>
                <a:cs typeface="Times New Roman"/>
              </a:rPr>
              <a:t>F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746648" y="4075620"/>
            <a:ext cx="335280" cy="335280"/>
            <a:chOff x="5746648" y="4075620"/>
            <a:chExt cx="335280" cy="335280"/>
          </a:xfrm>
        </p:grpSpPr>
        <p:sp>
          <p:nvSpPr>
            <p:cNvPr id="24" name="object 24"/>
            <p:cNvSpPr/>
            <p:nvPr/>
          </p:nvSpPr>
          <p:spPr>
            <a:xfrm>
              <a:off x="5763793" y="4092765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7" y="7670"/>
                  </a:lnTo>
                  <a:lnTo>
                    <a:pt x="61593" y="29027"/>
                  </a:lnTo>
                  <a:lnTo>
                    <a:pt x="29027" y="61593"/>
                  </a:lnTo>
                  <a:lnTo>
                    <a:pt x="7670" y="102887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63793" y="4092765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7" y="7670"/>
                  </a:lnTo>
                  <a:lnTo>
                    <a:pt x="61593" y="29027"/>
                  </a:lnTo>
                  <a:lnTo>
                    <a:pt x="29027" y="61593"/>
                  </a:lnTo>
                  <a:lnTo>
                    <a:pt x="7670" y="102887"/>
                  </a:lnTo>
                  <a:lnTo>
                    <a:pt x="0" y="150431"/>
                  </a:ln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33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833236" y="4074487"/>
            <a:ext cx="179070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i="1" spc="15" dirty="0">
                <a:latin typeface="Times New Roman"/>
                <a:cs typeface="Times New Roman"/>
              </a:rPr>
              <a:t>G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496034" y="4702711"/>
            <a:ext cx="3827779" cy="334645"/>
            <a:chOff x="2496034" y="4702711"/>
            <a:chExt cx="3827779" cy="334645"/>
          </a:xfrm>
        </p:grpSpPr>
        <p:sp>
          <p:nvSpPr>
            <p:cNvPr id="28" name="object 28"/>
            <p:cNvSpPr/>
            <p:nvPr/>
          </p:nvSpPr>
          <p:spPr>
            <a:xfrm>
              <a:off x="2504465" y="471957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04465" y="471957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05924" y="471957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05924" y="471957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07358" y="471957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07358" y="471957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7"/>
                  </a:lnTo>
                  <a:lnTo>
                    <a:pt x="271839" y="61593"/>
                  </a:lnTo>
                  <a:lnTo>
                    <a:pt x="239275" y="29027"/>
                  </a:lnTo>
                  <a:lnTo>
                    <a:pt x="197980" y="7670"/>
                  </a:lnTo>
                  <a:lnTo>
                    <a:pt x="150431" y="0"/>
                  </a:lnTo>
                  <a:lnTo>
                    <a:pt x="102882" y="7670"/>
                  </a:lnTo>
                  <a:lnTo>
                    <a:pt x="61587" y="29027"/>
                  </a:lnTo>
                  <a:lnTo>
                    <a:pt x="29023" y="61593"/>
                  </a:lnTo>
                  <a:lnTo>
                    <a:pt x="7668" y="102887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08805" y="4719586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08805" y="4719586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10201" y="4719586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75"/>
                  </a:lnTo>
                  <a:lnTo>
                    <a:pt x="29023" y="239269"/>
                  </a:lnTo>
                  <a:lnTo>
                    <a:pt x="61587" y="271835"/>
                  </a:lnTo>
                  <a:lnTo>
                    <a:pt x="102882" y="293192"/>
                  </a:lnTo>
                  <a:lnTo>
                    <a:pt x="150431" y="300863"/>
                  </a:lnTo>
                  <a:lnTo>
                    <a:pt x="197980" y="293192"/>
                  </a:lnTo>
                  <a:lnTo>
                    <a:pt x="239275" y="271835"/>
                  </a:lnTo>
                  <a:lnTo>
                    <a:pt x="271839" y="239269"/>
                  </a:lnTo>
                  <a:lnTo>
                    <a:pt x="293194" y="197975"/>
                  </a:lnTo>
                  <a:lnTo>
                    <a:pt x="300863" y="150431"/>
                  </a:ln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10201" y="4719586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lnTo>
                    <a:pt x="7668" y="197975"/>
                  </a:lnTo>
                  <a:lnTo>
                    <a:pt x="29023" y="239269"/>
                  </a:lnTo>
                  <a:lnTo>
                    <a:pt x="61587" y="271835"/>
                  </a:lnTo>
                  <a:lnTo>
                    <a:pt x="102882" y="293192"/>
                  </a:lnTo>
                  <a:lnTo>
                    <a:pt x="150431" y="300863"/>
                  </a:lnTo>
                  <a:lnTo>
                    <a:pt x="197980" y="293192"/>
                  </a:lnTo>
                  <a:lnTo>
                    <a:pt x="239275" y="271835"/>
                  </a:lnTo>
                  <a:lnTo>
                    <a:pt x="271839" y="239269"/>
                  </a:lnTo>
                  <a:lnTo>
                    <a:pt x="293194" y="197975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11673" y="471957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011673" y="471957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33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513120" y="4719561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513120" y="4719561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2" y="7668"/>
                  </a:lnTo>
                  <a:lnTo>
                    <a:pt x="61587" y="29023"/>
                  </a:lnTo>
                  <a:lnTo>
                    <a:pt x="29023" y="61587"/>
                  </a:lnTo>
                  <a:lnTo>
                    <a:pt x="7668" y="102882"/>
                  </a:lnTo>
                  <a:lnTo>
                    <a:pt x="0" y="150431"/>
                  </a:lnTo>
                  <a:lnTo>
                    <a:pt x="7668" y="197980"/>
                  </a:lnTo>
                  <a:lnTo>
                    <a:pt x="29023" y="239275"/>
                  </a:lnTo>
                  <a:lnTo>
                    <a:pt x="61587" y="271839"/>
                  </a:lnTo>
                  <a:lnTo>
                    <a:pt x="102882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014516" y="471957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0" y="150431"/>
                  </a:move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7" y="7668"/>
                  </a:lnTo>
                  <a:lnTo>
                    <a:pt x="61593" y="29023"/>
                  </a:lnTo>
                  <a:lnTo>
                    <a:pt x="29027" y="61587"/>
                  </a:lnTo>
                  <a:lnTo>
                    <a:pt x="7670" y="102882"/>
                  </a:lnTo>
                  <a:lnTo>
                    <a:pt x="0" y="15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014516" y="471957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300863" y="150431"/>
                  </a:moveTo>
                  <a:lnTo>
                    <a:pt x="293194" y="102882"/>
                  </a:lnTo>
                  <a:lnTo>
                    <a:pt x="271839" y="61587"/>
                  </a:lnTo>
                  <a:lnTo>
                    <a:pt x="239275" y="29023"/>
                  </a:lnTo>
                  <a:lnTo>
                    <a:pt x="197980" y="7668"/>
                  </a:lnTo>
                  <a:lnTo>
                    <a:pt x="150431" y="0"/>
                  </a:lnTo>
                  <a:lnTo>
                    <a:pt x="102887" y="7668"/>
                  </a:lnTo>
                  <a:lnTo>
                    <a:pt x="61593" y="29023"/>
                  </a:lnTo>
                  <a:lnTo>
                    <a:pt x="29027" y="61587"/>
                  </a:lnTo>
                  <a:lnTo>
                    <a:pt x="7670" y="102882"/>
                  </a:lnTo>
                  <a:lnTo>
                    <a:pt x="0" y="150431"/>
                  </a:lnTo>
                  <a:lnTo>
                    <a:pt x="7670" y="197980"/>
                  </a:lnTo>
                  <a:lnTo>
                    <a:pt x="29027" y="239275"/>
                  </a:lnTo>
                  <a:lnTo>
                    <a:pt x="61593" y="271839"/>
                  </a:lnTo>
                  <a:lnTo>
                    <a:pt x="102887" y="293194"/>
                  </a:lnTo>
                  <a:lnTo>
                    <a:pt x="150431" y="300863"/>
                  </a:lnTo>
                  <a:lnTo>
                    <a:pt x="197980" y="293194"/>
                  </a:lnTo>
                  <a:lnTo>
                    <a:pt x="239275" y="271839"/>
                  </a:lnTo>
                  <a:lnTo>
                    <a:pt x="271839" y="239275"/>
                  </a:lnTo>
                  <a:lnTo>
                    <a:pt x="293194" y="197980"/>
                  </a:lnTo>
                  <a:lnTo>
                    <a:pt x="300863" y="150431"/>
                  </a:lnTo>
                  <a:close/>
                </a:path>
              </a:pathLst>
            </a:custGeom>
            <a:ln w="16861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065953" y="4701296"/>
            <a:ext cx="119697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21334" algn="l"/>
                <a:tab pos="1030605" algn="l"/>
              </a:tabLst>
            </a:pPr>
            <a:r>
              <a:rPr sz="1650" i="1" spc="15" dirty="0">
                <a:latin typeface="Times New Roman"/>
                <a:cs typeface="Times New Roman"/>
              </a:rPr>
              <a:t>M	</a:t>
            </a:r>
            <a:r>
              <a:rPr sz="1650" i="1" spc="15" dirty="0">
                <a:solidFill>
                  <a:srgbClr val="00FF00"/>
                </a:solidFill>
                <a:latin typeface="Times New Roman"/>
                <a:cs typeface="Times New Roman"/>
              </a:rPr>
              <a:t>N	O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54</a:t>
            </a:fld>
            <a:endParaRPr spc="2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55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5" dirty="0"/>
              <a:t>Properties</a:t>
            </a:r>
            <a:r>
              <a:rPr spc="265" dirty="0"/>
              <a:t> </a:t>
            </a:r>
            <a:r>
              <a:rPr spc="105" dirty="0"/>
              <a:t>of</a:t>
            </a:r>
            <a:r>
              <a:rPr spc="240" dirty="0"/>
              <a:t> </a:t>
            </a:r>
            <a:r>
              <a:rPr spc="75" dirty="0"/>
              <a:t>depth-first</a:t>
            </a:r>
            <a:r>
              <a:rPr spc="215" dirty="0"/>
              <a:t> </a:t>
            </a:r>
            <a:r>
              <a:rPr spc="3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08802"/>
            <a:ext cx="1484631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56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5" dirty="0"/>
              <a:t>Properties</a:t>
            </a:r>
            <a:r>
              <a:rPr spc="265" dirty="0"/>
              <a:t> </a:t>
            </a:r>
            <a:r>
              <a:rPr spc="105" dirty="0"/>
              <a:t>of</a:t>
            </a:r>
            <a:r>
              <a:rPr spc="240" dirty="0"/>
              <a:t> </a:t>
            </a:r>
            <a:r>
              <a:rPr spc="75" dirty="0"/>
              <a:t>depth-first</a:t>
            </a:r>
            <a:r>
              <a:rPr spc="215" dirty="0"/>
              <a:t> </a:t>
            </a:r>
            <a:r>
              <a:rPr spc="3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08802"/>
            <a:ext cx="8190231" cy="14833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43585" marR="5080" indent="-731520">
              <a:lnSpc>
                <a:spcPct val="101000"/>
              </a:lnSpc>
              <a:spcBef>
                <a:spcPts val="9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dirty="0">
                <a:latin typeface="Tahoma"/>
                <a:cs typeface="Tahoma"/>
              </a:rPr>
              <a:t>No: fails in infinite-depth spaces, spaces with loops  Modify to avoid repeated states along path</a:t>
            </a:r>
          </a:p>
          <a:p>
            <a:pPr marL="1109980">
              <a:lnSpc>
                <a:spcPct val="100000"/>
              </a:lnSpc>
              <a:spcBef>
                <a:spcPts val="35"/>
              </a:spcBef>
            </a:pPr>
            <a:r>
              <a:rPr sz="2050" dirty="0">
                <a:latin typeface="Cambria"/>
                <a:cs typeface="Cambria"/>
              </a:rPr>
              <a:t>⇒ </a:t>
            </a:r>
            <a:r>
              <a:rPr sz="2050" dirty="0">
                <a:latin typeface="Tahoma"/>
                <a:cs typeface="Tahoma"/>
              </a:rPr>
              <a:t>complete in finite spaces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Time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57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5" dirty="0"/>
              <a:t>Properties</a:t>
            </a:r>
            <a:r>
              <a:rPr spc="265" dirty="0"/>
              <a:t> </a:t>
            </a:r>
            <a:r>
              <a:rPr spc="105" dirty="0"/>
              <a:t>of</a:t>
            </a:r>
            <a:r>
              <a:rPr spc="240" dirty="0"/>
              <a:t> </a:t>
            </a:r>
            <a:r>
              <a:rPr spc="75" dirty="0"/>
              <a:t>depth-first</a:t>
            </a:r>
            <a:r>
              <a:rPr spc="215" dirty="0"/>
              <a:t> </a:t>
            </a:r>
            <a:r>
              <a:rPr spc="3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469" y="1608802"/>
            <a:ext cx="8914131" cy="23210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81685" marR="834390" indent="-731520">
              <a:lnSpc>
                <a:spcPct val="101000"/>
              </a:lnSpc>
              <a:spcBef>
                <a:spcPts val="9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dirty="0">
                <a:latin typeface="Tahoma"/>
                <a:cs typeface="Tahoma"/>
              </a:rPr>
              <a:t>No: fails in infinite-depth spaces, spaces with loops  Modify to avoid repeated states along path</a:t>
            </a:r>
          </a:p>
          <a:p>
            <a:pPr marL="1148080">
              <a:lnSpc>
                <a:spcPct val="100000"/>
              </a:lnSpc>
              <a:spcBef>
                <a:spcPts val="35"/>
              </a:spcBef>
            </a:pPr>
            <a:r>
              <a:rPr sz="2050" dirty="0">
                <a:latin typeface="Cambria"/>
                <a:cs typeface="Cambria"/>
              </a:rPr>
              <a:t>⇒ </a:t>
            </a:r>
            <a:r>
              <a:rPr sz="2050" dirty="0">
                <a:latin typeface="Tahoma"/>
                <a:cs typeface="Tahoma"/>
              </a:rPr>
              <a:t>complete in finite spaces</a:t>
            </a:r>
          </a:p>
          <a:p>
            <a:pPr marL="50800">
              <a:lnSpc>
                <a:spcPct val="100000"/>
              </a:lnSpc>
              <a:spcBef>
                <a:spcPts val="156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Time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b="0" i="1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dirty="0">
                <a:latin typeface="Tahoma"/>
                <a:cs typeface="Tahoma"/>
              </a:rPr>
              <a:t>: terrible if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m </a:t>
            </a:r>
            <a:r>
              <a:rPr sz="2050" dirty="0">
                <a:latin typeface="Tahoma"/>
                <a:cs typeface="Tahoma"/>
              </a:rPr>
              <a:t>is much larger than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endParaRPr sz="2050" dirty="0">
              <a:latin typeface="Bookman Old Style"/>
              <a:cs typeface="Bookman Old Style"/>
            </a:endParaRPr>
          </a:p>
          <a:p>
            <a:pPr marL="782320">
              <a:lnSpc>
                <a:spcPct val="100000"/>
              </a:lnSpc>
              <a:spcBef>
                <a:spcPts val="35"/>
              </a:spcBef>
            </a:pPr>
            <a:r>
              <a:rPr sz="2050" dirty="0">
                <a:latin typeface="Tahoma"/>
                <a:cs typeface="Tahoma"/>
              </a:rPr>
              <a:t>but if solutions are dense, may be much faster than breadth-first</a:t>
            </a:r>
          </a:p>
          <a:p>
            <a:pPr marL="50800">
              <a:lnSpc>
                <a:spcPct val="100000"/>
              </a:lnSpc>
              <a:spcBef>
                <a:spcPts val="156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Space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58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5" dirty="0"/>
              <a:t>Properties</a:t>
            </a:r>
            <a:r>
              <a:rPr spc="265" dirty="0"/>
              <a:t> </a:t>
            </a:r>
            <a:r>
              <a:rPr spc="105" dirty="0"/>
              <a:t>of</a:t>
            </a:r>
            <a:r>
              <a:rPr spc="240" dirty="0"/>
              <a:t> </a:t>
            </a:r>
            <a:r>
              <a:rPr spc="75" dirty="0"/>
              <a:t>depth-first</a:t>
            </a:r>
            <a:r>
              <a:rPr spc="215" dirty="0"/>
              <a:t> </a:t>
            </a:r>
            <a:r>
              <a:rPr spc="3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5769" y="1608802"/>
            <a:ext cx="8926831" cy="27542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94385" marR="847090" indent="-731520">
              <a:lnSpc>
                <a:spcPct val="101000"/>
              </a:lnSpc>
              <a:spcBef>
                <a:spcPts val="9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dirty="0">
                <a:latin typeface="Tahoma"/>
                <a:cs typeface="Tahoma"/>
              </a:rPr>
              <a:t>No: fails in infinite-depth spaces, spaces with loops  Modify to avoid repeated states along path</a:t>
            </a:r>
          </a:p>
          <a:p>
            <a:pPr marL="1160780">
              <a:lnSpc>
                <a:spcPct val="100000"/>
              </a:lnSpc>
              <a:spcBef>
                <a:spcPts val="35"/>
              </a:spcBef>
            </a:pPr>
            <a:r>
              <a:rPr sz="2050" dirty="0">
                <a:latin typeface="Cambria"/>
                <a:cs typeface="Cambria"/>
              </a:rPr>
              <a:t>⇒ </a:t>
            </a:r>
            <a:r>
              <a:rPr sz="2050" dirty="0">
                <a:latin typeface="Tahoma"/>
                <a:cs typeface="Tahoma"/>
              </a:rPr>
              <a:t>complete in finite spaces</a:t>
            </a:r>
          </a:p>
          <a:p>
            <a:pPr marL="63500">
              <a:lnSpc>
                <a:spcPct val="100000"/>
              </a:lnSpc>
              <a:spcBef>
                <a:spcPts val="156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Time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b="0" i="1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dirty="0">
                <a:latin typeface="Tahoma"/>
                <a:cs typeface="Tahoma"/>
              </a:rPr>
              <a:t>: terrible if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m </a:t>
            </a:r>
            <a:r>
              <a:rPr sz="2050" dirty="0">
                <a:latin typeface="Tahoma"/>
                <a:cs typeface="Tahoma"/>
              </a:rPr>
              <a:t>is much larger than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endParaRPr sz="2050" dirty="0">
              <a:latin typeface="Bookman Old Style"/>
              <a:cs typeface="Bookman Old Style"/>
            </a:endParaRPr>
          </a:p>
          <a:p>
            <a:pPr marL="795020">
              <a:lnSpc>
                <a:spcPct val="100000"/>
              </a:lnSpc>
              <a:spcBef>
                <a:spcPts val="35"/>
              </a:spcBef>
            </a:pPr>
            <a:r>
              <a:rPr sz="2050" dirty="0">
                <a:latin typeface="Tahoma"/>
                <a:cs typeface="Tahoma"/>
              </a:rPr>
              <a:t>but if solutions are dense, may be much faster than breadth-first</a:t>
            </a:r>
          </a:p>
          <a:p>
            <a:pPr marL="63500" marR="3887470">
              <a:lnSpc>
                <a:spcPct val="163400"/>
              </a:lnSpc>
              <a:spcBef>
                <a:spcPts val="5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Space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bm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dirty="0">
                <a:latin typeface="Tahoma"/>
                <a:cs typeface="Tahoma"/>
              </a:rPr>
              <a:t>, i.e., linear space!  </a:t>
            </a: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Optimal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59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5" dirty="0"/>
              <a:t>Properties</a:t>
            </a:r>
            <a:r>
              <a:rPr spc="265" dirty="0"/>
              <a:t> </a:t>
            </a:r>
            <a:r>
              <a:rPr spc="105" dirty="0"/>
              <a:t>of</a:t>
            </a:r>
            <a:r>
              <a:rPr spc="240" dirty="0"/>
              <a:t> </a:t>
            </a:r>
            <a:r>
              <a:rPr spc="75" dirty="0"/>
              <a:t>depth-first</a:t>
            </a:r>
            <a:r>
              <a:rPr spc="215" dirty="0"/>
              <a:t> </a:t>
            </a:r>
            <a:r>
              <a:rPr spc="3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5769" y="1608802"/>
            <a:ext cx="8545831" cy="27542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94385" marR="847090" indent="-731520">
              <a:lnSpc>
                <a:spcPct val="101000"/>
              </a:lnSpc>
              <a:spcBef>
                <a:spcPts val="9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dirty="0">
                <a:latin typeface="Tahoma"/>
                <a:cs typeface="Tahoma"/>
              </a:rPr>
              <a:t>No: fails in infinite-depth spaces, spaces with loops  Modify to avoid repeated states along path</a:t>
            </a:r>
          </a:p>
          <a:p>
            <a:pPr marL="1160780">
              <a:lnSpc>
                <a:spcPct val="100000"/>
              </a:lnSpc>
              <a:spcBef>
                <a:spcPts val="35"/>
              </a:spcBef>
            </a:pPr>
            <a:r>
              <a:rPr sz="2050" dirty="0">
                <a:latin typeface="Cambria"/>
                <a:cs typeface="Cambria"/>
              </a:rPr>
              <a:t>⇒ </a:t>
            </a:r>
            <a:r>
              <a:rPr sz="2050" dirty="0">
                <a:latin typeface="Tahoma"/>
                <a:cs typeface="Tahoma"/>
              </a:rPr>
              <a:t>complete in finite spaces</a:t>
            </a:r>
          </a:p>
          <a:p>
            <a:pPr marL="63500">
              <a:lnSpc>
                <a:spcPct val="100000"/>
              </a:lnSpc>
              <a:spcBef>
                <a:spcPts val="156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Time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b="0" i="1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dirty="0">
                <a:latin typeface="Tahoma"/>
                <a:cs typeface="Tahoma"/>
              </a:rPr>
              <a:t>: terrible if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m </a:t>
            </a:r>
            <a:r>
              <a:rPr sz="2050" dirty="0">
                <a:latin typeface="Tahoma"/>
                <a:cs typeface="Tahoma"/>
              </a:rPr>
              <a:t>is much larger than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endParaRPr sz="2050" dirty="0">
              <a:latin typeface="Bookman Old Style"/>
              <a:cs typeface="Bookman Old Style"/>
            </a:endParaRPr>
          </a:p>
          <a:p>
            <a:pPr marL="795020">
              <a:lnSpc>
                <a:spcPct val="100000"/>
              </a:lnSpc>
              <a:spcBef>
                <a:spcPts val="35"/>
              </a:spcBef>
            </a:pPr>
            <a:r>
              <a:rPr sz="2050" dirty="0">
                <a:latin typeface="Tahoma"/>
                <a:cs typeface="Tahoma"/>
              </a:rPr>
              <a:t>but if solutions are dense, may be much faster than breadth-first</a:t>
            </a:r>
          </a:p>
          <a:p>
            <a:pPr marL="63500" marR="3887470">
              <a:lnSpc>
                <a:spcPct val="163400"/>
              </a:lnSpc>
              <a:spcBef>
                <a:spcPts val="5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Space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bm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dirty="0">
                <a:latin typeface="Tahoma"/>
                <a:cs typeface="Tahoma"/>
              </a:rPr>
              <a:t>, i.e., linear space!  </a:t>
            </a: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Optimal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dirty="0">
                <a:latin typeface="Tahoma"/>
                <a:cs typeface="Tahoma"/>
              </a:rPr>
              <a:t>No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6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35" dirty="0"/>
              <a:t>Problem</a:t>
            </a:r>
            <a:r>
              <a:rPr spc="215" dirty="0"/>
              <a:t> </a:t>
            </a:r>
            <a:r>
              <a:rPr spc="9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08802"/>
            <a:ext cx="9561831" cy="561717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4"/>
              </a:spcBef>
              <a:buFont typeface="Wingdings" panose="05000000000000000000" pitchFamily="2" charset="2"/>
              <a:buChar char="q"/>
            </a:pPr>
            <a:r>
              <a:rPr sz="2050" dirty="0">
                <a:solidFill>
                  <a:srgbClr val="004B00"/>
                </a:solidFill>
                <a:latin typeface="Tahoma"/>
                <a:cs typeface="Tahoma"/>
              </a:rPr>
              <a:t>Deterministic, fully observable </a:t>
            </a:r>
            <a:r>
              <a:rPr lang="en-GB" sz="2050" dirty="0">
                <a:solidFill>
                  <a:srgbClr val="004B00"/>
                </a:solidFill>
                <a:latin typeface="Tahoma"/>
                <a:cs typeface="Tahoma"/>
              </a:rPr>
              <a:t>states </a:t>
            </a:r>
            <a:r>
              <a:rPr sz="2050" dirty="0">
                <a:latin typeface="Garamond"/>
                <a:cs typeface="Garamond"/>
              </a:rPr>
              <a:t>=</a:t>
            </a:r>
            <a:r>
              <a:rPr sz="2050" dirty="0">
                <a:latin typeface="Cambria"/>
                <a:cs typeface="Cambria"/>
              </a:rPr>
              <a:t>⇒ </a:t>
            </a:r>
            <a:r>
              <a:rPr sz="2050" dirty="0">
                <a:solidFill>
                  <a:srgbClr val="00007E"/>
                </a:solidFill>
                <a:latin typeface="Tahoma"/>
                <a:cs typeface="Tahoma"/>
              </a:rPr>
              <a:t>single-state problem</a:t>
            </a:r>
            <a:endParaRPr sz="2050" dirty="0">
              <a:latin typeface="Tahoma"/>
              <a:cs typeface="Tahoma"/>
            </a:endParaRPr>
          </a:p>
          <a:p>
            <a:pPr marL="744220">
              <a:lnSpc>
                <a:spcPct val="100000"/>
              </a:lnSpc>
              <a:spcBef>
                <a:spcPts val="25"/>
              </a:spcBef>
            </a:pPr>
            <a:r>
              <a:rPr sz="2050" dirty="0">
                <a:latin typeface="Tahoma"/>
                <a:cs typeface="Tahoma"/>
              </a:rPr>
              <a:t>Agent knows exactly which state it will be in; solution is a sequence</a:t>
            </a:r>
            <a:r>
              <a:rPr lang="en-GB" sz="2050" dirty="0">
                <a:latin typeface="Tahoma"/>
                <a:cs typeface="Tahoma"/>
              </a:rPr>
              <a:t> of states</a:t>
            </a:r>
            <a:endParaRPr sz="205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Wingdings" panose="05000000000000000000" pitchFamily="2" charset="2"/>
              <a:buChar char="q"/>
            </a:pPr>
            <a:r>
              <a:rPr lang="en-GB" sz="2050" dirty="0">
                <a:solidFill>
                  <a:srgbClr val="004B00"/>
                </a:solidFill>
                <a:latin typeface="Tahoma"/>
                <a:cs typeface="Tahoma"/>
              </a:rPr>
              <a:t>Deterministic, but n</a:t>
            </a:r>
            <a:r>
              <a:rPr sz="2050" dirty="0">
                <a:solidFill>
                  <a:srgbClr val="004B00"/>
                </a:solidFill>
                <a:latin typeface="Tahoma"/>
                <a:cs typeface="Tahoma"/>
              </a:rPr>
              <a:t>on-observable</a:t>
            </a:r>
            <a:r>
              <a:rPr lang="en-GB" sz="2050" dirty="0">
                <a:solidFill>
                  <a:srgbClr val="004B00"/>
                </a:solidFill>
                <a:latin typeface="Tahoma"/>
                <a:cs typeface="Tahoma"/>
              </a:rPr>
              <a:t> states</a:t>
            </a:r>
            <a:r>
              <a:rPr sz="2050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dirty="0">
                <a:latin typeface="Garamond"/>
                <a:cs typeface="Garamond"/>
              </a:rPr>
              <a:t>=</a:t>
            </a:r>
            <a:r>
              <a:rPr sz="2050" dirty="0">
                <a:latin typeface="Cambria"/>
                <a:cs typeface="Cambria"/>
              </a:rPr>
              <a:t>⇒ </a:t>
            </a:r>
            <a:r>
              <a:rPr sz="2050" dirty="0">
                <a:solidFill>
                  <a:srgbClr val="00007E"/>
                </a:solidFill>
                <a:latin typeface="Tahoma"/>
                <a:cs typeface="Tahoma"/>
              </a:rPr>
              <a:t>conformant problem</a:t>
            </a:r>
            <a:endParaRPr sz="2050" dirty="0">
              <a:latin typeface="Tahoma"/>
              <a:cs typeface="Tahoma"/>
            </a:endParaRPr>
          </a:p>
          <a:p>
            <a:pPr marL="744220">
              <a:lnSpc>
                <a:spcPct val="100000"/>
              </a:lnSpc>
              <a:spcBef>
                <a:spcPts val="35"/>
              </a:spcBef>
            </a:pPr>
            <a:r>
              <a:rPr sz="2050" dirty="0">
                <a:latin typeface="Tahoma"/>
                <a:cs typeface="Tahoma"/>
              </a:rPr>
              <a:t>Agent may have no idea where it is; solution (if </a:t>
            </a:r>
            <a:r>
              <a:rPr lang="en-GB" sz="2050" dirty="0">
                <a:latin typeface="Tahoma"/>
                <a:cs typeface="Tahoma"/>
              </a:rPr>
              <a:t>it exists</a:t>
            </a:r>
            <a:r>
              <a:rPr sz="2050" dirty="0">
                <a:latin typeface="Tahoma"/>
                <a:cs typeface="Tahoma"/>
              </a:rPr>
              <a:t>) </a:t>
            </a:r>
            <a:r>
              <a:rPr lang="en-GB" sz="2050" dirty="0">
                <a:latin typeface="Tahoma"/>
                <a:cs typeface="Tahoma"/>
              </a:rPr>
              <a:t>must be </a:t>
            </a:r>
            <a:r>
              <a:rPr sz="2050" dirty="0">
                <a:latin typeface="Tahoma"/>
                <a:cs typeface="Tahoma"/>
              </a:rPr>
              <a:t>a sequence</a:t>
            </a:r>
            <a:r>
              <a:rPr lang="en-GB" sz="2050" dirty="0">
                <a:latin typeface="Tahoma"/>
                <a:cs typeface="Tahoma"/>
              </a:rPr>
              <a:t> of states</a:t>
            </a:r>
            <a:endParaRPr sz="2050" dirty="0">
              <a:latin typeface="Tahoma"/>
              <a:cs typeface="Tahoma"/>
            </a:endParaRPr>
          </a:p>
          <a:p>
            <a:pPr marL="355600" marR="488950" indent="-342900">
              <a:lnSpc>
                <a:spcPct val="101499"/>
              </a:lnSpc>
              <a:spcBef>
                <a:spcPts val="1525"/>
              </a:spcBef>
              <a:buFont typeface="Wingdings" panose="05000000000000000000" pitchFamily="2" charset="2"/>
              <a:buChar char="q"/>
            </a:pPr>
            <a:r>
              <a:rPr sz="2050" dirty="0">
                <a:solidFill>
                  <a:srgbClr val="004B00"/>
                </a:solidFill>
                <a:latin typeface="Tahoma"/>
                <a:cs typeface="Tahoma"/>
              </a:rPr>
              <a:t>Nondeterministic </a:t>
            </a:r>
            <a:r>
              <a:rPr sz="2050" dirty="0">
                <a:latin typeface="Tahoma"/>
                <a:cs typeface="Tahoma"/>
              </a:rPr>
              <a:t>and/or </a:t>
            </a:r>
            <a:r>
              <a:rPr sz="2050" dirty="0">
                <a:solidFill>
                  <a:srgbClr val="004B00"/>
                </a:solidFill>
                <a:latin typeface="Tahoma"/>
                <a:cs typeface="Tahoma"/>
              </a:rPr>
              <a:t>partially observable </a:t>
            </a:r>
            <a:r>
              <a:rPr lang="en-GB" sz="2050" dirty="0">
                <a:solidFill>
                  <a:srgbClr val="004B00"/>
                </a:solidFill>
                <a:latin typeface="Tahoma"/>
                <a:cs typeface="Tahoma"/>
              </a:rPr>
              <a:t>states </a:t>
            </a:r>
            <a:r>
              <a:rPr sz="2050" dirty="0">
                <a:latin typeface="Garamond"/>
                <a:cs typeface="Garamond"/>
              </a:rPr>
              <a:t>=</a:t>
            </a:r>
            <a:r>
              <a:rPr sz="2050" dirty="0">
                <a:latin typeface="Cambria"/>
                <a:cs typeface="Cambria"/>
              </a:rPr>
              <a:t>⇒ </a:t>
            </a:r>
            <a:r>
              <a:rPr sz="2050" dirty="0">
                <a:solidFill>
                  <a:srgbClr val="00007E"/>
                </a:solidFill>
                <a:latin typeface="Tahoma"/>
                <a:cs typeface="Tahoma"/>
              </a:rPr>
              <a:t>contingency problem  </a:t>
            </a:r>
            <a:endParaRPr lang="en-GB" sz="2050" dirty="0">
              <a:solidFill>
                <a:srgbClr val="00007E"/>
              </a:solidFill>
              <a:latin typeface="Tahoma"/>
              <a:cs typeface="Tahoma"/>
            </a:endParaRPr>
          </a:p>
          <a:p>
            <a:pPr marL="1201420" marR="488950" lvl="1" indent="-731520">
              <a:lnSpc>
                <a:spcPct val="101499"/>
              </a:lnSpc>
              <a:spcBef>
                <a:spcPts val="1525"/>
              </a:spcBef>
              <a:buFont typeface="Arial" panose="020B0604020202020204" pitchFamily="34" charset="0"/>
              <a:buChar char="•"/>
            </a:pPr>
            <a:r>
              <a:rPr sz="2050" dirty="0">
                <a:latin typeface="Tahoma"/>
                <a:cs typeface="Tahoma"/>
              </a:rPr>
              <a:t>percepts provide </a:t>
            </a:r>
            <a:r>
              <a:rPr sz="2050" dirty="0">
                <a:solidFill>
                  <a:srgbClr val="7E0000"/>
                </a:solidFill>
                <a:latin typeface="Century"/>
                <a:cs typeface="Century"/>
              </a:rPr>
              <a:t>new </a:t>
            </a:r>
            <a:r>
              <a:rPr sz="2050" dirty="0">
                <a:latin typeface="Tahoma"/>
                <a:cs typeface="Tahoma"/>
              </a:rPr>
              <a:t>information about current state</a:t>
            </a:r>
            <a:r>
              <a:rPr lang="en-GB" sz="2050" dirty="0">
                <a:latin typeface="Tahoma"/>
                <a:cs typeface="Tahoma"/>
              </a:rPr>
              <a:t>, typically listening to asynchronous events</a:t>
            </a:r>
          </a:p>
          <a:p>
            <a:pPr marL="1201420" marR="488950" lvl="1" indent="-731520">
              <a:lnSpc>
                <a:spcPct val="101499"/>
              </a:lnSpc>
              <a:spcBef>
                <a:spcPts val="1525"/>
              </a:spcBef>
              <a:buFont typeface="Arial" panose="020B0604020202020204" pitchFamily="34" charset="0"/>
              <a:buChar char="•"/>
            </a:pPr>
            <a:r>
              <a:rPr sz="2050" dirty="0">
                <a:latin typeface="Tahoma"/>
                <a:cs typeface="Tahoma"/>
              </a:rPr>
              <a:t>solution is a </a:t>
            </a:r>
            <a:r>
              <a:rPr sz="2050" dirty="0">
                <a:solidFill>
                  <a:srgbClr val="00007E"/>
                </a:solidFill>
                <a:latin typeface="Tahoma"/>
                <a:cs typeface="Tahoma"/>
              </a:rPr>
              <a:t>contingent plan </a:t>
            </a:r>
            <a:r>
              <a:rPr sz="2050" dirty="0">
                <a:latin typeface="Tahoma"/>
                <a:cs typeface="Tahoma"/>
              </a:rPr>
              <a:t>or a </a:t>
            </a:r>
            <a:r>
              <a:rPr sz="2050" dirty="0">
                <a:solidFill>
                  <a:srgbClr val="00007E"/>
                </a:solidFill>
                <a:latin typeface="Tahoma"/>
                <a:cs typeface="Tahoma"/>
              </a:rPr>
              <a:t>policy</a:t>
            </a:r>
            <a:r>
              <a:rPr lang="en-GB" sz="2050" dirty="0">
                <a:latin typeface="Tahoma"/>
                <a:cs typeface="Tahoma"/>
              </a:rPr>
              <a:t>, conditioned on the events</a:t>
            </a:r>
            <a:r>
              <a:rPr sz="2050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endParaRPr lang="en-GB" sz="2050" dirty="0">
              <a:solidFill>
                <a:srgbClr val="00007E"/>
              </a:solidFill>
              <a:latin typeface="Tahoma"/>
              <a:cs typeface="Tahoma"/>
            </a:endParaRPr>
          </a:p>
          <a:p>
            <a:pPr marL="1201420" marR="488950" lvl="1" indent="-731520">
              <a:lnSpc>
                <a:spcPct val="101499"/>
              </a:lnSpc>
              <a:spcBef>
                <a:spcPts val="1525"/>
              </a:spcBef>
              <a:buFont typeface="Arial" panose="020B0604020202020204" pitchFamily="34" charset="0"/>
              <a:buChar char="•"/>
            </a:pPr>
            <a:r>
              <a:rPr sz="2050" dirty="0">
                <a:latin typeface="Tahoma"/>
                <a:cs typeface="Tahoma"/>
              </a:rPr>
              <a:t>often </a:t>
            </a:r>
            <a:r>
              <a:rPr sz="2050" dirty="0">
                <a:solidFill>
                  <a:srgbClr val="7E0000"/>
                </a:solidFill>
                <a:latin typeface="Century"/>
                <a:cs typeface="Century"/>
              </a:rPr>
              <a:t>interleave </a:t>
            </a:r>
            <a:r>
              <a:rPr sz="2050" dirty="0">
                <a:latin typeface="Tahoma"/>
                <a:cs typeface="Tahoma"/>
              </a:rPr>
              <a:t>search</a:t>
            </a:r>
            <a:r>
              <a:rPr lang="en-GB" sz="2050" dirty="0">
                <a:latin typeface="Tahoma"/>
                <a:cs typeface="Tahoma"/>
              </a:rPr>
              <a:t> and</a:t>
            </a:r>
            <a:r>
              <a:rPr sz="2050" dirty="0">
                <a:latin typeface="Tahoma"/>
                <a:cs typeface="Tahoma"/>
              </a:rPr>
              <a:t> execution</a:t>
            </a:r>
          </a:p>
          <a:p>
            <a:pPr marL="355600" indent="-342900">
              <a:lnSpc>
                <a:spcPct val="100000"/>
              </a:lnSpc>
              <a:spcBef>
                <a:spcPts val="1470"/>
              </a:spcBef>
              <a:buFont typeface="Wingdings" panose="05000000000000000000" pitchFamily="2" charset="2"/>
              <a:buChar char="q"/>
            </a:pPr>
            <a:r>
              <a:rPr sz="2050" dirty="0">
                <a:solidFill>
                  <a:srgbClr val="004B00"/>
                </a:solidFill>
                <a:latin typeface="Tahoma"/>
                <a:cs typeface="Tahoma"/>
              </a:rPr>
              <a:t>Unknown state space </a:t>
            </a:r>
            <a:r>
              <a:rPr sz="2050" dirty="0">
                <a:latin typeface="Garamond"/>
                <a:cs typeface="Garamond"/>
              </a:rPr>
              <a:t>=</a:t>
            </a:r>
            <a:r>
              <a:rPr sz="2050" dirty="0">
                <a:latin typeface="Cambria"/>
                <a:cs typeface="Cambria"/>
              </a:rPr>
              <a:t>⇒ </a:t>
            </a:r>
            <a:r>
              <a:rPr sz="2050" dirty="0">
                <a:solidFill>
                  <a:srgbClr val="00007E"/>
                </a:solidFill>
                <a:latin typeface="Tahoma"/>
                <a:cs typeface="Tahoma"/>
              </a:rPr>
              <a:t>exploration problem </a:t>
            </a:r>
            <a:r>
              <a:rPr sz="2050" dirty="0">
                <a:latin typeface="Tahoma"/>
                <a:cs typeface="Tahoma"/>
              </a:rPr>
              <a:t>(</a:t>
            </a:r>
            <a:r>
              <a:rPr lang="en-GB" sz="2050" dirty="0">
                <a:latin typeface="Tahoma"/>
                <a:cs typeface="Tahoma"/>
              </a:rPr>
              <a:t>require detection, classification, recognition)</a:t>
            </a: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95" dirty="0"/>
              <a:t>Depth-limited</a:t>
            </a:r>
            <a:r>
              <a:rPr spc="250" dirty="0"/>
              <a:t> </a:t>
            </a:r>
            <a:r>
              <a:rPr spc="35" dirty="0"/>
              <a:t>search</a:t>
            </a:r>
            <a:r>
              <a:rPr lang="en-GB" spc="35" dirty="0"/>
              <a:t> (DLS)</a:t>
            </a:r>
            <a:endParaRPr spc="35" dirty="0"/>
          </a:p>
        </p:txBody>
      </p:sp>
      <p:grpSp>
        <p:nvGrpSpPr>
          <p:cNvPr id="3" name="object 3"/>
          <p:cNvGrpSpPr/>
          <p:nvPr/>
        </p:nvGrpSpPr>
        <p:grpSpPr>
          <a:xfrm>
            <a:off x="547852" y="3182170"/>
            <a:ext cx="7786370" cy="3503295"/>
            <a:chOff x="547852" y="2967507"/>
            <a:chExt cx="7786370" cy="3503295"/>
          </a:xfrm>
        </p:grpSpPr>
        <p:sp>
          <p:nvSpPr>
            <p:cNvPr id="4" name="object 4"/>
            <p:cNvSpPr/>
            <p:nvPr/>
          </p:nvSpPr>
          <p:spPr>
            <a:xfrm>
              <a:off x="554837" y="2974492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1695" y="2981350"/>
              <a:ext cx="0" cy="3482340"/>
            </a:xfrm>
            <a:custGeom>
              <a:avLst/>
              <a:gdLst/>
              <a:ahLst/>
              <a:cxnLst/>
              <a:rect l="l" t="t" r="r" b="b"/>
              <a:pathLst>
                <a:path h="3482340">
                  <a:moveTo>
                    <a:pt x="0" y="3482340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96560" y="1608802"/>
            <a:ext cx="7275838" cy="485248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0"/>
              </a:spcBef>
            </a:pPr>
            <a:endParaRPr lang="en-GB" sz="2050" spc="55" dirty="0">
              <a:solidFill>
                <a:srgbClr val="7E0000"/>
              </a:solidFill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endParaRPr lang="en-GB" sz="2050" spc="55" dirty="0">
              <a:solidFill>
                <a:srgbClr val="7E0000"/>
              </a:solidFill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55" dirty="0">
                <a:solidFill>
                  <a:srgbClr val="7E0000"/>
                </a:solidFill>
                <a:latin typeface="Century"/>
                <a:cs typeface="Century"/>
              </a:rPr>
              <a:t>Recursive</a:t>
            </a:r>
            <a:r>
              <a:rPr sz="2050" spc="17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35" dirty="0">
                <a:solidFill>
                  <a:srgbClr val="7E0000"/>
                </a:solidFill>
                <a:latin typeface="Century"/>
                <a:cs typeface="Century"/>
              </a:rPr>
              <a:t>implementation</a:t>
            </a:r>
            <a:r>
              <a:rPr sz="2050" spc="35" dirty="0">
                <a:latin typeface="Tahoma"/>
                <a:cs typeface="Tahoma"/>
              </a:rPr>
              <a:t>:</a:t>
            </a:r>
            <a:endParaRPr sz="20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000" dirty="0">
              <a:latin typeface="Tahoma"/>
              <a:cs typeface="Tahoma"/>
            </a:endParaRPr>
          </a:p>
          <a:p>
            <a:pPr marR="66675" algn="r">
              <a:lnSpc>
                <a:spcPct val="100000"/>
              </a:lnSpc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function</a:t>
            </a:r>
            <a:r>
              <a:rPr sz="1700" spc="10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85" dirty="0">
                <a:solidFill>
                  <a:srgbClr val="B30000"/>
                </a:solidFill>
                <a:latin typeface="Century"/>
                <a:cs typeface="Century"/>
              </a:rPr>
              <a:t>Depth-Limited-Search</a:t>
            </a:r>
            <a:r>
              <a:rPr sz="1700" spc="85" dirty="0">
                <a:latin typeface="Gill Sans MT"/>
                <a:cs typeface="Gill Sans MT"/>
              </a:rPr>
              <a:t>(</a:t>
            </a:r>
            <a:r>
              <a:rPr sz="1700" spc="-210" dirty="0">
                <a:latin typeface="Gill Sans MT"/>
                <a:cs typeface="Gill Sans MT"/>
              </a:rPr>
              <a:t> 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problem</a:t>
            </a:r>
            <a:r>
              <a:rPr sz="1700" spc="10" dirty="0">
                <a:solidFill>
                  <a:srgbClr val="004B00"/>
                </a:solidFill>
                <a:latin typeface="Gill Sans MT"/>
                <a:cs typeface="Gill Sans MT"/>
              </a:rPr>
              <a:t>,</a:t>
            </a:r>
            <a:r>
              <a:rPr sz="1700" spc="-235" dirty="0">
                <a:solidFill>
                  <a:srgbClr val="004B00"/>
                </a:solidFill>
                <a:latin typeface="Gill Sans MT"/>
                <a:cs typeface="Gill Sans MT"/>
              </a:rPr>
              <a:t> </a:t>
            </a:r>
            <a:r>
              <a:rPr sz="1700" i="1" spc="60" dirty="0">
                <a:solidFill>
                  <a:srgbClr val="004B00"/>
                </a:solidFill>
                <a:latin typeface="Times New Roman"/>
                <a:cs typeface="Times New Roman"/>
              </a:rPr>
              <a:t>limit</a:t>
            </a:r>
            <a:r>
              <a:rPr sz="1700" spc="60" dirty="0">
                <a:latin typeface="Gill Sans MT"/>
                <a:cs typeface="Gill Sans MT"/>
              </a:rPr>
              <a:t>)</a:t>
            </a:r>
            <a:r>
              <a:rPr sz="1700" spc="80" dirty="0">
                <a:latin typeface="Gill Sans MT"/>
                <a:cs typeface="Gill Sans MT"/>
              </a:rPr>
              <a:t> </a:t>
            </a:r>
            <a:r>
              <a:rPr sz="1700" spc="35" dirty="0">
                <a:solidFill>
                  <a:srgbClr val="00007E"/>
                </a:solidFill>
                <a:latin typeface="Century"/>
                <a:cs typeface="Century"/>
              </a:rPr>
              <a:t>returns</a:t>
            </a:r>
            <a:r>
              <a:rPr sz="1700" spc="6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35" dirty="0">
                <a:latin typeface="Gill Sans MT"/>
                <a:cs typeface="Gill Sans MT"/>
              </a:rPr>
              <a:t>soln/fail/cutoff</a:t>
            </a:r>
            <a:endParaRPr sz="1700" dirty="0">
              <a:latin typeface="Gill Sans MT"/>
              <a:cs typeface="Gill Sans MT"/>
            </a:endParaRPr>
          </a:p>
          <a:p>
            <a:pPr marR="5080" algn="r">
              <a:lnSpc>
                <a:spcPct val="100000"/>
              </a:lnSpc>
              <a:spcBef>
                <a:spcPts val="155"/>
              </a:spcBef>
            </a:pPr>
            <a:r>
              <a:rPr sz="1700" spc="95" dirty="0">
                <a:latin typeface="Century"/>
                <a:cs typeface="Century"/>
              </a:rPr>
              <a:t>Recursive-DL</a:t>
            </a:r>
            <a:r>
              <a:rPr sz="1700" spc="85" dirty="0">
                <a:latin typeface="Century"/>
                <a:cs typeface="Century"/>
              </a:rPr>
              <a:t>S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spc="105" dirty="0">
                <a:latin typeface="Century"/>
                <a:cs typeface="Century"/>
              </a:rPr>
              <a:t>Make-Nod</a:t>
            </a:r>
            <a:r>
              <a:rPr sz="1700" spc="95" dirty="0">
                <a:latin typeface="Century"/>
                <a:cs typeface="Century"/>
              </a:rPr>
              <a:t>e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spc="114" dirty="0">
                <a:latin typeface="Century"/>
                <a:cs typeface="Century"/>
              </a:rPr>
              <a:t>Initial-S</a:t>
            </a:r>
            <a:r>
              <a:rPr sz="1700" spc="10" dirty="0">
                <a:latin typeface="Century"/>
                <a:cs typeface="Century"/>
              </a:rPr>
              <a:t>t</a:t>
            </a:r>
            <a:r>
              <a:rPr sz="1700" spc="-15" dirty="0">
                <a:latin typeface="Century"/>
                <a:cs typeface="Century"/>
              </a:rPr>
              <a:t>a</a:t>
            </a:r>
            <a:r>
              <a:rPr sz="1700" spc="200" dirty="0">
                <a:latin typeface="Century"/>
                <a:cs typeface="Century"/>
              </a:rPr>
              <a:t>t</a:t>
            </a:r>
            <a:r>
              <a:rPr sz="1700" spc="270" dirty="0">
                <a:latin typeface="Century"/>
                <a:cs typeface="Century"/>
              </a:rPr>
              <a:t>e</a:t>
            </a:r>
            <a:r>
              <a:rPr sz="1700" spc="-105" dirty="0">
                <a:latin typeface="Gill Sans MT"/>
                <a:cs typeface="Gill Sans MT"/>
              </a:rPr>
              <a:t>[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700" i="1" spc="-65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oble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m</a:t>
            </a:r>
            <a:r>
              <a:rPr sz="1700" spc="15" dirty="0">
                <a:latin typeface="Gill Sans MT"/>
                <a:cs typeface="Gill Sans MT"/>
              </a:rPr>
              <a:t>]),</a:t>
            </a:r>
            <a:r>
              <a:rPr sz="1700" spc="-245" dirty="0">
                <a:latin typeface="Gill Sans MT"/>
                <a:cs typeface="Gill Sans MT"/>
              </a:rPr>
              <a:t> 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700" i="1" spc="-65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oble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m</a:t>
            </a:r>
            <a:r>
              <a:rPr sz="1700" spc="75" dirty="0">
                <a:latin typeface="Gill Sans MT"/>
                <a:cs typeface="Gill Sans MT"/>
              </a:rPr>
              <a:t>,</a:t>
            </a:r>
            <a:r>
              <a:rPr sz="1700" spc="-240" dirty="0">
                <a:latin typeface="Gill Sans MT"/>
                <a:cs typeface="Gill Sans MT"/>
              </a:rPr>
              <a:t> </a:t>
            </a:r>
            <a:r>
              <a:rPr sz="1700" i="1" spc="55" dirty="0">
                <a:solidFill>
                  <a:srgbClr val="004B00"/>
                </a:solidFill>
                <a:latin typeface="Times New Roman"/>
                <a:cs typeface="Times New Roman"/>
              </a:rPr>
              <a:t>limit</a:t>
            </a:r>
            <a:r>
              <a:rPr sz="1700" spc="80" dirty="0">
                <a:latin typeface="Gill Sans MT"/>
                <a:cs typeface="Gill Sans MT"/>
              </a:rPr>
              <a:t>)</a:t>
            </a:r>
            <a:endParaRPr sz="1700" dirty="0">
              <a:latin typeface="Gill Sans MT"/>
              <a:cs typeface="Gill Sans MT"/>
            </a:endParaRPr>
          </a:p>
          <a:p>
            <a:pPr marL="220979">
              <a:lnSpc>
                <a:spcPct val="100000"/>
              </a:lnSpc>
              <a:spcBef>
                <a:spcPts val="875"/>
              </a:spcBef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function</a:t>
            </a:r>
            <a:r>
              <a:rPr sz="1700" spc="9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75" dirty="0">
                <a:solidFill>
                  <a:srgbClr val="B30000"/>
                </a:solidFill>
                <a:latin typeface="Century"/>
                <a:cs typeface="Century"/>
              </a:rPr>
              <a:t>Recursive-DLS</a:t>
            </a:r>
            <a:r>
              <a:rPr sz="1700" spc="75" dirty="0">
                <a:latin typeface="Gill Sans MT"/>
                <a:cs typeface="Gill Sans MT"/>
              </a:rPr>
              <a:t>(</a:t>
            </a:r>
            <a:r>
              <a:rPr sz="1700" i="1" spc="75" dirty="0">
                <a:solidFill>
                  <a:srgbClr val="004B00"/>
                </a:solidFill>
                <a:latin typeface="Times New Roman"/>
                <a:cs typeface="Times New Roman"/>
              </a:rPr>
              <a:t>node</a:t>
            </a:r>
            <a:r>
              <a:rPr sz="1700" spc="75" dirty="0">
                <a:solidFill>
                  <a:srgbClr val="004B00"/>
                </a:solidFill>
                <a:latin typeface="Gill Sans MT"/>
                <a:cs typeface="Gill Sans MT"/>
              </a:rPr>
              <a:t>,</a:t>
            </a:r>
            <a:r>
              <a:rPr sz="1700" spc="-235" dirty="0">
                <a:solidFill>
                  <a:srgbClr val="004B00"/>
                </a:solidFill>
                <a:latin typeface="Gill Sans MT"/>
                <a:cs typeface="Gill Sans MT"/>
              </a:rPr>
              <a:t> 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problem</a:t>
            </a:r>
            <a:r>
              <a:rPr sz="1700" spc="10" dirty="0">
                <a:solidFill>
                  <a:srgbClr val="004B00"/>
                </a:solidFill>
                <a:latin typeface="Gill Sans MT"/>
                <a:cs typeface="Gill Sans MT"/>
              </a:rPr>
              <a:t>,</a:t>
            </a:r>
            <a:r>
              <a:rPr sz="1700" spc="-240" dirty="0">
                <a:solidFill>
                  <a:srgbClr val="004B00"/>
                </a:solidFill>
                <a:latin typeface="Gill Sans MT"/>
                <a:cs typeface="Gill Sans MT"/>
              </a:rPr>
              <a:t> </a:t>
            </a:r>
            <a:r>
              <a:rPr sz="1700" i="1" spc="60" dirty="0">
                <a:solidFill>
                  <a:srgbClr val="004B00"/>
                </a:solidFill>
                <a:latin typeface="Times New Roman"/>
                <a:cs typeface="Times New Roman"/>
              </a:rPr>
              <a:t>limit</a:t>
            </a:r>
            <a:r>
              <a:rPr sz="1700" spc="60" dirty="0">
                <a:latin typeface="Gill Sans MT"/>
                <a:cs typeface="Gill Sans MT"/>
              </a:rPr>
              <a:t>)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spc="35" dirty="0">
                <a:solidFill>
                  <a:srgbClr val="00007E"/>
                </a:solidFill>
                <a:latin typeface="Century"/>
                <a:cs typeface="Century"/>
              </a:rPr>
              <a:t>returns</a:t>
            </a:r>
            <a:r>
              <a:rPr sz="1700" spc="6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35" dirty="0">
                <a:latin typeface="Gill Sans MT"/>
                <a:cs typeface="Gill Sans MT"/>
              </a:rPr>
              <a:t>soln/fail/cutoff</a:t>
            </a:r>
            <a:endParaRPr sz="1700" dirty="0">
              <a:latin typeface="Gill Sans MT"/>
              <a:cs typeface="Gill Sans MT"/>
            </a:endParaRPr>
          </a:p>
          <a:p>
            <a:pPr marL="494030">
              <a:lnSpc>
                <a:spcPct val="100000"/>
              </a:lnSpc>
              <a:spcBef>
                <a:spcPts val="145"/>
              </a:spcBef>
            </a:pPr>
            <a:r>
              <a:rPr sz="1700" i="1" spc="45" dirty="0">
                <a:solidFill>
                  <a:srgbClr val="004B00"/>
                </a:solidFill>
                <a:latin typeface="Times New Roman"/>
                <a:cs typeface="Times New Roman"/>
              </a:rPr>
              <a:t>cutoff-</a:t>
            </a:r>
            <a:r>
              <a:rPr sz="1700" i="1" spc="-105" dirty="0">
                <a:solidFill>
                  <a:srgbClr val="004B00"/>
                </a:solidFill>
                <a:latin typeface="Times New Roman"/>
                <a:cs typeface="Times New Roman"/>
              </a:rPr>
              <a:t>o</a:t>
            </a:r>
            <a:r>
              <a:rPr sz="1700" i="1" spc="-60" dirty="0">
                <a:solidFill>
                  <a:srgbClr val="004B00"/>
                </a:solidFill>
                <a:latin typeface="Times New Roman"/>
                <a:cs typeface="Times New Roman"/>
              </a:rPr>
              <a:t>c</a:t>
            </a:r>
            <a:r>
              <a:rPr sz="1700" i="1" spc="45" dirty="0">
                <a:solidFill>
                  <a:srgbClr val="004B00"/>
                </a:solidFill>
                <a:latin typeface="Times New Roman"/>
                <a:cs typeface="Times New Roman"/>
              </a:rPr>
              <a:t>cur</a:t>
            </a:r>
            <a:r>
              <a:rPr sz="1700" i="1" spc="-65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i="1" spc="-60" dirty="0">
                <a:solidFill>
                  <a:srgbClr val="004B00"/>
                </a:solidFill>
                <a:latin typeface="Times New Roman"/>
                <a:cs typeface="Times New Roman"/>
              </a:rPr>
              <a:t>e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d?</a:t>
            </a:r>
            <a:r>
              <a:rPr sz="1700" i="1" spc="-14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Arial Narrow"/>
                <a:cs typeface="Arial Narrow"/>
              </a:rPr>
              <a:t>←</a:t>
            </a:r>
            <a:r>
              <a:rPr sz="1700" spc="-135" dirty="0">
                <a:latin typeface="Arial Narrow"/>
                <a:cs typeface="Arial Narrow"/>
              </a:rPr>
              <a:t> </a:t>
            </a:r>
            <a:r>
              <a:rPr sz="1700" spc="-5" dirty="0">
                <a:latin typeface="Gill Sans MT"/>
                <a:cs typeface="Gill Sans MT"/>
              </a:rPr>
              <a:t>false</a:t>
            </a:r>
            <a:endParaRPr sz="1700" dirty="0">
              <a:latin typeface="Gill Sans MT"/>
              <a:cs typeface="Gill Sans MT"/>
            </a:endParaRPr>
          </a:p>
          <a:p>
            <a:pPr marL="494030">
              <a:lnSpc>
                <a:spcPct val="100000"/>
              </a:lnSpc>
              <a:spcBef>
                <a:spcPts val="155"/>
              </a:spcBef>
            </a:pP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if</a:t>
            </a:r>
            <a:r>
              <a:rPr sz="1700" spc="7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95" dirty="0">
                <a:latin typeface="Century"/>
                <a:cs typeface="Century"/>
              </a:rPr>
              <a:t>Goal-Test</a:t>
            </a:r>
            <a:r>
              <a:rPr sz="1700" spc="95" dirty="0">
                <a:latin typeface="Gill Sans MT"/>
                <a:cs typeface="Gill Sans MT"/>
              </a:rPr>
              <a:t>(</a:t>
            </a:r>
            <a:r>
              <a:rPr sz="1700" i="1" spc="95" dirty="0">
                <a:solidFill>
                  <a:srgbClr val="004B00"/>
                </a:solidFill>
                <a:latin typeface="Times New Roman"/>
                <a:cs typeface="Times New Roman"/>
              </a:rPr>
              <a:t>problem</a:t>
            </a:r>
            <a:r>
              <a:rPr sz="1700" spc="95" dirty="0">
                <a:latin typeface="Gill Sans MT"/>
                <a:cs typeface="Gill Sans MT"/>
              </a:rPr>
              <a:t>,</a:t>
            </a:r>
            <a:r>
              <a:rPr sz="1700" spc="-240" dirty="0">
                <a:latin typeface="Gill Sans MT"/>
                <a:cs typeface="Gill Sans MT"/>
              </a:rPr>
              <a:t> </a:t>
            </a:r>
            <a:r>
              <a:rPr sz="1700" spc="45" dirty="0">
                <a:latin typeface="Century"/>
                <a:cs typeface="Century"/>
              </a:rPr>
              <a:t>State</a:t>
            </a:r>
            <a:r>
              <a:rPr sz="1700" spc="45" dirty="0">
                <a:latin typeface="Gill Sans MT"/>
                <a:cs typeface="Gill Sans MT"/>
              </a:rPr>
              <a:t>[</a:t>
            </a:r>
            <a:r>
              <a:rPr sz="1700" i="1" spc="45" dirty="0">
                <a:solidFill>
                  <a:srgbClr val="004B00"/>
                </a:solidFill>
                <a:latin typeface="Times New Roman"/>
                <a:cs typeface="Times New Roman"/>
              </a:rPr>
              <a:t>node</a:t>
            </a:r>
            <a:r>
              <a:rPr sz="1700" spc="45" dirty="0">
                <a:latin typeface="Gill Sans MT"/>
                <a:cs typeface="Gill Sans MT"/>
              </a:rPr>
              <a:t>])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then</a:t>
            </a:r>
            <a:r>
              <a:rPr sz="1700" spc="16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return</a:t>
            </a:r>
            <a:r>
              <a:rPr sz="1700" spc="6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node</a:t>
            </a:r>
            <a:endParaRPr sz="1700" dirty="0">
              <a:latin typeface="Times New Roman"/>
              <a:cs typeface="Times New Roman"/>
            </a:endParaRPr>
          </a:p>
          <a:p>
            <a:pPr marL="494030">
              <a:lnSpc>
                <a:spcPct val="100000"/>
              </a:lnSpc>
              <a:spcBef>
                <a:spcPts val="145"/>
              </a:spcBef>
            </a:pP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else</a:t>
            </a:r>
            <a:r>
              <a:rPr sz="1700" spc="1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if</a:t>
            </a:r>
            <a:r>
              <a:rPr sz="1700" spc="6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35" dirty="0">
                <a:latin typeface="Century"/>
                <a:cs typeface="Century"/>
              </a:rPr>
              <a:t>Depth</a:t>
            </a:r>
            <a:r>
              <a:rPr sz="1700" spc="35" dirty="0">
                <a:latin typeface="Gill Sans MT"/>
                <a:cs typeface="Gill Sans MT"/>
              </a:rPr>
              <a:t>[</a:t>
            </a:r>
            <a:r>
              <a:rPr sz="1700" i="1" spc="35" dirty="0">
                <a:solidFill>
                  <a:srgbClr val="004B00"/>
                </a:solidFill>
                <a:latin typeface="Times New Roman"/>
                <a:cs typeface="Times New Roman"/>
              </a:rPr>
              <a:t>node</a:t>
            </a:r>
            <a:r>
              <a:rPr sz="1700" spc="35" dirty="0">
                <a:latin typeface="Gill Sans MT"/>
                <a:cs typeface="Gill Sans MT"/>
              </a:rPr>
              <a:t>]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spc="265" dirty="0">
                <a:latin typeface="Gill Sans MT"/>
                <a:cs typeface="Gill Sans MT"/>
              </a:rPr>
              <a:t>=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i="1" spc="55" dirty="0">
                <a:solidFill>
                  <a:srgbClr val="004B00"/>
                </a:solidFill>
                <a:latin typeface="Times New Roman"/>
                <a:cs typeface="Times New Roman"/>
              </a:rPr>
              <a:t>limit</a:t>
            </a:r>
            <a:r>
              <a:rPr sz="1700" i="1" spc="10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then</a:t>
            </a:r>
            <a:r>
              <a:rPr sz="1700" spc="16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return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45" dirty="0">
                <a:solidFill>
                  <a:srgbClr val="004B00"/>
                </a:solidFill>
                <a:latin typeface="Times New Roman"/>
                <a:cs typeface="Times New Roman"/>
              </a:rPr>
              <a:t>cutoff</a:t>
            </a:r>
            <a:endParaRPr sz="1700" dirty="0">
              <a:latin typeface="Times New Roman"/>
              <a:cs typeface="Times New Roman"/>
            </a:endParaRPr>
          </a:p>
          <a:p>
            <a:pPr marL="905510" marR="1651635" indent="-411480">
              <a:lnSpc>
                <a:spcPct val="107400"/>
              </a:lnSpc>
              <a:spcBef>
                <a:spcPts val="5"/>
              </a:spcBef>
            </a:pP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else</a:t>
            </a: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fo</a:t>
            </a:r>
            <a:r>
              <a:rPr sz="1700" spc="60" dirty="0">
                <a:solidFill>
                  <a:srgbClr val="00007E"/>
                </a:solidFill>
                <a:latin typeface="Century"/>
                <a:cs typeface="Century"/>
              </a:rPr>
              <a:t>r</a:t>
            </a:r>
            <a:r>
              <a:rPr sz="1700" spc="7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ea</a:t>
            </a:r>
            <a:r>
              <a:rPr sz="1700" spc="-20" dirty="0">
                <a:solidFill>
                  <a:srgbClr val="00007E"/>
                </a:solidFill>
                <a:latin typeface="Century"/>
                <a:cs typeface="Century"/>
              </a:rPr>
              <a:t>c</a:t>
            </a:r>
            <a:r>
              <a:rPr sz="1700" spc="35" dirty="0">
                <a:solidFill>
                  <a:srgbClr val="00007E"/>
                </a:solidFill>
                <a:latin typeface="Century"/>
                <a:cs typeface="Century"/>
              </a:rPr>
              <a:t>h</a:t>
            </a: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su</a:t>
            </a:r>
            <a:r>
              <a:rPr sz="1700" i="1" spc="-50" dirty="0">
                <a:solidFill>
                  <a:srgbClr val="004B00"/>
                </a:solidFill>
                <a:latin typeface="Times New Roman"/>
                <a:cs typeface="Times New Roman"/>
              </a:rPr>
              <a:t>c</a:t>
            </a:r>
            <a:r>
              <a:rPr sz="1700" i="1" spc="-60" dirty="0">
                <a:solidFill>
                  <a:srgbClr val="004B00"/>
                </a:solidFill>
                <a:latin typeface="Times New Roman"/>
                <a:cs typeface="Times New Roman"/>
              </a:rPr>
              <a:t>c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esso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i="1" spc="8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solidFill>
                  <a:srgbClr val="00007E"/>
                </a:solidFill>
                <a:latin typeface="Century"/>
                <a:cs typeface="Century"/>
              </a:rPr>
              <a:t>in</a:t>
            </a: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85" dirty="0">
                <a:latin typeface="Century"/>
                <a:cs typeface="Century"/>
              </a:rPr>
              <a:t>Ex</a:t>
            </a:r>
            <a:r>
              <a:rPr sz="1700" spc="-135" dirty="0">
                <a:latin typeface="Century"/>
                <a:cs typeface="Century"/>
              </a:rPr>
              <a:t>p</a:t>
            </a:r>
            <a:r>
              <a:rPr sz="1700" spc="75" dirty="0">
                <a:latin typeface="Century"/>
                <a:cs typeface="Century"/>
              </a:rPr>
              <a:t>an</a:t>
            </a:r>
            <a:r>
              <a:rPr sz="1700" spc="85" dirty="0">
                <a:latin typeface="Century"/>
                <a:cs typeface="Century"/>
              </a:rPr>
              <a:t>d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i="1" spc="50" dirty="0">
                <a:solidFill>
                  <a:srgbClr val="004B00"/>
                </a:solidFill>
                <a:latin typeface="Times New Roman"/>
                <a:cs typeface="Times New Roman"/>
              </a:rPr>
              <a:t>n</a:t>
            </a:r>
            <a:r>
              <a:rPr sz="1700" i="1" spc="-35" dirty="0">
                <a:solidFill>
                  <a:srgbClr val="004B00"/>
                </a:solidFill>
                <a:latin typeface="Times New Roman"/>
                <a:cs typeface="Times New Roman"/>
              </a:rPr>
              <a:t>o</a:t>
            </a:r>
            <a:r>
              <a:rPr sz="1700" i="1" spc="15" dirty="0">
                <a:solidFill>
                  <a:srgbClr val="004B00"/>
                </a:solidFill>
                <a:latin typeface="Times New Roman"/>
                <a:cs typeface="Times New Roman"/>
              </a:rPr>
              <a:t>de</a:t>
            </a:r>
            <a:r>
              <a:rPr sz="1700" spc="75" dirty="0">
                <a:latin typeface="Gill Sans MT"/>
                <a:cs typeface="Gill Sans MT"/>
              </a:rPr>
              <a:t>,</a:t>
            </a:r>
            <a:r>
              <a:rPr sz="1700" spc="-240" dirty="0">
                <a:latin typeface="Gill Sans MT"/>
                <a:cs typeface="Gill Sans MT"/>
              </a:rPr>
              <a:t> 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700" i="1" spc="-65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oble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m</a:t>
            </a:r>
            <a:r>
              <a:rPr sz="1700" spc="80" dirty="0">
                <a:latin typeface="Gill Sans MT"/>
                <a:cs typeface="Gill Sans MT"/>
              </a:rPr>
              <a:t>)</a:t>
            </a:r>
            <a:r>
              <a:rPr sz="1700" spc="35" dirty="0">
                <a:latin typeface="Gill Sans MT"/>
                <a:cs typeface="Gill Sans MT"/>
              </a:rPr>
              <a:t> </a:t>
            </a:r>
            <a:r>
              <a:rPr sz="1700" spc="80" dirty="0">
                <a:solidFill>
                  <a:srgbClr val="00007E"/>
                </a:solidFill>
                <a:latin typeface="Century"/>
                <a:cs typeface="Century"/>
              </a:rPr>
              <a:t>do  </a:t>
            </a:r>
            <a:r>
              <a:rPr sz="1700" i="1" spc="-45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i="1" spc="35" dirty="0">
                <a:solidFill>
                  <a:srgbClr val="004B00"/>
                </a:solidFill>
                <a:latin typeface="Times New Roman"/>
                <a:cs typeface="Times New Roman"/>
              </a:rPr>
              <a:t>esul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t</a:t>
            </a:r>
            <a:r>
              <a:rPr sz="1700" i="1" spc="-16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Arial Narrow"/>
                <a:cs typeface="Arial Narrow"/>
              </a:rPr>
              <a:t>←</a:t>
            </a:r>
            <a:r>
              <a:rPr sz="1700" spc="-110" dirty="0">
                <a:latin typeface="Arial Narrow"/>
                <a:cs typeface="Arial Narrow"/>
              </a:rPr>
              <a:t> </a:t>
            </a:r>
            <a:r>
              <a:rPr sz="1700" spc="95" dirty="0">
                <a:latin typeface="Century"/>
                <a:cs typeface="Century"/>
              </a:rPr>
              <a:t>Recursive-DL</a:t>
            </a:r>
            <a:r>
              <a:rPr sz="1700" spc="85" dirty="0">
                <a:latin typeface="Century"/>
                <a:cs typeface="Century"/>
              </a:rPr>
              <a:t>S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su</a:t>
            </a:r>
            <a:r>
              <a:rPr sz="1700" i="1" spc="-50" dirty="0">
                <a:solidFill>
                  <a:srgbClr val="004B00"/>
                </a:solidFill>
                <a:latin typeface="Times New Roman"/>
                <a:cs typeface="Times New Roman"/>
              </a:rPr>
              <a:t>c</a:t>
            </a:r>
            <a:r>
              <a:rPr sz="1700" i="1" spc="-60" dirty="0">
                <a:solidFill>
                  <a:srgbClr val="004B00"/>
                </a:solidFill>
                <a:latin typeface="Times New Roman"/>
                <a:cs typeface="Times New Roman"/>
              </a:rPr>
              <a:t>c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esso</a:t>
            </a:r>
            <a:r>
              <a:rPr sz="1700" i="1" spc="-10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spc="75" dirty="0">
                <a:latin typeface="Gill Sans MT"/>
                <a:cs typeface="Gill Sans MT"/>
              </a:rPr>
              <a:t>,</a:t>
            </a:r>
            <a:r>
              <a:rPr sz="1700" spc="-240" dirty="0">
                <a:latin typeface="Gill Sans MT"/>
                <a:cs typeface="Gill Sans MT"/>
              </a:rPr>
              <a:t> 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700" i="1" spc="-65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oble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m</a:t>
            </a:r>
            <a:r>
              <a:rPr sz="1700" spc="75" dirty="0">
                <a:latin typeface="Gill Sans MT"/>
                <a:cs typeface="Gill Sans MT"/>
              </a:rPr>
              <a:t>,</a:t>
            </a:r>
            <a:r>
              <a:rPr sz="1700" spc="-240" dirty="0">
                <a:latin typeface="Gill Sans MT"/>
                <a:cs typeface="Gill Sans MT"/>
              </a:rPr>
              <a:t> </a:t>
            </a:r>
            <a:r>
              <a:rPr sz="1700" i="1" spc="55" dirty="0">
                <a:solidFill>
                  <a:srgbClr val="004B00"/>
                </a:solidFill>
                <a:latin typeface="Times New Roman"/>
                <a:cs typeface="Times New Roman"/>
              </a:rPr>
              <a:t>limit</a:t>
            </a:r>
            <a:r>
              <a:rPr sz="1700" spc="70" dirty="0">
                <a:latin typeface="Gill Sans MT"/>
                <a:cs typeface="Gill Sans MT"/>
              </a:rPr>
              <a:t>)  </a:t>
            </a: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if</a:t>
            </a:r>
            <a:r>
              <a:rPr sz="1700" spc="6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-45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i="1" spc="35" dirty="0">
                <a:solidFill>
                  <a:srgbClr val="004B00"/>
                </a:solidFill>
                <a:latin typeface="Times New Roman"/>
                <a:cs typeface="Times New Roman"/>
              </a:rPr>
              <a:t>esul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t</a:t>
            </a:r>
            <a:r>
              <a:rPr sz="1700" i="1" spc="9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65" dirty="0">
                <a:latin typeface="Gill Sans MT"/>
                <a:cs typeface="Gill Sans MT"/>
              </a:rPr>
              <a:t>=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i="1" spc="50" dirty="0">
                <a:solidFill>
                  <a:srgbClr val="004B00"/>
                </a:solidFill>
                <a:latin typeface="Times New Roman"/>
                <a:cs typeface="Times New Roman"/>
              </a:rPr>
              <a:t>cutof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f</a:t>
            </a:r>
            <a:r>
              <a:rPr sz="1700" i="1" spc="8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then</a:t>
            </a:r>
            <a:r>
              <a:rPr sz="1700" spc="6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45" dirty="0">
                <a:solidFill>
                  <a:srgbClr val="004B00"/>
                </a:solidFill>
                <a:latin typeface="Times New Roman"/>
                <a:cs typeface="Times New Roman"/>
              </a:rPr>
              <a:t>cutoff-</a:t>
            </a:r>
            <a:r>
              <a:rPr sz="1700" i="1" spc="-105" dirty="0">
                <a:solidFill>
                  <a:srgbClr val="004B00"/>
                </a:solidFill>
                <a:latin typeface="Times New Roman"/>
                <a:cs typeface="Times New Roman"/>
              </a:rPr>
              <a:t>o</a:t>
            </a:r>
            <a:r>
              <a:rPr sz="1700" i="1" spc="-60" dirty="0">
                <a:solidFill>
                  <a:srgbClr val="004B00"/>
                </a:solidFill>
                <a:latin typeface="Times New Roman"/>
                <a:cs typeface="Times New Roman"/>
              </a:rPr>
              <a:t>c</a:t>
            </a:r>
            <a:r>
              <a:rPr sz="1700" i="1" spc="45" dirty="0">
                <a:solidFill>
                  <a:srgbClr val="004B00"/>
                </a:solidFill>
                <a:latin typeface="Times New Roman"/>
                <a:cs typeface="Times New Roman"/>
              </a:rPr>
              <a:t>cur</a:t>
            </a:r>
            <a:r>
              <a:rPr sz="1700" i="1" spc="-65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i="1" spc="-60" dirty="0">
                <a:solidFill>
                  <a:srgbClr val="004B00"/>
                </a:solidFill>
                <a:latin typeface="Times New Roman"/>
                <a:cs typeface="Times New Roman"/>
              </a:rPr>
              <a:t>e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d?</a:t>
            </a:r>
            <a:r>
              <a:rPr sz="1700" i="1" spc="-14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Arial Narrow"/>
                <a:cs typeface="Arial Narrow"/>
              </a:rPr>
              <a:t>←</a:t>
            </a:r>
            <a:r>
              <a:rPr sz="1700" spc="-135" dirty="0">
                <a:latin typeface="Arial Narrow"/>
                <a:cs typeface="Arial Narrow"/>
              </a:rPr>
              <a:t> </a:t>
            </a:r>
            <a:r>
              <a:rPr sz="1700" spc="-55" dirty="0">
                <a:latin typeface="Gill Sans MT"/>
                <a:cs typeface="Gill Sans MT"/>
              </a:rPr>
              <a:t>true</a:t>
            </a:r>
            <a:endParaRPr sz="1700" dirty="0">
              <a:latin typeface="Gill Sans MT"/>
              <a:cs typeface="Gill Sans MT"/>
            </a:endParaRPr>
          </a:p>
          <a:p>
            <a:pPr marL="905510">
              <a:lnSpc>
                <a:spcPct val="100000"/>
              </a:lnSpc>
              <a:spcBef>
                <a:spcPts val="155"/>
              </a:spcBef>
            </a:pP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else</a:t>
            </a:r>
            <a:r>
              <a:rPr sz="1700" spc="1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if</a:t>
            </a: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result</a:t>
            </a:r>
            <a:r>
              <a:rPr sz="1700" i="1" spc="8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Arial Narrow"/>
                <a:cs typeface="Arial Narrow"/>
              </a:rPr>
              <a:t>/</a:t>
            </a:r>
            <a:r>
              <a:rPr sz="1700" dirty="0">
                <a:latin typeface="Tahoma"/>
                <a:cs typeface="Tahoma"/>
              </a:rPr>
              <a:t>= </a:t>
            </a:r>
            <a:r>
              <a:rPr sz="1700" i="1" spc="5" dirty="0">
                <a:solidFill>
                  <a:srgbClr val="004B00"/>
                </a:solidFill>
                <a:latin typeface="Times New Roman"/>
                <a:cs typeface="Times New Roman"/>
              </a:rPr>
              <a:t>failure</a:t>
            </a:r>
            <a:r>
              <a:rPr sz="1700" i="1" spc="10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then</a:t>
            </a:r>
            <a:r>
              <a:rPr sz="1700" spc="6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return</a:t>
            </a: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result</a:t>
            </a:r>
            <a:endParaRPr sz="1700" dirty="0">
              <a:latin typeface="Times New Roman"/>
              <a:cs typeface="Times New Roman"/>
            </a:endParaRPr>
          </a:p>
          <a:p>
            <a:pPr marL="494030">
              <a:lnSpc>
                <a:spcPct val="100000"/>
              </a:lnSpc>
              <a:spcBef>
                <a:spcPts val="160"/>
              </a:spcBef>
            </a:pP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if</a:t>
            </a:r>
            <a:r>
              <a:rPr sz="1700" spc="7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cutoff-occurred?</a:t>
            </a:r>
            <a:r>
              <a:rPr sz="1700" i="1" spc="8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then</a:t>
            </a:r>
            <a:r>
              <a:rPr sz="1700" spc="16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return</a:t>
            </a:r>
            <a:r>
              <a:rPr sz="1700" spc="6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45" dirty="0">
                <a:solidFill>
                  <a:srgbClr val="004B00"/>
                </a:solidFill>
                <a:latin typeface="Times New Roman"/>
                <a:cs typeface="Times New Roman"/>
              </a:rPr>
              <a:t>cutoff</a:t>
            </a:r>
            <a:r>
              <a:rPr sz="1700" i="1" spc="8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else</a:t>
            </a:r>
            <a:r>
              <a:rPr sz="1700" spc="16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return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5" dirty="0">
                <a:solidFill>
                  <a:srgbClr val="004B00"/>
                </a:solidFill>
                <a:latin typeface="Times New Roman"/>
                <a:cs typeface="Times New Roman"/>
              </a:rPr>
              <a:t>failure</a:t>
            </a:r>
            <a:endParaRPr sz="1700" dirty="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54837" y="3196013"/>
            <a:ext cx="7774305" cy="3601965"/>
            <a:chOff x="554837" y="2981350"/>
            <a:chExt cx="7774305" cy="3495040"/>
          </a:xfrm>
        </p:grpSpPr>
        <p:sp>
          <p:nvSpPr>
            <p:cNvPr id="8" name="object 8"/>
            <p:cNvSpPr/>
            <p:nvPr/>
          </p:nvSpPr>
          <p:spPr>
            <a:xfrm>
              <a:off x="8321903" y="2981350"/>
              <a:ext cx="0" cy="3482340"/>
            </a:xfrm>
            <a:custGeom>
              <a:avLst/>
              <a:gdLst/>
              <a:ahLst/>
              <a:cxnLst/>
              <a:rect l="l" t="t" r="r" b="b"/>
              <a:pathLst>
                <a:path h="3482340">
                  <a:moveTo>
                    <a:pt x="0" y="3482340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4837" y="6469024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60</a:t>
            </a:fld>
            <a:endParaRPr spc="2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8F8066-049C-C59A-8FF0-77EB721A8BAC}"/>
              </a:ext>
            </a:extLst>
          </p:cNvPr>
          <p:cNvSpPr txBox="1"/>
          <p:nvPr/>
        </p:nvSpPr>
        <p:spPr>
          <a:xfrm>
            <a:off x="492861" y="1758176"/>
            <a:ext cx="6982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+mj-lt"/>
                <a:cs typeface="Tahoma"/>
              </a:rPr>
              <a:t>= depth-first search with depth limit </a:t>
            </a:r>
            <a:r>
              <a:rPr lang="en-GB" sz="1800" b="0" i="1" dirty="0">
                <a:solidFill>
                  <a:srgbClr val="990099"/>
                </a:solidFill>
                <a:latin typeface="+mj-lt"/>
                <a:cs typeface="Bookman Old Style"/>
              </a:rPr>
              <a:t>l</a:t>
            </a:r>
            <a:r>
              <a:rPr lang="en-GB" sz="1800" dirty="0">
                <a:latin typeface="+mj-lt"/>
                <a:cs typeface="Tahoma"/>
              </a:rPr>
              <a:t>,  </a:t>
            </a:r>
          </a:p>
          <a:p>
            <a:r>
              <a:rPr lang="en-GB" dirty="0">
                <a:latin typeface="+mj-lt"/>
                <a:cs typeface="Tahoma"/>
              </a:rPr>
              <a:t>   </a:t>
            </a:r>
            <a:r>
              <a:rPr lang="en-GB" sz="1800" dirty="0">
                <a:latin typeface="+mj-lt"/>
                <a:cs typeface="Tahoma"/>
              </a:rPr>
              <a:t>i.e., nodes at depth </a:t>
            </a:r>
            <a:r>
              <a:rPr lang="en-GB" sz="1800" b="0" i="1" dirty="0">
                <a:solidFill>
                  <a:srgbClr val="990099"/>
                </a:solidFill>
                <a:latin typeface="+mj-lt"/>
                <a:cs typeface="Bookman Old Style"/>
              </a:rPr>
              <a:t>l </a:t>
            </a:r>
            <a:r>
              <a:rPr lang="en-GB" sz="1800" dirty="0">
                <a:latin typeface="+mj-lt"/>
                <a:cs typeface="Tahoma"/>
              </a:rPr>
              <a:t>have no successors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61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65" dirty="0"/>
              <a:t>Iterative</a:t>
            </a:r>
            <a:r>
              <a:rPr spc="250" dirty="0"/>
              <a:t> </a:t>
            </a:r>
            <a:r>
              <a:rPr spc="85" dirty="0"/>
              <a:t>deepening</a:t>
            </a:r>
            <a:r>
              <a:rPr spc="265" dirty="0"/>
              <a:t> </a:t>
            </a:r>
            <a:r>
              <a:rPr spc="35" dirty="0"/>
              <a:t>search</a:t>
            </a:r>
            <a:r>
              <a:rPr lang="en-GB" spc="35" dirty="0"/>
              <a:t> (IDS)</a:t>
            </a:r>
            <a:endParaRPr spc="35" dirty="0"/>
          </a:p>
        </p:txBody>
      </p:sp>
      <p:sp>
        <p:nvSpPr>
          <p:cNvPr id="3" name="object 3"/>
          <p:cNvSpPr txBox="1"/>
          <p:nvPr/>
        </p:nvSpPr>
        <p:spPr>
          <a:xfrm>
            <a:off x="561821" y="3124200"/>
            <a:ext cx="7760334" cy="2101850"/>
          </a:xfrm>
          <a:prstGeom prst="rect">
            <a:avLst/>
          </a:prstGeom>
          <a:ln w="13716">
            <a:solidFill>
              <a:srgbClr val="000000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740"/>
              </a:spcBef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function</a:t>
            </a:r>
            <a:r>
              <a:rPr sz="1700" spc="10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105" dirty="0">
                <a:solidFill>
                  <a:srgbClr val="B30000"/>
                </a:solidFill>
                <a:latin typeface="Century"/>
                <a:cs typeface="Century"/>
              </a:rPr>
              <a:t>Iterative-Deepening-Search</a:t>
            </a:r>
            <a:r>
              <a:rPr sz="1700" spc="105" dirty="0">
                <a:latin typeface="Gill Sans MT"/>
                <a:cs typeface="Gill Sans MT"/>
              </a:rPr>
              <a:t>(</a:t>
            </a:r>
            <a:r>
              <a:rPr sz="1700" spc="-215" dirty="0">
                <a:latin typeface="Gill Sans MT"/>
                <a:cs typeface="Gill Sans MT"/>
              </a:rPr>
              <a:t> 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problem</a:t>
            </a:r>
            <a:r>
              <a:rPr sz="1700" spc="10" dirty="0">
                <a:latin typeface="Gill Sans MT"/>
                <a:cs typeface="Gill Sans MT"/>
              </a:rPr>
              <a:t>)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35" dirty="0">
                <a:solidFill>
                  <a:srgbClr val="00007E"/>
                </a:solidFill>
                <a:latin typeface="Century"/>
                <a:cs typeface="Century"/>
              </a:rPr>
              <a:t>returns</a:t>
            </a:r>
            <a:r>
              <a:rPr sz="1700" spc="6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80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solution</a:t>
            </a:r>
            <a:endParaRPr sz="1700" dirty="0">
              <a:latin typeface="Gill Sans MT"/>
              <a:cs typeface="Gill Sans MT"/>
            </a:endParaRPr>
          </a:p>
          <a:p>
            <a:pPr marL="565785">
              <a:lnSpc>
                <a:spcPct val="100000"/>
              </a:lnSpc>
              <a:spcBef>
                <a:spcPts val="145"/>
              </a:spcBef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inputs</a:t>
            </a:r>
            <a:r>
              <a:rPr sz="1700" spc="45" dirty="0">
                <a:latin typeface="Gill Sans MT"/>
                <a:cs typeface="Gill Sans MT"/>
              </a:rPr>
              <a:t>:</a:t>
            </a:r>
            <a:r>
              <a:rPr sz="1700" spc="210" dirty="0">
                <a:latin typeface="Gill Sans MT"/>
                <a:cs typeface="Gill Sans MT"/>
              </a:rPr>
              <a:t> 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problem</a:t>
            </a:r>
            <a:r>
              <a:rPr sz="1700" spc="10" dirty="0">
                <a:latin typeface="Gill Sans MT"/>
                <a:cs typeface="Gill Sans MT"/>
              </a:rPr>
              <a:t>,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45" dirty="0">
                <a:latin typeface="Gill Sans MT"/>
                <a:cs typeface="Gill Sans MT"/>
              </a:rPr>
              <a:t> </a:t>
            </a:r>
            <a:r>
              <a:rPr sz="1700" spc="-65" dirty="0">
                <a:latin typeface="Gill Sans MT"/>
                <a:cs typeface="Gill Sans MT"/>
              </a:rPr>
              <a:t>problem</a:t>
            </a:r>
            <a:endParaRPr sz="1700" dirty="0">
              <a:latin typeface="Gill Sans MT"/>
              <a:cs typeface="Gill Sans MT"/>
            </a:endParaRPr>
          </a:p>
          <a:p>
            <a:pPr marL="565785">
              <a:lnSpc>
                <a:spcPct val="100000"/>
              </a:lnSpc>
              <a:spcBef>
                <a:spcPts val="875"/>
              </a:spcBef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fo</a:t>
            </a:r>
            <a:r>
              <a:rPr sz="1700" spc="60" dirty="0">
                <a:solidFill>
                  <a:srgbClr val="00007E"/>
                </a:solidFill>
                <a:latin typeface="Century"/>
                <a:cs typeface="Century"/>
              </a:rPr>
              <a:t>r</a:t>
            </a:r>
            <a:r>
              <a:rPr sz="1700" spc="7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25" dirty="0">
                <a:solidFill>
                  <a:srgbClr val="004B00"/>
                </a:solidFill>
                <a:latin typeface="Times New Roman"/>
                <a:cs typeface="Times New Roman"/>
              </a:rPr>
              <a:t>depth</a:t>
            </a:r>
            <a:r>
              <a:rPr sz="1700" i="1" spc="-13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Arial Narrow"/>
                <a:cs typeface="Arial Narrow"/>
              </a:rPr>
              <a:t>←</a:t>
            </a:r>
            <a:r>
              <a:rPr sz="1700" dirty="0">
                <a:latin typeface="Arial Narrow"/>
                <a:cs typeface="Arial Narrow"/>
              </a:rPr>
              <a:t> </a:t>
            </a:r>
            <a:r>
              <a:rPr sz="1700" spc="30" dirty="0">
                <a:latin typeface="Arial Narrow"/>
                <a:cs typeface="Arial Narrow"/>
              </a:rPr>
              <a:t> </a:t>
            </a:r>
            <a:r>
              <a:rPr sz="1700" spc="-45" dirty="0">
                <a:latin typeface="Gill Sans MT"/>
                <a:cs typeface="Gill Sans MT"/>
              </a:rPr>
              <a:t>0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105" dirty="0">
                <a:solidFill>
                  <a:srgbClr val="00007E"/>
                </a:solidFill>
                <a:latin typeface="Century"/>
                <a:cs typeface="Century"/>
              </a:rPr>
              <a:t>to</a:t>
            </a:r>
            <a:r>
              <a:rPr sz="1700" spc="6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505" dirty="0">
                <a:latin typeface="Arial Narrow"/>
                <a:cs typeface="Arial Narrow"/>
              </a:rPr>
              <a:t>∞</a:t>
            </a:r>
            <a:r>
              <a:rPr sz="1700" spc="145" dirty="0">
                <a:latin typeface="Arial Narrow"/>
                <a:cs typeface="Arial Narrow"/>
              </a:rPr>
              <a:t> </a:t>
            </a:r>
            <a:r>
              <a:rPr sz="1700" spc="105" dirty="0">
                <a:solidFill>
                  <a:srgbClr val="00007E"/>
                </a:solidFill>
                <a:latin typeface="Century"/>
                <a:cs typeface="Century"/>
              </a:rPr>
              <a:t>do</a:t>
            </a:r>
            <a:endParaRPr sz="1700" dirty="0">
              <a:latin typeface="Century"/>
              <a:cs typeface="Century"/>
            </a:endParaRPr>
          </a:p>
          <a:p>
            <a:pPr marL="840105">
              <a:lnSpc>
                <a:spcPct val="100000"/>
              </a:lnSpc>
              <a:spcBef>
                <a:spcPts val="155"/>
              </a:spcBef>
            </a:pP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result</a:t>
            </a:r>
            <a:r>
              <a:rPr sz="1700" i="1" spc="-16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Arial Narrow"/>
                <a:cs typeface="Arial Narrow"/>
              </a:rPr>
              <a:t>←</a:t>
            </a:r>
            <a:r>
              <a:rPr sz="1700" spc="-105" dirty="0">
                <a:latin typeface="Arial Narrow"/>
                <a:cs typeface="Arial Narrow"/>
              </a:rPr>
              <a:t> </a:t>
            </a:r>
            <a:r>
              <a:rPr sz="1700" spc="85" dirty="0">
                <a:latin typeface="Century"/>
                <a:cs typeface="Century"/>
              </a:rPr>
              <a:t>Depth-Limited-Search</a:t>
            </a:r>
            <a:r>
              <a:rPr sz="1700" spc="85" dirty="0">
                <a:latin typeface="Gill Sans MT"/>
                <a:cs typeface="Gill Sans MT"/>
              </a:rPr>
              <a:t>(</a:t>
            </a:r>
            <a:r>
              <a:rPr sz="1700" spc="-220" dirty="0">
                <a:latin typeface="Gill Sans MT"/>
                <a:cs typeface="Gill Sans MT"/>
              </a:rPr>
              <a:t> </a:t>
            </a:r>
            <a:r>
              <a:rPr sz="1700" i="1" spc="15" dirty="0">
                <a:solidFill>
                  <a:srgbClr val="004B00"/>
                </a:solidFill>
                <a:latin typeface="Times New Roman"/>
                <a:cs typeface="Times New Roman"/>
              </a:rPr>
              <a:t>problem,</a:t>
            </a:r>
            <a:r>
              <a:rPr sz="1700" i="1" spc="-15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i="1" spc="35" dirty="0">
                <a:solidFill>
                  <a:srgbClr val="004B00"/>
                </a:solidFill>
                <a:latin typeface="Times New Roman"/>
                <a:cs typeface="Times New Roman"/>
              </a:rPr>
              <a:t>depth</a:t>
            </a:r>
            <a:r>
              <a:rPr sz="1700" spc="35" dirty="0">
                <a:latin typeface="Gill Sans MT"/>
                <a:cs typeface="Gill Sans MT"/>
              </a:rPr>
              <a:t>)</a:t>
            </a:r>
            <a:endParaRPr sz="1700" dirty="0">
              <a:latin typeface="Gill Sans MT"/>
              <a:cs typeface="Gill Sans MT"/>
            </a:endParaRPr>
          </a:p>
          <a:p>
            <a:pPr marL="840105">
              <a:lnSpc>
                <a:spcPct val="100000"/>
              </a:lnSpc>
              <a:spcBef>
                <a:spcPts val="145"/>
              </a:spcBef>
            </a:pP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if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result</a:t>
            </a:r>
            <a:r>
              <a:rPr sz="1700" i="1" spc="8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Arial Narrow"/>
                <a:cs typeface="Arial Narrow"/>
              </a:rPr>
              <a:t>/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cutoff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then</a:t>
            </a:r>
            <a:r>
              <a:rPr sz="1700" spc="4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return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result</a:t>
            </a:r>
            <a:endParaRPr sz="1700" dirty="0">
              <a:latin typeface="Times New Roman"/>
              <a:cs typeface="Times New Roman"/>
            </a:endParaRPr>
          </a:p>
          <a:p>
            <a:pPr marL="565785">
              <a:lnSpc>
                <a:spcPct val="100000"/>
              </a:lnSpc>
              <a:spcBef>
                <a:spcPts val="155"/>
              </a:spcBef>
            </a:pP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end</a:t>
            </a:r>
            <a:endParaRPr sz="1700" dirty="0">
              <a:latin typeface="Century"/>
              <a:cs typeface="Century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7A2ED8-786E-CC19-B035-FC3B32A285FC}"/>
              </a:ext>
            </a:extLst>
          </p:cNvPr>
          <p:cNvSpPr txBox="1"/>
          <p:nvPr/>
        </p:nvSpPr>
        <p:spPr>
          <a:xfrm>
            <a:off x="461849" y="2500300"/>
            <a:ext cx="779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spc="55" dirty="0" err="1">
                <a:solidFill>
                  <a:srgbClr val="7E0000"/>
                </a:solidFill>
                <a:latin typeface="Century"/>
                <a:cs typeface="Century"/>
              </a:rPr>
              <a:t>Irterative</a:t>
            </a:r>
            <a:r>
              <a:rPr lang="en-GB" sz="1800" spc="17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lang="en-GB" sz="1800" spc="35" dirty="0">
                <a:solidFill>
                  <a:srgbClr val="7E0000"/>
                </a:solidFill>
                <a:latin typeface="Century"/>
                <a:cs typeface="Century"/>
              </a:rPr>
              <a:t>implementation</a:t>
            </a:r>
            <a:r>
              <a:rPr lang="en-GB" sz="1800" spc="35" dirty="0">
                <a:latin typeface="Tahoma"/>
                <a:cs typeface="Tahoma"/>
              </a:rPr>
              <a:t>:</a:t>
            </a:r>
            <a:endParaRPr lang="en-GB" sz="1800" dirty="0">
              <a:latin typeface="Tahoma"/>
              <a:cs typeface="Tahom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709DA2-898D-A0E4-88E8-A25362AFEF7F}"/>
              </a:ext>
            </a:extLst>
          </p:cNvPr>
          <p:cNvSpPr txBox="1"/>
          <p:nvPr/>
        </p:nvSpPr>
        <p:spPr>
          <a:xfrm>
            <a:off x="492861" y="1758176"/>
            <a:ext cx="6982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+mj-lt"/>
                <a:cs typeface="Tahoma"/>
              </a:rPr>
              <a:t>= iterating </a:t>
            </a:r>
            <a:r>
              <a:rPr lang="en-GB" sz="1800" i="1" dirty="0" err="1">
                <a:solidFill>
                  <a:srgbClr val="C00000"/>
                </a:solidFill>
                <a:latin typeface="+mj-lt"/>
                <a:cs typeface="Tahoma"/>
              </a:rPr>
              <a:t>i</a:t>
            </a:r>
            <a:r>
              <a:rPr lang="en-GB" sz="1800" dirty="0">
                <a:solidFill>
                  <a:srgbClr val="C00000"/>
                </a:solidFill>
                <a:latin typeface="+mj-lt"/>
                <a:cs typeface="Tahoma"/>
              </a:rPr>
              <a:t> </a:t>
            </a:r>
            <a:r>
              <a:rPr lang="en-GB" sz="1800" dirty="0">
                <a:latin typeface="+mj-lt"/>
                <a:cs typeface="Tahoma"/>
              </a:rPr>
              <a:t>times depth-first search with depth limit </a:t>
            </a:r>
            <a:r>
              <a:rPr lang="en-GB" sz="1800" b="0" i="1" dirty="0" err="1">
                <a:solidFill>
                  <a:srgbClr val="990099"/>
                </a:solidFill>
                <a:latin typeface="+mj-lt"/>
                <a:cs typeface="Bookman Old Style"/>
              </a:rPr>
              <a:t>i</a:t>
            </a:r>
            <a:r>
              <a:rPr lang="en-GB" b="0" i="1" baseline="-25000" dirty="0">
                <a:solidFill>
                  <a:srgbClr val="990099"/>
                </a:solidFill>
                <a:latin typeface="+mj-lt"/>
                <a:cs typeface="Tahoma"/>
              </a:rPr>
              <a:t> </a:t>
            </a:r>
            <a:r>
              <a:rPr lang="en-GB" i="1" baseline="-25000" dirty="0">
                <a:solidFill>
                  <a:srgbClr val="990099"/>
                </a:solidFill>
                <a:latin typeface="+mj-lt"/>
                <a:cs typeface="Tahoma"/>
              </a:rPr>
              <a:t> </a:t>
            </a:r>
            <a:r>
              <a:rPr lang="en-GB" b="0" dirty="0">
                <a:latin typeface="+mj-lt"/>
                <a:cs typeface="Tahoma"/>
              </a:rPr>
              <a:t>in each </a:t>
            </a:r>
            <a:r>
              <a:rPr lang="en-GB" dirty="0">
                <a:latin typeface="+mj-lt"/>
                <a:cs typeface="Tahoma"/>
              </a:rPr>
              <a:t>iteration</a:t>
            </a:r>
            <a:endParaRPr lang="en-GB" sz="1800" dirty="0">
              <a:latin typeface="+mj-lt"/>
              <a:cs typeface="Tahoma"/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65" dirty="0"/>
              <a:t>Iterative</a:t>
            </a:r>
            <a:r>
              <a:rPr spc="265" dirty="0"/>
              <a:t> </a:t>
            </a:r>
            <a:r>
              <a:rPr spc="85" dirty="0"/>
              <a:t>deepening</a:t>
            </a:r>
            <a:r>
              <a:rPr spc="254" dirty="0"/>
              <a:t> </a:t>
            </a:r>
            <a:r>
              <a:rPr spc="35" dirty="0"/>
              <a:t>search</a:t>
            </a:r>
            <a:r>
              <a:rPr spc="275" dirty="0"/>
              <a:t> 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0</a:t>
            </a:r>
            <a:endParaRPr sz="205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126" y="1829115"/>
            <a:ext cx="681990" cy="2336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50" spc="5" dirty="0">
                <a:latin typeface="Times New Roman"/>
                <a:cs typeface="Times New Roman"/>
              </a:rPr>
              <a:t>Limit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Times New Roman"/>
                <a:cs typeface="Times New Roman"/>
              </a:rPr>
              <a:t>=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Times New Roman"/>
                <a:cs typeface="Times New Roman"/>
              </a:rPr>
              <a:t>0</a:t>
            </a:r>
            <a:endParaRPr sz="135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57960" y="1885251"/>
            <a:ext cx="774700" cy="252095"/>
            <a:chOff x="1057960" y="1885251"/>
            <a:chExt cx="774700" cy="252095"/>
          </a:xfrm>
        </p:grpSpPr>
        <p:sp>
          <p:nvSpPr>
            <p:cNvPr id="5" name="object 5"/>
            <p:cNvSpPr/>
            <p:nvPr/>
          </p:nvSpPr>
          <p:spPr>
            <a:xfrm>
              <a:off x="1209687" y="1967140"/>
              <a:ext cx="491490" cy="153670"/>
            </a:xfrm>
            <a:custGeom>
              <a:avLst/>
              <a:gdLst/>
              <a:ahLst/>
              <a:cxnLst/>
              <a:rect l="l" t="t" r="r" b="b"/>
              <a:pathLst>
                <a:path w="491489" h="153669">
                  <a:moveTo>
                    <a:pt x="245452" y="0"/>
                  </a:moveTo>
                  <a:lnTo>
                    <a:pt x="0" y="153403"/>
                  </a:lnTo>
                </a:path>
                <a:path w="491489" h="153669">
                  <a:moveTo>
                    <a:pt x="245452" y="0"/>
                  </a:moveTo>
                  <a:lnTo>
                    <a:pt x="490905" y="153403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7960" y="2111960"/>
              <a:ext cx="774700" cy="24765"/>
            </a:xfrm>
            <a:custGeom>
              <a:avLst/>
              <a:gdLst/>
              <a:ahLst/>
              <a:cxnLst/>
              <a:rect l="l" t="t" r="r" b="b"/>
              <a:pathLst>
                <a:path w="774700" h="24764">
                  <a:moveTo>
                    <a:pt x="774141" y="24761"/>
                  </a:moveTo>
                  <a:lnTo>
                    <a:pt x="774141" y="0"/>
                  </a:lnTo>
                  <a:lnTo>
                    <a:pt x="0" y="0"/>
                  </a:lnTo>
                  <a:lnTo>
                    <a:pt x="0" y="24761"/>
                  </a:lnTo>
                  <a:lnTo>
                    <a:pt x="774141" y="2476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81505" y="1893506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19">
                  <a:moveTo>
                    <a:pt x="0" y="73634"/>
                  </a:move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295" y="141482"/>
                  </a:lnTo>
                  <a:lnTo>
                    <a:pt x="125701" y="125701"/>
                  </a:lnTo>
                  <a:lnTo>
                    <a:pt x="141482" y="102295"/>
                  </a:lnTo>
                  <a:lnTo>
                    <a:pt x="147269" y="73634"/>
                  </a:ln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1505" y="1893506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19">
                  <a:moveTo>
                    <a:pt x="147269" y="73634"/>
                  </a:move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295" y="141482"/>
                  </a:lnTo>
                  <a:lnTo>
                    <a:pt x="125701" y="125701"/>
                  </a:lnTo>
                  <a:lnTo>
                    <a:pt x="141482" y="102295"/>
                  </a:lnTo>
                  <a:lnTo>
                    <a:pt x="147269" y="73634"/>
                  </a:lnTo>
                  <a:close/>
                </a:path>
              </a:pathLst>
            </a:custGeom>
            <a:ln w="165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113531" y="1889379"/>
            <a:ext cx="774700" cy="247650"/>
            <a:chOff x="3113531" y="1889379"/>
            <a:chExt cx="774700" cy="247650"/>
          </a:xfrm>
        </p:grpSpPr>
        <p:sp>
          <p:nvSpPr>
            <p:cNvPr id="10" name="object 10"/>
            <p:cNvSpPr/>
            <p:nvPr/>
          </p:nvSpPr>
          <p:spPr>
            <a:xfrm>
              <a:off x="3255149" y="1967141"/>
              <a:ext cx="491490" cy="153670"/>
            </a:xfrm>
            <a:custGeom>
              <a:avLst/>
              <a:gdLst/>
              <a:ahLst/>
              <a:cxnLst/>
              <a:rect l="l" t="t" r="r" b="b"/>
              <a:pathLst>
                <a:path w="491489" h="153669">
                  <a:moveTo>
                    <a:pt x="245452" y="0"/>
                  </a:moveTo>
                  <a:lnTo>
                    <a:pt x="0" y="153403"/>
                  </a:lnTo>
                </a:path>
                <a:path w="491489" h="153669">
                  <a:moveTo>
                    <a:pt x="245452" y="0"/>
                  </a:moveTo>
                  <a:lnTo>
                    <a:pt x="490905" y="153403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2840" y="1889379"/>
              <a:ext cx="155523" cy="15552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113531" y="2124341"/>
              <a:ext cx="774700" cy="0"/>
            </a:xfrm>
            <a:custGeom>
              <a:avLst/>
              <a:gdLst/>
              <a:ahLst/>
              <a:cxnLst/>
              <a:rect l="l" t="t" r="r" b="b"/>
              <a:pathLst>
                <a:path w="774700">
                  <a:moveTo>
                    <a:pt x="0" y="0"/>
                  </a:moveTo>
                  <a:lnTo>
                    <a:pt x="774141" y="0"/>
                  </a:lnTo>
                </a:path>
              </a:pathLst>
            </a:custGeom>
            <a:ln w="247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412735" y="1878076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68069" y="1927822"/>
            <a:ext cx="774700" cy="208915"/>
            <a:chOff x="1068069" y="1927822"/>
            <a:chExt cx="774700" cy="208915"/>
          </a:xfrm>
        </p:grpSpPr>
        <p:sp>
          <p:nvSpPr>
            <p:cNvPr id="15" name="object 15"/>
            <p:cNvSpPr/>
            <p:nvPr/>
          </p:nvSpPr>
          <p:spPr>
            <a:xfrm>
              <a:off x="1309496" y="1936076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90" h="62230">
                  <a:moveTo>
                    <a:pt x="0" y="0"/>
                  </a:moveTo>
                  <a:lnTo>
                    <a:pt x="0" y="62128"/>
                  </a:lnTo>
                  <a:lnTo>
                    <a:pt x="46596" y="31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09496" y="1936076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90" h="62230">
                  <a:moveTo>
                    <a:pt x="46596" y="31064"/>
                  </a:moveTo>
                  <a:lnTo>
                    <a:pt x="0" y="62128"/>
                  </a:lnTo>
                  <a:lnTo>
                    <a:pt x="0" y="0"/>
                  </a:lnTo>
                  <a:lnTo>
                    <a:pt x="46596" y="31064"/>
                  </a:lnTo>
                  <a:close/>
                </a:path>
              </a:pathLst>
            </a:custGeom>
            <a:ln w="165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8069" y="2111960"/>
              <a:ext cx="774700" cy="24765"/>
            </a:xfrm>
            <a:custGeom>
              <a:avLst/>
              <a:gdLst/>
              <a:ahLst/>
              <a:cxnLst/>
              <a:rect l="l" t="t" r="r" b="b"/>
              <a:pathLst>
                <a:path w="774700" h="24764">
                  <a:moveTo>
                    <a:pt x="774141" y="24761"/>
                  </a:moveTo>
                  <a:lnTo>
                    <a:pt x="774141" y="0"/>
                  </a:lnTo>
                  <a:lnTo>
                    <a:pt x="0" y="0"/>
                  </a:lnTo>
                  <a:lnTo>
                    <a:pt x="0" y="24761"/>
                  </a:lnTo>
                  <a:lnTo>
                    <a:pt x="774141" y="2476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62</a:t>
            </a:fld>
            <a:endParaRPr spc="2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65" dirty="0"/>
              <a:t>Iterative</a:t>
            </a:r>
            <a:r>
              <a:rPr spc="265" dirty="0"/>
              <a:t> </a:t>
            </a:r>
            <a:r>
              <a:rPr spc="85" dirty="0"/>
              <a:t>deepening</a:t>
            </a:r>
            <a:r>
              <a:rPr spc="254" dirty="0"/>
              <a:t> </a:t>
            </a:r>
            <a:r>
              <a:rPr spc="35" dirty="0"/>
              <a:t>search</a:t>
            </a:r>
            <a:r>
              <a:rPr spc="275" dirty="0"/>
              <a:t> 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endParaRPr sz="205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126" y="1865843"/>
            <a:ext cx="681990" cy="2336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50" spc="5" dirty="0">
                <a:latin typeface="Times New Roman"/>
                <a:cs typeface="Times New Roman"/>
              </a:rPr>
              <a:t>Limit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Times New Roman"/>
                <a:cs typeface="Times New Roman"/>
              </a:rPr>
              <a:t>=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7374" y="1921979"/>
            <a:ext cx="1235710" cy="546735"/>
            <a:chOff x="837374" y="1921979"/>
            <a:chExt cx="1235710" cy="546735"/>
          </a:xfrm>
        </p:grpSpPr>
        <p:sp>
          <p:nvSpPr>
            <p:cNvPr id="5" name="object 5"/>
            <p:cNvSpPr/>
            <p:nvPr/>
          </p:nvSpPr>
          <p:spPr>
            <a:xfrm>
              <a:off x="841501" y="2003869"/>
              <a:ext cx="1227455" cy="460375"/>
            </a:xfrm>
            <a:custGeom>
              <a:avLst/>
              <a:gdLst/>
              <a:ahLst/>
              <a:cxnLst/>
              <a:rect l="l" t="t" r="r" b="b"/>
              <a:pathLst>
                <a:path w="1227455" h="460375">
                  <a:moveTo>
                    <a:pt x="1104557" y="306819"/>
                  </a:moveTo>
                  <a:lnTo>
                    <a:pt x="981824" y="460235"/>
                  </a:lnTo>
                </a:path>
                <a:path w="1227455" h="460375">
                  <a:moveTo>
                    <a:pt x="1104557" y="306819"/>
                  </a:moveTo>
                  <a:lnTo>
                    <a:pt x="1227277" y="460235"/>
                  </a:lnTo>
                </a:path>
                <a:path w="1227455" h="460375">
                  <a:moveTo>
                    <a:pt x="122732" y="306819"/>
                  </a:moveTo>
                  <a:lnTo>
                    <a:pt x="0" y="460235"/>
                  </a:lnTo>
                </a:path>
                <a:path w="1227455" h="460375">
                  <a:moveTo>
                    <a:pt x="122732" y="306819"/>
                  </a:moveTo>
                  <a:lnTo>
                    <a:pt x="245465" y="460235"/>
                  </a:lnTo>
                </a:path>
                <a:path w="1227455" h="460375">
                  <a:moveTo>
                    <a:pt x="613638" y="0"/>
                  </a:moveTo>
                  <a:lnTo>
                    <a:pt x="122732" y="306819"/>
                  </a:lnTo>
                </a:path>
                <a:path w="1227455" h="460375">
                  <a:moveTo>
                    <a:pt x="613638" y="0"/>
                  </a:moveTo>
                  <a:lnTo>
                    <a:pt x="1104557" y="306819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1505" y="1930234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19">
                  <a:moveTo>
                    <a:pt x="0" y="73634"/>
                  </a:move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295" y="141482"/>
                  </a:lnTo>
                  <a:lnTo>
                    <a:pt x="125701" y="125701"/>
                  </a:lnTo>
                  <a:lnTo>
                    <a:pt x="141482" y="102295"/>
                  </a:lnTo>
                  <a:lnTo>
                    <a:pt x="147269" y="73634"/>
                  </a:ln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81505" y="1930234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19">
                  <a:moveTo>
                    <a:pt x="147269" y="73634"/>
                  </a:move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295" y="141482"/>
                  </a:lnTo>
                  <a:lnTo>
                    <a:pt x="125701" y="125701"/>
                  </a:lnTo>
                  <a:lnTo>
                    <a:pt x="141482" y="102295"/>
                  </a:lnTo>
                  <a:lnTo>
                    <a:pt x="147269" y="73634"/>
                  </a:lnTo>
                  <a:close/>
                </a:path>
              </a:pathLst>
            </a:custGeom>
            <a:ln w="165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882836" y="1926107"/>
            <a:ext cx="1235710" cy="542290"/>
            <a:chOff x="2882836" y="1926107"/>
            <a:chExt cx="1235710" cy="542290"/>
          </a:xfrm>
        </p:grpSpPr>
        <p:sp>
          <p:nvSpPr>
            <p:cNvPr id="9" name="object 9"/>
            <p:cNvSpPr/>
            <p:nvPr/>
          </p:nvSpPr>
          <p:spPr>
            <a:xfrm>
              <a:off x="2886963" y="2310675"/>
              <a:ext cx="1227455" cy="153670"/>
            </a:xfrm>
            <a:custGeom>
              <a:avLst/>
              <a:gdLst/>
              <a:ahLst/>
              <a:cxnLst/>
              <a:rect l="l" t="t" r="r" b="b"/>
              <a:pathLst>
                <a:path w="1227454" h="153669">
                  <a:moveTo>
                    <a:pt x="1104544" y="0"/>
                  </a:moveTo>
                  <a:lnTo>
                    <a:pt x="981811" y="153416"/>
                  </a:lnTo>
                </a:path>
                <a:path w="1227454" h="153669">
                  <a:moveTo>
                    <a:pt x="1104544" y="0"/>
                  </a:moveTo>
                  <a:lnTo>
                    <a:pt x="1227277" y="153416"/>
                  </a:lnTo>
                </a:path>
                <a:path w="1227454" h="153669">
                  <a:moveTo>
                    <a:pt x="122720" y="0"/>
                  </a:moveTo>
                  <a:lnTo>
                    <a:pt x="0" y="153416"/>
                  </a:lnTo>
                </a:path>
                <a:path w="1227454" h="153669">
                  <a:moveTo>
                    <a:pt x="122720" y="0"/>
                  </a:moveTo>
                  <a:lnTo>
                    <a:pt x="245452" y="153416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09684" y="2003869"/>
              <a:ext cx="982344" cy="307340"/>
            </a:xfrm>
            <a:custGeom>
              <a:avLst/>
              <a:gdLst/>
              <a:ahLst/>
              <a:cxnLst/>
              <a:rect l="l" t="t" r="r" b="b"/>
              <a:pathLst>
                <a:path w="982345" h="307339">
                  <a:moveTo>
                    <a:pt x="490918" y="0"/>
                  </a:moveTo>
                  <a:lnTo>
                    <a:pt x="0" y="306819"/>
                  </a:lnTo>
                </a:path>
                <a:path w="982345" h="307339">
                  <a:moveTo>
                    <a:pt x="490918" y="0"/>
                  </a:moveTo>
                  <a:lnTo>
                    <a:pt x="981824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2840" y="1926107"/>
              <a:ext cx="155523" cy="155523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928298" y="1926107"/>
            <a:ext cx="1235710" cy="542290"/>
            <a:chOff x="4928298" y="1926107"/>
            <a:chExt cx="1235710" cy="542290"/>
          </a:xfrm>
        </p:grpSpPr>
        <p:sp>
          <p:nvSpPr>
            <p:cNvPr id="13" name="object 13"/>
            <p:cNvSpPr/>
            <p:nvPr/>
          </p:nvSpPr>
          <p:spPr>
            <a:xfrm>
              <a:off x="4932425" y="2310675"/>
              <a:ext cx="1227455" cy="153670"/>
            </a:xfrm>
            <a:custGeom>
              <a:avLst/>
              <a:gdLst/>
              <a:ahLst/>
              <a:cxnLst/>
              <a:rect l="l" t="t" r="r" b="b"/>
              <a:pathLst>
                <a:path w="1227454" h="153669">
                  <a:moveTo>
                    <a:pt x="1104544" y="0"/>
                  </a:moveTo>
                  <a:lnTo>
                    <a:pt x="981811" y="153416"/>
                  </a:lnTo>
                </a:path>
                <a:path w="1227454" h="153669">
                  <a:moveTo>
                    <a:pt x="1104544" y="0"/>
                  </a:moveTo>
                  <a:lnTo>
                    <a:pt x="1227264" y="153416"/>
                  </a:lnTo>
                </a:path>
                <a:path w="1227454" h="153669">
                  <a:moveTo>
                    <a:pt x="122720" y="0"/>
                  </a:moveTo>
                  <a:lnTo>
                    <a:pt x="0" y="153416"/>
                  </a:lnTo>
                </a:path>
                <a:path w="1227454" h="153669">
                  <a:moveTo>
                    <a:pt x="122720" y="0"/>
                  </a:moveTo>
                  <a:lnTo>
                    <a:pt x="245452" y="153416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55146" y="2003869"/>
              <a:ext cx="982344" cy="307340"/>
            </a:xfrm>
            <a:custGeom>
              <a:avLst/>
              <a:gdLst/>
              <a:ahLst/>
              <a:cxnLst/>
              <a:rect l="l" t="t" r="r" b="b"/>
              <a:pathLst>
                <a:path w="982345" h="307339">
                  <a:moveTo>
                    <a:pt x="490918" y="0"/>
                  </a:moveTo>
                  <a:lnTo>
                    <a:pt x="0" y="306819"/>
                  </a:lnTo>
                </a:path>
                <a:path w="982345" h="307339">
                  <a:moveTo>
                    <a:pt x="490918" y="0"/>
                  </a:moveTo>
                  <a:lnTo>
                    <a:pt x="981824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68290" y="1926107"/>
              <a:ext cx="155523" cy="155523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6857707" y="1926107"/>
            <a:ext cx="1483995" cy="550545"/>
            <a:chOff x="6857707" y="1926107"/>
            <a:chExt cx="1483995" cy="550545"/>
          </a:xfrm>
        </p:grpSpPr>
        <p:sp>
          <p:nvSpPr>
            <p:cNvPr id="17" name="object 17"/>
            <p:cNvSpPr/>
            <p:nvPr/>
          </p:nvSpPr>
          <p:spPr>
            <a:xfrm>
              <a:off x="6985952" y="2310675"/>
              <a:ext cx="1227455" cy="153670"/>
            </a:xfrm>
            <a:custGeom>
              <a:avLst/>
              <a:gdLst/>
              <a:ahLst/>
              <a:cxnLst/>
              <a:rect l="l" t="t" r="r" b="b"/>
              <a:pathLst>
                <a:path w="1227454" h="153669">
                  <a:moveTo>
                    <a:pt x="1104544" y="0"/>
                  </a:moveTo>
                  <a:lnTo>
                    <a:pt x="981811" y="153416"/>
                  </a:lnTo>
                </a:path>
                <a:path w="1227454" h="153669">
                  <a:moveTo>
                    <a:pt x="1104544" y="0"/>
                  </a:moveTo>
                  <a:lnTo>
                    <a:pt x="1227277" y="153416"/>
                  </a:lnTo>
                </a:path>
                <a:path w="1227454" h="153669">
                  <a:moveTo>
                    <a:pt x="122720" y="0"/>
                  </a:moveTo>
                  <a:lnTo>
                    <a:pt x="0" y="153416"/>
                  </a:lnTo>
                </a:path>
                <a:path w="1227454" h="153669">
                  <a:moveTo>
                    <a:pt x="122720" y="0"/>
                  </a:moveTo>
                  <a:lnTo>
                    <a:pt x="245452" y="153416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08685" y="2003869"/>
              <a:ext cx="982344" cy="307340"/>
            </a:xfrm>
            <a:custGeom>
              <a:avLst/>
              <a:gdLst/>
              <a:ahLst/>
              <a:cxnLst/>
              <a:rect l="l" t="t" r="r" b="b"/>
              <a:pathLst>
                <a:path w="982345" h="307339">
                  <a:moveTo>
                    <a:pt x="490905" y="0"/>
                  </a:moveTo>
                  <a:lnTo>
                    <a:pt x="0" y="306819"/>
                  </a:lnTo>
                </a:path>
                <a:path w="982345" h="307339">
                  <a:moveTo>
                    <a:pt x="490905" y="0"/>
                  </a:moveTo>
                  <a:lnTo>
                    <a:pt x="981811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1816" y="1926107"/>
              <a:ext cx="155535" cy="15552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30910" y="2232927"/>
              <a:ext cx="155523" cy="15552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12722" y="2232927"/>
              <a:ext cx="155523" cy="15552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857707" y="2464091"/>
              <a:ext cx="1483995" cy="0"/>
            </a:xfrm>
            <a:custGeom>
              <a:avLst/>
              <a:gdLst/>
              <a:ahLst/>
              <a:cxnLst/>
              <a:rect l="l" t="t" r="r" b="b"/>
              <a:pathLst>
                <a:path w="1483995">
                  <a:moveTo>
                    <a:pt x="0" y="0"/>
                  </a:moveTo>
                  <a:lnTo>
                    <a:pt x="1483766" y="0"/>
                  </a:lnTo>
                </a:path>
              </a:pathLst>
            </a:custGeom>
            <a:ln w="247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412735" y="1914805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6473" y="2232927"/>
            <a:ext cx="155523" cy="155523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925537" y="2221624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68284" y="2232927"/>
            <a:ext cx="155535" cy="155523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903641" y="2221624"/>
            <a:ext cx="9525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13257" y="1964551"/>
            <a:ext cx="1483995" cy="512445"/>
            <a:chOff x="713257" y="1964551"/>
            <a:chExt cx="1483995" cy="512445"/>
          </a:xfrm>
        </p:grpSpPr>
        <p:sp>
          <p:nvSpPr>
            <p:cNvPr id="29" name="object 29"/>
            <p:cNvSpPr/>
            <p:nvPr/>
          </p:nvSpPr>
          <p:spPr>
            <a:xfrm>
              <a:off x="1309496" y="1972805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90" h="62230">
                  <a:moveTo>
                    <a:pt x="0" y="0"/>
                  </a:moveTo>
                  <a:lnTo>
                    <a:pt x="0" y="62128"/>
                  </a:lnTo>
                  <a:lnTo>
                    <a:pt x="46596" y="31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09496" y="1972805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90" h="62230">
                  <a:moveTo>
                    <a:pt x="46596" y="31064"/>
                  </a:moveTo>
                  <a:lnTo>
                    <a:pt x="0" y="62128"/>
                  </a:lnTo>
                  <a:lnTo>
                    <a:pt x="0" y="0"/>
                  </a:lnTo>
                  <a:lnTo>
                    <a:pt x="46596" y="31064"/>
                  </a:lnTo>
                  <a:close/>
                </a:path>
              </a:pathLst>
            </a:custGeom>
            <a:ln w="165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3257" y="2464091"/>
              <a:ext cx="1483995" cy="0"/>
            </a:xfrm>
            <a:custGeom>
              <a:avLst/>
              <a:gdLst/>
              <a:ahLst/>
              <a:cxnLst/>
              <a:rect l="l" t="t" r="r" b="b"/>
              <a:pathLst>
                <a:path w="1483995">
                  <a:moveTo>
                    <a:pt x="0" y="0"/>
                  </a:moveTo>
                  <a:lnTo>
                    <a:pt x="1483766" y="0"/>
                  </a:lnTo>
                </a:path>
              </a:pathLst>
            </a:custGeom>
            <a:ln w="247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458184" y="1914805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927794" y="2228799"/>
            <a:ext cx="163830" cy="163830"/>
            <a:chOff x="2927794" y="2228799"/>
            <a:chExt cx="163830" cy="163830"/>
          </a:xfrm>
        </p:grpSpPr>
        <p:sp>
          <p:nvSpPr>
            <p:cNvPr id="34" name="object 34"/>
            <p:cNvSpPr/>
            <p:nvPr/>
          </p:nvSpPr>
          <p:spPr>
            <a:xfrm>
              <a:off x="2936049" y="2237054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19">
                  <a:moveTo>
                    <a:pt x="0" y="73634"/>
                  </a:move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301" y="141482"/>
                  </a:lnTo>
                  <a:lnTo>
                    <a:pt x="125706" y="125701"/>
                  </a:lnTo>
                  <a:lnTo>
                    <a:pt x="141484" y="102295"/>
                  </a:lnTo>
                  <a:lnTo>
                    <a:pt x="147269" y="73634"/>
                  </a:lnTo>
                  <a:lnTo>
                    <a:pt x="141484" y="44973"/>
                  </a:lnTo>
                  <a:lnTo>
                    <a:pt x="125706" y="21567"/>
                  </a:lnTo>
                  <a:lnTo>
                    <a:pt x="102301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36049" y="2237054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19">
                  <a:moveTo>
                    <a:pt x="147269" y="73634"/>
                  </a:moveTo>
                  <a:lnTo>
                    <a:pt x="141484" y="44973"/>
                  </a:lnTo>
                  <a:lnTo>
                    <a:pt x="125706" y="21567"/>
                  </a:lnTo>
                  <a:lnTo>
                    <a:pt x="102301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301" y="141482"/>
                  </a:lnTo>
                  <a:lnTo>
                    <a:pt x="125706" y="125701"/>
                  </a:lnTo>
                  <a:lnTo>
                    <a:pt x="141484" y="102295"/>
                  </a:lnTo>
                  <a:lnTo>
                    <a:pt x="147269" y="73634"/>
                  </a:lnTo>
                  <a:close/>
                </a:path>
              </a:pathLst>
            </a:custGeom>
            <a:ln w="165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970987" y="2221624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37" name="object 3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9619" y="2228800"/>
            <a:ext cx="163777" cy="163777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3949103" y="2221624"/>
            <a:ext cx="9525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758719" y="2271370"/>
            <a:ext cx="1483995" cy="205104"/>
            <a:chOff x="2758719" y="2271370"/>
            <a:chExt cx="1483995" cy="205104"/>
          </a:xfrm>
        </p:grpSpPr>
        <p:sp>
          <p:nvSpPr>
            <p:cNvPr id="40" name="object 40"/>
            <p:cNvSpPr/>
            <p:nvPr/>
          </p:nvSpPr>
          <p:spPr>
            <a:xfrm>
              <a:off x="2863151" y="2279624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89" h="62230">
                  <a:moveTo>
                    <a:pt x="0" y="0"/>
                  </a:moveTo>
                  <a:lnTo>
                    <a:pt x="0" y="62128"/>
                  </a:lnTo>
                  <a:lnTo>
                    <a:pt x="46596" y="31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63151" y="2279624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89" h="62230">
                  <a:moveTo>
                    <a:pt x="46596" y="31064"/>
                  </a:moveTo>
                  <a:lnTo>
                    <a:pt x="0" y="62128"/>
                  </a:lnTo>
                  <a:lnTo>
                    <a:pt x="0" y="0"/>
                  </a:lnTo>
                  <a:lnTo>
                    <a:pt x="46596" y="31064"/>
                  </a:lnTo>
                  <a:close/>
                </a:path>
              </a:pathLst>
            </a:custGeom>
            <a:ln w="165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758719" y="2464092"/>
              <a:ext cx="1483995" cy="0"/>
            </a:xfrm>
            <a:custGeom>
              <a:avLst/>
              <a:gdLst/>
              <a:ahLst/>
              <a:cxnLst/>
              <a:rect l="l" t="t" r="r" b="b"/>
              <a:pathLst>
                <a:path w="1483995">
                  <a:moveTo>
                    <a:pt x="0" y="0"/>
                  </a:moveTo>
                  <a:lnTo>
                    <a:pt x="1483753" y="0"/>
                  </a:lnTo>
                </a:path>
              </a:pathLst>
            </a:custGeom>
            <a:ln w="247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503646" y="1914805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977384" y="2228799"/>
            <a:ext cx="1141730" cy="163830"/>
            <a:chOff x="4977384" y="2228799"/>
            <a:chExt cx="1141730" cy="163830"/>
          </a:xfrm>
        </p:grpSpPr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77384" y="2232927"/>
              <a:ext cx="155523" cy="15552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963323" y="2237054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19">
                  <a:moveTo>
                    <a:pt x="0" y="73634"/>
                  </a:move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295" y="141482"/>
                  </a:lnTo>
                  <a:lnTo>
                    <a:pt x="125701" y="125701"/>
                  </a:lnTo>
                  <a:lnTo>
                    <a:pt x="141482" y="102295"/>
                  </a:lnTo>
                  <a:lnTo>
                    <a:pt x="147269" y="73634"/>
                  </a:ln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963323" y="2237054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19">
                  <a:moveTo>
                    <a:pt x="147269" y="73634"/>
                  </a:move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295" y="141482"/>
                  </a:lnTo>
                  <a:lnTo>
                    <a:pt x="125701" y="125701"/>
                  </a:lnTo>
                  <a:lnTo>
                    <a:pt x="141482" y="102295"/>
                  </a:lnTo>
                  <a:lnTo>
                    <a:pt x="147269" y="73634"/>
                  </a:lnTo>
                  <a:close/>
                </a:path>
              </a:pathLst>
            </a:custGeom>
            <a:ln w="165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994539" y="2221624"/>
            <a:ext cx="9525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804181" y="2271370"/>
            <a:ext cx="1483995" cy="205104"/>
            <a:chOff x="4804181" y="2271370"/>
            <a:chExt cx="1483995" cy="205104"/>
          </a:xfrm>
        </p:grpSpPr>
        <p:sp>
          <p:nvSpPr>
            <p:cNvPr id="50" name="object 50"/>
            <p:cNvSpPr/>
            <p:nvPr/>
          </p:nvSpPr>
          <p:spPr>
            <a:xfrm>
              <a:off x="5890424" y="2279624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89" h="62230">
                  <a:moveTo>
                    <a:pt x="0" y="0"/>
                  </a:moveTo>
                  <a:lnTo>
                    <a:pt x="0" y="62141"/>
                  </a:lnTo>
                  <a:lnTo>
                    <a:pt x="46609" y="310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890424" y="2279624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89" h="62230">
                  <a:moveTo>
                    <a:pt x="46609" y="31076"/>
                  </a:moveTo>
                  <a:lnTo>
                    <a:pt x="0" y="62141"/>
                  </a:lnTo>
                  <a:lnTo>
                    <a:pt x="0" y="0"/>
                  </a:lnTo>
                  <a:lnTo>
                    <a:pt x="46609" y="31076"/>
                  </a:lnTo>
                  <a:close/>
                </a:path>
              </a:pathLst>
            </a:custGeom>
            <a:ln w="165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804181" y="2464092"/>
              <a:ext cx="1483995" cy="0"/>
            </a:xfrm>
            <a:custGeom>
              <a:avLst/>
              <a:gdLst/>
              <a:ahLst/>
              <a:cxnLst/>
              <a:rect l="l" t="t" r="r" b="b"/>
              <a:pathLst>
                <a:path w="1483995">
                  <a:moveTo>
                    <a:pt x="0" y="0"/>
                  </a:moveTo>
                  <a:lnTo>
                    <a:pt x="1483766" y="0"/>
                  </a:lnTo>
                </a:path>
              </a:pathLst>
            </a:custGeom>
            <a:ln w="247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63</a:t>
            </a:fld>
            <a:endParaRPr spc="2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65" dirty="0"/>
              <a:t>Iterative</a:t>
            </a:r>
            <a:r>
              <a:rPr spc="265" dirty="0"/>
              <a:t> </a:t>
            </a:r>
            <a:r>
              <a:rPr spc="85" dirty="0"/>
              <a:t>deepening</a:t>
            </a:r>
            <a:r>
              <a:rPr spc="254" dirty="0"/>
              <a:t> </a:t>
            </a:r>
            <a:r>
              <a:rPr spc="35" dirty="0"/>
              <a:t>search</a:t>
            </a:r>
            <a:r>
              <a:rPr spc="275" dirty="0"/>
              <a:t> 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endParaRPr sz="205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126" y="1839986"/>
            <a:ext cx="681990" cy="2336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50" spc="5" dirty="0">
                <a:latin typeface="Times New Roman"/>
                <a:cs typeface="Times New Roman"/>
              </a:rPr>
              <a:t>Limit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Times New Roman"/>
                <a:cs typeface="Times New Roman"/>
              </a:rPr>
              <a:t>=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53275" y="2996946"/>
            <a:ext cx="1604010" cy="848994"/>
            <a:chOff x="653275" y="2996946"/>
            <a:chExt cx="1604010" cy="848994"/>
          </a:xfrm>
        </p:grpSpPr>
        <p:sp>
          <p:nvSpPr>
            <p:cNvPr id="5" name="object 5"/>
            <p:cNvSpPr/>
            <p:nvPr/>
          </p:nvSpPr>
          <p:spPr>
            <a:xfrm>
              <a:off x="1639226" y="3688346"/>
              <a:ext cx="614045" cy="153670"/>
            </a:xfrm>
            <a:custGeom>
              <a:avLst/>
              <a:gdLst/>
              <a:ahLst/>
              <a:cxnLst/>
              <a:rect l="l" t="t" r="r" b="b"/>
              <a:pathLst>
                <a:path w="614044" h="153670">
                  <a:moveTo>
                    <a:pt x="552272" y="0"/>
                  </a:moveTo>
                  <a:lnTo>
                    <a:pt x="490918" y="153403"/>
                  </a:lnTo>
                </a:path>
                <a:path w="614044" h="153670">
                  <a:moveTo>
                    <a:pt x="552272" y="0"/>
                  </a:moveTo>
                  <a:lnTo>
                    <a:pt x="613638" y="153403"/>
                  </a:lnTo>
                </a:path>
                <a:path w="614044" h="153670">
                  <a:moveTo>
                    <a:pt x="61366" y="0"/>
                  </a:moveTo>
                  <a:lnTo>
                    <a:pt x="0" y="153403"/>
                  </a:lnTo>
                </a:path>
                <a:path w="614044" h="153670">
                  <a:moveTo>
                    <a:pt x="61366" y="0"/>
                  </a:moveTo>
                  <a:lnTo>
                    <a:pt x="122732" y="153403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4234" y="3074720"/>
              <a:ext cx="982344" cy="307340"/>
            </a:xfrm>
            <a:custGeom>
              <a:avLst/>
              <a:gdLst/>
              <a:ahLst/>
              <a:cxnLst/>
              <a:rect l="l" t="t" r="r" b="b"/>
              <a:pathLst>
                <a:path w="982344" h="307339">
                  <a:moveTo>
                    <a:pt x="490905" y="0"/>
                  </a:moveTo>
                  <a:lnTo>
                    <a:pt x="0" y="306819"/>
                  </a:lnTo>
                </a:path>
                <a:path w="982344" h="307339">
                  <a:moveTo>
                    <a:pt x="490905" y="0"/>
                  </a:moveTo>
                  <a:lnTo>
                    <a:pt x="981811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7402" y="3381540"/>
              <a:ext cx="1534160" cy="460375"/>
            </a:xfrm>
            <a:custGeom>
              <a:avLst/>
              <a:gdLst/>
              <a:ahLst/>
              <a:cxnLst/>
              <a:rect l="l" t="t" r="r" b="b"/>
              <a:pathLst>
                <a:path w="1534160" h="460375">
                  <a:moveTo>
                    <a:pt x="1288643" y="0"/>
                  </a:moveTo>
                  <a:lnTo>
                    <a:pt x="1043190" y="306806"/>
                  </a:lnTo>
                </a:path>
                <a:path w="1534160" h="460375">
                  <a:moveTo>
                    <a:pt x="1288643" y="0"/>
                  </a:moveTo>
                  <a:lnTo>
                    <a:pt x="1534109" y="306806"/>
                  </a:lnTo>
                </a:path>
                <a:path w="1534160" h="460375">
                  <a:moveTo>
                    <a:pt x="61366" y="306806"/>
                  </a:moveTo>
                  <a:lnTo>
                    <a:pt x="0" y="460209"/>
                  </a:lnTo>
                </a:path>
                <a:path w="1534160" h="460375">
                  <a:moveTo>
                    <a:pt x="61366" y="306806"/>
                  </a:moveTo>
                  <a:lnTo>
                    <a:pt x="122732" y="460209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8781" y="3381540"/>
              <a:ext cx="245745" cy="307340"/>
            </a:xfrm>
            <a:custGeom>
              <a:avLst/>
              <a:gdLst/>
              <a:ahLst/>
              <a:cxnLst/>
              <a:rect l="l" t="t" r="r" b="b"/>
              <a:pathLst>
                <a:path w="245744" h="307339">
                  <a:moveTo>
                    <a:pt x="245452" y="0"/>
                  </a:moveTo>
                  <a:lnTo>
                    <a:pt x="0" y="306806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48321" y="3688346"/>
              <a:ext cx="123189" cy="153670"/>
            </a:xfrm>
            <a:custGeom>
              <a:avLst/>
              <a:gdLst/>
              <a:ahLst/>
              <a:cxnLst/>
              <a:rect l="l" t="t" r="r" b="b"/>
              <a:pathLst>
                <a:path w="123190" h="153670">
                  <a:moveTo>
                    <a:pt x="61353" y="0"/>
                  </a:moveTo>
                  <a:lnTo>
                    <a:pt x="0" y="153403"/>
                  </a:lnTo>
                </a:path>
                <a:path w="123190" h="153670">
                  <a:moveTo>
                    <a:pt x="61353" y="0"/>
                  </a:moveTo>
                  <a:lnTo>
                    <a:pt x="122720" y="153403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64234" y="3381540"/>
              <a:ext cx="245745" cy="307340"/>
            </a:xfrm>
            <a:custGeom>
              <a:avLst/>
              <a:gdLst/>
              <a:ahLst/>
              <a:cxnLst/>
              <a:rect l="l" t="t" r="r" b="b"/>
              <a:pathLst>
                <a:path w="245744" h="307339">
                  <a:moveTo>
                    <a:pt x="0" y="0"/>
                  </a:moveTo>
                  <a:lnTo>
                    <a:pt x="245452" y="306806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7378" y="2996946"/>
              <a:ext cx="155523" cy="155523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6758419" y="2996946"/>
            <a:ext cx="1742439" cy="852169"/>
            <a:chOff x="6758419" y="2996946"/>
            <a:chExt cx="1742439" cy="852169"/>
          </a:xfrm>
        </p:grpSpPr>
        <p:sp>
          <p:nvSpPr>
            <p:cNvPr id="13" name="object 13"/>
            <p:cNvSpPr/>
            <p:nvPr/>
          </p:nvSpPr>
          <p:spPr>
            <a:xfrm>
              <a:off x="7813420" y="3688346"/>
              <a:ext cx="614045" cy="153670"/>
            </a:xfrm>
            <a:custGeom>
              <a:avLst/>
              <a:gdLst/>
              <a:ahLst/>
              <a:cxnLst/>
              <a:rect l="l" t="t" r="r" b="b"/>
              <a:pathLst>
                <a:path w="614045" h="153670">
                  <a:moveTo>
                    <a:pt x="552259" y="0"/>
                  </a:moveTo>
                  <a:lnTo>
                    <a:pt x="490893" y="153403"/>
                  </a:lnTo>
                </a:path>
                <a:path w="614045" h="153670">
                  <a:moveTo>
                    <a:pt x="552259" y="0"/>
                  </a:moveTo>
                  <a:lnTo>
                    <a:pt x="613625" y="153403"/>
                  </a:lnTo>
                </a:path>
                <a:path w="614045" h="153670">
                  <a:moveTo>
                    <a:pt x="61353" y="0"/>
                  </a:moveTo>
                  <a:lnTo>
                    <a:pt x="0" y="153403"/>
                  </a:lnTo>
                </a:path>
                <a:path w="614045" h="153670">
                  <a:moveTo>
                    <a:pt x="61353" y="0"/>
                  </a:moveTo>
                  <a:lnTo>
                    <a:pt x="122720" y="153403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38415" y="3074720"/>
              <a:ext cx="1227455" cy="614045"/>
            </a:xfrm>
            <a:custGeom>
              <a:avLst/>
              <a:gdLst/>
              <a:ahLst/>
              <a:cxnLst/>
              <a:rect l="l" t="t" r="r" b="b"/>
              <a:pathLst>
                <a:path w="1227454" h="614045">
                  <a:moveTo>
                    <a:pt x="490918" y="0"/>
                  </a:moveTo>
                  <a:lnTo>
                    <a:pt x="0" y="306819"/>
                  </a:lnTo>
                </a:path>
                <a:path w="1227454" h="614045">
                  <a:moveTo>
                    <a:pt x="490918" y="0"/>
                  </a:moveTo>
                  <a:lnTo>
                    <a:pt x="981824" y="306819"/>
                  </a:lnTo>
                </a:path>
                <a:path w="1227454" h="614045">
                  <a:moveTo>
                    <a:pt x="981824" y="306819"/>
                  </a:moveTo>
                  <a:lnTo>
                    <a:pt x="736371" y="613625"/>
                  </a:lnTo>
                </a:path>
                <a:path w="1227454" h="614045">
                  <a:moveTo>
                    <a:pt x="981824" y="306819"/>
                  </a:moveTo>
                  <a:lnTo>
                    <a:pt x="1227277" y="613625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31583" y="3688346"/>
              <a:ext cx="123189" cy="153670"/>
            </a:xfrm>
            <a:custGeom>
              <a:avLst/>
              <a:gdLst/>
              <a:ahLst/>
              <a:cxnLst/>
              <a:rect l="l" t="t" r="r" b="b"/>
              <a:pathLst>
                <a:path w="123190" h="153670">
                  <a:moveTo>
                    <a:pt x="61366" y="0"/>
                  </a:moveTo>
                  <a:lnTo>
                    <a:pt x="0" y="153403"/>
                  </a:lnTo>
                </a:path>
                <a:path w="123190" h="153670">
                  <a:moveTo>
                    <a:pt x="61366" y="0"/>
                  </a:moveTo>
                  <a:lnTo>
                    <a:pt x="122732" y="153403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92963" y="3381540"/>
              <a:ext cx="245745" cy="307340"/>
            </a:xfrm>
            <a:custGeom>
              <a:avLst/>
              <a:gdLst/>
              <a:ahLst/>
              <a:cxnLst/>
              <a:rect l="l" t="t" r="r" b="b"/>
              <a:pathLst>
                <a:path w="245745" h="307339">
                  <a:moveTo>
                    <a:pt x="245452" y="0"/>
                  </a:moveTo>
                  <a:lnTo>
                    <a:pt x="0" y="306806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22502" y="3688346"/>
              <a:ext cx="123189" cy="153670"/>
            </a:xfrm>
            <a:custGeom>
              <a:avLst/>
              <a:gdLst/>
              <a:ahLst/>
              <a:cxnLst/>
              <a:rect l="l" t="t" r="r" b="b"/>
              <a:pathLst>
                <a:path w="123190" h="153670">
                  <a:moveTo>
                    <a:pt x="61366" y="0"/>
                  </a:moveTo>
                  <a:lnTo>
                    <a:pt x="0" y="153403"/>
                  </a:lnTo>
                </a:path>
                <a:path w="123190" h="153670">
                  <a:moveTo>
                    <a:pt x="61366" y="0"/>
                  </a:moveTo>
                  <a:lnTo>
                    <a:pt x="122732" y="153403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38415" y="3381540"/>
              <a:ext cx="245745" cy="307340"/>
            </a:xfrm>
            <a:custGeom>
              <a:avLst/>
              <a:gdLst/>
              <a:ahLst/>
              <a:cxnLst/>
              <a:rect l="l" t="t" r="r" b="b"/>
              <a:pathLst>
                <a:path w="245745" h="307339">
                  <a:moveTo>
                    <a:pt x="0" y="0"/>
                  </a:moveTo>
                  <a:lnTo>
                    <a:pt x="245452" y="306806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1560" y="2996946"/>
              <a:ext cx="155523" cy="15552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60654" y="3303765"/>
              <a:ext cx="155523" cy="15552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42465" y="3303765"/>
              <a:ext cx="155523" cy="15552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15188" y="3610585"/>
              <a:ext cx="155523" cy="15552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06107" y="3610585"/>
              <a:ext cx="155523" cy="15552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97013" y="3610585"/>
              <a:ext cx="155523" cy="15552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87918" y="3610585"/>
              <a:ext cx="155535" cy="15552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758419" y="3836708"/>
              <a:ext cx="1742439" cy="0"/>
            </a:xfrm>
            <a:custGeom>
              <a:avLst/>
              <a:gdLst/>
              <a:ahLst/>
              <a:cxnLst/>
              <a:rect l="l" t="t" r="r" b="b"/>
              <a:pathLst>
                <a:path w="1742440">
                  <a:moveTo>
                    <a:pt x="0" y="0"/>
                  </a:moveTo>
                  <a:lnTo>
                    <a:pt x="1741817" y="0"/>
                  </a:lnTo>
                </a:path>
              </a:pathLst>
            </a:custGeom>
            <a:ln w="247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4744199" y="2996946"/>
            <a:ext cx="1604010" cy="848994"/>
            <a:chOff x="4744199" y="2996946"/>
            <a:chExt cx="1604010" cy="848994"/>
          </a:xfrm>
        </p:grpSpPr>
        <p:sp>
          <p:nvSpPr>
            <p:cNvPr id="28" name="object 28"/>
            <p:cNvSpPr/>
            <p:nvPr/>
          </p:nvSpPr>
          <p:spPr>
            <a:xfrm>
              <a:off x="5730151" y="3688346"/>
              <a:ext cx="614045" cy="153670"/>
            </a:xfrm>
            <a:custGeom>
              <a:avLst/>
              <a:gdLst/>
              <a:ahLst/>
              <a:cxnLst/>
              <a:rect l="l" t="t" r="r" b="b"/>
              <a:pathLst>
                <a:path w="614045" h="153670">
                  <a:moveTo>
                    <a:pt x="552272" y="0"/>
                  </a:moveTo>
                  <a:lnTo>
                    <a:pt x="490905" y="153403"/>
                  </a:lnTo>
                </a:path>
                <a:path w="614045" h="153670">
                  <a:moveTo>
                    <a:pt x="552272" y="0"/>
                  </a:moveTo>
                  <a:lnTo>
                    <a:pt x="613638" y="153403"/>
                  </a:lnTo>
                </a:path>
                <a:path w="614045" h="153670">
                  <a:moveTo>
                    <a:pt x="61366" y="0"/>
                  </a:moveTo>
                  <a:lnTo>
                    <a:pt x="0" y="153403"/>
                  </a:lnTo>
                </a:path>
                <a:path w="614045" h="153670">
                  <a:moveTo>
                    <a:pt x="61366" y="0"/>
                  </a:moveTo>
                  <a:lnTo>
                    <a:pt x="122720" y="153403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55145" y="3074720"/>
              <a:ext cx="1227455" cy="614045"/>
            </a:xfrm>
            <a:custGeom>
              <a:avLst/>
              <a:gdLst/>
              <a:ahLst/>
              <a:cxnLst/>
              <a:rect l="l" t="t" r="r" b="b"/>
              <a:pathLst>
                <a:path w="1227454" h="614045">
                  <a:moveTo>
                    <a:pt x="490918" y="0"/>
                  </a:moveTo>
                  <a:lnTo>
                    <a:pt x="0" y="306819"/>
                  </a:lnTo>
                </a:path>
                <a:path w="1227454" h="614045">
                  <a:moveTo>
                    <a:pt x="490918" y="0"/>
                  </a:moveTo>
                  <a:lnTo>
                    <a:pt x="981824" y="306819"/>
                  </a:lnTo>
                </a:path>
                <a:path w="1227454" h="614045">
                  <a:moveTo>
                    <a:pt x="981824" y="306819"/>
                  </a:moveTo>
                  <a:lnTo>
                    <a:pt x="736371" y="613625"/>
                  </a:lnTo>
                </a:path>
                <a:path w="1227454" h="614045">
                  <a:moveTo>
                    <a:pt x="981824" y="306819"/>
                  </a:moveTo>
                  <a:lnTo>
                    <a:pt x="1227277" y="613625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48326" y="3688346"/>
              <a:ext cx="123189" cy="153670"/>
            </a:xfrm>
            <a:custGeom>
              <a:avLst/>
              <a:gdLst/>
              <a:ahLst/>
              <a:cxnLst/>
              <a:rect l="l" t="t" r="r" b="b"/>
              <a:pathLst>
                <a:path w="123189" h="153670">
                  <a:moveTo>
                    <a:pt x="61366" y="0"/>
                  </a:moveTo>
                  <a:lnTo>
                    <a:pt x="0" y="153403"/>
                  </a:lnTo>
                </a:path>
                <a:path w="123189" h="153670">
                  <a:moveTo>
                    <a:pt x="61366" y="0"/>
                  </a:moveTo>
                  <a:lnTo>
                    <a:pt x="122732" y="153403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09693" y="3381540"/>
              <a:ext cx="245745" cy="307340"/>
            </a:xfrm>
            <a:custGeom>
              <a:avLst/>
              <a:gdLst/>
              <a:ahLst/>
              <a:cxnLst/>
              <a:rect l="l" t="t" r="r" b="b"/>
              <a:pathLst>
                <a:path w="245745" h="307339">
                  <a:moveTo>
                    <a:pt x="245452" y="0"/>
                  </a:moveTo>
                  <a:lnTo>
                    <a:pt x="0" y="306806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239232" y="3688346"/>
              <a:ext cx="123189" cy="153670"/>
            </a:xfrm>
            <a:custGeom>
              <a:avLst/>
              <a:gdLst/>
              <a:ahLst/>
              <a:cxnLst/>
              <a:rect l="l" t="t" r="r" b="b"/>
              <a:pathLst>
                <a:path w="123189" h="153670">
                  <a:moveTo>
                    <a:pt x="61366" y="0"/>
                  </a:moveTo>
                  <a:lnTo>
                    <a:pt x="0" y="153403"/>
                  </a:lnTo>
                </a:path>
                <a:path w="123189" h="153670">
                  <a:moveTo>
                    <a:pt x="61366" y="0"/>
                  </a:moveTo>
                  <a:lnTo>
                    <a:pt x="122732" y="153403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55145" y="3381540"/>
              <a:ext cx="245745" cy="307340"/>
            </a:xfrm>
            <a:custGeom>
              <a:avLst/>
              <a:gdLst/>
              <a:ahLst/>
              <a:cxnLst/>
              <a:rect l="l" t="t" r="r" b="b"/>
              <a:pathLst>
                <a:path w="245745" h="307339">
                  <a:moveTo>
                    <a:pt x="0" y="0"/>
                  </a:moveTo>
                  <a:lnTo>
                    <a:pt x="245465" y="306806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68290" y="2996946"/>
              <a:ext cx="155523" cy="155523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2698724" y="2996946"/>
            <a:ext cx="1604010" cy="848994"/>
            <a:chOff x="2698724" y="2996946"/>
            <a:chExt cx="1604010" cy="848994"/>
          </a:xfrm>
        </p:grpSpPr>
        <p:sp>
          <p:nvSpPr>
            <p:cNvPr id="36" name="object 36"/>
            <p:cNvSpPr/>
            <p:nvPr/>
          </p:nvSpPr>
          <p:spPr>
            <a:xfrm>
              <a:off x="3684676" y="3688346"/>
              <a:ext cx="614045" cy="153670"/>
            </a:xfrm>
            <a:custGeom>
              <a:avLst/>
              <a:gdLst/>
              <a:ahLst/>
              <a:cxnLst/>
              <a:rect l="l" t="t" r="r" b="b"/>
              <a:pathLst>
                <a:path w="614045" h="153670">
                  <a:moveTo>
                    <a:pt x="552272" y="0"/>
                  </a:moveTo>
                  <a:lnTo>
                    <a:pt x="490905" y="153403"/>
                  </a:lnTo>
                </a:path>
                <a:path w="614045" h="153670">
                  <a:moveTo>
                    <a:pt x="552272" y="0"/>
                  </a:moveTo>
                  <a:lnTo>
                    <a:pt x="613638" y="153403"/>
                  </a:lnTo>
                </a:path>
                <a:path w="614045" h="153670">
                  <a:moveTo>
                    <a:pt x="61366" y="0"/>
                  </a:moveTo>
                  <a:lnTo>
                    <a:pt x="0" y="153403"/>
                  </a:lnTo>
                </a:path>
                <a:path w="614045" h="153670">
                  <a:moveTo>
                    <a:pt x="61366" y="0"/>
                  </a:moveTo>
                  <a:lnTo>
                    <a:pt x="122732" y="153403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09683" y="3074720"/>
              <a:ext cx="1227455" cy="614045"/>
            </a:xfrm>
            <a:custGeom>
              <a:avLst/>
              <a:gdLst/>
              <a:ahLst/>
              <a:cxnLst/>
              <a:rect l="l" t="t" r="r" b="b"/>
              <a:pathLst>
                <a:path w="1227454" h="614045">
                  <a:moveTo>
                    <a:pt x="490918" y="0"/>
                  </a:moveTo>
                  <a:lnTo>
                    <a:pt x="0" y="306819"/>
                  </a:lnTo>
                </a:path>
                <a:path w="1227454" h="614045">
                  <a:moveTo>
                    <a:pt x="490918" y="0"/>
                  </a:moveTo>
                  <a:lnTo>
                    <a:pt x="981824" y="306819"/>
                  </a:lnTo>
                </a:path>
                <a:path w="1227454" h="614045">
                  <a:moveTo>
                    <a:pt x="981824" y="306819"/>
                  </a:moveTo>
                  <a:lnTo>
                    <a:pt x="736371" y="613625"/>
                  </a:lnTo>
                </a:path>
                <a:path w="1227454" h="614045">
                  <a:moveTo>
                    <a:pt x="981824" y="306819"/>
                  </a:moveTo>
                  <a:lnTo>
                    <a:pt x="1227277" y="613625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702851" y="3688346"/>
              <a:ext cx="123189" cy="153670"/>
            </a:xfrm>
            <a:custGeom>
              <a:avLst/>
              <a:gdLst/>
              <a:ahLst/>
              <a:cxnLst/>
              <a:rect l="l" t="t" r="r" b="b"/>
              <a:pathLst>
                <a:path w="123189" h="153670">
                  <a:moveTo>
                    <a:pt x="61366" y="0"/>
                  </a:moveTo>
                  <a:lnTo>
                    <a:pt x="0" y="153403"/>
                  </a:lnTo>
                </a:path>
                <a:path w="123189" h="153670">
                  <a:moveTo>
                    <a:pt x="61366" y="0"/>
                  </a:moveTo>
                  <a:lnTo>
                    <a:pt x="122732" y="153403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64231" y="3381540"/>
              <a:ext cx="245745" cy="307340"/>
            </a:xfrm>
            <a:custGeom>
              <a:avLst/>
              <a:gdLst/>
              <a:ahLst/>
              <a:cxnLst/>
              <a:rect l="l" t="t" r="r" b="b"/>
              <a:pathLst>
                <a:path w="245744" h="307339">
                  <a:moveTo>
                    <a:pt x="245452" y="0"/>
                  </a:moveTo>
                  <a:lnTo>
                    <a:pt x="0" y="306806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193770" y="3688346"/>
              <a:ext cx="123189" cy="153670"/>
            </a:xfrm>
            <a:custGeom>
              <a:avLst/>
              <a:gdLst/>
              <a:ahLst/>
              <a:cxnLst/>
              <a:rect l="l" t="t" r="r" b="b"/>
              <a:pathLst>
                <a:path w="123189" h="153670">
                  <a:moveTo>
                    <a:pt x="61353" y="0"/>
                  </a:moveTo>
                  <a:lnTo>
                    <a:pt x="0" y="153403"/>
                  </a:lnTo>
                </a:path>
                <a:path w="123189" h="153670">
                  <a:moveTo>
                    <a:pt x="61353" y="0"/>
                  </a:moveTo>
                  <a:lnTo>
                    <a:pt x="122720" y="153403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09683" y="3381540"/>
              <a:ext cx="245745" cy="307340"/>
            </a:xfrm>
            <a:custGeom>
              <a:avLst/>
              <a:gdLst/>
              <a:ahLst/>
              <a:cxnLst/>
              <a:rect l="l" t="t" r="r" b="b"/>
              <a:pathLst>
                <a:path w="245745" h="307339">
                  <a:moveTo>
                    <a:pt x="0" y="0"/>
                  </a:moveTo>
                  <a:lnTo>
                    <a:pt x="245452" y="306806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22828" y="2996946"/>
              <a:ext cx="155523" cy="155523"/>
            </a:xfrm>
            <a:prstGeom prst="rect">
              <a:avLst/>
            </a:prstGeom>
          </p:spPr>
        </p:pic>
      </p:grpSp>
      <p:grpSp>
        <p:nvGrpSpPr>
          <p:cNvPr id="43" name="object 43"/>
          <p:cNvGrpSpPr/>
          <p:nvPr/>
        </p:nvGrpSpPr>
        <p:grpSpPr>
          <a:xfrm>
            <a:off x="653287" y="1896122"/>
            <a:ext cx="1604010" cy="853440"/>
            <a:chOff x="653287" y="1896122"/>
            <a:chExt cx="1604010" cy="853440"/>
          </a:xfrm>
        </p:grpSpPr>
        <p:sp>
          <p:nvSpPr>
            <p:cNvPr id="44" name="object 44"/>
            <p:cNvSpPr/>
            <p:nvPr/>
          </p:nvSpPr>
          <p:spPr>
            <a:xfrm>
              <a:off x="657415" y="1978012"/>
              <a:ext cx="1595755" cy="767080"/>
            </a:xfrm>
            <a:custGeom>
              <a:avLst/>
              <a:gdLst/>
              <a:ahLst/>
              <a:cxnLst/>
              <a:rect l="l" t="t" r="r" b="b"/>
              <a:pathLst>
                <a:path w="1595755" h="767080">
                  <a:moveTo>
                    <a:pt x="1534083" y="613638"/>
                  </a:moveTo>
                  <a:lnTo>
                    <a:pt x="1472730" y="767054"/>
                  </a:lnTo>
                </a:path>
                <a:path w="1595755" h="767080">
                  <a:moveTo>
                    <a:pt x="1534083" y="613638"/>
                  </a:moveTo>
                  <a:lnTo>
                    <a:pt x="1595450" y="767054"/>
                  </a:lnTo>
                </a:path>
                <a:path w="1595755" h="767080">
                  <a:moveTo>
                    <a:pt x="1043178" y="613638"/>
                  </a:moveTo>
                  <a:lnTo>
                    <a:pt x="981811" y="767054"/>
                  </a:lnTo>
                </a:path>
                <a:path w="1595755" h="767080">
                  <a:moveTo>
                    <a:pt x="1043178" y="613638"/>
                  </a:moveTo>
                  <a:lnTo>
                    <a:pt x="1104544" y="767054"/>
                  </a:lnTo>
                </a:path>
                <a:path w="1595755" h="767080">
                  <a:moveTo>
                    <a:pt x="797725" y="0"/>
                  </a:moveTo>
                  <a:lnTo>
                    <a:pt x="306819" y="306819"/>
                  </a:lnTo>
                </a:path>
                <a:path w="1595755" h="767080">
                  <a:moveTo>
                    <a:pt x="797725" y="0"/>
                  </a:moveTo>
                  <a:lnTo>
                    <a:pt x="1288643" y="306819"/>
                  </a:lnTo>
                </a:path>
                <a:path w="1595755" h="767080">
                  <a:moveTo>
                    <a:pt x="1288643" y="306819"/>
                  </a:moveTo>
                  <a:lnTo>
                    <a:pt x="1043178" y="613638"/>
                  </a:lnTo>
                </a:path>
                <a:path w="1595755" h="767080">
                  <a:moveTo>
                    <a:pt x="1288643" y="306819"/>
                  </a:moveTo>
                  <a:lnTo>
                    <a:pt x="1534096" y="613638"/>
                  </a:lnTo>
                </a:path>
                <a:path w="1595755" h="767080">
                  <a:moveTo>
                    <a:pt x="61353" y="613638"/>
                  </a:moveTo>
                  <a:lnTo>
                    <a:pt x="0" y="767054"/>
                  </a:lnTo>
                </a:path>
                <a:path w="1595755" h="767080">
                  <a:moveTo>
                    <a:pt x="61353" y="613638"/>
                  </a:moveTo>
                  <a:lnTo>
                    <a:pt x="122720" y="767054"/>
                  </a:lnTo>
                </a:path>
                <a:path w="1595755" h="767080">
                  <a:moveTo>
                    <a:pt x="306819" y="306819"/>
                  </a:moveTo>
                  <a:lnTo>
                    <a:pt x="61366" y="613638"/>
                  </a:lnTo>
                </a:path>
                <a:path w="1595755" h="767080">
                  <a:moveTo>
                    <a:pt x="552272" y="613638"/>
                  </a:moveTo>
                  <a:lnTo>
                    <a:pt x="490905" y="767054"/>
                  </a:lnTo>
                </a:path>
                <a:path w="1595755" h="767080">
                  <a:moveTo>
                    <a:pt x="552272" y="613638"/>
                  </a:moveTo>
                  <a:lnTo>
                    <a:pt x="613638" y="767054"/>
                  </a:lnTo>
                </a:path>
                <a:path w="1595755" h="767080">
                  <a:moveTo>
                    <a:pt x="306819" y="306819"/>
                  </a:moveTo>
                  <a:lnTo>
                    <a:pt x="552272" y="613638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381505" y="1904377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19">
                  <a:moveTo>
                    <a:pt x="0" y="73634"/>
                  </a:move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295" y="141482"/>
                  </a:lnTo>
                  <a:lnTo>
                    <a:pt x="125701" y="125701"/>
                  </a:lnTo>
                  <a:lnTo>
                    <a:pt x="141482" y="102295"/>
                  </a:lnTo>
                  <a:lnTo>
                    <a:pt x="147269" y="73634"/>
                  </a:ln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381505" y="1904377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19">
                  <a:moveTo>
                    <a:pt x="147269" y="73634"/>
                  </a:move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295" y="141482"/>
                  </a:lnTo>
                  <a:lnTo>
                    <a:pt x="125701" y="125701"/>
                  </a:lnTo>
                  <a:lnTo>
                    <a:pt x="141482" y="102295"/>
                  </a:lnTo>
                  <a:lnTo>
                    <a:pt x="147269" y="73634"/>
                  </a:lnTo>
                  <a:close/>
                </a:path>
              </a:pathLst>
            </a:custGeom>
            <a:ln w="165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6797725" y="1900250"/>
            <a:ext cx="1604010" cy="848994"/>
            <a:chOff x="6797725" y="1900250"/>
            <a:chExt cx="1604010" cy="848994"/>
          </a:xfrm>
        </p:grpSpPr>
        <p:sp>
          <p:nvSpPr>
            <p:cNvPr id="48" name="object 48"/>
            <p:cNvSpPr/>
            <p:nvPr/>
          </p:nvSpPr>
          <p:spPr>
            <a:xfrm>
              <a:off x="7783664" y="2591650"/>
              <a:ext cx="614045" cy="153670"/>
            </a:xfrm>
            <a:custGeom>
              <a:avLst/>
              <a:gdLst/>
              <a:ahLst/>
              <a:cxnLst/>
              <a:rect l="l" t="t" r="r" b="b"/>
              <a:pathLst>
                <a:path w="614045" h="153669">
                  <a:moveTo>
                    <a:pt x="552284" y="0"/>
                  </a:moveTo>
                  <a:lnTo>
                    <a:pt x="490918" y="153416"/>
                  </a:lnTo>
                </a:path>
                <a:path w="614045" h="153669">
                  <a:moveTo>
                    <a:pt x="552284" y="0"/>
                  </a:moveTo>
                  <a:lnTo>
                    <a:pt x="613638" y="153416"/>
                  </a:lnTo>
                </a:path>
                <a:path w="614045" h="153669">
                  <a:moveTo>
                    <a:pt x="61366" y="0"/>
                  </a:moveTo>
                  <a:lnTo>
                    <a:pt x="0" y="153416"/>
                  </a:lnTo>
                </a:path>
                <a:path w="614045" h="153669">
                  <a:moveTo>
                    <a:pt x="61366" y="0"/>
                  </a:moveTo>
                  <a:lnTo>
                    <a:pt x="122732" y="153416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108672" y="1978012"/>
              <a:ext cx="982344" cy="307340"/>
            </a:xfrm>
            <a:custGeom>
              <a:avLst/>
              <a:gdLst/>
              <a:ahLst/>
              <a:cxnLst/>
              <a:rect l="l" t="t" r="r" b="b"/>
              <a:pathLst>
                <a:path w="982345" h="307339">
                  <a:moveTo>
                    <a:pt x="490905" y="0"/>
                  </a:moveTo>
                  <a:lnTo>
                    <a:pt x="0" y="306819"/>
                  </a:lnTo>
                </a:path>
                <a:path w="982345" h="307339">
                  <a:moveTo>
                    <a:pt x="490905" y="0"/>
                  </a:moveTo>
                  <a:lnTo>
                    <a:pt x="981824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801852" y="2284831"/>
              <a:ext cx="1534160" cy="460375"/>
            </a:xfrm>
            <a:custGeom>
              <a:avLst/>
              <a:gdLst/>
              <a:ahLst/>
              <a:cxnLst/>
              <a:rect l="l" t="t" r="r" b="b"/>
              <a:pathLst>
                <a:path w="1534159" h="460375">
                  <a:moveTo>
                    <a:pt x="1288643" y="0"/>
                  </a:moveTo>
                  <a:lnTo>
                    <a:pt x="1043178" y="306819"/>
                  </a:lnTo>
                </a:path>
                <a:path w="1534159" h="460375">
                  <a:moveTo>
                    <a:pt x="1288643" y="0"/>
                  </a:moveTo>
                  <a:lnTo>
                    <a:pt x="1534096" y="306819"/>
                  </a:lnTo>
                </a:path>
                <a:path w="1534159" h="460375">
                  <a:moveTo>
                    <a:pt x="61353" y="306819"/>
                  </a:moveTo>
                  <a:lnTo>
                    <a:pt x="0" y="460235"/>
                  </a:lnTo>
                </a:path>
                <a:path w="1534159" h="460375">
                  <a:moveTo>
                    <a:pt x="61353" y="306819"/>
                  </a:moveTo>
                  <a:lnTo>
                    <a:pt x="122720" y="460235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863219" y="2284831"/>
              <a:ext cx="245745" cy="307340"/>
            </a:xfrm>
            <a:custGeom>
              <a:avLst/>
              <a:gdLst/>
              <a:ahLst/>
              <a:cxnLst/>
              <a:rect l="l" t="t" r="r" b="b"/>
              <a:pathLst>
                <a:path w="245745" h="307339">
                  <a:moveTo>
                    <a:pt x="245452" y="0"/>
                  </a:moveTo>
                  <a:lnTo>
                    <a:pt x="0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292758" y="2591650"/>
              <a:ext cx="123189" cy="153670"/>
            </a:xfrm>
            <a:custGeom>
              <a:avLst/>
              <a:gdLst/>
              <a:ahLst/>
              <a:cxnLst/>
              <a:rect l="l" t="t" r="r" b="b"/>
              <a:pathLst>
                <a:path w="123190" h="153669">
                  <a:moveTo>
                    <a:pt x="61366" y="0"/>
                  </a:moveTo>
                  <a:lnTo>
                    <a:pt x="0" y="153416"/>
                  </a:lnTo>
                </a:path>
                <a:path w="123190" h="153669">
                  <a:moveTo>
                    <a:pt x="61366" y="0"/>
                  </a:moveTo>
                  <a:lnTo>
                    <a:pt x="122732" y="153416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108672" y="2284831"/>
              <a:ext cx="245745" cy="307340"/>
            </a:xfrm>
            <a:custGeom>
              <a:avLst/>
              <a:gdLst/>
              <a:ahLst/>
              <a:cxnLst/>
              <a:rect l="l" t="t" r="r" b="b"/>
              <a:pathLst>
                <a:path w="245745" h="307339">
                  <a:moveTo>
                    <a:pt x="0" y="0"/>
                  </a:moveTo>
                  <a:lnTo>
                    <a:pt x="245452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1816" y="1900250"/>
              <a:ext cx="155535" cy="155523"/>
            </a:xfrm>
            <a:prstGeom prst="rect">
              <a:avLst/>
            </a:prstGeom>
          </p:spPr>
        </p:pic>
      </p:grpSp>
      <p:grpSp>
        <p:nvGrpSpPr>
          <p:cNvPr id="55" name="object 55"/>
          <p:cNvGrpSpPr/>
          <p:nvPr/>
        </p:nvGrpSpPr>
        <p:grpSpPr>
          <a:xfrm>
            <a:off x="4744199" y="1900250"/>
            <a:ext cx="1604010" cy="848994"/>
            <a:chOff x="4744199" y="1900250"/>
            <a:chExt cx="1604010" cy="848994"/>
          </a:xfrm>
        </p:grpSpPr>
        <p:sp>
          <p:nvSpPr>
            <p:cNvPr id="56" name="object 56"/>
            <p:cNvSpPr/>
            <p:nvPr/>
          </p:nvSpPr>
          <p:spPr>
            <a:xfrm>
              <a:off x="5730138" y="2591650"/>
              <a:ext cx="614045" cy="153670"/>
            </a:xfrm>
            <a:custGeom>
              <a:avLst/>
              <a:gdLst/>
              <a:ahLst/>
              <a:cxnLst/>
              <a:rect l="l" t="t" r="r" b="b"/>
              <a:pathLst>
                <a:path w="614045" h="153669">
                  <a:moveTo>
                    <a:pt x="552284" y="0"/>
                  </a:moveTo>
                  <a:lnTo>
                    <a:pt x="490918" y="153416"/>
                  </a:lnTo>
                </a:path>
                <a:path w="614045" h="153669">
                  <a:moveTo>
                    <a:pt x="552284" y="0"/>
                  </a:moveTo>
                  <a:lnTo>
                    <a:pt x="613651" y="153416"/>
                  </a:lnTo>
                </a:path>
                <a:path w="614045" h="153669">
                  <a:moveTo>
                    <a:pt x="61366" y="0"/>
                  </a:moveTo>
                  <a:lnTo>
                    <a:pt x="0" y="153416"/>
                  </a:lnTo>
                </a:path>
                <a:path w="614045" h="153669">
                  <a:moveTo>
                    <a:pt x="61366" y="0"/>
                  </a:moveTo>
                  <a:lnTo>
                    <a:pt x="122732" y="153416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055145" y="1978012"/>
              <a:ext cx="982344" cy="307340"/>
            </a:xfrm>
            <a:custGeom>
              <a:avLst/>
              <a:gdLst/>
              <a:ahLst/>
              <a:cxnLst/>
              <a:rect l="l" t="t" r="r" b="b"/>
              <a:pathLst>
                <a:path w="982345" h="307339">
                  <a:moveTo>
                    <a:pt x="490905" y="0"/>
                  </a:moveTo>
                  <a:lnTo>
                    <a:pt x="0" y="306819"/>
                  </a:lnTo>
                </a:path>
                <a:path w="982345" h="307339">
                  <a:moveTo>
                    <a:pt x="490905" y="0"/>
                  </a:moveTo>
                  <a:lnTo>
                    <a:pt x="981811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748326" y="2284831"/>
              <a:ext cx="1534160" cy="460375"/>
            </a:xfrm>
            <a:custGeom>
              <a:avLst/>
              <a:gdLst/>
              <a:ahLst/>
              <a:cxnLst/>
              <a:rect l="l" t="t" r="r" b="b"/>
              <a:pathLst>
                <a:path w="1534160" h="460375">
                  <a:moveTo>
                    <a:pt x="1288630" y="0"/>
                  </a:moveTo>
                  <a:lnTo>
                    <a:pt x="1043178" y="306819"/>
                  </a:lnTo>
                </a:path>
                <a:path w="1534160" h="460375">
                  <a:moveTo>
                    <a:pt x="1288630" y="0"/>
                  </a:moveTo>
                  <a:lnTo>
                    <a:pt x="1534096" y="306819"/>
                  </a:lnTo>
                </a:path>
                <a:path w="1534160" h="460375">
                  <a:moveTo>
                    <a:pt x="61366" y="306819"/>
                  </a:moveTo>
                  <a:lnTo>
                    <a:pt x="0" y="460235"/>
                  </a:lnTo>
                </a:path>
                <a:path w="1534160" h="460375">
                  <a:moveTo>
                    <a:pt x="61366" y="306819"/>
                  </a:moveTo>
                  <a:lnTo>
                    <a:pt x="122732" y="460235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809693" y="2284831"/>
              <a:ext cx="245745" cy="307340"/>
            </a:xfrm>
            <a:custGeom>
              <a:avLst/>
              <a:gdLst/>
              <a:ahLst/>
              <a:cxnLst/>
              <a:rect l="l" t="t" r="r" b="b"/>
              <a:pathLst>
                <a:path w="245745" h="307339">
                  <a:moveTo>
                    <a:pt x="245452" y="0"/>
                  </a:moveTo>
                  <a:lnTo>
                    <a:pt x="0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239232" y="2591650"/>
              <a:ext cx="123189" cy="153670"/>
            </a:xfrm>
            <a:custGeom>
              <a:avLst/>
              <a:gdLst/>
              <a:ahLst/>
              <a:cxnLst/>
              <a:rect l="l" t="t" r="r" b="b"/>
              <a:pathLst>
                <a:path w="123189" h="153669">
                  <a:moveTo>
                    <a:pt x="61366" y="0"/>
                  </a:moveTo>
                  <a:lnTo>
                    <a:pt x="0" y="153416"/>
                  </a:lnTo>
                </a:path>
                <a:path w="123189" h="153669">
                  <a:moveTo>
                    <a:pt x="61366" y="0"/>
                  </a:moveTo>
                  <a:lnTo>
                    <a:pt x="122732" y="153416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055145" y="2284831"/>
              <a:ext cx="245745" cy="307340"/>
            </a:xfrm>
            <a:custGeom>
              <a:avLst/>
              <a:gdLst/>
              <a:ahLst/>
              <a:cxnLst/>
              <a:rect l="l" t="t" r="r" b="b"/>
              <a:pathLst>
                <a:path w="245745" h="307339">
                  <a:moveTo>
                    <a:pt x="0" y="0"/>
                  </a:moveTo>
                  <a:lnTo>
                    <a:pt x="245452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68290" y="1900250"/>
              <a:ext cx="155523" cy="155523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2698737" y="1900250"/>
            <a:ext cx="1604010" cy="848994"/>
            <a:chOff x="2698737" y="1900250"/>
            <a:chExt cx="1604010" cy="848994"/>
          </a:xfrm>
        </p:grpSpPr>
        <p:sp>
          <p:nvSpPr>
            <p:cNvPr id="64" name="object 64"/>
            <p:cNvSpPr/>
            <p:nvPr/>
          </p:nvSpPr>
          <p:spPr>
            <a:xfrm>
              <a:off x="3684689" y="2591650"/>
              <a:ext cx="614045" cy="153670"/>
            </a:xfrm>
            <a:custGeom>
              <a:avLst/>
              <a:gdLst/>
              <a:ahLst/>
              <a:cxnLst/>
              <a:rect l="l" t="t" r="r" b="b"/>
              <a:pathLst>
                <a:path w="614045" h="153669">
                  <a:moveTo>
                    <a:pt x="552272" y="0"/>
                  </a:moveTo>
                  <a:lnTo>
                    <a:pt x="490905" y="153416"/>
                  </a:lnTo>
                </a:path>
                <a:path w="614045" h="153669">
                  <a:moveTo>
                    <a:pt x="552272" y="0"/>
                  </a:moveTo>
                  <a:lnTo>
                    <a:pt x="613638" y="153416"/>
                  </a:lnTo>
                </a:path>
                <a:path w="614045" h="153669">
                  <a:moveTo>
                    <a:pt x="61366" y="0"/>
                  </a:moveTo>
                  <a:lnTo>
                    <a:pt x="0" y="153416"/>
                  </a:lnTo>
                </a:path>
                <a:path w="614045" h="153669">
                  <a:moveTo>
                    <a:pt x="61366" y="0"/>
                  </a:moveTo>
                  <a:lnTo>
                    <a:pt x="122720" y="153416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009684" y="1978012"/>
              <a:ext cx="982344" cy="307340"/>
            </a:xfrm>
            <a:custGeom>
              <a:avLst/>
              <a:gdLst/>
              <a:ahLst/>
              <a:cxnLst/>
              <a:rect l="l" t="t" r="r" b="b"/>
              <a:pathLst>
                <a:path w="982345" h="307339">
                  <a:moveTo>
                    <a:pt x="490918" y="0"/>
                  </a:moveTo>
                  <a:lnTo>
                    <a:pt x="0" y="306819"/>
                  </a:lnTo>
                </a:path>
                <a:path w="982345" h="307339">
                  <a:moveTo>
                    <a:pt x="490918" y="0"/>
                  </a:moveTo>
                  <a:lnTo>
                    <a:pt x="981824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702864" y="2284831"/>
              <a:ext cx="1534160" cy="460375"/>
            </a:xfrm>
            <a:custGeom>
              <a:avLst/>
              <a:gdLst/>
              <a:ahLst/>
              <a:cxnLst/>
              <a:rect l="l" t="t" r="r" b="b"/>
              <a:pathLst>
                <a:path w="1534160" h="460375">
                  <a:moveTo>
                    <a:pt x="1288643" y="0"/>
                  </a:moveTo>
                  <a:lnTo>
                    <a:pt x="1043190" y="306819"/>
                  </a:lnTo>
                </a:path>
                <a:path w="1534160" h="460375">
                  <a:moveTo>
                    <a:pt x="1288643" y="0"/>
                  </a:moveTo>
                  <a:lnTo>
                    <a:pt x="1534096" y="306819"/>
                  </a:lnTo>
                </a:path>
                <a:path w="1534160" h="460375">
                  <a:moveTo>
                    <a:pt x="61366" y="306819"/>
                  </a:moveTo>
                  <a:lnTo>
                    <a:pt x="0" y="460235"/>
                  </a:lnTo>
                </a:path>
                <a:path w="1534160" h="460375">
                  <a:moveTo>
                    <a:pt x="61366" y="306819"/>
                  </a:moveTo>
                  <a:lnTo>
                    <a:pt x="122732" y="460235"/>
                  </a:lnTo>
                </a:path>
                <a:path w="1534160" h="460375">
                  <a:moveTo>
                    <a:pt x="306819" y="0"/>
                  </a:moveTo>
                  <a:lnTo>
                    <a:pt x="61366" y="306819"/>
                  </a:lnTo>
                </a:path>
                <a:path w="1534160" h="460375">
                  <a:moveTo>
                    <a:pt x="552272" y="306819"/>
                  </a:moveTo>
                  <a:lnTo>
                    <a:pt x="490905" y="460235"/>
                  </a:lnTo>
                </a:path>
                <a:path w="1534160" h="460375">
                  <a:moveTo>
                    <a:pt x="552272" y="306819"/>
                  </a:moveTo>
                  <a:lnTo>
                    <a:pt x="613638" y="460235"/>
                  </a:lnTo>
                </a:path>
                <a:path w="1534160" h="460375">
                  <a:moveTo>
                    <a:pt x="306819" y="0"/>
                  </a:moveTo>
                  <a:lnTo>
                    <a:pt x="552272" y="306819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22840" y="1900250"/>
              <a:ext cx="155523" cy="155523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412735" y="1888947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69" name="object 6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86473" y="2207069"/>
            <a:ext cx="155523" cy="155523"/>
          </a:xfrm>
          <a:prstGeom prst="rect">
            <a:avLst/>
          </a:prstGeom>
        </p:spPr>
      </p:pic>
      <p:sp>
        <p:nvSpPr>
          <p:cNvPr id="70" name="object 70"/>
          <p:cNvSpPr txBox="1"/>
          <p:nvPr/>
        </p:nvSpPr>
        <p:spPr>
          <a:xfrm>
            <a:off x="925537" y="2195754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71" name="object 7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868284" y="2207069"/>
            <a:ext cx="155535" cy="155523"/>
          </a:xfrm>
          <a:prstGeom prst="rect">
            <a:avLst/>
          </a:prstGeom>
        </p:spPr>
      </p:pic>
      <p:sp>
        <p:nvSpPr>
          <p:cNvPr id="72" name="object 72"/>
          <p:cNvSpPr txBox="1"/>
          <p:nvPr/>
        </p:nvSpPr>
        <p:spPr>
          <a:xfrm>
            <a:off x="1903641" y="2195754"/>
            <a:ext cx="9525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73" name="object 7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41020" y="2513889"/>
            <a:ext cx="155523" cy="155523"/>
          </a:xfrm>
          <a:prstGeom prst="rect">
            <a:avLst/>
          </a:prstGeom>
        </p:spPr>
      </p:pic>
      <p:sp>
        <p:nvSpPr>
          <p:cNvPr id="74" name="object 74"/>
          <p:cNvSpPr txBox="1"/>
          <p:nvPr/>
        </p:nvSpPr>
        <p:spPr>
          <a:xfrm>
            <a:off x="672655" y="2502586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D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75" name="object 7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31925" y="2513889"/>
            <a:ext cx="155523" cy="155523"/>
          </a:xfrm>
          <a:prstGeom prst="rect">
            <a:avLst/>
          </a:prstGeom>
        </p:spPr>
      </p:pic>
      <p:sp>
        <p:nvSpPr>
          <p:cNvPr id="76" name="object 76"/>
          <p:cNvSpPr txBox="1"/>
          <p:nvPr/>
        </p:nvSpPr>
        <p:spPr>
          <a:xfrm>
            <a:off x="1167269" y="2502586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77" name="object 7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22831" y="2513889"/>
            <a:ext cx="155523" cy="155523"/>
          </a:xfrm>
          <a:prstGeom prst="rect">
            <a:avLst/>
          </a:prstGeom>
        </p:spPr>
      </p:pic>
      <p:sp>
        <p:nvSpPr>
          <p:cNvPr id="78" name="object 78"/>
          <p:cNvSpPr txBox="1"/>
          <p:nvPr/>
        </p:nvSpPr>
        <p:spPr>
          <a:xfrm>
            <a:off x="1658188" y="2502586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F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79" name="object 7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113737" y="2513889"/>
            <a:ext cx="155535" cy="155523"/>
          </a:xfrm>
          <a:prstGeom prst="rect">
            <a:avLst/>
          </a:prstGeom>
        </p:spPr>
      </p:pic>
      <p:sp>
        <p:nvSpPr>
          <p:cNvPr id="80" name="object 80"/>
          <p:cNvSpPr txBox="1"/>
          <p:nvPr/>
        </p:nvSpPr>
        <p:spPr>
          <a:xfrm>
            <a:off x="2145385" y="2502586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G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584237" y="1938694"/>
            <a:ext cx="1741805" cy="814069"/>
            <a:chOff x="584237" y="1938694"/>
            <a:chExt cx="1741805" cy="814069"/>
          </a:xfrm>
        </p:grpSpPr>
        <p:sp>
          <p:nvSpPr>
            <p:cNvPr id="82" name="object 82"/>
            <p:cNvSpPr/>
            <p:nvPr/>
          </p:nvSpPr>
          <p:spPr>
            <a:xfrm>
              <a:off x="1309496" y="1946947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90" h="62230">
                  <a:moveTo>
                    <a:pt x="0" y="0"/>
                  </a:moveTo>
                  <a:lnTo>
                    <a:pt x="0" y="62128"/>
                  </a:lnTo>
                  <a:lnTo>
                    <a:pt x="46596" y="31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309496" y="1946947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90" h="62230">
                  <a:moveTo>
                    <a:pt x="46596" y="31064"/>
                  </a:moveTo>
                  <a:lnTo>
                    <a:pt x="0" y="62128"/>
                  </a:lnTo>
                  <a:lnTo>
                    <a:pt x="0" y="0"/>
                  </a:lnTo>
                  <a:lnTo>
                    <a:pt x="46596" y="31064"/>
                  </a:lnTo>
                  <a:close/>
                </a:path>
              </a:pathLst>
            </a:custGeom>
            <a:ln w="165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84237" y="2740012"/>
              <a:ext cx="1741805" cy="0"/>
            </a:xfrm>
            <a:custGeom>
              <a:avLst/>
              <a:gdLst/>
              <a:ahLst/>
              <a:cxnLst/>
              <a:rect l="l" t="t" r="r" b="b"/>
              <a:pathLst>
                <a:path w="1741805">
                  <a:moveTo>
                    <a:pt x="0" y="0"/>
                  </a:moveTo>
                  <a:lnTo>
                    <a:pt x="1741805" y="0"/>
                  </a:lnTo>
                </a:path>
              </a:pathLst>
            </a:custGeom>
            <a:ln w="247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7557172" y="1888947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86" name="object 8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0911" y="2207069"/>
            <a:ext cx="155523" cy="155523"/>
          </a:xfrm>
          <a:prstGeom prst="rect">
            <a:avLst/>
          </a:prstGeom>
        </p:spPr>
      </p:pic>
      <p:sp>
        <p:nvSpPr>
          <p:cNvPr id="87" name="object 87"/>
          <p:cNvSpPr txBox="1"/>
          <p:nvPr/>
        </p:nvSpPr>
        <p:spPr>
          <a:xfrm>
            <a:off x="7069975" y="2195754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88" name="object 8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008595" y="2202943"/>
            <a:ext cx="163777" cy="163777"/>
          </a:xfrm>
          <a:prstGeom prst="rect">
            <a:avLst/>
          </a:prstGeom>
        </p:spPr>
      </p:pic>
      <p:sp>
        <p:nvSpPr>
          <p:cNvPr id="89" name="object 89"/>
          <p:cNvSpPr txBox="1"/>
          <p:nvPr/>
        </p:nvSpPr>
        <p:spPr>
          <a:xfrm>
            <a:off x="8048066" y="2195754"/>
            <a:ext cx="9525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6785445" y="2509761"/>
            <a:ext cx="650875" cy="163830"/>
            <a:chOff x="6785445" y="2509761"/>
            <a:chExt cx="650875" cy="163830"/>
          </a:xfrm>
        </p:grpSpPr>
        <p:pic>
          <p:nvPicPr>
            <p:cNvPr id="91" name="object 9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85445" y="2513889"/>
              <a:ext cx="155535" cy="155523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7280490" y="2518016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19">
                  <a:moveTo>
                    <a:pt x="0" y="73634"/>
                  </a:move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295" y="141482"/>
                  </a:lnTo>
                  <a:lnTo>
                    <a:pt x="125701" y="125701"/>
                  </a:lnTo>
                  <a:lnTo>
                    <a:pt x="141482" y="102295"/>
                  </a:lnTo>
                  <a:lnTo>
                    <a:pt x="147269" y="73634"/>
                  </a:lnTo>
                  <a:lnTo>
                    <a:pt x="141482" y="44968"/>
                  </a:lnTo>
                  <a:lnTo>
                    <a:pt x="125701" y="21563"/>
                  </a:lnTo>
                  <a:lnTo>
                    <a:pt x="102295" y="5785"/>
                  </a:lnTo>
                  <a:lnTo>
                    <a:pt x="73634" y="0"/>
                  </a:lnTo>
                  <a:lnTo>
                    <a:pt x="44973" y="5785"/>
                  </a:lnTo>
                  <a:lnTo>
                    <a:pt x="21567" y="21563"/>
                  </a:lnTo>
                  <a:lnTo>
                    <a:pt x="5786" y="44968"/>
                  </a:lnTo>
                  <a:lnTo>
                    <a:pt x="0" y="736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280490" y="2518016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19">
                  <a:moveTo>
                    <a:pt x="147269" y="73634"/>
                  </a:moveTo>
                  <a:lnTo>
                    <a:pt x="141482" y="44968"/>
                  </a:lnTo>
                  <a:lnTo>
                    <a:pt x="125701" y="21563"/>
                  </a:lnTo>
                  <a:lnTo>
                    <a:pt x="102295" y="5785"/>
                  </a:lnTo>
                  <a:lnTo>
                    <a:pt x="73634" y="0"/>
                  </a:lnTo>
                  <a:lnTo>
                    <a:pt x="44973" y="5785"/>
                  </a:lnTo>
                  <a:lnTo>
                    <a:pt x="21567" y="21563"/>
                  </a:lnTo>
                  <a:lnTo>
                    <a:pt x="5786" y="44968"/>
                  </a:lnTo>
                  <a:lnTo>
                    <a:pt x="0" y="73634"/>
                  </a:ln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295" y="141482"/>
                  </a:lnTo>
                  <a:lnTo>
                    <a:pt x="125701" y="125701"/>
                  </a:lnTo>
                  <a:lnTo>
                    <a:pt x="141482" y="102295"/>
                  </a:lnTo>
                  <a:lnTo>
                    <a:pt x="147269" y="73634"/>
                  </a:lnTo>
                  <a:close/>
                </a:path>
              </a:pathLst>
            </a:custGeom>
            <a:ln w="165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7311707" y="2502573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95" name="object 9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767270" y="2513889"/>
            <a:ext cx="155523" cy="155523"/>
          </a:xfrm>
          <a:prstGeom prst="rect">
            <a:avLst/>
          </a:prstGeom>
        </p:spPr>
      </p:pic>
      <p:sp>
        <p:nvSpPr>
          <p:cNvPr id="96" name="object 96"/>
          <p:cNvSpPr txBox="1"/>
          <p:nvPr/>
        </p:nvSpPr>
        <p:spPr>
          <a:xfrm>
            <a:off x="7802626" y="2502573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F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97" name="object 9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258188" y="2513889"/>
            <a:ext cx="155523" cy="155523"/>
          </a:xfrm>
          <a:prstGeom prst="rect">
            <a:avLst/>
          </a:prstGeom>
        </p:spPr>
      </p:pic>
      <p:sp>
        <p:nvSpPr>
          <p:cNvPr id="98" name="object 98"/>
          <p:cNvSpPr txBox="1"/>
          <p:nvPr/>
        </p:nvSpPr>
        <p:spPr>
          <a:xfrm>
            <a:off x="8289823" y="2502573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G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6728676" y="2552319"/>
            <a:ext cx="1741805" cy="200660"/>
            <a:chOff x="6728676" y="2552319"/>
            <a:chExt cx="1741805" cy="200660"/>
          </a:xfrm>
        </p:grpSpPr>
        <p:sp>
          <p:nvSpPr>
            <p:cNvPr id="100" name="object 100"/>
            <p:cNvSpPr/>
            <p:nvPr/>
          </p:nvSpPr>
          <p:spPr>
            <a:xfrm>
              <a:off x="7212698" y="2560573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90" h="62230">
                  <a:moveTo>
                    <a:pt x="0" y="0"/>
                  </a:moveTo>
                  <a:lnTo>
                    <a:pt x="0" y="62141"/>
                  </a:lnTo>
                  <a:lnTo>
                    <a:pt x="46596" y="31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212698" y="2560573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90" h="62230">
                  <a:moveTo>
                    <a:pt x="46596" y="31064"/>
                  </a:moveTo>
                  <a:lnTo>
                    <a:pt x="0" y="62141"/>
                  </a:lnTo>
                  <a:lnTo>
                    <a:pt x="0" y="0"/>
                  </a:lnTo>
                  <a:lnTo>
                    <a:pt x="46596" y="31064"/>
                  </a:lnTo>
                  <a:close/>
                </a:path>
              </a:pathLst>
            </a:custGeom>
            <a:ln w="165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728676" y="2740012"/>
              <a:ext cx="1741805" cy="0"/>
            </a:xfrm>
            <a:custGeom>
              <a:avLst/>
              <a:gdLst/>
              <a:ahLst/>
              <a:cxnLst/>
              <a:rect l="l" t="t" r="r" b="b"/>
              <a:pathLst>
                <a:path w="1741804">
                  <a:moveTo>
                    <a:pt x="0" y="0"/>
                  </a:moveTo>
                  <a:lnTo>
                    <a:pt x="1741805" y="0"/>
                  </a:lnTo>
                </a:path>
              </a:pathLst>
            </a:custGeom>
            <a:ln w="247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5503646" y="1888947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04" name="object 10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7384" y="2207069"/>
            <a:ext cx="155523" cy="155523"/>
          </a:xfrm>
          <a:prstGeom prst="rect">
            <a:avLst/>
          </a:prstGeom>
        </p:spPr>
      </p:pic>
      <p:sp>
        <p:nvSpPr>
          <p:cNvPr id="105" name="object 105"/>
          <p:cNvSpPr txBox="1"/>
          <p:nvPr/>
        </p:nvSpPr>
        <p:spPr>
          <a:xfrm>
            <a:off x="5016449" y="2195754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06" name="object 10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955081" y="2202943"/>
            <a:ext cx="163777" cy="163777"/>
          </a:xfrm>
          <a:prstGeom prst="rect">
            <a:avLst/>
          </a:prstGeom>
        </p:spPr>
      </p:pic>
      <p:sp>
        <p:nvSpPr>
          <p:cNvPr id="107" name="object 107"/>
          <p:cNvSpPr txBox="1"/>
          <p:nvPr/>
        </p:nvSpPr>
        <p:spPr>
          <a:xfrm>
            <a:off x="5994552" y="2195754"/>
            <a:ext cx="9525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4727803" y="2509761"/>
            <a:ext cx="163830" cy="163830"/>
            <a:chOff x="4727803" y="2509761"/>
            <a:chExt cx="163830" cy="163830"/>
          </a:xfrm>
        </p:grpSpPr>
        <p:sp>
          <p:nvSpPr>
            <p:cNvPr id="109" name="object 109"/>
            <p:cNvSpPr/>
            <p:nvPr/>
          </p:nvSpPr>
          <p:spPr>
            <a:xfrm>
              <a:off x="4736058" y="2518016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19">
                  <a:moveTo>
                    <a:pt x="0" y="73634"/>
                  </a:move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295" y="141482"/>
                  </a:lnTo>
                  <a:lnTo>
                    <a:pt x="125701" y="125701"/>
                  </a:lnTo>
                  <a:lnTo>
                    <a:pt x="141482" y="102295"/>
                  </a:lnTo>
                  <a:lnTo>
                    <a:pt x="147269" y="73634"/>
                  </a:lnTo>
                  <a:lnTo>
                    <a:pt x="141482" y="44968"/>
                  </a:lnTo>
                  <a:lnTo>
                    <a:pt x="125701" y="21563"/>
                  </a:lnTo>
                  <a:lnTo>
                    <a:pt x="102295" y="5785"/>
                  </a:lnTo>
                  <a:lnTo>
                    <a:pt x="73634" y="0"/>
                  </a:lnTo>
                  <a:lnTo>
                    <a:pt x="44973" y="5785"/>
                  </a:lnTo>
                  <a:lnTo>
                    <a:pt x="21567" y="21563"/>
                  </a:lnTo>
                  <a:lnTo>
                    <a:pt x="5786" y="44968"/>
                  </a:lnTo>
                  <a:lnTo>
                    <a:pt x="0" y="736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736058" y="2518016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19">
                  <a:moveTo>
                    <a:pt x="147269" y="73634"/>
                  </a:moveTo>
                  <a:lnTo>
                    <a:pt x="141482" y="44968"/>
                  </a:lnTo>
                  <a:lnTo>
                    <a:pt x="125701" y="21563"/>
                  </a:lnTo>
                  <a:lnTo>
                    <a:pt x="102295" y="5785"/>
                  </a:lnTo>
                  <a:lnTo>
                    <a:pt x="73634" y="0"/>
                  </a:lnTo>
                  <a:lnTo>
                    <a:pt x="44973" y="5785"/>
                  </a:lnTo>
                  <a:lnTo>
                    <a:pt x="21567" y="21563"/>
                  </a:lnTo>
                  <a:lnTo>
                    <a:pt x="5786" y="44968"/>
                  </a:lnTo>
                  <a:lnTo>
                    <a:pt x="0" y="73634"/>
                  </a:ln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295" y="141482"/>
                  </a:lnTo>
                  <a:lnTo>
                    <a:pt x="125701" y="125701"/>
                  </a:lnTo>
                  <a:lnTo>
                    <a:pt x="141482" y="102295"/>
                  </a:lnTo>
                  <a:lnTo>
                    <a:pt x="147269" y="73634"/>
                  </a:lnTo>
                  <a:close/>
                </a:path>
              </a:pathLst>
            </a:custGeom>
            <a:ln w="165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4763566" y="2502573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D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12" name="object 11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218710" y="2509762"/>
            <a:ext cx="163777" cy="163777"/>
          </a:xfrm>
          <a:prstGeom prst="rect">
            <a:avLst/>
          </a:prstGeom>
        </p:spPr>
      </p:pic>
      <p:sp>
        <p:nvSpPr>
          <p:cNvPr id="113" name="object 113"/>
          <p:cNvSpPr txBox="1"/>
          <p:nvPr/>
        </p:nvSpPr>
        <p:spPr>
          <a:xfrm>
            <a:off x="5258180" y="2502573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14" name="object 11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713755" y="2513889"/>
            <a:ext cx="155523" cy="155523"/>
          </a:xfrm>
          <a:prstGeom prst="rect">
            <a:avLst/>
          </a:prstGeom>
        </p:spPr>
      </p:pic>
      <p:sp>
        <p:nvSpPr>
          <p:cNvPr id="115" name="object 115"/>
          <p:cNvSpPr txBox="1"/>
          <p:nvPr/>
        </p:nvSpPr>
        <p:spPr>
          <a:xfrm>
            <a:off x="5749099" y="2502573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F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16" name="object 11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204661" y="2513889"/>
            <a:ext cx="155523" cy="155523"/>
          </a:xfrm>
          <a:prstGeom prst="rect">
            <a:avLst/>
          </a:prstGeom>
        </p:spPr>
      </p:pic>
      <p:sp>
        <p:nvSpPr>
          <p:cNvPr id="117" name="object 117"/>
          <p:cNvSpPr txBox="1"/>
          <p:nvPr/>
        </p:nvSpPr>
        <p:spPr>
          <a:xfrm>
            <a:off x="6236296" y="2502573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G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18" name="object 118"/>
          <p:cNvGrpSpPr/>
          <p:nvPr/>
        </p:nvGrpSpPr>
        <p:grpSpPr>
          <a:xfrm>
            <a:off x="4669105" y="2567864"/>
            <a:ext cx="1748155" cy="184785"/>
            <a:chOff x="4669105" y="2567864"/>
            <a:chExt cx="1748155" cy="184785"/>
          </a:xfrm>
        </p:grpSpPr>
        <p:sp>
          <p:nvSpPr>
            <p:cNvPr id="119" name="object 119"/>
            <p:cNvSpPr/>
            <p:nvPr/>
          </p:nvSpPr>
          <p:spPr>
            <a:xfrm>
              <a:off x="4677359" y="2576118"/>
              <a:ext cx="23495" cy="31115"/>
            </a:xfrm>
            <a:custGeom>
              <a:avLst/>
              <a:gdLst/>
              <a:ahLst/>
              <a:cxnLst/>
              <a:rect l="l" t="t" r="r" b="b"/>
              <a:pathLst>
                <a:path w="23495" h="31114">
                  <a:moveTo>
                    <a:pt x="0" y="0"/>
                  </a:moveTo>
                  <a:lnTo>
                    <a:pt x="0" y="31064"/>
                  </a:lnTo>
                  <a:lnTo>
                    <a:pt x="23304" y="15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677359" y="2576118"/>
              <a:ext cx="23495" cy="31115"/>
            </a:xfrm>
            <a:custGeom>
              <a:avLst/>
              <a:gdLst/>
              <a:ahLst/>
              <a:cxnLst/>
              <a:rect l="l" t="t" r="r" b="b"/>
              <a:pathLst>
                <a:path w="23495" h="31114">
                  <a:moveTo>
                    <a:pt x="23304" y="15532"/>
                  </a:moveTo>
                  <a:lnTo>
                    <a:pt x="0" y="31064"/>
                  </a:lnTo>
                  <a:lnTo>
                    <a:pt x="0" y="0"/>
                  </a:lnTo>
                  <a:lnTo>
                    <a:pt x="23304" y="15532"/>
                  </a:lnTo>
                  <a:close/>
                </a:path>
              </a:pathLst>
            </a:custGeom>
            <a:ln w="165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675149" y="2740012"/>
              <a:ext cx="1742439" cy="0"/>
            </a:xfrm>
            <a:custGeom>
              <a:avLst/>
              <a:gdLst/>
              <a:ahLst/>
              <a:cxnLst/>
              <a:rect l="l" t="t" r="r" b="b"/>
              <a:pathLst>
                <a:path w="1742439">
                  <a:moveTo>
                    <a:pt x="0" y="0"/>
                  </a:moveTo>
                  <a:lnTo>
                    <a:pt x="1741817" y="0"/>
                  </a:lnTo>
                </a:path>
              </a:pathLst>
            </a:custGeom>
            <a:ln w="247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2" name="object 122"/>
          <p:cNvSpPr txBox="1"/>
          <p:nvPr/>
        </p:nvSpPr>
        <p:spPr>
          <a:xfrm>
            <a:off x="3458184" y="1888947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2927794" y="2202941"/>
            <a:ext cx="163830" cy="163830"/>
            <a:chOff x="2927794" y="2202941"/>
            <a:chExt cx="163830" cy="163830"/>
          </a:xfrm>
        </p:grpSpPr>
        <p:sp>
          <p:nvSpPr>
            <p:cNvPr id="124" name="object 124"/>
            <p:cNvSpPr/>
            <p:nvPr/>
          </p:nvSpPr>
          <p:spPr>
            <a:xfrm>
              <a:off x="2936049" y="2211196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19">
                  <a:moveTo>
                    <a:pt x="0" y="73634"/>
                  </a:move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301" y="141482"/>
                  </a:lnTo>
                  <a:lnTo>
                    <a:pt x="125706" y="125701"/>
                  </a:lnTo>
                  <a:lnTo>
                    <a:pt x="141484" y="102295"/>
                  </a:lnTo>
                  <a:lnTo>
                    <a:pt x="147269" y="73634"/>
                  </a:lnTo>
                  <a:lnTo>
                    <a:pt x="141484" y="44973"/>
                  </a:lnTo>
                  <a:lnTo>
                    <a:pt x="125706" y="21567"/>
                  </a:lnTo>
                  <a:lnTo>
                    <a:pt x="102301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936049" y="2211196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19">
                  <a:moveTo>
                    <a:pt x="147269" y="73634"/>
                  </a:moveTo>
                  <a:lnTo>
                    <a:pt x="141484" y="44973"/>
                  </a:lnTo>
                  <a:lnTo>
                    <a:pt x="125706" y="21567"/>
                  </a:lnTo>
                  <a:lnTo>
                    <a:pt x="102301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301" y="141482"/>
                  </a:lnTo>
                  <a:lnTo>
                    <a:pt x="125706" y="125701"/>
                  </a:lnTo>
                  <a:lnTo>
                    <a:pt x="141484" y="102295"/>
                  </a:lnTo>
                  <a:lnTo>
                    <a:pt x="147269" y="73634"/>
                  </a:lnTo>
                  <a:close/>
                </a:path>
              </a:pathLst>
            </a:custGeom>
            <a:ln w="165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6" name="object 126"/>
          <p:cNvSpPr txBox="1"/>
          <p:nvPr/>
        </p:nvSpPr>
        <p:spPr>
          <a:xfrm>
            <a:off x="2970987" y="2195754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27" name="object 12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909619" y="2202943"/>
            <a:ext cx="163777" cy="163777"/>
          </a:xfrm>
          <a:prstGeom prst="rect">
            <a:avLst/>
          </a:prstGeom>
        </p:spPr>
      </p:pic>
      <p:sp>
        <p:nvSpPr>
          <p:cNvPr id="128" name="object 128"/>
          <p:cNvSpPr txBox="1"/>
          <p:nvPr/>
        </p:nvSpPr>
        <p:spPr>
          <a:xfrm>
            <a:off x="3949103" y="2195754"/>
            <a:ext cx="9525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29" name="object 12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686469" y="2513889"/>
            <a:ext cx="155523" cy="155523"/>
          </a:xfrm>
          <a:prstGeom prst="rect">
            <a:avLst/>
          </a:prstGeom>
        </p:spPr>
      </p:pic>
      <p:sp>
        <p:nvSpPr>
          <p:cNvPr id="130" name="object 130"/>
          <p:cNvSpPr txBox="1"/>
          <p:nvPr/>
        </p:nvSpPr>
        <p:spPr>
          <a:xfrm>
            <a:off x="2718104" y="2502573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D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31" name="object 131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177375" y="2513889"/>
            <a:ext cx="155535" cy="155523"/>
          </a:xfrm>
          <a:prstGeom prst="rect">
            <a:avLst/>
          </a:prstGeom>
        </p:spPr>
      </p:pic>
      <p:sp>
        <p:nvSpPr>
          <p:cNvPr id="132" name="object 132"/>
          <p:cNvSpPr txBox="1"/>
          <p:nvPr/>
        </p:nvSpPr>
        <p:spPr>
          <a:xfrm>
            <a:off x="3212731" y="2502573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33" name="object 13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668293" y="2513889"/>
            <a:ext cx="155523" cy="155523"/>
          </a:xfrm>
          <a:prstGeom prst="rect">
            <a:avLst/>
          </a:prstGeom>
        </p:spPr>
      </p:pic>
      <p:sp>
        <p:nvSpPr>
          <p:cNvPr id="134" name="object 134"/>
          <p:cNvSpPr txBox="1"/>
          <p:nvPr/>
        </p:nvSpPr>
        <p:spPr>
          <a:xfrm>
            <a:off x="3703650" y="2502573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F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35" name="object 13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159199" y="2513889"/>
            <a:ext cx="155523" cy="155523"/>
          </a:xfrm>
          <a:prstGeom prst="rect">
            <a:avLst/>
          </a:prstGeom>
        </p:spPr>
      </p:pic>
      <p:sp>
        <p:nvSpPr>
          <p:cNvPr id="136" name="object 136"/>
          <p:cNvSpPr txBox="1"/>
          <p:nvPr/>
        </p:nvSpPr>
        <p:spPr>
          <a:xfrm>
            <a:off x="4190834" y="2502573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G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37" name="object 137"/>
          <p:cNvGrpSpPr/>
          <p:nvPr/>
        </p:nvGrpSpPr>
        <p:grpSpPr>
          <a:xfrm>
            <a:off x="2629687" y="2245513"/>
            <a:ext cx="1742439" cy="507365"/>
            <a:chOff x="2629687" y="2245513"/>
            <a:chExt cx="1742439" cy="507365"/>
          </a:xfrm>
        </p:grpSpPr>
        <p:sp>
          <p:nvSpPr>
            <p:cNvPr id="138" name="object 138"/>
            <p:cNvSpPr/>
            <p:nvPr/>
          </p:nvSpPr>
          <p:spPr>
            <a:xfrm>
              <a:off x="2863151" y="2253767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89" h="62230">
                  <a:moveTo>
                    <a:pt x="0" y="0"/>
                  </a:moveTo>
                  <a:lnTo>
                    <a:pt x="0" y="62128"/>
                  </a:lnTo>
                  <a:lnTo>
                    <a:pt x="46596" y="31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863151" y="2253767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89" h="62230">
                  <a:moveTo>
                    <a:pt x="46596" y="31064"/>
                  </a:moveTo>
                  <a:lnTo>
                    <a:pt x="0" y="62128"/>
                  </a:lnTo>
                  <a:lnTo>
                    <a:pt x="0" y="0"/>
                  </a:lnTo>
                  <a:lnTo>
                    <a:pt x="46596" y="31064"/>
                  </a:lnTo>
                  <a:close/>
                </a:path>
              </a:pathLst>
            </a:custGeom>
            <a:ln w="165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629687" y="2740012"/>
              <a:ext cx="1742439" cy="0"/>
            </a:xfrm>
            <a:custGeom>
              <a:avLst/>
              <a:gdLst/>
              <a:ahLst/>
              <a:cxnLst/>
              <a:rect l="l" t="t" r="r" b="b"/>
              <a:pathLst>
                <a:path w="1742439">
                  <a:moveTo>
                    <a:pt x="0" y="0"/>
                  </a:moveTo>
                  <a:lnTo>
                    <a:pt x="1741817" y="0"/>
                  </a:lnTo>
                </a:path>
              </a:pathLst>
            </a:custGeom>
            <a:ln w="247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1" name="object 141"/>
          <p:cNvSpPr txBox="1"/>
          <p:nvPr/>
        </p:nvSpPr>
        <p:spPr>
          <a:xfrm>
            <a:off x="1412722" y="2985643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42" name="object 142"/>
          <p:cNvGrpSpPr/>
          <p:nvPr/>
        </p:nvGrpSpPr>
        <p:grpSpPr>
          <a:xfrm>
            <a:off x="886460" y="3299637"/>
            <a:ext cx="1141730" cy="163830"/>
            <a:chOff x="886460" y="3299637"/>
            <a:chExt cx="1141730" cy="163830"/>
          </a:xfrm>
        </p:grpSpPr>
        <p:pic>
          <p:nvPicPr>
            <p:cNvPr id="143" name="object 14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86460" y="3303765"/>
              <a:ext cx="155535" cy="155523"/>
            </a:xfrm>
            <a:prstGeom prst="rect">
              <a:avLst/>
            </a:prstGeom>
          </p:spPr>
        </p:pic>
        <p:sp>
          <p:nvSpPr>
            <p:cNvPr id="144" name="object 144"/>
            <p:cNvSpPr/>
            <p:nvPr/>
          </p:nvSpPr>
          <p:spPr>
            <a:xfrm>
              <a:off x="1872411" y="3307892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20">
                  <a:moveTo>
                    <a:pt x="0" y="73634"/>
                  </a:move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295" y="141482"/>
                  </a:lnTo>
                  <a:lnTo>
                    <a:pt x="125701" y="125701"/>
                  </a:lnTo>
                  <a:lnTo>
                    <a:pt x="141482" y="102295"/>
                  </a:lnTo>
                  <a:lnTo>
                    <a:pt x="147269" y="73634"/>
                  </a:ln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872411" y="3307892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20">
                  <a:moveTo>
                    <a:pt x="147269" y="73634"/>
                  </a:move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295" y="141482"/>
                  </a:lnTo>
                  <a:lnTo>
                    <a:pt x="125701" y="125701"/>
                  </a:lnTo>
                  <a:lnTo>
                    <a:pt x="141482" y="102295"/>
                  </a:lnTo>
                  <a:lnTo>
                    <a:pt x="147269" y="73634"/>
                  </a:lnTo>
                  <a:close/>
                </a:path>
              </a:pathLst>
            </a:custGeom>
            <a:ln w="165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6" name="object 146"/>
          <p:cNvSpPr txBox="1"/>
          <p:nvPr/>
        </p:nvSpPr>
        <p:spPr>
          <a:xfrm>
            <a:off x="1903628" y="3292462"/>
            <a:ext cx="9525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47" name="object 147"/>
          <p:cNvGrpSpPr/>
          <p:nvPr/>
        </p:nvGrpSpPr>
        <p:grpSpPr>
          <a:xfrm>
            <a:off x="641007" y="3610585"/>
            <a:ext cx="1137920" cy="155575"/>
            <a:chOff x="641007" y="3610585"/>
            <a:chExt cx="1137920" cy="155575"/>
          </a:xfrm>
        </p:grpSpPr>
        <p:pic>
          <p:nvPicPr>
            <p:cNvPr id="148" name="object 14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41007" y="3610585"/>
              <a:ext cx="155523" cy="155523"/>
            </a:xfrm>
            <a:prstGeom prst="rect">
              <a:avLst/>
            </a:prstGeom>
          </p:spPr>
        </p:pic>
        <p:pic>
          <p:nvPicPr>
            <p:cNvPr id="149" name="object 14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31925" y="3610585"/>
              <a:ext cx="155523" cy="155523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622831" y="3610585"/>
              <a:ext cx="155523" cy="155523"/>
            </a:xfrm>
            <a:prstGeom prst="rect">
              <a:avLst/>
            </a:prstGeom>
          </p:spPr>
        </p:pic>
      </p:grpSp>
      <p:sp>
        <p:nvSpPr>
          <p:cNvPr id="151" name="object 151"/>
          <p:cNvSpPr txBox="1"/>
          <p:nvPr/>
        </p:nvSpPr>
        <p:spPr>
          <a:xfrm>
            <a:off x="1658175" y="3599282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F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52" name="object 15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113737" y="3610585"/>
            <a:ext cx="155523" cy="155523"/>
          </a:xfrm>
          <a:prstGeom prst="rect">
            <a:avLst/>
          </a:prstGeom>
        </p:spPr>
      </p:pic>
      <p:sp>
        <p:nvSpPr>
          <p:cNvPr id="153" name="object 153"/>
          <p:cNvSpPr txBox="1"/>
          <p:nvPr/>
        </p:nvSpPr>
        <p:spPr>
          <a:xfrm>
            <a:off x="2145372" y="3599282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G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54" name="object 154"/>
          <p:cNvGrpSpPr/>
          <p:nvPr/>
        </p:nvGrpSpPr>
        <p:grpSpPr>
          <a:xfrm>
            <a:off x="584237" y="3342221"/>
            <a:ext cx="1741805" cy="507365"/>
            <a:chOff x="584237" y="3342221"/>
            <a:chExt cx="1741805" cy="507365"/>
          </a:xfrm>
        </p:grpSpPr>
        <p:sp>
          <p:nvSpPr>
            <p:cNvPr id="155" name="object 155"/>
            <p:cNvSpPr/>
            <p:nvPr/>
          </p:nvSpPr>
          <p:spPr>
            <a:xfrm>
              <a:off x="1799513" y="3350475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89" h="62229">
                  <a:moveTo>
                    <a:pt x="0" y="0"/>
                  </a:moveTo>
                  <a:lnTo>
                    <a:pt x="0" y="62128"/>
                  </a:lnTo>
                  <a:lnTo>
                    <a:pt x="46596" y="31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799513" y="3350475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89" h="62229">
                  <a:moveTo>
                    <a:pt x="46596" y="31064"/>
                  </a:moveTo>
                  <a:lnTo>
                    <a:pt x="0" y="62128"/>
                  </a:lnTo>
                  <a:lnTo>
                    <a:pt x="0" y="0"/>
                  </a:lnTo>
                  <a:lnTo>
                    <a:pt x="46596" y="31064"/>
                  </a:lnTo>
                  <a:close/>
                </a:path>
              </a:pathLst>
            </a:custGeom>
            <a:ln w="165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84237" y="3836708"/>
              <a:ext cx="1741805" cy="0"/>
            </a:xfrm>
            <a:custGeom>
              <a:avLst/>
              <a:gdLst/>
              <a:ahLst/>
              <a:cxnLst/>
              <a:rect l="l" t="t" r="r" b="b"/>
              <a:pathLst>
                <a:path w="1741805">
                  <a:moveTo>
                    <a:pt x="0" y="0"/>
                  </a:moveTo>
                  <a:lnTo>
                    <a:pt x="1741805" y="0"/>
                  </a:lnTo>
                </a:path>
              </a:pathLst>
            </a:custGeom>
            <a:ln w="247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8" name="object 158"/>
          <p:cNvSpPr txBox="1"/>
          <p:nvPr/>
        </p:nvSpPr>
        <p:spPr>
          <a:xfrm>
            <a:off x="5503646" y="2985643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59" name="object 159"/>
          <p:cNvGrpSpPr/>
          <p:nvPr/>
        </p:nvGrpSpPr>
        <p:grpSpPr>
          <a:xfrm>
            <a:off x="4977384" y="3303765"/>
            <a:ext cx="1137920" cy="155575"/>
            <a:chOff x="4977384" y="3303765"/>
            <a:chExt cx="1137920" cy="155575"/>
          </a:xfrm>
        </p:grpSpPr>
        <p:pic>
          <p:nvPicPr>
            <p:cNvPr id="160" name="object 16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977384" y="3303765"/>
              <a:ext cx="155523" cy="155523"/>
            </a:xfrm>
            <a:prstGeom prst="rect">
              <a:avLst/>
            </a:prstGeom>
          </p:spPr>
        </p:pic>
        <p:pic>
          <p:nvPicPr>
            <p:cNvPr id="161" name="object 16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959196" y="3303765"/>
              <a:ext cx="155523" cy="155523"/>
            </a:xfrm>
            <a:prstGeom prst="rect">
              <a:avLst/>
            </a:prstGeom>
          </p:spPr>
        </p:pic>
      </p:grpSp>
      <p:sp>
        <p:nvSpPr>
          <p:cNvPr id="162" name="object 162"/>
          <p:cNvSpPr txBox="1"/>
          <p:nvPr/>
        </p:nvSpPr>
        <p:spPr>
          <a:xfrm>
            <a:off x="5994539" y="3292462"/>
            <a:ext cx="9525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63" name="object 163"/>
          <p:cNvGrpSpPr/>
          <p:nvPr/>
        </p:nvGrpSpPr>
        <p:grpSpPr>
          <a:xfrm>
            <a:off x="4731918" y="3606456"/>
            <a:ext cx="1632585" cy="163830"/>
            <a:chOff x="4731918" y="3606456"/>
            <a:chExt cx="1632585" cy="163830"/>
          </a:xfrm>
        </p:grpSpPr>
        <p:pic>
          <p:nvPicPr>
            <p:cNvPr id="164" name="object 16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731918" y="3610585"/>
              <a:ext cx="155535" cy="155523"/>
            </a:xfrm>
            <a:prstGeom prst="rect">
              <a:avLst/>
            </a:prstGeom>
          </p:spPr>
        </p:pic>
        <p:pic>
          <p:nvPicPr>
            <p:cNvPr id="165" name="object 16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222837" y="3610585"/>
              <a:ext cx="155523" cy="155523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713743" y="3610585"/>
              <a:ext cx="155523" cy="155523"/>
            </a:xfrm>
            <a:prstGeom prst="rect">
              <a:avLst/>
            </a:prstGeom>
          </p:spPr>
        </p:pic>
        <p:sp>
          <p:nvSpPr>
            <p:cNvPr id="167" name="object 167"/>
            <p:cNvSpPr/>
            <p:nvPr/>
          </p:nvSpPr>
          <p:spPr>
            <a:xfrm>
              <a:off x="6208788" y="3614711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20">
                  <a:moveTo>
                    <a:pt x="0" y="73634"/>
                  </a:moveTo>
                  <a:lnTo>
                    <a:pt x="5785" y="102295"/>
                  </a:lnTo>
                  <a:lnTo>
                    <a:pt x="21563" y="125701"/>
                  </a:lnTo>
                  <a:lnTo>
                    <a:pt x="44968" y="141482"/>
                  </a:lnTo>
                  <a:lnTo>
                    <a:pt x="73634" y="147269"/>
                  </a:lnTo>
                  <a:lnTo>
                    <a:pt x="102295" y="141482"/>
                  </a:lnTo>
                  <a:lnTo>
                    <a:pt x="125701" y="125701"/>
                  </a:lnTo>
                  <a:lnTo>
                    <a:pt x="141482" y="102295"/>
                  </a:lnTo>
                  <a:lnTo>
                    <a:pt x="147269" y="73634"/>
                  </a:ln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68" y="5786"/>
                  </a:lnTo>
                  <a:lnTo>
                    <a:pt x="21563" y="21567"/>
                  </a:lnTo>
                  <a:lnTo>
                    <a:pt x="5785" y="44973"/>
                  </a:lnTo>
                  <a:lnTo>
                    <a:pt x="0" y="736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208788" y="3614711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20">
                  <a:moveTo>
                    <a:pt x="147269" y="73634"/>
                  </a:move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68" y="5786"/>
                  </a:lnTo>
                  <a:lnTo>
                    <a:pt x="21563" y="21567"/>
                  </a:lnTo>
                  <a:lnTo>
                    <a:pt x="5785" y="44973"/>
                  </a:lnTo>
                  <a:lnTo>
                    <a:pt x="0" y="73634"/>
                  </a:lnTo>
                  <a:lnTo>
                    <a:pt x="5785" y="102295"/>
                  </a:lnTo>
                  <a:lnTo>
                    <a:pt x="21563" y="125701"/>
                  </a:lnTo>
                  <a:lnTo>
                    <a:pt x="44968" y="141482"/>
                  </a:lnTo>
                  <a:lnTo>
                    <a:pt x="73634" y="147269"/>
                  </a:lnTo>
                  <a:lnTo>
                    <a:pt x="102295" y="141482"/>
                  </a:lnTo>
                  <a:lnTo>
                    <a:pt x="125701" y="125701"/>
                  </a:lnTo>
                  <a:lnTo>
                    <a:pt x="141482" y="102295"/>
                  </a:lnTo>
                  <a:lnTo>
                    <a:pt x="147269" y="73634"/>
                  </a:lnTo>
                  <a:close/>
                </a:path>
              </a:pathLst>
            </a:custGeom>
            <a:ln w="165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9" name="object 169"/>
          <p:cNvSpPr txBox="1"/>
          <p:nvPr/>
        </p:nvSpPr>
        <p:spPr>
          <a:xfrm>
            <a:off x="6236296" y="3599282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G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70" name="object 170"/>
          <p:cNvGrpSpPr/>
          <p:nvPr/>
        </p:nvGrpSpPr>
        <p:grpSpPr>
          <a:xfrm>
            <a:off x="4675149" y="3649028"/>
            <a:ext cx="1742439" cy="200660"/>
            <a:chOff x="4675149" y="3649028"/>
            <a:chExt cx="1742439" cy="200660"/>
          </a:xfrm>
        </p:grpSpPr>
        <p:sp>
          <p:nvSpPr>
            <p:cNvPr id="171" name="object 171"/>
            <p:cNvSpPr/>
            <p:nvPr/>
          </p:nvSpPr>
          <p:spPr>
            <a:xfrm>
              <a:off x="6132855" y="3657282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89" h="62229">
                  <a:moveTo>
                    <a:pt x="0" y="0"/>
                  </a:moveTo>
                  <a:lnTo>
                    <a:pt x="0" y="62128"/>
                  </a:lnTo>
                  <a:lnTo>
                    <a:pt x="46596" y="31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132855" y="3657282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89" h="62229">
                  <a:moveTo>
                    <a:pt x="46596" y="31064"/>
                  </a:moveTo>
                  <a:lnTo>
                    <a:pt x="0" y="62128"/>
                  </a:lnTo>
                  <a:lnTo>
                    <a:pt x="0" y="0"/>
                  </a:lnTo>
                  <a:lnTo>
                    <a:pt x="46596" y="31064"/>
                  </a:lnTo>
                  <a:close/>
                </a:path>
              </a:pathLst>
            </a:custGeom>
            <a:ln w="165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4675149" y="3836707"/>
              <a:ext cx="1742439" cy="0"/>
            </a:xfrm>
            <a:custGeom>
              <a:avLst/>
              <a:gdLst/>
              <a:ahLst/>
              <a:cxnLst/>
              <a:rect l="l" t="t" r="r" b="b"/>
              <a:pathLst>
                <a:path w="1742439">
                  <a:moveTo>
                    <a:pt x="0" y="0"/>
                  </a:moveTo>
                  <a:lnTo>
                    <a:pt x="1741817" y="0"/>
                  </a:lnTo>
                </a:path>
              </a:pathLst>
            </a:custGeom>
            <a:ln w="247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4" name="object 174"/>
          <p:cNvSpPr txBox="1"/>
          <p:nvPr/>
        </p:nvSpPr>
        <p:spPr>
          <a:xfrm>
            <a:off x="3458184" y="2985643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75" name="object 175"/>
          <p:cNvGrpSpPr/>
          <p:nvPr/>
        </p:nvGrpSpPr>
        <p:grpSpPr>
          <a:xfrm>
            <a:off x="2931922" y="3303765"/>
            <a:ext cx="1137920" cy="155575"/>
            <a:chOff x="2931922" y="3303765"/>
            <a:chExt cx="1137920" cy="155575"/>
          </a:xfrm>
        </p:grpSpPr>
        <p:pic>
          <p:nvPicPr>
            <p:cNvPr id="176" name="object 17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1922" y="3303765"/>
              <a:ext cx="155523" cy="155523"/>
            </a:xfrm>
            <a:prstGeom prst="rect">
              <a:avLst/>
            </a:prstGeom>
          </p:spPr>
        </p:pic>
        <p:pic>
          <p:nvPicPr>
            <p:cNvPr id="177" name="object 17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913733" y="3303765"/>
              <a:ext cx="155523" cy="155523"/>
            </a:xfrm>
            <a:prstGeom prst="rect">
              <a:avLst/>
            </a:prstGeom>
          </p:spPr>
        </p:pic>
      </p:grpSp>
      <p:sp>
        <p:nvSpPr>
          <p:cNvPr id="178" name="object 178"/>
          <p:cNvSpPr txBox="1"/>
          <p:nvPr/>
        </p:nvSpPr>
        <p:spPr>
          <a:xfrm>
            <a:off x="3949077" y="3292462"/>
            <a:ext cx="9525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79" name="object 179"/>
          <p:cNvGrpSpPr/>
          <p:nvPr/>
        </p:nvGrpSpPr>
        <p:grpSpPr>
          <a:xfrm>
            <a:off x="2686456" y="3606456"/>
            <a:ext cx="1141730" cy="163830"/>
            <a:chOff x="2686456" y="3606456"/>
            <a:chExt cx="1141730" cy="163830"/>
          </a:xfrm>
        </p:grpSpPr>
        <p:pic>
          <p:nvPicPr>
            <p:cNvPr id="180" name="object 18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86456" y="3610585"/>
              <a:ext cx="155523" cy="155523"/>
            </a:xfrm>
            <a:prstGeom prst="rect">
              <a:avLst/>
            </a:prstGeom>
          </p:spPr>
        </p:pic>
        <p:pic>
          <p:nvPicPr>
            <p:cNvPr id="181" name="object 18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77375" y="3610585"/>
              <a:ext cx="155523" cy="155523"/>
            </a:xfrm>
            <a:prstGeom prst="rect">
              <a:avLst/>
            </a:prstGeom>
          </p:spPr>
        </p:pic>
        <p:sp>
          <p:nvSpPr>
            <p:cNvPr id="182" name="object 182"/>
            <p:cNvSpPr/>
            <p:nvPr/>
          </p:nvSpPr>
          <p:spPr>
            <a:xfrm>
              <a:off x="3672408" y="3614711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20">
                  <a:moveTo>
                    <a:pt x="0" y="73634"/>
                  </a:move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295" y="141482"/>
                  </a:lnTo>
                  <a:lnTo>
                    <a:pt x="125701" y="125701"/>
                  </a:lnTo>
                  <a:lnTo>
                    <a:pt x="141482" y="102295"/>
                  </a:lnTo>
                  <a:lnTo>
                    <a:pt x="147269" y="73634"/>
                  </a:ln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3672408" y="3614711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20">
                  <a:moveTo>
                    <a:pt x="147269" y="73634"/>
                  </a:move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295" y="141482"/>
                  </a:lnTo>
                  <a:lnTo>
                    <a:pt x="125701" y="125701"/>
                  </a:lnTo>
                  <a:lnTo>
                    <a:pt x="141482" y="102295"/>
                  </a:lnTo>
                  <a:lnTo>
                    <a:pt x="147269" y="73634"/>
                  </a:lnTo>
                  <a:close/>
                </a:path>
              </a:pathLst>
            </a:custGeom>
            <a:ln w="165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4" name="object 184"/>
          <p:cNvSpPr txBox="1"/>
          <p:nvPr/>
        </p:nvSpPr>
        <p:spPr>
          <a:xfrm>
            <a:off x="3703624" y="3599282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F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85" name="object 185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155059" y="3606458"/>
            <a:ext cx="163789" cy="163777"/>
          </a:xfrm>
          <a:prstGeom prst="rect">
            <a:avLst/>
          </a:prstGeom>
        </p:spPr>
      </p:pic>
      <p:sp>
        <p:nvSpPr>
          <p:cNvPr id="186" name="object 186"/>
          <p:cNvSpPr txBox="1"/>
          <p:nvPr/>
        </p:nvSpPr>
        <p:spPr>
          <a:xfrm>
            <a:off x="4190822" y="3599282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G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87" name="object 187"/>
          <p:cNvGrpSpPr/>
          <p:nvPr/>
        </p:nvGrpSpPr>
        <p:grpSpPr>
          <a:xfrm>
            <a:off x="2629687" y="3649028"/>
            <a:ext cx="1742439" cy="200660"/>
            <a:chOff x="2629687" y="3649028"/>
            <a:chExt cx="1742439" cy="200660"/>
          </a:xfrm>
        </p:grpSpPr>
        <p:sp>
          <p:nvSpPr>
            <p:cNvPr id="188" name="object 188"/>
            <p:cNvSpPr/>
            <p:nvPr/>
          </p:nvSpPr>
          <p:spPr>
            <a:xfrm>
              <a:off x="3599510" y="3657282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89" h="62229">
                  <a:moveTo>
                    <a:pt x="0" y="0"/>
                  </a:moveTo>
                  <a:lnTo>
                    <a:pt x="0" y="62141"/>
                  </a:lnTo>
                  <a:lnTo>
                    <a:pt x="46596" y="31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3599510" y="3657282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89" h="62229">
                  <a:moveTo>
                    <a:pt x="46596" y="31064"/>
                  </a:moveTo>
                  <a:lnTo>
                    <a:pt x="0" y="62141"/>
                  </a:lnTo>
                  <a:lnTo>
                    <a:pt x="0" y="0"/>
                  </a:lnTo>
                  <a:lnTo>
                    <a:pt x="46596" y="31064"/>
                  </a:lnTo>
                  <a:close/>
                </a:path>
              </a:pathLst>
            </a:custGeom>
            <a:ln w="165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2629687" y="3836707"/>
              <a:ext cx="1742439" cy="0"/>
            </a:xfrm>
            <a:custGeom>
              <a:avLst/>
              <a:gdLst/>
              <a:ahLst/>
              <a:cxnLst/>
              <a:rect l="l" t="t" r="r" b="b"/>
              <a:pathLst>
                <a:path w="1742439">
                  <a:moveTo>
                    <a:pt x="0" y="0"/>
                  </a:moveTo>
                  <a:lnTo>
                    <a:pt x="1741817" y="0"/>
                  </a:lnTo>
                </a:path>
              </a:pathLst>
            </a:custGeom>
            <a:ln w="247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1" name="object 19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192" name="object 19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64</a:t>
            </a:fld>
            <a:endParaRPr spc="2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65" dirty="0"/>
              <a:t>Iterative</a:t>
            </a:r>
            <a:r>
              <a:rPr spc="265" dirty="0"/>
              <a:t> </a:t>
            </a:r>
            <a:r>
              <a:rPr spc="85" dirty="0"/>
              <a:t>deepening</a:t>
            </a:r>
            <a:r>
              <a:rPr spc="254" dirty="0"/>
              <a:t> </a:t>
            </a:r>
            <a:r>
              <a:rPr spc="35" dirty="0"/>
              <a:t>search</a:t>
            </a:r>
            <a:r>
              <a:rPr spc="275" dirty="0"/>
              <a:t> 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3</a:t>
            </a:r>
            <a:endParaRPr sz="205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126" y="1833433"/>
            <a:ext cx="681990" cy="2336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50" spc="5" dirty="0">
                <a:latin typeface="Times New Roman"/>
                <a:cs typeface="Times New Roman"/>
              </a:rPr>
              <a:t>Limit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Times New Roman"/>
                <a:cs typeface="Times New Roman"/>
              </a:rPr>
              <a:t>=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11454" y="4511866"/>
            <a:ext cx="1960245" cy="1168400"/>
            <a:chOff x="6611454" y="4511866"/>
            <a:chExt cx="1960245" cy="1168400"/>
          </a:xfrm>
        </p:grpSpPr>
        <p:sp>
          <p:nvSpPr>
            <p:cNvPr id="5" name="object 5"/>
            <p:cNvSpPr/>
            <p:nvPr/>
          </p:nvSpPr>
          <p:spPr>
            <a:xfrm>
              <a:off x="6671055" y="5522188"/>
              <a:ext cx="1841500" cy="153670"/>
            </a:xfrm>
            <a:custGeom>
              <a:avLst/>
              <a:gdLst/>
              <a:ahLst/>
              <a:cxnLst/>
              <a:rect l="l" t="t" r="r" b="b"/>
              <a:pathLst>
                <a:path w="1841500" h="153670">
                  <a:moveTo>
                    <a:pt x="61353" y="0"/>
                  </a:moveTo>
                  <a:lnTo>
                    <a:pt x="0" y="153403"/>
                  </a:lnTo>
                </a:path>
                <a:path w="1841500" h="153670">
                  <a:moveTo>
                    <a:pt x="61353" y="0"/>
                  </a:moveTo>
                  <a:lnTo>
                    <a:pt x="122720" y="153403"/>
                  </a:lnTo>
                </a:path>
                <a:path w="1841500" h="153670">
                  <a:moveTo>
                    <a:pt x="1779549" y="0"/>
                  </a:moveTo>
                  <a:lnTo>
                    <a:pt x="1718183" y="153403"/>
                  </a:lnTo>
                </a:path>
                <a:path w="1841500" h="153670">
                  <a:moveTo>
                    <a:pt x="1779549" y="0"/>
                  </a:moveTo>
                  <a:lnTo>
                    <a:pt x="1840915" y="153403"/>
                  </a:lnTo>
                </a:path>
                <a:path w="1841500" h="153670">
                  <a:moveTo>
                    <a:pt x="1534096" y="0"/>
                  </a:moveTo>
                  <a:lnTo>
                    <a:pt x="1472730" y="153403"/>
                  </a:lnTo>
                </a:path>
                <a:path w="1841500" h="153670">
                  <a:moveTo>
                    <a:pt x="1534096" y="0"/>
                  </a:moveTo>
                  <a:lnTo>
                    <a:pt x="1595462" y="153403"/>
                  </a:lnTo>
                </a:path>
                <a:path w="1841500" h="153670">
                  <a:moveTo>
                    <a:pt x="1288643" y="0"/>
                  </a:moveTo>
                  <a:lnTo>
                    <a:pt x="1227277" y="153403"/>
                  </a:lnTo>
                </a:path>
                <a:path w="1841500" h="153670">
                  <a:moveTo>
                    <a:pt x="1288643" y="0"/>
                  </a:moveTo>
                  <a:lnTo>
                    <a:pt x="1350010" y="153403"/>
                  </a:lnTo>
                </a:path>
                <a:path w="1841500" h="153670">
                  <a:moveTo>
                    <a:pt x="1043178" y="0"/>
                  </a:moveTo>
                  <a:lnTo>
                    <a:pt x="981811" y="153403"/>
                  </a:lnTo>
                </a:path>
                <a:path w="1841500" h="153670">
                  <a:moveTo>
                    <a:pt x="1043178" y="0"/>
                  </a:moveTo>
                  <a:lnTo>
                    <a:pt x="1104544" y="153403"/>
                  </a:lnTo>
                </a:path>
                <a:path w="1841500" h="153670">
                  <a:moveTo>
                    <a:pt x="797725" y="0"/>
                  </a:moveTo>
                  <a:lnTo>
                    <a:pt x="736358" y="153403"/>
                  </a:lnTo>
                </a:path>
                <a:path w="1841500" h="153670">
                  <a:moveTo>
                    <a:pt x="797725" y="0"/>
                  </a:moveTo>
                  <a:lnTo>
                    <a:pt x="859091" y="153403"/>
                  </a:lnTo>
                </a:path>
                <a:path w="1841500" h="153670">
                  <a:moveTo>
                    <a:pt x="552272" y="0"/>
                  </a:moveTo>
                  <a:lnTo>
                    <a:pt x="490905" y="153403"/>
                  </a:lnTo>
                </a:path>
                <a:path w="1841500" h="153670">
                  <a:moveTo>
                    <a:pt x="552272" y="0"/>
                  </a:moveTo>
                  <a:lnTo>
                    <a:pt x="613625" y="153403"/>
                  </a:lnTo>
                </a:path>
                <a:path w="1841500" h="153670">
                  <a:moveTo>
                    <a:pt x="306819" y="0"/>
                  </a:moveTo>
                  <a:lnTo>
                    <a:pt x="245452" y="153403"/>
                  </a:lnTo>
                </a:path>
                <a:path w="1841500" h="153670">
                  <a:moveTo>
                    <a:pt x="306819" y="0"/>
                  </a:moveTo>
                  <a:lnTo>
                    <a:pt x="368173" y="153403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23837" y="5666117"/>
              <a:ext cx="1935480" cy="0"/>
            </a:xfrm>
            <a:custGeom>
              <a:avLst/>
              <a:gdLst/>
              <a:ahLst/>
              <a:cxnLst/>
              <a:rect l="l" t="t" r="r" b="b"/>
              <a:pathLst>
                <a:path w="1935479">
                  <a:moveTo>
                    <a:pt x="0" y="0"/>
                  </a:moveTo>
                  <a:lnTo>
                    <a:pt x="1935340" y="0"/>
                  </a:lnTo>
                </a:path>
              </a:pathLst>
            </a:custGeom>
            <a:ln w="247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20824" y="5479021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90" h="62229">
                  <a:moveTo>
                    <a:pt x="0" y="0"/>
                  </a:moveTo>
                  <a:lnTo>
                    <a:pt x="0" y="62128"/>
                  </a:lnTo>
                  <a:lnTo>
                    <a:pt x="46596" y="31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20824" y="5479021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90" h="62229">
                  <a:moveTo>
                    <a:pt x="46596" y="31064"/>
                  </a:moveTo>
                  <a:lnTo>
                    <a:pt x="0" y="62128"/>
                  </a:lnTo>
                  <a:lnTo>
                    <a:pt x="0" y="0"/>
                  </a:lnTo>
                  <a:lnTo>
                    <a:pt x="46596" y="31064"/>
                  </a:lnTo>
                  <a:close/>
                </a:path>
              </a:pathLst>
            </a:custGeom>
            <a:ln w="165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55154" y="4589640"/>
              <a:ext cx="1473200" cy="614045"/>
            </a:xfrm>
            <a:custGeom>
              <a:avLst/>
              <a:gdLst/>
              <a:ahLst/>
              <a:cxnLst/>
              <a:rect l="l" t="t" r="r" b="b"/>
              <a:pathLst>
                <a:path w="1473200" h="614045">
                  <a:moveTo>
                    <a:pt x="736358" y="0"/>
                  </a:moveTo>
                  <a:lnTo>
                    <a:pt x="245452" y="306819"/>
                  </a:lnTo>
                </a:path>
                <a:path w="1473200" h="614045">
                  <a:moveTo>
                    <a:pt x="736358" y="0"/>
                  </a:moveTo>
                  <a:lnTo>
                    <a:pt x="1227277" y="306819"/>
                  </a:lnTo>
                </a:path>
                <a:path w="1473200" h="614045">
                  <a:moveTo>
                    <a:pt x="1227277" y="306819"/>
                  </a:moveTo>
                  <a:lnTo>
                    <a:pt x="981811" y="613625"/>
                  </a:lnTo>
                </a:path>
                <a:path w="1473200" h="614045">
                  <a:moveTo>
                    <a:pt x="1227277" y="306819"/>
                  </a:moveTo>
                  <a:lnTo>
                    <a:pt x="1472730" y="613625"/>
                  </a:lnTo>
                </a:path>
                <a:path w="1473200" h="614045">
                  <a:moveTo>
                    <a:pt x="245452" y="306819"/>
                  </a:moveTo>
                  <a:lnTo>
                    <a:pt x="0" y="613625"/>
                  </a:lnTo>
                </a:path>
                <a:path w="1473200" h="614045">
                  <a:moveTo>
                    <a:pt x="245452" y="306819"/>
                  </a:moveTo>
                  <a:lnTo>
                    <a:pt x="490905" y="613625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05139" y="5203278"/>
              <a:ext cx="245745" cy="307340"/>
            </a:xfrm>
            <a:custGeom>
              <a:avLst/>
              <a:gdLst/>
              <a:ahLst/>
              <a:cxnLst/>
              <a:rect l="l" t="t" r="r" b="b"/>
              <a:pathLst>
                <a:path w="245745" h="307339">
                  <a:moveTo>
                    <a:pt x="122720" y="0"/>
                  </a:moveTo>
                  <a:lnTo>
                    <a:pt x="0" y="306819"/>
                  </a:lnTo>
                </a:path>
                <a:path w="245745" h="307339">
                  <a:moveTo>
                    <a:pt x="122720" y="0"/>
                  </a:moveTo>
                  <a:lnTo>
                    <a:pt x="245452" y="306819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32409" y="5203278"/>
              <a:ext cx="1227455" cy="307340"/>
            </a:xfrm>
            <a:custGeom>
              <a:avLst/>
              <a:gdLst/>
              <a:ahLst/>
              <a:cxnLst/>
              <a:rect l="l" t="t" r="r" b="b"/>
              <a:pathLst>
                <a:path w="1227454" h="307339">
                  <a:moveTo>
                    <a:pt x="1104544" y="0"/>
                  </a:moveTo>
                  <a:lnTo>
                    <a:pt x="981811" y="306819"/>
                  </a:lnTo>
                </a:path>
                <a:path w="1227454" h="307339">
                  <a:moveTo>
                    <a:pt x="1104544" y="0"/>
                  </a:moveTo>
                  <a:lnTo>
                    <a:pt x="1227277" y="306819"/>
                  </a:lnTo>
                </a:path>
                <a:path w="1227454" h="307339">
                  <a:moveTo>
                    <a:pt x="613638" y="0"/>
                  </a:moveTo>
                  <a:lnTo>
                    <a:pt x="490905" y="306819"/>
                  </a:lnTo>
                </a:path>
                <a:path w="1227454" h="307339">
                  <a:moveTo>
                    <a:pt x="613638" y="0"/>
                  </a:moveTo>
                  <a:lnTo>
                    <a:pt x="736358" y="306819"/>
                  </a:lnTo>
                </a:path>
                <a:path w="1227454" h="307339">
                  <a:moveTo>
                    <a:pt x="122720" y="0"/>
                  </a:moveTo>
                  <a:lnTo>
                    <a:pt x="0" y="306819"/>
                  </a:lnTo>
                </a:path>
                <a:path w="1227454" h="307339">
                  <a:moveTo>
                    <a:pt x="122720" y="0"/>
                  </a:moveTo>
                  <a:lnTo>
                    <a:pt x="245452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13739" y="4511866"/>
              <a:ext cx="155523" cy="155523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549095" y="4500563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022834" y="4818685"/>
            <a:ext cx="1137920" cy="155575"/>
            <a:chOff x="7022834" y="4818685"/>
            <a:chExt cx="1137920" cy="155575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22834" y="4818685"/>
              <a:ext cx="155523" cy="15552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04645" y="4818685"/>
              <a:ext cx="155523" cy="155523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8039989" y="4807382"/>
            <a:ext cx="9525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777368" y="5125504"/>
            <a:ext cx="1137920" cy="155575"/>
            <a:chOff x="6777368" y="5125504"/>
            <a:chExt cx="1137920" cy="155575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77368" y="5125504"/>
              <a:ext cx="155523" cy="15552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68286" y="5125504"/>
              <a:ext cx="155523" cy="15552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59192" y="5125504"/>
              <a:ext cx="155523" cy="155523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7794535" y="5114201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F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45971" y="5121377"/>
            <a:ext cx="163789" cy="163777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8281733" y="5114201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G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654660" y="5428196"/>
            <a:ext cx="1873885" cy="163830"/>
            <a:chOff x="6654660" y="5428196"/>
            <a:chExt cx="1873885" cy="163830"/>
          </a:xfrm>
        </p:grpSpPr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54660" y="5432323"/>
              <a:ext cx="155523" cy="15552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00126" y="5432323"/>
              <a:ext cx="155523" cy="15552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45578" y="5432323"/>
              <a:ext cx="155523" cy="15552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91031" y="5432323"/>
              <a:ext cx="155523" cy="15553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36459" y="5432323"/>
              <a:ext cx="155535" cy="15552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77810" y="5428196"/>
              <a:ext cx="163777" cy="16377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27390" y="5432323"/>
              <a:ext cx="155535" cy="15552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72830" y="5432323"/>
              <a:ext cx="155523" cy="155535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7906156" y="5421021"/>
            <a:ext cx="59944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61620" algn="l"/>
                <a:tab pos="510540" algn="l"/>
              </a:tabLst>
            </a:pPr>
            <a:r>
              <a:rPr sz="800" i="1" spc="15" dirty="0">
                <a:latin typeface="Times New Roman"/>
                <a:cs typeface="Times New Roman"/>
              </a:rPr>
              <a:t>M	</a:t>
            </a: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N	O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565993" y="4511866"/>
            <a:ext cx="1960245" cy="1168400"/>
            <a:chOff x="4565993" y="4511866"/>
            <a:chExt cx="1960245" cy="1168400"/>
          </a:xfrm>
        </p:grpSpPr>
        <p:sp>
          <p:nvSpPr>
            <p:cNvPr id="36" name="object 36"/>
            <p:cNvSpPr/>
            <p:nvPr/>
          </p:nvSpPr>
          <p:spPr>
            <a:xfrm>
              <a:off x="4625594" y="5522188"/>
              <a:ext cx="1841500" cy="153670"/>
            </a:xfrm>
            <a:custGeom>
              <a:avLst/>
              <a:gdLst/>
              <a:ahLst/>
              <a:cxnLst/>
              <a:rect l="l" t="t" r="r" b="b"/>
              <a:pathLst>
                <a:path w="1841500" h="153670">
                  <a:moveTo>
                    <a:pt x="61366" y="0"/>
                  </a:moveTo>
                  <a:lnTo>
                    <a:pt x="0" y="153403"/>
                  </a:lnTo>
                </a:path>
                <a:path w="1841500" h="153670">
                  <a:moveTo>
                    <a:pt x="61366" y="0"/>
                  </a:moveTo>
                  <a:lnTo>
                    <a:pt x="122732" y="153403"/>
                  </a:lnTo>
                </a:path>
                <a:path w="1841500" h="153670">
                  <a:moveTo>
                    <a:pt x="1779562" y="0"/>
                  </a:moveTo>
                  <a:lnTo>
                    <a:pt x="1718195" y="153403"/>
                  </a:lnTo>
                </a:path>
                <a:path w="1841500" h="153670">
                  <a:moveTo>
                    <a:pt x="1779562" y="0"/>
                  </a:moveTo>
                  <a:lnTo>
                    <a:pt x="1840915" y="153403"/>
                  </a:lnTo>
                </a:path>
                <a:path w="1841500" h="153670">
                  <a:moveTo>
                    <a:pt x="1534096" y="0"/>
                  </a:moveTo>
                  <a:lnTo>
                    <a:pt x="1472742" y="153403"/>
                  </a:lnTo>
                </a:path>
                <a:path w="1841500" h="153670">
                  <a:moveTo>
                    <a:pt x="1534096" y="0"/>
                  </a:moveTo>
                  <a:lnTo>
                    <a:pt x="1595462" y="153403"/>
                  </a:lnTo>
                </a:path>
                <a:path w="1841500" h="153670">
                  <a:moveTo>
                    <a:pt x="1288643" y="0"/>
                  </a:moveTo>
                  <a:lnTo>
                    <a:pt x="1227277" y="153403"/>
                  </a:lnTo>
                </a:path>
                <a:path w="1841500" h="153670">
                  <a:moveTo>
                    <a:pt x="1288643" y="0"/>
                  </a:moveTo>
                  <a:lnTo>
                    <a:pt x="1350010" y="153403"/>
                  </a:lnTo>
                </a:path>
                <a:path w="1841500" h="153670">
                  <a:moveTo>
                    <a:pt x="1043190" y="0"/>
                  </a:moveTo>
                  <a:lnTo>
                    <a:pt x="981824" y="153403"/>
                  </a:lnTo>
                </a:path>
                <a:path w="1841500" h="153670">
                  <a:moveTo>
                    <a:pt x="1043190" y="0"/>
                  </a:moveTo>
                  <a:lnTo>
                    <a:pt x="1104544" y="153403"/>
                  </a:lnTo>
                </a:path>
                <a:path w="1841500" h="153670">
                  <a:moveTo>
                    <a:pt x="797725" y="0"/>
                  </a:moveTo>
                  <a:lnTo>
                    <a:pt x="736371" y="153403"/>
                  </a:lnTo>
                </a:path>
                <a:path w="1841500" h="153670">
                  <a:moveTo>
                    <a:pt x="797725" y="0"/>
                  </a:moveTo>
                  <a:lnTo>
                    <a:pt x="859091" y="153403"/>
                  </a:lnTo>
                </a:path>
                <a:path w="1841500" h="153670">
                  <a:moveTo>
                    <a:pt x="552272" y="0"/>
                  </a:moveTo>
                  <a:lnTo>
                    <a:pt x="490905" y="153403"/>
                  </a:lnTo>
                </a:path>
                <a:path w="1841500" h="153670">
                  <a:moveTo>
                    <a:pt x="552272" y="0"/>
                  </a:moveTo>
                  <a:lnTo>
                    <a:pt x="613638" y="153403"/>
                  </a:lnTo>
                </a:path>
                <a:path w="1841500" h="153670">
                  <a:moveTo>
                    <a:pt x="306819" y="0"/>
                  </a:moveTo>
                  <a:lnTo>
                    <a:pt x="245452" y="153403"/>
                  </a:lnTo>
                </a:path>
                <a:path w="1841500" h="153670">
                  <a:moveTo>
                    <a:pt x="306819" y="0"/>
                  </a:moveTo>
                  <a:lnTo>
                    <a:pt x="368185" y="153403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78375" y="5666117"/>
              <a:ext cx="1935480" cy="0"/>
            </a:xfrm>
            <a:custGeom>
              <a:avLst/>
              <a:gdLst/>
              <a:ahLst/>
              <a:cxnLst/>
              <a:rect l="l" t="t" r="r" b="b"/>
              <a:pathLst>
                <a:path w="1935479">
                  <a:moveTo>
                    <a:pt x="0" y="0"/>
                  </a:moveTo>
                  <a:lnTo>
                    <a:pt x="1935340" y="0"/>
                  </a:lnTo>
                </a:path>
              </a:pathLst>
            </a:custGeom>
            <a:ln w="247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809693" y="4589640"/>
              <a:ext cx="1473200" cy="614045"/>
            </a:xfrm>
            <a:custGeom>
              <a:avLst/>
              <a:gdLst/>
              <a:ahLst/>
              <a:cxnLst/>
              <a:rect l="l" t="t" r="r" b="b"/>
              <a:pathLst>
                <a:path w="1473200" h="614045">
                  <a:moveTo>
                    <a:pt x="736371" y="0"/>
                  </a:moveTo>
                  <a:lnTo>
                    <a:pt x="245452" y="306819"/>
                  </a:lnTo>
                </a:path>
                <a:path w="1473200" h="614045">
                  <a:moveTo>
                    <a:pt x="736371" y="0"/>
                  </a:moveTo>
                  <a:lnTo>
                    <a:pt x="1227277" y="306819"/>
                  </a:lnTo>
                </a:path>
                <a:path w="1473200" h="614045">
                  <a:moveTo>
                    <a:pt x="1227277" y="306819"/>
                  </a:moveTo>
                  <a:lnTo>
                    <a:pt x="981824" y="613625"/>
                  </a:lnTo>
                </a:path>
                <a:path w="1473200" h="614045">
                  <a:moveTo>
                    <a:pt x="1227277" y="306819"/>
                  </a:moveTo>
                  <a:lnTo>
                    <a:pt x="1472730" y="613625"/>
                  </a:lnTo>
                </a:path>
                <a:path w="1473200" h="614045">
                  <a:moveTo>
                    <a:pt x="245452" y="306819"/>
                  </a:moveTo>
                  <a:lnTo>
                    <a:pt x="0" y="613625"/>
                  </a:lnTo>
                </a:path>
                <a:path w="1473200" h="614045">
                  <a:moveTo>
                    <a:pt x="245452" y="306819"/>
                  </a:moveTo>
                  <a:lnTo>
                    <a:pt x="490918" y="613625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159677" y="5203278"/>
              <a:ext cx="245745" cy="307340"/>
            </a:xfrm>
            <a:custGeom>
              <a:avLst/>
              <a:gdLst/>
              <a:ahLst/>
              <a:cxnLst/>
              <a:rect l="l" t="t" r="r" b="b"/>
              <a:pathLst>
                <a:path w="245745" h="307339">
                  <a:moveTo>
                    <a:pt x="122732" y="0"/>
                  </a:moveTo>
                  <a:lnTo>
                    <a:pt x="0" y="306819"/>
                  </a:lnTo>
                </a:path>
                <a:path w="245745" h="307339">
                  <a:moveTo>
                    <a:pt x="122732" y="0"/>
                  </a:moveTo>
                  <a:lnTo>
                    <a:pt x="245452" y="306819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686947" y="5203278"/>
              <a:ext cx="1227455" cy="307340"/>
            </a:xfrm>
            <a:custGeom>
              <a:avLst/>
              <a:gdLst/>
              <a:ahLst/>
              <a:cxnLst/>
              <a:rect l="l" t="t" r="r" b="b"/>
              <a:pathLst>
                <a:path w="1227454" h="307339">
                  <a:moveTo>
                    <a:pt x="1104544" y="0"/>
                  </a:moveTo>
                  <a:lnTo>
                    <a:pt x="981824" y="306819"/>
                  </a:lnTo>
                </a:path>
                <a:path w="1227454" h="307339">
                  <a:moveTo>
                    <a:pt x="1104544" y="0"/>
                  </a:moveTo>
                  <a:lnTo>
                    <a:pt x="1227277" y="306819"/>
                  </a:lnTo>
                </a:path>
                <a:path w="1227454" h="307339">
                  <a:moveTo>
                    <a:pt x="613638" y="0"/>
                  </a:moveTo>
                  <a:lnTo>
                    <a:pt x="490918" y="306819"/>
                  </a:lnTo>
                </a:path>
                <a:path w="1227454" h="307339">
                  <a:moveTo>
                    <a:pt x="613638" y="0"/>
                  </a:moveTo>
                  <a:lnTo>
                    <a:pt x="736371" y="306819"/>
                  </a:lnTo>
                </a:path>
                <a:path w="1227454" h="307339">
                  <a:moveTo>
                    <a:pt x="122732" y="0"/>
                  </a:moveTo>
                  <a:lnTo>
                    <a:pt x="0" y="306819"/>
                  </a:lnTo>
                </a:path>
                <a:path w="1227454" h="307339">
                  <a:moveTo>
                    <a:pt x="122732" y="0"/>
                  </a:moveTo>
                  <a:lnTo>
                    <a:pt x="245452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8290" y="4511866"/>
              <a:ext cx="155523" cy="155523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5503633" y="4500563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977371" y="4818685"/>
            <a:ext cx="1137920" cy="155575"/>
            <a:chOff x="4977371" y="4818685"/>
            <a:chExt cx="1137920" cy="155575"/>
          </a:xfrm>
        </p:grpSpPr>
        <p:pic>
          <p:nvPicPr>
            <p:cNvPr id="44" name="object 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77371" y="4818685"/>
              <a:ext cx="155523" cy="15552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59183" y="4818685"/>
              <a:ext cx="155535" cy="155523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5994539" y="4807382"/>
            <a:ext cx="9525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731918" y="5125504"/>
            <a:ext cx="1137920" cy="155575"/>
            <a:chOff x="4731918" y="5125504"/>
            <a:chExt cx="1137920" cy="155575"/>
          </a:xfrm>
        </p:grpSpPr>
        <p:pic>
          <p:nvPicPr>
            <p:cNvPr id="48" name="object 4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31918" y="5125504"/>
              <a:ext cx="155523" cy="15552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22824" y="5125504"/>
              <a:ext cx="155523" cy="15552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13730" y="5125504"/>
              <a:ext cx="155535" cy="155523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5749086" y="5114201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F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52" name="object 5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200521" y="5121377"/>
            <a:ext cx="163777" cy="163777"/>
          </a:xfrm>
          <a:prstGeom prst="rect">
            <a:avLst/>
          </a:prstGeom>
        </p:spPr>
      </p:pic>
      <p:sp>
        <p:nvSpPr>
          <p:cNvPr id="53" name="object 53"/>
          <p:cNvSpPr txBox="1"/>
          <p:nvPr/>
        </p:nvSpPr>
        <p:spPr>
          <a:xfrm>
            <a:off x="6236284" y="5114201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G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4609198" y="5428195"/>
            <a:ext cx="1873885" cy="163830"/>
            <a:chOff x="4609198" y="5428195"/>
            <a:chExt cx="1873885" cy="163830"/>
          </a:xfrm>
        </p:grpSpPr>
        <p:pic>
          <p:nvPicPr>
            <p:cNvPr id="55" name="object 5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609198" y="5432323"/>
              <a:ext cx="155535" cy="155523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54664" y="5432323"/>
              <a:ext cx="155535" cy="155523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100117" y="5432323"/>
              <a:ext cx="155523" cy="155523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345583" y="5432323"/>
              <a:ext cx="155523" cy="155535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5595137" y="5436450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20">
                  <a:moveTo>
                    <a:pt x="0" y="73634"/>
                  </a:moveTo>
                  <a:lnTo>
                    <a:pt x="5786" y="102301"/>
                  </a:lnTo>
                  <a:lnTo>
                    <a:pt x="21567" y="125706"/>
                  </a:lnTo>
                  <a:lnTo>
                    <a:pt x="44973" y="141484"/>
                  </a:lnTo>
                  <a:lnTo>
                    <a:pt x="73634" y="147269"/>
                  </a:lnTo>
                  <a:lnTo>
                    <a:pt x="102295" y="141484"/>
                  </a:lnTo>
                  <a:lnTo>
                    <a:pt x="125701" y="125706"/>
                  </a:lnTo>
                  <a:lnTo>
                    <a:pt x="141482" y="102301"/>
                  </a:lnTo>
                  <a:lnTo>
                    <a:pt x="147269" y="73634"/>
                  </a:ln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595137" y="5436450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20">
                  <a:moveTo>
                    <a:pt x="147269" y="73634"/>
                  </a:move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lnTo>
                    <a:pt x="5786" y="102301"/>
                  </a:lnTo>
                  <a:lnTo>
                    <a:pt x="21567" y="125706"/>
                  </a:lnTo>
                  <a:lnTo>
                    <a:pt x="44973" y="141484"/>
                  </a:lnTo>
                  <a:lnTo>
                    <a:pt x="73634" y="147269"/>
                  </a:lnTo>
                  <a:lnTo>
                    <a:pt x="102295" y="141484"/>
                  </a:lnTo>
                  <a:lnTo>
                    <a:pt x="125701" y="125706"/>
                  </a:lnTo>
                  <a:lnTo>
                    <a:pt x="141482" y="102301"/>
                  </a:lnTo>
                  <a:lnTo>
                    <a:pt x="147269" y="73634"/>
                  </a:lnTo>
                  <a:close/>
                </a:path>
              </a:pathLst>
            </a:custGeom>
            <a:ln w="165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832361" y="5428196"/>
              <a:ext cx="163777" cy="163777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081941" y="5432323"/>
              <a:ext cx="155523" cy="155523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327382" y="5432323"/>
              <a:ext cx="155523" cy="155535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>
            <a:off x="5630074" y="5421021"/>
            <a:ext cx="829944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43204" algn="l"/>
                <a:tab pos="492125" algn="l"/>
                <a:tab pos="741045" algn="l"/>
              </a:tabLst>
            </a:pPr>
            <a:r>
              <a:rPr sz="800" i="1" spc="10" dirty="0">
                <a:latin typeface="Times New Roman"/>
                <a:cs typeface="Times New Roman"/>
              </a:rPr>
              <a:t>L	</a:t>
            </a:r>
            <a:r>
              <a:rPr sz="800" i="1" spc="15" dirty="0">
                <a:latin typeface="Times New Roman"/>
                <a:cs typeface="Times New Roman"/>
              </a:rPr>
              <a:t>M	</a:t>
            </a: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N	O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5521656" y="5470767"/>
            <a:ext cx="63500" cy="78740"/>
            <a:chOff x="5521656" y="5470767"/>
            <a:chExt cx="63500" cy="78740"/>
          </a:xfrm>
        </p:grpSpPr>
        <p:sp>
          <p:nvSpPr>
            <p:cNvPr id="66" name="object 66"/>
            <p:cNvSpPr/>
            <p:nvPr/>
          </p:nvSpPr>
          <p:spPr>
            <a:xfrm>
              <a:off x="5529910" y="5479021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89" h="62229">
                  <a:moveTo>
                    <a:pt x="0" y="0"/>
                  </a:moveTo>
                  <a:lnTo>
                    <a:pt x="0" y="62128"/>
                  </a:lnTo>
                  <a:lnTo>
                    <a:pt x="46609" y="31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529910" y="5479021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89" h="62229">
                  <a:moveTo>
                    <a:pt x="46609" y="31064"/>
                  </a:moveTo>
                  <a:lnTo>
                    <a:pt x="0" y="62128"/>
                  </a:lnTo>
                  <a:lnTo>
                    <a:pt x="0" y="0"/>
                  </a:lnTo>
                  <a:lnTo>
                    <a:pt x="46609" y="31064"/>
                  </a:lnTo>
                  <a:close/>
                </a:path>
              </a:pathLst>
            </a:custGeom>
            <a:ln w="165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2520543" y="4511866"/>
            <a:ext cx="1960245" cy="1168400"/>
            <a:chOff x="2520543" y="4511866"/>
            <a:chExt cx="1960245" cy="1168400"/>
          </a:xfrm>
        </p:grpSpPr>
        <p:sp>
          <p:nvSpPr>
            <p:cNvPr id="69" name="object 69"/>
            <p:cNvSpPr/>
            <p:nvPr/>
          </p:nvSpPr>
          <p:spPr>
            <a:xfrm>
              <a:off x="2580144" y="5522188"/>
              <a:ext cx="1841500" cy="153670"/>
            </a:xfrm>
            <a:custGeom>
              <a:avLst/>
              <a:gdLst/>
              <a:ahLst/>
              <a:cxnLst/>
              <a:rect l="l" t="t" r="r" b="b"/>
              <a:pathLst>
                <a:path w="1841500" h="153670">
                  <a:moveTo>
                    <a:pt x="61353" y="0"/>
                  </a:moveTo>
                  <a:lnTo>
                    <a:pt x="0" y="153403"/>
                  </a:lnTo>
                </a:path>
                <a:path w="1841500" h="153670">
                  <a:moveTo>
                    <a:pt x="61353" y="0"/>
                  </a:moveTo>
                  <a:lnTo>
                    <a:pt x="122720" y="153403"/>
                  </a:lnTo>
                </a:path>
                <a:path w="1841500" h="153670">
                  <a:moveTo>
                    <a:pt x="1779549" y="0"/>
                  </a:moveTo>
                  <a:lnTo>
                    <a:pt x="1718183" y="153403"/>
                  </a:lnTo>
                </a:path>
                <a:path w="1841500" h="153670">
                  <a:moveTo>
                    <a:pt x="1779549" y="0"/>
                  </a:moveTo>
                  <a:lnTo>
                    <a:pt x="1840915" y="153403"/>
                  </a:lnTo>
                </a:path>
                <a:path w="1841500" h="153670">
                  <a:moveTo>
                    <a:pt x="1534096" y="0"/>
                  </a:moveTo>
                  <a:lnTo>
                    <a:pt x="1472730" y="153403"/>
                  </a:lnTo>
                </a:path>
                <a:path w="1841500" h="153670">
                  <a:moveTo>
                    <a:pt x="1534096" y="0"/>
                  </a:moveTo>
                  <a:lnTo>
                    <a:pt x="1595462" y="153403"/>
                  </a:lnTo>
                </a:path>
                <a:path w="1841500" h="153670">
                  <a:moveTo>
                    <a:pt x="1288643" y="0"/>
                  </a:moveTo>
                  <a:lnTo>
                    <a:pt x="1227277" y="153403"/>
                  </a:lnTo>
                </a:path>
                <a:path w="1841500" h="153670">
                  <a:moveTo>
                    <a:pt x="1288643" y="0"/>
                  </a:moveTo>
                  <a:lnTo>
                    <a:pt x="1350010" y="153403"/>
                  </a:lnTo>
                </a:path>
                <a:path w="1841500" h="153670">
                  <a:moveTo>
                    <a:pt x="1043178" y="0"/>
                  </a:moveTo>
                  <a:lnTo>
                    <a:pt x="981811" y="153403"/>
                  </a:lnTo>
                </a:path>
                <a:path w="1841500" h="153670">
                  <a:moveTo>
                    <a:pt x="1043178" y="0"/>
                  </a:moveTo>
                  <a:lnTo>
                    <a:pt x="1104544" y="153403"/>
                  </a:lnTo>
                </a:path>
                <a:path w="1841500" h="153670">
                  <a:moveTo>
                    <a:pt x="797725" y="0"/>
                  </a:moveTo>
                  <a:lnTo>
                    <a:pt x="736358" y="153403"/>
                  </a:lnTo>
                </a:path>
                <a:path w="1841500" h="153670">
                  <a:moveTo>
                    <a:pt x="797725" y="0"/>
                  </a:moveTo>
                  <a:lnTo>
                    <a:pt x="859091" y="153403"/>
                  </a:lnTo>
                </a:path>
                <a:path w="1841500" h="153670">
                  <a:moveTo>
                    <a:pt x="552259" y="0"/>
                  </a:moveTo>
                  <a:lnTo>
                    <a:pt x="490905" y="153403"/>
                  </a:lnTo>
                </a:path>
                <a:path w="1841500" h="153670">
                  <a:moveTo>
                    <a:pt x="552259" y="0"/>
                  </a:moveTo>
                  <a:lnTo>
                    <a:pt x="613625" y="153403"/>
                  </a:lnTo>
                </a:path>
                <a:path w="1841500" h="153670">
                  <a:moveTo>
                    <a:pt x="306819" y="0"/>
                  </a:moveTo>
                  <a:lnTo>
                    <a:pt x="245452" y="153403"/>
                  </a:lnTo>
                </a:path>
                <a:path w="1841500" h="153670">
                  <a:moveTo>
                    <a:pt x="306819" y="0"/>
                  </a:moveTo>
                  <a:lnTo>
                    <a:pt x="368173" y="153403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532925" y="5666117"/>
              <a:ext cx="1935480" cy="0"/>
            </a:xfrm>
            <a:custGeom>
              <a:avLst/>
              <a:gdLst/>
              <a:ahLst/>
              <a:cxnLst/>
              <a:rect l="l" t="t" r="r" b="b"/>
              <a:pathLst>
                <a:path w="1935479">
                  <a:moveTo>
                    <a:pt x="0" y="0"/>
                  </a:moveTo>
                  <a:lnTo>
                    <a:pt x="1935340" y="0"/>
                  </a:lnTo>
                </a:path>
              </a:pathLst>
            </a:custGeom>
            <a:ln w="247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764231" y="4589640"/>
              <a:ext cx="1473200" cy="614045"/>
            </a:xfrm>
            <a:custGeom>
              <a:avLst/>
              <a:gdLst/>
              <a:ahLst/>
              <a:cxnLst/>
              <a:rect l="l" t="t" r="r" b="b"/>
              <a:pathLst>
                <a:path w="1473200" h="614045">
                  <a:moveTo>
                    <a:pt x="736371" y="0"/>
                  </a:moveTo>
                  <a:lnTo>
                    <a:pt x="245452" y="306819"/>
                  </a:lnTo>
                </a:path>
                <a:path w="1473200" h="614045">
                  <a:moveTo>
                    <a:pt x="736371" y="0"/>
                  </a:moveTo>
                  <a:lnTo>
                    <a:pt x="1227277" y="306819"/>
                  </a:lnTo>
                </a:path>
                <a:path w="1473200" h="614045">
                  <a:moveTo>
                    <a:pt x="1227277" y="306819"/>
                  </a:moveTo>
                  <a:lnTo>
                    <a:pt x="981824" y="613625"/>
                  </a:lnTo>
                </a:path>
                <a:path w="1473200" h="614045">
                  <a:moveTo>
                    <a:pt x="1227277" y="306819"/>
                  </a:moveTo>
                  <a:lnTo>
                    <a:pt x="1472730" y="613625"/>
                  </a:lnTo>
                </a:path>
                <a:path w="1473200" h="614045">
                  <a:moveTo>
                    <a:pt x="245452" y="306819"/>
                  </a:moveTo>
                  <a:lnTo>
                    <a:pt x="0" y="613625"/>
                  </a:lnTo>
                </a:path>
                <a:path w="1473200" h="614045">
                  <a:moveTo>
                    <a:pt x="245452" y="306819"/>
                  </a:moveTo>
                  <a:lnTo>
                    <a:pt x="490905" y="613625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623309" y="5203278"/>
              <a:ext cx="736600" cy="307340"/>
            </a:xfrm>
            <a:custGeom>
              <a:avLst/>
              <a:gdLst/>
              <a:ahLst/>
              <a:cxnLst/>
              <a:rect l="l" t="t" r="r" b="b"/>
              <a:pathLst>
                <a:path w="736600" h="307339">
                  <a:moveTo>
                    <a:pt x="613638" y="0"/>
                  </a:moveTo>
                  <a:lnTo>
                    <a:pt x="490918" y="306819"/>
                  </a:lnTo>
                </a:path>
                <a:path w="736600" h="307339">
                  <a:moveTo>
                    <a:pt x="613638" y="0"/>
                  </a:moveTo>
                  <a:lnTo>
                    <a:pt x="736371" y="306819"/>
                  </a:lnTo>
                </a:path>
                <a:path w="736600" h="307339">
                  <a:moveTo>
                    <a:pt x="122732" y="0"/>
                  </a:moveTo>
                  <a:lnTo>
                    <a:pt x="0" y="306819"/>
                  </a:lnTo>
                </a:path>
                <a:path w="736600" h="307339">
                  <a:moveTo>
                    <a:pt x="122732" y="0"/>
                  </a:moveTo>
                  <a:lnTo>
                    <a:pt x="245465" y="306819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641498" y="5203278"/>
              <a:ext cx="736600" cy="307340"/>
            </a:xfrm>
            <a:custGeom>
              <a:avLst/>
              <a:gdLst/>
              <a:ahLst/>
              <a:cxnLst/>
              <a:rect l="l" t="t" r="r" b="b"/>
              <a:pathLst>
                <a:path w="736600" h="307339">
                  <a:moveTo>
                    <a:pt x="613638" y="0"/>
                  </a:moveTo>
                  <a:lnTo>
                    <a:pt x="490905" y="306819"/>
                  </a:lnTo>
                </a:path>
                <a:path w="736600" h="307339">
                  <a:moveTo>
                    <a:pt x="613638" y="0"/>
                  </a:moveTo>
                  <a:lnTo>
                    <a:pt x="736358" y="306819"/>
                  </a:lnTo>
                </a:path>
                <a:path w="736600" h="307339">
                  <a:moveTo>
                    <a:pt x="122720" y="0"/>
                  </a:moveTo>
                  <a:lnTo>
                    <a:pt x="0" y="306819"/>
                  </a:lnTo>
                </a:path>
                <a:path w="736600" h="307339">
                  <a:moveTo>
                    <a:pt x="122720" y="0"/>
                  </a:moveTo>
                  <a:lnTo>
                    <a:pt x="245452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2828" y="4511866"/>
              <a:ext cx="155523" cy="155523"/>
            </a:xfrm>
            <a:prstGeom prst="rect">
              <a:avLst/>
            </a:prstGeom>
          </p:spPr>
        </p:pic>
      </p:grpSp>
      <p:sp>
        <p:nvSpPr>
          <p:cNvPr id="75" name="object 75"/>
          <p:cNvSpPr txBox="1"/>
          <p:nvPr/>
        </p:nvSpPr>
        <p:spPr>
          <a:xfrm>
            <a:off x="3458184" y="4500563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2931922" y="4818685"/>
            <a:ext cx="1137920" cy="155575"/>
            <a:chOff x="2931922" y="4818685"/>
            <a:chExt cx="1137920" cy="155575"/>
          </a:xfrm>
        </p:grpSpPr>
        <p:pic>
          <p:nvPicPr>
            <p:cNvPr id="77" name="object 7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31922" y="4818685"/>
              <a:ext cx="155523" cy="155523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13733" y="4818685"/>
              <a:ext cx="155523" cy="155523"/>
            </a:xfrm>
            <a:prstGeom prst="rect">
              <a:avLst/>
            </a:prstGeom>
          </p:spPr>
        </p:pic>
      </p:grpSp>
      <p:sp>
        <p:nvSpPr>
          <p:cNvPr id="79" name="object 79"/>
          <p:cNvSpPr txBox="1"/>
          <p:nvPr/>
        </p:nvSpPr>
        <p:spPr>
          <a:xfrm>
            <a:off x="3949077" y="4807382"/>
            <a:ext cx="9525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2686456" y="5121376"/>
            <a:ext cx="1141730" cy="163830"/>
            <a:chOff x="2686456" y="5121376"/>
            <a:chExt cx="1141730" cy="163830"/>
          </a:xfrm>
        </p:grpSpPr>
        <p:pic>
          <p:nvPicPr>
            <p:cNvPr id="81" name="object 8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86456" y="5125504"/>
              <a:ext cx="155523" cy="155523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77375" y="5125504"/>
              <a:ext cx="155523" cy="155523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3672408" y="5129631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20">
                  <a:moveTo>
                    <a:pt x="0" y="73634"/>
                  </a:move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295" y="141482"/>
                  </a:lnTo>
                  <a:lnTo>
                    <a:pt x="125701" y="125701"/>
                  </a:lnTo>
                  <a:lnTo>
                    <a:pt x="141482" y="102295"/>
                  </a:lnTo>
                  <a:lnTo>
                    <a:pt x="147269" y="73634"/>
                  </a:ln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672408" y="5129631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20">
                  <a:moveTo>
                    <a:pt x="147269" y="73634"/>
                  </a:move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295" y="141482"/>
                  </a:lnTo>
                  <a:lnTo>
                    <a:pt x="125701" y="125701"/>
                  </a:lnTo>
                  <a:lnTo>
                    <a:pt x="141482" y="102295"/>
                  </a:lnTo>
                  <a:lnTo>
                    <a:pt x="147269" y="73634"/>
                  </a:lnTo>
                  <a:close/>
                </a:path>
              </a:pathLst>
            </a:custGeom>
            <a:ln w="165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3703624" y="5114201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F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86" name="object 8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55059" y="5121377"/>
            <a:ext cx="163789" cy="163777"/>
          </a:xfrm>
          <a:prstGeom prst="rect">
            <a:avLst/>
          </a:prstGeom>
        </p:spPr>
      </p:pic>
      <p:sp>
        <p:nvSpPr>
          <p:cNvPr id="87" name="object 87"/>
          <p:cNvSpPr txBox="1"/>
          <p:nvPr/>
        </p:nvSpPr>
        <p:spPr>
          <a:xfrm>
            <a:off x="4190822" y="5114201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G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2563736" y="5432323"/>
            <a:ext cx="1873885" cy="155575"/>
            <a:chOff x="2563736" y="5432323"/>
            <a:chExt cx="1873885" cy="155575"/>
          </a:xfrm>
        </p:grpSpPr>
        <p:pic>
          <p:nvPicPr>
            <p:cNvPr id="89" name="object 8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63736" y="5432323"/>
              <a:ext cx="155535" cy="155523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09202" y="5432323"/>
              <a:ext cx="155535" cy="155523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054655" y="5432323"/>
              <a:ext cx="155523" cy="155523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00120" y="5432323"/>
              <a:ext cx="155523" cy="155535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545548" y="5432323"/>
              <a:ext cx="155535" cy="155523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791026" y="5432323"/>
              <a:ext cx="155523" cy="155523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036479" y="5432323"/>
              <a:ext cx="155523" cy="155523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81919" y="5432323"/>
              <a:ext cx="155523" cy="155535"/>
            </a:xfrm>
            <a:prstGeom prst="rect">
              <a:avLst/>
            </a:prstGeom>
          </p:spPr>
        </p:pic>
      </p:grpSp>
      <p:sp>
        <p:nvSpPr>
          <p:cNvPr id="97" name="object 97"/>
          <p:cNvSpPr txBox="1"/>
          <p:nvPr/>
        </p:nvSpPr>
        <p:spPr>
          <a:xfrm>
            <a:off x="3584612" y="5421021"/>
            <a:ext cx="829944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43204" algn="l"/>
                <a:tab pos="492125" algn="l"/>
                <a:tab pos="741045" algn="l"/>
              </a:tabLst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L	</a:t>
            </a:r>
            <a:r>
              <a:rPr sz="800" i="1" spc="15" dirty="0">
                <a:solidFill>
                  <a:srgbClr val="00FF00"/>
                </a:solidFill>
                <a:latin typeface="Times New Roman"/>
                <a:cs typeface="Times New Roman"/>
              </a:rPr>
              <a:t>M	</a:t>
            </a: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N	O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3591256" y="5163947"/>
            <a:ext cx="63500" cy="78740"/>
            <a:chOff x="3591256" y="5163947"/>
            <a:chExt cx="63500" cy="78740"/>
          </a:xfrm>
        </p:grpSpPr>
        <p:sp>
          <p:nvSpPr>
            <p:cNvPr id="99" name="object 99"/>
            <p:cNvSpPr/>
            <p:nvPr/>
          </p:nvSpPr>
          <p:spPr>
            <a:xfrm>
              <a:off x="3599510" y="5172201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89" h="62229">
                  <a:moveTo>
                    <a:pt x="0" y="0"/>
                  </a:moveTo>
                  <a:lnTo>
                    <a:pt x="0" y="62128"/>
                  </a:lnTo>
                  <a:lnTo>
                    <a:pt x="46596" y="31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599510" y="5172201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89" h="62229">
                  <a:moveTo>
                    <a:pt x="46596" y="31064"/>
                  </a:moveTo>
                  <a:lnTo>
                    <a:pt x="0" y="62128"/>
                  </a:lnTo>
                  <a:lnTo>
                    <a:pt x="0" y="0"/>
                  </a:lnTo>
                  <a:lnTo>
                    <a:pt x="46596" y="31064"/>
                  </a:lnTo>
                  <a:close/>
                </a:path>
              </a:pathLst>
            </a:custGeom>
            <a:ln w="165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1" name="object 101"/>
          <p:cNvGrpSpPr/>
          <p:nvPr/>
        </p:nvGrpSpPr>
        <p:grpSpPr>
          <a:xfrm>
            <a:off x="475081" y="4511866"/>
            <a:ext cx="1960245" cy="1168400"/>
            <a:chOff x="475081" y="4511866"/>
            <a:chExt cx="1960245" cy="1168400"/>
          </a:xfrm>
        </p:grpSpPr>
        <p:sp>
          <p:nvSpPr>
            <p:cNvPr id="102" name="object 102"/>
            <p:cNvSpPr/>
            <p:nvPr/>
          </p:nvSpPr>
          <p:spPr>
            <a:xfrm>
              <a:off x="534682" y="5522188"/>
              <a:ext cx="1841500" cy="153670"/>
            </a:xfrm>
            <a:custGeom>
              <a:avLst/>
              <a:gdLst/>
              <a:ahLst/>
              <a:cxnLst/>
              <a:rect l="l" t="t" r="r" b="b"/>
              <a:pathLst>
                <a:path w="1841500" h="153670">
                  <a:moveTo>
                    <a:pt x="61366" y="0"/>
                  </a:moveTo>
                  <a:lnTo>
                    <a:pt x="0" y="153403"/>
                  </a:lnTo>
                </a:path>
                <a:path w="1841500" h="153670">
                  <a:moveTo>
                    <a:pt x="61366" y="0"/>
                  </a:moveTo>
                  <a:lnTo>
                    <a:pt x="122720" y="153403"/>
                  </a:lnTo>
                </a:path>
                <a:path w="1841500" h="153670">
                  <a:moveTo>
                    <a:pt x="1779549" y="0"/>
                  </a:moveTo>
                  <a:lnTo>
                    <a:pt x="1718195" y="153403"/>
                  </a:lnTo>
                </a:path>
                <a:path w="1841500" h="153670">
                  <a:moveTo>
                    <a:pt x="1779549" y="0"/>
                  </a:moveTo>
                  <a:lnTo>
                    <a:pt x="1840915" y="153403"/>
                  </a:lnTo>
                </a:path>
                <a:path w="1841500" h="153670">
                  <a:moveTo>
                    <a:pt x="1534096" y="0"/>
                  </a:moveTo>
                  <a:lnTo>
                    <a:pt x="1472730" y="153403"/>
                  </a:lnTo>
                </a:path>
                <a:path w="1841500" h="153670">
                  <a:moveTo>
                    <a:pt x="1534096" y="0"/>
                  </a:moveTo>
                  <a:lnTo>
                    <a:pt x="1595462" y="153403"/>
                  </a:lnTo>
                </a:path>
                <a:path w="1841500" h="153670">
                  <a:moveTo>
                    <a:pt x="1288643" y="0"/>
                  </a:moveTo>
                  <a:lnTo>
                    <a:pt x="1227277" y="153403"/>
                  </a:lnTo>
                </a:path>
                <a:path w="1841500" h="153670">
                  <a:moveTo>
                    <a:pt x="1288643" y="0"/>
                  </a:moveTo>
                  <a:lnTo>
                    <a:pt x="1350010" y="153403"/>
                  </a:lnTo>
                </a:path>
                <a:path w="1841500" h="153670">
                  <a:moveTo>
                    <a:pt x="1043178" y="0"/>
                  </a:moveTo>
                  <a:lnTo>
                    <a:pt x="981824" y="153403"/>
                  </a:lnTo>
                </a:path>
                <a:path w="1841500" h="153670">
                  <a:moveTo>
                    <a:pt x="1043178" y="0"/>
                  </a:moveTo>
                  <a:lnTo>
                    <a:pt x="1104544" y="153403"/>
                  </a:lnTo>
                </a:path>
                <a:path w="1841500" h="153670">
                  <a:moveTo>
                    <a:pt x="797725" y="0"/>
                  </a:moveTo>
                  <a:lnTo>
                    <a:pt x="736358" y="153403"/>
                  </a:lnTo>
                </a:path>
                <a:path w="1841500" h="153670">
                  <a:moveTo>
                    <a:pt x="797725" y="0"/>
                  </a:moveTo>
                  <a:lnTo>
                    <a:pt x="859091" y="153403"/>
                  </a:lnTo>
                </a:path>
                <a:path w="1841500" h="153670">
                  <a:moveTo>
                    <a:pt x="552272" y="0"/>
                  </a:moveTo>
                  <a:lnTo>
                    <a:pt x="490905" y="153403"/>
                  </a:lnTo>
                </a:path>
                <a:path w="1841500" h="153670">
                  <a:moveTo>
                    <a:pt x="552272" y="0"/>
                  </a:moveTo>
                  <a:lnTo>
                    <a:pt x="613638" y="153403"/>
                  </a:lnTo>
                </a:path>
                <a:path w="1841500" h="153670">
                  <a:moveTo>
                    <a:pt x="306819" y="0"/>
                  </a:moveTo>
                  <a:lnTo>
                    <a:pt x="245452" y="153403"/>
                  </a:lnTo>
                </a:path>
                <a:path w="1841500" h="153670">
                  <a:moveTo>
                    <a:pt x="306819" y="0"/>
                  </a:moveTo>
                  <a:lnTo>
                    <a:pt x="368185" y="153403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87463" y="5666117"/>
              <a:ext cx="1935480" cy="0"/>
            </a:xfrm>
            <a:custGeom>
              <a:avLst/>
              <a:gdLst/>
              <a:ahLst/>
              <a:cxnLst/>
              <a:rect l="l" t="t" r="r" b="b"/>
              <a:pathLst>
                <a:path w="1935480">
                  <a:moveTo>
                    <a:pt x="0" y="0"/>
                  </a:moveTo>
                  <a:lnTo>
                    <a:pt x="1935340" y="0"/>
                  </a:lnTo>
                </a:path>
              </a:pathLst>
            </a:custGeom>
            <a:ln w="247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964234" y="4589640"/>
              <a:ext cx="982344" cy="307340"/>
            </a:xfrm>
            <a:custGeom>
              <a:avLst/>
              <a:gdLst/>
              <a:ahLst/>
              <a:cxnLst/>
              <a:rect l="l" t="t" r="r" b="b"/>
              <a:pathLst>
                <a:path w="982344" h="307339">
                  <a:moveTo>
                    <a:pt x="490905" y="0"/>
                  </a:moveTo>
                  <a:lnTo>
                    <a:pt x="0" y="306819"/>
                  </a:lnTo>
                </a:path>
                <a:path w="982344" h="307339">
                  <a:moveTo>
                    <a:pt x="490905" y="0"/>
                  </a:moveTo>
                  <a:lnTo>
                    <a:pt x="981811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700593" y="4896459"/>
              <a:ext cx="491490" cy="307340"/>
            </a:xfrm>
            <a:custGeom>
              <a:avLst/>
              <a:gdLst/>
              <a:ahLst/>
              <a:cxnLst/>
              <a:rect l="l" t="t" r="r" b="b"/>
              <a:pathLst>
                <a:path w="491489" h="307339">
                  <a:moveTo>
                    <a:pt x="245452" y="0"/>
                  </a:moveTo>
                  <a:lnTo>
                    <a:pt x="0" y="306806"/>
                  </a:lnTo>
                </a:path>
                <a:path w="491489" h="307339">
                  <a:moveTo>
                    <a:pt x="245452" y="0"/>
                  </a:moveTo>
                  <a:lnTo>
                    <a:pt x="490918" y="306806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18781" y="4896459"/>
              <a:ext cx="491490" cy="307340"/>
            </a:xfrm>
            <a:custGeom>
              <a:avLst/>
              <a:gdLst/>
              <a:ahLst/>
              <a:cxnLst/>
              <a:rect l="l" t="t" r="r" b="b"/>
              <a:pathLst>
                <a:path w="491490" h="307339">
                  <a:moveTo>
                    <a:pt x="245452" y="0"/>
                  </a:moveTo>
                  <a:lnTo>
                    <a:pt x="0" y="306806"/>
                  </a:lnTo>
                </a:path>
                <a:path w="491490" h="307339">
                  <a:moveTo>
                    <a:pt x="245452" y="0"/>
                  </a:moveTo>
                  <a:lnTo>
                    <a:pt x="490905" y="306806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577860" y="5203278"/>
              <a:ext cx="736600" cy="307340"/>
            </a:xfrm>
            <a:custGeom>
              <a:avLst/>
              <a:gdLst/>
              <a:ahLst/>
              <a:cxnLst/>
              <a:rect l="l" t="t" r="r" b="b"/>
              <a:pathLst>
                <a:path w="736600" h="307339">
                  <a:moveTo>
                    <a:pt x="613638" y="0"/>
                  </a:moveTo>
                  <a:lnTo>
                    <a:pt x="490905" y="306819"/>
                  </a:lnTo>
                </a:path>
                <a:path w="736600" h="307339">
                  <a:moveTo>
                    <a:pt x="613638" y="0"/>
                  </a:moveTo>
                  <a:lnTo>
                    <a:pt x="736358" y="306819"/>
                  </a:lnTo>
                </a:path>
                <a:path w="736600" h="307339">
                  <a:moveTo>
                    <a:pt x="122720" y="0"/>
                  </a:moveTo>
                  <a:lnTo>
                    <a:pt x="0" y="306819"/>
                  </a:lnTo>
                </a:path>
                <a:path w="736600" h="307339">
                  <a:moveTo>
                    <a:pt x="122720" y="0"/>
                  </a:moveTo>
                  <a:lnTo>
                    <a:pt x="245452" y="306819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96036" y="5203278"/>
              <a:ext cx="736600" cy="307340"/>
            </a:xfrm>
            <a:custGeom>
              <a:avLst/>
              <a:gdLst/>
              <a:ahLst/>
              <a:cxnLst/>
              <a:rect l="l" t="t" r="r" b="b"/>
              <a:pathLst>
                <a:path w="736600" h="307339">
                  <a:moveTo>
                    <a:pt x="613638" y="0"/>
                  </a:moveTo>
                  <a:lnTo>
                    <a:pt x="490918" y="306819"/>
                  </a:lnTo>
                </a:path>
                <a:path w="736600" h="307339">
                  <a:moveTo>
                    <a:pt x="613638" y="0"/>
                  </a:moveTo>
                  <a:lnTo>
                    <a:pt x="736371" y="306819"/>
                  </a:lnTo>
                </a:path>
                <a:path w="736600" h="307339">
                  <a:moveTo>
                    <a:pt x="122732" y="0"/>
                  </a:moveTo>
                  <a:lnTo>
                    <a:pt x="0" y="306819"/>
                  </a:lnTo>
                </a:path>
                <a:path w="736600" h="307339">
                  <a:moveTo>
                    <a:pt x="122732" y="0"/>
                  </a:moveTo>
                  <a:lnTo>
                    <a:pt x="245452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9" name="object 10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7378" y="4511866"/>
              <a:ext cx="155523" cy="155523"/>
            </a:xfrm>
            <a:prstGeom prst="rect">
              <a:avLst/>
            </a:prstGeom>
          </p:spPr>
        </p:pic>
      </p:grpSp>
      <p:sp>
        <p:nvSpPr>
          <p:cNvPr id="110" name="object 110"/>
          <p:cNvSpPr txBox="1"/>
          <p:nvPr/>
        </p:nvSpPr>
        <p:spPr>
          <a:xfrm>
            <a:off x="1412722" y="4500563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886460" y="4814557"/>
            <a:ext cx="1141730" cy="163830"/>
            <a:chOff x="886460" y="4814557"/>
            <a:chExt cx="1141730" cy="163830"/>
          </a:xfrm>
        </p:grpSpPr>
        <p:pic>
          <p:nvPicPr>
            <p:cNvPr id="112" name="object 11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86460" y="4818685"/>
              <a:ext cx="155523" cy="155523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1872398" y="4822812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20">
                  <a:moveTo>
                    <a:pt x="0" y="73634"/>
                  </a:moveTo>
                  <a:lnTo>
                    <a:pt x="5787" y="102295"/>
                  </a:lnTo>
                  <a:lnTo>
                    <a:pt x="21569" y="125701"/>
                  </a:lnTo>
                  <a:lnTo>
                    <a:pt x="44978" y="141482"/>
                  </a:lnTo>
                  <a:lnTo>
                    <a:pt x="73647" y="147269"/>
                  </a:lnTo>
                  <a:lnTo>
                    <a:pt x="102308" y="141482"/>
                  </a:lnTo>
                  <a:lnTo>
                    <a:pt x="125714" y="125701"/>
                  </a:lnTo>
                  <a:lnTo>
                    <a:pt x="141495" y="102295"/>
                  </a:lnTo>
                  <a:lnTo>
                    <a:pt x="147281" y="73634"/>
                  </a:lnTo>
                  <a:lnTo>
                    <a:pt x="141495" y="44973"/>
                  </a:lnTo>
                  <a:lnTo>
                    <a:pt x="125714" y="21567"/>
                  </a:lnTo>
                  <a:lnTo>
                    <a:pt x="102308" y="5786"/>
                  </a:lnTo>
                  <a:lnTo>
                    <a:pt x="73647" y="0"/>
                  </a:lnTo>
                  <a:lnTo>
                    <a:pt x="44978" y="5786"/>
                  </a:lnTo>
                  <a:lnTo>
                    <a:pt x="21569" y="21567"/>
                  </a:lnTo>
                  <a:lnTo>
                    <a:pt x="5787" y="44973"/>
                  </a:lnTo>
                  <a:lnTo>
                    <a:pt x="0" y="736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872398" y="4822812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20">
                  <a:moveTo>
                    <a:pt x="147281" y="73634"/>
                  </a:moveTo>
                  <a:lnTo>
                    <a:pt x="141495" y="44973"/>
                  </a:lnTo>
                  <a:lnTo>
                    <a:pt x="125714" y="21567"/>
                  </a:lnTo>
                  <a:lnTo>
                    <a:pt x="102308" y="5786"/>
                  </a:lnTo>
                  <a:lnTo>
                    <a:pt x="73647" y="0"/>
                  </a:lnTo>
                  <a:lnTo>
                    <a:pt x="44978" y="5786"/>
                  </a:lnTo>
                  <a:lnTo>
                    <a:pt x="21569" y="21567"/>
                  </a:lnTo>
                  <a:lnTo>
                    <a:pt x="5787" y="44973"/>
                  </a:lnTo>
                  <a:lnTo>
                    <a:pt x="0" y="73634"/>
                  </a:lnTo>
                  <a:lnTo>
                    <a:pt x="5787" y="102295"/>
                  </a:lnTo>
                  <a:lnTo>
                    <a:pt x="21569" y="125701"/>
                  </a:lnTo>
                  <a:lnTo>
                    <a:pt x="44978" y="141482"/>
                  </a:lnTo>
                  <a:lnTo>
                    <a:pt x="73647" y="147269"/>
                  </a:lnTo>
                  <a:lnTo>
                    <a:pt x="102308" y="141482"/>
                  </a:lnTo>
                  <a:lnTo>
                    <a:pt x="125714" y="125701"/>
                  </a:lnTo>
                  <a:lnTo>
                    <a:pt x="141495" y="102295"/>
                  </a:lnTo>
                  <a:lnTo>
                    <a:pt x="147281" y="73634"/>
                  </a:lnTo>
                  <a:close/>
                </a:path>
              </a:pathLst>
            </a:custGeom>
            <a:ln w="165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1903628" y="4807382"/>
            <a:ext cx="9525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641007" y="5125504"/>
            <a:ext cx="1137920" cy="155575"/>
            <a:chOff x="641007" y="5125504"/>
            <a:chExt cx="1137920" cy="155575"/>
          </a:xfrm>
        </p:grpSpPr>
        <p:pic>
          <p:nvPicPr>
            <p:cNvPr id="117" name="object 1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1007" y="5125504"/>
              <a:ext cx="155523" cy="155523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31913" y="5125504"/>
              <a:ext cx="155523" cy="155523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622819" y="5125504"/>
              <a:ext cx="155535" cy="155523"/>
            </a:xfrm>
            <a:prstGeom prst="rect">
              <a:avLst/>
            </a:prstGeom>
          </p:spPr>
        </p:pic>
      </p:grpSp>
      <p:sp>
        <p:nvSpPr>
          <p:cNvPr id="120" name="object 120"/>
          <p:cNvSpPr txBox="1"/>
          <p:nvPr/>
        </p:nvSpPr>
        <p:spPr>
          <a:xfrm>
            <a:off x="1658175" y="5114201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F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21" name="object 12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2113737" y="5125504"/>
            <a:ext cx="155523" cy="155523"/>
          </a:xfrm>
          <a:prstGeom prst="rect">
            <a:avLst/>
          </a:prstGeom>
        </p:spPr>
      </p:pic>
      <p:sp>
        <p:nvSpPr>
          <p:cNvPr id="122" name="object 122"/>
          <p:cNvSpPr txBox="1"/>
          <p:nvPr/>
        </p:nvSpPr>
        <p:spPr>
          <a:xfrm>
            <a:off x="2145372" y="5114201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G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518287" y="5432323"/>
            <a:ext cx="1873885" cy="155575"/>
            <a:chOff x="518287" y="5432323"/>
            <a:chExt cx="1873885" cy="155575"/>
          </a:xfrm>
        </p:grpSpPr>
        <p:pic>
          <p:nvPicPr>
            <p:cNvPr id="124" name="object 1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18287" y="5432323"/>
              <a:ext cx="155523" cy="155523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3753" y="5432323"/>
              <a:ext cx="155523" cy="155523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09205" y="5432323"/>
              <a:ext cx="155523" cy="155523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4658" y="5432323"/>
              <a:ext cx="155523" cy="155535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500098" y="5432323"/>
              <a:ext cx="155523" cy="155523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745564" y="5432323"/>
              <a:ext cx="155523" cy="155523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991017" y="5432323"/>
              <a:ext cx="155523" cy="155523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236470" y="5432323"/>
              <a:ext cx="155523" cy="155535"/>
            </a:xfrm>
            <a:prstGeom prst="rect">
              <a:avLst/>
            </a:prstGeom>
          </p:spPr>
        </p:pic>
      </p:grpSp>
      <p:sp>
        <p:nvSpPr>
          <p:cNvPr id="132" name="object 132"/>
          <p:cNvSpPr txBox="1"/>
          <p:nvPr/>
        </p:nvSpPr>
        <p:spPr>
          <a:xfrm>
            <a:off x="1539163" y="5421021"/>
            <a:ext cx="829944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43204" algn="l"/>
                <a:tab pos="492125" algn="l"/>
                <a:tab pos="741045" algn="l"/>
              </a:tabLst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L	</a:t>
            </a:r>
            <a:r>
              <a:rPr sz="800" i="1" spc="15" dirty="0">
                <a:solidFill>
                  <a:srgbClr val="00FF00"/>
                </a:solidFill>
                <a:latin typeface="Times New Roman"/>
                <a:cs typeface="Times New Roman"/>
              </a:rPr>
              <a:t>M	</a:t>
            </a: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N	O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33" name="object 133"/>
          <p:cNvGrpSpPr/>
          <p:nvPr/>
        </p:nvGrpSpPr>
        <p:grpSpPr>
          <a:xfrm>
            <a:off x="1791259" y="4857128"/>
            <a:ext cx="63500" cy="78740"/>
            <a:chOff x="1791259" y="4857128"/>
            <a:chExt cx="63500" cy="78740"/>
          </a:xfrm>
        </p:grpSpPr>
        <p:sp>
          <p:nvSpPr>
            <p:cNvPr id="134" name="object 134"/>
            <p:cNvSpPr/>
            <p:nvPr/>
          </p:nvSpPr>
          <p:spPr>
            <a:xfrm>
              <a:off x="1799513" y="4865382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89" h="62229">
                  <a:moveTo>
                    <a:pt x="0" y="0"/>
                  </a:moveTo>
                  <a:lnTo>
                    <a:pt x="0" y="62141"/>
                  </a:lnTo>
                  <a:lnTo>
                    <a:pt x="46596" y="31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799513" y="4865382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89" h="62229">
                  <a:moveTo>
                    <a:pt x="46596" y="31064"/>
                  </a:moveTo>
                  <a:lnTo>
                    <a:pt x="0" y="62141"/>
                  </a:lnTo>
                  <a:lnTo>
                    <a:pt x="0" y="0"/>
                  </a:lnTo>
                  <a:lnTo>
                    <a:pt x="46596" y="31064"/>
                  </a:lnTo>
                  <a:close/>
                </a:path>
              </a:pathLst>
            </a:custGeom>
            <a:ln w="165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6" name="object 136"/>
          <p:cNvGrpSpPr/>
          <p:nvPr/>
        </p:nvGrpSpPr>
        <p:grpSpPr>
          <a:xfrm>
            <a:off x="6611454" y="3202775"/>
            <a:ext cx="1960245" cy="1168400"/>
            <a:chOff x="6611454" y="3202775"/>
            <a:chExt cx="1960245" cy="1168400"/>
          </a:xfrm>
        </p:grpSpPr>
        <p:sp>
          <p:nvSpPr>
            <p:cNvPr id="137" name="object 137"/>
            <p:cNvSpPr/>
            <p:nvPr/>
          </p:nvSpPr>
          <p:spPr>
            <a:xfrm>
              <a:off x="6671055" y="4213097"/>
              <a:ext cx="1841500" cy="153670"/>
            </a:xfrm>
            <a:custGeom>
              <a:avLst/>
              <a:gdLst/>
              <a:ahLst/>
              <a:cxnLst/>
              <a:rect l="l" t="t" r="r" b="b"/>
              <a:pathLst>
                <a:path w="1841500" h="153670">
                  <a:moveTo>
                    <a:pt x="61366" y="0"/>
                  </a:moveTo>
                  <a:lnTo>
                    <a:pt x="0" y="153416"/>
                  </a:lnTo>
                </a:path>
                <a:path w="1841500" h="153670">
                  <a:moveTo>
                    <a:pt x="61366" y="0"/>
                  </a:moveTo>
                  <a:lnTo>
                    <a:pt x="122732" y="153416"/>
                  </a:lnTo>
                </a:path>
                <a:path w="1841500" h="153670">
                  <a:moveTo>
                    <a:pt x="1779562" y="0"/>
                  </a:moveTo>
                  <a:lnTo>
                    <a:pt x="1718195" y="153416"/>
                  </a:lnTo>
                </a:path>
                <a:path w="1841500" h="153670">
                  <a:moveTo>
                    <a:pt x="1779562" y="0"/>
                  </a:moveTo>
                  <a:lnTo>
                    <a:pt x="1840928" y="153416"/>
                  </a:lnTo>
                </a:path>
                <a:path w="1841500" h="153670">
                  <a:moveTo>
                    <a:pt x="1534109" y="0"/>
                  </a:moveTo>
                  <a:lnTo>
                    <a:pt x="1472742" y="153416"/>
                  </a:lnTo>
                </a:path>
                <a:path w="1841500" h="153670">
                  <a:moveTo>
                    <a:pt x="1534109" y="0"/>
                  </a:moveTo>
                  <a:lnTo>
                    <a:pt x="1595462" y="153416"/>
                  </a:lnTo>
                </a:path>
                <a:path w="1841500" h="153670">
                  <a:moveTo>
                    <a:pt x="1288643" y="0"/>
                  </a:moveTo>
                  <a:lnTo>
                    <a:pt x="1227289" y="153416"/>
                  </a:lnTo>
                </a:path>
                <a:path w="1841500" h="153670">
                  <a:moveTo>
                    <a:pt x="1288643" y="0"/>
                  </a:moveTo>
                  <a:lnTo>
                    <a:pt x="1350010" y="153416"/>
                  </a:lnTo>
                </a:path>
                <a:path w="1841500" h="153670">
                  <a:moveTo>
                    <a:pt x="1043190" y="0"/>
                  </a:moveTo>
                  <a:lnTo>
                    <a:pt x="981824" y="153416"/>
                  </a:lnTo>
                </a:path>
                <a:path w="1841500" h="153670">
                  <a:moveTo>
                    <a:pt x="1043190" y="0"/>
                  </a:moveTo>
                  <a:lnTo>
                    <a:pt x="1104557" y="153416"/>
                  </a:lnTo>
                </a:path>
                <a:path w="1841500" h="153670">
                  <a:moveTo>
                    <a:pt x="797725" y="0"/>
                  </a:moveTo>
                  <a:lnTo>
                    <a:pt x="736371" y="153416"/>
                  </a:lnTo>
                </a:path>
                <a:path w="1841500" h="153670">
                  <a:moveTo>
                    <a:pt x="797725" y="0"/>
                  </a:moveTo>
                  <a:lnTo>
                    <a:pt x="859091" y="153416"/>
                  </a:lnTo>
                </a:path>
                <a:path w="1841500" h="153670">
                  <a:moveTo>
                    <a:pt x="552272" y="0"/>
                  </a:moveTo>
                  <a:lnTo>
                    <a:pt x="490905" y="153416"/>
                  </a:lnTo>
                </a:path>
                <a:path w="1841500" h="153670">
                  <a:moveTo>
                    <a:pt x="552272" y="0"/>
                  </a:moveTo>
                  <a:lnTo>
                    <a:pt x="613638" y="153416"/>
                  </a:lnTo>
                </a:path>
                <a:path w="1841500" h="153670">
                  <a:moveTo>
                    <a:pt x="306819" y="0"/>
                  </a:moveTo>
                  <a:lnTo>
                    <a:pt x="245452" y="153416"/>
                  </a:lnTo>
                </a:path>
                <a:path w="1841500" h="153670">
                  <a:moveTo>
                    <a:pt x="306819" y="0"/>
                  </a:moveTo>
                  <a:lnTo>
                    <a:pt x="368185" y="153416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623837" y="4357039"/>
              <a:ext cx="1935480" cy="0"/>
            </a:xfrm>
            <a:custGeom>
              <a:avLst/>
              <a:gdLst/>
              <a:ahLst/>
              <a:cxnLst/>
              <a:rect l="l" t="t" r="r" b="b"/>
              <a:pathLst>
                <a:path w="1935479">
                  <a:moveTo>
                    <a:pt x="0" y="0"/>
                  </a:moveTo>
                  <a:lnTo>
                    <a:pt x="1935340" y="0"/>
                  </a:lnTo>
                </a:path>
              </a:pathLst>
            </a:custGeom>
            <a:ln w="247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100607" y="3280549"/>
              <a:ext cx="982344" cy="307340"/>
            </a:xfrm>
            <a:custGeom>
              <a:avLst/>
              <a:gdLst/>
              <a:ahLst/>
              <a:cxnLst/>
              <a:rect l="l" t="t" r="r" b="b"/>
              <a:pathLst>
                <a:path w="982345" h="307339">
                  <a:moveTo>
                    <a:pt x="490905" y="0"/>
                  </a:moveTo>
                  <a:lnTo>
                    <a:pt x="0" y="306819"/>
                  </a:lnTo>
                </a:path>
                <a:path w="982345" h="307339">
                  <a:moveTo>
                    <a:pt x="490905" y="0"/>
                  </a:moveTo>
                  <a:lnTo>
                    <a:pt x="981824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836966" y="3587369"/>
              <a:ext cx="491490" cy="307340"/>
            </a:xfrm>
            <a:custGeom>
              <a:avLst/>
              <a:gdLst/>
              <a:ahLst/>
              <a:cxnLst/>
              <a:rect l="l" t="t" r="r" b="b"/>
              <a:pathLst>
                <a:path w="491490" h="307339">
                  <a:moveTo>
                    <a:pt x="245465" y="0"/>
                  </a:moveTo>
                  <a:lnTo>
                    <a:pt x="0" y="306806"/>
                  </a:lnTo>
                </a:path>
                <a:path w="491490" h="307339">
                  <a:moveTo>
                    <a:pt x="245465" y="0"/>
                  </a:moveTo>
                  <a:lnTo>
                    <a:pt x="490918" y="306806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855154" y="3587369"/>
              <a:ext cx="491490" cy="307340"/>
            </a:xfrm>
            <a:custGeom>
              <a:avLst/>
              <a:gdLst/>
              <a:ahLst/>
              <a:cxnLst/>
              <a:rect l="l" t="t" r="r" b="b"/>
              <a:pathLst>
                <a:path w="491490" h="307339">
                  <a:moveTo>
                    <a:pt x="245452" y="0"/>
                  </a:moveTo>
                  <a:lnTo>
                    <a:pt x="0" y="306806"/>
                  </a:lnTo>
                </a:path>
                <a:path w="491490" h="307339">
                  <a:moveTo>
                    <a:pt x="245452" y="0"/>
                  </a:moveTo>
                  <a:lnTo>
                    <a:pt x="490905" y="306806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714233" y="3894188"/>
              <a:ext cx="736600" cy="307340"/>
            </a:xfrm>
            <a:custGeom>
              <a:avLst/>
              <a:gdLst/>
              <a:ahLst/>
              <a:cxnLst/>
              <a:rect l="l" t="t" r="r" b="b"/>
              <a:pathLst>
                <a:path w="736600" h="307339">
                  <a:moveTo>
                    <a:pt x="613638" y="0"/>
                  </a:moveTo>
                  <a:lnTo>
                    <a:pt x="490905" y="306819"/>
                  </a:lnTo>
                </a:path>
                <a:path w="736600" h="307339">
                  <a:moveTo>
                    <a:pt x="613638" y="0"/>
                  </a:moveTo>
                  <a:lnTo>
                    <a:pt x="736371" y="306819"/>
                  </a:lnTo>
                </a:path>
                <a:path w="736600" h="307339">
                  <a:moveTo>
                    <a:pt x="122732" y="0"/>
                  </a:moveTo>
                  <a:lnTo>
                    <a:pt x="0" y="306819"/>
                  </a:lnTo>
                </a:path>
                <a:path w="736600" h="307339">
                  <a:moveTo>
                    <a:pt x="122732" y="0"/>
                  </a:moveTo>
                  <a:lnTo>
                    <a:pt x="245452" y="306819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732409" y="3894188"/>
              <a:ext cx="736600" cy="307340"/>
            </a:xfrm>
            <a:custGeom>
              <a:avLst/>
              <a:gdLst/>
              <a:ahLst/>
              <a:cxnLst/>
              <a:rect l="l" t="t" r="r" b="b"/>
              <a:pathLst>
                <a:path w="736600" h="307339">
                  <a:moveTo>
                    <a:pt x="613638" y="0"/>
                  </a:moveTo>
                  <a:lnTo>
                    <a:pt x="490918" y="306819"/>
                  </a:lnTo>
                </a:path>
                <a:path w="736600" h="307339">
                  <a:moveTo>
                    <a:pt x="613638" y="0"/>
                  </a:moveTo>
                  <a:lnTo>
                    <a:pt x="736371" y="306819"/>
                  </a:lnTo>
                </a:path>
                <a:path w="736600" h="307339">
                  <a:moveTo>
                    <a:pt x="122732" y="0"/>
                  </a:moveTo>
                  <a:lnTo>
                    <a:pt x="0" y="306819"/>
                  </a:lnTo>
                </a:path>
                <a:path w="736600" h="307339">
                  <a:moveTo>
                    <a:pt x="122732" y="0"/>
                  </a:moveTo>
                  <a:lnTo>
                    <a:pt x="245452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4" name="object 14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513752" y="3202775"/>
              <a:ext cx="155523" cy="155535"/>
            </a:xfrm>
            <a:prstGeom prst="rect">
              <a:avLst/>
            </a:prstGeom>
          </p:spPr>
        </p:pic>
      </p:grpSp>
      <p:sp>
        <p:nvSpPr>
          <p:cNvPr id="145" name="object 145"/>
          <p:cNvSpPr txBox="1"/>
          <p:nvPr/>
        </p:nvSpPr>
        <p:spPr>
          <a:xfrm>
            <a:off x="7549095" y="3191472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46" name="object 14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022834" y="3509594"/>
            <a:ext cx="155535" cy="155523"/>
          </a:xfrm>
          <a:prstGeom prst="rect">
            <a:avLst/>
          </a:prstGeom>
        </p:spPr>
      </p:pic>
      <p:sp>
        <p:nvSpPr>
          <p:cNvPr id="147" name="object 147"/>
          <p:cNvSpPr txBox="1"/>
          <p:nvPr/>
        </p:nvSpPr>
        <p:spPr>
          <a:xfrm>
            <a:off x="7061898" y="3498291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48" name="object 148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8000531" y="3505467"/>
            <a:ext cx="163777" cy="163777"/>
          </a:xfrm>
          <a:prstGeom prst="rect">
            <a:avLst/>
          </a:prstGeom>
        </p:spPr>
      </p:pic>
      <p:sp>
        <p:nvSpPr>
          <p:cNvPr id="149" name="object 149"/>
          <p:cNvSpPr txBox="1"/>
          <p:nvPr/>
        </p:nvSpPr>
        <p:spPr>
          <a:xfrm>
            <a:off x="8040001" y="3498291"/>
            <a:ext cx="9525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50" name="object 150"/>
          <p:cNvGrpSpPr/>
          <p:nvPr/>
        </p:nvGrpSpPr>
        <p:grpSpPr>
          <a:xfrm>
            <a:off x="6777380" y="3816413"/>
            <a:ext cx="647065" cy="155575"/>
            <a:chOff x="6777380" y="3816413"/>
            <a:chExt cx="647065" cy="155575"/>
          </a:xfrm>
        </p:grpSpPr>
        <p:pic>
          <p:nvPicPr>
            <p:cNvPr id="151" name="object 1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77380" y="3816413"/>
              <a:ext cx="155523" cy="155523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68286" y="3816413"/>
              <a:ext cx="155535" cy="155523"/>
            </a:xfrm>
            <a:prstGeom prst="rect">
              <a:avLst/>
            </a:prstGeom>
          </p:spPr>
        </p:pic>
      </p:grpSp>
      <p:sp>
        <p:nvSpPr>
          <p:cNvPr id="153" name="object 153"/>
          <p:cNvSpPr txBox="1"/>
          <p:nvPr/>
        </p:nvSpPr>
        <p:spPr>
          <a:xfrm>
            <a:off x="7303643" y="3805111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54" name="object 154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7759205" y="3816413"/>
            <a:ext cx="155523" cy="155523"/>
          </a:xfrm>
          <a:prstGeom prst="rect">
            <a:avLst/>
          </a:prstGeom>
        </p:spPr>
      </p:pic>
      <p:sp>
        <p:nvSpPr>
          <p:cNvPr id="155" name="object 155"/>
          <p:cNvSpPr txBox="1"/>
          <p:nvPr/>
        </p:nvSpPr>
        <p:spPr>
          <a:xfrm>
            <a:off x="7794549" y="3805111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F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56" name="object 156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8250111" y="3816413"/>
            <a:ext cx="155523" cy="155523"/>
          </a:xfrm>
          <a:prstGeom prst="rect">
            <a:avLst/>
          </a:prstGeom>
        </p:spPr>
      </p:pic>
      <p:sp>
        <p:nvSpPr>
          <p:cNvPr id="157" name="object 157"/>
          <p:cNvSpPr txBox="1"/>
          <p:nvPr/>
        </p:nvSpPr>
        <p:spPr>
          <a:xfrm>
            <a:off x="8281746" y="3805111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G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58" name="object 158"/>
          <p:cNvGrpSpPr/>
          <p:nvPr/>
        </p:nvGrpSpPr>
        <p:grpSpPr>
          <a:xfrm>
            <a:off x="6654660" y="4119117"/>
            <a:ext cx="1873885" cy="163830"/>
            <a:chOff x="6654660" y="4119117"/>
            <a:chExt cx="1873885" cy="163830"/>
          </a:xfrm>
        </p:grpSpPr>
        <p:pic>
          <p:nvPicPr>
            <p:cNvPr id="159" name="object 15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54660" y="4123233"/>
              <a:ext cx="155523" cy="155523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00126" y="4123233"/>
              <a:ext cx="155523" cy="155523"/>
            </a:xfrm>
            <a:prstGeom prst="rect">
              <a:avLst/>
            </a:prstGeom>
          </p:spPr>
        </p:pic>
        <p:sp>
          <p:nvSpPr>
            <p:cNvPr id="161" name="object 161"/>
            <p:cNvSpPr/>
            <p:nvPr/>
          </p:nvSpPr>
          <p:spPr>
            <a:xfrm>
              <a:off x="7149705" y="4127360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20">
                  <a:moveTo>
                    <a:pt x="0" y="73634"/>
                  </a:moveTo>
                  <a:lnTo>
                    <a:pt x="5786" y="102301"/>
                  </a:lnTo>
                  <a:lnTo>
                    <a:pt x="21567" y="125706"/>
                  </a:lnTo>
                  <a:lnTo>
                    <a:pt x="44973" y="141484"/>
                  </a:lnTo>
                  <a:lnTo>
                    <a:pt x="73634" y="147269"/>
                  </a:lnTo>
                  <a:lnTo>
                    <a:pt x="102295" y="141484"/>
                  </a:lnTo>
                  <a:lnTo>
                    <a:pt x="125701" y="125706"/>
                  </a:lnTo>
                  <a:lnTo>
                    <a:pt x="141482" y="102301"/>
                  </a:lnTo>
                  <a:lnTo>
                    <a:pt x="147269" y="73634"/>
                  </a:ln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7149705" y="4127360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20">
                  <a:moveTo>
                    <a:pt x="147269" y="73634"/>
                  </a:move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lnTo>
                    <a:pt x="5786" y="102301"/>
                  </a:lnTo>
                  <a:lnTo>
                    <a:pt x="21567" y="125706"/>
                  </a:lnTo>
                  <a:lnTo>
                    <a:pt x="44973" y="141484"/>
                  </a:lnTo>
                  <a:lnTo>
                    <a:pt x="73634" y="147269"/>
                  </a:lnTo>
                  <a:lnTo>
                    <a:pt x="102295" y="141484"/>
                  </a:lnTo>
                  <a:lnTo>
                    <a:pt x="125701" y="125706"/>
                  </a:lnTo>
                  <a:lnTo>
                    <a:pt x="141482" y="102301"/>
                  </a:lnTo>
                  <a:lnTo>
                    <a:pt x="147269" y="73634"/>
                  </a:lnTo>
                  <a:close/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7395158" y="4127372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20">
                  <a:moveTo>
                    <a:pt x="0" y="73634"/>
                  </a:move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295" y="141482"/>
                  </a:lnTo>
                  <a:lnTo>
                    <a:pt x="125701" y="125701"/>
                  </a:lnTo>
                  <a:lnTo>
                    <a:pt x="141482" y="102295"/>
                  </a:lnTo>
                  <a:lnTo>
                    <a:pt x="147269" y="73634"/>
                  </a:lnTo>
                  <a:lnTo>
                    <a:pt x="141482" y="44968"/>
                  </a:lnTo>
                  <a:lnTo>
                    <a:pt x="125701" y="21563"/>
                  </a:lnTo>
                  <a:lnTo>
                    <a:pt x="102295" y="5785"/>
                  </a:lnTo>
                  <a:lnTo>
                    <a:pt x="73634" y="0"/>
                  </a:lnTo>
                  <a:lnTo>
                    <a:pt x="44973" y="5785"/>
                  </a:lnTo>
                  <a:lnTo>
                    <a:pt x="21567" y="21563"/>
                  </a:lnTo>
                  <a:lnTo>
                    <a:pt x="5786" y="44968"/>
                  </a:lnTo>
                  <a:lnTo>
                    <a:pt x="0" y="736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7395158" y="4127372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20">
                  <a:moveTo>
                    <a:pt x="147269" y="73634"/>
                  </a:moveTo>
                  <a:lnTo>
                    <a:pt x="141482" y="44968"/>
                  </a:lnTo>
                  <a:lnTo>
                    <a:pt x="125701" y="21563"/>
                  </a:lnTo>
                  <a:lnTo>
                    <a:pt x="102295" y="5785"/>
                  </a:lnTo>
                  <a:lnTo>
                    <a:pt x="73634" y="0"/>
                  </a:lnTo>
                  <a:lnTo>
                    <a:pt x="44973" y="5785"/>
                  </a:lnTo>
                  <a:lnTo>
                    <a:pt x="21567" y="21563"/>
                  </a:lnTo>
                  <a:lnTo>
                    <a:pt x="5786" y="44968"/>
                  </a:lnTo>
                  <a:lnTo>
                    <a:pt x="0" y="73634"/>
                  </a:ln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295" y="141482"/>
                  </a:lnTo>
                  <a:lnTo>
                    <a:pt x="125701" y="125701"/>
                  </a:lnTo>
                  <a:lnTo>
                    <a:pt x="141482" y="102295"/>
                  </a:lnTo>
                  <a:lnTo>
                    <a:pt x="147269" y="73634"/>
                  </a:lnTo>
                  <a:close/>
                </a:path>
              </a:pathLst>
            </a:custGeom>
            <a:ln w="165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5" name="object 16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36472" y="4123233"/>
              <a:ext cx="155523" cy="155535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881937" y="4123233"/>
              <a:ext cx="155523" cy="155523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27390" y="4123233"/>
              <a:ext cx="155535" cy="155523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372843" y="4123233"/>
              <a:ext cx="155523" cy="155523"/>
            </a:xfrm>
            <a:prstGeom prst="rect">
              <a:avLst/>
            </a:prstGeom>
          </p:spPr>
        </p:pic>
      </p:grpSp>
      <p:sp>
        <p:nvSpPr>
          <p:cNvPr id="169" name="object 169"/>
          <p:cNvSpPr txBox="1"/>
          <p:nvPr/>
        </p:nvSpPr>
        <p:spPr>
          <a:xfrm>
            <a:off x="7422667" y="4111943"/>
            <a:ext cx="108267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65430" algn="l"/>
                <a:tab pos="495934" algn="l"/>
                <a:tab pos="744855" algn="l"/>
                <a:tab pos="994410" algn="l"/>
              </a:tabLst>
            </a:pPr>
            <a:r>
              <a:rPr sz="800" i="1" spc="10" dirty="0">
                <a:latin typeface="Times New Roman"/>
                <a:cs typeface="Times New Roman"/>
              </a:rPr>
              <a:t>K	</a:t>
            </a: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L	</a:t>
            </a:r>
            <a:r>
              <a:rPr sz="800" i="1" spc="15" dirty="0">
                <a:solidFill>
                  <a:srgbClr val="00FF00"/>
                </a:solidFill>
                <a:latin typeface="Times New Roman"/>
                <a:cs typeface="Times New Roman"/>
              </a:rPr>
              <a:t>M	</a:t>
            </a: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N	O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70" name="object 170"/>
          <p:cNvGrpSpPr/>
          <p:nvPr/>
        </p:nvGrpSpPr>
        <p:grpSpPr>
          <a:xfrm>
            <a:off x="7319112" y="4161689"/>
            <a:ext cx="63500" cy="78740"/>
            <a:chOff x="7319112" y="4161689"/>
            <a:chExt cx="63500" cy="78740"/>
          </a:xfrm>
        </p:grpSpPr>
        <p:sp>
          <p:nvSpPr>
            <p:cNvPr id="171" name="object 171"/>
            <p:cNvSpPr/>
            <p:nvPr/>
          </p:nvSpPr>
          <p:spPr>
            <a:xfrm>
              <a:off x="7327366" y="4169943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90" h="62229">
                  <a:moveTo>
                    <a:pt x="0" y="0"/>
                  </a:moveTo>
                  <a:lnTo>
                    <a:pt x="0" y="62128"/>
                  </a:lnTo>
                  <a:lnTo>
                    <a:pt x="46596" y="31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7327366" y="4169943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90" h="62229">
                  <a:moveTo>
                    <a:pt x="46596" y="31064"/>
                  </a:moveTo>
                  <a:lnTo>
                    <a:pt x="0" y="62128"/>
                  </a:lnTo>
                  <a:lnTo>
                    <a:pt x="0" y="0"/>
                  </a:lnTo>
                  <a:lnTo>
                    <a:pt x="46596" y="31064"/>
                  </a:lnTo>
                  <a:close/>
                </a:path>
              </a:pathLst>
            </a:custGeom>
            <a:ln w="165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3" name="object 173"/>
          <p:cNvGrpSpPr/>
          <p:nvPr/>
        </p:nvGrpSpPr>
        <p:grpSpPr>
          <a:xfrm>
            <a:off x="4566005" y="3202775"/>
            <a:ext cx="1960245" cy="1168400"/>
            <a:chOff x="4566005" y="3202775"/>
            <a:chExt cx="1960245" cy="1168400"/>
          </a:xfrm>
        </p:grpSpPr>
        <p:sp>
          <p:nvSpPr>
            <p:cNvPr id="174" name="object 174"/>
            <p:cNvSpPr/>
            <p:nvPr/>
          </p:nvSpPr>
          <p:spPr>
            <a:xfrm>
              <a:off x="4625606" y="4213097"/>
              <a:ext cx="1841500" cy="153670"/>
            </a:xfrm>
            <a:custGeom>
              <a:avLst/>
              <a:gdLst/>
              <a:ahLst/>
              <a:cxnLst/>
              <a:rect l="l" t="t" r="r" b="b"/>
              <a:pathLst>
                <a:path w="1841500" h="153670">
                  <a:moveTo>
                    <a:pt x="61366" y="0"/>
                  </a:moveTo>
                  <a:lnTo>
                    <a:pt x="0" y="153416"/>
                  </a:lnTo>
                </a:path>
                <a:path w="1841500" h="153670">
                  <a:moveTo>
                    <a:pt x="61366" y="0"/>
                  </a:moveTo>
                  <a:lnTo>
                    <a:pt x="122720" y="153416"/>
                  </a:lnTo>
                </a:path>
                <a:path w="1841500" h="153670">
                  <a:moveTo>
                    <a:pt x="1779549" y="0"/>
                  </a:moveTo>
                  <a:lnTo>
                    <a:pt x="1718183" y="153416"/>
                  </a:lnTo>
                </a:path>
                <a:path w="1841500" h="153670">
                  <a:moveTo>
                    <a:pt x="1779549" y="0"/>
                  </a:moveTo>
                  <a:lnTo>
                    <a:pt x="1840915" y="153416"/>
                  </a:lnTo>
                </a:path>
                <a:path w="1841500" h="153670">
                  <a:moveTo>
                    <a:pt x="1534096" y="0"/>
                  </a:moveTo>
                  <a:lnTo>
                    <a:pt x="1472730" y="153416"/>
                  </a:lnTo>
                </a:path>
                <a:path w="1841500" h="153670">
                  <a:moveTo>
                    <a:pt x="1534096" y="0"/>
                  </a:moveTo>
                  <a:lnTo>
                    <a:pt x="1595462" y="153416"/>
                  </a:lnTo>
                </a:path>
                <a:path w="1841500" h="153670">
                  <a:moveTo>
                    <a:pt x="1288643" y="0"/>
                  </a:moveTo>
                  <a:lnTo>
                    <a:pt x="1227277" y="153416"/>
                  </a:lnTo>
                </a:path>
                <a:path w="1841500" h="153670">
                  <a:moveTo>
                    <a:pt x="1288643" y="0"/>
                  </a:moveTo>
                  <a:lnTo>
                    <a:pt x="1350010" y="153416"/>
                  </a:lnTo>
                </a:path>
                <a:path w="1841500" h="153670">
                  <a:moveTo>
                    <a:pt x="1043178" y="0"/>
                  </a:moveTo>
                  <a:lnTo>
                    <a:pt x="981824" y="153416"/>
                  </a:lnTo>
                </a:path>
                <a:path w="1841500" h="153670">
                  <a:moveTo>
                    <a:pt x="1043178" y="0"/>
                  </a:moveTo>
                  <a:lnTo>
                    <a:pt x="1104544" y="153416"/>
                  </a:lnTo>
                </a:path>
                <a:path w="1841500" h="153670">
                  <a:moveTo>
                    <a:pt x="797725" y="0"/>
                  </a:moveTo>
                  <a:lnTo>
                    <a:pt x="736358" y="153416"/>
                  </a:lnTo>
                </a:path>
                <a:path w="1841500" h="153670">
                  <a:moveTo>
                    <a:pt x="797725" y="0"/>
                  </a:moveTo>
                  <a:lnTo>
                    <a:pt x="859091" y="153416"/>
                  </a:lnTo>
                </a:path>
                <a:path w="1841500" h="153670">
                  <a:moveTo>
                    <a:pt x="552272" y="0"/>
                  </a:moveTo>
                  <a:lnTo>
                    <a:pt x="490905" y="153416"/>
                  </a:lnTo>
                </a:path>
                <a:path w="1841500" h="153670">
                  <a:moveTo>
                    <a:pt x="552272" y="0"/>
                  </a:moveTo>
                  <a:lnTo>
                    <a:pt x="613625" y="153416"/>
                  </a:lnTo>
                </a:path>
                <a:path w="1841500" h="153670">
                  <a:moveTo>
                    <a:pt x="306819" y="0"/>
                  </a:moveTo>
                  <a:lnTo>
                    <a:pt x="245452" y="153416"/>
                  </a:lnTo>
                </a:path>
                <a:path w="1841500" h="153670">
                  <a:moveTo>
                    <a:pt x="306819" y="0"/>
                  </a:moveTo>
                  <a:lnTo>
                    <a:pt x="368185" y="153416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578387" y="4357039"/>
              <a:ext cx="1935480" cy="0"/>
            </a:xfrm>
            <a:custGeom>
              <a:avLst/>
              <a:gdLst/>
              <a:ahLst/>
              <a:cxnLst/>
              <a:rect l="l" t="t" r="r" b="b"/>
              <a:pathLst>
                <a:path w="1935479">
                  <a:moveTo>
                    <a:pt x="0" y="0"/>
                  </a:moveTo>
                  <a:lnTo>
                    <a:pt x="1935340" y="0"/>
                  </a:lnTo>
                </a:path>
              </a:pathLst>
            </a:custGeom>
            <a:ln w="247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5055145" y="3280549"/>
              <a:ext cx="982344" cy="307340"/>
            </a:xfrm>
            <a:custGeom>
              <a:avLst/>
              <a:gdLst/>
              <a:ahLst/>
              <a:cxnLst/>
              <a:rect l="l" t="t" r="r" b="b"/>
              <a:pathLst>
                <a:path w="982345" h="307339">
                  <a:moveTo>
                    <a:pt x="490918" y="0"/>
                  </a:moveTo>
                  <a:lnTo>
                    <a:pt x="0" y="306819"/>
                  </a:lnTo>
                </a:path>
                <a:path w="982345" h="307339">
                  <a:moveTo>
                    <a:pt x="490918" y="0"/>
                  </a:moveTo>
                  <a:lnTo>
                    <a:pt x="981824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5791517" y="3587369"/>
              <a:ext cx="491490" cy="307340"/>
            </a:xfrm>
            <a:custGeom>
              <a:avLst/>
              <a:gdLst/>
              <a:ahLst/>
              <a:cxnLst/>
              <a:rect l="l" t="t" r="r" b="b"/>
              <a:pathLst>
                <a:path w="491489" h="307339">
                  <a:moveTo>
                    <a:pt x="245452" y="0"/>
                  </a:moveTo>
                  <a:lnTo>
                    <a:pt x="0" y="306806"/>
                  </a:lnTo>
                </a:path>
                <a:path w="491489" h="307339">
                  <a:moveTo>
                    <a:pt x="245452" y="0"/>
                  </a:moveTo>
                  <a:lnTo>
                    <a:pt x="490905" y="306806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809693" y="3587369"/>
              <a:ext cx="491490" cy="307340"/>
            </a:xfrm>
            <a:custGeom>
              <a:avLst/>
              <a:gdLst/>
              <a:ahLst/>
              <a:cxnLst/>
              <a:rect l="l" t="t" r="r" b="b"/>
              <a:pathLst>
                <a:path w="491489" h="307339">
                  <a:moveTo>
                    <a:pt x="245452" y="0"/>
                  </a:moveTo>
                  <a:lnTo>
                    <a:pt x="0" y="306806"/>
                  </a:lnTo>
                </a:path>
                <a:path w="491489" h="307339">
                  <a:moveTo>
                    <a:pt x="245452" y="0"/>
                  </a:moveTo>
                  <a:lnTo>
                    <a:pt x="490918" y="306806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5668784" y="3894188"/>
              <a:ext cx="736600" cy="307340"/>
            </a:xfrm>
            <a:custGeom>
              <a:avLst/>
              <a:gdLst/>
              <a:ahLst/>
              <a:cxnLst/>
              <a:rect l="l" t="t" r="r" b="b"/>
              <a:pathLst>
                <a:path w="736600" h="307339">
                  <a:moveTo>
                    <a:pt x="613638" y="0"/>
                  </a:moveTo>
                  <a:lnTo>
                    <a:pt x="490905" y="306819"/>
                  </a:lnTo>
                </a:path>
                <a:path w="736600" h="307339">
                  <a:moveTo>
                    <a:pt x="613638" y="0"/>
                  </a:moveTo>
                  <a:lnTo>
                    <a:pt x="736358" y="306819"/>
                  </a:lnTo>
                </a:path>
                <a:path w="736600" h="307339">
                  <a:moveTo>
                    <a:pt x="122720" y="0"/>
                  </a:moveTo>
                  <a:lnTo>
                    <a:pt x="0" y="306819"/>
                  </a:lnTo>
                </a:path>
                <a:path w="736600" h="307339">
                  <a:moveTo>
                    <a:pt x="122720" y="0"/>
                  </a:moveTo>
                  <a:lnTo>
                    <a:pt x="245452" y="306819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4686960" y="3894188"/>
              <a:ext cx="736600" cy="307340"/>
            </a:xfrm>
            <a:custGeom>
              <a:avLst/>
              <a:gdLst/>
              <a:ahLst/>
              <a:cxnLst/>
              <a:rect l="l" t="t" r="r" b="b"/>
              <a:pathLst>
                <a:path w="736600" h="307339">
                  <a:moveTo>
                    <a:pt x="613638" y="0"/>
                  </a:moveTo>
                  <a:lnTo>
                    <a:pt x="490905" y="306819"/>
                  </a:lnTo>
                </a:path>
                <a:path w="736600" h="307339">
                  <a:moveTo>
                    <a:pt x="613638" y="0"/>
                  </a:moveTo>
                  <a:lnTo>
                    <a:pt x="736358" y="306819"/>
                  </a:lnTo>
                </a:path>
                <a:path w="736600" h="307339">
                  <a:moveTo>
                    <a:pt x="122720" y="0"/>
                  </a:moveTo>
                  <a:lnTo>
                    <a:pt x="0" y="306819"/>
                  </a:lnTo>
                </a:path>
                <a:path w="736600" h="307339">
                  <a:moveTo>
                    <a:pt x="122720" y="0"/>
                  </a:moveTo>
                  <a:lnTo>
                    <a:pt x="245452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1" name="object 18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8290" y="3202775"/>
              <a:ext cx="155523" cy="155535"/>
            </a:xfrm>
            <a:prstGeom prst="rect">
              <a:avLst/>
            </a:prstGeom>
          </p:spPr>
        </p:pic>
      </p:grpSp>
      <p:sp>
        <p:nvSpPr>
          <p:cNvPr id="182" name="object 182"/>
          <p:cNvSpPr txBox="1"/>
          <p:nvPr/>
        </p:nvSpPr>
        <p:spPr>
          <a:xfrm>
            <a:off x="5503646" y="3191472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83" name="object 18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77384" y="3509594"/>
            <a:ext cx="155523" cy="155523"/>
          </a:xfrm>
          <a:prstGeom prst="rect">
            <a:avLst/>
          </a:prstGeom>
        </p:spPr>
      </p:pic>
      <p:sp>
        <p:nvSpPr>
          <p:cNvPr id="184" name="object 184"/>
          <p:cNvSpPr txBox="1"/>
          <p:nvPr/>
        </p:nvSpPr>
        <p:spPr>
          <a:xfrm>
            <a:off x="5016449" y="3498291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85" name="object 18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955069" y="3505467"/>
            <a:ext cx="163777" cy="163777"/>
          </a:xfrm>
          <a:prstGeom prst="rect">
            <a:avLst/>
          </a:prstGeom>
        </p:spPr>
      </p:pic>
      <p:sp>
        <p:nvSpPr>
          <p:cNvPr id="186" name="object 186"/>
          <p:cNvSpPr txBox="1"/>
          <p:nvPr/>
        </p:nvSpPr>
        <p:spPr>
          <a:xfrm>
            <a:off x="5994539" y="3498291"/>
            <a:ext cx="9525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87" name="object 187"/>
          <p:cNvGrpSpPr/>
          <p:nvPr/>
        </p:nvGrpSpPr>
        <p:grpSpPr>
          <a:xfrm>
            <a:off x="4731918" y="3816413"/>
            <a:ext cx="647065" cy="155575"/>
            <a:chOff x="4731918" y="3816413"/>
            <a:chExt cx="647065" cy="155575"/>
          </a:xfrm>
        </p:grpSpPr>
        <p:pic>
          <p:nvPicPr>
            <p:cNvPr id="188" name="object 18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31918" y="3816413"/>
              <a:ext cx="155535" cy="155523"/>
            </a:xfrm>
            <a:prstGeom prst="rect">
              <a:avLst/>
            </a:prstGeom>
          </p:spPr>
        </p:pic>
        <p:pic>
          <p:nvPicPr>
            <p:cNvPr id="189" name="object 18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222837" y="3816413"/>
              <a:ext cx="155523" cy="155523"/>
            </a:xfrm>
            <a:prstGeom prst="rect">
              <a:avLst/>
            </a:prstGeom>
          </p:spPr>
        </p:pic>
      </p:grpSp>
      <p:sp>
        <p:nvSpPr>
          <p:cNvPr id="190" name="object 190"/>
          <p:cNvSpPr txBox="1"/>
          <p:nvPr/>
        </p:nvSpPr>
        <p:spPr>
          <a:xfrm>
            <a:off x="5258180" y="3805111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91" name="object 19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713743" y="3816413"/>
            <a:ext cx="155523" cy="155523"/>
          </a:xfrm>
          <a:prstGeom prst="rect">
            <a:avLst/>
          </a:prstGeom>
        </p:spPr>
      </p:pic>
      <p:sp>
        <p:nvSpPr>
          <p:cNvPr id="192" name="object 192"/>
          <p:cNvSpPr txBox="1"/>
          <p:nvPr/>
        </p:nvSpPr>
        <p:spPr>
          <a:xfrm>
            <a:off x="5749099" y="3805111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F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93" name="object 193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6204661" y="3816413"/>
            <a:ext cx="155523" cy="155523"/>
          </a:xfrm>
          <a:prstGeom prst="rect">
            <a:avLst/>
          </a:prstGeom>
        </p:spPr>
      </p:pic>
      <p:sp>
        <p:nvSpPr>
          <p:cNvPr id="194" name="object 194"/>
          <p:cNvSpPr txBox="1"/>
          <p:nvPr/>
        </p:nvSpPr>
        <p:spPr>
          <a:xfrm>
            <a:off x="6236296" y="3805111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G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95" name="object 195"/>
          <p:cNvGrpSpPr/>
          <p:nvPr/>
        </p:nvGrpSpPr>
        <p:grpSpPr>
          <a:xfrm>
            <a:off x="4609198" y="4119105"/>
            <a:ext cx="1873885" cy="163830"/>
            <a:chOff x="4609198" y="4119105"/>
            <a:chExt cx="1873885" cy="163830"/>
          </a:xfrm>
        </p:grpSpPr>
        <p:pic>
          <p:nvPicPr>
            <p:cNvPr id="196" name="object 19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609198" y="4123233"/>
              <a:ext cx="155535" cy="155523"/>
            </a:xfrm>
            <a:prstGeom prst="rect">
              <a:avLst/>
            </a:prstGeom>
          </p:spPr>
        </p:pic>
        <p:pic>
          <p:nvPicPr>
            <p:cNvPr id="197" name="object 19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54664" y="4123233"/>
              <a:ext cx="155535" cy="155523"/>
            </a:xfrm>
            <a:prstGeom prst="rect">
              <a:avLst/>
            </a:prstGeom>
          </p:spPr>
        </p:pic>
        <p:sp>
          <p:nvSpPr>
            <p:cNvPr id="198" name="object 198"/>
            <p:cNvSpPr/>
            <p:nvPr/>
          </p:nvSpPr>
          <p:spPr>
            <a:xfrm>
              <a:off x="5104244" y="4127360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20">
                  <a:moveTo>
                    <a:pt x="0" y="73634"/>
                  </a:moveTo>
                  <a:lnTo>
                    <a:pt x="5786" y="102301"/>
                  </a:lnTo>
                  <a:lnTo>
                    <a:pt x="21567" y="125706"/>
                  </a:lnTo>
                  <a:lnTo>
                    <a:pt x="44973" y="141484"/>
                  </a:lnTo>
                  <a:lnTo>
                    <a:pt x="73634" y="147269"/>
                  </a:lnTo>
                  <a:lnTo>
                    <a:pt x="102301" y="141484"/>
                  </a:lnTo>
                  <a:lnTo>
                    <a:pt x="125706" y="125706"/>
                  </a:lnTo>
                  <a:lnTo>
                    <a:pt x="141484" y="102301"/>
                  </a:lnTo>
                  <a:lnTo>
                    <a:pt x="147269" y="73634"/>
                  </a:lnTo>
                  <a:lnTo>
                    <a:pt x="141484" y="44973"/>
                  </a:lnTo>
                  <a:lnTo>
                    <a:pt x="125706" y="21567"/>
                  </a:lnTo>
                  <a:lnTo>
                    <a:pt x="102301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5104244" y="4127360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20">
                  <a:moveTo>
                    <a:pt x="147269" y="73634"/>
                  </a:moveTo>
                  <a:lnTo>
                    <a:pt x="141484" y="44973"/>
                  </a:lnTo>
                  <a:lnTo>
                    <a:pt x="125706" y="21567"/>
                  </a:lnTo>
                  <a:lnTo>
                    <a:pt x="102301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lnTo>
                    <a:pt x="5786" y="102301"/>
                  </a:lnTo>
                  <a:lnTo>
                    <a:pt x="21567" y="125706"/>
                  </a:lnTo>
                  <a:lnTo>
                    <a:pt x="44973" y="141484"/>
                  </a:lnTo>
                  <a:lnTo>
                    <a:pt x="73634" y="147269"/>
                  </a:lnTo>
                  <a:lnTo>
                    <a:pt x="102301" y="141484"/>
                  </a:lnTo>
                  <a:lnTo>
                    <a:pt x="125706" y="125706"/>
                  </a:lnTo>
                  <a:lnTo>
                    <a:pt x="141484" y="102301"/>
                  </a:lnTo>
                  <a:lnTo>
                    <a:pt x="147269" y="73634"/>
                  </a:lnTo>
                  <a:close/>
                </a:path>
              </a:pathLst>
            </a:custGeom>
            <a:ln w="165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0" name="object 20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341456" y="4119118"/>
              <a:ext cx="163777" cy="163777"/>
            </a:xfrm>
            <a:prstGeom prst="rect">
              <a:avLst/>
            </a:prstGeom>
          </p:spPr>
        </p:pic>
        <p:pic>
          <p:nvPicPr>
            <p:cNvPr id="201" name="object 20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591023" y="4123233"/>
              <a:ext cx="155523" cy="155535"/>
            </a:xfrm>
            <a:prstGeom prst="rect">
              <a:avLst/>
            </a:prstGeom>
          </p:spPr>
        </p:pic>
        <p:pic>
          <p:nvPicPr>
            <p:cNvPr id="202" name="object 20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836488" y="4123233"/>
              <a:ext cx="155523" cy="155523"/>
            </a:xfrm>
            <a:prstGeom prst="rect">
              <a:avLst/>
            </a:prstGeom>
          </p:spPr>
        </p:pic>
        <p:pic>
          <p:nvPicPr>
            <p:cNvPr id="203" name="object 20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081941" y="4123233"/>
              <a:ext cx="155523" cy="155523"/>
            </a:xfrm>
            <a:prstGeom prst="rect">
              <a:avLst/>
            </a:prstGeom>
          </p:spPr>
        </p:pic>
        <p:pic>
          <p:nvPicPr>
            <p:cNvPr id="204" name="object 20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327382" y="4123233"/>
              <a:ext cx="155523" cy="155523"/>
            </a:xfrm>
            <a:prstGeom prst="rect">
              <a:avLst/>
            </a:prstGeom>
          </p:spPr>
        </p:pic>
      </p:grpSp>
      <p:sp>
        <p:nvSpPr>
          <p:cNvPr id="205" name="object 205"/>
          <p:cNvSpPr txBox="1"/>
          <p:nvPr/>
        </p:nvSpPr>
        <p:spPr>
          <a:xfrm>
            <a:off x="5146611" y="4111930"/>
            <a:ext cx="131318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43204" algn="l"/>
                <a:tab pos="495934" algn="l"/>
                <a:tab pos="726440" algn="l"/>
                <a:tab pos="975360" algn="l"/>
                <a:tab pos="1224915" algn="l"/>
              </a:tabLst>
            </a:pPr>
            <a:r>
              <a:rPr sz="800" i="1" spc="5" dirty="0">
                <a:latin typeface="Times New Roman"/>
                <a:cs typeface="Times New Roman"/>
              </a:rPr>
              <a:t>J	</a:t>
            </a:r>
            <a:r>
              <a:rPr sz="800" i="1" spc="10" dirty="0">
                <a:latin typeface="Times New Roman"/>
                <a:cs typeface="Times New Roman"/>
              </a:rPr>
              <a:t>K	</a:t>
            </a: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L	</a:t>
            </a:r>
            <a:r>
              <a:rPr sz="800" i="1" spc="15" dirty="0">
                <a:solidFill>
                  <a:srgbClr val="00FF00"/>
                </a:solidFill>
                <a:latin typeface="Times New Roman"/>
                <a:cs typeface="Times New Roman"/>
              </a:rPr>
              <a:t>M	</a:t>
            </a: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N	O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206" name="object 206"/>
          <p:cNvGrpSpPr/>
          <p:nvPr/>
        </p:nvGrpSpPr>
        <p:grpSpPr>
          <a:xfrm>
            <a:off x="5033315" y="4161676"/>
            <a:ext cx="63500" cy="78740"/>
            <a:chOff x="5033315" y="4161676"/>
            <a:chExt cx="63500" cy="78740"/>
          </a:xfrm>
        </p:grpSpPr>
        <p:sp>
          <p:nvSpPr>
            <p:cNvPr id="207" name="object 207"/>
            <p:cNvSpPr/>
            <p:nvPr/>
          </p:nvSpPr>
          <p:spPr>
            <a:xfrm>
              <a:off x="5041569" y="4169930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89" h="62229">
                  <a:moveTo>
                    <a:pt x="0" y="0"/>
                  </a:moveTo>
                  <a:lnTo>
                    <a:pt x="0" y="62128"/>
                  </a:lnTo>
                  <a:lnTo>
                    <a:pt x="46596" y="31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5041569" y="4169930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89" h="62229">
                  <a:moveTo>
                    <a:pt x="46596" y="31064"/>
                  </a:moveTo>
                  <a:lnTo>
                    <a:pt x="0" y="62128"/>
                  </a:lnTo>
                  <a:lnTo>
                    <a:pt x="0" y="0"/>
                  </a:lnTo>
                  <a:lnTo>
                    <a:pt x="46596" y="31064"/>
                  </a:lnTo>
                  <a:close/>
                </a:path>
              </a:pathLst>
            </a:custGeom>
            <a:ln w="165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9" name="object 209"/>
          <p:cNvGrpSpPr/>
          <p:nvPr/>
        </p:nvGrpSpPr>
        <p:grpSpPr>
          <a:xfrm>
            <a:off x="2520543" y="3202775"/>
            <a:ext cx="1960245" cy="1168400"/>
            <a:chOff x="2520543" y="3202775"/>
            <a:chExt cx="1960245" cy="1168400"/>
          </a:xfrm>
        </p:grpSpPr>
        <p:sp>
          <p:nvSpPr>
            <p:cNvPr id="210" name="object 210"/>
            <p:cNvSpPr/>
            <p:nvPr/>
          </p:nvSpPr>
          <p:spPr>
            <a:xfrm>
              <a:off x="2580144" y="4213097"/>
              <a:ext cx="1841500" cy="153670"/>
            </a:xfrm>
            <a:custGeom>
              <a:avLst/>
              <a:gdLst/>
              <a:ahLst/>
              <a:cxnLst/>
              <a:rect l="l" t="t" r="r" b="b"/>
              <a:pathLst>
                <a:path w="1841500" h="153670">
                  <a:moveTo>
                    <a:pt x="61366" y="0"/>
                  </a:moveTo>
                  <a:lnTo>
                    <a:pt x="0" y="153416"/>
                  </a:lnTo>
                </a:path>
                <a:path w="1841500" h="153670">
                  <a:moveTo>
                    <a:pt x="61366" y="0"/>
                  </a:moveTo>
                  <a:lnTo>
                    <a:pt x="122732" y="153416"/>
                  </a:lnTo>
                </a:path>
                <a:path w="1841500" h="153670">
                  <a:moveTo>
                    <a:pt x="1779562" y="0"/>
                  </a:moveTo>
                  <a:lnTo>
                    <a:pt x="1718195" y="153416"/>
                  </a:lnTo>
                </a:path>
                <a:path w="1841500" h="153670">
                  <a:moveTo>
                    <a:pt x="1779562" y="0"/>
                  </a:moveTo>
                  <a:lnTo>
                    <a:pt x="1840928" y="153416"/>
                  </a:lnTo>
                </a:path>
                <a:path w="1841500" h="153670">
                  <a:moveTo>
                    <a:pt x="1534109" y="0"/>
                  </a:moveTo>
                  <a:lnTo>
                    <a:pt x="1472742" y="153416"/>
                  </a:lnTo>
                </a:path>
                <a:path w="1841500" h="153670">
                  <a:moveTo>
                    <a:pt x="1534109" y="0"/>
                  </a:moveTo>
                  <a:lnTo>
                    <a:pt x="1595462" y="153416"/>
                  </a:lnTo>
                </a:path>
                <a:path w="1841500" h="153670">
                  <a:moveTo>
                    <a:pt x="1288643" y="0"/>
                  </a:moveTo>
                  <a:lnTo>
                    <a:pt x="1227289" y="153416"/>
                  </a:lnTo>
                </a:path>
                <a:path w="1841500" h="153670">
                  <a:moveTo>
                    <a:pt x="1288643" y="0"/>
                  </a:moveTo>
                  <a:lnTo>
                    <a:pt x="1350010" y="153416"/>
                  </a:lnTo>
                </a:path>
                <a:path w="1841500" h="153670">
                  <a:moveTo>
                    <a:pt x="1043190" y="0"/>
                  </a:moveTo>
                  <a:lnTo>
                    <a:pt x="981824" y="153416"/>
                  </a:lnTo>
                </a:path>
                <a:path w="1841500" h="153670">
                  <a:moveTo>
                    <a:pt x="1043190" y="0"/>
                  </a:moveTo>
                  <a:lnTo>
                    <a:pt x="1104557" y="153416"/>
                  </a:lnTo>
                </a:path>
                <a:path w="1841500" h="153670">
                  <a:moveTo>
                    <a:pt x="797725" y="0"/>
                  </a:moveTo>
                  <a:lnTo>
                    <a:pt x="736371" y="153416"/>
                  </a:lnTo>
                </a:path>
                <a:path w="1841500" h="153670">
                  <a:moveTo>
                    <a:pt x="797725" y="0"/>
                  </a:moveTo>
                  <a:lnTo>
                    <a:pt x="859091" y="153416"/>
                  </a:lnTo>
                </a:path>
                <a:path w="1841500" h="153670">
                  <a:moveTo>
                    <a:pt x="552272" y="0"/>
                  </a:moveTo>
                  <a:lnTo>
                    <a:pt x="490905" y="153416"/>
                  </a:lnTo>
                </a:path>
                <a:path w="1841500" h="153670">
                  <a:moveTo>
                    <a:pt x="552272" y="0"/>
                  </a:moveTo>
                  <a:lnTo>
                    <a:pt x="613638" y="153416"/>
                  </a:lnTo>
                </a:path>
                <a:path w="1841500" h="153670">
                  <a:moveTo>
                    <a:pt x="306819" y="0"/>
                  </a:moveTo>
                  <a:lnTo>
                    <a:pt x="245452" y="153416"/>
                  </a:lnTo>
                </a:path>
                <a:path w="1841500" h="153670">
                  <a:moveTo>
                    <a:pt x="306819" y="0"/>
                  </a:moveTo>
                  <a:lnTo>
                    <a:pt x="368185" y="153416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2532925" y="4357039"/>
              <a:ext cx="1935480" cy="0"/>
            </a:xfrm>
            <a:custGeom>
              <a:avLst/>
              <a:gdLst/>
              <a:ahLst/>
              <a:cxnLst/>
              <a:rect l="l" t="t" r="r" b="b"/>
              <a:pathLst>
                <a:path w="1935479">
                  <a:moveTo>
                    <a:pt x="0" y="0"/>
                  </a:moveTo>
                  <a:lnTo>
                    <a:pt x="1935340" y="0"/>
                  </a:lnTo>
                </a:path>
              </a:pathLst>
            </a:custGeom>
            <a:ln w="247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3009683" y="3280549"/>
              <a:ext cx="982344" cy="307340"/>
            </a:xfrm>
            <a:custGeom>
              <a:avLst/>
              <a:gdLst/>
              <a:ahLst/>
              <a:cxnLst/>
              <a:rect l="l" t="t" r="r" b="b"/>
              <a:pathLst>
                <a:path w="982345" h="307339">
                  <a:moveTo>
                    <a:pt x="490918" y="0"/>
                  </a:moveTo>
                  <a:lnTo>
                    <a:pt x="0" y="306819"/>
                  </a:lnTo>
                </a:path>
                <a:path w="982345" h="307339">
                  <a:moveTo>
                    <a:pt x="490918" y="0"/>
                  </a:moveTo>
                  <a:lnTo>
                    <a:pt x="981824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3746055" y="3587369"/>
              <a:ext cx="491490" cy="307340"/>
            </a:xfrm>
            <a:custGeom>
              <a:avLst/>
              <a:gdLst/>
              <a:ahLst/>
              <a:cxnLst/>
              <a:rect l="l" t="t" r="r" b="b"/>
              <a:pathLst>
                <a:path w="491489" h="307339">
                  <a:moveTo>
                    <a:pt x="245452" y="0"/>
                  </a:moveTo>
                  <a:lnTo>
                    <a:pt x="0" y="306806"/>
                  </a:lnTo>
                </a:path>
                <a:path w="491489" h="307339">
                  <a:moveTo>
                    <a:pt x="245452" y="0"/>
                  </a:moveTo>
                  <a:lnTo>
                    <a:pt x="490905" y="306806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2764231" y="3587369"/>
              <a:ext cx="491490" cy="307340"/>
            </a:xfrm>
            <a:custGeom>
              <a:avLst/>
              <a:gdLst/>
              <a:ahLst/>
              <a:cxnLst/>
              <a:rect l="l" t="t" r="r" b="b"/>
              <a:pathLst>
                <a:path w="491489" h="307339">
                  <a:moveTo>
                    <a:pt x="245452" y="0"/>
                  </a:moveTo>
                  <a:lnTo>
                    <a:pt x="0" y="306806"/>
                  </a:lnTo>
                </a:path>
                <a:path w="491489" h="307339">
                  <a:moveTo>
                    <a:pt x="245452" y="0"/>
                  </a:moveTo>
                  <a:lnTo>
                    <a:pt x="490905" y="306806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3132416" y="3894188"/>
              <a:ext cx="1227455" cy="307340"/>
            </a:xfrm>
            <a:custGeom>
              <a:avLst/>
              <a:gdLst/>
              <a:ahLst/>
              <a:cxnLst/>
              <a:rect l="l" t="t" r="r" b="b"/>
              <a:pathLst>
                <a:path w="1227454" h="307339">
                  <a:moveTo>
                    <a:pt x="1104544" y="0"/>
                  </a:moveTo>
                  <a:lnTo>
                    <a:pt x="981811" y="306819"/>
                  </a:lnTo>
                </a:path>
                <a:path w="1227454" h="307339">
                  <a:moveTo>
                    <a:pt x="1104544" y="0"/>
                  </a:moveTo>
                  <a:lnTo>
                    <a:pt x="1227277" y="306819"/>
                  </a:lnTo>
                </a:path>
                <a:path w="1227454" h="307339">
                  <a:moveTo>
                    <a:pt x="613638" y="0"/>
                  </a:moveTo>
                  <a:lnTo>
                    <a:pt x="490905" y="306819"/>
                  </a:lnTo>
                </a:path>
                <a:path w="1227454" h="307339">
                  <a:moveTo>
                    <a:pt x="613638" y="0"/>
                  </a:moveTo>
                  <a:lnTo>
                    <a:pt x="736358" y="306819"/>
                  </a:lnTo>
                </a:path>
                <a:path w="1227454" h="307339">
                  <a:moveTo>
                    <a:pt x="122720" y="0"/>
                  </a:moveTo>
                  <a:lnTo>
                    <a:pt x="0" y="306819"/>
                  </a:lnTo>
                </a:path>
                <a:path w="1227454" h="307339">
                  <a:moveTo>
                    <a:pt x="122720" y="0"/>
                  </a:moveTo>
                  <a:lnTo>
                    <a:pt x="245452" y="306819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641498" y="3894188"/>
              <a:ext cx="245745" cy="307340"/>
            </a:xfrm>
            <a:custGeom>
              <a:avLst/>
              <a:gdLst/>
              <a:ahLst/>
              <a:cxnLst/>
              <a:rect l="l" t="t" r="r" b="b"/>
              <a:pathLst>
                <a:path w="245744" h="307339">
                  <a:moveTo>
                    <a:pt x="122732" y="0"/>
                  </a:moveTo>
                  <a:lnTo>
                    <a:pt x="0" y="306819"/>
                  </a:lnTo>
                </a:path>
                <a:path w="245744" h="307339">
                  <a:moveTo>
                    <a:pt x="122732" y="0"/>
                  </a:moveTo>
                  <a:lnTo>
                    <a:pt x="245452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7" name="object 21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422840" y="3202775"/>
              <a:ext cx="155523" cy="155535"/>
            </a:xfrm>
            <a:prstGeom prst="rect">
              <a:avLst/>
            </a:prstGeom>
          </p:spPr>
        </p:pic>
      </p:grpSp>
      <p:sp>
        <p:nvSpPr>
          <p:cNvPr id="218" name="object 218"/>
          <p:cNvSpPr txBox="1"/>
          <p:nvPr/>
        </p:nvSpPr>
        <p:spPr>
          <a:xfrm>
            <a:off x="3458184" y="3191472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219" name="object 219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2931922" y="3509594"/>
            <a:ext cx="155523" cy="155523"/>
          </a:xfrm>
          <a:prstGeom prst="rect">
            <a:avLst/>
          </a:prstGeom>
        </p:spPr>
      </p:pic>
      <p:sp>
        <p:nvSpPr>
          <p:cNvPr id="220" name="object 220"/>
          <p:cNvSpPr txBox="1"/>
          <p:nvPr/>
        </p:nvSpPr>
        <p:spPr>
          <a:xfrm>
            <a:off x="2970987" y="3498291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221" name="object 22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3909619" y="3505467"/>
            <a:ext cx="163777" cy="163777"/>
          </a:xfrm>
          <a:prstGeom prst="rect">
            <a:avLst/>
          </a:prstGeom>
        </p:spPr>
      </p:pic>
      <p:sp>
        <p:nvSpPr>
          <p:cNvPr id="222" name="object 222"/>
          <p:cNvSpPr txBox="1"/>
          <p:nvPr/>
        </p:nvSpPr>
        <p:spPr>
          <a:xfrm>
            <a:off x="3949090" y="3498291"/>
            <a:ext cx="9525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223" name="object 223"/>
          <p:cNvGrpSpPr/>
          <p:nvPr/>
        </p:nvGrpSpPr>
        <p:grpSpPr>
          <a:xfrm>
            <a:off x="2686469" y="3812285"/>
            <a:ext cx="650875" cy="163830"/>
            <a:chOff x="2686469" y="3812285"/>
            <a:chExt cx="650875" cy="163830"/>
          </a:xfrm>
        </p:grpSpPr>
        <p:pic>
          <p:nvPicPr>
            <p:cNvPr id="224" name="object 2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86469" y="3816413"/>
              <a:ext cx="155523" cy="155523"/>
            </a:xfrm>
            <a:prstGeom prst="rect">
              <a:avLst/>
            </a:prstGeom>
          </p:spPr>
        </p:pic>
        <p:sp>
          <p:nvSpPr>
            <p:cNvPr id="225" name="object 225"/>
            <p:cNvSpPr/>
            <p:nvPr/>
          </p:nvSpPr>
          <p:spPr>
            <a:xfrm>
              <a:off x="3181502" y="3820540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20">
                  <a:moveTo>
                    <a:pt x="0" y="73634"/>
                  </a:move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303" y="141482"/>
                  </a:lnTo>
                  <a:lnTo>
                    <a:pt x="125712" y="125701"/>
                  </a:lnTo>
                  <a:lnTo>
                    <a:pt x="141494" y="102295"/>
                  </a:lnTo>
                  <a:lnTo>
                    <a:pt x="147281" y="73634"/>
                  </a:lnTo>
                  <a:lnTo>
                    <a:pt x="141494" y="44973"/>
                  </a:lnTo>
                  <a:lnTo>
                    <a:pt x="125712" y="21567"/>
                  </a:lnTo>
                  <a:lnTo>
                    <a:pt x="102303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181502" y="3820540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20">
                  <a:moveTo>
                    <a:pt x="147281" y="73634"/>
                  </a:moveTo>
                  <a:lnTo>
                    <a:pt x="141494" y="44973"/>
                  </a:lnTo>
                  <a:lnTo>
                    <a:pt x="125712" y="21567"/>
                  </a:lnTo>
                  <a:lnTo>
                    <a:pt x="102303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303" y="141482"/>
                  </a:lnTo>
                  <a:lnTo>
                    <a:pt x="125712" y="125701"/>
                  </a:lnTo>
                  <a:lnTo>
                    <a:pt x="141494" y="102295"/>
                  </a:lnTo>
                  <a:lnTo>
                    <a:pt x="147281" y="73634"/>
                  </a:lnTo>
                  <a:close/>
                </a:path>
              </a:pathLst>
            </a:custGeom>
            <a:ln w="165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7" name="object 227"/>
          <p:cNvSpPr txBox="1"/>
          <p:nvPr/>
        </p:nvSpPr>
        <p:spPr>
          <a:xfrm>
            <a:off x="3212731" y="3805111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228" name="object 228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3668293" y="3816413"/>
            <a:ext cx="155523" cy="155523"/>
          </a:xfrm>
          <a:prstGeom prst="rect">
            <a:avLst/>
          </a:prstGeom>
        </p:spPr>
      </p:pic>
      <p:sp>
        <p:nvSpPr>
          <p:cNvPr id="229" name="object 229"/>
          <p:cNvSpPr txBox="1"/>
          <p:nvPr/>
        </p:nvSpPr>
        <p:spPr>
          <a:xfrm>
            <a:off x="3703637" y="3805111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F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230" name="object 230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4159199" y="3816413"/>
            <a:ext cx="155523" cy="155523"/>
          </a:xfrm>
          <a:prstGeom prst="rect">
            <a:avLst/>
          </a:prstGeom>
        </p:spPr>
      </p:pic>
      <p:sp>
        <p:nvSpPr>
          <p:cNvPr id="231" name="object 231"/>
          <p:cNvSpPr txBox="1"/>
          <p:nvPr/>
        </p:nvSpPr>
        <p:spPr>
          <a:xfrm>
            <a:off x="4190834" y="3805111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G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232" name="object 232"/>
          <p:cNvGrpSpPr/>
          <p:nvPr/>
        </p:nvGrpSpPr>
        <p:grpSpPr>
          <a:xfrm>
            <a:off x="2563749" y="4123233"/>
            <a:ext cx="1873885" cy="155575"/>
            <a:chOff x="2563749" y="4123233"/>
            <a:chExt cx="1873885" cy="155575"/>
          </a:xfrm>
        </p:grpSpPr>
        <p:pic>
          <p:nvPicPr>
            <p:cNvPr id="233" name="object 23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563749" y="4123233"/>
              <a:ext cx="155523" cy="155523"/>
            </a:xfrm>
            <a:prstGeom prst="rect">
              <a:avLst/>
            </a:prstGeom>
          </p:spPr>
        </p:pic>
        <p:pic>
          <p:nvPicPr>
            <p:cNvPr id="234" name="object 2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09202" y="4123233"/>
              <a:ext cx="155535" cy="155523"/>
            </a:xfrm>
            <a:prstGeom prst="rect">
              <a:avLst/>
            </a:prstGeom>
          </p:spPr>
        </p:pic>
        <p:pic>
          <p:nvPicPr>
            <p:cNvPr id="235" name="object 23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054655" y="4123233"/>
              <a:ext cx="155523" cy="155523"/>
            </a:xfrm>
            <a:prstGeom prst="rect">
              <a:avLst/>
            </a:prstGeom>
          </p:spPr>
        </p:pic>
        <p:pic>
          <p:nvPicPr>
            <p:cNvPr id="236" name="object 23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00120" y="4123245"/>
              <a:ext cx="155523" cy="155523"/>
            </a:xfrm>
            <a:prstGeom prst="rect">
              <a:avLst/>
            </a:prstGeom>
          </p:spPr>
        </p:pic>
        <p:pic>
          <p:nvPicPr>
            <p:cNvPr id="237" name="object 2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45560" y="4123233"/>
              <a:ext cx="155523" cy="155535"/>
            </a:xfrm>
            <a:prstGeom prst="rect">
              <a:avLst/>
            </a:prstGeom>
          </p:spPr>
        </p:pic>
        <p:pic>
          <p:nvPicPr>
            <p:cNvPr id="238" name="object 23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791026" y="4123233"/>
              <a:ext cx="155523" cy="155523"/>
            </a:xfrm>
            <a:prstGeom prst="rect">
              <a:avLst/>
            </a:prstGeom>
          </p:spPr>
        </p:pic>
        <p:pic>
          <p:nvPicPr>
            <p:cNvPr id="239" name="object 23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036479" y="4123233"/>
              <a:ext cx="155523" cy="155523"/>
            </a:xfrm>
            <a:prstGeom prst="rect">
              <a:avLst/>
            </a:prstGeom>
          </p:spPr>
        </p:pic>
        <p:pic>
          <p:nvPicPr>
            <p:cNvPr id="240" name="object 24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281932" y="4123233"/>
              <a:ext cx="155523" cy="155523"/>
            </a:xfrm>
            <a:prstGeom prst="rect">
              <a:avLst/>
            </a:prstGeom>
          </p:spPr>
        </p:pic>
      </p:grpSp>
      <p:sp>
        <p:nvSpPr>
          <p:cNvPr id="241" name="object 241"/>
          <p:cNvSpPr txBox="1"/>
          <p:nvPr/>
        </p:nvSpPr>
        <p:spPr>
          <a:xfrm>
            <a:off x="3101149" y="4111930"/>
            <a:ext cx="131318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43204" algn="l"/>
                <a:tab pos="495934" algn="l"/>
                <a:tab pos="726440" algn="l"/>
                <a:tab pos="975360" algn="l"/>
                <a:tab pos="1224915" algn="l"/>
              </a:tabLst>
            </a:pPr>
            <a:r>
              <a:rPr sz="80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J	</a:t>
            </a: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K	L	</a:t>
            </a:r>
            <a:r>
              <a:rPr sz="800" i="1" spc="15" dirty="0">
                <a:solidFill>
                  <a:srgbClr val="00FF00"/>
                </a:solidFill>
                <a:latin typeface="Times New Roman"/>
                <a:cs typeface="Times New Roman"/>
              </a:rPr>
              <a:t>M	</a:t>
            </a: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N	O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242" name="object 242"/>
          <p:cNvGrpSpPr/>
          <p:nvPr/>
        </p:nvGrpSpPr>
        <p:grpSpPr>
          <a:xfrm>
            <a:off x="3105468" y="3854857"/>
            <a:ext cx="63500" cy="78740"/>
            <a:chOff x="3105468" y="3854857"/>
            <a:chExt cx="63500" cy="78740"/>
          </a:xfrm>
        </p:grpSpPr>
        <p:sp>
          <p:nvSpPr>
            <p:cNvPr id="243" name="object 243"/>
            <p:cNvSpPr/>
            <p:nvPr/>
          </p:nvSpPr>
          <p:spPr>
            <a:xfrm>
              <a:off x="3113722" y="3863111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89" h="62229">
                  <a:moveTo>
                    <a:pt x="0" y="0"/>
                  </a:moveTo>
                  <a:lnTo>
                    <a:pt x="0" y="62128"/>
                  </a:lnTo>
                  <a:lnTo>
                    <a:pt x="46596" y="31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3113722" y="3863111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89" h="62229">
                  <a:moveTo>
                    <a:pt x="46596" y="31064"/>
                  </a:moveTo>
                  <a:lnTo>
                    <a:pt x="0" y="62128"/>
                  </a:lnTo>
                  <a:lnTo>
                    <a:pt x="0" y="0"/>
                  </a:lnTo>
                  <a:lnTo>
                    <a:pt x="46596" y="31064"/>
                  </a:lnTo>
                  <a:close/>
                </a:path>
              </a:pathLst>
            </a:custGeom>
            <a:ln w="165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5" name="object 245"/>
          <p:cNvGrpSpPr/>
          <p:nvPr/>
        </p:nvGrpSpPr>
        <p:grpSpPr>
          <a:xfrm>
            <a:off x="475081" y="3202788"/>
            <a:ext cx="1960245" cy="1168400"/>
            <a:chOff x="475081" y="3202788"/>
            <a:chExt cx="1960245" cy="1168400"/>
          </a:xfrm>
        </p:grpSpPr>
        <p:sp>
          <p:nvSpPr>
            <p:cNvPr id="246" name="object 246"/>
            <p:cNvSpPr/>
            <p:nvPr/>
          </p:nvSpPr>
          <p:spPr>
            <a:xfrm>
              <a:off x="534682" y="4213097"/>
              <a:ext cx="1841500" cy="153670"/>
            </a:xfrm>
            <a:custGeom>
              <a:avLst/>
              <a:gdLst/>
              <a:ahLst/>
              <a:cxnLst/>
              <a:rect l="l" t="t" r="r" b="b"/>
              <a:pathLst>
                <a:path w="1841500" h="153670">
                  <a:moveTo>
                    <a:pt x="61366" y="0"/>
                  </a:moveTo>
                  <a:lnTo>
                    <a:pt x="0" y="153416"/>
                  </a:lnTo>
                </a:path>
                <a:path w="1841500" h="153670">
                  <a:moveTo>
                    <a:pt x="61366" y="0"/>
                  </a:moveTo>
                  <a:lnTo>
                    <a:pt x="122732" y="153416"/>
                  </a:lnTo>
                </a:path>
                <a:path w="1841500" h="153670">
                  <a:moveTo>
                    <a:pt x="1779562" y="0"/>
                  </a:moveTo>
                  <a:lnTo>
                    <a:pt x="1718195" y="153416"/>
                  </a:lnTo>
                </a:path>
                <a:path w="1841500" h="153670">
                  <a:moveTo>
                    <a:pt x="1779562" y="0"/>
                  </a:moveTo>
                  <a:lnTo>
                    <a:pt x="1840915" y="153416"/>
                  </a:lnTo>
                </a:path>
                <a:path w="1841500" h="153670">
                  <a:moveTo>
                    <a:pt x="1534096" y="0"/>
                  </a:moveTo>
                  <a:lnTo>
                    <a:pt x="1472742" y="153416"/>
                  </a:lnTo>
                </a:path>
                <a:path w="1841500" h="153670">
                  <a:moveTo>
                    <a:pt x="1534096" y="0"/>
                  </a:moveTo>
                  <a:lnTo>
                    <a:pt x="1595462" y="153416"/>
                  </a:lnTo>
                </a:path>
                <a:path w="1841500" h="153670">
                  <a:moveTo>
                    <a:pt x="1288643" y="0"/>
                  </a:moveTo>
                  <a:lnTo>
                    <a:pt x="1227277" y="153416"/>
                  </a:lnTo>
                </a:path>
                <a:path w="1841500" h="153670">
                  <a:moveTo>
                    <a:pt x="1288643" y="0"/>
                  </a:moveTo>
                  <a:lnTo>
                    <a:pt x="1350010" y="153416"/>
                  </a:lnTo>
                </a:path>
                <a:path w="1841500" h="153670">
                  <a:moveTo>
                    <a:pt x="1043190" y="0"/>
                  </a:moveTo>
                  <a:lnTo>
                    <a:pt x="981824" y="153416"/>
                  </a:lnTo>
                </a:path>
                <a:path w="1841500" h="153670">
                  <a:moveTo>
                    <a:pt x="1043190" y="0"/>
                  </a:moveTo>
                  <a:lnTo>
                    <a:pt x="1104544" y="153416"/>
                  </a:lnTo>
                </a:path>
                <a:path w="1841500" h="153670">
                  <a:moveTo>
                    <a:pt x="797725" y="0"/>
                  </a:moveTo>
                  <a:lnTo>
                    <a:pt x="736371" y="153416"/>
                  </a:lnTo>
                </a:path>
                <a:path w="1841500" h="153670">
                  <a:moveTo>
                    <a:pt x="797725" y="0"/>
                  </a:moveTo>
                  <a:lnTo>
                    <a:pt x="859091" y="153416"/>
                  </a:lnTo>
                </a:path>
                <a:path w="1841500" h="153670">
                  <a:moveTo>
                    <a:pt x="552272" y="0"/>
                  </a:moveTo>
                  <a:lnTo>
                    <a:pt x="490905" y="153416"/>
                  </a:lnTo>
                </a:path>
                <a:path w="1841500" h="153670">
                  <a:moveTo>
                    <a:pt x="552272" y="0"/>
                  </a:moveTo>
                  <a:lnTo>
                    <a:pt x="613638" y="153416"/>
                  </a:lnTo>
                </a:path>
                <a:path w="1841500" h="153670">
                  <a:moveTo>
                    <a:pt x="306819" y="0"/>
                  </a:moveTo>
                  <a:lnTo>
                    <a:pt x="245452" y="153416"/>
                  </a:lnTo>
                </a:path>
                <a:path w="1841500" h="153670">
                  <a:moveTo>
                    <a:pt x="306819" y="0"/>
                  </a:moveTo>
                  <a:lnTo>
                    <a:pt x="368185" y="153416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487463" y="4357039"/>
              <a:ext cx="1935480" cy="0"/>
            </a:xfrm>
            <a:custGeom>
              <a:avLst/>
              <a:gdLst/>
              <a:ahLst/>
              <a:cxnLst/>
              <a:rect l="l" t="t" r="r" b="b"/>
              <a:pathLst>
                <a:path w="1935480">
                  <a:moveTo>
                    <a:pt x="0" y="0"/>
                  </a:moveTo>
                  <a:lnTo>
                    <a:pt x="1935340" y="0"/>
                  </a:lnTo>
                </a:path>
              </a:pathLst>
            </a:custGeom>
            <a:ln w="247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964234" y="3280549"/>
              <a:ext cx="982344" cy="307340"/>
            </a:xfrm>
            <a:custGeom>
              <a:avLst/>
              <a:gdLst/>
              <a:ahLst/>
              <a:cxnLst/>
              <a:rect l="l" t="t" r="r" b="b"/>
              <a:pathLst>
                <a:path w="982344" h="307339">
                  <a:moveTo>
                    <a:pt x="490905" y="0"/>
                  </a:moveTo>
                  <a:lnTo>
                    <a:pt x="0" y="306819"/>
                  </a:lnTo>
                </a:path>
                <a:path w="982344" h="307339">
                  <a:moveTo>
                    <a:pt x="490905" y="0"/>
                  </a:moveTo>
                  <a:lnTo>
                    <a:pt x="981811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1700593" y="3587368"/>
              <a:ext cx="491490" cy="307340"/>
            </a:xfrm>
            <a:custGeom>
              <a:avLst/>
              <a:gdLst/>
              <a:ahLst/>
              <a:cxnLst/>
              <a:rect l="l" t="t" r="r" b="b"/>
              <a:pathLst>
                <a:path w="491489" h="307339">
                  <a:moveTo>
                    <a:pt x="245452" y="0"/>
                  </a:moveTo>
                  <a:lnTo>
                    <a:pt x="0" y="306819"/>
                  </a:lnTo>
                </a:path>
                <a:path w="491489" h="307339">
                  <a:moveTo>
                    <a:pt x="245452" y="0"/>
                  </a:moveTo>
                  <a:lnTo>
                    <a:pt x="490918" y="306819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718781" y="3587368"/>
              <a:ext cx="491490" cy="307340"/>
            </a:xfrm>
            <a:custGeom>
              <a:avLst/>
              <a:gdLst/>
              <a:ahLst/>
              <a:cxnLst/>
              <a:rect l="l" t="t" r="r" b="b"/>
              <a:pathLst>
                <a:path w="491490" h="307339">
                  <a:moveTo>
                    <a:pt x="245452" y="0"/>
                  </a:moveTo>
                  <a:lnTo>
                    <a:pt x="0" y="306819"/>
                  </a:lnTo>
                </a:path>
                <a:path w="491490" h="307339">
                  <a:moveTo>
                    <a:pt x="245452" y="0"/>
                  </a:moveTo>
                  <a:lnTo>
                    <a:pt x="490905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1086954" y="3894188"/>
              <a:ext cx="1227455" cy="307340"/>
            </a:xfrm>
            <a:custGeom>
              <a:avLst/>
              <a:gdLst/>
              <a:ahLst/>
              <a:cxnLst/>
              <a:rect l="l" t="t" r="r" b="b"/>
              <a:pathLst>
                <a:path w="1227455" h="307339">
                  <a:moveTo>
                    <a:pt x="1104544" y="0"/>
                  </a:moveTo>
                  <a:lnTo>
                    <a:pt x="981824" y="306819"/>
                  </a:lnTo>
                </a:path>
                <a:path w="1227455" h="307339">
                  <a:moveTo>
                    <a:pt x="1104544" y="0"/>
                  </a:moveTo>
                  <a:lnTo>
                    <a:pt x="1227277" y="306819"/>
                  </a:lnTo>
                </a:path>
                <a:path w="1227455" h="307339">
                  <a:moveTo>
                    <a:pt x="613638" y="0"/>
                  </a:moveTo>
                  <a:lnTo>
                    <a:pt x="490918" y="306819"/>
                  </a:lnTo>
                </a:path>
                <a:path w="1227455" h="307339">
                  <a:moveTo>
                    <a:pt x="613638" y="0"/>
                  </a:moveTo>
                  <a:lnTo>
                    <a:pt x="736371" y="306819"/>
                  </a:lnTo>
                </a:path>
                <a:path w="1227455" h="307339">
                  <a:moveTo>
                    <a:pt x="122732" y="0"/>
                  </a:moveTo>
                  <a:lnTo>
                    <a:pt x="0" y="306819"/>
                  </a:lnTo>
                </a:path>
                <a:path w="1227455" h="307339">
                  <a:moveTo>
                    <a:pt x="122732" y="0"/>
                  </a:moveTo>
                  <a:lnTo>
                    <a:pt x="245452" y="306819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596048" y="3894188"/>
              <a:ext cx="245745" cy="307340"/>
            </a:xfrm>
            <a:custGeom>
              <a:avLst/>
              <a:gdLst/>
              <a:ahLst/>
              <a:cxnLst/>
              <a:rect l="l" t="t" r="r" b="b"/>
              <a:pathLst>
                <a:path w="245744" h="307339">
                  <a:moveTo>
                    <a:pt x="122720" y="0"/>
                  </a:moveTo>
                  <a:lnTo>
                    <a:pt x="0" y="306819"/>
                  </a:lnTo>
                </a:path>
                <a:path w="245744" h="307339">
                  <a:moveTo>
                    <a:pt x="122720" y="0"/>
                  </a:moveTo>
                  <a:lnTo>
                    <a:pt x="245452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3" name="object 253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377378" y="3202788"/>
              <a:ext cx="155535" cy="155523"/>
            </a:xfrm>
            <a:prstGeom prst="rect">
              <a:avLst/>
            </a:prstGeom>
          </p:spPr>
        </p:pic>
      </p:grpSp>
      <p:sp>
        <p:nvSpPr>
          <p:cNvPr id="254" name="object 254"/>
          <p:cNvSpPr txBox="1"/>
          <p:nvPr/>
        </p:nvSpPr>
        <p:spPr>
          <a:xfrm>
            <a:off x="1412735" y="3191485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255" name="object 25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6473" y="3509594"/>
            <a:ext cx="155523" cy="155535"/>
          </a:xfrm>
          <a:prstGeom prst="rect">
            <a:avLst/>
          </a:prstGeom>
        </p:spPr>
      </p:pic>
      <p:sp>
        <p:nvSpPr>
          <p:cNvPr id="256" name="object 256"/>
          <p:cNvSpPr txBox="1"/>
          <p:nvPr/>
        </p:nvSpPr>
        <p:spPr>
          <a:xfrm>
            <a:off x="925537" y="3498291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257" name="object 257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864157" y="3505467"/>
            <a:ext cx="163777" cy="163789"/>
          </a:xfrm>
          <a:prstGeom prst="rect">
            <a:avLst/>
          </a:prstGeom>
        </p:spPr>
      </p:pic>
      <p:sp>
        <p:nvSpPr>
          <p:cNvPr id="258" name="object 258"/>
          <p:cNvSpPr txBox="1"/>
          <p:nvPr/>
        </p:nvSpPr>
        <p:spPr>
          <a:xfrm>
            <a:off x="1903628" y="3498291"/>
            <a:ext cx="9525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259" name="object 25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41007" y="3816413"/>
            <a:ext cx="155535" cy="155523"/>
          </a:xfrm>
          <a:prstGeom prst="rect">
            <a:avLst/>
          </a:prstGeom>
        </p:spPr>
      </p:pic>
      <p:sp>
        <p:nvSpPr>
          <p:cNvPr id="260" name="object 260"/>
          <p:cNvSpPr txBox="1"/>
          <p:nvPr/>
        </p:nvSpPr>
        <p:spPr>
          <a:xfrm>
            <a:off x="672655" y="3805111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D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261" name="object 26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27799" y="3812287"/>
            <a:ext cx="163777" cy="163777"/>
          </a:xfrm>
          <a:prstGeom prst="rect">
            <a:avLst/>
          </a:prstGeom>
        </p:spPr>
      </p:pic>
      <p:sp>
        <p:nvSpPr>
          <p:cNvPr id="262" name="object 262"/>
          <p:cNvSpPr txBox="1"/>
          <p:nvPr/>
        </p:nvSpPr>
        <p:spPr>
          <a:xfrm>
            <a:off x="1167269" y="3805111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263" name="object 263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622831" y="3816413"/>
            <a:ext cx="155523" cy="155523"/>
          </a:xfrm>
          <a:prstGeom prst="rect">
            <a:avLst/>
          </a:prstGeom>
        </p:spPr>
      </p:pic>
      <p:sp>
        <p:nvSpPr>
          <p:cNvPr id="264" name="object 264"/>
          <p:cNvSpPr txBox="1"/>
          <p:nvPr/>
        </p:nvSpPr>
        <p:spPr>
          <a:xfrm>
            <a:off x="1658188" y="3805111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F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265" name="object 26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113737" y="3816413"/>
            <a:ext cx="155535" cy="155523"/>
          </a:xfrm>
          <a:prstGeom prst="rect">
            <a:avLst/>
          </a:prstGeom>
        </p:spPr>
      </p:pic>
      <p:sp>
        <p:nvSpPr>
          <p:cNvPr id="266" name="object 266"/>
          <p:cNvSpPr txBox="1"/>
          <p:nvPr/>
        </p:nvSpPr>
        <p:spPr>
          <a:xfrm>
            <a:off x="2145385" y="3805111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G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267" name="object 267"/>
          <p:cNvGrpSpPr/>
          <p:nvPr/>
        </p:nvGrpSpPr>
        <p:grpSpPr>
          <a:xfrm>
            <a:off x="518286" y="4119105"/>
            <a:ext cx="1873885" cy="163830"/>
            <a:chOff x="518286" y="4119105"/>
            <a:chExt cx="1873885" cy="163830"/>
          </a:xfrm>
        </p:grpSpPr>
        <p:sp>
          <p:nvSpPr>
            <p:cNvPr id="268" name="object 268"/>
            <p:cNvSpPr/>
            <p:nvPr/>
          </p:nvSpPr>
          <p:spPr>
            <a:xfrm>
              <a:off x="522414" y="4127372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20">
                  <a:moveTo>
                    <a:pt x="0" y="73634"/>
                  </a:move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295" y="141482"/>
                  </a:lnTo>
                  <a:lnTo>
                    <a:pt x="125701" y="125701"/>
                  </a:lnTo>
                  <a:lnTo>
                    <a:pt x="141482" y="102295"/>
                  </a:lnTo>
                  <a:lnTo>
                    <a:pt x="147269" y="73634"/>
                  </a:lnTo>
                  <a:lnTo>
                    <a:pt x="141482" y="44968"/>
                  </a:lnTo>
                  <a:lnTo>
                    <a:pt x="125701" y="21563"/>
                  </a:lnTo>
                  <a:lnTo>
                    <a:pt x="102295" y="5785"/>
                  </a:lnTo>
                  <a:lnTo>
                    <a:pt x="73634" y="0"/>
                  </a:lnTo>
                  <a:lnTo>
                    <a:pt x="44973" y="5785"/>
                  </a:lnTo>
                  <a:lnTo>
                    <a:pt x="21567" y="21563"/>
                  </a:lnTo>
                  <a:lnTo>
                    <a:pt x="5786" y="44968"/>
                  </a:lnTo>
                  <a:lnTo>
                    <a:pt x="0" y="736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522414" y="4127372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20">
                  <a:moveTo>
                    <a:pt x="147269" y="73634"/>
                  </a:moveTo>
                  <a:lnTo>
                    <a:pt x="141482" y="44968"/>
                  </a:lnTo>
                  <a:lnTo>
                    <a:pt x="125701" y="21563"/>
                  </a:lnTo>
                  <a:lnTo>
                    <a:pt x="102295" y="5785"/>
                  </a:lnTo>
                  <a:lnTo>
                    <a:pt x="73634" y="0"/>
                  </a:lnTo>
                  <a:lnTo>
                    <a:pt x="44973" y="5785"/>
                  </a:lnTo>
                  <a:lnTo>
                    <a:pt x="21567" y="21563"/>
                  </a:lnTo>
                  <a:lnTo>
                    <a:pt x="5786" y="44968"/>
                  </a:lnTo>
                  <a:lnTo>
                    <a:pt x="0" y="73634"/>
                  </a:ln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295" y="141482"/>
                  </a:lnTo>
                  <a:lnTo>
                    <a:pt x="125701" y="125701"/>
                  </a:lnTo>
                  <a:lnTo>
                    <a:pt x="141482" y="102295"/>
                  </a:lnTo>
                  <a:lnTo>
                    <a:pt x="147269" y="73634"/>
                  </a:lnTo>
                  <a:close/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767879" y="4127360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20">
                  <a:moveTo>
                    <a:pt x="0" y="73634"/>
                  </a:moveTo>
                  <a:lnTo>
                    <a:pt x="5786" y="102301"/>
                  </a:lnTo>
                  <a:lnTo>
                    <a:pt x="21567" y="125706"/>
                  </a:lnTo>
                  <a:lnTo>
                    <a:pt x="44973" y="141484"/>
                  </a:lnTo>
                  <a:lnTo>
                    <a:pt x="73634" y="147269"/>
                  </a:lnTo>
                  <a:lnTo>
                    <a:pt x="102295" y="141484"/>
                  </a:lnTo>
                  <a:lnTo>
                    <a:pt x="125701" y="125706"/>
                  </a:lnTo>
                  <a:lnTo>
                    <a:pt x="141482" y="102301"/>
                  </a:lnTo>
                  <a:lnTo>
                    <a:pt x="147269" y="73634"/>
                  </a:ln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767879" y="4127360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20">
                  <a:moveTo>
                    <a:pt x="147269" y="73634"/>
                  </a:move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lnTo>
                    <a:pt x="5786" y="102301"/>
                  </a:lnTo>
                  <a:lnTo>
                    <a:pt x="21567" y="125706"/>
                  </a:lnTo>
                  <a:lnTo>
                    <a:pt x="44973" y="141484"/>
                  </a:lnTo>
                  <a:lnTo>
                    <a:pt x="73634" y="147269"/>
                  </a:lnTo>
                  <a:lnTo>
                    <a:pt x="102295" y="141484"/>
                  </a:lnTo>
                  <a:lnTo>
                    <a:pt x="125701" y="125706"/>
                  </a:lnTo>
                  <a:lnTo>
                    <a:pt x="141482" y="102301"/>
                  </a:lnTo>
                  <a:lnTo>
                    <a:pt x="147269" y="73634"/>
                  </a:lnTo>
                  <a:close/>
                </a:path>
              </a:pathLst>
            </a:custGeom>
            <a:ln w="165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2" name="object 272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009205" y="4123245"/>
              <a:ext cx="155523" cy="155523"/>
            </a:xfrm>
            <a:prstGeom prst="rect">
              <a:avLst/>
            </a:prstGeom>
          </p:spPr>
        </p:pic>
        <p:pic>
          <p:nvPicPr>
            <p:cNvPr id="273" name="object 27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54658" y="4123245"/>
              <a:ext cx="155523" cy="155523"/>
            </a:xfrm>
            <a:prstGeom prst="rect">
              <a:avLst/>
            </a:prstGeom>
          </p:spPr>
        </p:pic>
        <p:pic>
          <p:nvPicPr>
            <p:cNvPr id="274" name="object 27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500111" y="4123245"/>
              <a:ext cx="155523" cy="155523"/>
            </a:xfrm>
            <a:prstGeom prst="rect">
              <a:avLst/>
            </a:prstGeom>
          </p:spPr>
        </p:pic>
        <p:pic>
          <p:nvPicPr>
            <p:cNvPr id="275" name="object 27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745564" y="4123233"/>
              <a:ext cx="155523" cy="155523"/>
            </a:xfrm>
            <a:prstGeom prst="rect">
              <a:avLst/>
            </a:prstGeom>
          </p:spPr>
        </p:pic>
        <p:pic>
          <p:nvPicPr>
            <p:cNvPr id="276" name="object 27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991017" y="4123233"/>
              <a:ext cx="155523" cy="155523"/>
            </a:xfrm>
            <a:prstGeom prst="rect">
              <a:avLst/>
            </a:prstGeom>
          </p:spPr>
        </p:pic>
        <p:pic>
          <p:nvPicPr>
            <p:cNvPr id="277" name="object 27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236470" y="4123233"/>
              <a:ext cx="155535" cy="155535"/>
            </a:xfrm>
            <a:prstGeom prst="rect">
              <a:avLst/>
            </a:prstGeom>
          </p:spPr>
        </p:pic>
      </p:grpSp>
      <p:sp>
        <p:nvSpPr>
          <p:cNvPr id="278" name="object 278"/>
          <p:cNvSpPr txBox="1"/>
          <p:nvPr/>
        </p:nvSpPr>
        <p:spPr>
          <a:xfrm>
            <a:off x="813955" y="4111930"/>
            <a:ext cx="155511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54000" algn="l"/>
                <a:tab pos="484505" algn="l"/>
                <a:tab pos="737235" algn="l"/>
                <a:tab pos="968375" algn="l"/>
                <a:tab pos="1217295" algn="l"/>
                <a:tab pos="1466215" algn="l"/>
              </a:tabLst>
            </a:pPr>
            <a:r>
              <a:rPr sz="800" i="1" spc="5" dirty="0">
                <a:latin typeface="Times New Roman"/>
                <a:cs typeface="Times New Roman"/>
              </a:rPr>
              <a:t>I	</a:t>
            </a:r>
            <a:r>
              <a:rPr sz="80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J	</a:t>
            </a: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K	L	</a:t>
            </a:r>
            <a:r>
              <a:rPr sz="800" i="1" spc="15" dirty="0">
                <a:solidFill>
                  <a:srgbClr val="00FF00"/>
                </a:solidFill>
                <a:latin typeface="Times New Roman"/>
                <a:cs typeface="Times New Roman"/>
              </a:rPr>
              <a:t>M	</a:t>
            </a: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N	O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279" name="object 279"/>
          <p:cNvGrpSpPr/>
          <p:nvPr/>
        </p:nvGrpSpPr>
        <p:grpSpPr>
          <a:xfrm>
            <a:off x="691820" y="4161676"/>
            <a:ext cx="63500" cy="78740"/>
            <a:chOff x="691820" y="4161676"/>
            <a:chExt cx="63500" cy="78740"/>
          </a:xfrm>
        </p:grpSpPr>
        <p:sp>
          <p:nvSpPr>
            <p:cNvPr id="280" name="object 280"/>
            <p:cNvSpPr/>
            <p:nvPr/>
          </p:nvSpPr>
          <p:spPr>
            <a:xfrm>
              <a:off x="700074" y="4169930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90" h="62229">
                  <a:moveTo>
                    <a:pt x="0" y="0"/>
                  </a:moveTo>
                  <a:lnTo>
                    <a:pt x="0" y="62128"/>
                  </a:lnTo>
                  <a:lnTo>
                    <a:pt x="46596" y="31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700074" y="4169930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90" h="62229">
                  <a:moveTo>
                    <a:pt x="46596" y="31064"/>
                  </a:moveTo>
                  <a:lnTo>
                    <a:pt x="0" y="62128"/>
                  </a:lnTo>
                  <a:lnTo>
                    <a:pt x="0" y="0"/>
                  </a:lnTo>
                  <a:lnTo>
                    <a:pt x="46596" y="31064"/>
                  </a:lnTo>
                  <a:close/>
                </a:path>
              </a:pathLst>
            </a:custGeom>
            <a:ln w="165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2" name="object 282"/>
          <p:cNvGrpSpPr/>
          <p:nvPr/>
        </p:nvGrpSpPr>
        <p:grpSpPr>
          <a:xfrm>
            <a:off x="6611467" y="1893684"/>
            <a:ext cx="1960245" cy="1156335"/>
            <a:chOff x="6611467" y="1893684"/>
            <a:chExt cx="1960245" cy="1156335"/>
          </a:xfrm>
        </p:grpSpPr>
        <p:sp>
          <p:nvSpPr>
            <p:cNvPr id="283" name="object 283"/>
            <p:cNvSpPr/>
            <p:nvPr/>
          </p:nvSpPr>
          <p:spPr>
            <a:xfrm>
              <a:off x="6671068" y="2891904"/>
              <a:ext cx="1841500" cy="153670"/>
            </a:xfrm>
            <a:custGeom>
              <a:avLst/>
              <a:gdLst/>
              <a:ahLst/>
              <a:cxnLst/>
              <a:rect l="l" t="t" r="r" b="b"/>
              <a:pathLst>
                <a:path w="1841500" h="153669">
                  <a:moveTo>
                    <a:pt x="61366" y="0"/>
                  </a:moveTo>
                  <a:lnTo>
                    <a:pt x="0" y="153416"/>
                  </a:lnTo>
                </a:path>
                <a:path w="1841500" h="153669">
                  <a:moveTo>
                    <a:pt x="61366" y="0"/>
                  </a:moveTo>
                  <a:lnTo>
                    <a:pt x="122732" y="153416"/>
                  </a:lnTo>
                </a:path>
                <a:path w="1841500" h="153669">
                  <a:moveTo>
                    <a:pt x="1779549" y="0"/>
                  </a:moveTo>
                  <a:lnTo>
                    <a:pt x="1718195" y="153416"/>
                  </a:lnTo>
                </a:path>
                <a:path w="1841500" h="153669">
                  <a:moveTo>
                    <a:pt x="1779549" y="0"/>
                  </a:moveTo>
                  <a:lnTo>
                    <a:pt x="1840915" y="153416"/>
                  </a:lnTo>
                </a:path>
                <a:path w="1841500" h="153669">
                  <a:moveTo>
                    <a:pt x="1534096" y="0"/>
                  </a:moveTo>
                  <a:lnTo>
                    <a:pt x="1472730" y="153416"/>
                  </a:lnTo>
                </a:path>
                <a:path w="1841500" h="153669">
                  <a:moveTo>
                    <a:pt x="1534096" y="0"/>
                  </a:moveTo>
                  <a:lnTo>
                    <a:pt x="1595462" y="153416"/>
                  </a:lnTo>
                </a:path>
                <a:path w="1841500" h="153669">
                  <a:moveTo>
                    <a:pt x="1288643" y="0"/>
                  </a:moveTo>
                  <a:lnTo>
                    <a:pt x="1227277" y="153416"/>
                  </a:lnTo>
                </a:path>
                <a:path w="1841500" h="153669">
                  <a:moveTo>
                    <a:pt x="1288643" y="0"/>
                  </a:moveTo>
                  <a:lnTo>
                    <a:pt x="1350010" y="153416"/>
                  </a:lnTo>
                </a:path>
                <a:path w="1841500" h="153669">
                  <a:moveTo>
                    <a:pt x="1043190" y="0"/>
                  </a:moveTo>
                  <a:lnTo>
                    <a:pt x="981824" y="153416"/>
                  </a:lnTo>
                </a:path>
                <a:path w="1841500" h="153669">
                  <a:moveTo>
                    <a:pt x="1043190" y="0"/>
                  </a:moveTo>
                  <a:lnTo>
                    <a:pt x="1104544" y="153416"/>
                  </a:lnTo>
                </a:path>
                <a:path w="1841500" h="153669">
                  <a:moveTo>
                    <a:pt x="797725" y="0"/>
                  </a:moveTo>
                  <a:lnTo>
                    <a:pt x="736358" y="153416"/>
                  </a:lnTo>
                </a:path>
                <a:path w="1841500" h="153669">
                  <a:moveTo>
                    <a:pt x="797725" y="0"/>
                  </a:moveTo>
                  <a:lnTo>
                    <a:pt x="859091" y="153416"/>
                  </a:lnTo>
                </a:path>
                <a:path w="1841500" h="153669">
                  <a:moveTo>
                    <a:pt x="552272" y="0"/>
                  </a:moveTo>
                  <a:lnTo>
                    <a:pt x="490905" y="153416"/>
                  </a:lnTo>
                </a:path>
                <a:path w="1841500" h="153669">
                  <a:moveTo>
                    <a:pt x="552272" y="0"/>
                  </a:moveTo>
                  <a:lnTo>
                    <a:pt x="613638" y="153416"/>
                  </a:lnTo>
                </a:path>
                <a:path w="1841500" h="153669">
                  <a:moveTo>
                    <a:pt x="306819" y="0"/>
                  </a:moveTo>
                  <a:lnTo>
                    <a:pt x="245452" y="153416"/>
                  </a:lnTo>
                </a:path>
                <a:path w="1841500" h="153669">
                  <a:moveTo>
                    <a:pt x="306819" y="0"/>
                  </a:moveTo>
                  <a:lnTo>
                    <a:pt x="368185" y="153416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6623850" y="3035846"/>
              <a:ext cx="1935480" cy="0"/>
            </a:xfrm>
            <a:custGeom>
              <a:avLst/>
              <a:gdLst/>
              <a:ahLst/>
              <a:cxnLst/>
              <a:rect l="l" t="t" r="r" b="b"/>
              <a:pathLst>
                <a:path w="1935479">
                  <a:moveTo>
                    <a:pt x="0" y="0"/>
                  </a:moveTo>
                  <a:lnTo>
                    <a:pt x="1935340" y="0"/>
                  </a:lnTo>
                </a:path>
              </a:pathLst>
            </a:custGeom>
            <a:ln w="247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7100608" y="1971459"/>
              <a:ext cx="982344" cy="307340"/>
            </a:xfrm>
            <a:custGeom>
              <a:avLst/>
              <a:gdLst/>
              <a:ahLst/>
              <a:cxnLst/>
              <a:rect l="l" t="t" r="r" b="b"/>
              <a:pathLst>
                <a:path w="982345" h="307339">
                  <a:moveTo>
                    <a:pt x="490905" y="0"/>
                  </a:moveTo>
                  <a:lnTo>
                    <a:pt x="0" y="306819"/>
                  </a:lnTo>
                </a:path>
                <a:path w="982345" h="307339">
                  <a:moveTo>
                    <a:pt x="490905" y="0"/>
                  </a:moveTo>
                  <a:lnTo>
                    <a:pt x="981824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7836966" y="2278278"/>
              <a:ext cx="491490" cy="307340"/>
            </a:xfrm>
            <a:custGeom>
              <a:avLst/>
              <a:gdLst/>
              <a:ahLst/>
              <a:cxnLst/>
              <a:rect l="l" t="t" r="r" b="b"/>
              <a:pathLst>
                <a:path w="491490" h="307339">
                  <a:moveTo>
                    <a:pt x="245465" y="0"/>
                  </a:moveTo>
                  <a:lnTo>
                    <a:pt x="0" y="306819"/>
                  </a:lnTo>
                </a:path>
                <a:path w="491490" h="307339">
                  <a:moveTo>
                    <a:pt x="245465" y="0"/>
                  </a:moveTo>
                  <a:lnTo>
                    <a:pt x="490918" y="306819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6855155" y="2278278"/>
              <a:ext cx="491490" cy="307340"/>
            </a:xfrm>
            <a:custGeom>
              <a:avLst/>
              <a:gdLst/>
              <a:ahLst/>
              <a:cxnLst/>
              <a:rect l="l" t="t" r="r" b="b"/>
              <a:pathLst>
                <a:path w="491490" h="307339">
                  <a:moveTo>
                    <a:pt x="245452" y="0"/>
                  </a:moveTo>
                  <a:lnTo>
                    <a:pt x="0" y="306819"/>
                  </a:lnTo>
                </a:path>
                <a:path w="491490" h="307339">
                  <a:moveTo>
                    <a:pt x="245452" y="0"/>
                  </a:moveTo>
                  <a:lnTo>
                    <a:pt x="490905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7223328" y="2585097"/>
              <a:ext cx="1227455" cy="307340"/>
            </a:xfrm>
            <a:custGeom>
              <a:avLst/>
              <a:gdLst/>
              <a:ahLst/>
              <a:cxnLst/>
              <a:rect l="l" t="t" r="r" b="b"/>
              <a:pathLst>
                <a:path w="1227454" h="307339">
                  <a:moveTo>
                    <a:pt x="1104557" y="0"/>
                  </a:moveTo>
                  <a:lnTo>
                    <a:pt x="981824" y="306819"/>
                  </a:lnTo>
                </a:path>
                <a:path w="1227454" h="307339">
                  <a:moveTo>
                    <a:pt x="1104557" y="0"/>
                  </a:moveTo>
                  <a:lnTo>
                    <a:pt x="1227277" y="306819"/>
                  </a:lnTo>
                </a:path>
                <a:path w="1227454" h="307339">
                  <a:moveTo>
                    <a:pt x="613638" y="0"/>
                  </a:moveTo>
                  <a:lnTo>
                    <a:pt x="490918" y="306819"/>
                  </a:lnTo>
                </a:path>
                <a:path w="1227454" h="307339">
                  <a:moveTo>
                    <a:pt x="613638" y="0"/>
                  </a:moveTo>
                  <a:lnTo>
                    <a:pt x="736371" y="306819"/>
                  </a:lnTo>
                </a:path>
                <a:path w="1227454" h="307339">
                  <a:moveTo>
                    <a:pt x="122732" y="0"/>
                  </a:moveTo>
                  <a:lnTo>
                    <a:pt x="0" y="306819"/>
                  </a:lnTo>
                </a:path>
                <a:path w="1227454" h="307339">
                  <a:moveTo>
                    <a:pt x="122732" y="0"/>
                  </a:moveTo>
                  <a:lnTo>
                    <a:pt x="245452" y="306819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6732422" y="2585097"/>
              <a:ext cx="245745" cy="307340"/>
            </a:xfrm>
            <a:custGeom>
              <a:avLst/>
              <a:gdLst/>
              <a:ahLst/>
              <a:cxnLst/>
              <a:rect l="l" t="t" r="r" b="b"/>
              <a:pathLst>
                <a:path w="245745" h="307339">
                  <a:moveTo>
                    <a:pt x="122732" y="0"/>
                  </a:moveTo>
                  <a:lnTo>
                    <a:pt x="0" y="306819"/>
                  </a:lnTo>
                </a:path>
                <a:path w="245745" h="307339">
                  <a:moveTo>
                    <a:pt x="122732" y="0"/>
                  </a:moveTo>
                  <a:lnTo>
                    <a:pt x="245452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0" name="object 29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13752" y="1893684"/>
              <a:ext cx="155535" cy="155535"/>
            </a:xfrm>
            <a:prstGeom prst="rect">
              <a:avLst/>
            </a:prstGeom>
          </p:spPr>
        </p:pic>
      </p:grpSp>
      <p:sp>
        <p:nvSpPr>
          <p:cNvPr id="291" name="object 291"/>
          <p:cNvSpPr txBox="1"/>
          <p:nvPr/>
        </p:nvSpPr>
        <p:spPr>
          <a:xfrm>
            <a:off x="7549108" y="1882382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292" name="object 29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2846" y="2200504"/>
            <a:ext cx="155523" cy="155523"/>
          </a:xfrm>
          <a:prstGeom prst="rect">
            <a:avLst/>
          </a:prstGeom>
        </p:spPr>
      </p:pic>
      <p:sp>
        <p:nvSpPr>
          <p:cNvPr id="293" name="object 293"/>
          <p:cNvSpPr txBox="1"/>
          <p:nvPr/>
        </p:nvSpPr>
        <p:spPr>
          <a:xfrm>
            <a:off x="7061911" y="2189201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294" name="object 294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8000531" y="2196377"/>
            <a:ext cx="163777" cy="163777"/>
          </a:xfrm>
          <a:prstGeom prst="rect">
            <a:avLst/>
          </a:prstGeom>
        </p:spPr>
      </p:pic>
      <p:sp>
        <p:nvSpPr>
          <p:cNvPr id="295" name="object 295"/>
          <p:cNvSpPr txBox="1"/>
          <p:nvPr/>
        </p:nvSpPr>
        <p:spPr>
          <a:xfrm>
            <a:off x="8040014" y="2189201"/>
            <a:ext cx="9525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296" name="object 29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77380" y="2507323"/>
            <a:ext cx="155535" cy="155523"/>
          </a:xfrm>
          <a:prstGeom prst="rect">
            <a:avLst/>
          </a:prstGeom>
        </p:spPr>
      </p:pic>
      <p:sp>
        <p:nvSpPr>
          <p:cNvPr id="297" name="object 297"/>
          <p:cNvSpPr txBox="1"/>
          <p:nvPr/>
        </p:nvSpPr>
        <p:spPr>
          <a:xfrm>
            <a:off x="6809028" y="2496020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D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298" name="object 29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264172" y="2503196"/>
            <a:ext cx="163777" cy="163777"/>
          </a:xfrm>
          <a:prstGeom prst="rect">
            <a:avLst/>
          </a:prstGeom>
        </p:spPr>
      </p:pic>
      <p:sp>
        <p:nvSpPr>
          <p:cNvPr id="299" name="object 299"/>
          <p:cNvSpPr txBox="1"/>
          <p:nvPr/>
        </p:nvSpPr>
        <p:spPr>
          <a:xfrm>
            <a:off x="7303643" y="2496020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300" name="object 300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7759205" y="2507323"/>
            <a:ext cx="155523" cy="155523"/>
          </a:xfrm>
          <a:prstGeom prst="rect">
            <a:avLst/>
          </a:prstGeom>
        </p:spPr>
      </p:pic>
      <p:sp>
        <p:nvSpPr>
          <p:cNvPr id="301" name="object 301"/>
          <p:cNvSpPr txBox="1"/>
          <p:nvPr/>
        </p:nvSpPr>
        <p:spPr>
          <a:xfrm>
            <a:off x="7794561" y="2496020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F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302" name="object 302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8250123" y="2507323"/>
            <a:ext cx="155523" cy="155523"/>
          </a:xfrm>
          <a:prstGeom prst="rect">
            <a:avLst/>
          </a:prstGeom>
        </p:spPr>
      </p:pic>
      <p:sp>
        <p:nvSpPr>
          <p:cNvPr id="303" name="object 303"/>
          <p:cNvSpPr txBox="1"/>
          <p:nvPr/>
        </p:nvSpPr>
        <p:spPr>
          <a:xfrm>
            <a:off x="8281758" y="2496020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G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304" name="object 304"/>
          <p:cNvGrpSpPr/>
          <p:nvPr/>
        </p:nvGrpSpPr>
        <p:grpSpPr>
          <a:xfrm>
            <a:off x="6650532" y="2810014"/>
            <a:ext cx="1878330" cy="163830"/>
            <a:chOff x="6650532" y="2810014"/>
            <a:chExt cx="1878330" cy="163830"/>
          </a:xfrm>
        </p:grpSpPr>
        <p:sp>
          <p:nvSpPr>
            <p:cNvPr id="305" name="object 305"/>
            <p:cNvSpPr/>
            <p:nvPr/>
          </p:nvSpPr>
          <p:spPr>
            <a:xfrm>
              <a:off x="6658787" y="2818269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19">
                  <a:moveTo>
                    <a:pt x="0" y="73634"/>
                  </a:moveTo>
                  <a:lnTo>
                    <a:pt x="5786" y="102303"/>
                  </a:lnTo>
                  <a:lnTo>
                    <a:pt x="21567" y="125712"/>
                  </a:lnTo>
                  <a:lnTo>
                    <a:pt x="44973" y="141494"/>
                  </a:lnTo>
                  <a:lnTo>
                    <a:pt x="73634" y="147281"/>
                  </a:lnTo>
                  <a:lnTo>
                    <a:pt x="102295" y="141494"/>
                  </a:lnTo>
                  <a:lnTo>
                    <a:pt x="125701" y="125712"/>
                  </a:lnTo>
                  <a:lnTo>
                    <a:pt x="141482" y="102303"/>
                  </a:lnTo>
                  <a:lnTo>
                    <a:pt x="147269" y="73634"/>
                  </a:ln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6658787" y="2818269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19">
                  <a:moveTo>
                    <a:pt x="147269" y="73634"/>
                  </a:move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lnTo>
                    <a:pt x="5786" y="102303"/>
                  </a:lnTo>
                  <a:lnTo>
                    <a:pt x="21567" y="125712"/>
                  </a:lnTo>
                  <a:lnTo>
                    <a:pt x="44973" y="141494"/>
                  </a:lnTo>
                  <a:lnTo>
                    <a:pt x="73634" y="147281"/>
                  </a:lnTo>
                  <a:lnTo>
                    <a:pt x="102295" y="141494"/>
                  </a:lnTo>
                  <a:lnTo>
                    <a:pt x="125701" y="125712"/>
                  </a:lnTo>
                  <a:lnTo>
                    <a:pt x="141482" y="102303"/>
                  </a:lnTo>
                  <a:lnTo>
                    <a:pt x="147269" y="73634"/>
                  </a:lnTo>
                  <a:close/>
                </a:path>
              </a:pathLst>
            </a:custGeom>
            <a:ln w="165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7" name="object 30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895999" y="2810015"/>
              <a:ext cx="163777" cy="163777"/>
            </a:xfrm>
            <a:prstGeom prst="rect">
              <a:avLst/>
            </a:prstGeom>
          </p:spPr>
        </p:pic>
        <p:pic>
          <p:nvPicPr>
            <p:cNvPr id="308" name="object 30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7145579" y="2814142"/>
              <a:ext cx="155523" cy="155535"/>
            </a:xfrm>
            <a:prstGeom prst="rect">
              <a:avLst/>
            </a:prstGeom>
          </p:spPr>
        </p:pic>
        <p:pic>
          <p:nvPicPr>
            <p:cNvPr id="309" name="object 30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391032" y="2814155"/>
              <a:ext cx="155523" cy="155523"/>
            </a:xfrm>
            <a:prstGeom prst="rect">
              <a:avLst/>
            </a:prstGeom>
          </p:spPr>
        </p:pic>
        <p:pic>
          <p:nvPicPr>
            <p:cNvPr id="310" name="object 310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7636485" y="2814142"/>
              <a:ext cx="155523" cy="155535"/>
            </a:xfrm>
            <a:prstGeom prst="rect">
              <a:avLst/>
            </a:prstGeom>
          </p:spPr>
        </p:pic>
        <p:pic>
          <p:nvPicPr>
            <p:cNvPr id="311" name="object 31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881938" y="2814142"/>
              <a:ext cx="155523" cy="155523"/>
            </a:xfrm>
            <a:prstGeom prst="rect">
              <a:avLst/>
            </a:prstGeom>
          </p:spPr>
        </p:pic>
        <p:pic>
          <p:nvPicPr>
            <p:cNvPr id="312" name="object 312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8127390" y="2814142"/>
              <a:ext cx="155535" cy="155523"/>
            </a:xfrm>
            <a:prstGeom prst="rect">
              <a:avLst/>
            </a:prstGeom>
          </p:spPr>
        </p:pic>
        <p:pic>
          <p:nvPicPr>
            <p:cNvPr id="313" name="object 313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8372843" y="2814142"/>
              <a:ext cx="155535" cy="155523"/>
            </a:xfrm>
            <a:prstGeom prst="rect">
              <a:avLst/>
            </a:prstGeom>
          </p:spPr>
        </p:pic>
      </p:grpSp>
      <p:sp>
        <p:nvSpPr>
          <p:cNvPr id="314" name="object 314"/>
          <p:cNvSpPr txBox="1"/>
          <p:nvPr/>
        </p:nvSpPr>
        <p:spPr>
          <a:xfrm>
            <a:off x="6686295" y="2802840"/>
            <a:ext cx="181927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76225" algn="l"/>
                <a:tab pos="518159" algn="l"/>
                <a:tab pos="748665" algn="l"/>
                <a:tab pos="1001394" algn="l"/>
                <a:tab pos="1231900" algn="l"/>
                <a:tab pos="1481455" algn="l"/>
                <a:tab pos="1730375" algn="l"/>
              </a:tabLst>
            </a:pPr>
            <a:r>
              <a:rPr sz="800" i="1" spc="10" dirty="0">
                <a:latin typeface="Times New Roman"/>
                <a:cs typeface="Times New Roman"/>
              </a:rPr>
              <a:t>H	</a:t>
            </a:r>
            <a:r>
              <a:rPr sz="800" i="1" spc="5" dirty="0">
                <a:latin typeface="Times New Roman"/>
                <a:cs typeface="Times New Roman"/>
              </a:rPr>
              <a:t>I	</a:t>
            </a:r>
            <a:r>
              <a:rPr sz="80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J	</a:t>
            </a: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K	L	</a:t>
            </a:r>
            <a:r>
              <a:rPr sz="800" i="1" spc="15" dirty="0">
                <a:solidFill>
                  <a:srgbClr val="00FF00"/>
                </a:solidFill>
                <a:latin typeface="Times New Roman"/>
                <a:cs typeface="Times New Roman"/>
              </a:rPr>
              <a:t>M	</a:t>
            </a: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N	O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315" name="object 315"/>
          <p:cNvGrpSpPr/>
          <p:nvPr/>
        </p:nvGrpSpPr>
        <p:grpSpPr>
          <a:xfrm>
            <a:off x="6577623" y="2852586"/>
            <a:ext cx="63500" cy="78740"/>
            <a:chOff x="6577623" y="2852586"/>
            <a:chExt cx="63500" cy="78740"/>
          </a:xfrm>
        </p:grpSpPr>
        <p:sp>
          <p:nvSpPr>
            <p:cNvPr id="316" name="object 316"/>
            <p:cNvSpPr/>
            <p:nvPr/>
          </p:nvSpPr>
          <p:spPr>
            <a:xfrm>
              <a:off x="6585877" y="2860840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90" h="62230">
                  <a:moveTo>
                    <a:pt x="0" y="0"/>
                  </a:moveTo>
                  <a:lnTo>
                    <a:pt x="0" y="62128"/>
                  </a:lnTo>
                  <a:lnTo>
                    <a:pt x="46609" y="31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6585877" y="2860840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90" h="62230">
                  <a:moveTo>
                    <a:pt x="46609" y="31064"/>
                  </a:moveTo>
                  <a:lnTo>
                    <a:pt x="0" y="62128"/>
                  </a:lnTo>
                  <a:lnTo>
                    <a:pt x="0" y="0"/>
                  </a:lnTo>
                  <a:lnTo>
                    <a:pt x="46609" y="31064"/>
                  </a:lnTo>
                  <a:close/>
                </a:path>
              </a:pathLst>
            </a:custGeom>
            <a:ln w="165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8" name="object 318"/>
          <p:cNvGrpSpPr/>
          <p:nvPr/>
        </p:nvGrpSpPr>
        <p:grpSpPr>
          <a:xfrm>
            <a:off x="4566005" y="1893684"/>
            <a:ext cx="1960245" cy="1156335"/>
            <a:chOff x="4566005" y="1893684"/>
            <a:chExt cx="1960245" cy="1156335"/>
          </a:xfrm>
        </p:grpSpPr>
        <p:sp>
          <p:nvSpPr>
            <p:cNvPr id="319" name="object 319"/>
            <p:cNvSpPr/>
            <p:nvPr/>
          </p:nvSpPr>
          <p:spPr>
            <a:xfrm>
              <a:off x="4625606" y="2891904"/>
              <a:ext cx="1841500" cy="153670"/>
            </a:xfrm>
            <a:custGeom>
              <a:avLst/>
              <a:gdLst/>
              <a:ahLst/>
              <a:cxnLst/>
              <a:rect l="l" t="t" r="r" b="b"/>
              <a:pathLst>
                <a:path w="1841500" h="153669">
                  <a:moveTo>
                    <a:pt x="61366" y="0"/>
                  </a:moveTo>
                  <a:lnTo>
                    <a:pt x="0" y="153416"/>
                  </a:lnTo>
                </a:path>
                <a:path w="1841500" h="153669">
                  <a:moveTo>
                    <a:pt x="61366" y="0"/>
                  </a:moveTo>
                  <a:lnTo>
                    <a:pt x="122720" y="153416"/>
                  </a:lnTo>
                </a:path>
                <a:path w="1841500" h="153669">
                  <a:moveTo>
                    <a:pt x="1779549" y="0"/>
                  </a:moveTo>
                  <a:lnTo>
                    <a:pt x="1718183" y="153416"/>
                  </a:lnTo>
                </a:path>
                <a:path w="1841500" h="153669">
                  <a:moveTo>
                    <a:pt x="1779549" y="0"/>
                  </a:moveTo>
                  <a:lnTo>
                    <a:pt x="1840915" y="153416"/>
                  </a:lnTo>
                </a:path>
                <a:path w="1841500" h="153669">
                  <a:moveTo>
                    <a:pt x="1534096" y="0"/>
                  </a:moveTo>
                  <a:lnTo>
                    <a:pt x="1472730" y="153416"/>
                  </a:lnTo>
                </a:path>
                <a:path w="1841500" h="153669">
                  <a:moveTo>
                    <a:pt x="1534096" y="0"/>
                  </a:moveTo>
                  <a:lnTo>
                    <a:pt x="1595462" y="153416"/>
                  </a:lnTo>
                </a:path>
                <a:path w="1841500" h="153669">
                  <a:moveTo>
                    <a:pt x="1288643" y="0"/>
                  </a:moveTo>
                  <a:lnTo>
                    <a:pt x="1227277" y="153416"/>
                  </a:lnTo>
                </a:path>
                <a:path w="1841500" h="153669">
                  <a:moveTo>
                    <a:pt x="1288643" y="0"/>
                  </a:moveTo>
                  <a:lnTo>
                    <a:pt x="1350010" y="153416"/>
                  </a:lnTo>
                </a:path>
                <a:path w="1841500" h="153669">
                  <a:moveTo>
                    <a:pt x="1043178" y="0"/>
                  </a:moveTo>
                  <a:lnTo>
                    <a:pt x="981824" y="153416"/>
                  </a:lnTo>
                </a:path>
                <a:path w="1841500" h="153669">
                  <a:moveTo>
                    <a:pt x="1043178" y="0"/>
                  </a:moveTo>
                  <a:lnTo>
                    <a:pt x="1104544" y="153416"/>
                  </a:lnTo>
                </a:path>
                <a:path w="1841500" h="153669">
                  <a:moveTo>
                    <a:pt x="797725" y="0"/>
                  </a:moveTo>
                  <a:lnTo>
                    <a:pt x="736358" y="153416"/>
                  </a:lnTo>
                </a:path>
                <a:path w="1841500" h="153669">
                  <a:moveTo>
                    <a:pt x="797725" y="0"/>
                  </a:moveTo>
                  <a:lnTo>
                    <a:pt x="859091" y="153416"/>
                  </a:lnTo>
                </a:path>
                <a:path w="1841500" h="153669">
                  <a:moveTo>
                    <a:pt x="552272" y="0"/>
                  </a:moveTo>
                  <a:lnTo>
                    <a:pt x="490905" y="153416"/>
                  </a:lnTo>
                </a:path>
                <a:path w="1841500" h="153669">
                  <a:moveTo>
                    <a:pt x="552272" y="0"/>
                  </a:moveTo>
                  <a:lnTo>
                    <a:pt x="613625" y="153416"/>
                  </a:lnTo>
                </a:path>
                <a:path w="1841500" h="153669">
                  <a:moveTo>
                    <a:pt x="306819" y="0"/>
                  </a:moveTo>
                  <a:lnTo>
                    <a:pt x="245452" y="153416"/>
                  </a:lnTo>
                </a:path>
                <a:path w="1841500" h="153669">
                  <a:moveTo>
                    <a:pt x="306819" y="0"/>
                  </a:moveTo>
                  <a:lnTo>
                    <a:pt x="368185" y="153416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4578387" y="3035846"/>
              <a:ext cx="1935480" cy="0"/>
            </a:xfrm>
            <a:custGeom>
              <a:avLst/>
              <a:gdLst/>
              <a:ahLst/>
              <a:cxnLst/>
              <a:rect l="l" t="t" r="r" b="b"/>
              <a:pathLst>
                <a:path w="1935479">
                  <a:moveTo>
                    <a:pt x="0" y="0"/>
                  </a:moveTo>
                  <a:lnTo>
                    <a:pt x="1935340" y="0"/>
                  </a:lnTo>
                </a:path>
              </a:pathLst>
            </a:custGeom>
            <a:ln w="247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5055145" y="1971459"/>
              <a:ext cx="982344" cy="307340"/>
            </a:xfrm>
            <a:custGeom>
              <a:avLst/>
              <a:gdLst/>
              <a:ahLst/>
              <a:cxnLst/>
              <a:rect l="l" t="t" r="r" b="b"/>
              <a:pathLst>
                <a:path w="982345" h="307339">
                  <a:moveTo>
                    <a:pt x="490905" y="0"/>
                  </a:moveTo>
                  <a:lnTo>
                    <a:pt x="0" y="306819"/>
                  </a:lnTo>
                </a:path>
                <a:path w="982345" h="307339">
                  <a:moveTo>
                    <a:pt x="490905" y="0"/>
                  </a:moveTo>
                  <a:lnTo>
                    <a:pt x="981811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5791504" y="2278278"/>
              <a:ext cx="491490" cy="307340"/>
            </a:xfrm>
            <a:custGeom>
              <a:avLst/>
              <a:gdLst/>
              <a:ahLst/>
              <a:cxnLst/>
              <a:rect l="l" t="t" r="r" b="b"/>
              <a:pathLst>
                <a:path w="491489" h="307339">
                  <a:moveTo>
                    <a:pt x="245452" y="0"/>
                  </a:moveTo>
                  <a:lnTo>
                    <a:pt x="0" y="306819"/>
                  </a:lnTo>
                </a:path>
                <a:path w="491489" h="307339">
                  <a:moveTo>
                    <a:pt x="245452" y="0"/>
                  </a:moveTo>
                  <a:lnTo>
                    <a:pt x="490918" y="306819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4809693" y="2278278"/>
              <a:ext cx="491490" cy="307340"/>
            </a:xfrm>
            <a:custGeom>
              <a:avLst/>
              <a:gdLst/>
              <a:ahLst/>
              <a:cxnLst/>
              <a:rect l="l" t="t" r="r" b="b"/>
              <a:pathLst>
                <a:path w="491489" h="307339">
                  <a:moveTo>
                    <a:pt x="245452" y="0"/>
                  </a:moveTo>
                  <a:lnTo>
                    <a:pt x="0" y="306819"/>
                  </a:lnTo>
                </a:path>
                <a:path w="491489" h="307339">
                  <a:moveTo>
                    <a:pt x="245452" y="0"/>
                  </a:moveTo>
                  <a:lnTo>
                    <a:pt x="490905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4686960" y="2585097"/>
              <a:ext cx="1718310" cy="307340"/>
            </a:xfrm>
            <a:custGeom>
              <a:avLst/>
              <a:gdLst/>
              <a:ahLst/>
              <a:cxnLst/>
              <a:rect l="l" t="t" r="r" b="b"/>
              <a:pathLst>
                <a:path w="1718310" h="307339">
                  <a:moveTo>
                    <a:pt x="1595462" y="0"/>
                  </a:moveTo>
                  <a:lnTo>
                    <a:pt x="1472742" y="306819"/>
                  </a:lnTo>
                </a:path>
                <a:path w="1718310" h="307339">
                  <a:moveTo>
                    <a:pt x="1595462" y="0"/>
                  </a:moveTo>
                  <a:lnTo>
                    <a:pt x="1718195" y="306819"/>
                  </a:lnTo>
                </a:path>
                <a:path w="1718310" h="307339">
                  <a:moveTo>
                    <a:pt x="1104544" y="0"/>
                  </a:moveTo>
                  <a:lnTo>
                    <a:pt x="981824" y="306819"/>
                  </a:lnTo>
                </a:path>
                <a:path w="1718310" h="307339">
                  <a:moveTo>
                    <a:pt x="1104544" y="0"/>
                  </a:moveTo>
                  <a:lnTo>
                    <a:pt x="1227277" y="306819"/>
                  </a:lnTo>
                </a:path>
                <a:path w="1718310" h="307339">
                  <a:moveTo>
                    <a:pt x="613638" y="0"/>
                  </a:moveTo>
                  <a:lnTo>
                    <a:pt x="490918" y="306819"/>
                  </a:lnTo>
                </a:path>
                <a:path w="1718310" h="307339">
                  <a:moveTo>
                    <a:pt x="613638" y="0"/>
                  </a:moveTo>
                  <a:lnTo>
                    <a:pt x="736371" y="306819"/>
                  </a:lnTo>
                </a:path>
                <a:path w="1718310" h="307339">
                  <a:moveTo>
                    <a:pt x="122732" y="0"/>
                  </a:moveTo>
                  <a:lnTo>
                    <a:pt x="0" y="306819"/>
                  </a:lnTo>
                </a:path>
                <a:path w="1718310" h="307339">
                  <a:moveTo>
                    <a:pt x="122732" y="0"/>
                  </a:moveTo>
                  <a:lnTo>
                    <a:pt x="245465" y="306819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5" name="object 325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5468290" y="1893684"/>
              <a:ext cx="155523" cy="155535"/>
            </a:xfrm>
            <a:prstGeom prst="rect">
              <a:avLst/>
            </a:prstGeom>
          </p:spPr>
        </p:pic>
      </p:grpSp>
      <p:sp>
        <p:nvSpPr>
          <p:cNvPr id="326" name="object 326"/>
          <p:cNvSpPr txBox="1"/>
          <p:nvPr/>
        </p:nvSpPr>
        <p:spPr>
          <a:xfrm>
            <a:off x="5503646" y="1882382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327" name="object 3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77384" y="2200504"/>
            <a:ext cx="155523" cy="155523"/>
          </a:xfrm>
          <a:prstGeom prst="rect">
            <a:avLst/>
          </a:prstGeom>
        </p:spPr>
      </p:pic>
      <p:sp>
        <p:nvSpPr>
          <p:cNvPr id="328" name="object 328"/>
          <p:cNvSpPr txBox="1"/>
          <p:nvPr/>
        </p:nvSpPr>
        <p:spPr>
          <a:xfrm>
            <a:off x="5016449" y="2189201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329" name="object 329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5955081" y="2196377"/>
            <a:ext cx="163777" cy="163777"/>
          </a:xfrm>
          <a:prstGeom prst="rect">
            <a:avLst/>
          </a:prstGeom>
        </p:spPr>
      </p:pic>
      <p:sp>
        <p:nvSpPr>
          <p:cNvPr id="330" name="object 330"/>
          <p:cNvSpPr txBox="1"/>
          <p:nvPr/>
        </p:nvSpPr>
        <p:spPr>
          <a:xfrm>
            <a:off x="5994552" y="2189201"/>
            <a:ext cx="9525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331" name="object 331"/>
          <p:cNvGrpSpPr/>
          <p:nvPr/>
        </p:nvGrpSpPr>
        <p:grpSpPr>
          <a:xfrm>
            <a:off x="4727803" y="2503195"/>
            <a:ext cx="163830" cy="163830"/>
            <a:chOff x="4727803" y="2503195"/>
            <a:chExt cx="163830" cy="163830"/>
          </a:xfrm>
        </p:grpSpPr>
        <p:sp>
          <p:nvSpPr>
            <p:cNvPr id="332" name="object 332"/>
            <p:cNvSpPr/>
            <p:nvPr/>
          </p:nvSpPr>
          <p:spPr>
            <a:xfrm>
              <a:off x="4736058" y="2511450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19">
                  <a:moveTo>
                    <a:pt x="0" y="73634"/>
                  </a:move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295" y="141482"/>
                  </a:lnTo>
                  <a:lnTo>
                    <a:pt x="125701" y="125701"/>
                  </a:lnTo>
                  <a:lnTo>
                    <a:pt x="141482" y="102295"/>
                  </a:lnTo>
                  <a:lnTo>
                    <a:pt x="147269" y="73634"/>
                  </a:ln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4736058" y="2511450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19">
                  <a:moveTo>
                    <a:pt x="147269" y="73634"/>
                  </a:move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lnTo>
                    <a:pt x="5786" y="102295"/>
                  </a:lnTo>
                  <a:lnTo>
                    <a:pt x="21567" y="125701"/>
                  </a:lnTo>
                  <a:lnTo>
                    <a:pt x="44973" y="141482"/>
                  </a:lnTo>
                  <a:lnTo>
                    <a:pt x="73634" y="147269"/>
                  </a:lnTo>
                  <a:lnTo>
                    <a:pt x="102295" y="141482"/>
                  </a:lnTo>
                  <a:lnTo>
                    <a:pt x="125701" y="125701"/>
                  </a:lnTo>
                  <a:lnTo>
                    <a:pt x="141482" y="102295"/>
                  </a:lnTo>
                  <a:lnTo>
                    <a:pt x="147269" y="73634"/>
                  </a:lnTo>
                  <a:close/>
                </a:path>
              </a:pathLst>
            </a:custGeom>
            <a:ln w="165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4" name="object 334"/>
          <p:cNvSpPr txBox="1"/>
          <p:nvPr/>
        </p:nvSpPr>
        <p:spPr>
          <a:xfrm>
            <a:off x="4763566" y="2496020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D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335" name="object 33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218710" y="2503196"/>
            <a:ext cx="163777" cy="163777"/>
          </a:xfrm>
          <a:prstGeom prst="rect">
            <a:avLst/>
          </a:prstGeom>
        </p:spPr>
      </p:pic>
      <p:sp>
        <p:nvSpPr>
          <p:cNvPr id="336" name="object 336"/>
          <p:cNvSpPr txBox="1"/>
          <p:nvPr/>
        </p:nvSpPr>
        <p:spPr>
          <a:xfrm>
            <a:off x="5258180" y="2496020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337" name="object 337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713755" y="2507323"/>
            <a:ext cx="155523" cy="155523"/>
          </a:xfrm>
          <a:prstGeom prst="rect">
            <a:avLst/>
          </a:prstGeom>
        </p:spPr>
      </p:pic>
      <p:sp>
        <p:nvSpPr>
          <p:cNvPr id="338" name="object 338"/>
          <p:cNvSpPr txBox="1"/>
          <p:nvPr/>
        </p:nvSpPr>
        <p:spPr>
          <a:xfrm>
            <a:off x="5749099" y="2496020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F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339" name="object 33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6204661" y="2507323"/>
            <a:ext cx="155523" cy="155523"/>
          </a:xfrm>
          <a:prstGeom prst="rect">
            <a:avLst/>
          </a:prstGeom>
        </p:spPr>
      </p:pic>
      <p:sp>
        <p:nvSpPr>
          <p:cNvPr id="340" name="object 340"/>
          <p:cNvSpPr txBox="1"/>
          <p:nvPr/>
        </p:nvSpPr>
        <p:spPr>
          <a:xfrm>
            <a:off x="6236296" y="2496020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G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341" name="object 341"/>
          <p:cNvGrpSpPr/>
          <p:nvPr/>
        </p:nvGrpSpPr>
        <p:grpSpPr>
          <a:xfrm>
            <a:off x="4609198" y="2814142"/>
            <a:ext cx="1873885" cy="155575"/>
            <a:chOff x="4609198" y="2814142"/>
            <a:chExt cx="1873885" cy="155575"/>
          </a:xfrm>
        </p:grpSpPr>
        <p:pic>
          <p:nvPicPr>
            <p:cNvPr id="342" name="object 342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4609198" y="2814142"/>
              <a:ext cx="155535" cy="155535"/>
            </a:xfrm>
            <a:prstGeom prst="rect">
              <a:avLst/>
            </a:prstGeom>
          </p:spPr>
        </p:pic>
        <p:pic>
          <p:nvPicPr>
            <p:cNvPr id="343" name="object 34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854664" y="2814142"/>
              <a:ext cx="155523" cy="155523"/>
            </a:xfrm>
            <a:prstGeom prst="rect">
              <a:avLst/>
            </a:prstGeom>
          </p:spPr>
        </p:pic>
        <p:pic>
          <p:nvPicPr>
            <p:cNvPr id="344" name="object 344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100117" y="2814142"/>
              <a:ext cx="155523" cy="155535"/>
            </a:xfrm>
            <a:prstGeom prst="rect">
              <a:avLst/>
            </a:prstGeom>
          </p:spPr>
        </p:pic>
        <p:pic>
          <p:nvPicPr>
            <p:cNvPr id="345" name="object 34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345570" y="2814155"/>
              <a:ext cx="155523" cy="155523"/>
            </a:xfrm>
            <a:prstGeom prst="rect">
              <a:avLst/>
            </a:prstGeom>
          </p:spPr>
        </p:pic>
        <p:pic>
          <p:nvPicPr>
            <p:cNvPr id="346" name="object 346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5591023" y="2814142"/>
              <a:ext cx="155523" cy="155535"/>
            </a:xfrm>
            <a:prstGeom prst="rect">
              <a:avLst/>
            </a:prstGeom>
          </p:spPr>
        </p:pic>
        <p:pic>
          <p:nvPicPr>
            <p:cNvPr id="347" name="object 34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836476" y="2814142"/>
              <a:ext cx="155523" cy="155523"/>
            </a:xfrm>
            <a:prstGeom prst="rect">
              <a:avLst/>
            </a:prstGeom>
          </p:spPr>
        </p:pic>
        <p:pic>
          <p:nvPicPr>
            <p:cNvPr id="348" name="object 34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081941" y="2814142"/>
              <a:ext cx="155523" cy="155523"/>
            </a:xfrm>
            <a:prstGeom prst="rect">
              <a:avLst/>
            </a:prstGeom>
          </p:spPr>
        </p:pic>
        <p:pic>
          <p:nvPicPr>
            <p:cNvPr id="349" name="object 34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327394" y="2814142"/>
              <a:ext cx="155523" cy="155523"/>
            </a:xfrm>
            <a:prstGeom prst="rect">
              <a:avLst/>
            </a:prstGeom>
          </p:spPr>
        </p:pic>
      </p:grpSp>
      <p:sp>
        <p:nvSpPr>
          <p:cNvPr id="350" name="object 350"/>
          <p:cNvSpPr txBox="1"/>
          <p:nvPr/>
        </p:nvSpPr>
        <p:spPr>
          <a:xfrm>
            <a:off x="4640834" y="2802840"/>
            <a:ext cx="181927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76225" algn="l"/>
                <a:tab pos="518159" algn="l"/>
                <a:tab pos="748665" algn="l"/>
                <a:tab pos="1001394" algn="l"/>
                <a:tab pos="1231900" algn="l"/>
                <a:tab pos="1481455" algn="l"/>
                <a:tab pos="1730375" algn="l"/>
              </a:tabLst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H	</a:t>
            </a:r>
            <a:r>
              <a:rPr sz="80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I	J	</a:t>
            </a: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K	L	</a:t>
            </a:r>
            <a:r>
              <a:rPr sz="800" i="1" spc="15" dirty="0">
                <a:solidFill>
                  <a:srgbClr val="00FF00"/>
                </a:solidFill>
                <a:latin typeface="Times New Roman"/>
                <a:cs typeface="Times New Roman"/>
              </a:rPr>
              <a:t>M	</a:t>
            </a: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N	O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351" name="object 351"/>
          <p:cNvGrpSpPr/>
          <p:nvPr/>
        </p:nvGrpSpPr>
        <p:grpSpPr>
          <a:xfrm>
            <a:off x="4657459" y="2545766"/>
            <a:ext cx="63500" cy="78740"/>
            <a:chOff x="4657459" y="2545766"/>
            <a:chExt cx="63500" cy="78740"/>
          </a:xfrm>
        </p:grpSpPr>
        <p:sp>
          <p:nvSpPr>
            <p:cNvPr id="352" name="object 352"/>
            <p:cNvSpPr/>
            <p:nvPr/>
          </p:nvSpPr>
          <p:spPr>
            <a:xfrm>
              <a:off x="4665713" y="2554020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89" h="62230">
                  <a:moveTo>
                    <a:pt x="0" y="0"/>
                  </a:moveTo>
                  <a:lnTo>
                    <a:pt x="0" y="62141"/>
                  </a:lnTo>
                  <a:lnTo>
                    <a:pt x="46596" y="310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4665713" y="2554020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89" h="62230">
                  <a:moveTo>
                    <a:pt x="46596" y="31076"/>
                  </a:moveTo>
                  <a:lnTo>
                    <a:pt x="0" y="62141"/>
                  </a:lnTo>
                  <a:lnTo>
                    <a:pt x="0" y="0"/>
                  </a:lnTo>
                  <a:lnTo>
                    <a:pt x="46596" y="31076"/>
                  </a:lnTo>
                  <a:close/>
                </a:path>
              </a:pathLst>
            </a:custGeom>
            <a:ln w="165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4" name="object 354"/>
          <p:cNvGrpSpPr/>
          <p:nvPr/>
        </p:nvGrpSpPr>
        <p:grpSpPr>
          <a:xfrm>
            <a:off x="475081" y="1889556"/>
            <a:ext cx="1960245" cy="1160145"/>
            <a:chOff x="475081" y="1889556"/>
            <a:chExt cx="1960245" cy="1160145"/>
          </a:xfrm>
        </p:grpSpPr>
        <p:sp>
          <p:nvSpPr>
            <p:cNvPr id="355" name="object 355"/>
            <p:cNvSpPr/>
            <p:nvPr/>
          </p:nvSpPr>
          <p:spPr>
            <a:xfrm>
              <a:off x="534682" y="2891904"/>
              <a:ext cx="1841500" cy="153670"/>
            </a:xfrm>
            <a:custGeom>
              <a:avLst/>
              <a:gdLst/>
              <a:ahLst/>
              <a:cxnLst/>
              <a:rect l="l" t="t" r="r" b="b"/>
              <a:pathLst>
                <a:path w="1841500" h="153669">
                  <a:moveTo>
                    <a:pt x="61366" y="0"/>
                  </a:moveTo>
                  <a:lnTo>
                    <a:pt x="0" y="153416"/>
                  </a:lnTo>
                </a:path>
                <a:path w="1841500" h="153669">
                  <a:moveTo>
                    <a:pt x="61366" y="0"/>
                  </a:moveTo>
                  <a:lnTo>
                    <a:pt x="122732" y="153416"/>
                  </a:lnTo>
                </a:path>
                <a:path w="1841500" h="153669">
                  <a:moveTo>
                    <a:pt x="1779562" y="0"/>
                  </a:moveTo>
                  <a:lnTo>
                    <a:pt x="1718195" y="153416"/>
                  </a:lnTo>
                </a:path>
                <a:path w="1841500" h="153669">
                  <a:moveTo>
                    <a:pt x="1779562" y="0"/>
                  </a:moveTo>
                  <a:lnTo>
                    <a:pt x="1840915" y="153416"/>
                  </a:lnTo>
                </a:path>
                <a:path w="1841500" h="153669">
                  <a:moveTo>
                    <a:pt x="1534096" y="0"/>
                  </a:moveTo>
                  <a:lnTo>
                    <a:pt x="1472742" y="153416"/>
                  </a:lnTo>
                </a:path>
                <a:path w="1841500" h="153669">
                  <a:moveTo>
                    <a:pt x="1534096" y="0"/>
                  </a:moveTo>
                  <a:lnTo>
                    <a:pt x="1595462" y="153416"/>
                  </a:lnTo>
                </a:path>
                <a:path w="1841500" h="153669">
                  <a:moveTo>
                    <a:pt x="1288643" y="0"/>
                  </a:moveTo>
                  <a:lnTo>
                    <a:pt x="1227277" y="153416"/>
                  </a:lnTo>
                </a:path>
                <a:path w="1841500" h="153669">
                  <a:moveTo>
                    <a:pt x="1288643" y="0"/>
                  </a:moveTo>
                  <a:lnTo>
                    <a:pt x="1350010" y="153416"/>
                  </a:lnTo>
                </a:path>
                <a:path w="1841500" h="153669">
                  <a:moveTo>
                    <a:pt x="1043190" y="0"/>
                  </a:moveTo>
                  <a:lnTo>
                    <a:pt x="981824" y="153416"/>
                  </a:lnTo>
                </a:path>
                <a:path w="1841500" h="153669">
                  <a:moveTo>
                    <a:pt x="1043190" y="0"/>
                  </a:moveTo>
                  <a:lnTo>
                    <a:pt x="1104544" y="153416"/>
                  </a:lnTo>
                </a:path>
                <a:path w="1841500" h="153669">
                  <a:moveTo>
                    <a:pt x="797725" y="0"/>
                  </a:moveTo>
                  <a:lnTo>
                    <a:pt x="736371" y="153416"/>
                  </a:lnTo>
                </a:path>
                <a:path w="1841500" h="153669">
                  <a:moveTo>
                    <a:pt x="797725" y="0"/>
                  </a:moveTo>
                  <a:lnTo>
                    <a:pt x="859091" y="153416"/>
                  </a:lnTo>
                </a:path>
                <a:path w="1841500" h="153669">
                  <a:moveTo>
                    <a:pt x="552272" y="0"/>
                  </a:moveTo>
                  <a:lnTo>
                    <a:pt x="490905" y="153416"/>
                  </a:lnTo>
                </a:path>
                <a:path w="1841500" h="153669">
                  <a:moveTo>
                    <a:pt x="552272" y="0"/>
                  </a:moveTo>
                  <a:lnTo>
                    <a:pt x="613638" y="153416"/>
                  </a:lnTo>
                </a:path>
                <a:path w="1841500" h="153669">
                  <a:moveTo>
                    <a:pt x="306819" y="0"/>
                  </a:moveTo>
                  <a:lnTo>
                    <a:pt x="245452" y="153416"/>
                  </a:lnTo>
                </a:path>
                <a:path w="1841500" h="153669">
                  <a:moveTo>
                    <a:pt x="306819" y="0"/>
                  </a:moveTo>
                  <a:lnTo>
                    <a:pt x="368185" y="153416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487463" y="3035846"/>
              <a:ext cx="1935480" cy="0"/>
            </a:xfrm>
            <a:custGeom>
              <a:avLst/>
              <a:gdLst/>
              <a:ahLst/>
              <a:cxnLst/>
              <a:rect l="l" t="t" r="r" b="b"/>
              <a:pathLst>
                <a:path w="1935480">
                  <a:moveTo>
                    <a:pt x="0" y="0"/>
                  </a:moveTo>
                  <a:lnTo>
                    <a:pt x="1935340" y="0"/>
                  </a:lnTo>
                </a:path>
              </a:pathLst>
            </a:custGeom>
            <a:ln w="247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596048" y="1971459"/>
              <a:ext cx="1718310" cy="920750"/>
            </a:xfrm>
            <a:custGeom>
              <a:avLst/>
              <a:gdLst/>
              <a:ahLst/>
              <a:cxnLst/>
              <a:rect l="l" t="t" r="r" b="b"/>
              <a:pathLst>
                <a:path w="1718310" h="920750">
                  <a:moveTo>
                    <a:pt x="859091" y="0"/>
                  </a:moveTo>
                  <a:lnTo>
                    <a:pt x="368185" y="306806"/>
                  </a:lnTo>
                </a:path>
                <a:path w="1718310" h="920750">
                  <a:moveTo>
                    <a:pt x="859091" y="0"/>
                  </a:moveTo>
                  <a:lnTo>
                    <a:pt x="1350010" y="306806"/>
                  </a:lnTo>
                </a:path>
                <a:path w="1718310" h="920750">
                  <a:moveTo>
                    <a:pt x="1350010" y="306806"/>
                  </a:moveTo>
                  <a:lnTo>
                    <a:pt x="1104544" y="613625"/>
                  </a:lnTo>
                </a:path>
                <a:path w="1718310" h="920750">
                  <a:moveTo>
                    <a:pt x="1350010" y="306806"/>
                  </a:moveTo>
                  <a:lnTo>
                    <a:pt x="1595462" y="613625"/>
                  </a:lnTo>
                </a:path>
                <a:path w="1718310" h="920750">
                  <a:moveTo>
                    <a:pt x="368185" y="306806"/>
                  </a:moveTo>
                  <a:lnTo>
                    <a:pt x="122732" y="613625"/>
                  </a:lnTo>
                </a:path>
                <a:path w="1718310" h="920750">
                  <a:moveTo>
                    <a:pt x="368185" y="306806"/>
                  </a:moveTo>
                  <a:lnTo>
                    <a:pt x="613638" y="613625"/>
                  </a:lnTo>
                </a:path>
                <a:path w="1718310" h="920750">
                  <a:moveTo>
                    <a:pt x="1595450" y="613638"/>
                  </a:moveTo>
                  <a:lnTo>
                    <a:pt x="1472730" y="920457"/>
                  </a:lnTo>
                </a:path>
                <a:path w="1718310" h="920750">
                  <a:moveTo>
                    <a:pt x="1595450" y="613638"/>
                  </a:moveTo>
                  <a:lnTo>
                    <a:pt x="1718183" y="920457"/>
                  </a:lnTo>
                </a:path>
                <a:path w="1718310" h="920750">
                  <a:moveTo>
                    <a:pt x="1104544" y="613638"/>
                  </a:moveTo>
                  <a:lnTo>
                    <a:pt x="981811" y="920457"/>
                  </a:lnTo>
                </a:path>
                <a:path w="1718310" h="920750">
                  <a:moveTo>
                    <a:pt x="1104544" y="613638"/>
                  </a:moveTo>
                  <a:lnTo>
                    <a:pt x="1227277" y="920457"/>
                  </a:lnTo>
                </a:path>
                <a:path w="1718310" h="920750">
                  <a:moveTo>
                    <a:pt x="613638" y="613638"/>
                  </a:moveTo>
                  <a:lnTo>
                    <a:pt x="490905" y="920457"/>
                  </a:lnTo>
                </a:path>
                <a:path w="1718310" h="920750">
                  <a:moveTo>
                    <a:pt x="613638" y="613638"/>
                  </a:moveTo>
                  <a:lnTo>
                    <a:pt x="736358" y="920457"/>
                  </a:lnTo>
                </a:path>
                <a:path w="1718310" h="920750">
                  <a:moveTo>
                    <a:pt x="122720" y="613638"/>
                  </a:moveTo>
                  <a:lnTo>
                    <a:pt x="0" y="920457"/>
                  </a:lnTo>
                </a:path>
                <a:path w="1718310" h="920750">
                  <a:moveTo>
                    <a:pt x="122720" y="613638"/>
                  </a:moveTo>
                  <a:lnTo>
                    <a:pt x="245452" y="920457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1381505" y="1897811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19">
                  <a:moveTo>
                    <a:pt x="0" y="73634"/>
                  </a:moveTo>
                  <a:lnTo>
                    <a:pt x="5786" y="102303"/>
                  </a:lnTo>
                  <a:lnTo>
                    <a:pt x="21567" y="125712"/>
                  </a:lnTo>
                  <a:lnTo>
                    <a:pt x="44973" y="141494"/>
                  </a:lnTo>
                  <a:lnTo>
                    <a:pt x="73634" y="147281"/>
                  </a:lnTo>
                  <a:lnTo>
                    <a:pt x="102295" y="141494"/>
                  </a:lnTo>
                  <a:lnTo>
                    <a:pt x="125701" y="125712"/>
                  </a:lnTo>
                  <a:lnTo>
                    <a:pt x="141482" y="102303"/>
                  </a:lnTo>
                  <a:lnTo>
                    <a:pt x="147269" y="73634"/>
                  </a:ln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1381505" y="1897811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19">
                  <a:moveTo>
                    <a:pt x="147269" y="73634"/>
                  </a:moveTo>
                  <a:lnTo>
                    <a:pt x="141482" y="44973"/>
                  </a:lnTo>
                  <a:lnTo>
                    <a:pt x="125701" y="21567"/>
                  </a:lnTo>
                  <a:lnTo>
                    <a:pt x="102295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lnTo>
                    <a:pt x="5786" y="102303"/>
                  </a:lnTo>
                  <a:lnTo>
                    <a:pt x="21567" y="125712"/>
                  </a:lnTo>
                  <a:lnTo>
                    <a:pt x="44973" y="141494"/>
                  </a:lnTo>
                  <a:lnTo>
                    <a:pt x="73634" y="147281"/>
                  </a:lnTo>
                  <a:lnTo>
                    <a:pt x="102295" y="141494"/>
                  </a:lnTo>
                  <a:lnTo>
                    <a:pt x="125701" y="125712"/>
                  </a:lnTo>
                  <a:lnTo>
                    <a:pt x="141482" y="102303"/>
                  </a:lnTo>
                  <a:lnTo>
                    <a:pt x="147269" y="73634"/>
                  </a:lnTo>
                  <a:close/>
                </a:path>
              </a:pathLst>
            </a:custGeom>
            <a:ln w="165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0" name="object 360"/>
          <p:cNvSpPr txBox="1"/>
          <p:nvPr/>
        </p:nvSpPr>
        <p:spPr>
          <a:xfrm>
            <a:off x="1412735" y="1882382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361" name="object 361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886473" y="2200504"/>
            <a:ext cx="155523" cy="155523"/>
          </a:xfrm>
          <a:prstGeom prst="rect">
            <a:avLst/>
          </a:prstGeom>
        </p:spPr>
      </p:pic>
      <p:sp>
        <p:nvSpPr>
          <p:cNvPr id="362" name="object 362"/>
          <p:cNvSpPr txBox="1"/>
          <p:nvPr/>
        </p:nvSpPr>
        <p:spPr>
          <a:xfrm>
            <a:off x="925537" y="2189201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363" name="object 363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1868284" y="2200504"/>
            <a:ext cx="155535" cy="155523"/>
          </a:xfrm>
          <a:prstGeom prst="rect">
            <a:avLst/>
          </a:prstGeom>
        </p:spPr>
      </p:pic>
      <p:sp>
        <p:nvSpPr>
          <p:cNvPr id="364" name="object 364"/>
          <p:cNvSpPr txBox="1"/>
          <p:nvPr/>
        </p:nvSpPr>
        <p:spPr>
          <a:xfrm>
            <a:off x="1903641" y="2189201"/>
            <a:ext cx="9525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365" name="object 365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641020" y="2507336"/>
            <a:ext cx="155523" cy="155523"/>
          </a:xfrm>
          <a:prstGeom prst="rect">
            <a:avLst/>
          </a:prstGeom>
        </p:spPr>
      </p:pic>
      <p:sp>
        <p:nvSpPr>
          <p:cNvPr id="366" name="object 366"/>
          <p:cNvSpPr txBox="1"/>
          <p:nvPr/>
        </p:nvSpPr>
        <p:spPr>
          <a:xfrm>
            <a:off x="672655" y="2496020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D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367" name="object 367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131925" y="2507336"/>
            <a:ext cx="155523" cy="155523"/>
          </a:xfrm>
          <a:prstGeom prst="rect">
            <a:avLst/>
          </a:prstGeom>
        </p:spPr>
      </p:pic>
      <p:sp>
        <p:nvSpPr>
          <p:cNvPr id="368" name="object 368"/>
          <p:cNvSpPr txBox="1"/>
          <p:nvPr/>
        </p:nvSpPr>
        <p:spPr>
          <a:xfrm>
            <a:off x="1167269" y="2496020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369" name="object 369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622831" y="2507336"/>
            <a:ext cx="155523" cy="155523"/>
          </a:xfrm>
          <a:prstGeom prst="rect">
            <a:avLst/>
          </a:prstGeom>
        </p:spPr>
      </p:pic>
      <p:sp>
        <p:nvSpPr>
          <p:cNvPr id="370" name="object 370"/>
          <p:cNvSpPr txBox="1"/>
          <p:nvPr/>
        </p:nvSpPr>
        <p:spPr>
          <a:xfrm>
            <a:off x="1658188" y="2496020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F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371" name="object 371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113737" y="2507336"/>
            <a:ext cx="155535" cy="155523"/>
          </a:xfrm>
          <a:prstGeom prst="rect">
            <a:avLst/>
          </a:prstGeom>
        </p:spPr>
      </p:pic>
      <p:sp>
        <p:nvSpPr>
          <p:cNvPr id="372" name="object 372"/>
          <p:cNvSpPr txBox="1"/>
          <p:nvPr/>
        </p:nvSpPr>
        <p:spPr>
          <a:xfrm>
            <a:off x="2145385" y="2496020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G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373" name="object 373"/>
          <p:cNvGrpSpPr/>
          <p:nvPr/>
        </p:nvGrpSpPr>
        <p:grpSpPr>
          <a:xfrm>
            <a:off x="518287" y="1932128"/>
            <a:ext cx="1873885" cy="1037590"/>
            <a:chOff x="518287" y="1932128"/>
            <a:chExt cx="1873885" cy="1037590"/>
          </a:xfrm>
        </p:grpSpPr>
        <p:pic>
          <p:nvPicPr>
            <p:cNvPr id="374" name="object 374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518287" y="2814142"/>
              <a:ext cx="155523" cy="155535"/>
            </a:xfrm>
            <a:prstGeom prst="rect">
              <a:avLst/>
            </a:prstGeom>
          </p:spPr>
        </p:pic>
        <p:pic>
          <p:nvPicPr>
            <p:cNvPr id="375" name="object 375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009193" y="2814142"/>
              <a:ext cx="155523" cy="155535"/>
            </a:xfrm>
            <a:prstGeom prst="rect">
              <a:avLst/>
            </a:prstGeom>
          </p:spPr>
        </p:pic>
        <p:pic>
          <p:nvPicPr>
            <p:cNvPr id="376" name="object 376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254646" y="2814155"/>
              <a:ext cx="155523" cy="155523"/>
            </a:xfrm>
            <a:prstGeom prst="rect">
              <a:avLst/>
            </a:prstGeom>
          </p:spPr>
        </p:pic>
        <p:pic>
          <p:nvPicPr>
            <p:cNvPr id="377" name="object 377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500111" y="2814142"/>
              <a:ext cx="155523" cy="155535"/>
            </a:xfrm>
            <a:prstGeom prst="rect">
              <a:avLst/>
            </a:prstGeom>
          </p:spPr>
        </p:pic>
        <p:pic>
          <p:nvPicPr>
            <p:cNvPr id="378" name="object 378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745564" y="2814155"/>
              <a:ext cx="155523" cy="155523"/>
            </a:xfrm>
            <a:prstGeom prst="rect">
              <a:avLst/>
            </a:prstGeom>
          </p:spPr>
        </p:pic>
        <p:pic>
          <p:nvPicPr>
            <p:cNvPr id="379" name="object 379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991017" y="2814142"/>
              <a:ext cx="155523" cy="155535"/>
            </a:xfrm>
            <a:prstGeom prst="rect">
              <a:avLst/>
            </a:prstGeom>
          </p:spPr>
        </p:pic>
        <p:pic>
          <p:nvPicPr>
            <p:cNvPr id="380" name="object 38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236470" y="2814142"/>
              <a:ext cx="155523" cy="155523"/>
            </a:xfrm>
            <a:prstGeom prst="rect">
              <a:avLst/>
            </a:prstGeom>
          </p:spPr>
        </p:pic>
        <p:sp>
          <p:nvSpPr>
            <p:cNvPr id="381" name="object 381"/>
            <p:cNvSpPr/>
            <p:nvPr/>
          </p:nvSpPr>
          <p:spPr>
            <a:xfrm>
              <a:off x="1309496" y="1940382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90" h="62230">
                  <a:moveTo>
                    <a:pt x="0" y="0"/>
                  </a:moveTo>
                  <a:lnTo>
                    <a:pt x="0" y="62141"/>
                  </a:lnTo>
                  <a:lnTo>
                    <a:pt x="46596" y="310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1309496" y="1940382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90" h="62230">
                  <a:moveTo>
                    <a:pt x="46596" y="31076"/>
                  </a:moveTo>
                  <a:lnTo>
                    <a:pt x="0" y="62141"/>
                  </a:lnTo>
                  <a:lnTo>
                    <a:pt x="0" y="0"/>
                  </a:lnTo>
                  <a:lnTo>
                    <a:pt x="46596" y="31076"/>
                  </a:lnTo>
                  <a:close/>
                </a:path>
              </a:pathLst>
            </a:custGeom>
            <a:ln w="165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3" name="object 38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63740" y="2814155"/>
              <a:ext cx="155523" cy="155523"/>
            </a:xfrm>
            <a:prstGeom prst="rect">
              <a:avLst/>
            </a:prstGeom>
          </p:spPr>
        </p:pic>
      </p:grpSp>
      <p:sp>
        <p:nvSpPr>
          <p:cNvPr id="384" name="object 384"/>
          <p:cNvSpPr txBox="1"/>
          <p:nvPr/>
        </p:nvSpPr>
        <p:spPr>
          <a:xfrm>
            <a:off x="549922" y="2802840"/>
            <a:ext cx="181927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76225" algn="l"/>
                <a:tab pos="518159" algn="l"/>
                <a:tab pos="748665" algn="l"/>
                <a:tab pos="1001394" algn="l"/>
                <a:tab pos="1231900" algn="l"/>
                <a:tab pos="1481455" algn="l"/>
                <a:tab pos="1730375" algn="l"/>
              </a:tabLst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H	</a:t>
            </a:r>
            <a:r>
              <a:rPr sz="80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I	J	</a:t>
            </a: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K	L	</a:t>
            </a:r>
            <a:r>
              <a:rPr sz="800" i="1" spc="15" dirty="0">
                <a:solidFill>
                  <a:srgbClr val="00FF00"/>
                </a:solidFill>
                <a:latin typeface="Times New Roman"/>
                <a:cs typeface="Times New Roman"/>
              </a:rPr>
              <a:t>M	</a:t>
            </a: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N	O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385" name="object 385"/>
          <p:cNvGrpSpPr/>
          <p:nvPr/>
        </p:nvGrpSpPr>
        <p:grpSpPr>
          <a:xfrm>
            <a:off x="2520543" y="1893684"/>
            <a:ext cx="1960245" cy="1156335"/>
            <a:chOff x="2520543" y="1893684"/>
            <a:chExt cx="1960245" cy="1156335"/>
          </a:xfrm>
        </p:grpSpPr>
        <p:sp>
          <p:nvSpPr>
            <p:cNvPr id="386" name="object 386"/>
            <p:cNvSpPr/>
            <p:nvPr/>
          </p:nvSpPr>
          <p:spPr>
            <a:xfrm>
              <a:off x="2580144" y="2891904"/>
              <a:ext cx="1841500" cy="153670"/>
            </a:xfrm>
            <a:custGeom>
              <a:avLst/>
              <a:gdLst/>
              <a:ahLst/>
              <a:cxnLst/>
              <a:rect l="l" t="t" r="r" b="b"/>
              <a:pathLst>
                <a:path w="1841500" h="153669">
                  <a:moveTo>
                    <a:pt x="61366" y="0"/>
                  </a:moveTo>
                  <a:lnTo>
                    <a:pt x="0" y="153416"/>
                  </a:lnTo>
                </a:path>
                <a:path w="1841500" h="153669">
                  <a:moveTo>
                    <a:pt x="61366" y="0"/>
                  </a:moveTo>
                  <a:lnTo>
                    <a:pt x="122732" y="153416"/>
                  </a:lnTo>
                </a:path>
                <a:path w="1841500" h="153669">
                  <a:moveTo>
                    <a:pt x="1779562" y="0"/>
                  </a:moveTo>
                  <a:lnTo>
                    <a:pt x="1718195" y="153416"/>
                  </a:lnTo>
                </a:path>
                <a:path w="1841500" h="153669">
                  <a:moveTo>
                    <a:pt x="1779562" y="0"/>
                  </a:moveTo>
                  <a:lnTo>
                    <a:pt x="1840928" y="153416"/>
                  </a:lnTo>
                </a:path>
                <a:path w="1841500" h="153669">
                  <a:moveTo>
                    <a:pt x="1534109" y="0"/>
                  </a:moveTo>
                  <a:lnTo>
                    <a:pt x="1472742" y="153416"/>
                  </a:lnTo>
                </a:path>
                <a:path w="1841500" h="153669">
                  <a:moveTo>
                    <a:pt x="1534109" y="0"/>
                  </a:moveTo>
                  <a:lnTo>
                    <a:pt x="1595462" y="153416"/>
                  </a:lnTo>
                </a:path>
                <a:path w="1841500" h="153669">
                  <a:moveTo>
                    <a:pt x="1288643" y="0"/>
                  </a:moveTo>
                  <a:lnTo>
                    <a:pt x="1227289" y="153416"/>
                  </a:lnTo>
                </a:path>
                <a:path w="1841500" h="153669">
                  <a:moveTo>
                    <a:pt x="1288643" y="0"/>
                  </a:moveTo>
                  <a:lnTo>
                    <a:pt x="1350010" y="153416"/>
                  </a:lnTo>
                </a:path>
                <a:path w="1841500" h="153669">
                  <a:moveTo>
                    <a:pt x="1043190" y="0"/>
                  </a:moveTo>
                  <a:lnTo>
                    <a:pt x="981824" y="153416"/>
                  </a:lnTo>
                </a:path>
                <a:path w="1841500" h="153669">
                  <a:moveTo>
                    <a:pt x="1043190" y="0"/>
                  </a:moveTo>
                  <a:lnTo>
                    <a:pt x="1104557" y="153416"/>
                  </a:lnTo>
                </a:path>
                <a:path w="1841500" h="153669">
                  <a:moveTo>
                    <a:pt x="797725" y="0"/>
                  </a:moveTo>
                  <a:lnTo>
                    <a:pt x="736371" y="153416"/>
                  </a:lnTo>
                </a:path>
                <a:path w="1841500" h="153669">
                  <a:moveTo>
                    <a:pt x="797725" y="0"/>
                  </a:moveTo>
                  <a:lnTo>
                    <a:pt x="859091" y="153416"/>
                  </a:lnTo>
                </a:path>
                <a:path w="1841500" h="153669">
                  <a:moveTo>
                    <a:pt x="552272" y="0"/>
                  </a:moveTo>
                  <a:lnTo>
                    <a:pt x="490905" y="153416"/>
                  </a:lnTo>
                </a:path>
                <a:path w="1841500" h="153669">
                  <a:moveTo>
                    <a:pt x="552272" y="0"/>
                  </a:moveTo>
                  <a:lnTo>
                    <a:pt x="613638" y="153416"/>
                  </a:lnTo>
                </a:path>
                <a:path w="1841500" h="153669">
                  <a:moveTo>
                    <a:pt x="306819" y="0"/>
                  </a:moveTo>
                  <a:lnTo>
                    <a:pt x="245452" y="153416"/>
                  </a:lnTo>
                </a:path>
                <a:path w="1841500" h="153669">
                  <a:moveTo>
                    <a:pt x="306819" y="0"/>
                  </a:moveTo>
                  <a:lnTo>
                    <a:pt x="368185" y="153416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2532925" y="3035846"/>
              <a:ext cx="1935480" cy="0"/>
            </a:xfrm>
            <a:custGeom>
              <a:avLst/>
              <a:gdLst/>
              <a:ahLst/>
              <a:cxnLst/>
              <a:rect l="l" t="t" r="r" b="b"/>
              <a:pathLst>
                <a:path w="1935479">
                  <a:moveTo>
                    <a:pt x="0" y="0"/>
                  </a:moveTo>
                  <a:lnTo>
                    <a:pt x="1935340" y="0"/>
                  </a:lnTo>
                </a:path>
              </a:pathLst>
            </a:custGeom>
            <a:ln w="2476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3009683" y="1971459"/>
              <a:ext cx="982344" cy="307340"/>
            </a:xfrm>
            <a:custGeom>
              <a:avLst/>
              <a:gdLst/>
              <a:ahLst/>
              <a:cxnLst/>
              <a:rect l="l" t="t" r="r" b="b"/>
              <a:pathLst>
                <a:path w="982345" h="307339">
                  <a:moveTo>
                    <a:pt x="490918" y="0"/>
                  </a:moveTo>
                  <a:lnTo>
                    <a:pt x="0" y="306819"/>
                  </a:lnTo>
                </a:path>
                <a:path w="982345" h="307339">
                  <a:moveTo>
                    <a:pt x="490918" y="0"/>
                  </a:moveTo>
                  <a:lnTo>
                    <a:pt x="981824" y="306819"/>
                  </a:lnTo>
                </a:path>
              </a:pathLst>
            </a:custGeom>
            <a:ln w="8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2641498" y="2278278"/>
              <a:ext cx="1718310" cy="614045"/>
            </a:xfrm>
            <a:custGeom>
              <a:avLst/>
              <a:gdLst/>
              <a:ahLst/>
              <a:cxnLst/>
              <a:rect l="l" t="t" r="r" b="b"/>
              <a:pathLst>
                <a:path w="1718310" h="614044">
                  <a:moveTo>
                    <a:pt x="1350010" y="0"/>
                  </a:moveTo>
                  <a:lnTo>
                    <a:pt x="1104557" y="306819"/>
                  </a:lnTo>
                </a:path>
                <a:path w="1718310" h="614044">
                  <a:moveTo>
                    <a:pt x="1350010" y="0"/>
                  </a:moveTo>
                  <a:lnTo>
                    <a:pt x="1595462" y="306819"/>
                  </a:lnTo>
                </a:path>
                <a:path w="1718310" h="614044">
                  <a:moveTo>
                    <a:pt x="368185" y="0"/>
                  </a:moveTo>
                  <a:lnTo>
                    <a:pt x="122732" y="306819"/>
                  </a:lnTo>
                </a:path>
                <a:path w="1718310" h="614044">
                  <a:moveTo>
                    <a:pt x="368185" y="0"/>
                  </a:moveTo>
                  <a:lnTo>
                    <a:pt x="613638" y="306819"/>
                  </a:lnTo>
                </a:path>
                <a:path w="1718310" h="614044">
                  <a:moveTo>
                    <a:pt x="1595462" y="306819"/>
                  </a:moveTo>
                  <a:lnTo>
                    <a:pt x="1472730" y="613638"/>
                  </a:lnTo>
                </a:path>
                <a:path w="1718310" h="614044">
                  <a:moveTo>
                    <a:pt x="1595462" y="306819"/>
                  </a:moveTo>
                  <a:lnTo>
                    <a:pt x="1718195" y="613638"/>
                  </a:lnTo>
                </a:path>
                <a:path w="1718310" h="614044">
                  <a:moveTo>
                    <a:pt x="1104557" y="306819"/>
                  </a:moveTo>
                  <a:lnTo>
                    <a:pt x="981824" y="613638"/>
                  </a:lnTo>
                </a:path>
                <a:path w="1718310" h="614044">
                  <a:moveTo>
                    <a:pt x="1104557" y="306819"/>
                  </a:moveTo>
                  <a:lnTo>
                    <a:pt x="1227277" y="613638"/>
                  </a:lnTo>
                </a:path>
                <a:path w="1718310" h="614044">
                  <a:moveTo>
                    <a:pt x="613638" y="306819"/>
                  </a:moveTo>
                  <a:lnTo>
                    <a:pt x="490918" y="613638"/>
                  </a:lnTo>
                </a:path>
                <a:path w="1718310" h="614044">
                  <a:moveTo>
                    <a:pt x="613638" y="306819"/>
                  </a:moveTo>
                  <a:lnTo>
                    <a:pt x="736371" y="613638"/>
                  </a:lnTo>
                </a:path>
                <a:path w="1718310" h="614044">
                  <a:moveTo>
                    <a:pt x="122732" y="306819"/>
                  </a:moveTo>
                  <a:lnTo>
                    <a:pt x="0" y="613638"/>
                  </a:lnTo>
                </a:path>
                <a:path w="1718310" h="614044">
                  <a:moveTo>
                    <a:pt x="122732" y="306819"/>
                  </a:moveTo>
                  <a:lnTo>
                    <a:pt x="245452" y="613638"/>
                  </a:lnTo>
                </a:path>
              </a:pathLst>
            </a:custGeom>
            <a:ln w="8253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0" name="object 39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22840" y="1893684"/>
              <a:ext cx="155523" cy="155535"/>
            </a:xfrm>
            <a:prstGeom prst="rect">
              <a:avLst/>
            </a:prstGeom>
          </p:spPr>
        </p:pic>
      </p:grpSp>
      <p:sp>
        <p:nvSpPr>
          <p:cNvPr id="391" name="object 391"/>
          <p:cNvSpPr txBox="1"/>
          <p:nvPr/>
        </p:nvSpPr>
        <p:spPr>
          <a:xfrm>
            <a:off x="3458184" y="1882382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392" name="object 392"/>
          <p:cNvGrpSpPr/>
          <p:nvPr/>
        </p:nvGrpSpPr>
        <p:grpSpPr>
          <a:xfrm>
            <a:off x="2927794" y="2196376"/>
            <a:ext cx="163830" cy="163830"/>
            <a:chOff x="2927794" y="2196376"/>
            <a:chExt cx="163830" cy="163830"/>
          </a:xfrm>
        </p:grpSpPr>
        <p:sp>
          <p:nvSpPr>
            <p:cNvPr id="393" name="object 393"/>
            <p:cNvSpPr/>
            <p:nvPr/>
          </p:nvSpPr>
          <p:spPr>
            <a:xfrm>
              <a:off x="2936049" y="2204631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19">
                  <a:moveTo>
                    <a:pt x="0" y="73634"/>
                  </a:moveTo>
                  <a:lnTo>
                    <a:pt x="5786" y="102301"/>
                  </a:lnTo>
                  <a:lnTo>
                    <a:pt x="21567" y="125706"/>
                  </a:lnTo>
                  <a:lnTo>
                    <a:pt x="44973" y="141484"/>
                  </a:lnTo>
                  <a:lnTo>
                    <a:pt x="73634" y="147269"/>
                  </a:lnTo>
                  <a:lnTo>
                    <a:pt x="102301" y="141484"/>
                  </a:lnTo>
                  <a:lnTo>
                    <a:pt x="125706" y="125706"/>
                  </a:lnTo>
                  <a:lnTo>
                    <a:pt x="141484" y="102301"/>
                  </a:lnTo>
                  <a:lnTo>
                    <a:pt x="147269" y="73634"/>
                  </a:lnTo>
                  <a:lnTo>
                    <a:pt x="141484" y="44973"/>
                  </a:lnTo>
                  <a:lnTo>
                    <a:pt x="125706" y="21567"/>
                  </a:lnTo>
                  <a:lnTo>
                    <a:pt x="102301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2936049" y="2204631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19">
                  <a:moveTo>
                    <a:pt x="147269" y="73634"/>
                  </a:moveTo>
                  <a:lnTo>
                    <a:pt x="141484" y="44973"/>
                  </a:lnTo>
                  <a:lnTo>
                    <a:pt x="125706" y="21567"/>
                  </a:lnTo>
                  <a:lnTo>
                    <a:pt x="102301" y="5786"/>
                  </a:lnTo>
                  <a:lnTo>
                    <a:pt x="73634" y="0"/>
                  </a:lnTo>
                  <a:lnTo>
                    <a:pt x="44973" y="5786"/>
                  </a:lnTo>
                  <a:lnTo>
                    <a:pt x="21567" y="21567"/>
                  </a:lnTo>
                  <a:lnTo>
                    <a:pt x="5786" y="44973"/>
                  </a:lnTo>
                  <a:lnTo>
                    <a:pt x="0" y="73634"/>
                  </a:lnTo>
                  <a:lnTo>
                    <a:pt x="5786" y="102301"/>
                  </a:lnTo>
                  <a:lnTo>
                    <a:pt x="21567" y="125706"/>
                  </a:lnTo>
                  <a:lnTo>
                    <a:pt x="44973" y="141484"/>
                  </a:lnTo>
                  <a:lnTo>
                    <a:pt x="73634" y="147269"/>
                  </a:lnTo>
                  <a:lnTo>
                    <a:pt x="102301" y="141484"/>
                  </a:lnTo>
                  <a:lnTo>
                    <a:pt x="125706" y="125706"/>
                  </a:lnTo>
                  <a:lnTo>
                    <a:pt x="141484" y="102301"/>
                  </a:lnTo>
                  <a:lnTo>
                    <a:pt x="147269" y="73634"/>
                  </a:lnTo>
                  <a:close/>
                </a:path>
              </a:pathLst>
            </a:custGeom>
            <a:ln w="165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5" name="object 395"/>
          <p:cNvSpPr txBox="1"/>
          <p:nvPr/>
        </p:nvSpPr>
        <p:spPr>
          <a:xfrm>
            <a:off x="2970987" y="2189201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396" name="object 396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3909619" y="2196377"/>
            <a:ext cx="163777" cy="163777"/>
          </a:xfrm>
          <a:prstGeom prst="rect">
            <a:avLst/>
          </a:prstGeom>
        </p:spPr>
      </p:pic>
      <p:sp>
        <p:nvSpPr>
          <p:cNvPr id="397" name="object 397"/>
          <p:cNvSpPr txBox="1"/>
          <p:nvPr/>
        </p:nvSpPr>
        <p:spPr>
          <a:xfrm>
            <a:off x="3949103" y="2189201"/>
            <a:ext cx="9525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398" name="object 398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2686469" y="2507323"/>
            <a:ext cx="155523" cy="155523"/>
          </a:xfrm>
          <a:prstGeom prst="rect">
            <a:avLst/>
          </a:prstGeom>
        </p:spPr>
      </p:pic>
      <p:sp>
        <p:nvSpPr>
          <p:cNvPr id="399" name="object 399"/>
          <p:cNvSpPr txBox="1"/>
          <p:nvPr/>
        </p:nvSpPr>
        <p:spPr>
          <a:xfrm>
            <a:off x="2718104" y="2496020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D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400" name="object 400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3177375" y="2507323"/>
            <a:ext cx="155535" cy="155523"/>
          </a:xfrm>
          <a:prstGeom prst="rect">
            <a:avLst/>
          </a:prstGeom>
        </p:spPr>
      </p:pic>
      <p:sp>
        <p:nvSpPr>
          <p:cNvPr id="401" name="object 401"/>
          <p:cNvSpPr txBox="1"/>
          <p:nvPr/>
        </p:nvSpPr>
        <p:spPr>
          <a:xfrm>
            <a:off x="3212731" y="2496020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402" name="object 402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668293" y="2507323"/>
            <a:ext cx="155523" cy="155523"/>
          </a:xfrm>
          <a:prstGeom prst="rect">
            <a:avLst/>
          </a:prstGeom>
        </p:spPr>
      </p:pic>
      <p:sp>
        <p:nvSpPr>
          <p:cNvPr id="403" name="object 403"/>
          <p:cNvSpPr txBox="1"/>
          <p:nvPr/>
        </p:nvSpPr>
        <p:spPr>
          <a:xfrm>
            <a:off x="3703650" y="2496020"/>
            <a:ext cx="8953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F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404" name="object 404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4159199" y="2507323"/>
            <a:ext cx="155523" cy="155523"/>
          </a:xfrm>
          <a:prstGeom prst="rect">
            <a:avLst/>
          </a:prstGeom>
        </p:spPr>
      </p:pic>
      <p:sp>
        <p:nvSpPr>
          <p:cNvPr id="405" name="object 405"/>
          <p:cNvSpPr txBox="1"/>
          <p:nvPr/>
        </p:nvSpPr>
        <p:spPr>
          <a:xfrm>
            <a:off x="4190834" y="2496020"/>
            <a:ext cx="1009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G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406" name="object 406"/>
          <p:cNvGrpSpPr/>
          <p:nvPr/>
        </p:nvGrpSpPr>
        <p:grpSpPr>
          <a:xfrm>
            <a:off x="2563749" y="2814142"/>
            <a:ext cx="1873885" cy="155575"/>
            <a:chOff x="2563749" y="2814142"/>
            <a:chExt cx="1873885" cy="155575"/>
          </a:xfrm>
        </p:grpSpPr>
        <p:pic>
          <p:nvPicPr>
            <p:cNvPr id="407" name="object 407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563749" y="2814142"/>
              <a:ext cx="155523" cy="155535"/>
            </a:xfrm>
            <a:prstGeom prst="rect">
              <a:avLst/>
            </a:prstGeom>
          </p:spPr>
        </p:pic>
        <p:pic>
          <p:nvPicPr>
            <p:cNvPr id="408" name="object 40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809202" y="2814142"/>
              <a:ext cx="155523" cy="155523"/>
            </a:xfrm>
            <a:prstGeom prst="rect">
              <a:avLst/>
            </a:prstGeom>
          </p:spPr>
        </p:pic>
        <p:pic>
          <p:nvPicPr>
            <p:cNvPr id="409" name="object 409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054655" y="2814142"/>
              <a:ext cx="155523" cy="155535"/>
            </a:xfrm>
            <a:prstGeom prst="rect">
              <a:avLst/>
            </a:prstGeom>
          </p:spPr>
        </p:pic>
        <p:pic>
          <p:nvPicPr>
            <p:cNvPr id="410" name="object 41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3300108" y="2814155"/>
              <a:ext cx="155535" cy="155523"/>
            </a:xfrm>
            <a:prstGeom prst="rect">
              <a:avLst/>
            </a:prstGeom>
          </p:spPr>
        </p:pic>
        <p:pic>
          <p:nvPicPr>
            <p:cNvPr id="411" name="object 411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545573" y="2814142"/>
              <a:ext cx="155523" cy="155535"/>
            </a:xfrm>
            <a:prstGeom prst="rect">
              <a:avLst/>
            </a:prstGeom>
          </p:spPr>
        </p:pic>
        <p:pic>
          <p:nvPicPr>
            <p:cNvPr id="412" name="object 41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791026" y="2814142"/>
              <a:ext cx="155523" cy="155523"/>
            </a:xfrm>
            <a:prstGeom prst="rect">
              <a:avLst/>
            </a:prstGeom>
          </p:spPr>
        </p:pic>
        <p:pic>
          <p:nvPicPr>
            <p:cNvPr id="413" name="object 41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036479" y="2814142"/>
              <a:ext cx="155523" cy="155523"/>
            </a:xfrm>
            <a:prstGeom prst="rect">
              <a:avLst/>
            </a:prstGeom>
          </p:spPr>
        </p:pic>
        <p:pic>
          <p:nvPicPr>
            <p:cNvPr id="414" name="object 41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281932" y="2814142"/>
              <a:ext cx="155523" cy="155523"/>
            </a:xfrm>
            <a:prstGeom prst="rect">
              <a:avLst/>
            </a:prstGeom>
          </p:spPr>
        </p:pic>
      </p:grpSp>
      <p:sp>
        <p:nvSpPr>
          <p:cNvPr id="415" name="object 415"/>
          <p:cNvSpPr txBox="1"/>
          <p:nvPr/>
        </p:nvSpPr>
        <p:spPr>
          <a:xfrm>
            <a:off x="2595384" y="2802840"/>
            <a:ext cx="181927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76225" algn="l"/>
                <a:tab pos="518159" algn="l"/>
                <a:tab pos="748665" algn="l"/>
                <a:tab pos="1001394" algn="l"/>
                <a:tab pos="1231900" algn="l"/>
                <a:tab pos="1481455" algn="l"/>
                <a:tab pos="1730375" algn="l"/>
              </a:tabLst>
            </a:pP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H	</a:t>
            </a:r>
            <a:r>
              <a:rPr sz="800" i="1" spc="5" dirty="0">
                <a:solidFill>
                  <a:srgbClr val="00FF00"/>
                </a:solidFill>
                <a:latin typeface="Times New Roman"/>
                <a:cs typeface="Times New Roman"/>
              </a:rPr>
              <a:t>I	J	</a:t>
            </a: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K	L	</a:t>
            </a:r>
            <a:r>
              <a:rPr sz="800" i="1" spc="15" dirty="0">
                <a:solidFill>
                  <a:srgbClr val="00FF00"/>
                </a:solidFill>
                <a:latin typeface="Times New Roman"/>
                <a:cs typeface="Times New Roman"/>
              </a:rPr>
              <a:t>M	</a:t>
            </a:r>
            <a:r>
              <a:rPr sz="800" i="1" spc="10" dirty="0">
                <a:solidFill>
                  <a:srgbClr val="00FF00"/>
                </a:solidFill>
                <a:latin typeface="Times New Roman"/>
                <a:cs typeface="Times New Roman"/>
              </a:rPr>
              <a:t>N	O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416" name="object 416"/>
          <p:cNvGrpSpPr/>
          <p:nvPr/>
        </p:nvGrpSpPr>
        <p:grpSpPr>
          <a:xfrm>
            <a:off x="2854897" y="2238947"/>
            <a:ext cx="63500" cy="78740"/>
            <a:chOff x="2854897" y="2238947"/>
            <a:chExt cx="63500" cy="78740"/>
          </a:xfrm>
        </p:grpSpPr>
        <p:sp>
          <p:nvSpPr>
            <p:cNvPr id="417" name="object 417"/>
            <p:cNvSpPr/>
            <p:nvPr/>
          </p:nvSpPr>
          <p:spPr>
            <a:xfrm>
              <a:off x="2863151" y="2247201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89" h="62230">
                  <a:moveTo>
                    <a:pt x="0" y="0"/>
                  </a:moveTo>
                  <a:lnTo>
                    <a:pt x="0" y="62128"/>
                  </a:lnTo>
                  <a:lnTo>
                    <a:pt x="46596" y="31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2863151" y="2247201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89" h="62230">
                  <a:moveTo>
                    <a:pt x="46596" y="31064"/>
                  </a:moveTo>
                  <a:lnTo>
                    <a:pt x="0" y="62128"/>
                  </a:lnTo>
                  <a:lnTo>
                    <a:pt x="0" y="0"/>
                  </a:lnTo>
                  <a:lnTo>
                    <a:pt x="46596" y="31064"/>
                  </a:lnTo>
                  <a:close/>
                </a:path>
              </a:pathLst>
            </a:custGeom>
            <a:ln w="165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9" name="object 4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420" name="object 4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65</a:t>
            </a:fld>
            <a:endParaRPr spc="2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66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1355">
              <a:lnSpc>
                <a:spcPts val="2635"/>
              </a:lnSpc>
            </a:pPr>
            <a:r>
              <a:rPr spc="105" dirty="0"/>
              <a:t>Properties</a:t>
            </a:r>
            <a:r>
              <a:rPr spc="265" dirty="0"/>
              <a:t> </a:t>
            </a:r>
            <a:r>
              <a:rPr spc="105" dirty="0"/>
              <a:t>of</a:t>
            </a:r>
            <a:r>
              <a:rPr spc="260" dirty="0"/>
              <a:t> </a:t>
            </a:r>
            <a:r>
              <a:rPr spc="60" dirty="0"/>
              <a:t>iterative</a:t>
            </a:r>
            <a:r>
              <a:rPr spc="260" dirty="0"/>
              <a:t> </a:t>
            </a:r>
            <a:r>
              <a:rPr spc="85" dirty="0"/>
              <a:t>deepening</a:t>
            </a:r>
            <a:r>
              <a:rPr spc="254" dirty="0"/>
              <a:t> </a:t>
            </a:r>
            <a:r>
              <a:rPr spc="3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08802"/>
            <a:ext cx="2018031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67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1355">
              <a:lnSpc>
                <a:spcPts val="2635"/>
              </a:lnSpc>
            </a:pPr>
            <a:r>
              <a:rPr spc="105" dirty="0"/>
              <a:t>Properties</a:t>
            </a:r>
            <a:r>
              <a:rPr spc="265" dirty="0"/>
              <a:t> </a:t>
            </a:r>
            <a:r>
              <a:rPr spc="105" dirty="0"/>
              <a:t>of</a:t>
            </a:r>
            <a:r>
              <a:rPr spc="260" dirty="0"/>
              <a:t> </a:t>
            </a:r>
            <a:r>
              <a:rPr spc="60" dirty="0"/>
              <a:t>iterative</a:t>
            </a:r>
            <a:r>
              <a:rPr spc="260" dirty="0"/>
              <a:t> </a:t>
            </a:r>
            <a:r>
              <a:rPr spc="85" dirty="0"/>
              <a:t>deepening</a:t>
            </a:r>
            <a:r>
              <a:rPr spc="254" dirty="0"/>
              <a:t> </a:t>
            </a:r>
            <a:r>
              <a:rPr spc="3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08802"/>
            <a:ext cx="2399031" cy="85087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dirty="0">
                <a:latin typeface="Tahoma"/>
                <a:cs typeface="Tahoma"/>
              </a:rPr>
              <a:t>Yes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Time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68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1355">
              <a:lnSpc>
                <a:spcPts val="2635"/>
              </a:lnSpc>
            </a:pPr>
            <a:r>
              <a:rPr spc="105" dirty="0"/>
              <a:t>Properties</a:t>
            </a:r>
            <a:r>
              <a:rPr spc="265" dirty="0"/>
              <a:t> </a:t>
            </a:r>
            <a:r>
              <a:rPr spc="105" dirty="0"/>
              <a:t>of</a:t>
            </a:r>
            <a:r>
              <a:rPr spc="260" dirty="0"/>
              <a:t> </a:t>
            </a:r>
            <a:r>
              <a:rPr spc="60" dirty="0"/>
              <a:t>iterative</a:t>
            </a:r>
            <a:r>
              <a:rPr spc="260" dirty="0"/>
              <a:t> </a:t>
            </a:r>
            <a:r>
              <a:rPr spc="85" dirty="0"/>
              <a:t>deepening</a:t>
            </a:r>
            <a:r>
              <a:rPr spc="254" dirty="0"/>
              <a:t> </a:t>
            </a:r>
            <a:r>
              <a:rPr spc="3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1169" y="1608802"/>
            <a:ext cx="6386831" cy="1361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dirty="0">
                <a:latin typeface="Tahoma"/>
                <a:cs typeface="Tahoma"/>
              </a:rPr>
              <a:t>Yes</a:t>
            </a:r>
          </a:p>
          <a:p>
            <a:pPr marL="38100">
              <a:lnSpc>
                <a:spcPct val="100000"/>
              </a:lnSpc>
              <a:spcBef>
                <a:spcPts val="156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Time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dirty="0">
                <a:solidFill>
                  <a:srgbClr val="990099"/>
                </a:solidFill>
                <a:latin typeface="+mj-lt"/>
                <a:cs typeface="Garamond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+mj-lt"/>
                <a:cs typeface="Bookman Old Style"/>
              </a:rPr>
              <a:t>d </a:t>
            </a:r>
            <a:r>
              <a:rPr sz="2050" dirty="0">
                <a:solidFill>
                  <a:srgbClr val="990099"/>
                </a:solidFill>
                <a:latin typeface="+mj-lt"/>
                <a:cs typeface="Garamond"/>
              </a:rPr>
              <a:t>+ 1)</a:t>
            </a:r>
            <a:r>
              <a:rPr sz="2050" b="0" i="1" dirty="0">
                <a:solidFill>
                  <a:srgbClr val="990099"/>
                </a:solidFill>
                <a:latin typeface="+mj-lt"/>
                <a:cs typeface="Bookman Old Style"/>
              </a:rPr>
              <a:t>b</a:t>
            </a:r>
            <a:r>
              <a:rPr sz="2100" baseline="29761" dirty="0">
                <a:solidFill>
                  <a:srgbClr val="990099"/>
                </a:solidFill>
                <a:latin typeface="+mj-lt"/>
                <a:cs typeface="Garamond"/>
              </a:rPr>
              <a:t>0 </a:t>
            </a:r>
            <a:r>
              <a:rPr sz="2050" dirty="0">
                <a:solidFill>
                  <a:srgbClr val="990099"/>
                </a:solidFill>
                <a:latin typeface="+mj-lt"/>
                <a:cs typeface="Garamond"/>
              </a:rPr>
              <a:t>+ </a:t>
            </a:r>
            <a:r>
              <a:rPr sz="2050" b="0" i="1" dirty="0">
                <a:solidFill>
                  <a:srgbClr val="990099"/>
                </a:solidFill>
                <a:latin typeface="+mj-lt"/>
                <a:cs typeface="Bookman Old Style"/>
              </a:rPr>
              <a:t>db</a:t>
            </a:r>
            <a:r>
              <a:rPr sz="2100" baseline="29761" dirty="0">
                <a:solidFill>
                  <a:srgbClr val="990099"/>
                </a:solidFill>
                <a:latin typeface="+mj-lt"/>
                <a:cs typeface="Garamond"/>
              </a:rPr>
              <a:t>1 </a:t>
            </a:r>
            <a:r>
              <a:rPr sz="2050" dirty="0">
                <a:solidFill>
                  <a:srgbClr val="990099"/>
                </a:solidFill>
                <a:latin typeface="+mj-lt"/>
                <a:cs typeface="Garamond"/>
              </a:rPr>
              <a:t>+ (</a:t>
            </a:r>
            <a:r>
              <a:rPr sz="2050" b="0" i="1" dirty="0">
                <a:solidFill>
                  <a:srgbClr val="990099"/>
                </a:solidFill>
                <a:latin typeface="+mj-lt"/>
                <a:cs typeface="Bookman Old Style"/>
              </a:rPr>
              <a:t>d </a:t>
            </a:r>
            <a:r>
              <a:rPr sz="2050" dirty="0">
                <a:solidFill>
                  <a:srgbClr val="990099"/>
                </a:solidFill>
                <a:latin typeface="+mj-lt"/>
                <a:cs typeface="Cambria"/>
              </a:rPr>
              <a:t>− </a:t>
            </a:r>
            <a:r>
              <a:rPr sz="2050" dirty="0">
                <a:solidFill>
                  <a:srgbClr val="990099"/>
                </a:solidFill>
                <a:latin typeface="+mj-lt"/>
                <a:cs typeface="Garamond"/>
              </a:rPr>
              <a:t>1)</a:t>
            </a:r>
            <a:r>
              <a:rPr sz="2050" b="0" i="1" dirty="0">
                <a:solidFill>
                  <a:srgbClr val="990099"/>
                </a:solidFill>
                <a:latin typeface="+mj-lt"/>
                <a:cs typeface="Bookman Old Style"/>
              </a:rPr>
              <a:t>b</a:t>
            </a:r>
            <a:r>
              <a:rPr sz="2100" baseline="29761" dirty="0">
                <a:solidFill>
                  <a:srgbClr val="990099"/>
                </a:solidFill>
                <a:latin typeface="+mj-lt"/>
                <a:cs typeface="Garamond"/>
              </a:rPr>
              <a:t>2 </a:t>
            </a:r>
            <a:r>
              <a:rPr sz="2050" dirty="0">
                <a:solidFill>
                  <a:srgbClr val="990099"/>
                </a:solidFill>
                <a:latin typeface="+mj-lt"/>
                <a:cs typeface="Garamond"/>
              </a:rPr>
              <a:t>+ </a:t>
            </a:r>
            <a:r>
              <a:rPr sz="2050" b="0" i="1" dirty="0">
                <a:solidFill>
                  <a:srgbClr val="990099"/>
                </a:solidFill>
                <a:latin typeface="+mj-lt"/>
                <a:cs typeface="Bookman Old Style"/>
              </a:rPr>
              <a:t>. . . </a:t>
            </a:r>
            <a:r>
              <a:rPr sz="2050" dirty="0">
                <a:solidFill>
                  <a:srgbClr val="990099"/>
                </a:solidFill>
                <a:latin typeface="+mj-lt"/>
                <a:cs typeface="Garamond"/>
              </a:rPr>
              <a:t>+ </a:t>
            </a:r>
            <a:r>
              <a:rPr sz="2050" b="0" i="1" dirty="0">
                <a:solidFill>
                  <a:srgbClr val="990099"/>
                </a:solidFill>
                <a:latin typeface="+mj-lt"/>
                <a:cs typeface="Bookman Old Style"/>
              </a:rPr>
              <a:t>b</a:t>
            </a:r>
            <a:r>
              <a:rPr sz="2100" b="0" i="1" baseline="29761" dirty="0">
                <a:solidFill>
                  <a:srgbClr val="990099"/>
                </a:solidFill>
                <a:latin typeface="+mj-lt"/>
                <a:cs typeface="Bookman Old Style"/>
              </a:rPr>
              <a:t>d </a:t>
            </a:r>
            <a:r>
              <a:rPr sz="2050" dirty="0">
                <a:solidFill>
                  <a:srgbClr val="990099"/>
                </a:solidFill>
                <a:latin typeface="+mj-lt"/>
                <a:cs typeface="Garamond"/>
              </a:rPr>
              <a:t>= </a:t>
            </a:r>
            <a:r>
              <a:rPr sz="2050" b="0" i="1" dirty="0">
                <a:solidFill>
                  <a:srgbClr val="990099"/>
                </a:solidFill>
                <a:latin typeface="+mj-lt"/>
                <a:cs typeface="Bookman Old Style"/>
              </a:rPr>
              <a:t>O</a:t>
            </a:r>
            <a:r>
              <a:rPr sz="2050" dirty="0">
                <a:solidFill>
                  <a:srgbClr val="990099"/>
                </a:solidFill>
                <a:latin typeface="+mj-lt"/>
                <a:cs typeface="Garamond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+mj-lt"/>
                <a:cs typeface="Bookman Old Style"/>
              </a:rPr>
              <a:t>b</a:t>
            </a:r>
            <a:r>
              <a:rPr sz="2100" b="0" i="1" baseline="29761" dirty="0">
                <a:solidFill>
                  <a:srgbClr val="990099"/>
                </a:solidFill>
                <a:latin typeface="+mj-lt"/>
                <a:cs typeface="Bookman Old Style"/>
              </a:rPr>
              <a:t>d</a:t>
            </a:r>
            <a:r>
              <a:rPr sz="2050" dirty="0">
                <a:solidFill>
                  <a:srgbClr val="990099"/>
                </a:solidFill>
                <a:latin typeface="+mj-lt"/>
                <a:cs typeface="Garamond"/>
              </a:rPr>
              <a:t>)</a:t>
            </a:r>
            <a:endParaRPr sz="2050" dirty="0">
              <a:latin typeface="+mj-lt"/>
              <a:cs typeface="Garamond"/>
            </a:endParaRPr>
          </a:p>
          <a:p>
            <a:pPr marL="38100">
              <a:lnSpc>
                <a:spcPct val="100000"/>
              </a:lnSpc>
              <a:spcBef>
                <a:spcPts val="156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Space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69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1355">
              <a:lnSpc>
                <a:spcPts val="2635"/>
              </a:lnSpc>
            </a:pPr>
            <a:r>
              <a:rPr spc="105" dirty="0"/>
              <a:t>Properties</a:t>
            </a:r>
            <a:r>
              <a:rPr spc="265" dirty="0"/>
              <a:t> </a:t>
            </a:r>
            <a:r>
              <a:rPr spc="105" dirty="0"/>
              <a:t>of</a:t>
            </a:r>
            <a:r>
              <a:rPr spc="260" dirty="0"/>
              <a:t> </a:t>
            </a:r>
            <a:r>
              <a:rPr spc="60" dirty="0"/>
              <a:t>iterative</a:t>
            </a:r>
            <a:r>
              <a:rPr spc="260" dirty="0"/>
              <a:t> </a:t>
            </a:r>
            <a:r>
              <a:rPr spc="85" dirty="0"/>
              <a:t>deepening</a:t>
            </a:r>
            <a:r>
              <a:rPr spc="254" dirty="0"/>
              <a:t> </a:t>
            </a:r>
            <a:r>
              <a:rPr spc="3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469" y="1608802"/>
            <a:ext cx="6856731" cy="189218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dirty="0">
                <a:latin typeface="Tahoma"/>
                <a:cs typeface="Tahoma"/>
              </a:rPr>
              <a:t>Yes</a:t>
            </a:r>
          </a:p>
          <a:p>
            <a:pPr marL="50800">
              <a:lnSpc>
                <a:spcPct val="100000"/>
              </a:lnSpc>
              <a:spcBef>
                <a:spcPts val="156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Time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dirty="0">
                <a:solidFill>
                  <a:srgbClr val="990099"/>
                </a:solidFill>
                <a:latin typeface="+mj-lt"/>
                <a:cs typeface="Garamond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+mj-lt"/>
                <a:cs typeface="Bookman Old Style"/>
              </a:rPr>
              <a:t>d </a:t>
            </a:r>
            <a:r>
              <a:rPr sz="2050" dirty="0">
                <a:solidFill>
                  <a:srgbClr val="990099"/>
                </a:solidFill>
                <a:latin typeface="+mj-lt"/>
                <a:cs typeface="Garamond"/>
              </a:rPr>
              <a:t>+ 1)</a:t>
            </a:r>
            <a:r>
              <a:rPr sz="2050" b="0" i="1" dirty="0">
                <a:solidFill>
                  <a:srgbClr val="990099"/>
                </a:solidFill>
                <a:latin typeface="+mj-lt"/>
                <a:cs typeface="Bookman Old Style"/>
              </a:rPr>
              <a:t>b</a:t>
            </a:r>
            <a:r>
              <a:rPr sz="2100" baseline="29761" dirty="0">
                <a:solidFill>
                  <a:srgbClr val="990099"/>
                </a:solidFill>
                <a:latin typeface="+mj-lt"/>
                <a:cs typeface="Garamond"/>
              </a:rPr>
              <a:t>0 </a:t>
            </a:r>
            <a:r>
              <a:rPr sz="2050" dirty="0">
                <a:solidFill>
                  <a:srgbClr val="990099"/>
                </a:solidFill>
                <a:latin typeface="+mj-lt"/>
                <a:cs typeface="Garamond"/>
              </a:rPr>
              <a:t>+ </a:t>
            </a:r>
            <a:r>
              <a:rPr sz="2050" b="0" i="1" dirty="0">
                <a:solidFill>
                  <a:srgbClr val="990099"/>
                </a:solidFill>
                <a:latin typeface="+mj-lt"/>
                <a:cs typeface="Bookman Old Style"/>
              </a:rPr>
              <a:t>db</a:t>
            </a:r>
            <a:r>
              <a:rPr sz="2100" baseline="29761" dirty="0">
                <a:solidFill>
                  <a:srgbClr val="990099"/>
                </a:solidFill>
                <a:latin typeface="+mj-lt"/>
                <a:cs typeface="Garamond"/>
              </a:rPr>
              <a:t>1 </a:t>
            </a:r>
            <a:r>
              <a:rPr sz="2050" dirty="0">
                <a:solidFill>
                  <a:srgbClr val="990099"/>
                </a:solidFill>
                <a:latin typeface="+mj-lt"/>
                <a:cs typeface="Garamond"/>
              </a:rPr>
              <a:t>+ (</a:t>
            </a:r>
            <a:r>
              <a:rPr sz="2050" b="0" i="1" dirty="0">
                <a:solidFill>
                  <a:srgbClr val="990099"/>
                </a:solidFill>
                <a:latin typeface="+mj-lt"/>
                <a:cs typeface="Bookman Old Style"/>
              </a:rPr>
              <a:t>d </a:t>
            </a:r>
            <a:r>
              <a:rPr sz="2050" dirty="0">
                <a:solidFill>
                  <a:srgbClr val="990099"/>
                </a:solidFill>
                <a:latin typeface="+mj-lt"/>
                <a:cs typeface="Cambria"/>
              </a:rPr>
              <a:t>− </a:t>
            </a:r>
            <a:r>
              <a:rPr sz="2050" dirty="0">
                <a:solidFill>
                  <a:srgbClr val="990099"/>
                </a:solidFill>
                <a:latin typeface="+mj-lt"/>
                <a:cs typeface="Garamond"/>
              </a:rPr>
              <a:t>1)</a:t>
            </a:r>
            <a:r>
              <a:rPr sz="2050" b="0" i="1" dirty="0">
                <a:solidFill>
                  <a:srgbClr val="990099"/>
                </a:solidFill>
                <a:latin typeface="+mj-lt"/>
                <a:cs typeface="Bookman Old Style"/>
              </a:rPr>
              <a:t>b</a:t>
            </a:r>
            <a:r>
              <a:rPr sz="2100" baseline="29761" dirty="0">
                <a:solidFill>
                  <a:srgbClr val="990099"/>
                </a:solidFill>
                <a:latin typeface="+mj-lt"/>
                <a:cs typeface="Garamond"/>
              </a:rPr>
              <a:t>2 </a:t>
            </a:r>
            <a:r>
              <a:rPr sz="2050" dirty="0">
                <a:solidFill>
                  <a:srgbClr val="990099"/>
                </a:solidFill>
                <a:latin typeface="+mj-lt"/>
                <a:cs typeface="Garamond"/>
              </a:rPr>
              <a:t>+ </a:t>
            </a:r>
            <a:r>
              <a:rPr sz="2050" b="0" i="1" dirty="0">
                <a:solidFill>
                  <a:srgbClr val="990099"/>
                </a:solidFill>
                <a:latin typeface="+mj-lt"/>
                <a:cs typeface="Bookman Old Style"/>
              </a:rPr>
              <a:t>. . . </a:t>
            </a:r>
            <a:r>
              <a:rPr sz="2050" dirty="0">
                <a:solidFill>
                  <a:srgbClr val="990099"/>
                </a:solidFill>
                <a:latin typeface="+mj-lt"/>
                <a:cs typeface="Garamond"/>
              </a:rPr>
              <a:t>+ </a:t>
            </a:r>
            <a:r>
              <a:rPr sz="2050" b="0" i="1" dirty="0">
                <a:solidFill>
                  <a:srgbClr val="990099"/>
                </a:solidFill>
                <a:latin typeface="+mj-lt"/>
                <a:cs typeface="Bookman Old Style"/>
              </a:rPr>
              <a:t>b</a:t>
            </a:r>
            <a:r>
              <a:rPr sz="2100" b="0" i="1" baseline="29761" dirty="0">
                <a:solidFill>
                  <a:srgbClr val="990099"/>
                </a:solidFill>
                <a:latin typeface="+mj-lt"/>
                <a:cs typeface="Bookman Old Style"/>
              </a:rPr>
              <a:t>d </a:t>
            </a:r>
            <a:r>
              <a:rPr sz="2050" dirty="0">
                <a:solidFill>
                  <a:srgbClr val="990099"/>
                </a:solidFill>
                <a:latin typeface="+mj-lt"/>
                <a:cs typeface="Garamond"/>
              </a:rPr>
              <a:t>= </a:t>
            </a:r>
            <a:r>
              <a:rPr sz="2050" b="0" i="1" dirty="0">
                <a:solidFill>
                  <a:srgbClr val="990099"/>
                </a:solidFill>
                <a:latin typeface="+mj-lt"/>
                <a:cs typeface="Bookman Old Style"/>
              </a:rPr>
              <a:t>O</a:t>
            </a:r>
            <a:r>
              <a:rPr sz="2050" dirty="0">
                <a:solidFill>
                  <a:srgbClr val="990099"/>
                </a:solidFill>
                <a:latin typeface="+mj-lt"/>
                <a:cs typeface="Garamond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+mj-lt"/>
                <a:cs typeface="Bookman Old Style"/>
              </a:rPr>
              <a:t>b</a:t>
            </a:r>
            <a:r>
              <a:rPr sz="2100" b="0" i="1" baseline="29761" dirty="0">
                <a:solidFill>
                  <a:srgbClr val="990099"/>
                </a:solidFill>
                <a:latin typeface="+mj-lt"/>
                <a:cs typeface="Bookman Old Style"/>
              </a:rPr>
              <a:t>d</a:t>
            </a:r>
            <a:r>
              <a:rPr sz="2050" dirty="0">
                <a:solidFill>
                  <a:srgbClr val="990099"/>
                </a:solidFill>
                <a:latin typeface="+mj-lt"/>
                <a:cs typeface="Garamond"/>
              </a:rPr>
              <a:t>)</a:t>
            </a:r>
            <a:endParaRPr sz="2050" dirty="0">
              <a:latin typeface="+mj-lt"/>
              <a:cs typeface="Garamond"/>
            </a:endParaRPr>
          </a:p>
          <a:p>
            <a:pPr marL="50800">
              <a:lnSpc>
                <a:spcPct val="100000"/>
              </a:lnSpc>
              <a:spcBef>
                <a:spcPts val="156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+mj-lt"/>
                <a:cs typeface="Tahoma"/>
              </a:rPr>
              <a:t>Space</a:t>
            </a:r>
            <a:r>
              <a:rPr sz="2050" dirty="0">
                <a:solidFill>
                  <a:srgbClr val="FF00FF"/>
                </a:solidFill>
                <a:latin typeface="+mj-lt"/>
                <a:cs typeface="Tahoma"/>
              </a:rPr>
              <a:t>?? </a:t>
            </a:r>
            <a:r>
              <a:rPr sz="2050" b="0" i="1" dirty="0">
                <a:solidFill>
                  <a:srgbClr val="990099"/>
                </a:solidFill>
                <a:latin typeface="+mj-lt"/>
                <a:cs typeface="Bookman Old Style"/>
              </a:rPr>
              <a:t>O</a:t>
            </a:r>
            <a:r>
              <a:rPr sz="2050" dirty="0">
                <a:solidFill>
                  <a:srgbClr val="990099"/>
                </a:solidFill>
                <a:latin typeface="+mj-lt"/>
                <a:cs typeface="Garamond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+mj-lt"/>
                <a:cs typeface="Bookman Old Style"/>
              </a:rPr>
              <a:t>bd</a:t>
            </a:r>
            <a:r>
              <a:rPr sz="2050" dirty="0">
                <a:solidFill>
                  <a:srgbClr val="990099"/>
                </a:solidFill>
                <a:latin typeface="+mj-lt"/>
                <a:cs typeface="Garamond"/>
              </a:rPr>
              <a:t>)</a:t>
            </a:r>
            <a:endParaRPr sz="2050" dirty="0">
              <a:latin typeface="+mj-lt"/>
              <a:cs typeface="Garamond"/>
            </a:endParaRPr>
          </a:p>
          <a:p>
            <a:pPr marL="50800">
              <a:lnSpc>
                <a:spcPct val="100000"/>
              </a:lnSpc>
              <a:spcBef>
                <a:spcPts val="156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Optimal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270" algn="ctr">
              <a:lnSpc>
                <a:spcPts val="2635"/>
              </a:lnSpc>
              <a:tabLst>
                <a:tab pos="1642110" algn="l"/>
              </a:tabLst>
            </a:pPr>
            <a:r>
              <a:rPr spc="90" dirty="0"/>
              <a:t>Example:	</a:t>
            </a:r>
            <a:r>
              <a:rPr spc="70" dirty="0"/>
              <a:t>vacuum</a:t>
            </a:r>
            <a:r>
              <a:rPr spc="210" dirty="0"/>
              <a:t> </a:t>
            </a:r>
            <a:r>
              <a:rPr spc="85" dirty="0"/>
              <a:t>world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363594"/>
              </p:ext>
            </p:extLst>
          </p:nvPr>
        </p:nvGraphicFramePr>
        <p:xfrm>
          <a:off x="553719" y="1725272"/>
          <a:ext cx="6788150" cy="3105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8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2255">
                <a:tc>
                  <a:txBody>
                    <a:bodyPr/>
                    <a:lstStyle/>
                    <a:p>
                      <a:pPr marL="31750">
                        <a:lnSpc>
                          <a:spcPts val="1960"/>
                        </a:lnSpc>
                      </a:pPr>
                      <a:r>
                        <a:rPr sz="2050" spc="0" baseline="0" dirty="0">
                          <a:solidFill>
                            <a:srgbClr val="004B00"/>
                          </a:solidFill>
                          <a:latin typeface="Tahoma"/>
                          <a:cs typeface="Tahoma"/>
                        </a:rPr>
                        <a:t>Single-state</a:t>
                      </a:r>
                      <a:r>
                        <a:rPr sz="2050" spc="0" baseline="0" dirty="0">
                          <a:latin typeface="Tahoma"/>
                          <a:cs typeface="Tahoma"/>
                        </a:rPr>
                        <a:t>, start in #5. </a:t>
                      </a:r>
                      <a:endParaRPr lang="en-GB" sz="2050" spc="0" baseline="0" dirty="0">
                        <a:latin typeface="Tahoma"/>
                        <a:cs typeface="Tahoma"/>
                      </a:endParaRPr>
                    </a:p>
                    <a:p>
                      <a:pPr marL="31750">
                        <a:lnSpc>
                          <a:spcPts val="1960"/>
                        </a:lnSpc>
                      </a:pPr>
                      <a:r>
                        <a:rPr sz="2050" u="sng" spc="0" baseline="0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Tahoma"/>
                          <a:cs typeface="Tahoma"/>
                        </a:rPr>
                        <a:t>Solution</a:t>
                      </a:r>
                      <a:r>
                        <a:rPr sz="2050" spc="0" baseline="0" dirty="0">
                          <a:solidFill>
                            <a:srgbClr val="FF00FF"/>
                          </a:solidFill>
                          <a:latin typeface="Tahoma"/>
                          <a:cs typeface="Tahoma"/>
                        </a:rPr>
                        <a:t>??</a:t>
                      </a:r>
                      <a:endParaRPr sz="2050" spc="0" baseline="0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ts val="1770"/>
                        </a:lnSpc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70"/>
                        </a:lnSpc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196926" y="3369068"/>
            <a:ext cx="0" cy="516255"/>
          </a:xfrm>
          <a:custGeom>
            <a:avLst/>
            <a:gdLst/>
            <a:ahLst/>
            <a:cxnLst/>
            <a:rect l="l" t="t" r="r" b="b"/>
            <a:pathLst>
              <a:path h="516254">
                <a:moveTo>
                  <a:pt x="0" y="0"/>
                </a:moveTo>
                <a:lnTo>
                  <a:pt x="0" y="516064"/>
                </a:lnTo>
              </a:path>
            </a:pathLst>
          </a:custGeom>
          <a:ln w="18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1411" y="3646720"/>
            <a:ext cx="234750" cy="15042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77005" y="3414298"/>
            <a:ext cx="343297" cy="214582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751626" y="3581628"/>
            <a:ext cx="241935" cy="20955"/>
          </a:xfrm>
          <a:custGeom>
            <a:avLst/>
            <a:gdLst/>
            <a:ahLst/>
            <a:cxnLst/>
            <a:rect l="l" t="t" r="r" b="b"/>
            <a:pathLst>
              <a:path w="241935" h="20954">
                <a:moveTo>
                  <a:pt x="213334" y="0"/>
                </a:moveTo>
                <a:lnTo>
                  <a:pt x="241401" y="20624"/>
                </a:lnTo>
                <a:lnTo>
                  <a:pt x="0" y="20624"/>
                </a:lnTo>
                <a:lnTo>
                  <a:pt x="39293" y="0"/>
                </a:lnTo>
                <a:lnTo>
                  <a:pt x="213334" y="0"/>
                </a:lnTo>
                <a:close/>
              </a:path>
            </a:pathLst>
          </a:custGeom>
          <a:ln w="18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96926" y="1961171"/>
            <a:ext cx="0" cy="516255"/>
          </a:xfrm>
          <a:custGeom>
            <a:avLst/>
            <a:gdLst/>
            <a:ahLst/>
            <a:cxnLst/>
            <a:rect l="l" t="t" r="r" b="b"/>
            <a:pathLst>
              <a:path h="516255">
                <a:moveTo>
                  <a:pt x="0" y="0"/>
                </a:moveTo>
                <a:lnTo>
                  <a:pt x="0" y="516064"/>
                </a:lnTo>
              </a:path>
            </a:pathLst>
          </a:custGeom>
          <a:ln w="18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751720" y="2006414"/>
            <a:ext cx="368935" cy="394335"/>
            <a:chOff x="5751720" y="2006414"/>
            <a:chExt cx="368935" cy="39433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1720" y="2249835"/>
              <a:ext cx="234750" cy="15042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77005" y="2006414"/>
              <a:ext cx="343284" cy="214582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5751626" y="2173744"/>
            <a:ext cx="241935" cy="20955"/>
          </a:xfrm>
          <a:custGeom>
            <a:avLst/>
            <a:gdLst/>
            <a:ahLst/>
            <a:cxnLst/>
            <a:rect l="l" t="t" r="r" b="b"/>
            <a:pathLst>
              <a:path w="241935" h="20955">
                <a:moveTo>
                  <a:pt x="213334" y="0"/>
                </a:moveTo>
                <a:lnTo>
                  <a:pt x="241401" y="20624"/>
                </a:lnTo>
                <a:lnTo>
                  <a:pt x="0" y="20624"/>
                </a:lnTo>
                <a:lnTo>
                  <a:pt x="39293" y="0"/>
                </a:lnTo>
                <a:lnTo>
                  <a:pt x="213334" y="0"/>
                </a:lnTo>
                <a:close/>
              </a:path>
            </a:pathLst>
          </a:custGeom>
          <a:ln w="18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96926" y="2665120"/>
            <a:ext cx="0" cy="516255"/>
          </a:xfrm>
          <a:custGeom>
            <a:avLst/>
            <a:gdLst/>
            <a:ahLst/>
            <a:cxnLst/>
            <a:rect l="l" t="t" r="r" b="b"/>
            <a:pathLst>
              <a:path h="516255">
                <a:moveTo>
                  <a:pt x="0" y="0"/>
                </a:moveTo>
                <a:lnTo>
                  <a:pt x="0" y="516064"/>
                </a:lnTo>
              </a:path>
            </a:pathLst>
          </a:custGeom>
          <a:ln w="18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5751733" y="2710349"/>
            <a:ext cx="368935" cy="394335"/>
            <a:chOff x="5751733" y="2710349"/>
            <a:chExt cx="368935" cy="39433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51733" y="2953770"/>
              <a:ext cx="234750" cy="15042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77006" y="2710349"/>
              <a:ext cx="343297" cy="214582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5751626" y="2877680"/>
            <a:ext cx="241935" cy="20955"/>
          </a:xfrm>
          <a:custGeom>
            <a:avLst/>
            <a:gdLst/>
            <a:ahLst/>
            <a:cxnLst/>
            <a:rect l="l" t="t" r="r" b="b"/>
            <a:pathLst>
              <a:path w="241935" h="20955">
                <a:moveTo>
                  <a:pt x="213334" y="0"/>
                </a:moveTo>
                <a:lnTo>
                  <a:pt x="241401" y="20624"/>
                </a:lnTo>
                <a:lnTo>
                  <a:pt x="0" y="20624"/>
                </a:lnTo>
                <a:lnTo>
                  <a:pt x="39293" y="0"/>
                </a:lnTo>
                <a:lnTo>
                  <a:pt x="213334" y="0"/>
                </a:lnTo>
                <a:close/>
              </a:path>
            </a:pathLst>
          </a:custGeom>
          <a:ln w="18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77005" y="4118246"/>
            <a:ext cx="343297" cy="214582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5751626" y="4285576"/>
            <a:ext cx="241935" cy="20955"/>
          </a:xfrm>
          <a:custGeom>
            <a:avLst/>
            <a:gdLst/>
            <a:ahLst/>
            <a:cxnLst/>
            <a:rect l="l" t="t" r="r" b="b"/>
            <a:pathLst>
              <a:path w="241935" h="20954">
                <a:moveTo>
                  <a:pt x="213334" y="0"/>
                </a:moveTo>
                <a:lnTo>
                  <a:pt x="241401" y="20624"/>
                </a:lnTo>
                <a:lnTo>
                  <a:pt x="0" y="20624"/>
                </a:lnTo>
                <a:lnTo>
                  <a:pt x="39293" y="0"/>
                </a:lnTo>
                <a:lnTo>
                  <a:pt x="213334" y="0"/>
                </a:lnTo>
                <a:close/>
              </a:path>
            </a:pathLst>
          </a:custGeom>
          <a:ln w="18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7417227" y="3359849"/>
            <a:ext cx="1050925" cy="534670"/>
            <a:chOff x="7417227" y="3359849"/>
            <a:chExt cx="1050925" cy="534670"/>
          </a:xfrm>
        </p:grpSpPr>
        <p:sp>
          <p:nvSpPr>
            <p:cNvPr id="21" name="object 21"/>
            <p:cNvSpPr/>
            <p:nvPr/>
          </p:nvSpPr>
          <p:spPr>
            <a:xfrm>
              <a:off x="7426443" y="3369064"/>
              <a:ext cx="1032510" cy="516255"/>
            </a:xfrm>
            <a:custGeom>
              <a:avLst/>
              <a:gdLst/>
              <a:ahLst/>
              <a:cxnLst/>
              <a:rect l="l" t="t" r="r" b="b"/>
              <a:pathLst>
                <a:path w="1032509" h="516254">
                  <a:moveTo>
                    <a:pt x="1032137" y="516068"/>
                  </a:moveTo>
                  <a:lnTo>
                    <a:pt x="1032137" y="0"/>
                  </a:lnTo>
                  <a:lnTo>
                    <a:pt x="0" y="0"/>
                  </a:lnTo>
                  <a:lnTo>
                    <a:pt x="0" y="516068"/>
                  </a:lnTo>
                  <a:lnTo>
                    <a:pt x="1032137" y="516068"/>
                  </a:lnTo>
                  <a:close/>
                </a:path>
                <a:path w="1032509" h="516254">
                  <a:moveTo>
                    <a:pt x="516073" y="3"/>
                  </a:moveTo>
                  <a:lnTo>
                    <a:pt x="516073" y="516068"/>
                  </a:lnTo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36285" y="3657706"/>
              <a:ext cx="234750" cy="15043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61571" y="3414297"/>
              <a:ext cx="343284" cy="21458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036179" y="3581628"/>
              <a:ext cx="241935" cy="20955"/>
            </a:xfrm>
            <a:custGeom>
              <a:avLst/>
              <a:gdLst/>
              <a:ahLst/>
              <a:cxnLst/>
              <a:rect l="l" t="t" r="r" b="b"/>
              <a:pathLst>
                <a:path w="241934" h="20954">
                  <a:moveTo>
                    <a:pt x="213334" y="0"/>
                  </a:moveTo>
                  <a:lnTo>
                    <a:pt x="241401" y="20624"/>
                  </a:lnTo>
                  <a:lnTo>
                    <a:pt x="0" y="20624"/>
                  </a:lnTo>
                  <a:lnTo>
                    <a:pt x="39293" y="0"/>
                  </a:lnTo>
                  <a:lnTo>
                    <a:pt x="213334" y="0"/>
                  </a:lnTo>
                  <a:close/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7417227" y="1951952"/>
            <a:ext cx="1050925" cy="534670"/>
            <a:chOff x="7417227" y="1951952"/>
            <a:chExt cx="1050925" cy="534670"/>
          </a:xfrm>
        </p:grpSpPr>
        <p:sp>
          <p:nvSpPr>
            <p:cNvPr id="26" name="object 26"/>
            <p:cNvSpPr/>
            <p:nvPr/>
          </p:nvSpPr>
          <p:spPr>
            <a:xfrm>
              <a:off x="7426443" y="1961168"/>
              <a:ext cx="1032510" cy="516255"/>
            </a:xfrm>
            <a:custGeom>
              <a:avLst/>
              <a:gdLst/>
              <a:ahLst/>
              <a:cxnLst/>
              <a:rect l="l" t="t" r="r" b="b"/>
              <a:pathLst>
                <a:path w="1032509" h="516255">
                  <a:moveTo>
                    <a:pt x="1032137" y="516068"/>
                  </a:moveTo>
                  <a:lnTo>
                    <a:pt x="1032137" y="0"/>
                  </a:lnTo>
                  <a:lnTo>
                    <a:pt x="0" y="0"/>
                  </a:lnTo>
                  <a:lnTo>
                    <a:pt x="0" y="516068"/>
                  </a:lnTo>
                  <a:lnTo>
                    <a:pt x="1032137" y="516068"/>
                  </a:lnTo>
                  <a:close/>
                </a:path>
                <a:path w="1032509" h="516255">
                  <a:moveTo>
                    <a:pt x="516073" y="3"/>
                  </a:moveTo>
                  <a:lnTo>
                    <a:pt x="516073" y="516068"/>
                  </a:lnTo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36285" y="2249835"/>
              <a:ext cx="234750" cy="15042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61558" y="2006414"/>
              <a:ext cx="343297" cy="21458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8036179" y="2173744"/>
              <a:ext cx="241935" cy="20955"/>
            </a:xfrm>
            <a:custGeom>
              <a:avLst/>
              <a:gdLst/>
              <a:ahLst/>
              <a:cxnLst/>
              <a:rect l="l" t="t" r="r" b="b"/>
              <a:pathLst>
                <a:path w="241934" h="20955">
                  <a:moveTo>
                    <a:pt x="213334" y="0"/>
                  </a:moveTo>
                  <a:lnTo>
                    <a:pt x="241401" y="20624"/>
                  </a:lnTo>
                  <a:lnTo>
                    <a:pt x="0" y="20624"/>
                  </a:lnTo>
                  <a:lnTo>
                    <a:pt x="39293" y="0"/>
                  </a:lnTo>
                  <a:lnTo>
                    <a:pt x="213334" y="0"/>
                  </a:lnTo>
                  <a:close/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38039" y="2249822"/>
              <a:ext cx="234750" cy="150422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7417227" y="2655901"/>
            <a:ext cx="1050925" cy="534670"/>
            <a:chOff x="7417227" y="2655901"/>
            <a:chExt cx="1050925" cy="534670"/>
          </a:xfrm>
        </p:grpSpPr>
        <p:sp>
          <p:nvSpPr>
            <p:cNvPr id="32" name="object 32"/>
            <p:cNvSpPr/>
            <p:nvPr/>
          </p:nvSpPr>
          <p:spPr>
            <a:xfrm>
              <a:off x="7426443" y="2665116"/>
              <a:ext cx="1032510" cy="516255"/>
            </a:xfrm>
            <a:custGeom>
              <a:avLst/>
              <a:gdLst/>
              <a:ahLst/>
              <a:cxnLst/>
              <a:rect l="l" t="t" r="r" b="b"/>
              <a:pathLst>
                <a:path w="1032509" h="516255">
                  <a:moveTo>
                    <a:pt x="1032137" y="516068"/>
                  </a:moveTo>
                  <a:lnTo>
                    <a:pt x="1032137" y="0"/>
                  </a:lnTo>
                  <a:lnTo>
                    <a:pt x="0" y="0"/>
                  </a:lnTo>
                  <a:lnTo>
                    <a:pt x="0" y="516068"/>
                  </a:lnTo>
                  <a:lnTo>
                    <a:pt x="1032137" y="516068"/>
                  </a:lnTo>
                  <a:close/>
                </a:path>
                <a:path w="1032509" h="516255">
                  <a:moveTo>
                    <a:pt x="516073" y="3"/>
                  </a:moveTo>
                  <a:lnTo>
                    <a:pt x="516073" y="516068"/>
                  </a:lnTo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38039" y="2953770"/>
              <a:ext cx="234750" cy="15042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061571" y="2710349"/>
              <a:ext cx="343284" cy="21459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8036179" y="2877680"/>
              <a:ext cx="241935" cy="20955"/>
            </a:xfrm>
            <a:custGeom>
              <a:avLst/>
              <a:gdLst/>
              <a:ahLst/>
              <a:cxnLst/>
              <a:rect l="l" t="t" r="r" b="b"/>
              <a:pathLst>
                <a:path w="241934" h="20955">
                  <a:moveTo>
                    <a:pt x="213334" y="0"/>
                  </a:moveTo>
                  <a:lnTo>
                    <a:pt x="241401" y="20624"/>
                  </a:lnTo>
                  <a:lnTo>
                    <a:pt x="0" y="20624"/>
                  </a:lnTo>
                  <a:lnTo>
                    <a:pt x="39293" y="0"/>
                  </a:lnTo>
                  <a:lnTo>
                    <a:pt x="213334" y="0"/>
                  </a:lnTo>
                  <a:close/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7417227" y="4063810"/>
            <a:ext cx="1050925" cy="534670"/>
            <a:chOff x="7417227" y="4063810"/>
            <a:chExt cx="1050925" cy="534670"/>
          </a:xfrm>
        </p:grpSpPr>
        <p:sp>
          <p:nvSpPr>
            <p:cNvPr id="37" name="object 37"/>
            <p:cNvSpPr/>
            <p:nvPr/>
          </p:nvSpPr>
          <p:spPr>
            <a:xfrm>
              <a:off x="7426443" y="4073017"/>
              <a:ext cx="1032510" cy="516255"/>
            </a:xfrm>
            <a:custGeom>
              <a:avLst/>
              <a:gdLst/>
              <a:ahLst/>
              <a:cxnLst/>
              <a:rect l="l" t="t" r="r" b="b"/>
              <a:pathLst>
                <a:path w="1032509" h="516254">
                  <a:moveTo>
                    <a:pt x="1032137" y="516077"/>
                  </a:moveTo>
                  <a:lnTo>
                    <a:pt x="1032137" y="8"/>
                  </a:lnTo>
                  <a:lnTo>
                    <a:pt x="0" y="8"/>
                  </a:lnTo>
                  <a:lnTo>
                    <a:pt x="0" y="516077"/>
                  </a:lnTo>
                  <a:lnTo>
                    <a:pt x="1032137" y="516077"/>
                  </a:lnTo>
                  <a:close/>
                </a:path>
                <a:path w="1032509" h="516254">
                  <a:moveTo>
                    <a:pt x="516073" y="0"/>
                  </a:moveTo>
                  <a:lnTo>
                    <a:pt x="516073" y="516077"/>
                  </a:lnTo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61571" y="4118246"/>
              <a:ext cx="343284" cy="21459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8036179" y="4285576"/>
              <a:ext cx="241935" cy="20955"/>
            </a:xfrm>
            <a:custGeom>
              <a:avLst/>
              <a:gdLst/>
              <a:ahLst/>
              <a:cxnLst/>
              <a:rect l="l" t="t" r="r" b="b"/>
              <a:pathLst>
                <a:path w="241934" h="20954">
                  <a:moveTo>
                    <a:pt x="213334" y="0"/>
                  </a:moveTo>
                  <a:lnTo>
                    <a:pt x="241401" y="20624"/>
                  </a:lnTo>
                  <a:lnTo>
                    <a:pt x="0" y="20624"/>
                  </a:lnTo>
                  <a:lnTo>
                    <a:pt x="39293" y="0"/>
                  </a:lnTo>
                  <a:lnTo>
                    <a:pt x="213334" y="0"/>
                  </a:lnTo>
                  <a:close/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0" name="object 4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331411" y="2249822"/>
            <a:ext cx="234750" cy="150422"/>
          </a:xfrm>
          <a:prstGeom prst="rect">
            <a:avLst/>
          </a:prstGeom>
        </p:spPr>
      </p:pic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7</a:t>
            </a:fld>
            <a:endParaRPr spc="2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70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1355">
              <a:lnSpc>
                <a:spcPts val="2635"/>
              </a:lnSpc>
            </a:pPr>
            <a:r>
              <a:rPr spc="105" dirty="0"/>
              <a:t>Properties</a:t>
            </a:r>
            <a:r>
              <a:rPr spc="265" dirty="0"/>
              <a:t> </a:t>
            </a:r>
            <a:r>
              <a:rPr spc="105" dirty="0"/>
              <a:t>of</a:t>
            </a:r>
            <a:r>
              <a:rPr spc="260" dirty="0"/>
              <a:t> </a:t>
            </a:r>
            <a:r>
              <a:rPr spc="60" dirty="0"/>
              <a:t>iterative</a:t>
            </a:r>
            <a:r>
              <a:rPr spc="260" dirty="0"/>
              <a:t> </a:t>
            </a:r>
            <a:r>
              <a:rPr spc="85" dirty="0"/>
              <a:t>deepening</a:t>
            </a:r>
            <a:r>
              <a:rPr spc="254" dirty="0"/>
              <a:t> </a:t>
            </a:r>
            <a:r>
              <a:rPr spc="3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668" y="1608802"/>
            <a:ext cx="9650731" cy="509767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14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dirty="0">
                <a:latin typeface="Tahoma"/>
                <a:cs typeface="Tahoma"/>
              </a:rPr>
              <a:t>Yes</a:t>
            </a:r>
          </a:p>
          <a:p>
            <a:pPr marL="101600">
              <a:lnSpc>
                <a:spcPct val="100000"/>
              </a:lnSpc>
              <a:spcBef>
                <a:spcPts val="156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+mj-lt"/>
                <a:cs typeface="Tahoma"/>
              </a:rPr>
              <a:t>Time</a:t>
            </a:r>
            <a:r>
              <a:rPr sz="2050" dirty="0">
                <a:solidFill>
                  <a:srgbClr val="FF00FF"/>
                </a:solidFill>
                <a:latin typeface="+mj-lt"/>
                <a:cs typeface="Tahoma"/>
              </a:rPr>
              <a:t>?? </a:t>
            </a:r>
            <a:r>
              <a:rPr sz="2050" dirty="0">
                <a:solidFill>
                  <a:srgbClr val="990099"/>
                </a:solidFill>
                <a:latin typeface="+mj-lt"/>
                <a:cs typeface="Garamond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+mj-lt"/>
                <a:cs typeface="Bookman Old Style"/>
              </a:rPr>
              <a:t>d </a:t>
            </a:r>
            <a:r>
              <a:rPr sz="2050" dirty="0">
                <a:solidFill>
                  <a:srgbClr val="990099"/>
                </a:solidFill>
                <a:latin typeface="+mj-lt"/>
                <a:cs typeface="Garamond"/>
              </a:rPr>
              <a:t>+ 1)</a:t>
            </a:r>
            <a:r>
              <a:rPr sz="2050" b="0" i="1" dirty="0">
                <a:solidFill>
                  <a:srgbClr val="990099"/>
                </a:solidFill>
                <a:latin typeface="+mj-lt"/>
                <a:cs typeface="Bookman Old Style"/>
              </a:rPr>
              <a:t>b</a:t>
            </a:r>
            <a:r>
              <a:rPr sz="2100" baseline="29761" dirty="0">
                <a:solidFill>
                  <a:srgbClr val="990099"/>
                </a:solidFill>
                <a:latin typeface="+mj-lt"/>
                <a:cs typeface="Garamond"/>
              </a:rPr>
              <a:t>0 </a:t>
            </a:r>
            <a:r>
              <a:rPr sz="2050" dirty="0">
                <a:solidFill>
                  <a:srgbClr val="990099"/>
                </a:solidFill>
                <a:latin typeface="+mj-lt"/>
                <a:cs typeface="Garamond"/>
              </a:rPr>
              <a:t>+ </a:t>
            </a:r>
            <a:r>
              <a:rPr sz="2050" b="0" i="1" dirty="0">
                <a:solidFill>
                  <a:srgbClr val="990099"/>
                </a:solidFill>
                <a:latin typeface="+mj-lt"/>
                <a:cs typeface="Bookman Old Style"/>
              </a:rPr>
              <a:t>db</a:t>
            </a:r>
            <a:r>
              <a:rPr sz="2100" baseline="29761" dirty="0">
                <a:solidFill>
                  <a:srgbClr val="990099"/>
                </a:solidFill>
                <a:latin typeface="+mj-lt"/>
                <a:cs typeface="Garamond"/>
              </a:rPr>
              <a:t>1 </a:t>
            </a:r>
            <a:r>
              <a:rPr sz="2050" dirty="0">
                <a:solidFill>
                  <a:srgbClr val="990099"/>
                </a:solidFill>
                <a:latin typeface="+mj-lt"/>
                <a:cs typeface="Garamond"/>
              </a:rPr>
              <a:t>+ (</a:t>
            </a:r>
            <a:r>
              <a:rPr sz="2050" b="0" i="1" dirty="0">
                <a:solidFill>
                  <a:srgbClr val="990099"/>
                </a:solidFill>
                <a:latin typeface="+mj-lt"/>
                <a:cs typeface="Bookman Old Style"/>
              </a:rPr>
              <a:t>d </a:t>
            </a:r>
            <a:r>
              <a:rPr sz="2050" dirty="0">
                <a:solidFill>
                  <a:srgbClr val="990099"/>
                </a:solidFill>
                <a:latin typeface="+mj-lt"/>
                <a:cs typeface="Cambria"/>
              </a:rPr>
              <a:t>− </a:t>
            </a:r>
            <a:r>
              <a:rPr sz="2050" dirty="0">
                <a:solidFill>
                  <a:srgbClr val="990099"/>
                </a:solidFill>
                <a:latin typeface="+mj-lt"/>
                <a:cs typeface="Garamond"/>
              </a:rPr>
              <a:t>1)</a:t>
            </a:r>
            <a:r>
              <a:rPr sz="2050" b="0" i="1" dirty="0">
                <a:solidFill>
                  <a:srgbClr val="990099"/>
                </a:solidFill>
                <a:latin typeface="+mj-lt"/>
                <a:cs typeface="Bookman Old Style"/>
              </a:rPr>
              <a:t>b</a:t>
            </a:r>
            <a:r>
              <a:rPr sz="2100" baseline="29761" dirty="0">
                <a:solidFill>
                  <a:srgbClr val="990099"/>
                </a:solidFill>
                <a:latin typeface="+mj-lt"/>
                <a:cs typeface="Garamond"/>
              </a:rPr>
              <a:t>2 </a:t>
            </a:r>
            <a:r>
              <a:rPr sz="2050" dirty="0">
                <a:solidFill>
                  <a:srgbClr val="990099"/>
                </a:solidFill>
                <a:latin typeface="+mj-lt"/>
                <a:cs typeface="Garamond"/>
              </a:rPr>
              <a:t>+ </a:t>
            </a:r>
            <a:r>
              <a:rPr sz="2050" b="0" i="1" dirty="0">
                <a:solidFill>
                  <a:srgbClr val="990099"/>
                </a:solidFill>
                <a:latin typeface="+mj-lt"/>
                <a:cs typeface="Bookman Old Style"/>
              </a:rPr>
              <a:t>. . . </a:t>
            </a:r>
            <a:r>
              <a:rPr sz="2050" dirty="0">
                <a:solidFill>
                  <a:srgbClr val="990099"/>
                </a:solidFill>
                <a:latin typeface="+mj-lt"/>
                <a:cs typeface="Garamond"/>
              </a:rPr>
              <a:t>+ </a:t>
            </a:r>
            <a:r>
              <a:rPr sz="2050" b="0" i="1" dirty="0">
                <a:solidFill>
                  <a:srgbClr val="990099"/>
                </a:solidFill>
                <a:latin typeface="+mj-lt"/>
                <a:cs typeface="Bookman Old Style"/>
              </a:rPr>
              <a:t>b</a:t>
            </a:r>
            <a:r>
              <a:rPr sz="2100" b="0" i="1" baseline="29761" dirty="0">
                <a:solidFill>
                  <a:srgbClr val="990099"/>
                </a:solidFill>
                <a:latin typeface="+mj-lt"/>
                <a:cs typeface="Bookman Old Style"/>
              </a:rPr>
              <a:t>d </a:t>
            </a:r>
            <a:r>
              <a:rPr sz="2050" dirty="0">
                <a:solidFill>
                  <a:srgbClr val="990099"/>
                </a:solidFill>
                <a:latin typeface="+mj-lt"/>
                <a:cs typeface="Garamond"/>
              </a:rPr>
              <a:t>= </a:t>
            </a:r>
            <a:r>
              <a:rPr sz="2050" b="0" i="1" dirty="0">
                <a:solidFill>
                  <a:srgbClr val="990099"/>
                </a:solidFill>
                <a:latin typeface="+mj-lt"/>
                <a:cs typeface="Bookman Old Style"/>
              </a:rPr>
              <a:t>O</a:t>
            </a:r>
            <a:r>
              <a:rPr sz="2050" dirty="0">
                <a:solidFill>
                  <a:srgbClr val="990099"/>
                </a:solidFill>
                <a:latin typeface="+mj-lt"/>
                <a:cs typeface="Garamond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+mj-lt"/>
                <a:cs typeface="Bookman Old Style"/>
              </a:rPr>
              <a:t>b</a:t>
            </a:r>
            <a:r>
              <a:rPr sz="2100" b="0" i="1" baseline="29761" dirty="0">
                <a:solidFill>
                  <a:srgbClr val="990099"/>
                </a:solidFill>
                <a:latin typeface="+mj-lt"/>
                <a:cs typeface="Bookman Old Style"/>
              </a:rPr>
              <a:t>d</a:t>
            </a:r>
            <a:r>
              <a:rPr sz="2050" dirty="0">
                <a:solidFill>
                  <a:srgbClr val="990099"/>
                </a:solidFill>
                <a:latin typeface="+mj-lt"/>
                <a:cs typeface="Garamond"/>
              </a:rPr>
              <a:t>)</a:t>
            </a:r>
            <a:endParaRPr sz="2050" dirty="0">
              <a:latin typeface="+mj-lt"/>
              <a:cs typeface="Garamond"/>
            </a:endParaRPr>
          </a:p>
          <a:p>
            <a:pPr marL="101600">
              <a:lnSpc>
                <a:spcPct val="100000"/>
              </a:lnSpc>
              <a:spcBef>
                <a:spcPts val="156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+mj-lt"/>
                <a:cs typeface="Tahoma"/>
              </a:rPr>
              <a:t>Space</a:t>
            </a:r>
            <a:r>
              <a:rPr sz="2050" dirty="0">
                <a:solidFill>
                  <a:srgbClr val="FF00FF"/>
                </a:solidFill>
                <a:latin typeface="+mj-lt"/>
                <a:cs typeface="Tahoma"/>
              </a:rPr>
              <a:t>?? </a:t>
            </a:r>
            <a:r>
              <a:rPr sz="2050" b="0" i="1" dirty="0">
                <a:solidFill>
                  <a:srgbClr val="990099"/>
                </a:solidFill>
                <a:latin typeface="+mj-lt"/>
                <a:cs typeface="Bookman Old Style"/>
              </a:rPr>
              <a:t>O</a:t>
            </a:r>
            <a:r>
              <a:rPr sz="2050" dirty="0">
                <a:solidFill>
                  <a:srgbClr val="990099"/>
                </a:solidFill>
                <a:latin typeface="+mj-lt"/>
                <a:cs typeface="Garamond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+mj-lt"/>
                <a:cs typeface="Bookman Old Style"/>
              </a:rPr>
              <a:t>bd</a:t>
            </a:r>
            <a:r>
              <a:rPr sz="2050" dirty="0">
                <a:solidFill>
                  <a:srgbClr val="990099"/>
                </a:solidFill>
                <a:latin typeface="+mj-lt"/>
                <a:cs typeface="Garamond"/>
              </a:rPr>
              <a:t>)</a:t>
            </a:r>
            <a:endParaRPr sz="2050" dirty="0">
              <a:latin typeface="+mj-lt"/>
              <a:cs typeface="Garamond"/>
            </a:endParaRPr>
          </a:p>
          <a:p>
            <a:pPr marL="101600">
              <a:lnSpc>
                <a:spcPct val="100000"/>
              </a:lnSpc>
              <a:spcBef>
                <a:spcPts val="1560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Optimal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 </a:t>
            </a:r>
            <a:r>
              <a:rPr sz="2050" dirty="0">
                <a:latin typeface="Tahoma"/>
                <a:cs typeface="Tahoma"/>
              </a:rPr>
              <a:t>Yes, if step cost = 1</a:t>
            </a:r>
          </a:p>
          <a:p>
            <a:pPr marL="832485">
              <a:lnSpc>
                <a:spcPct val="100000"/>
              </a:lnSpc>
              <a:spcBef>
                <a:spcPts val="25"/>
              </a:spcBef>
            </a:pPr>
            <a:r>
              <a:rPr sz="2050" dirty="0">
                <a:latin typeface="Tahoma"/>
                <a:cs typeface="Tahoma"/>
              </a:rPr>
              <a:t>Can be modified to explore uniform-cost tree</a:t>
            </a:r>
          </a:p>
          <a:p>
            <a:pPr marL="101600">
              <a:lnSpc>
                <a:spcPct val="100000"/>
              </a:lnSpc>
              <a:spcBef>
                <a:spcPts val="1560"/>
              </a:spcBef>
            </a:pPr>
            <a:r>
              <a:rPr sz="2050" dirty="0">
                <a:latin typeface="Tahoma"/>
                <a:cs typeface="Tahoma"/>
              </a:rPr>
              <a:t>Numerical comparison for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b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= 10 </a:t>
            </a:r>
            <a:r>
              <a:rPr sz="2050" dirty="0">
                <a:latin typeface="Tahoma"/>
                <a:cs typeface="Tahoma"/>
              </a:rPr>
              <a:t>and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d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= 5</a:t>
            </a:r>
            <a:r>
              <a:rPr sz="2050" dirty="0">
                <a:latin typeface="Tahoma"/>
                <a:cs typeface="Tahoma"/>
              </a:rPr>
              <a:t>, solution at far right leaf:</a:t>
            </a:r>
          </a:p>
          <a:p>
            <a:pPr marL="476250">
              <a:lnSpc>
                <a:spcPct val="100000"/>
              </a:lnSpc>
              <a:spcBef>
                <a:spcPts val="1570"/>
              </a:spcBef>
            </a:pP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N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IDS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 = 50 + 400 + 3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000 + 20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000 + 100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000 = 123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450</a:t>
            </a:r>
            <a:endParaRPr sz="2050" dirty="0">
              <a:latin typeface="Garamond"/>
              <a:cs typeface="Garamond"/>
            </a:endParaRPr>
          </a:p>
          <a:p>
            <a:pPr marL="418465">
              <a:lnSpc>
                <a:spcPct val="100000"/>
              </a:lnSpc>
              <a:spcBef>
                <a:spcPts val="325"/>
              </a:spcBef>
            </a:pP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N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BFS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) = 10 + 100 + 1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000 + 10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000 + 100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000 + 999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990 = 1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111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100</a:t>
            </a:r>
            <a:endParaRPr sz="2050" dirty="0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2000" dirty="0">
              <a:latin typeface="Garamond"/>
              <a:cs typeface="Garamond"/>
            </a:endParaRPr>
          </a:p>
          <a:p>
            <a:pPr marL="100965" marR="1156970">
              <a:lnSpc>
                <a:spcPct val="163400"/>
              </a:lnSpc>
              <a:spcBef>
                <a:spcPts val="1770"/>
              </a:spcBef>
            </a:pPr>
            <a:r>
              <a:rPr sz="2050" dirty="0">
                <a:latin typeface="Tahoma"/>
                <a:cs typeface="Tahoma"/>
              </a:rPr>
              <a:t>IDS does better because other nodes at depth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d </a:t>
            </a:r>
            <a:r>
              <a:rPr sz="2050" dirty="0">
                <a:latin typeface="Tahoma"/>
                <a:cs typeface="Tahoma"/>
              </a:rPr>
              <a:t>are not expanded  BFS can be modified to apply goal test when a node is </a:t>
            </a:r>
            <a:r>
              <a:rPr sz="2050" dirty="0">
                <a:solidFill>
                  <a:srgbClr val="7E0000"/>
                </a:solidFill>
                <a:latin typeface="Century"/>
                <a:cs typeface="Century"/>
              </a:rPr>
              <a:t>generated</a:t>
            </a:r>
            <a:endParaRPr sz="2050" dirty="0"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71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90" dirty="0"/>
              <a:t>Summary</a:t>
            </a:r>
            <a:r>
              <a:rPr spc="195" dirty="0"/>
              <a:t> </a:t>
            </a:r>
            <a:r>
              <a:rPr spc="105" dirty="0"/>
              <a:t>of</a:t>
            </a:r>
            <a:r>
              <a:rPr spc="240" dirty="0"/>
              <a:t> </a:t>
            </a:r>
            <a:r>
              <a:rPr spc="65" dirty="0"/>
              <a:t>algorithms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575983"/>
              </p:ext>
            </p:extLst>
          </p:nvPr>
        </p:nvGraphicFramePr>
        <p:xfrm>
          <a:off x="506069" y="1701190"/>
          <a:ext cx="7773034" cy="2085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6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1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6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9765">
                <a:tc>
                  <a:txBody>
                    <a:bodyPr/>
                    <a:lstStyle/>
                    <a:p>
                      <a:pPr marL="126364">
                        <a:lnSpc>
                          <a:spcPts val="2210"/>
                        </a:lnSpc>
                      </a:pPr>
                      <a:r>
                        <a:rPr sz="2000" spc="0" baseline="0" dirty="0">
                          <a:latin typeface="+mj-lt"/>
                          <a:cs typeface="Tahoma"/>
                        </a:rPr>
                        <a:t>Criterion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 algn="ctr">
                        <a:lnSpc>
                          <a:spcPts val="2210"/>
                        </a:lnSpc>
                      </a:pPr>
                      <a:r>
                        <a:rPr sz="2000" spc="0" baseline="0" dirty="0">
                          <a:latin typeface="+mj-lt"/>
                          <a:cs typeface="Tahoma"/>
                        </a:rPr>
                        <a:t>Breadth-</a:t>
                      </a:r>
                    </a:p>
                    <a:p>
                      <a:pPr marL="7874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spc="0" baseline="0" dirty="0">
                          <a:latin typeface="+mj-lt"/>
                          <a:cs typeface="Tahoma"/>
                        </a:rPr>
                        <a:t>First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10"/>
                        </a:lnSpc>
                      </a:pPr>
                      <a:r>
                        <a:rPr sz="2000" spc="0" baseline="0" dirty="0">
                          <a:latin typeface="+mj-lt"/>
                          <a:cs typeface="Tahoma"/>
                        </a:rPr>
                        <a:t>Uniform-</a:t>
                      </a:r>
                      <a:endParaRPr sz="2000" spc="0" baseline="0">
                        <a:latin typeface="+mj-lt"/>
                        <a:cs typeface="Tahoma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spc="0" baseline="0" dirty="0">
                          <a:latin typeface="+mj-lt"/>
                          <a:cs typeface="Tahoma"/>
                        </a:rPr>
                        <a:t>Cost</a:t>
                      </a:r>
                      <a:endParaRPr sz="2000" spc="0" baseline="0">
                        <a:latin typeface="+mj-lt"/>
                        <a:cs typeface="Tahoma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2210"/>
                        </a:lnSpc>
                      </a:pPr>
                      <a:r>
                        <a:rPr sz="2000" spc="0" baseline="0" dirty="0">
                          <a:latin typeface="+mj-lt"/>
                          <a:cs typeface="Tahoma"/>
                        </a:rPr>
                        <a:t>Depth-</a:t>
                      </a:r>
                      <a:endParaRPr sz="2000" spc="0" baseline="0">
                        <a:latin typeface="+mj-lt"/>
                        <a:cs typeface="Tahoma"/>
                      </a:endParaRPr>
                    </a:p>
                    <a:p>
                      <a:pPr marL="2813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spc="0" baseline="0" dirty="0">
                          <a:latin typeface="+mj-lt"/>
                          <a:cs typeface="Tahoma"/>
                        </a:rPr>
                        <a:t>First</a:t>
                      </a:r>
                      <a:endParaRPr sz="2000" spc="0" baseline="0">
                        <a:latin typeface="+mj-lt"/>
                        <a:cs typeface="Tahoma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2210"/>
                        </a:lnSpc>
                      </a:pPr>
                      <a:r>
                        <a:rPr sz="2000" spc="0" baseline="0" dirty="0">
                          <a:latin typeface="+mj-lt"/>
                          <a:cs typeface="Tahoma"/>
                        </a:rPr>
                        <a:t>Depth-</a:t>
                      </a:r>
                      <a:endParaRPr sz="2000" spc="0" baseline="0">
                        <a:latin typeface="+mj-lt"/>
                        <a:cs typeface="Tahoma"/>
                      </a:endParaRPr>
                    </a:p>
                    <a:p>
                      <a:pPr marL="4089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spc="0" baseline="0" dirty="0">
                          <a:latin typeface="+mj-lt"/>
                          <a:cs typeface="Tahoma"/>
                        </a:rPr>
                        <a:t>Limited</a:t>
                      </a:r>
                      <a:endParaRPr sz="2000" spc="0" baseline="0">
                        <a:latin typeface="+mj-lt"/>
                        <a:cs typeface="Tahoma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ts val="2210"/>
                        </a:lnSpc>
                      </a:pPr>
                      <a:r>
                        <a:rPr sz="2000" spc="0" baseline="0" dirty="0">
                          <a:latin typeface="+mj-lt"/>
                          <a:cs typeface="Tahoma"/>
                        </a:rPr>
                        <a:t>Iterative</a:t>
                      </a:r>
                    </a:p>
                    <a:p>
                      <a:pPr marL="1549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spc="0" baseline="0" dirty="0">
                          <a:latin typeface="+mj-lt"/>
                          <a:cs typeface="Tahoma"/>
                        </a:rPr>
                        <a:t>Deepening</a:t>
                      </a: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7755">
                <a:tc>
                  <a:txBody>
                    <a:bodyPr/>
                    <a:lstStyle/>
                    <a:p>
                      <a:pPr marL="126364" marR="74930">
                        <a:lnSpc>
                          <a:spcPct val="104600"/>
                        </a:lnSpc>
                        <a:spcBef>
                          <a:spcPts val="520"/>
                        </a:spcBef>
                      </a:pPr>
                      <a:r>
                        <a:rPr sz="2050" spc="0" dirty="0">
                          <a:latin typeface="+mj-lt"/>
                          <a:cs typeface="Tahoma"/>
                        </a:rPr>
                        <a:t>Complete?  Time  Space</a:t>
                      </a:r>
                      <a:endParaRPr sz="2050" spc="0">
                        <a:latin typeface="+mj-lt"/>
                        <a:cs typeface="Tahoma"/>
                      </a:endParaRPr>
                    </a:p>
                  </a:txBody>
                  <a:tcPr marL="0" marR="0" marT="660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62280">
                        <a:lnSpc>
                          <a:spcPts val="2140"/>
                        </a:lnSpc>
                        <a:spcBef>
                          <a:spcPts val="635"/>
                        </a:spcBef>
                      </a:pPr>
                      <a:r>
                        <a:rPr sz="2050" spc="0" dirty="0">
                          <a:latin typeface="+mj-lt"/>
                          <a:cs typeface="Tahoma"/>
                        </a:rPr>
                        <a:t>Yes</a:t>
                      </a:r>
                      <a:r>
                        <a:rPr sz="2100" spc="0" baseline="29761" dirty="0">
                          <a:latin typeface="+mj-lt"/>
                          <a:cs typeface="Lucida Sans Unicode"/>
                        </a:rPr>
                        <a:t>∗</a:t>
                      </a:r>
                      <a:endParaRPr sz="2100" spc="0" baseline="29761">
                        <a:latin typeface="+mj-lt"/>
                        <a:cs typeface="Lucida Sans Unicode"/>
                      </a:endParaRPr>
                    </a:p>
                    <a:p>
                      <a:pPr marL="467359">
                        <a:lnSpc>
                          <a:spcPts val="2140"/>
                        </a:lnSpc>
                      </a:pPr>
                      <a:r>
                        <a:rPr sz="3075" b="0" i="1" spc="0" baseline="-20325" dirty="0">
                          <a:latin typeface="+mj-lt"/>
                          <a:cs typeface="Bookman Old Style"/>
                        </a:rPr>
                        <a:t>b</a:t>
                      </a:r>
                      <a:r>
                        <a:rPr sz="1400" b="0" i="1" spc="0" dirty="0">
                          <a:latin typeface="+mj-lt"/>
                          <a:cs typeface="Bookman Old Style"/>
                        </a:rPr>
                        <a:t>d</a:t>
                      </a:r>
                      <a:r>
                        <a:rPr sz="1400" spc="0" dirty="0">
                          <a:latin typeface="+mj-lt"/>
                          <a:cs typeface="Garamond"/>
                        </a:rPr>
                        <a:t>+1</a:t>
                      </a:r>
                      <a:endParaRPr sz="1400" spc="0">
                        <a:latin typeface="+mj-lt"/>
                        <a:cs typeface="Garamond"/>
                      </a:endParaRPr>
                    </a:p>
                    <a:p>
                      <a:pPr marL="467359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3075" b="0" i="1" spc="0" baseline="-20325" dirty="0">
                          <a:latin typeface="+mj-lt"/>
                          <a:cs typeface="Bookman Old Style"/>
                        </a:rPr>
                        <a:t>b</a:t>
                      </a:r>
                      <a:r>
                        <a:rPr sz="1400" b="0" i="1" spc="0" dirty="0">
                          <a:latin typeface="+mj-lt"/>
                          <a:cs typeface="Bookman Old Style"/>
                        </a:rPr>
                        <a:t>d</a:t>
                      </a:r>
                      <a:r>
                        <a:rPr sz="1400" spc="0" dirty="0">
                          <a:latin typeface="+mj-lt"/>
                          <a:cs typeface="Garamond"/>
                        </a:rPr>
                        <a:t>+1</a:t>
                      </a:r>
                      <a:endParaRPr sz="1400" spc="0">
                        <a:latin typeface="+mj-lt"/>
                        <a:cs typeface="Garamond"/>
                      </a:endParaRPr>
                    </a:p>
                  </a:txBody>
                  <a:tcPr marL="0" marR="0" marT="8064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ts val="2140"/>
                        </a:lnSpc>
                        <a:spcBef>
                          <a:spcPts val="635"/>
                        </a:spcBef>
                      </a:pPr>
                      <a:r>
                        <a:rPr sz="2050" spc="0" dirty="0">
                          <a:latin typeface="+mj-lt"/>
                          <a:cs typeface="Tahoma"/>
                        </a:rPr>
                        <a:t>Yes</a:t>
                      </a:r>
                      <a:r>
                        <a:rPr sz="2100" spc="0" baseline="29761" dirty="0">
                          <a:latin typeface="+mj-lt"/>
                          <a:cs typeface="Lucida Sans Unicode"/>
                        </a:rPr>
                        <a:t>∗</a:t>
                      </a:r>
                    </a:p>
                    <a:p>
                      <a:pPr marL="279400">
                        <a:lnSpc>
                          <a:spcPts val="2140"/>
                        </a:lnSpc>
                      </a:pPr>
                      <a:r>
                        <a:rPr sz="3075" b="0" i="1" spc="0" baseline="-20325" dirty="0">
                          <a:latin typeface="+mj-lt"/>
                          <a:cs typeface="Bookman Old Style"/>
                        </a:rPr>
                        <a:t>b</a:t>
                      </a:r>
                      <a:r>
                        <a:rPr sz="1400" spc="0" dirty="0">
                          <a:latin typeface="+mj-lt"/>
                          <a:cs typeface="Lucida Sans Unicode"/>
                        </a:rPr>
                        <a:t>f</a:t>
                      </a:r>
                      <a:r>
                        <a:rPr sz="1400" b="0" i="1" spc="0" dirty="0">
                          <a:latin typeface="+mj-lt"/>
                          <a:cs typeface="Bookman Old Style"/>
                        </a:rPr>
                        <a:t>C</a:t>
                      </a:r>
                      <a:r>
                        <a:rPr sz="1800" spc="0" baseline="23148" dirty="0">
                          <a:latin typeface="+mj-lt"/>
                          <a:cs typeface="Lucida Sans Unicode"/>
                        </a:rPr>
                        <a:t>∗</a:t>
                      </a:r>
                      <a:r>
                        <a:rPr sz="1400" b="0" i="1" spc="0" dirty="0">
                          <a:latin typeface="+mj-lt"/>
                          <a:cs typeface="Bookman Old Style"/>
                        </a:rPr>
                        <a:t>/c</a:t>
                      </a:r>
                      <a:r>
                        <a:rPr sz="1400" spc="0" dirty="0">
                          <a:latin typeface="+mj-lt"/>
                          <a:cs typeface="Lucida Sans Unicode"/>
                        </a:rPr>
                        <a:t>l</a:t>
                      </a:r>
                    </a:p>
                    <a:p>
                      <a:pPr marL="2794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3075" b="0" i="1" spc="0" baseline="-20325" dirty="0">
                          <a:latin typeface="+mj-lt"/>
                          <a:cs typeface="Bookman Old Style"/>
                        </a:rPr>
                        <a:t>b</a:t>
                      </a:r>
                      <a:r>
                        <a:rPr sz="1400" spc="0" dirty="0">
                          <a:latin typeface="+mj-lt"/>
                          <a:cs typeface="Lucida Sans Unicode"/>
                        </a:rPr>
                        <a:t>f</a:t>
                      </a:r>
                      <a:r>
                        <a:rPr sz="1400" b="0" i="1" spc="0" dirty="0">
                          <a:latin typeface="+mj-lt"/>
                          <a:cs typeface="Bookman Old Style"/>
                        </a:rPr>
                        <a:t>C</a:t>
                      </a:r>
                      <a:r>
                        <a:rPr sz="1800" spc="0" baseline="25462" dirty="0">
                          <a:latin typeface="+mj-lt"/>
                          <a:cs typeface="Lucida Sans Unicode"/>
                        </a:rPr>
                        <a:t>∗</a:t>
                      </a:r>
                      <a:r>
                        <a:rPr sz="1400" b="0" i="1" spc="0" dirty="0">
                          <a:latin typeface="+mj-lt"/>
                          <a:cs typeface="Bookman Old Style"/>
                        </a:rPr>
                        <a:t>/c</a:t>
                      </a:r>
                      <a:r>
                        <a:rPr sz="1400" spc="0" dirty="0">
                          <a:latin typeface="+mj-lt"/>
                          <a:cs typeface="Lucida Sans Unicode"/>
                        </a:rPr>
                        <a:t>l</a:t>
                      </a:r>
                    </a:p>
                  </a:txBody>
                  <a:tcPr marL="0" marR="0" marT="8064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140"/>
                        </a:lnSpc>
                        <a:spcBef>
                          <a:spcPts val="635"/>
                        </a:spcBef>
                      </a:pPr>
                      <a:r>
                        <a:rPr sz="2050" spc="0" dirty="0">
                          <a:latin typeface="+mj-lt"/>
                          <a:cs typeface="Tahoma"/>
                        </a:rPr>
                        <a:t>No</a:t>
                      </a:r>
                    </a:p>
                    <a:p>
                      <a:pPr algn="ctr">
                        <a:lnSpc>
                          <a:spcPts val="2140"/>
                        </a:lnSpc>
                      </a:pPr>
                      <a:r>
                        <a:rPr sz="3075" b="0" i="1" spc="0" baseline="-20325" dirty="0">
                          <a:latin typeface="+mj-lt"/>
                          <a:cs typeface="Bookman Old Style"/>
                        </a:rPr>
                        <a:t>b</a:t>
                      </a:r>
                      <a:r>
                        <a:rPr sz="1400" b="0" i="1" spc="0" dirty="0">
                          <a:latin typeface="+mj-lt"/>
                          <a:cs typeface="Bookman Old Style"/>
                        </a:rPr>
                        <a:t>m</a:t>
                      </a:r>
                      <a:endParaRPr sz="1400" spc="0" dirty="0">
                        <a:latin typeface="+mj-lt"/>
                        <a:cs typeface="Bookman Old Style"/>
                      </a:endParaRPr>
                    </a:p>
                    <a:p>
                      <a:pPr marL="698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50" b="0" i="1" spc="0" dirty="0">
                          <a:latin typeface="+mj-lt"/>
                          <a:cs typeface="Bookman Old Style"/>
                        </a:rPr>
                        <a:t>bm</a:t>
                      </a:r>
                      <a:endParaRPr sz="2050" spc="0" dirty="0">
                        <a:latin typeface="+mj-lt"/>
                        <a:cs typeface="Bookman Old Style"/>
                      </a:endParaRPr>
                    </a:p>
                  </a:txBody>
                  <a:tcPr marL="0" marR="0" marT="8064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6210" marR="147320" algn="ctr">
                        <a:lnSpc>
                          <a:spcPct val="74100"/>
                        </a:lnSpc>
                        <a:spcBef>
                          <a:spcPts val="1270"/>
                        </a:spcBef>
                      </a:pPr>
                      <a:r>
                        <a:rPr sz="2050" spc="0" dirty="0">
                          <a:latin typeface="+mj-lt"/>
                          <a:cs typeface="Tahoma"/>
                        </a:rPr>
                        <a:t>Yes, if </a:t>
                      </a:r>
                      <a:r>
                        <a:rPr sz="2050" b="0" i="1" spc="0" dirty="0">
                          <a:latin typeface="+mj-lt"/>
                          <a:cs typeface="Bookman Old Style"/>
                        </a:rPr>
                        <a:t>l </a:t>
                      </a:r>
                      <a:r>
                        <a:rPr sz="2050" spc="0" dirty="0">
                          <a:latin typeface="+mj-lt"/>
                          <a:cs typeface="Cambria"/>
                        </a:rPr>
                        <a:t>≥ </a:t>
                      </a:r>
                      <a:r>
                        <a:rPr sz="2050" b="0" i="1" spc="0" dirty="0">
                          <a:latin typeface="+mj-lt"/>
                          <a:cs typeface="Bookman Old Style"/>
                        </a:rPr>
                        <a:t>d  </a:t>
                      </a:r>
                      <a:r>
                        <a:rPr sz="3075" b="0" i="1" spc="0" baseline="-20325" dirty="0">
                          <a:latin typeface="+mj-lt"/>
                          <a:cs typeface="Bookman Old Style"/>
                        </a:rPr>
                        <a:t>b</a:t>
                      </a:r>
                      <a:r>
                        <a:rPr sz="1400" b="0" i="1" spc="0" dirty="0">
                          <a:latin typeface="+mj-lt"/>
                          <a:cs typeface="Bookman Old Style"/>
                        </a:rPr>
                        <a:t>l</a:t>
                      </a:r>
                      <a:endParaRPr sz="1400" spc="0" dirty="0">
                        <a:latin typeface="+mj-lt"/>
                        <a:cs typeface="Bookman Old Style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50" b="0" i="1" spc="0" dirty="0">
                          <a:latin typeface="+mj-lt"/>
                          <a:cs typeface="Bookman Old Style"/>
                        </a:rPr>
                        <a:t>bl</a:t>
                      </a:r>
                      <a:endParaRPr sz="2050" spc="0" dirty="0">
                        <a:latin typeface="+mj-lt"/>
                        <a:cs typeface="Bookman Old Style"/>
                      </a:endParaRPr>
                    </a:p>
                  </a:txBody>
                  <a:tcPr marL="0" marR="0" marT="16129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ts val="2140"/>
                        </a:lnSpc>
                        <a:spcBef>
                          <a:spcPts val="635"/>
                        </a:spcBef>
                      </a:pPr>
                      <a:r>
                        <a:rPr sz="2050" spc="0" dirty="0">
                          <a:latin typeface="+mj-lt"/>
                          <a:cs typeface="Tahoma"/>
                        </a:rPr>
                        <a:t>Yes</a:t>
                      </a:r>
                    </a:p>
                    <a:p>
                      <a:pPr marL="29209" algn="ctr">
                        <a:lnSpc>
                          <a:spcPts val="2140"/>
                        </a:lnSpc>
                      </a:pPr>
                      <a:r>
                        <a:rPr sz="3075" b="0" i="1" spc="0" baseline="-20325" dirty="0">
                          <a:latin typeface="+mj-lt"/>
                          <a:cs typeface="Bookman Old Style"/>
                        </a:rPr>
                        <a:t>b</a:t>
                      </a:r>
                      <a:r>
                        <a:rPr sz="1400" b="0" i="1" spc="0" dirty="0">
                          <a:latin typeface="+mj-lt"/>
                          <a:cs typeface="Bookman Old Style"/>
                        </a:rPr>
                        <a:t>d</a:t>
                      </a:r>
                      <a:endParaRPr sz="1400" spc="0" dirty="0">
                        <a:latin typeface="+mj-lt"/>
                        <a:cs typeface="Bookman Old Style"/>
                      </a:endParaRPr>
                    </a:p>
                    <a:p>
                      <a:pPr marL="33020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50" b="0" i="1" spc="0" dirty="0">
                          <a:latin typeface="+mj-lt"/>
                          <a:cs typeface="Bookman Old Style"/>
                        </a:rPr>
                        <a:t>bd</a:t>
                      </a:r>
                      <a:endParaRPr sz="2050" spc="0" dirty="0">
                        <a:latin typeface="+mj-lt"/>
                        <a:cs typeface="Bookman Old Style"/>
                      </a:endParaRPr>
                    </a:p>
                  </a:txBody>
                  <a:tcPr marL="0" marR="0" marT="8064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455">
                <a:tc>
                  <a:txBody>
                    <a:bodyPr/>
                    <a:lstStyle/>
                    <a:p>
                      <a:pPr marL="126364">
                        <a:lnSpc>
                          <a:spcPts val="2175"/>
                        </a:lnSpc>
                      </a:pPr>
                      <a:r>
                        <a:rPr sz="2050" spc="0" dirty="0">
                          <a:latin typeface="+mj-lt"/>
                          <a:cs typeface="Tahoma"/>
                        </a:rPr>
                        <a:t>Optimal?</a:t>
                      </a:r>
                      <a:endParaRPr sz="2050" spc="0">
                        <a:latin typeface="+mj-lt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2280">
                        <a:lnSpc>
                          <a:spcPts val="2175"/>
                        </a:lnSpc>
                      </a:pPr>
                      <a:r>
                        <a:rPr sz="2050" spc="0" dirty="0">
                          <a:latin typeface="+mj-lt"/>
                          <a:cs typeface="Tahoma"/>
                        </a:rPr>
                        <a:t>Yes</a:t>
                      </a:r>
                      <a:r>
                        <a:rPr sz="2100" spc="0" baseline="29761" dirty="0">
                          <a:latin typeface="+mj-lt"/>
                          <a:cs typeface="Lucida Sans Unicode"/>
                        </a:rPr>
                        <a:t>∗</a:t>
                      </a:r>
                      <a:endParaRPr sz="2100" spc="0" baseline="29761">
                        <a:latin typeface="+mj-lt"/>
                        <a:cs typeface="Lucida Sans Unicod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175"/>
                        </a:lnSpc>
                      </a:pPr>
                      <a:r>
                        <a:rPr sz="2050" spc="0" dirty="0">
                          <a:latin typeface="+mj-lt"/>
                          <a:cs typeface="Tahoma"/>
                        </a:rPr>
                        <a:t>Yes</a:t>
                      </a:r>
                      <a:endParaRPr sz="2050" spc="0">
                        <a:latin typeface="+mj-lt"/>
                        <a:cs typeface="Tahoma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175"/>
                        </a:lnSpc>
                      </a:pPr>
                      <a:r>
                        <a:rPr sz="2050" spc="0" dirty="0">
                          <a:latin typeface="+mj-lt"/>
                          <a:cs typeface="Tahoma"/>
                        </a:rPr>
                        <a:t>No</a:t>
                      </a:r>
                      <a:endParaRPr sz="2050" spc="0">
                        <a:latin typeface="+mj-lt"/>
                        <a:cs typeface="Tahoma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75"/>
                        </a:lnSpc>
                      </a:pPr>
                      <a:r>
                        <a:rPr sz="2050" spc="0" dirty="0">
                          <a:latin typeface="+mj-lt"/>
                          <a:cs typeface="Tahoma"/>
                        </a:rPr>
                        <a:t>No</a:t>
                      </a:r>
                      <a:endParaRPr sz="2050" spc="0">
                        <a:latin typeface="+mj-lt"/>
                        <a:cs typeface="Tahoma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1805">
                        <a:lnSpc>
                          <a:spcPts val="2175"/>
                        </a:lnSpc>
                      </a:pPr>
                      <a:r>
                        <a:rPr sz="2050" spc="0" dirty="0">
                          <a:latin typeface="+mj-lt"/>
                          <a:cs typeface="Tahoma"/>
                        </a:rPr>
                        <a:t>Yes</a:t>
                      </a:r>
                      <a:r>
                        <a:rPr sz="2100" spc="0" baseline="29761" dirty="0">
                          <a:latin typeface="+mj-lt"/>
                          <a:cs typeface="Lucida Sans Unicode"/>
                        </a:rPr>
                        <a:t>∗</a:t>
                      </a: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GB" spc="125" dirty="0"/>
              <a:t>Problem to be addressed: </a:t>
            </a:r>
            <a:r>
              <a:rPr spc="125" dirty="0"/>
              <a:t>Repeated</a:t>
            </a:r>
            <a:r>
              <a:rPr spc="240" dirty="0"/>
              <a:t> </a:t>
            </a:r>
            <a:r>
              <a:rPr spc="40" dirty="0"/>
              <a:t>states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73782" y="2582621"/>
            <a:ext cx="1035050" cy="1880235"/>
            <a:chOff x="2073782" y="2582621"/>
            <a:chExt cx="1035050" cy="1880235"/>
          </a:xfrm>
        </p:grpSpPr>
        <p:sp>
          <p:nvSpPr>
            <p:cNvPr id="4" name="object 4"/>
            <p:cNvSpPr/>
            <p:nvPr/>
          </p:nvSpPr>
          <p:spPr>
            <a:xfrm>
              <a:off x="2575064" y="2587066"/>
              <a:ext cx="511809" cy="265430"/>
            </a:xfrm>
            <a:custGeom>
              <a:avLst/>
              <a:gdLst/>
              <a:ahLst/>
              <a:cxnLst/>
              <a:rect l="l" t="t" r="r" b="b"/>
              <a:pathLst>
                <a:path w="511810" h="265430">
                  <a:moveTo>
                    <a:pt x="0" y="0"/>
                  </a:moveTo>
                  <a:lnTo>
                    <a:pt x="1332" y="172"/>
                  </a:lnTo>
                  <a:lnTo>
                    <a:pt x="10656" y="1382"/>
                  </a:lnTo>
                  <a:lnTo>
                    <a:pt x="35966" y="4666"/>
                  </a:lnTo>
                  <a:lnTo>
                    <a:pt x="85255" y="11061"/>
                  </a:lnTo>
                  <a:lnTo>
                    <a:pt x="126514" y="16505"/>
                  </a:lnTo>
                  <a:lnTo>
                    <a:pt x="175230" y="23496"/>
                  </a:lnTo>
                  <a:lnTo>
                    <a:pt x="228419" y="32226"/>
                  </a:lnTo>
                  <a:lnTo>
                    <a:pt x="283098" y="42890"/>
                  </a:lnTo>
                  <a:lnTo>
                    <a:pt x="336287" y="55681"/>
                  </a:lnTo>
                  <a:lnTo>
                    <a:pt x="385003" y="70792"/>
                  </a:lnTo>
                  <a:lnTo>
                    <a:pt x="426262" y="88417"/>
                  </a:lnTo>
                  <a:lnTo>
                    <a:pt x="475550" y="124853"/>
                  </a:lnTo>
                  <a:lnTo>
                    <a:pt x="500861" y="164396"/>
                  </a:lnTo>
                  <a:lnTo>
                    <a:pt x="510185" y="201865"/>
                  </a:lnTo>
                  <a:lnTo>
                    <a:pt x="511517" y="232079"/>
                  </a:lnTo>
                  <a:lnTo>
                    <a:pt x="511517" y="251250"/>
                  </a:lnTo>
                  <a:lnTo>
                    <a:pt x="511517" y="261094"/>
                  </a:lnTo>
                  <a:lnTo>
                    <a:pt x="511517" y="264721"/>
                  </a:lnTo>
                  <a:lnTo>
                    <a:pt x="511517" y="265239"/>
                  </a:lnTo>
                </a:path>
              </a:pathLst>
            </a:custGeom>
            <a:ln w="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64840" y="2773565"/>
              <a:ext cx="43815" cy="98425"/>
            </a:xfrm>
            <a:custGeom>
              <a:avLst/>
              <a:gdLst/>
              <a:ahLst/>
              <a:cxnLst/>
              <a:rect l="l" t="t" r="r" b="b"/>
              <a:pathLst>
                <a:path w="43814" h="98425">
                  <a:moveTo>
                    <a:pt x="0" y="0"/>
                  </a:moveTo>
                  <a:lnTo>
                    <a:pt x="21742" y="97840"/>
                  </a:lnTo>
                  <a:lnTo>
                    <a:pt x="434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95525" y="2587066"/>
              <a:ext cx="1007744" cy="530860"/>
            </a:xfrm>
            <a:custGeom>
              <a:avLst/>
              <a:gdLst/>
              <a:ahLst/>
              <a:cxnLst/>
              <a:rect l="l" t="t" r="r" b="b"/>
              <a:pathLst>
                <a:path w="1007744" h="530860">
                  <a:moveTo>
                    <a:pt x="1007630" y="190639"/>
                  </a:moveTo>
                  <a:lnTo>
                    <a:pt x="991057" y="265239"/>
                  </a:lnTo>
                  <a:lnTo>
                    <a:pt x="974483" y="190639"/>
                  </a:lnTo>
                </a:path>
                <a:path w="1007744" h="530860">
                  <a:moveTo>
                    <a:pt x="991057" y="265239"/>
                  </a:moveTo>
                  <a:lnTo>
                    <a:pt x="991057" y="265757"/>
                  </a:lnTo>
                  <a:lnTo>
                    <a:pt x="991057" y="269382"/>
                  </a:lnTo>
                  <a:lnTo>
                    <a:pt x="991057" y="279223"/>
                  </a:lnTo>
                  <a:lnTo>
                    <a:pt x="991057" y="298386"/>
                  </a:lnTo>
                  <a:lnTo>
                    <a:pt x="989725" y="328608"/>
                  </a:lnTo>
                  <a:lnTo>
                    <a:pt x="980400" y="366080"/>
                  </a:lnTo>
                  <a:lnTo>
                    <a:pt x="955090" y="405624"/>
                  </a:lnTo>
                  <a:lnTo>
                    <a:pt x="905802" y="442061"/>
                  </a:lnTo>
                  <a:lnTo>
                    <a:pt x="864542" y="459682"/>
                  </a:lnTo>
                  <a:lnTo>
                    <a:pt x="815826" y="474792"/>
                  </a:lnTo>
                  <a:lnTo>
                    <a:pt x="762638" y="487583"/>
                  </a:lnTo>
                  <a:lnTo>
                    <a:pt x="707958" y="498248"/>
                  </a:lnTo>
                  <a:lnTo>
                    <a:pt x="654769" y="506980"/>
                  </a:lnTo>
                  <a:lnTo>
                    <a:pt x="606054" y="513972"/>
                  </a:lnTo>
                  <a:lnTo>
                    <a:pt x="564794" y="519417"/>
                  </a:lnTo>
                  <a:lnTo>
                    <a:pt x="515506" y="525805"/>
                  </a:lnTo>
                  <a:lnTo>
                    <a:pt x="490196" y="529085"/>
                  </a:lnTo>
                  <a:lnTo>
                    <a:pt x="480871" y="530293"/>
                  </a:lnTo>
                  <a:lnTo>
                    <a:pt x="479539" y="530466"/>
                  </a:lnTo>
                </a:path>
                <a:path w="1007744" h="530860">
                  <a:moveTo>
                    <a:pt x="511505" y="0"/>
                  </a:moveTo>
                  <a:lnTo>
                    <a:pt x="510173" y="172"/>
                  </a:lnTo>
                  <a:lnTo>
                    <a:pt x="500849" y="1382"/>
                  </a:lnTo>
                  <a:lnTo>
                    <a:pt x="475543" y="4666"/>
                  </a:lnTo>
                  <a:lnTo>
                    <a:pt x="426262" y="11061"/>
                  </a:lnTo>
                  <a:lnTo>
                    <a:pt x="385002" y="16505"/>
                  </a:lnTo>
                  <a:lnTo>
                    <a:pt x="336285" y="23496"/>
                  </a:lnTo>
                  <a:lnTo>
                    <a:pt x="283093" y="32226"/>
                  </a:lnTo>
                  <a:lnTo>
                    <a:pt x="228411" y="42890"/>
                  </a:lnTo>
                  <a:lnTo>
                    <a:pt x="175220" y="55681"/>
                  </a:lnTo>
                  <a:lnTo>
                    <a:pt x="126502" y="70792"/>
                  </a:lnTo>
                  <a:lnTo>
                    <a:pt x="85242" y="88417"/>
                  </a:lnTo>
                  <a:lnTo>
                    <a:pt x="35961" y="124853"/>
                  </a:lnTo>
                  <a:lnTo>
                    <a:pt x="10655" y="164396"/>
                  </a:lnTo>
                  <a:lnTo>
                    <a:pt x="1331" y="201865"/>
                  </a:lnTo>
                  <a:lnTo>
                    <a:pt x="0" y="232079"/>
                  </a:lnTo>
                  <a:lnTo>
                    <a:pt x="0" y="251250"/>
                  </a:lnTo>
                  <a:lnTo>
                    <a:pt x="0" y="261094"/>
                  </a:lnTo>
                  <a:lnTo>
                    <a:pt x="0" y="264721"/>
                  </a:lnTo>
                  <a:lnTo>
                    <a:pt x="0" y="265239"/>
                  </a:lnTo>
                </a:path>
              </a:pathLst>
            </a:custGeom>
            <a:ln w="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73782" y="2773565"/>
              <a:ext cx="43815" cy="98425"/>
            </a:xfrm>
            <a:custGeom>
              <a:avLst/>
              <a:gdLst/>
              <a:ahLst/>
              <a:cxnLst/>
              <a:rect l="l" t="t" r="r" b="b"/>
              <a:pathLst>
                <a:path w="43814" h="98425">
                  <a:moveTo>
                    <a:pt x="0" y="0"/>
                  </a:moveTo>
                  <a:lnTo>
                    <a:pt x="21742" y="97840"/>
                  </a:lnTo>
                  <a:lnTo>
                    <a:pt x="434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78939" y="2777705"/>
              <a:ext cx="1007744" cy="605155"/>
            </a:xfrm>
            <a:custGeom>
              <a:avLst/>
              <a:gdLst/>
              <a:ahLst/>
              <a:cxnLst/>
              <a:rect l="l" t="t" r="r" b="b"/>
              <a:pathLst>
                <a:path w="1007744" h="605154">
                  <a:moveTo>
                    <a:pt x="33159" y="0"/>
                  </a:moveTo>
                  <a:lnTo>
                    <a:pt x="16586" y="74599"/>
                  </a:lnTo>
                  <a:lnTo>
                    <a:pt x="0" y="0"/>
                  </a:lnTo>
                </a:path>
                <a:path w="1007744" h="605154">
                  <a:moveTo>
                    <a:pt x="16586" y="74599"/>
                  </a:moveTo>
                  <a:lnTo>
                    <a:pt x="16586" y="75117"/>
                  </a:lnTo>
                  <a:lnTo>
                    <a:pt x="16586" y="78743"/>
                  </a:lnTo>
                  <a:lnTo>
                    <a:pt x="16586" y="88583"/>
                  </a:lnTo>
                  <a:lnTo>
                    <a:pt x="16586" y="107746"/>
                  </a:lnTo>
                  <a:lnTo>
                    <a:pt x="17918" y="137968"/>
                  </a:lnTo>
                  <a:lnTo>
                    <a:pt x="27241" y="175440"/>
                  </a:lnTo>
                  <a:lnTo>
                    <a:pt x="52547" y="214985"/>
                  </a:lnTo>
                  <a:lnTo>
                    <a:pt x="101828" y="251421"/>
                  </a:lnTo>
                  <a:lnTo>
                    <a:pt x="143089" y="269043"/>
                  </a:lnTo>
                  <a:lnTo>
                    <a:pt x="191806" y="284152"/>
                  </a:lnTo>
                  <a:lnTo>
                    <a:pt x="244997" y="296943"/>
                  </a:lnTo>
                  <a:lnTo>
                    <a:pt x="299680" y="307608"/>
                  </a:lnTo>
                  <a:lnTo>
                    <a:pt x="352871" y="316340"/>
                  </a:lnTo>
                  <a:lnTo>
                    <a:pt x="401588" y="323332"/>
                  </a:lnTo>
                  <a:lnTo>
                    <a:pt x="442849" y="328777"/>
                  </a:lnTo>
                  <a:lnTo>
                    <a:pt x="492129" y="335165"/>
                  </a:lnTo>
                  <a:lnTo>
                    <a:pt x="517436" y="338445"/>
                  </a:lnTo>
                  <a:lnTo>
                    <a:pt x="526759" y="339653"/>
                  </a:lnTo>
                  <a:lnTo>
                    <a:pt x="528091" y="339826"/>
                  </a:lnTo>
                </a:path>
                <a:path w="1007744" h="605154">
                  <a:moveTo>
                    <a:pt x="496125" y="339826"/>
                  </a:moveTo>
                  <a:lnTo>
                    <a:pt x="497457" y="339999"/>
                  </a:lnTo>
                  <a:lnTo>
                    <a:pt x="506782" y="341207"/>
                  </a:lnTo>
                  <a:lnTo>
                    <a:pt x="532092" y="344487"/>
                  </a:lnTo>
                  <a:lnTo>
                    <a:pt x="581380" y="350875"/>
                  </a:lnTo>
                  <a:lnTo>
                    <a:pt x="622640" y="356320"/>
                  </a:lnTo>
                  <a:lnTo>
                    <a:pt x="671355" y="363312"/>
                  </a:lnTo>
                  <a:lnTo>
                    <a:pt x="724544" y="372045"/>
                  </a:lnTo>
                  <a:lnTo>
                    <a:pt x="779224" y="382711"/>
                  </a:lnTo>
                  <a:lnTo>
                    <a:pt x="832413" y="395505"/>
                  </a:lnTo>
                  <a:lnTo>
                    <a:pt x="881128" y="410618"/>
                  </a:lnTo>
                  <a:lnTo>
                    <a:pt x="922388" y="428244"/>
                  </a:lnTo>
                  <a:lnTo>
                    <a:pt x="971676" y="464673"/>
                  </a:lnTo>
                  <a:lnTo>
                    <a:pt x="996986" y="504213"/>
                  </a:lnTo>
                  <a:lnTo>
                    <a:pt x="1006311" y="541684"/>
                  </a:lnTo>
                  <a:lnTo>
                    <a:pt x="1007643" y="571906"/>
                  </a:lnTo>
                  <a:lnTo>
                    <a:pt x="1007643" y="591069"/>
                  </a:lnTo>
                  <a:lnTo>
                    <a:pt x="1007643" y="600910"/>
                  </a:lnTo>
                  <a:lnTo>
                    <a:pt x="1007643" y="604535"/>
                  </a:lnTo>
                  <a:lnTo>
                    <a:pt x="1007643" y="605053"/>
                  </a:lnTo>
                </a:path>
              </a:pathLst>
            </a:custGeom>
            <a:ln w="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64840" y="3304019"/>
              <a:ext cx="43815" cy="98425"/>
            </a:xfrm>
            <a:custGeom>
              <a:avLst/>
              <a:gdLst/>
              <a:ahLst/>
              <a:cxnLst/>
              <a:rect l="l" t="t" r="r" b="b"/>
              <a:pathLst>
                <a:path w="43814" h="98425">
                  <a:moveTo>
                    <a:pt x="0" y="0"/>
                  </a:moveTo>
                  <a:lnTo>
                    <a:pt x="21742" y="97853"/>
                  </a:lnTo>
                  <a:lnTo>
                    <a:pt x="434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75064" y="3308172"/>
              <a:ext cx="528320" cy="1136015"/>
            </a:xfrm>
            <a:custGeom>
              <a:avLst/>
              <a:gdLst/>
              <a:ahLst/>
              <a:cxnLst/>
              <a:rect l="l" t="t" r="r" b="b"/>
              <a:pathLst>
                <a:path w="528319" h="1136014">
                  <a:moveTo>
                    <a:pt x="528091" y="0"/>
                  </a:moveTo>
                  <a:lnTo>
                    <a:pt x="511517" y="74587"/>
                  </a:lnTo>
                  <a:lnTo>
                    <a:pt x="494944" y="0"/>
                  </a:lnTo>
                </a:path>
                <a:path w="528319" h="1136014">
                  <a:moveTo>
                    <a:pt x="0" y="870280"/>
                  </a:moveTo>
                  <a:lnTo>
                    <a:pt x="1332" y="870452"/>
                  </a:lnTo>
                  <a:lnTo>
                    <a:pt x="10656" y="871661"/>
                  </a:lnTo>
                  <a:lnTo>
                    <a:pt x="35966" y="874941"/>
                  </a:lnTo>
                  <a:lnTo>
                    <a:pt x="85255" y="881329"/>
                  </a:lnTo>
                  <a:lnTo>
                    <a:pt x="126514" y="886777"/>
                  </a:lnTo>
                  <a:lnTo>
                    <a:pt x="175230" y="893771"/>
                  </a:lnTo>
                  <a:lnTo>
                    <a:pt x="228419" y="902504"/>
                  </a:lnTo>
                  <a:lnTo>
                    <a:pt x="283098" y="913169"/>
                  </a:lnTo>
                  <a:lnTo>
                    <a:pt x="336287" y="925961"/>
                  </a:lnTo>
                  <a:lnTo>
                    <a:pt x="385003" y="941072"/>
                  </a:lnTo>
                  <a:lnTo>
                    <a:pt x="426262" y="958697"/>
                  </a:lnTo>
                  <a:lnTo>
                    <a:pt x="475550" y="995126"/>
                  </a:lnTo>
                  <a:lnTo>
                    <a:pt x="500861" y="1034667"/>
                  </a:lnTo>
                  <a:lnTo>
                    <a:pt x="510185" y="1072138"/>
                  </a:lnTo>
                  <a:lnTo>
                    <a:pt x="511517" y="1102360"/>
                  </a:lnTo>
                  <a:lnTo>
                    <a:pt x="511517" y="1121530"/>
                  </a:lnTo>
                  <a:lnTo>
                    <a:pt x="511517" y="1131374"/>
                  </a:lnTo>
                  <a:lnTo>
                    <a:pt x="511517" y="1135001"/>
                  </a:lnTo>
                  <a:lnTo>
                    <a:pt x="511517" y="1135519"/>
                  </a:lnTo>
                </a:path>
              </a:pathLst>
            </a:custGeom>
            <a:ln w="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64840" y="4364951"/>
              <a:ext cx="43815" cy="98425"/>
            </a:xfrm>
            <a:custGeom>
              <a:avLst/>
              <a:gdLst/>
              <a:ahLst/>
              <a:cxnLst/>
              <a:rect l="l" t="t" r="r" b="b"/>
              <a:pathLst>
                <a:path w="43814" h="98425">
                  <a:moveTo>
                    <a:pt x="0" y="0"/>
                  </a:moveTo>
                  <a:lnTo>
                    <a:pt x="21742" y="97840"/>
                  </a:lnTo>
                  <a:lnTo>
                    <a:pt x="434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95525" y="4178452"/>
              <a:ext cx="1007744" cy="265430"/>
            </a:xfrm>
            <a:custGeom>
              <a:avLst/>
              <a:gdLst/>
              <a:ahLst/>
              <a:cxnLst/>
              <a:rect l="l" t="t" r="r" b="b"/>
              <a:pathLst>
                <a:path w="1007744" h="265429">
                  <a:moveTo>
                    <a:pt x="1007630" y="190639"/>
                  </a:moveTo>
                  <a:lnTo>
                    <a:pt x="991057" y="265239"/>
                  </a:lnTo>
                  <a:lnTo>
                    <a:pt x="974483" y="190639"/>
                  </a:lnTo>
                </a:path>
                <a:path w="1007744" h="265429">
                  <a:moveTo>
                    <a:pt x="511505" y="0"/>
                  </a:moveTo>
                  <a:lnTo>
                    <a:pt x="510173" y="172"/>
                  </a:lnTo>
                  <a:lnTo>
                    <a:pt x="500849" y="1381"/>
                  </a:lnTo>
                  <a:lnTo>
                    <a:pt x="475543" y="4661"/>
                  </a:lnTo>
                  <a:lnTo>
                    <a:pt x="426262" y="11049"/>
                  </a:lnTo>
                  <a:lnTo>
                    <a:pt x="385002" y="16497"/>
                  </a:lnTo>
                  <a:lnTo>
                    <a:pt x="336285" y="23491"/>
                  </a:lnTo>
                  <a:lnTo>
                    <a:pt x="283093" y="32224"/>
                  </a:lnTo>
                  <a:lnTo>
                    <a:pt x="228411" y="42889"/>
                  </a:lnTo>
                  <a:lnTo>
                    <a:pt x="175220" y="55680"/>
                  </a:lnTo>
                  <a:lnTo>
                    <a:pt x="126502" y="70792"/>
                  </a:lnTo>
                  <a:lnTo>
                    <a:pt x="85242" y="88417"/>
                  </a:lnTo>
                  <a:lnTo>
                    <a:pt x="35961" y="124846"/>
                  </a:lnTo>
                  <a:lnTo>
                    <a:pt x="10655" y="164387"/>
                  </a:lnTo>
                  <a:lnTo>
                    <a:pt x="1331" y="201858"/>
                  </a:lnTo>
                  <a:lnTo>
                    <a:pt x="0" y="232079"/>
                  </a:lnTo>
                  <a:lnTo>
                    <a:pt x="0" y="251250"/>
                  </a:lnTo>
                  <a:lnTo>
                    <a:pt x="0" y="261094"/>
                  </a:lnTo>
                  <a:lnTo>
                    <a:pt x="0" y="264721"/>
                  </a:lnTo>
                  <a:lnTo>
                    <a:pt x="0" y="265239"/>
                  </a:lnTo>
                </a:path>
              </a:pathLst>
            </a:custGeom>
            <a:ln w="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73782" y="4364951"/>
              <a:ext cx="43815" cy="98425"/>
            </a:xfrm>
            <a:custGeom>
              <a:avLst/>
              <a:gdLst/>
              <a:ahLst/>
              <a:cxnLst/>
              <a:rect l="l" t="t" r="r" b="b"/>
              <a:pathLst>
                <a:path w="43814" h="98425">
                  <a:moveTo>
                    <a:pt x="0" y="0"/>
                  </a:moveTo>
                  <a:lnTo>
                    <a:pt x="21742" y="97840"/>
                  </a:lnTo>
                  <a:lnTo>
                    <a:pt x="434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78939" y="3647998"/>
              <a:ext cx="1007744" cy="796290"/>
            </a:xfrm>
            <a:custGeom>
              <a:avLst/>
              <a:gdLst/>
              <a:ahLst/>
              <a:cxnLst/>
              <a:rect l="l" t="t" r="r" b="b"/>
              <a:pathLst>
                <a:path w="1007744" h="796289">
                  <a:moveTo>
                    <a:pt x="33159" y="721093"/>
                  </a:moveTo>
                  <a:lnTo>
                    <a:pt x="16586" y="795693"/>
                  </a:lnTo>
                  <a:lnTo>
                    <a:pt x="0" y="721093"/>
                  </a:lnTo>
                </a:path>
                <a:path w="1007744" h="796289">
                  <a:moveTo>
                    <a:pt x="496125" y="0"/>
                  </a:moveTo>
                  <a:lnTo>
                    <a:pt x="497457" y="172"/>
                  </a:lnTo>
                  <a:lnTo>
                    <a:pt x="506782" y="1381"/>
                  </a:lnTo>
                  <a:lnTo>
                    <a:pt x="532092" y="4661"/>
                  </a:lnTo>
                  <a:lnTo>
                    <a:pt x="581380" y="11049"/>
                  </a:lnTo>
                  <a:lnTo>
                    <a:pt x="622640" y="16493"/>
                  </a:lnTo>
                  <a:lnTo>
                    <a:pt x="671355" y="23483"/>
                  </a:lnTo>
                  <a:lnTo>
                    <a:pt x="724544" y="32213"/>
                  </a:lnTo>
                  <a:lnTo>
                    <a:pt x="779224" y="42877"/>
                  </a:lnTo>
                  <a:lnTo>
                    <a:pt x="832413" y="55668"/>
                  </a:lnTo>
                  <a:lnTo>
                    <a:pt x="881128" y="70779"/>
                  </a:lnTo>
                  <a:lnTo>
                    <a:pt x="922388" y="88404"/>
                  </a:lnTo>
                  <a:lnTo>
                    <a:pt x="971676" y="124841"/>
                  </a:lnTo>
                  <a:lnTo>
                    <a:pt x="996986" y="164384"/>
                  </a:lnTo>
                  <a:lnTo>
                    <a:pt x="1006311" y="201852"/>
                  </a:lnTo>
                  <a:lnTo>
                    <a:pt x="1007643" y="232067"/>
                  </a:lnTo>
                  <a:lnTo>
                    <a:pt x="1007643" y="251237"/>
                  </a:lnTo>
                  <a:lnTo>
                    <a:pt x="1007643" y="261081"/>
                  </a:lnTo>
                  <a:lnTo>
                    <a:pt x="1007643" y="264708"/>
                  </a:lnTo>
                  <a:lnTo>
                    <a:pt x="1007643" y="265226"/>
                  </a:lnTo>
                </a:path>
              </a:pathLst>
            </a:custGeom>
            <a:ln w="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64840" y="3834485"/>
              <a:ext cx="43815" cy="98425"/>
            </a:xfrm>
            <a:custGeom>
              <a:avLst/>
              <a:gdLst/>
              <a:ahLst/>
              <a:cxnLst/>
              <a:rect l="l" t="t" r="r" b="b"/>
              <a:pathLst>
                <a:path w="43814" h="98425">
                  <a:moveTo>
                    <a:pt x="0" y="0"/>
                  </a:moveTo>
                  <a:lnTo>
                    <a:pt x="21742" y="97840"/>
                  </a:lnTo>
                  <a:lnTo>
                    <a:pt x="434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95525" y="3647998"/>
              <a:ext cx="1007744" cy="530860"/>
            </a:xfrm>
            <a:custGeom>
              <a:avLst/>
              <a:gdLst/>
              <a:ahLst/>
              <a:cxnLst/>
              <a:rect l="l" t="t" r="r" b="b"/>
              <a:pathLst>
                <a:path w="1007744" h="530860">
                  <a:moveTo>
                    <a:pt x="1007630" y="190627"/>
                  </a:moveTo>
                  <a:lnTo>
                    <a:pt x="991057" y="265226"/>
                  </a:lnTo>
                  <a:lnTo>
                    <a:pt x="974483" y="190627"/>
                  </a:lnTo>
                </a:path>
                <a:path w="1007744" h="530860">
                  <a:moveTo>
                    <a:pt x="991057" y="265226"/>
                  </a:moveTo>
                  <a:lnTo>
                    <a:pt x="991057" y="265744"/>
                  </a:lnTo>
                  <a:lnTo>
                    <a:pt x="991057" y="269370"/>
                  </a:lnTo>
                  <a:lnTo>
                    <a:pt x="991057" y="279210"/>
                  </a:lnTo>
                  <a:lnTo>
                    <a:pt x="991057" y="298373"/>
                  </a:lnTo>
                  <a:lnTo>
                    <a:pt x="989725" y="328595"/>
                  </a:lnTo>
                  <a:lnTo>
                    <a:pt x="980400" y="366067"/>
                  </a:lnTo>
                  <a:lnTo>
                    <a:pt x="955090" y="405612"/>
                  </a:lnTo>
                  <a:lnTo>
                    <a:pt x="905802" y="442048"/>
                  </a:lnTo>
                  <a:lnTo>
                    <a:pt x="864542" y="459674"/>
                  </a:lnTo>
                  <a:lnTo>
                    <a:pt x="815826" y="474785"/>
                  </a:lnTo>
                  <a:lnTo>
                    <a:pt x="762638" y="487575"/>
                  </a:lnTo>
                  <a:lnTo>
                    <a:pt x="707958" y="498239"/>
                  </a:lnTo>
                  <a:lnTo>
                    <a:pt x="654769" y="506970"/>
                  </a:lnTo>
                  <a:lnTo>
                    <a:pt x="606054" y="513960"/>
                  </a:lnTo>
                  <a:lnTo>
                    <a:pt x="564794" y="519404"/>
                  </a:lnTo>
                  <a:lnTo>
                    <a:pt x="515506" y="525792"/>
                  </a:lnTo>
                  <a:lnTo>
                    <a:pt x="490196" y="529072"/>
                  </a:lnTo>
                  <a:lnTo>
                    <a:pt x="480871" y="530280"/>
                  </a:lnTo>
                  <a:lnTo>
                    <a:pt x="479539" y="530453"/>
                  </a:lnTo>
                </a:path>
                <a:path w="1007744" h="530860">
                  <a:moveTo>
                    <a:pt x="511505" y="0"/>
                  </a:moveTo>
                  <a:lnTo>
                    <a:pt x="510173" y="172"/>
                  </a:lnTo>
                  <a:lnTo>
                    <a:pt x="500849" y="1381"/>
                  </a:lnTo>
                  <a:lnTo>
                    <a:pt x="475543" y="4661"/>
                  </a:lnTo>
                  <a:lnTo>
                    <a:pt x="426262" y="11049"/>
                  </a:lnTo>
                  <a:lnTo>
                    <a:pt x="385002" y="16493"/>
                  </a:lnTo>
                  <a:lnTo>
                    <a:pt x="336285" y="23483"/>
                  </a:lnTo>
                  <a:lnTo>
                    <a:pt x="283093" y="32213"/>
                  </a:lnTo>
                  <a:lnTo>
                    <a:pt x="228411" y="42877"/>
                  </a:lnTo>
                  <a:lnTo>
                    <a:pt x="175220" y="55668"/>
                  </a:lnTo>
                  <a:lnTo>
                    <a:pt x="126502" y="70779"/>
                  </a:lnTo>
                  <a:lnTo>
                    <a:pt x="85242" y="88404"/>
                  </a:lnTo>
                  <a:lnTo>
                    <a:pt x="35961" y="124841"/>
                  </a:lnTo>
                  <a:lnTo>
                    <a:pt x="10655" y="164384"/>
                  </a:lnTo>
                  <a:lnTo>
                    <a:pt x="1331" y="201852"/>
                  </a:lnTo>
                  <a:lnTo>
                    <a:pt x="0" y="232067"/>
                  </a:lnTo>
                  <a:lnTo>
                    <a:pt x="0" y="251237"/>
                  </a:lnTo>
                  <a:lnTo>
                    <a:pt x="0" y="261081"/>
                  </a:lnTo>
                  <a:lnTo>
                    <a:pt x="0" y="264708"/>
                  </a:lnTo>
                  <a:lnTo>
                    <a:pt x="0" y="265226"/>
                  </a:lnTo>
                </a:path>
              </a:pathLst>
            </a:custGeom>
            <a:ln w="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73782" y="3834485"/>
              <a:ext cx="43815" cy="98425"/>
            </a:xfrm>
            <a:custGeom>
              <a:avLst/>
              <a:gdLst/>
              <a:ahLst/>
              <a:cxnLst/>
              <a:rect l="l" t="t" r="r" b="b"/>
              <a:pathLst>
                <a:path w="43814" h="98425">
                  <a:moveTo>
                    <a:pt x="0" y="0"/>
                  </a:moveTo>
                  <a:lnTo>
                    <a:pt x="21742" y="97840"/>
                  </a:lnTo>
                  <a:lnTo>
                    <a:pt x="434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78939" y="3117532"/>
              <a:ext cx="1007744" cy="1061085"/>
            </a:xfrm>
            <a:custGeom>
              <a:avLst/>
              <a:gdLst/>
              <a:ahLst/>
              <a:cxnLst/>
              <a:rect l="l" t="t" r="r" b="b"/>
              <a:pathLst>
                <a:path w="1007744" h="1061085">
                  <a:moveTo>
                    <a:pt x="33159" y="721093"/>
                  </a:moveTo>
                  <a:lnTo>
                    <a:pt x="16586" y="795693"/>
                  </a:lnTo>
                  <a:lnTo>
                    <a:pt x="0" y="721093"/>
                  </a:lnTo>
                </a:path>
                <a:path w="1007744" h="1061085">
                  <a:moveTo>
                    <a:pt x="16586" y="795693"/>
                  </a:moveTo>
                  <a:lnTo>
                    <a:pt x="16586" y="796211"/>
                  </a:lnTo>
                  <a:lnTo>
                    <a:pt x="16586" y="799836"/>
                  </a:lnTo>
                  <a:lnTo>
                    <a:pt x="16586" y="809677"/>
                  </a:lnTo>
                  <a:lnTo>
                    <a:pt x="16586" y="828840"/>
                  </a:lnTo>
                  <a:lnTo>
                    <a:pt x="17918" y="859061"/>
                  </a:lnTo>
                  <a:lnTo>
                    <a:pt x="27241" y="896534"/>
                  </a:lnTo>
                  <a:lnTo>
                    <a:pt x="52547" y="936078"/>
                  </a:lnTo>
                  <a:lnTo>
                    <a:pt x="101828" y="972515"/>
                  </a:lnTo>
                  <a:lnTo>
                    <a:pt x="143089" y="990140"/>
                  </a:lnTo>
                  <a:lnTo>
                    <a:pt x="191806" y="1005251"/>
                  </a:lnTo>
                  <a:lnTo>
                    <a:pt x="244997" y="1018042"/>
                  </a:lnTo>
                  <a:lnTo>
                    <a:pt x="299680" y="1028706"/>
                  </a:lnTo>
                  <a:lnTo>
                    <a:pt x="352871" y="1037436"/>
                  </a:lnTo>
                  <a:lnTo>
                    <a:pt x="401588" y="1044426"/>
                  </a:lnTo>
                  <a:lnTo>
                    <a:pt x="442849" y="1049870"/>
                  </a:lnTo>
                  <a:lnTo>
                    <a:pt x="492129" y="1056258"/>
                  </a:lnTo>
                  <a:lnTo>
                    <a:pt x="517436" y="1059538"/>
                  </a:lnTo>
                  <a:lnTo>
                    <a:pt x="526759" y="1060747"/>
                  </a:lnTo>
                  <a:lnTo>
                    <a:pt x="528091" y="1060919"/>
                  </a:lnTo>
                </a:path>
                <a:path w="1007744" h="1061085">
                  <a:moveTo>
                    <a:pt x="1007643" y="265226"/>
                  </a:moveTo>
                  <a:lnTo>
                    <a:pt x="1007643" y="265744"/>
                  </a:lnTo>
                  <a:lnTo>
                    <a:pt x="1007643" y="269371"/>
                  </a:lnTo>
                  <a:lnTo>
                    <a:pt x="1007643" y="279216"/>
                  </a:lnTo>
                  <a:lnTo>
                    <a:pt x="1007643" y="298386"/>
                  </a:lnTo>
                  <a:lnTo>
                    <a:pt x="1006311" y="328602"/>
                  </a:lnTo>
                  <a:lnTo>
                    <a:pt x="996986" y="366074"/>
                  </a:lnTo>
                  <a:lnTo>
                    <a:pt x="971676" y="405617"/>
                  </a:lnTo>
                  <a:lnTo>
                    <a:pt x="922388" y="442048"/>
                  </a:lnTo>
                  <a:lnTo>
                    <a:pt x="881128" y="459674"/>
                  </a:lnTo>
                  <a:lnTo>
                    <a:pt x="832413" y="474785"/>
                  </a:lnTo>
                  <a:lnTo>
                    <a:pt x="779224" y="487575"/>
                  </a:lnTo>
                  <a:lnTo>
                    <a:pt x="724544" y="498239"/>
                  </a:lnTo>
                  <a:lnTo>
                    <a:pt x="671355" y="506970"/>
                  </a:lnTo>
                  <a:lnTo>
                    <a:pt x="622640" y="513960"/>
                  </a:lnTo>
                  <a:lnTo>
                    <a:pt x="581380" y="519404"/>
                  </a:lnTo>
                  <a:lnTo>
                    <a:pt x="532092" y="525799"/>
                  </a:lnTo>
                  <a:lnTo>
                    <a:pt x="506782" y="529083"/>
                  </a:lnTo>
                  <a:lnTo>
                    <a:pt x="497457" y="530293"/>
                  </a:lnTo>
                  <a:lnTo>
                    <a:pt x="496125" y="530466"/>
                  </a:lnTo>
                </a:path>
                <a:path w="1007744" h="1061085">
                  <a:moveTo>
                    <a:pt x="528091" y="0"/>
                  </a:moveTo>
                  <a:lnTo>
                    <a:pt x="526759" y="172"/>
                  </a:lnTo>
                  <a:lnTo>
                    <a:pt x="517436" y="1381"/>
                  </a:lnTo>
                  <a:lnTo>
                    <a:pt x="492129" y="4661"/>
                  </a:lnTo>
                  <a:lnTo>
                    <a:pt x="442849" y="11049"/>
                  </a:lnTo>
                  <a:lnTo>
                    <a:pt x="401588" y="16493"/>
                  </a:lnTo>
                  <a:lnTo>
                    <a:pt x="352871" y="23485"/>
                  </a:lnTo>
                  <a:lnTo>
                    <a:pt x="299680" y="32218"/>
                  </a:lnTo>
                  <a:lnTo>
                    <a:pt x="244997" y="42885"/>
                  </a:lnTo>
                  <a:lnTo>
                    <a:pt x="191806" y="55678"/>
                  </a:lnTo>
                  <a:lnTo>
                    <a:pt x="143089" y="70791"/>
                  </a:lnTo>
                  <a:lnTo>
                    <a:pt x="101828" y="88417"/>
                  </a:lnTo>
                  <a:lnTo>
                    <a:pt x="52547" y="124846"/>
                  </a:lnTo>
                  <a:lnTo>
                    <a:pt x="27241" y="164387"/>
                  </a:lnTo>
                  <a:lnTo>
                    <a:pt x="17918" y="201858"/>
                  </a:lnTo>
                  <a:lnTo>
                    <a:pt x="16586" y="232079"/>
                  </a:lnTo>
                  <a:lnTo>
                    <a:pt x="16586" y="251242"/>
                  </a:lnTo>
                  <a:lnTo>
                    <a:pt x="16586" y="261083"/>
                  </a:lnTo>
                  <a:lnTo>
                    <a:pt x="16586" y="264708"/>
                  </a:lnTo>
                  <a:lnTo>
                    <a:pt x="16586" y="265226"/>
                  </a:lnTo>
                </a:path>
              </a:pathLst>
            </a:custGeom>
            <a:ln w="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73782" y="3304019"/>
              <a:ext cx="43815" cy="98425"/>
            </a:xfrm>
            <a:custGeom>
              <a:avLst/>
              <a:gdLst/>
              <a:ahLst/>
              <a:cxnLst/>
              <a:rect l="l" t="t" r="r" b="b"/>
              <a:pathLst>
                <a:path w="43814" h="98425">
                  <a:moveTo>
                    <a:pt x="0" y="0"/>
                  </a:moveTo>
                  <a:lnTo>
                    <a:pt x="21742" y="97853"/>
                  </a:lnTo>
                  <a:lnTo>
                    <a:pt x="434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78939" y="3308172"/>
              <a:ext cx="528320" cy="340360"/>
            </a:xfrm>
            <a:custGeom>
              <a:avLst/>
              <a:gdLst/>
              <a:ahLst/>
              <a:cxnLst/>
              <a:rect l="l" t="t" r="r" b="b"/>
              <a:pathLst>
                <a:path w="528319" h="340360">
                  <a:moveTo>
                    <a:pt x="33159" y="0"/>
                  </a:moveTo>
                  <a:lnTo>
                    <a:pt x="16586" y="74587"/>
                  </a:lnTo>
                  <a:lnTo>
                    <a:pt x="0" y="0"/>
                  </a:lnTo>
                </a:path>
                <a:path w="528319" h="340360">
                  <a:moveTo>
                    <a:pt x="16586" y="74587"/>
                  </a:moveTo>
                  <a:lnTo>
                    <a:pt x="16586" y="75105"/>
                  </a:lnTo>
                  <a:lnTo>
                    <a:pt x="16586" y="78732"/>
                  </a:lnTo>
                  <a:lnTo>
                    <a:pt x="16586" y="88576"/>
                  </a:lnTo>
                  <a:lnTo>
                    <a:pt x="16586" y="107746"/>
                  </a:lnTo>
                  <a:lnTo>
                    <a:pt x="17918" y="137962"/>
                  </a:lnTo>
                  <a:lnTo>
                    <a:pt x="27241" y="175434"/>
                  </a:lnTo>
                  <a:lnTo>
                    <a:pt x="52547" y="214978"/>
                  </a:lnTo>
                  <a:lnTo>
                    <a:pt x="101828" y="251409"/>
                  </a:lnTo>
                  <a:lnTo>
                    <a:pt x="143089" y="269034"/>
                  </a:lnTo>
                  <a:lnTo>
                    <a:pt x="191806" y="284145"/>
                  </a:lnTo>
                  <a:lnTo>
                    <a:pt x="244997" y="296936"/>
                  </a:lnTo>
                  <a:lnTo>
                    <a:pt x="299680" y="307600"/>
                  </a:lnTo>
                  <a:lnTo>
                    <a:pt x="352871" y="316330"/>
                  </a:lnTo>
                  <a:lnTo>
                    <a:pt x="401588" y="323320"/>
                  </a:lnTo>
                  <a:lnTo>
                    <a:pt x="442849" y="328764"/>
                  </a:lnTo>
                  <a:lnTo>
                    <a:pt x="492129" y="335159"/>
                  </a:lnTo>
                  <a:lnTo>
                    <a:pt x="517436" y="338443"/>
                  </a:lnTo>
                  <a:lnTo>
                    <a:pt x="526759" y="339653"/>
                  </a:lnTo>
                  <a:lnTo>
                    <a:pt x="528091" y="339826"/>
                  </a:lnTo>
                </a:path>
              </a:pathLst>
            </a:custGeom>
            <a:ln w="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707972" y="2987104"/>
            <a:ext cx="14160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spc="5" dirty="0">
                <a:latin typeface="Arial"/>
                <a:cs typeface="Arial"/>
              </a:rPr>
              <a:t>B</a:t>
            </a:r>
            <a:endParaRPr sz="12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06400" y="3517566"/>
            <a:ext cx="14160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spc="5" dirty="0">
                <a:latin typeface="Arial"/>
                <a:cs typeface="Arial"/>
              </a:rPr>
              <a:t>C</a:t>
            </a:r>
            <a:endParaRPr sz="12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06400" y="4048028"/>
            <a:ext cx="14160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spc="5" dirty="0">
                <a:latin typeface="Arial"/>
                <a:cs typeface="Arial"/>
              </a:rPr>
              <a:t>D</a:t>
            </a:r>
            <a:endParaRPr sz="12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94466" y="2587066"/>
            <a:ext cx="2586355" cy="1525270"/>
          </a:xfrm>
          <a:custGeom>
            <a:avLst/>
            <a:gdLst/>
            <a:ahLst/>
            <a:cxnLst/>
            <a:rect l="l" t="t" r="r" b="b"/>
            <a:pathLst>
              <a:path w="2586354" h="1525270">
                <a:moveTo>
                  <a:pt x="1326159" y="0"/>
                </a:moveTo>
                <a:lnTo>
                  <a:pt x="397852" y="530466"/>
                </a:lnTo>
              </a:path>
              <a:path w="2586354" h="1525270">
                <a:moveTo>
                  <a:pt x="1326159" y="0"/>
                </a:moveTo>
                <a:lnTo>
                  <a:pt x="2188159" y="530466"/>
                </a:lnTo>
              </a:path>
              <a:path w="2586354" h="1525270">
                <a:moveTo>
                  <a:pt x="397852" y="530466"/>
                </a:moveTo>
                <a:lnTo>
                  <a:pt x="132626" y="1060932"/>
                </a:lnTo>
              </a:path>
              <a:path w="2586354" h="1525270">
                <a:moveTo>
                  <a:pt x="397852" y="530466"/>
                </a:moveTo>
                <a:lnTo>
                  <a:pt x="663079" y="1060932"/>
                </a:lnTo>
              </a:path>
              <a:path w="2586354" h="1525270">
                <a:moveTo>
                  <a:pt x="2188159" y="530466"/>
                </a:moveTo>
                <a:lnTo>
                  <a:pt x="1922932" y="1060932"/>
                </a:lnTo>
              </a:path>
              <a:path w="2586354" h="1525270">
                <a:moveTo>
                  <a:pt x="2188159" y="530466"/>
                </a:moveTo>
                <a:lnTo>
                  <a:pt x="2453386" y="1060932"/>
                </a:lnTo>
              </a:path>
              <a:path w="2586354" h="1525270">
                <a:moveTo>
                  <a:pt x="132613" y="1060932"/>
                </a:moveTo>
                <a:lnTo>
                  <a:pt x="0" y="1525079"/>
                </a:lnTo>
              </a:path>
              <a:path w="2586354" h="1525270">
                <a:moveTo>
                  <a:pt x="132613" y="1060932"/>
                </a:moveTo>
                <a:lnTo>
                  <a:pt x="265239" y="1525079"/>
                </a:lnTo>
              </a:path>
              <a:path w="2586354" h="1525270">
                <a:moveTo>
                  <a:pt x="663079" y="1060932"/>
                </a:moveTo>
                <a:lnTo>
                  <a:pt x="530466" y="1525079"/>
                </a:lnTo>
              </a:path>
              <a:path w="2586354" h="1525270">
                <a:moveTo>
                  <a:pt x="663079" y="1060932"/>
                </a:moveTo>
                <a:lnTo>
                  <a:pt x="795693" y="1525079"/>
                </a:lnTo>
              </a:path>
              <a:path w="2586354" h="1525270">
                <a:moveTo>
                  <a:pt x="1922919" y="1060932"/>
                </a:moveTo>
                <a:lnTo>
                  <a:pt x="1790306" y="1525079"/>
                </a:lnTo>
              </a:path>
              <a:path w="2586354" h="1525270">
                <a:moveTo>
                  <a:pt x="1922919" y="1060932"/>
                </a:moveTo>
                <a:lnTo>
                  <a:pt x="2055533" y="1525079"/>
                </a:lnTo>
              </a:path>
              <a:path w="2586354" h="1525270">
                <a:moveTo>
                  <a:pt x="2453386" y="1060932"/>
                </a:moveTo>
                <a:lnTo>
                  <a:pt x="2320772" y="1525079"/>
                </a:lnTo>
              </a:path>
              <a:path w="2586354" h="1525270">
                <a:moveTo>
                  <a:pt x="2453386" y="1060932"/>
                </a:moveTo>
                <a:lnTo>
                  <a:pt x="2585999" y="1525079"/>
                </a:lnTo>
              </a:path>
            </a:pathLst>
          </a:custGeom>
          <a:ln w="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96569" y="2443521"/>
            <a:ext cx="7790815" cy="2039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23645">
              <a:lnSpc>
                <a:spcPct val="100000"/>
              </a:lnSpc>
              <a:spcBef>
                <a:spcPts val="1725"/>
              </a:spcBef>
              <a:tabLst>
                <a:tab pos="4977765" algn="l"/>
              </a:tabLst>
            </a:pPr>
            <a:r>
              <a:rPr sz="1250" b="1" spc="5" dirty="0">
                <a:latin typeface="Arial"/>
                <a:cs typeface="Arial"/>
              </a:rPr>
              <a:t>A	A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65819" y="3016784"/>
            <a:ext cx="14160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spc="5" dirty="0">
                <a:latin typeface="Arial"/>
                <a:cs typeface="Arial"/>
              </a:rPr>
              <a:t>B</a:t>
            </a:r>
            <a:endParaRPr sz="12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17079" y="3016784"/>
            <a:ext cx="14160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spc="5" dirty="0">
                <a:latin typeface="Arial"/>
                <a:cs typeface="Arial"/>
              </a:rPr>
              <a:t>B</a:t>
            </a:r>
            <a:endParaRPr sz="12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85877" y="3517564"/>
            <a:ext cx="14160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spc="5" dirty="0">
                <a:latin typeface="Arial"/>
                <a:cs typeface="Arial"/>
              </a:rPr>
              <a:t>C</a:t>
            </a:r>
            <a:endParaRPr sz="12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55414" y="3517564"/>
            <a:ext cx="14160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spc="5" dirty="0">
                <a:latin typeface="Arial"/>
                <a:cs typeface="Arial"/>
              </a:rPr>
              <a:t>C</a:t>
            </a:r>
            <a:endParaRPr sz="12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95569" y="3517564"/>
            <a:ext cx="14160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spc="5" dirty="0">
                <a:latin typeface="Arial"/>
                <a:cs typeface="Arial"/>
              </a:rPr>
              <a:t>C</a:t>
            </a:r>
            <a:endParaRPr sz="12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65106" y="3517564"/>
            <a:ext cx="14160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spc="5" dirty="0">
                <a:latin typeface="Arial"/>
                <a:cs typeface="Arial"/>
              </a:rPr>
              <a:t>C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520602" y="2516615"/>
            <a:ext cx="140970" cy="1732914"/>
            <a:chOff x="2520602" y="2516615"/>
            <a:chExt cx="140970" cy="1732914"/>
          </a:xfrm>
        </p:grpSpPr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0602" y="4108001"/>
              <a:ext cx="140901" cy="14090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0602" y="3577547"/>
              <a:ext cx="140901" cy="14090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0602" y="3047081"/>
              <a:ext cx="140901" cy="14090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0602" y="2516615"/>
              <a:ext cx="140901" cy="140914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4556628" y="2516615"/>
            <a:ext cx="2461895" cy="1202055"/>
            <a:chOff x="4556628" y="2516615"/>
            <a:chExt cx="2461895" cy="1202055"/>
          </a:xfrm>
        </p:grpSpPr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0174" y="2516615"/>
              <a:ext cx="140901" cy="14091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46935" y="3577547"/>
              <a:ext cx="140901" cy="14090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77401" y="3577547"/>
              <a:ext cx="140901" cy="14090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87095" y="3577547"/>
              <a:ext cx="140901" cy="14090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12174" y="3047081"/>
              <a:ext cx="140901" cy="14090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1868" y="3047081"/>
              <a:ext cx="140901" cy="140901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56628" y="3577547"/>
              <a:ext cx="140901" cy="140901"/>
            </a:xfrm>
            <a:prstGeom prst="rect">
              <a:avLst/>
            </a:prstGeom>
          </p:spPr>
        </p:pic>
      </p:grp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72</a:t>
            </a:fld>
            <a:endParaRPr spc="2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89DA81-60A1-BDF9-764A-7DA4A0742357}"/>
              </a:ext>
            </a:extLst>
          </p:cNvPr>
          <p:cNvSpPr txBox="1"/>
          <p:nvPr/>
        </p:nvSpPr>
        <p:spPr>
          <a:xfrm>
            <a:off x="1296257" y="5037436"/>
            <a:ext cx="6420908" cy="92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Tahoma"/>
                <a:cs typeface="Tahoma"/>
              </a:rPr>
              <a:t>Failure to detect repeated states can turn a linear problem into an exponential  one!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73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GB" spc="120" dirty="0"/>
              <a:t>Solution: </a:t>
            </a:r>
            <a:r>
              <a:rPr spc="120" dirty="0"/>
              <a:t>Graph</a:t>
            </a:r>
            <a:r>
              <a:rPr spc="185" dirty="0"/>
              <a:t> </a:t>
            </a:r>
            <a:r>
              <a:rPr spc="3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1695" y="1708048"/>
            <a:ext cx="7760334" cy="3495040"/>
          </a:xfrm>
          <a:prstGeom prst="rect">
            <a:avLst/>
          </a:prstGeom>
          <a:ln w="13716">
            <a:solidFill>
              <a:srgbClr val="000000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740"/>
              </a:spcBef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functio</a:t>
            </a:r>
            <a:r>
              <a:rPr sz="1700" spc="70" dirty="0">
                <a:solidFill>
                  <a:srgbClr val="00007E"/>
                </a:solidFill>
                <a:latin typeface="Century"/>
                <a:cs typeface="Century"/>
              </a:rPr>
              <a:t>n</a:t>
            </a:r>
            <a:r>
              <a:rPr sz="1700" spc="9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105" dirty="0">
                <a:solidFill>
                  <a:srgbClr val="B30000"/>
                </a:solidFill>
                <a:latin typeface="Century"/>
                <a:cs typeface="Century"/>
              </a:rPr>
              <a:t>Graph-Sea</a:t>
            </a:r>
            <a:r>
              <a:rPr sz="1700" spc="50" dirty="0">
                <a:solidFill>
                  <a:srgbClr val="B30000"/>
                </a:solidFill>
                <a:latin typeface="Century"/>
                <a:cs typeface="Century"/>
              </a:rPr>
              <a:t>r</a:t>
            </a:r>
            <a:r>
              <a:rPr sz="1700" spc="135" dirty="0">
                <a:solidFill>
                  <a:srgbClr val="B30000"/>
                </a:solidFill>
                <a:latin typeface="Century"/>
                <a:cs typeface="Century"/>
              </a:rPr>
              <a:t>ch</a:t>
            </a:r>
            <a:r>
              <a:rPr sz="1700" spc="80" dirty="0">
                <a:latin typeface="Gill Sans MT"/>
                <a:cs typeface="Gill Sans MT"/>
              </a:rPr>
              <a:t>(</a:t>
            </a:r>
            <a:r>
              <a:rPr sz="1700" spc="-220" dirty="0">
                <a:latin typeface="Gill Sans MT"/>
                <a:cs typeface="Gill Sans MT"/>
              </a:rPr>
              <a:t> 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700" i="1" spc="-65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i="1" spc="25" dirty="0">
                <a:solidFill>
                  <a:srgbClr val="004B00"/>
                </a:solidFill>
                <a:latin typeface="Times New Roman"/>
                <a:cs typeface="Times New Roman"/>
              </a:rPr>
              <a:t>oblem,</a:t>
            </a:r>
            <a:r>
              <a:rPr sz="1700" i="1" spc="-16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fring</a:t>
            </a:r>
            <a:r>
              <a:rPr sz="1700" i="1" spc="40" dirty="0">
                <a:solidFill>
                  <a:srgbClr val="004B00"/>
                </a:solidFill>
                <a:latin typeface="Times New Roman"/>
                <a:cs typeface="Times New Roman"/>
              </a:rPr>
              <a:t>e</a:t>
            </a:r>
            <a:r>
              <a:rPr sz="1700" spc="80" dirty="0">
                <a:latin typeface="Gill Sans MT"/>
                <a:cs typeface="Gill Sans MT"/>
              </a:rPr>
              <a:t>)</a:t>
            </a:r>
            <a:r>
              <a:rPr sz="1700" spc="45" dirty="0">
                <a:latin typeface="Gill Sans MT"/>
                <a:cs typeface="Gill Sans MT"/>
              </a:rPr>
              <a:t> </a:t>
            </a:r>
            <a:r>
              <a:rPr sz="1700" spc="35" dirty="0">
                <a:solidFill>
                  <a:srgbClr val="00007E"/>
                </a:solidFill>
                <a:latin typeface="Century"/>
                <a:cs typeface="Century"/>
              </a:rPr>
              <a:t>returns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solution,</a:t>
            </a:r>
            <a:r>
              <a:rPr sz="1700" spc="25" dirty="0">
                <a:latin typeface="Gill Sans MT"/>
                <a:cs typeface="Gill Sans MT"/>
              </a:rPr>
              <a:t> </a:t>
            </a:r>
            <a:r>
              <a:rPr sz="1700" spc="-185" dirty="0">
                <a:latin typeface="Gill Sans MT"/>
                <a:cs typeface="Gill Sans MT"/>
              </a:rPr>
              <a:t>o</a:t>
            </a:r>
            <a:r>
              <a:rPr sz="1700" spc="-125" dirty="0">
                <a:latin typeface="Gill Sans MT"/>
                <a:cs typeface="Gill Sans MT"/>
              </a:rPr>
              <a:t>r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failure</a:t>
            </a:r>
            <a:endParaRPr sz="1700">
              <a:latin typeface="Gill Sans MT"/>
              <a:cs typeface="Gill Sans MT"/>
            </a:endParaRPr>
          </a:p>
          <a:p>
            <a:pPr marL="428625">
              <a:lnSpc>
                <a:spcPct val="100000"/>
              </a:lnSpc>
              <a:spcBef>
                <a:spcPts val="865"/>
              </a:spcBef>
            </a:pPr>
            <a:r>
              <a:rPr sz="1700" i="1" spc="5" dirty="0">
                <a:solidFill>
                  <a:srgbClr val="004B00"/>
                </a:solidFill>
                <a:latin typeface="Times New Roman"/>
                <a:cs typeface="Times New Roman"/>
              </a:rPr>
              <a:t>clos</a:t>
            </a:r>
            <a:r>
              <a:rPr sz="1700" i="1" spc="-80" dirty="0">
                <a:solidFill>
                  <a:srgbClr val="004B00"/>
                </a:solidFill>
                <a:latin typeface="Times New Roman"/>
                <a:cs typeface="Times New Roman"/>
              </a:rPr>
              <a:t>e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d</a:t>
            </a:r>
            <a:r>
              <a:rPr sz="1700" i="1" spc="-14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Arial Narrow"/>
                <a:cs typeface="Arial Narrow"/>
              </a:rPr>
              <a:t>←</a:t>
            </a:r>
            <a:r>
              <a:rPr sz="1700" spc="-120" dirty="0">
                <a:latin typeface="Arial Narrow"/>
                <a:cs typeface="Arial Narrow"/>
              </a:rPr>
              <a:t> </a:t>
            </a:r>
            <a:r>
              <a:rPr sz="1700" spc="15" dirty="0">
                <a:latin typeface="Gill Sans MT"/>
                <a:cs typeface="Gill Sans MT"/>
              </a:rPr>
              <a:t>an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emp</a:t>
            </a:r>
            <a:r>
              <a:rPr sz="1700" spc="-75" dirty="0">
                <a:latin typeface="Gill Sans MT"/>
                <a:cs typeface="Gill Sans MT"/>
              </a:rPr>
              <a:t>t</a:t>
            </a:r>
            <a:r>
              <a:rPr sz="1700" spc="-5" dirty="0">
                <a:latin typeface="Gill Sans MT"/>
                <a:cs typeface="Gill Sans MT"/>
              </a:rPr>
              <a:t>y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set</a:t>
            </a:r>
            <a:endParaRPr sz="1700">
              <a:latin typeface="Gill Sans MT"/>
              <a:cs typeface="Gill Sans MT"/>
            </a:endParaRPr>
          </a:p>
          <a:p>
            <a:pPr marL="428625">
              <a:lnSpc>
                <a:spcPct val="100000"/>
              </a:lnSpc>
              <a:spcBef>
                <a:spcPts val="155"/>
              </a:spcBef>
            </a:pP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fring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e</a:t>
            </a:r>
            <a:r>
              <a:rPr sz="1700" i="1" spc="-12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Arial Narrow"/>
                <a:cs typeface="Arial Narrow"/>
              </a:rPr>
              <a:t>←</a:t>
            </a:r>
            <a:r>
              <a:rPr sz="1700" spc="-110" dirty="0">
                <a:latin typeface="Arial Narrow"/>
                <a:cs typeface="Arial Narrow"/>
              </a:rPr>
              <a:t> </a:t>
            </a:r>
            <a:r>
              <a:rPr sz="1700" spc="25" dirty="0">
                <a:latin typeface="Century"/>
                <a:cs typeface="Century"/>
              </a:rPr>
              <a:t>Inse</a:t>
            </a:r>
            <a:r>
              <a:rPr sz="1700" spc="165" dirty="0">
                <a:latin typeface="Century"/>
                <a:cs typeface="Century"/>
              </a:rPr>
              <a:t>r</a:t>
            </a:r>
            <a:r>
              <a:rPr sz="1700" spc="355" dirty="0">
                <a:latin typeface="Century"/>
                <a:cs typeface="Century"/>
              </a:rPr>
              <a:t>t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spc="105" dirty="0">
                <a:latin typeface="Century"/>
                <a:cs typeface="Century"/>
              </a:rPr>
              <a:t>Make-Nod</a:t>
            </a:r>
            <a:r>
              <a:rPr sz="1700" spc="95" dirty="0">
                <a:latin typeface="Century"/>
                <a:cs typeface="Century"/>
              </a:rPr>
              <a:t>e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spc="114" dirty="0">
                <a:latin typeface="Century"/>
                <a:cs typeface="Century"/>
              </a:rPr>
              <a:t>Initial-S</a:t>
            </a:r>
            <a:r>
              <a:rPr sz="1700" spc="10" dirty="0">
                <a:latin typeface="Century"/>
                <a:cs typeface="Century"/>
              </a:rPr>
              <a:t>t</a:t>
            </a:r>
            <a:r>
              <a:rPr sz="1700" spc="-15" dirty="0">
                <a:latin typeface="Century"/>
                <a:cs typeface="Century"/>
              </a:rPr>
              <a:t>a</a:t>
            </a:r>
            <a:r>
              <a:rPr sz="1700" spc="200" dirty="0">
                <a:latin typeface="Century"/>
                <a:cs typeface="Century"/>
              </a:rPr>
              <a:t>t</a:t>
            </a:r>
            <a:r>
              <a:rPr sz="1700" spc="270" dirty="0">
                <a:latin typeface="Century"/>
                <a:cs typeface="Century"/>
              </a:rPr>
              <a:t>e</a:t>
            </a:r>
            <a:r>
              <a:rPr sz="1700" spc="-105" dirty="0">
                <a:latin typeface="Gill Sans MT"/>
                <a:cs typeface="Gill Sans MT"/>
              </a:rPr>
              <a:t>[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700" i="1" spc="-65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oble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m</a:t>
            </a:r>
            <a:r>
              <a:rPr sz="1700" spc="15" dirty="0">
                <a:latin typeface="Gill Sans MT"/>
                <a:cs typeface="Gill Sans MT"/>
              </a:rPr>
              <a:t>]),</a:t>
            </a:r>
            <a:r>
              <a:rPr sz="1700" spc="-245" dirty="0">
                <a:latin typeface="Gill Sans MT"/>
                <a:cs typeface="Gill Sans MT"/>
              </a:rPr>
              <a:t> 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fring</a:t>
            </a:r>
            <a:r>
              <a:rPr sz="1700" i="1" spc="40" dirty="0">
                <a:solidFill>
                  <a:srgbClr val="004B00"/>
                </a:solidFill>
                <a:latin typeface="Times New Roman"/>
                <a:cs typeface="Times New Roman"/>
              </a:rPr>
              <a:t>e</a:t>
            </a:r>
            <a:r>
              <a:rPr sz="1700" spc="80" dirty="0">
                <a:latin typeface="Gill Sans MT"/>
                <a:cs typeface="Gill Sans MT"/>
              </a:rPr>
              <a:t>)</a:t>
            </a:r>
            <a:endParaRPr sz="1700">
              <a:latin typeface="Gill Sans MT"/>
              <a:cs typeface="Gill Sans MT"/>
            </a:endParaRPr>
          </a:p>
          <a:p>
            <a:pPr marL="428625">
              <a:lnSpc>
                <a:spcPct val="100000"/>
              </a:lnSpc>
              <a:spcBef>
                <a:spcPts val="155"/>
              </a:spcBef>
            </a:pPr>
            <a:r>
              <a:rPr sz="1700" spc="95" dirty="0">
                <a:solidFill>
                  <a:srgbClr val="00007E"/>
                </a:solidFill>
                <a:latin typeface="Century"/>
                <a:cs typeface="Century"/>
              </a:rPr>
              <a:t>loop</a:t>
            </a:r>
            <a:r>
              <a:rPr sz="1700" spc="2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105" dirty="0">
                <a:solidFill>
                  <a:srgbClr val="00007E"/>
                </a:solidFill>
                <a:latin typeface="Century"/>
                <a:cs typeface="Century"/>
              </a:rPr>
              <a:t>do</a:t>
            </a:r>
            <a:endParaRPr sz="1700">
              <a:latin typeface="Century"/>
              <a:cs typeface="Century"/>
            </a:endParaRPr>
          </a:p>
          <a:p>
            <a:pPr marL="840105">
              <a:lnSpc>
                <a:spcPct val="100000"/>
              </a:lnSpc>
              <a:spcBef>
                <a:spcPts val="145"/>
              </a:spcBef>
            </a:pP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if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25" dirty="0">
                <a:solidFill>
                  <a:srgbClr val="004B00"/>
                </a:solidFill>
                <a:latin typeface="Times New Roman"/>
                <a:cs typeface="Times New Roman"/>
              </a:rPr>
              <a:t>fringe</a:t>
            </a:r>
            <a:r>
              <a:rPr sz="1700" i="1" spc="12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Gill Sans MT"/>
                <a:cs typeface="Gill Sans MT"/>
              </a:rPr>
              <a:t>is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empty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then</a:t>
            </a: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return</a:t>
            </a: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failure</a:t>
            </a:r>
            <a:endParaRPr sz="1700">
              <a:latin typeface="Gill Sans MT"/>
              <a:cs typeface="Gill Sans MT"/>
            </a:endParaRPr>
          </a:p>
          <a:p>
            <a:pPr marL="840105">
              <a:lnSpc>
                <a:spcPct val="100000"/>
              </a:lnSpc>
              <a:spcBef>
                <a:spcPts val="155"/>
              </a:spcBef>
            </a:pPr>
            <a:r>
              <a:rPr sz="1700" i="1" spc="50" dirty="0">
                <a:solidFill>
                  <a:srgbClr val="004B00"/>
                </a:solidFill>
                <a:latin typeface="Times New Roman"/>
                <a:cs typeface="Times New Roman"/>
              </a:rPr>
              <a:t>n</a:t>
            </a:r>
            <a:r>
              <a:rPr sz="1700" i="1" spc="-35" dirty="0">
                <a:solidFill>
                  <a:srgbClr val="004B00"/>
                </a:solidFill>
                <a:latin typeface="Times New Roman"/>
                <a:cs typeface="Times New Roman"/>
              </a:rPr>
              <a:t>o</a:t>
            </a:r>
            <a:r>
              <a:rPr sz="1700" i="1" spc="15" dirty="0">
                <a:solidFill>
                  <a:srgbClr val="004B00"/>
                </a:solidFill>
                <a:latin typeface="Times New Roman"/>
                <a:cs typeface="Times New Roman"/>
              </a:rPr>
              <a:t>de</a:t>
            </a:r>
            <a:r>
              <a:rPr sz="1700" i="1" spc="-13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Arial Narrow"/>
                <a:cs typeface="Arial Narrow"/>
              </a:rPr>
              <a:t>←</a:t>
            </a:r>
            <a:r>
              <a:rPr sz="1700" spc="-120" dirty="0">
                <a:latin typeface="Arial Narrow"/>
                <a:cs typeface="Arial Narrow"/>
              </a:rPr>
              <a:t> </a:t>
            </a:r>
            <a:r>
              <a:rPr sz="1700" spc="75" dirty="0">
                <a:latin typeface="Century"/>
                <a:cs typeface="Century"/>
              </a:rPr>
              <a:t>Rem</a:t>
            </a:r>
            <a:r>
              <a:rPr sz="1700" dirty="0">
                <a:latin typeface="Century"/>
                <a:cs typeface="Century"/>
              </a:rPr>
              <a:t>o</a:t>
            </a:r>
            <a:r>
              <a:rPr sz="1700" spc="145" dirty="0">
                <a:latin typeface="Century"/>
                <a:cs typeface="Century"/>
              </a:rPr>
              <a:t>ve-F</a:t>
            </a:r>
            <a:r>
              <a:rPr sz="1700" spc="75" dirty="0">
                <a:latin typeface="Century"/>
                <a:cs typeface="Century"/>
              </a:rPr>
              <a:t>r</a:t>
            </a:r>
            <a:r>
              <a:rPr sz="1700" spc="220" dirty="0">
                <a:latin typeface="Century"/>
                <a:cs typeface="Century"/>
              </a:rPr>
              <a:t>on</a:t>
            </a:r>
            <a:r>
              <a:rPr sz="1700" spc="175" dirty="0">
                <a:latin typeface="Century"/>
                <a:cs typeface="Century"/>
              </a:rPr>
              <a:t>t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fring</a:t>
            </a:r>
            <a:r>
              <a:rPr sz="1700" i="1" spc="40" dirty="0">
                <a:solidFill>
                  <a:srgbClr val="004B00"/>
                </a:solidFill>
                <a:latin typeface="Times New Roman"/>
                <a:cs typeface="Times New Roman"/>
              </a:rPr>
              <a:t>e</a:t>
            </a:r>
            <a:r>
              <a:rPr sz="1700" spc="80" dirty="0">
                <a:latin typeface="Gill Sans MT"/>
                <a:cs typeface="Gill Sans MT"/>
              </a:rPr>
              <a:t>)</a:t>
            </a:r>
            <a:endParaRPr sz="1700">
              <a:latin typeface="Gill Sans MT"/>
              <a:cs typeface="Gill Sans MT"/>
            </a:endParaRPr>
          </a:p>
          <a:p>
            <a:pPr marL="840105">
              <a:lnSpc>
                <a:spcPct val="100000"/>
              </a:lnSpc>
              <a:spcBef>
                <a:spcPts val="155"/>
              </a:spcBef>
            </a:pP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if</a:t>
            </a:r>
            <a:r>
              <a:rPr sz="1700" spc="6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95" dirty="0">
                <a:latin typeface="Century"/>
                <a:cs typeface="Century"/>
              </a:rPr>
              <a:t>Goal-Test</a:t>
            </a:r>
            <a:r>
              <a:rPr sz="1700" spc="95" dirty="0">
                <a:latin typeface="Gill Sans MT"/>
                <a:cs typeface="Gill Sans MT"/>
              </a:rPr>
              <a:t>(</a:t>
            </a:r>
            <a:r>
              <a:rPr sz="1700" i="1" spc="95" dirty="0">
                <a:solidFill>
                  <a:srgbClr val="004B00"/>
                </a:solidFill>
                <a:latin typeface="Times New Roman"/>
                <a:cs typeface="Times New Roman"/>
              </a:rPr>
              <a:t>problem</a:t>
            </a:r>
            <a:r>
              <a:rPr sz="1700" spc="95" dirty="0">
                <a:latin typeface="Gill Sans MT"/>
                <a:cs typeface="Gill Sans MT"/>
              </a:rPr>
              <a:t>,</a:t>
            </a:r>
            <a:r>
              <a:rPr sz="1700" spc="-240" dirty="0">
                <a:latin typeface="Gill Sans MT"/>
                <a:cs typeface="Gill Sans MT"/>
              </a:rPr>
              <a:t> </a:t>
            </a:r>
            <a:r>
              <a:rPr sz="1700" spc="45" dirty="0">
                <a:latin typeface="Century"/>
                <a:cs typeface="Century"/>
              </a:rPr>
              <a:t>State</a:t>
            </a:r>
            <a:r>
              <a:rPr sz="1700" spc="45" dirty="0">
                <a:latin typeface="Gill Sans MT"/>
                <a:cs typeface="Gill Sans MT"/>
              </a:rPr>
              <a:t>[</a:t>
            </a:r>
            <a:r>
              <a:rPr sz="1700" i="1" spc="45" dirty="0">
                <a:solidFill>
                  <a:srgbClr val="004B00"/>
                </a:solidFill>
                <a:latin typeface="Times New Roman"/>
                <a:cs typeface="Times New Roman"/>
              </a:rPr>
              <a:t>node</a:t>
            </a:r>
            <a:r>
              <a:rPr sz="1700" spc="45" dirty="0">
                <a:latin typeface="Gill Sans MT"/>
                <a:cs typeface="Gill Sans MT"/>
              </a:rPr>
              <a:t>])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then</a:t>
            </a:r>
            <a:r>
              <a:rPr sz="1700" spc="6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return</a:t>
            </a:r>
            <a:r>
              <a:rPr sz="1700" spc="6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node</a:t>
            </a:r>
            <a:endParaRPr sz="1700">
              <a:latin typeface="Times New Roman"/>
              <a:cs typeface="Times New Roman"/>
            </a:endParaRPr>
          </a:p>
          <a:p>
            <a:pPr marL="840105">
              <a:lnSpc>
                <a:spcPct val="100000"/>
              </a:lnSpc>
              <a:spcBef>
                <a:spcPts val="145"/>
              </a:spcBef>
            </a:pP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if</a:t>
            </a: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45" dirty="0">
                <a:latin typeface="Century"/>
                <a:cs typeface="Century"/>
              </a:rPr>
              <a:t>State</a:t>
            </a:r>
            <a:r>
              <a:rPr sz="1700" spc="45" dirty="0">
                <a:latin typeface="Gill Sans MT"/>
                <a:cs typeface="Gill Sans MT"/>
              </a:rPr>
              <a:t>[</a:t>
            </a:r>
            <a:r>
              <a:rPr sz="1700" i="1" spc="45" dirty="0">
                <a:solidFill>
                  <a:srgbClr val="004B00"/>
                </a:solidFill>
                <a:latin typeface="Times New Roman"/>
                <a:cs typeface="Times New Roman"/>
              </a:rPr>
              <a:t>node</a:t>
            </a:r>
            <a:r>
              <a:rPr sz="1700" spc="45" dirty="0">
                <a:latin typeface="Gill Sans MT"/>
                <a:cs typeface="Gill Sans MT"/>
              </a:rPr>
              <a:t>]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15" dirty="0">
                <a:latin typeface="Gill Sans MT"/>
                <a:cs typeface="Gill Sans MT"/>
              </a:rPr>
              <a:t>is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spc="-50" dirty="0">
                <a:latin typeface="Gill Sans MT"/>
                <a:cs typeface="Gill Sans MT"/>
              </a:rPr>
              <a:t>not</a:t>
            </a:r>
            <a:r>
              <a:rPr sz="1700" spc="80" dirty="0">
                <a:latin typeface="Gill Sans MT"/>
                <a:cs typeface="Gill Sans MT"/>
              </a:rPr>
              <a:t> </a:t>
            </a:r>
            <a:r>
              <a:rPr sz="1700" spc="-5" dirty="0">
                <a:latin typeface="Gill Sans MT"/>
                <a:cs typeface="Gill Sans MT"/>
              </a:rPr>
              <a:t>in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i="1" spc="-10" dirty="0">
                <a:solidFill>
                  <a:srgbClr val="004B00"/>
                </a:solidFill>
                <a:latin typeface="Times New Roman"/>
                <a:cs typeface="Times New Roman"/>
              </a:rPr>
              <a:t>closed</a:t>
            </a:r>
            <a:r>
              <a:rPr sz="1700" i="1" spc="9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then</a:t>
            </a:r>
            <a:endParaRPr sz="1700">
              <a:latin typeface="Century"/>
              <a:cs typeface="Century"/>
            </a:endParaRPr>
          </a:p>
          <a:p>
            <a:pPr marL="1251585">
              <a:lnSpc>
                <a:spcPct val="100000"/>
              </a:lnSpc>
              <a:spcBef>
                <a:spcPts val="155"/>
              </a:spcBef>
            </a:pPr>
            <a:r>
              <a:rPr sz="1700" spc="-10" dirty="0">
                <a:latin typeface="Gill Sans MT"/>
                <a:cs typeface="Gill Sans MT"/>
              </a:rPr>
              <a:t>add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spc="45" dirty="0">
                <a:latin typeface="Century"/>
                <a:cs typeface="Century"/>
              </a:rPr>
              <a:t>State</a:t>
            </a:r>
            <a:r>
              <a:rPr sz="1700" spc="45" dirty="0">
                <a:latin typeface="Gill Sans MT"/>
                <a:cs typeface="Gill Sans MT"/>
              </a:rPr>
              <a:t>[</a:t>
            </a:r>
            <a:r>
              <a:rPr sz="1700" i="1" spc="45" dirty="0">
                <a:solidFill>
                  <a:srgbClr val="004B00"/>
                </a:solidFill>
                <a:latin typeface="Times New Roman"/>
                <a:cs typeface="Times New Roman"/>
              </a:rPr>
              <a:t>node</a:t>
            </a:r>
            <a:r>
              <a:rPr sz="1700" spc="45" dirty="0">
                <a:latin typeface="Gill Sans MT"/>
                <a:cs typeface="Gill Sans MT"/>
              </a:rPr>
              <a:t>] </a:t>
            </a:r>
            <a:r>
              <a:rPr sz="1700" spc="-55" dirty="0">
                <a:latin typeface="Gill Sans MT"/>
                <a:cs typeface="Gill Sans MT"/>
              </a:rPr>
              <a:t>to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i="1" spc="-10" dirty="0">
                <a:solidFill>
                  <a:srgbClr val="004B00"/>
                </a:solidFill>
                <a:latin typeface="Times New Roman"/>
                <a:cs typeface="Times New Roman"/>
              </a:rPr>
              <a:t>closed</a:t>
            </a:r>
            <a:endParaRPr sz="1700">
              <a:latin typeface="Times New Roman"/>
              <a:cs typeface="Times New Roman"/>
            </a:endParaRPr>
          </a:p>
          <a:p>
            <a:pPr marL="1251585">
              <a:lnSpc>
                <a:spcPct val="100000"/>
              </a:lnSpc>
              <a:spcBef>
                <a:spcPts val="155"/>
              </a:spcBef>
            </a:pP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fring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e</a:t>
            </a:r>
            <a:r>
              <a:rPr sz="1700" i="1" spc="-12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Arial Narrow"/>
                <a:cs typeface="Arial Narrow"/>
              </a:rPr>
              <a:t>←</a:t>
            </a:r>
            <a:r>
              <a:rPr sz="1700" spc="-110" dirty="0">
                <a:latin typeface="Arial Narrow"/>
                <a:cs typeface="Arial Narrow"/>
              </a:rPr>
              <a:t> </a:t>
            </a:r>
            <a:r>
              <a:rPr sz="1700" spc="25" dirty="0">
                <a:latin typeface="Century"/>
                <a:cs typeface="Century"/>
              </a:rPr>
              <a:t>Inse</a:t>
            </a:r>
            <a:r>
              <a:rPr sz="1700" spc="165" dirty="0">
                <a:latin typeface="Century"/>
                <a:cs typeface="Century"/>
              </a:rPr>
              <a:t>r</a:t>
            </a:r>
            <a:r>
              <a:rPr sz="1700" spc="330" dirty="0">
                <a:latin typeface="Century"/>
                <a:cs typeface="Century"/>
              </a:rPr>
              <a:t>tAl</a:t>
            </a:r>
            <a:r>
              <a:rPr sz="1700" spc="210" dirty="0">
                <a:latin typeface="Century"/>
                <a:cs typeface="Century"/>
              </a:rPr>
              <a:t>l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spc="85" dirty="0">
                <a:latin typeface="Century"/>
                <a:cs typeface="Century"/>
              </a:rPr>
              <a:t>Ex</a:t>
            </a:r>
            <a:r>
              <a:rPr sz="1700" spc="-135" dirty="0">
                <a:latin typeface="Century"/>
                <a:cs typeface="Century"/>
              </a:rPr>
              <a:t>p</a:t>
            </a:r>
            <a:r>
              <a:rPr sz="1700" spc="75" dirty="0">
                <a:latin typeface="Century"/>
                <a:cs typeface="Century"/>
              </a:rPr>
              <a:t>an</a:t>
            </a:r>
            <a:r>
              <a:rPr sz="1700" spc="85" dirty="0">
                <a:latin typeface="Century"/>
                <a:cs typeface="Century"/>
              </a:rPr>
              <a:t>d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i="1" spc="50" dirty="0">
                <a:solidFill>
                  <a:srgbClr val="004B00"/>
                </a:solidFill>
                <a:latin typeface="Times New Roman"/>
                <a:cs typeface="Times New Roman"/>
              </a:rPr>
              <a:t>n</a:t>
            </a:r>
            <a:r>
              <a:rPr sz="1700" i="1" spc="-35" dirty="0">
                <a:solidFill>
                  <a:srgbClr val="004B00"/>
                </a:solidFill>
                <a:latin typeface="Times New Roman"/>
                <a:cs typeface="Times New Roman"/>
              </a:rPr>
              <a:t>o</a:t>
            </a:r>
            <a:r>
              <a:rPr sz="1700" i="1" spc="15" dirty="0">
                <a:solidFill>
                  <a:srgbClr val="004B00"/>
                </a:solidFill>
                <a:latin typeface="Times New Roman"/>
                <a:cs typeface="Times New Roman"/>
              </a:rPr>
              <a:t>de</a:t>
            </a:r>
            <a:r>
              <a:rPr sz="1700" spc="75" dirty="0">
                <a:latin typeface="Gill Sans MT"/>
                <a:cs typeface="Gill Sans MT"/>
              </a:rPr>
              <a:t>,</a:t>
            </a:r>
            <a:r>
              <a:rPr sz="1700" spc="-240" dirty="0">
                <a:latin typeface="Gill Sans MT"/>
                <a:cs typeface="Gill Sans MT"/>
              </a:rPr>
              <a:t> 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700" i="1" spc="-65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oble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m</a:t>
            </a:r>
            <a:r>
              <a:rPr sz="1700" spc="80" dirty="0">
                <a:latin typeface="Gill Sans MT"/>
                <a:cs typeface="Gill Sans MT"/>
              </a:rPr>
              <a:t>)</a:t>
            </a:r>
            <a:r>
              <a:rPr sz="1700" spc="60" dirty="0">
                <a:latin typeface="Gill Sans MT"/>
                <a:cs typeface="Gill Sans MT"/>
              </a:rPr>
              <a:t>,</a:t>
            </a:r>
            <a:r>
              <a:rPr sz="1700" spc="-240" dirty="0">
                <a:latin typeface="Gill Sans MT"/>
                <a:cs typeface="Gill Sans MT"/>
              </a:rPr>
              <a:t> 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fring</a:t>
            </a:r>
            <a:r>
              <a:rPr sz="1700" i="1" spc="40" dirty="0">
                <a:solidFill>
                  <a:srgbClr val="004B00"/>
                </a:solidFill>
                <a:latin typeface="Times New Roman"/>
                <a:cs typeface="Times New Roman"/>
              </a:rPr>
              <a:t>e</a:t>
            </a:r>
            <a:r>
              <a:rPr sz="1700" spc="80" dirty="0">
                <a:latin typeface="Gill Sans MT"/>
                <a:cs typeface="Gill Sans MT"/>
              </a:rPr>
              <a:t>)</a:t>
            </a:r>
            <a:endParaRPr sz="1700">
              <a:latin typeface="Gill Sans MT"/>
              <a:cs typeface="Gill Sans MT"/>
            </a:endParaRPr>
          </a:p>
          <a:p>
            <a:pPr marL="428625">
              <a:lnSpc>
                <a:spcPct val="100000"/>
              </a:lnSpc>
              <a:spcBef>
                <a:spcPts val="145"/>
              </a:spcBef>
            </a:pP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end</a:t>
            </a:r>
            <a:endParaRPr sz="1700"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74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7973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10"/>
              </a:lnSpc>
            </a:pPr>
            <a:r>
              <a:rPr spc="9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1828800"/>
            <a:ext cx="7788909" cy="3474477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5080" indent="-342900">
              <a:lnSpc>
                <a:spcPct val="101499"/>
              </a:lnSpc>
              <a:spcBef>
                <a:spcPts val="80"/>
              </a:spcBef>
              <a:buFont typeface="Arial" panose="020B0604020202020204" pitchFamily="34" charset="0"/>
              <a:buChar char="•"/>
            </a:pPr>
            <a:r>
              <a:rPr sz="2050" dirty="0">
                <a:latin typeface="Tahoma"/>
                <a:cs typeface="Tahoma"/>
              </a:rPr>
              <a:t>Problem formulation usually requires abstracting away real-world details to  define a state space that can feasibly be explored</a:t>
            </a: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</a:pPr>
            <a:r>
              <a:rPr sz="2050" dirty="0">
                <a:latin typeface="Tahoma"/>
                <a:cs typeface="Tahoma"/>
              </a:rPr>
              <a:t>Variety of uninformed search strategies</a:t>
            </a:r>
            <a:r>
              <a:rPr lang="en-GB" sz="2050" dirty="0">
                <a:latin typeface="Tahoma"/>
                <a:cs typeface="Tahoma"/>
              </a:rPr>
              <a:t> exist which use tree search – depth-first, bread-first</a:t>
            </a:r>
            <a:endParaRPr sz="205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</a:pPr>
            <a:r>
              <a:rPr sz="2050" dirty="0">
                <a:latin typeface="Tahoma"/>
                <a:cs typeface="Tahoma"/>
              </a:rPr>
              <a:t>Iterative deepening search uses only linear space</a:t>
            </a:r>
            <a:r>
              <a:rPr lang="en-GB" sz="205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and not much more time than other uninformed algorithms</a:t>
            </a: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</a:pPr>
            <a:r>
              <a:rPr sz="2050" dirty="0">
                <a:latin typeface="Tahoma"/>
                <a:cs typeface="Tahoma"/>
              </a:rPr>
              <a:t>Graph search can be exponentially more efficient than tree search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270" algn="ctr">
              <a:lnSpc>
                <a:spcPts val="2635"/>
              </a:lnSpc>
              <a:tabLst>
                <a:tab pos="1642110" algn="l"/>
              </a:tabLst>
            </a:pPr>
            <a:r>
              <a:rPr spc="90" dirty="0"/>
              <a:t>Example:	</a:t>
            </a:r>
            <a:r>
              <a:rPr spc="70" dirty="0"/>
              <a:t>vacuum</a:t>
            </a:r>
            <a:r>
              <a:rPr spc="210" dirty="0"/>
              <a:t> </a:t>
            </a:r>
            <a:r>
              <a:rPr spc="85" dirty="0"/>
              <a:t>world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769" y="1648426"/>
            <a:ext cx="4795664" cy="208710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solidFill>
                  <a:srgbClr val="00B050"/>
                </a:solidFill>
                <a:latin typeface="Tahoma"/>
                <a:cs typeface="Tahoma"/>
              </a:rPr>
              <a:t>Single-state, </a:t>
            </a:r>
            <a:r>
              <a:rPr sz="2050" dirty="0">
                <a:latin typeface="Tahoma"/>
                <a:cs typeface="Tahoma"/>
              </a:rPr>
              <a:t>start in #5. </a:t>
            </a:r>
            <a:endParaRPr lang="en-GB" sz="20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Solution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[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Right, Suck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]</a:t>
            </a:r>
            <a:endParaRPr sz="2050" dirty="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050" dirty="0">
                <a:solidFill>
                  <a:srgbClr val="004B00"/>
                </a:solidFill>
                <a:latin typeface="Tahoma"/>
                <a:cs typeface="Tahoma"/>
              </a:rPr>
              <a:t>Conformant</a:t>
            </a:r>
            <a:r>
              <a:rPr sz="2050" dirty="0">
                <a:latin typeface="Tahoma"/>
                <a:cs typeface="Tahoma"/>
              </a:rPr>
              <a:t>, start in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{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3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4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5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6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7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8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}</a:t>
            </a:r>
            <a:endParaRPr sz="205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50" dirty="0">
                <a:latin typeface="Tahoma"/>
                <a:cs typeface="Tahoma"/>
              </a:rPr>
              <a:t>e.g.,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Right </a:t>
            </a:r>
            <a:r>
              <a:rPr sz="2050" dirty="0">
                <a:latin typeface="Tahoma"/>
                <a:cs typeface="Tahoma"/>
              </a:rPr>
              <a:t>goes to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{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4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6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8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}</a:t>
            </a:r>
            <a:r>
              <a:rPr sz="2050" dirty="0">
                <a:latin typeface="Tahoma"/>
                <a:cs typeface="Tahoma"/>
              </a:rPr>
              <a:t>.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endParaRPr lang="en-GB" sz="2050" dirty="0">
              <a:solidFill>
                <a:srgbClr val="FF00FF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Solution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2531" y="1967837"/>
            <a:ext cx="13335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b="1" spc="1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91905" y="1967837"/>
            <a:ext cx="13335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b="1" spc="1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2531" y="2671780"/>
            <a:ext cx="13335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b="1" spc="1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1905" y="2671780"/>
            <a:ext cx="13335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b="1" spc="10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22531" y="3375723"/>
            <a:ext cx="13335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b="1" spc="10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91905" y="3375723"/>
            <a:ext cx="13335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b="1" spc="10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22531" y="4079674"/>
            <a:ext cx="13335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b="1" spc="10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91905" y="4079674"/>
            <a:ext cx="13335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b="1" spc="10" dirty="0">
                <a:solidFill>
                  <a:srgbClr val="FF0000"/>
                </a:solidFill>
                <a:latin typeface="Arial"/>
                <a:cs typeface="Arial"/>
              </a:rPr>
              <a:t>8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671637" y="3359849"/>
            <a:ext cx="1050925" cy="534670"/>
            <a:chOff x="5671637" y="3359849"/>
            <a:chExt cx="1050925" cy="534670"/>
          </a:xfrm>
        </p:grpSpPr>
        <p:sp>
          <p:nvSpPr>
            <p:cNvPr id="13" name="object 13"/>
            <p:cNvSpPr/>
            <p:nvPr/>
          </p:nvSpPr>
          <p:spPr>
            <a:xfrm>
              <a:off x="5680853" y="3369064"/>
              <a:ext cx="1032510" cy="516255"/>
            </a:xfrm>
            <a:custGeom>
              <a:avLst/>
              <a:gdLst/>
              <a:ahLst/>
              <a:cxnLst/>
              <a:rect l="l" t="t" r="r" b="b"/>
              <a:pathLst>
                <a:path w="1032509" h="516254">
                  <a:moveTo>
                    <a:pt x="1032137" y="516068"/>
                  </a:moveTo>
                  <a:lnTo>
                    <a:pt x="1032137" y="0"/>
                  </a:lnTo>
                  <a:lnTo>
                    <a:pt x="0" y="0"/>
                  </a:lnTo>
                  <a:lnTo>
                    <a:pt x="0" y="516068"/>
                  </a:lnTo>
                  <a:lnTo>
                    <a:pt x="1032137" y="516068"/>
                  </a:lnTo>
                  <a:close/>
                </a:path>
                <a:path w="1032509" h="516254">
                  <a:moveTo>
                    <a:pt x="516073" y="3"/>
                  </a:moveTo>
                  <a:lnTo>
                    <a:pt x="516073" y="516068"/>
                  </a:lnTo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31411" y="3646720"/>
              <a:ext cx="234750" cy="15042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77006" y="3414297"/>
              <a:ext cx="343297" cy="21458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751626" y="3581628"/>
              <a:ext cx="241935" cy="20955"/>
            </a:xfrm>
            <a:custGeom>
              <a:avLst/>
              <a:gdLst/>
              <a:ahLst/>
              <a:cxnLst/>
              <a:rect l="l" t="t" r="r" b="b"/>
              <a:pathLst>
                <a:path w="241935" h="20954">
                  <a:moveTo>
                    <a:pt x="213334" y="0"/>
                  </a:moveTo>
                  <a:lnTo>
                    <a:pt x="241401" y="20624"/>
                  </a:lnTo>
                  <a:lnTo>
                    <a:pt x="0" y="20624"/>
                  </a:lnTo>
                  <a:lnTo>
                    <a:pt x="39293" y="0"/>
                  </a:lnTo>
                  <a:lnTo>
                    <a:pt x="213334" y="0"/>
                  </a:lnTo>
                  <a:close/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671637" y="1951952"/>
            <a:ext cx="1050925" cy="534670"/>
            <a:chOff x="5671637" y="1951952"/>
            <a:chExt cx="1050925" cy="534670"/>
          </a:xfrm>
        </p:grpSpPr>
        <p:sp>
          <p:nvSpPr>
            <p:cNvPr id="18" name="object 18"/>
            <p:cNvSpPr/>
            <p:nvPr/>
          </p:nvSpPr>
          <p:spPr>
            <a:xfrm>
              <a:off x="5680853" y="1961168"/>
              <a:ext cx="1032510" cy="516255"/>
            </a:xfrm>
            <a:custGeom>
              <a:avLst/>
              <a:gdLst/>
              <a:ahLst/>
              <a:cxnLst/>
              <a:rect l="l" t="t" r="r" b="b"/>
              <a:pathLst>
                <a:path w="1032509" h="516255">
                  <a:moveTo>
                    <a:pt x="1032137" y="516068"/>
                  </a:moveTo>
                  <a:lnTo>
                    <a:pt x="1032137" y="0"/>
                  </a:lnTo>
                  <a:lnTo>
                    <a:pt x="0" y="0"/>
                  </a:lnTo>
                  <a:lnTo>
                    <a:pt x="0" y="516068"/>
                  </a:lnTo>
                  <a:lnTo>
                    <a:pt x="1032137" y="516068"/>
                  </a:lnTo>
                  <a:close/>
                </a:path>
                <a:path w="1032509" h="516255">
                  <a:moveTo>
                    <a:pt x="516073" y="3"/>
                  </a:moveTo>
                  <a:lnTo>
                    <a:pt x="516073" y="516068"/>
                  </a:lnTo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1720" y="2249835"/>
              <a:ext cx="234750" cy="15042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77006" y="2006414"/>
              <a:ext cx="343284" cy="21458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751626" y="2173744"/>
              <a:ext cx="241935" cy="20955"/>
            </a:xfrm>
            <a:custGeom>
              <a:avLst/>
              <a:gdLst/>
              <a:ahLst/>
              <a:cxnLst/>
              <a:rect l="l" t="t" r="r" b="b"/>
              <a:pathLst>
                <a:path w="241935" h="20955">
                  <a:moveTo>
                    <a:pt x="213334" y="0"/>
                  </a:moveTo>
                  <a:lnTo>
                    <a:pt x="241401" y="20624"/>
                  </a:lnTo>
                  <a:lnTo>
                    <a:pt x="0" y="20624"/>
                  </a:lnTo>
                  <a:lnTo>
                    <a:pt x="39293" y="0"/>
                  </a:lnTo>
                  <a:lnTo>
                    <a:pt x="213334" y="0"/>
                  </a:lnTo>
                  <a:close/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31411" y="2249822"/>
              <a:ext cx="234750" cy="150422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5671637" y="2655901"/>
            <a:ext cx="1050925" cy="534670"/>
            <a:chOff x="5671637" y="2655901"/>
            <a:chExt cx="1050925" cy="534670"/>
          </a:xfrm>
        </p:grpSpPr>
        <p:sp>
          <p:nvSpPr>
            <p:cNvPr id="24" name="object 24"/>
            <p:cNvSpPr/>
            <p:nvPr/>
          </p:nvSpPr>
          <p:spPr>
            <a:xfrm>
              <a:off x="5680853" y="2665116"/>
              <a:ext cx="1032510" cy="516255"/>
            </a:xfrm>
            <a:custGeom>
              <a:avLst/>
              <a:gdLst/>
              <a:ahLst/>
              <a:cxnLst/>
              <a:rect l="l" t="t" r="r" b="b"/>
              <a:pathLst>
                <a:path w="1032509" h="516255">
                  <a:moveTo>
                    <a:pt x="1032137" y="516068"/>
                  </a:moveTo>
                  <a:lnTo>
                    <a:pt x="1032137" y="0"/>
                  </a:lnTo>
                  <a:lnTo>
                    <a:pt x="0" y="0"/>
                  </a:lnTo>
                  <a:lnTo>
                    <a:pt x="0" y="516068"/>
                  </a:lnTo>
                  <a:lnTo>
                    <a:pt x="1032137" y="516068"/>
                  </a:lnTo>
                  <a:close/>
                </a:path>
                <a:path w="1032509" h="516255">
                  <a:moveTo>
                    <a:pt x="516073" y="3"/>
                  </a:moveTo>
                  <a:lnTo>
                    <a:pt x="516073" y="516068"/>
                  </a:lnTo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51733" y="2953770"/>
              <a:ext cx="234750" cy="15042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77006" y="2710349"/>
              <a:ext cx="343297" cy="21458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751626" y="2877680"/>
              <a:ext cx="241935" cy="20955"/>
            </a:xfrm>
            <a:custGeom>
              <a:avLst/>
              <a:gdLst/>
              <a:ahLst/>
              <a:cxnLst/>
              <a:rect l="l" t="t" r="r" b="b"/>
              <a:pathLst>
                <a:path w="241935" h="20955">
                  <a:moveTo>
                    <a:pt x="213334" y="0"/>
                  </a:moveTo>
                  <a:lnTo>
                    <a:pt x="241401" y="20624"/>
                  </a:lnTo>
                  <a:lnTo>
                    <a:pt x="0" y="20624"/>
                  </a:lnTo>
                  <a:lnTo>
                    <a:pt x="39293" y="0"/>
                  </a:lnTo>
                  <a:lnTo>
                    <a:pt x="213334" y="0"/>
                  </a:lnTo>
                  <a:close/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5671637" y="4063810"/>
            <a:ext cx="1050925" cy="534670"/>
            <a:chOff x="5671637" y="4063810"/>
            <a:chExt cx="1050925" cy="534670"/>
          </a:xfrm>
        </p:grpSpPr>
        <p:sp>
          <p:nvSpPr>
            <p:cNvPr id="29" name="object 29"/>
            <p:cNvSpPr/>
            <p:nvPr/>
          </p:nvSpPr>
          <p:spPr>
            <a:xfrm>
              <a:off x="5680853" y="4073004"/>
              <a:ext cx="1032510" cy="516255"/>
            </a:xfrm>
            <a:custGeom>
              <a:avLst/>
              <a:gdLst/>
              <a:ahLst/>
              <a:cxnLst/>
              <a:rect l="l" t="t" r="r" b="b"/>
              <a:pathLst>
                <a:path w="1032509" h="516254">
                  <a:moveTo>
                    <a:pt x="1032137" y="516089"/>
                  </a:moveTo>
                  <a:lnTo>
                    <a:pt x="1032137" y="21"/>
                  </a:lnTo>
                  <a:lnTo>
                    <a:pt x="0" y="21"/>
                  </a:lnTo>
                  <a:lnTo>
                    <a:pt x="0" y="516089"/>
                  </a:lnTo>
                  <a:lnTo>
                    <a:pt x="1032137" y="516089"/>
                  </a:lnTo>
                  <a:close/>
                </a:path>
                <a:path w="1032509" h="516254">
                  <a:moveTo>
                    <a:pt x="516073" y="0"/>
                  </a:moveTo>
                  <a:lnTo>
                    <a:pt x="516073" y="516077"/>
                  </a:lnTo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77006" y="4118246"/>
              <a:ext cx="343297" cy="21458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751626" y="4285576"/>
              <a:ext cx="241935" cy="20955"/>
            </a:xfrm>
            <a:custGeom>
              <a:avLst/>
              <a:gdLst/>
              <a:ahLst/>
              <a:cxnLst/>
              <a:rect l="l" t="t" r="r" b="b"/>
              <a:pathLst>
                <a:path w="241935" h="20954">
                  <a:moveTo>
                    <a:pt x="213334" y="0"/>
                  </a:moveTo>
                  <a:lnTo>
                    <a:pt x="241401" y="20624"/>
                  </a:lnTo>
                  <a:lnTo>
                    <a:pt x="0" y="20624"/>
                  </a:lnTo>
                  <a:lnTo>
                    <a:pt x="39293" y="0"/>
                  </a:lnTo>
                  <a:lnTo>
                    <a:pt x="213334" y="0"/>
                  </a:lnTo>
                  <a:close/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7417227" y="3359849"/>
            <a:ext cx="1050925" cy="534670"/>
            <a:chOff x="7417227" y="3359849"/>
            <a:chExt cx="1050925" cy="534670"/>
          </a:xfrm>
        </p:grpSpPr>
        <p:sp>
          <p:nvSpPr>
            <p:cNvPr id="33" name="object 33"/>
            <p:cNvSpPr/>
            <p:nvPr/>
          </p:nvSpPr>
          <p:spPr>
            <a:xfrm>
              <a:off x="7426443" y="3369064"/>
              <a:ext cx="1032510" cy="516255"/>
            </a:xfrm>
            <a:custGeom>
              <a:avLst/>
              <a:gdLst/>
              <a:ahLst/>
              <a:cxnLst/>
              <a:rect l="l" t="t" r="r" b="b"/>
              <a:pathLst>
                <a:path w="1032509" h="516254">
                  <a:moveTo>
                    <a:pt x="1032137" y="516068"/>
                  </a:moveTo>
                  <a:lnTo>
                    <a:pt x="1032137" y="0"/>
                  </a:lnTo>
                  <a:lnTo>
                    <a:pt x="0" y="0"/>
                  </a:lnTo>
                  <a:lnTo>
                    <a:pt x="0" y="516068"/>
                  </a:lnTo>
                  <a:lnTo>
                    <a:pt x="1032137" y="516068"/>
                  </a:lnTo>
                  <a:close/>
                </a:path>
                <a:path w="1032509" h="516254">
                  <a:moveTo>
                    <a:pt x="516073" y="3"/>
                  </a:moveTo>
                  <a:lnTo>
                    <a:pt x="516073" y="516068"/>
                  </a:lnTo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36285" y="3657706"/>
              <a:ext cx="234750" cy="15043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61571" y="3414297"/>
              <a:ext cx="343284" cy="21458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8036179" y="3581628"/>
              <a:ext cx="241935" cy="20955"/>
            </a:xfrm>
            <a:custGeom>
              <a:avLst/>
              <a:gdLst/>
              <a:ahLst/>
              <a:cxnLst/>
              <a:rect l="l" t="t" r="r" b="b"/>
              <a:pathLst>
                <a:path w="241934" h="20954">
                  <a:moveTo>
                    <a:pt x="213334" y="0"/>
                  </a:moveTo>
                  <a:lnTo>
                    <a:pt x="241401" y="20624"/>
                  </a:lnTo>
                  <a:lnTo>
                    <a:pt x="0" y="20624"/>
                  </a:lnTo>
                  <a:lnTo>
                    <a:pt x="39293" y="0"/>
                  </a:lnTo>
                  <a:lnTo>
                    <a:pt x="213334" y="0"/>
                  </a:lnTo>
                  <a:close/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7417227" y="1951952"/>
            <a:ext cx="1050925" cy="534670"/>
            <a:chOff x="7417227" y="1951952"/>
            <a:chExt cx="1050925" cy="534670"/>
          </a:xfrm>
        </p:grpSpPr>
        <p:sp>
          <p:nvSpPr>
            <p:cNvPr id="38" name="object 38"/>
            <p:cNvSpPr/>
            <p:nvPr/>
          </p:nvSpPr>
          <p:spPr>
            <a:xfrm>
              <a:off x="7426443" y="1961168"/>
              <a:ext cx="1032510" cy="516255"/>
            </a:xfrm>
            <a:custGeom>
              <a:avLst/>
              <a:gdLst/>
              <a:ahLst/>
              <a:cxnLst/>
              <a:rect l="l" t="t" r="r" b="b"/>
              <a:pathLst>
                <a:path w="1032509" h="516255">
                  <a:moveTo>
                    <a:pt x="1032137" y="516068"/>
                  </a:moveTo>
                  <a:lnTo>
                    <a:pt x="1032137" y="0"/>
                  </a:lnTo>
                  <a:lnTo>
                    <a:pt x="0" y="0"/>
                  </a:lnTo>
                  <a:lnTo>
                    <a:pt x="0" y="516068"/>
                  </a:lnTo>
                  <a:lnTo>
                    <a:pt x="1032137" y="516068"/>
                  </a:lnTo>
                  <a:close/>
                </a:path>
                <a:path w="1032509" h="516255">
                  <a:moveTo>
                    <a:pt x="516073" y="3"/>
                  </a:moveTo>
                  <a:lnTo>
                    <a:pt x="516073" y="516068"/>
                  </a:lnTo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36285" y="2249835"/>
              <a:ext cx="234750" cy="15042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61558" y="2006414"/>
              <a:ext cx="343297" cy="214582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8036179" y="2173744"/>
              <a:ext cx="241935" cy="20955"/>
            </a:xfrm>
            <a:custGeom>
              <a:avLst/>
              <a:gdLst/>
              <a:ahLst/>
              <a:cxnLst/>
              <a:rect l="l" t="t" r="r" b="b"/>
              <a:pathLst>
                <a:path w="241934" h="20955">
                  <a:moveTo>
                    <a:pt x="213334" y="0"/>
                  </a:moveTo>
                  <a:lnTo>
                    <a:pt x="241401" y="20624"/>
                  </a:lnTo>
                  <a:lnTo>
                    <a:pt x="0" y="20624"/>
                  </a:lnTo>
                  <a:lnTo>
                    <a:pt x="39293" y="0"/>
                  </a:lnTo>
                  <a:lnTo>
                    <a:pt x="213334" y="0"/>
                  </a:lnTo>
                  <a:close/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38039" y="2249822"/>
              <a:ext cx="234750" cy="150422"/>
            </a:xfrm>
            <a:prstGeom prst="rect">
              <a:avLst/>
            </a:prstGeom>
          </p:spPr>
        </p:pic>
      </p:grpSp>
      <p:grpSp>
        <p:nvGrpSpPr>
          <p:cNvPr id="43" name="object 43"/>
          <p:cNvGrpSpPr/>
          <p:nvPr/>
        </p:nvGrpSpPr>
        <p:grpSpPr>
          <a:xfrm>
            <a:off x="7417227" y="2655901"/>
            <a:ext cx="1050925" cy="534670"/>
            <a:chOff x="7417227" y="2655901"/>
            <a:chExt cx="1050925" cy="534670"/>
          </a:xfrm>
        </p:grpSpPr>
        <p:sp>
          <p:nvSpPr>
            <p:cNvPr id="44" name="object 44"/>
            <p:cNvSpPr/>
            <p:nvPr/>
          </p:nvSpPr>
          <p:spPr>
            <a:xfrm>
              <a:off x="7426443" y="2665116"/>
              <a:ext cx="1032510" cy="516255"/>
            </a:xfrm>
            <a:custGeom>
              <a:avLst/>
              <a:gdLst/>
              <a:ahLst/>
              <a:cxnLst/>
              <a:rect l="l" t="t" r="r" b="b"/>
              <a:pathLst>
                <a:path w="1032509" h="516255">
                  <a:moveTo>
                    <a:pt x="1032137" y="516068"/>
                  </a:moveTo>
                  <a:lnTo>
                    <a:pt x="1032137" y="0"/>
                  </a:lnTo>
                  <a:lnTo>
                    <a:pt x="0" y="0"/>
                  </a:lnTo>
                  <a:lnTo>
                    <a:pt x="0" y="516068"/>
                  </a:lnTo>
                  <a:lnTo>
                    <a:pt x="1032137" y="516068"/>
                  </a:lnTo>
                  <a:close/>
                </a:path>
                <a:path w="1032509" h="516255">
                  <a:moveTo>
                    <a:pt x="516073" y="3"/>
                  </a:moveTo>
                  <a:lnTo>
                    <a:pt x="516073" y="516068"/>
                  </a:lnTo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538039" y="2953770"/>
              <a:ext cx="234750" cy="150422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61571" y="2710349"/>
              <a:ext cx="343284" cy="214595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8036179" y="2877680"/>
              <a:ext cx="241935" cy="20955"/>
            </a:xfrm>
            <a:custGeom>
              <a:avLst/>
              <a:gdLst/>
              <a:ahLst/>
              <a:cxnLst/>
              <a:rect l="l" t="t" r="r" b="b"/>
              <a:pathLst>
                <a:path w="241934" h="20955">
                  <a:moveTo>
                    <a:pt x="213334" y="0"/>
                  </a:moveTo>
                  <a:lnTo>
                    <a:pt x="241401" y="20624"/>
                  </a:lnTo>
                  <a:lnTo>
                    <a:pt x="0" y="20624"/>
                  </a:lnTo>
                  <a:lnTo>
                    <a:pt x="39293" y="0"/>
                  </a:lnTo>
                  <a:lnTo>
                    <a:pt x="213334" y="0"/>
                  </a:lnTo>
                  <a:close/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7417227" y="4063810"/>
            <a:ext cx="1050925" cy="534670"/>
            <a:chOff x="7417227" y="4063810"/>
            <a:chExt cx="1050925" cy="534670"/>
          </a:xfrm>
        </p:grpSpPr>
        <p:sp>
          <p:nvSpPr>
            <p:cNvPr id="49" name="object 49"/>
            <p:cNvSpPr/>
            <p:nvPr/>
          </p:nvSpPr>
          <p:spPr>
            <a:xfrm>
              <a:off x="7426443" y="4073017"/>
              <a:ext cx="1032510" cy="516255"/>
            </a:xfrm>
            <a:custGeom>
              <a:avLst/>
              <a:gdLst/>
              <a:ahLst/>
              <a:cxnLst/>
              <a:rect l="l" t="t" r="r" b="b"/>
              <a:pathLst>
                <a:path w="1032509" h="516254">
                  <a:moveTo>
                    <a:pt x="1032137" y="516077"/>
                  </a:moveTo>
                  <a:lnTo>
                    <a:pt x="1032137" y="8"/>
                  </a:lnTo>
                  <a:lnTo>
                    <a:pt x="0" y="8"/>
                  </a:lnTo>
                  <a:lnTo>
                    <a:pt x="0" y="516077"/>
                  </a:lnTo>
                  <a:lnTo>
                    <a:pt x="1032137" y="516077"/>
                  </a:lnTo>
                  <a:close/>
                </a:path>
                <a:path w="1032509" h="516254">
                  <a:moveTo>
                    <a:pt x="516073" y="0"/>
                  </a:moveTo>
                  <a:lnTo>
                    <a:pt x="516073" y="516077"/>
                  </a:lnTo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061571" y="4118246"/>
              <a:ext cx="343284" cy="214595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8036179" y="4285576"/>
              <a:ext cx="241935" cy="20955"/>
            </a:xfrm>
            <a:custGeom>
              <a:avLst/>
              <a:gdLst/>
              <a:ahLst/>
              <a:cxnLst/>
              <a:rect l="l" t="t" r="r" b="b"/>
              <a:pathLst>
                <a:path w="241934" h="20954">
                  <a:moveTo>
                    <a:pt x="213334" y="0"/>
                  </a:moveTo>
                  <a:lnTo>
                    <a:pt x="241401" y="20624"/>
                  </a:lnTo>
                  <a:lnTo>
                    <a:pt x="0" y="20624"/>
                  </a:lnTo>
                  <a:lnTo>
                    <a:pt x="39293" y="0"/>
                  </a:lnTo>
                  <a:lnTo>
                    <a:pt x="213334" y="0"/>
                  </a:lnTo>
                  <a:close/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8</a:t>
            </a:fld>
            <a:endParaRPr spc="2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270" algn="ctr">
              <a:lnSpc>
                <a:spcPts val="2635"/>
              </a:lnSpc>
              <a:tabLst>
                <a:tab pos="1642110" algn="l"/>
              </a:tabLst>
            </a:pPr>
            <a:r>
              <a:rPr spc="90" dirty="0"/>
              <a:t>Example:	</a:t>
            </a:r>
            <a:r>
              <a:rPr spc="70" dirty="0"/>
              <a:t>vacuum</a:t>
            </a:r>
            <a:r>
              <a:rPr spc="210" dirty="0"/>
              <a:t> </a:t>
            </a:r>
            <a:r>
              <a:rPr spc="85" dirty="0"/>
              <a:t>world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769" y="1648426"/>
            <a:ext cx="4684395" cy="417998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solidFill>
                  <a:srgbClr val="00B050"/>
                </a:solidFill>
                <a:latin typeface="Tahoma"/>
                <a:cs typeface="Tahoma"/>
              </a:rPr>
              <a:t>Single-state</a:t>
            </a:r>
            <a:r>
              <a:rPr sz="2050" dirty="0">
                <a:latin typeface="Tahoma"/>
                <a:cs typeface="Tahoma"/>
              </a:rPr>
              <a:t>, start in #5. </a:t>
            </a:r>
            <a:endParaRPr lang="en-GB" sz="20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Solution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[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Right, Suck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]</a:t>
            </a:r>
            <a:endParaRPr sz="2050" dirty="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050" dirty="0">
                <a:solidFill>
                  <a:srgbClr val="00B050"/>
                </a:solidFill>
                <a:latin typeface="Tahoma"/>
                <a:cs typeface="Tahoma"/>
              </a:rPr>
              <a:t>Conformant</a:t>
            </a:r>
            <a:r>
              <a:rPr sz="2050" dirty="0">
                <a:latin typeface="Tahoma"/>
                <a:cs typeface="Tahoma"/>
              </a:rPr>
              <a:t>, start in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{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3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4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5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6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7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8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}</a:t>
            </a:r>
            <a:endParaRPr sz="205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50" dirty="0">
                <a:latin typeface="Tahoma"/>
                <a:cs typeface="Tahoma"/>
              </a:rPr>
              <a:t>e.g.,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Right </a:t>
            </a:r>
            <a:r>
              <a:rPr sz="2050" dirty="0">
                <a:latin typeface="Tahoma"/>
                <a:cs typeface="Tahoma"/>
              </a:rPr>
              <a:t>goes to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{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4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6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8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}</a:t>
            </a:r>
            <a:r>
              <a:rPr sz="2050" dirty="0">
                <a:latin typeface="Tahoma"/>
                <a:cs typeface="Tahoma"/>
              </a:rPr>
              <a:t>.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Solution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[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Right, Suck, Left, Suck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]</a:t>
            </a:r>
            <a:endParaRPr sz="2050" dirty="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050" dirty="0">
                <a:solidFill>
                  <a:srgbClr val="00B050"/>
                </a:solidFill>
                <a:latin typeface="Tahoma"/>
                <a:cs typeface="Tahoma"/>
              </a:rPr>
              <a:t>Contingency</a:t>
            </a:r>
            <a:r>
              <a:rPr sz="2050" dirty="0">
                <a:latin typeface="Tahoma"/>
                <a:cs typeface="Tahoma"/>
              </a:rPr>
              <a:t>, start in #5</a:t>
            </a:r>
          </a:p>
          <a:p>
            <a:pPr marL="12700" marR="5080">
              <a:lnSpc>
                <a:spcPts val="2500"/>
              </a:lnSpc>
              <a:spcBef>
                <a:spcPts val="75"/>
              </a:spcBef>
            </a:pPr>
            <a:r>
              <a:rPr sz="2050" dirty="0">
                <a:latin typeface="Tahoma"/>
                <a:cs typeface="Tahoma"/>
              </a:rPr>
              <a:t>Murphy’s Law: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Suck </a:t>
            </a:r>
            <a:r>
              <a:rPr sz="2050" dirty="0">
                <a:latin typeface="Tahoma"/>
                <a:cs typeface="Tahoma"/>
              </a:rPr>
              <a:t>can dirty a clean carpet  </a:t>
            </a:r>
            <a:endParaRPr lang="en-GB" sz="2050" dirty="0">
              <a:latin typeface="Tahoma"/>
              <a:cs typeface="Tahoma"/>
            </a:endParaRPr>
          </a:p>
          <a:p>
            <a:pPr marL="12700" marR="5080">
              <a:lnSpc>
                <a:spcPts val="2500"/>
              </a:lnSpc>
              <a:spcBef>
                <a:spcPts val="75"/>
              </a:spcBef>
            </a:pPr>
            <a:r>
              <a:rPr sz="2050" dirty="0">
                <a:latin typeface="Tahoma"/>
                <a:cs typeface="Tahoma"/>
              </a:rPr>
              <a:t>Local sensing: dirt, location only.</a:t>
            </a:r>
          </a:p>
          <a:p>
            <a:pPr marL="12700">
              <a:lnSpc>
                <a:spcPts val="2400"/>
              </a:lnSpc>
            </a:pP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Solution</a:t>
            </a:r>
            <a:r>
              <a:rPr sz="2050" dirty="0">
                <a:solidFill>
                  <a:srgbClr val="FF00FF"/>
                </a:solidFill>
                <a:latin typeface="Tahoma"/>
                <a:cs typeface="Tahoma"/>
              </a:rPr>
              <a:t>??</a:t>
            </a:r>
            <a:endParaRPr sz="2050" dirty="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403481" y="1961168"/>
          <a:ext cx="1941195" cy="2624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56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196926" y="3369068"/>
            <a:ext cx="0" cy="516255"/>
          </a:xfrm>
          <a:custGeom>
            <a:avLst/>
            <a:gdLst/>
            <a:ahLst/>
            <a:cxnLst/>
            <a:rect l="l" t="t" r="r" b="b"/>
            <a:pathLst>
              <a:path h="516254">
                <a:moveTo>
                  <a:pt x="0" y="0"/>
                </a:moveTo>
                <a:lnTo>
                  <a:pt x="0" y="516064"/>
                </a:lnTo>
              </a:path>
            </a:pathLst>
          </a:custGeom>
          <a:ln w="18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1411" y="3646720"/>
            <a:ext cx="234750" cy="15042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77005" y="3414298"/>
            <a:ext cx="343297" cy="214582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5751626" y="3581628"/>
            <a:ext cx="241935" cy="20955"/>
          </a:xfrm>
          <a:custGeom>
            <a:avLst/>
            <a:gdLst/>
            <a:ahLst/>
            <a:cxnLst/>
            <a:rect l="l" t="t" r="r" b="b"/>
            <a:pathLst>
              <a:path w="241935" h="20954">
                <a:moveTo>
                  <a:pt x="213334" y="0"/>
                </a:moveTo>
                <a:lnTo>
                  <a:pt x="241401" y="20624"/>
                </a:lnTo>
                <a:lnTo>
                  <a:pt x="0" y="20624"/>
                </a:lnTo>
                <a:lnTo>
                  <a:pt x="39293" y="0"/>
                </a:lnTo>
                <a:lnTo>
                  <a:pt x="213334" y="0"/>
                </a:lnTo>
                <a:close/>
              </a:path>
            </a:pathLst>
          </a:custGeom>
          <a:ln w="18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96926" y="1961171"/>
            <a:ext cx="0" cy="516255"/>
          </a:xfrm>
          <a:custGeom>
            <a:avLst/>
            <a:gdLst/>
            <a:ahLst/>
            <a:cxnLst/>
            <a:rect l="l" t="t" r="r" b="b"/>
            <a:pathLst>
              <a:path h="516255">
                <a:moveTo>
                  <a:pt x="0" y="0"/>
                </a:moveTo>
                <a:lnTo>
                  <a:pt x="0" y="516064"/>
                </a:lnTo>
              </a:path>
            </a:pathLst>
          </a:custGeom>
          <a:ln w="18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751720" y="2006414"/>
            <a:ext cx="368935" cy="394335"/>
            <a:chOff x="5751720" y="2006414"/>
            <a:chExt cx="368935" cy="39433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1720" y="2249835"/>
              <a:ext cx="234750" cy="15042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77005" y="2006414"/>
              <a:ext cx="343284" cy="214582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5751626" y="2173744"/>
            <a:ext cx="241935" cy="20955"/>
          </a:xfrm>
          <a:custGeom>
            <a:avLst/>
            <a:gdLst/>
            <a:ahLst/>
            <a:cxnLst/>
            <a:rect l="l" t="t" r="r" b="b"/>
            <a:pathLst>
              <a:path w="241935" h="20955">
                <a:moveTo>
                  <a:pt x="213334" y="0"/>
                </a:moveTo>
                <a:lnTo>
                  <a:pt x="241401" y="20624"/>
                </a:lnTo>
                <a:lnTo>
                  <a:pt x="0" y="20624"/>
                </a:lnTo>
                <a:lnTo>
                  <a:pt x="39293" y="0"/>
                </a:lnTo>
                <a:lnTo>
                  <a:pt x="213334" y="0"/>
                </a:lnTo>
                <a:close/>
              </a:path>
            </a:pathLst>
          </a:custGeom>
          <a:ln w="18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96926" y="2665120"/>
            <a:ext cx="0" cy="516255"/>
          </a:xfrm>
          <a:custGeom>
            <a:avLst/>
            <a:gdLst/>
            <a:ahLst/>
            <a:cxnLst/>
            <a:rect l="l" t="t" r="r" b="b"/>
            <a:pathLst>
              <a:path h="516255">
                <a:moveTo>
                  <a:pt x="0" y="0"/>
                </a:moveTo>
                <a:lnTo>
                  <a:pt x="0" y="516064"/>
                </a:lnTo>
              </a:path>
            </a:pathLst>
          </a:custGeom>
          <a:ln w="18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5751733" y="2710349"/>
            <a:ext cx="368935" cy="394335"/>
            <a:chOff x="5751733" y="2710349"/>
            <a:chExt cx="368935" cy="39433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51733" y="2953770"/>
              <a:ext cx="234750" cy="15042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77006" y="2710349"/>
              <a:ext cx="343297" cy="214582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5751626" y="2877680"/>
            <a:ext cx="241935" cy="20955"/>
          </a:xfrm>
          <a:custGeom>
            <a:avLst/>
            <a:gdLst/>
            <a:ahLst/>
            <a:cxnLst/>
            <a:rect l="l" t="t" r="r" b="b"/>
            <a:pathLst>
              <a:path w="241935" h="20955">
                <a:moveTo>
                  <a:pt x="213334" y="0"/>
                </a:moveTo>
                <a:lnTo>
                  <a:pt x="241401" y="20624"/>
                </a:lnTo>
                <a:lnTo>
                  <a:pt x="0" y="20624"/>
                </a:lnTo>
                <a:lnTo>
                  <a:pt x="39293" y="0"/>
                </a:lnTo>
                <a:lnTo>
                  <a:pt x="213334" y="0"/>
                </a:lnTo>
                <a:close/>
              </a:path>
            </a:pathLst>
          </a:custGeom>
          <a:ln w="18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77005" y="4118246"/>
            <a:ext cx="343297" cy="214582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5751626" y="4285576"/>
            <a:ext cx="241935" cy="20955"/>
          </a:xfrm>
          <a:custGeom>
            <a:avLst/>
            <a:gdLst/>
            <a:ahLst/>
            <a:cxnLst/>
            <a:rect l="l" t="t" r="r" b="b"/>
            <a:pathLst>
              <a:path w="241935" h="20954">
                <a:moveTo>
                  <a:pt x="213334" y="0"/>
                </a:moveTo>
                <a:lnTo>
                  <a:pt x="241401" y="20624"/>
                </a:lnTo>
                <a:lnTo>
                  <a:pt x="0" y="20624"/>
                </a:lnTo>
                <a:lnTo>
                  <a:pt x="39293" y="0"/>
                </a:lnTo>
                <a:lnTo>
                  <a:pt x="213334" y="0"/>
                </a:lnTo>
                <a:close/>
              </a:path>
            </a:pathLst>
          </a:custGeom>
          <a:ln w="18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7417227" y="3359849"/>
            <a:ext cx="1050925" cy="534670"/>
            <a:chOff x="7417227" y="3359849"/>
            <a:chExt cx="1050925" cy="534670"/>
          </a:xfrm>
        </p:grpSpPr>
        <p:sp>
          <p:nvSpPr>
            <p:cNvPr id="22" name="object 22"/>
            <p:cNvSpPr/>
            <p:nvPr/>
          </p:nvSpPr>
          <p:spPr>
            <a:xfrm>
              <a:off x="7426443" y="3369064"/>
              <a:ext cx="1032510" cy="516255"/>
            </a:xfrm>
            <a:custGeom>
              <a:avLst/>
              <a:gdLst/>
              <a:ahLst/>
              <a:cxnLst/>
              <a:rect l="l" t="t" r="r" b="b"/>
              <a:pathLst>
                <a:path w="1032509" h="516254">
                  <a:moveTo>
                    <a:pt x="1032137" y="516068"/>
                  </a:moveTo>
                  <a:lnTo>
                    <a:pt x="1032137" y="0"/>
                  </a:lnTo>
                  <a:lnTo>
                    <a:pt x="0" y="0"/>
                  </a:lnTo>
                  <a:lnTo>
                    <a:pt x="0" y="516068"/>
                  </a:lnTo>
                  <a:lnTo>
                    <a:pt x="1032137" y="516068"/>
                  </a:lnTo>
                  <a:close/>
                </a:path>
                <a:path w="1032509" h="516254">
                  <a:moveTo>
                    <a:pt x="516073" y="3"/>
                  </a:moveTo>
                  <a:lnTo>
                    <a:pt x="516073" y="516068"/>
                  </a:lnTo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36285" y="3657706"/>
              <a:ext cx="234750" cy="15043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61571" y="3414297"/>
              <a:ext cx="343284" cy="21458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036179" y="3581628"/>
              <a:ext cx="241935" cy="20955"/>
            </a:xfrm>
            <a:custGeom>
              <a:avLst/>
              <a:gdLst/>
              <a:ahLst/>
              <a:cxnLst/>
              <a:rect l="l" t="t" r="r" b="b"/>
              <a:pathLst>
                <a:path w="241934" h="20954">
                  <a:moveTo>
                    <a:pt x="213334" y="0"/>
                  </a:moveTo>
                  <a:lnTo>
                    <a:pt x="241401" y="20624"/>
                  </a:lnTo>
                  <a:lnTo>
                    <a:pt x="0" y="20624"/>
                  </a:lnTo>
                  <a:lnTo>
                    <a:pt x="39293" y="0"/>
                  </a:lnTo>
                  <a:lnTo>
                    <a:pt x="213334" y="0"/>
                  </a:lnTo>
                  <a:close/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7417227" y="1951952"/>
            <a:ext cx="1050925" cy="534670"/>
            <a:chOff x="7417227" y="1951952"/>
            <a:chExt cx="1050925" cy="534670"/>
          </a:xfrm>
        </p:grpSpPr>
        <p:sp>
          <p:nvSpPr>
            <p:cNvPr id="27" name="object 27"/>
            <p:cNvSpPr/>
            <p:nvPr/>
          </p:nvSpPr>
          <p:spPr>
            <a:xfrm>
              <a:off x="7426443" y="1961168"/>
              <a:ext cx="1032510" cy="516255"/>
            </a:xfrm>
            <a:custGeom>
              <a:avLst/>
              <a:gdLst/>
              <a:ahLst/>
              <a:cxnLst/>
              <a:rect l="l" t="t" r="r" b="b"/>
              <a:pathLst>
                <a:path w="1032509" h="516255">
                  <a:moveTo>
                    <a:pt x="1032137" y="516068"/>
                  </a:moveTo>
                  <a:lnTo>
                    <a:pt x="1032137" y="0"/>
                  </a:lnTo>
                  <a:lnTo>
                    <a:pt x="0" y="0"/>
                  </a:lnTo>
                  <a:lnTo>
                    <a:pt x="0" y="516068"/>
                  </a:lnTo>
                  <a:lnTo>
                    <a:pt x="1032137" y="516068"/>
                  </a:lnTo>
                  <a:close/>
                </a:path>
                <a:path w="1032509" h="516255">
                  <a:moveTo>
                    <a:pt x="516073" y="3"/>
                  </a:moveTo>
                  <a:lnTo>
                    <a:pt x="516073" y="516068"/>
                  </a:lnTo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36285" y="2249835"/>
              <a:ext cx="234750" cy="15042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61558" y="2006414"/>
              <a:ext cx="343297" cy="21458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036179" y="2173744"/>
              <a:ext cx="241935" cy="20955"/>
            </a:xfrm>
            <a:custGeom>
              <a:avLst/>
              <a:gdLst/>
              <a:ahLst/>
              <a:cxnLst/>
              <a:rect l="l" t="t" r="r" b="b"/>
              <a:pathLst>
                <a:path w="241934" h="20955">
                  <a:moveTo>
                    <a:pt x="213334" y="0"/>
                  </a:moveTo>
                  <a:lnTo>
                    <a:pt x="241401" y="20624"/>
                  </a:lnTo>
                  <a:lnTo>
                    <a:pt x="0" y="20624"/>
                  </a:lnTo>
                  <a:lnTo>
                    <a:pt x="39293" y="0"/>
                  </a:lnTo>
                  <a:lnTo>
                    <a:pt x="213334" y="0"/>
                  </a:lnTo>
                  <a:close/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38039" y="2249822"/>
              <a:ext cx="234750" cy="150422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7417227" y="2655901"/>
            <a:ext cx="1050925" cy="534670"/>
            <a:chOff x="7417227" y="2655901"/>
            <a:chExt cx="1050925" cy="534670"/>
          </a:xfrm>
        </p:grpSpPr>
        <p:sp>
          <p:nvSpPr>
            <p:cNvPr id="33" name="object 33"/>
            <p:cNvSpPr/>
            <p:nvPr/>
          </p:nvSpPr>
          <p:spPr>
            <a:xfrm>
              <a:off x="7426443" y="2665116"/>
              <a:ext cx="1032510" cy="516255"/>
            </a:xfrm>
            <a:custGeom>
              <a:avLst/>
              <a:gdLst/>
              <a:ahLst/>
              <a:cxnLst/>
              <a:rect l="l" t="t" r="r" b="b"/>
              <a:pathLst>
                <a:path w="1032509" h="516255">
                  <a:moveTo>
                    <a:pt x="1032137" y="516068"/>
                  </a:moveTo>
                  <a:lnTo>
                    <a:pt x="1032137" y="0"/>
                  </a:lnTo>
                  <a:lnTo>
                    <a:pt x="0" y="0"/>
                  </a:lnTo>
                  <a:lnTo>
                    <a:pt x="0" y="516068"/>
                  </a:lnTo>
                  <a:lnTo>
                    <a:pt x="1032137" y="516068"/>
                  </a:lnTo>
                  <a:close/>
                </a:path>
                <a:path w="1032509" h="516255">
                  <a:moveTo>
                    <a:pt x="516073" y="3"/>
                  </a:moveTo>
                  <a:lnTo>
                    <a:pt x="516073" y="516068"/>
                  </a:lnTo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38039" y="2953770"/>
              <a:ext cx="234750" cy="15042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061571" y="2710349"/>
              <a:ext cx="343284" cy="21459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8036179" y="2877680"/>
              <a:ext cx="241935" cy="20955"/>
            </a:xfrm>
            <a:custGeom>
              <a:avLst/>
              <a:gdLst/>
              <a:ahLst/>
              <a:cxnLst/>
              <a:rect l="l" t="t" r="r" b="b"/>
              <a:pathLst>
                <a:path w="241934" h="20955">
                  <a:moveTo>
                    <a:pt x="213334" y="0"/>
                  </a:moveTo>
                  <a:lnTo>
                    <a:pt x="241401" y="20624"/>
                  </a:lnTo>
                  <a:lnTo>
                    <a:pt x="0" y="20624"/>
                  </a:lnTo>
                  <a:lnTo>
                    <a:pt x="39293" y="0"/>
                  </a:lnTo>
                  <a:lnTo>
                    <a:pt x="213334" y="0"/>
                  </a:lnTo>
                  <a:close/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7417227" y="4063810"/>
            <a:ext cx="1050925" cy="534670"/>
            <a:chOff x="7417227" y="4063810"/>
            <a:chExt cx="1050925" cy="534670"/>
          </a:xfrm>
        </p:grpSpPr>
        <p:sp>
          <p:nvSpPr>
            <p:cNvPr id="38" name="object 38"/>
            <p:cNvSpPr/>
            <p:nvPr/>
          </p:nvSpPr>
          <p:spPr>
            <a:xfrm>
              <a:off x="7426443" y="4073017"/>
              <a:ext cx="1032510" cy="516255"/>
            </a:xfrm>
            <a:custGeom>
              <a:avLst/>
              <a:gdLst/>
              <a:ahLst/>
              <a:cxnLst/>
              <a:rect l="l" t="t" r="r" b="b"/>
              <a:pathLst>
                <a:path w="1032509" h="516254">
                  <a:moveTo>
                    <a:pt x="1032137" y="516077"/>
                  </a:moveTo>
                  <a:lnTo>
                    <a:pt x="1032137" y="8"/>
                  </a:lnTo>
                  <a:lnTo>
                    <a:pt x="0" y="8"/>
                  </a:lnTo>
                  <a:lnTo>
                    <a:pt x="0" y="516077"/>
                  </a:lnTo>
                  <a:lnTo>
                    <a:pt x="1032137" y="516077"/>
                  </a:lnTo>
                  <a:close/>
                </a:path>
                <a:path w="1032509" h="516254">
                  <a:moveTo>
                    <a:pt x="516073" y="0"/>
                  </a:moveTo>
                  <a:lnTo>
                    <a:pt x="516073" y="516077"/>
                  </a:lnTo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61571" y="4118246"/>
              <a:ext cx="343284" cy="214595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8036179" y="4285576"/>
              <a:ext cx="241935" cy="20955"/>
            </a:xfrm>
            <a:custGeom>
              <a:avLst/>
              <a:gdLst/>
              <a:ahLst/>
              <a:cxnLst/>
              <a:rect l="l" t="t" r="r" b="b"/>
              <a:pathLst>
                <a:path w="241934" h="20954">
                  <a:moveTo>
                    <a:pt x="213334" y="0"/>
                  </a:moveTo>
                  <a:lnTo>
                    <a:pt x="241401" y="20624"/>
                  </a:lnTo>
                  <a:lnTo>
                    <a:pt x="0" y="20624"/>
                  </a:lnTo>
                  <a:lnTo>
                    <a:pt x="39293" y="0"/>
                  </a:lnTo>
                  <a:lnTo>
                    <a:pt x="213334" y="0"/>
                  </a:lnTo>
                  <a:close/>
                </a:path>
              </a:pathLst>
            </a:custGeom>
            <a:ln w="18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1" name="object 4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331411" y="2249822"/>
            <a:ext cx="234750" cy="150422"/>
          </a:xfrm>
          <a:prstGeom prst="rect">
            <a:avLst/>
          </a:prstGeom>
        </p:spPr>
      </p:pic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3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9</a:t>
            </a:fld>
            <a:endParaRPr spc="2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</TotalTime>
  <Words>4499</Words>
  <Application>Microsoft Office PowerPoint</Application>
  <PresentationFormat>Custom</PresentationFormat>
  <Paragraphs>1187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8" baseType="lpstr">
      <vt:lpstr>Arial</vt:lpstr>
      <vt:lpstr>Arial Narrow</vt:lpstr>
      <vt:lpstr>Bookman Old Style</vt:lpstr>
      <vt:lpstr>Calibri</vt:lpstr>
      <vt:lpstr>Cambria</vt:lpstr>
      <vt:lpstr>Century</vt:lpstr>
      <vt:lpstr>Garamond</vt:lpstr>
      <vt:lpstr>Gill Sans MT</vt:lpstr>
      <vt:lpstr>Lucida Sans Unicode</vt:lpstr>
      <vt:lpstr>Palatino Linotype</vt:lpstr>
      <vt:lpstr>Tahoma</vt:lpstr>
      <vt:lpstr>Times New Roman</vt:lpstr>
      <vt:lpstr>Wingdings</vt:lpstr>
      <vt:lpstr>Office Theme</vt:lpstr>
      <vt:lpstr>PowerPoint Presentation</vt:lpstr>
      <vt:lpstr>Outline</vt:lpstr>
      <vt:lpstr>Problem-solving agents</vt:lpstr>
      <vt:lpstr>Example: Travelling in Romania</vt:lpstr>
      <vt:lpstr>Solution: Path to the Destination</vt:lpstr>
      <vt:lpstr>Problem types</vt:lpstr>
      <vt:lpstr>Example: vacuum world</vt:lpstr>
      <vt:lpstr>Example: vacuum world</vt:lpstr>
      <vt:lpstr>Example: vacuum world</vt:lpstr>
      <vt:lpstr>Example: vacuum world</vt:lpstr>
      <vt:lpstr>Single-state problem formulation</vt:lpstr>
      <vt:lpstr>Creating the state space</vt:lpstr>
      <vt:lpstr>Example: vacuum world state space graph</vt:lpstr>
      <vt:lpstr>Example: vacuum world state space graph</vt:lpstr>
      <vt:lpstr>Example: vacuum world state space graph</vt:lpstr>
      <vt:lpstr>Example: vacuum world state space graph</vt:lpstr>
      <vt:lpstr>Example: vacuum world state space graph</vt:lpstr>
      <vt:lpstr>Example: The 8-puzzle</vt:lpstr>
      <vt:lpstr>Example: The 8-puzzle</vt:lpstr>
      <vt:lpstr>Example: The 8-puzzle</vt:lpstr>
      <vt:lpstr>Example: The 8-puzzle</vt:lpstr>
      <vt:lpstr>Example: The 8-puzzle</vt:lpstr>
      <vt:lpstr>Example: robotic assembly</vt:lpstr>
      <vt:lpstr>Tree search algorithms</vt:lpstr>
      <vt:lpstr>Example: Tree search for path finding</vt:lpstr>
      <vt:lpstr>Example: Tree search for path finding</vt:lpstr>
      <vt:lpstr>Example: Tree search for path finding</vt:lpstr>
      <vt:lpstr>Example: Tree search for path finding</vt:lpstr>
      <vt:lpstr>Implementation: states vs. nodes</vt:lpstr>
      <vt:lpstr>Solution: general tree search algorithm</vt:lpstr>
      <vt:lpstr>Search strategies</vt:lpstr>
      <vt:lpstr>Uninformed search strategies</vt:lpstr>
      <vt:lpstr>Breadth-first search (BFS)</vt:lpstr>
      <vt:lpstr>Breadth-first search</vt:lpstr>
      <vt:lpstr>Breadth-first search</vt:lpstr>
      <vt:lpstr>Breadth-first search</vt:lpstr>
      <vt:lpstr>Properties of breadth-first search</vt:lpstr>
      <vt:lpstr>Properties of breadth-first search</vt:lpstr>
      <vt:lpstr>Properties of breadth-first search</vt:lpstr>
      <vt:lpstr>Properties of breadth-first search</vt:lpstr>
      <vt:lpstr>Properties of breadth-first search</vt:lpstr>
      <vt:lpstr>Uniform-cost search</vt:lpstr>
      <vt:lpstr>Depth-first search (DFS)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Properties of depth-first search</vt:lpstr>
      <vt:lpstr>Properties of depth-first search</vt:lpstr>
      <vt:lpstr>Properties of depth-first search</vt:lpstr>
      <vt:lpstr>Properties of depth-first search</vt:lpstr>
      <vt:lpstr>Properties of depth-first search</vt:lpstr>
      <vt:lpstr>Depth-limited search (DLS)</vt:lpstr>
      <vt:lpstr>Iterative deepening search (IDS)</vt:lpstr>
      <vt:lpstr>Iterative deepening search l = 0</vt:lpstr>
      <vt:lpstr>Iterative deepening search l = 1</vt:lpstr>
      <vt:lpstr>Iterative deepening search l = 2</vt:lpstr>
      <vt:lpstr>Iterative deepening search l = 3</vt:lpstr>
      <vt:lpstr>Properties of iterative deepening search</vt:lpstr>
      <vt:lpstr>Properties of iterative deepening search</vt:lpstr>
      <vt:lpstr>Properties of iterative deepening search</vt:lpstr>
      <vt:lpstr>Properties of iterative deepening search</vt:lpstr>
      <vt:lpstr>Properties of iterative deepening search</vt:lpstr>
      <vt:lpstr>Summary of algorithms</vt:lpstr>
      <vt:lpstr>Problem to be addressed: Repeated states</vt:lpstr>
      <vt:lpstr>Solution: Graph search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Oem</dc:creator>
  <cp:lastModifiedBy>Vassil Vassilev</cp:lastModifiedBy>
  <cp:revision>6</cp:revision>
  <dcterms:created xsi:type="dcterms:W3CDTF">2021-09-27T08:31:04Z</dcterms:created>
  <dcterms:modified xsi:type="dcterms:W3CDTF">2022-10-10T07:03:14Z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2020-11-26T00:00:00Z</vt:filetime>
  </property>
  <property fmtid="{D5CDD505-2E9C-101B-9397-08002B2CF9AE}" pid="3" name="LastSaved">
    <vt:filetime>2021-09-27T00:00:00Z</vt:filetime>
  </property>
</Properties>
</file>