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9"/>
  </p:notesMasterIdLst>
  <p:handoutMasterIdLst>
    <p:handoutMasterId r:id="rId40"/>
  </p:handoutMasterIdLst>
  <p:sldIdLst>
    <p:sldId id="795" r:id="rId2"/>
    <p:sldId id="923" r:id="rId3"/>
    <p:sldId id="926" r:id="rId4"/>
    <p:sldId id="798" r:id="rId5"/>
    <p:sldId id="799" r:id="rId6"/>
    <p:sldId id="804" r:id="rId7"/>
    <p:sldId id="928" r:id="rId8"/>
    <p:sldId id="856" r:id="rId9"/>
    <p:sldId id="845" r:id="rId10"/>
    <p:sldId id="754" r:id="rId11"/>
    <p:sldId id="753" r:id="rId12"/>
    <p:sldId id="861" r:id="rId13"/>
    <p:sldId id="862" r:id="rId14"/>
    <p:sldId id="801" r:id="rId15"/>
    <p:sldId id="847" r:id="rId16"/>
    <p:sldId id="742" r:id="rId17"/>
    <p:sldId id="802" r:id="rId18"/>
    <p:sldId id="849" r:id="rId19"/>
    <p:sldId id="873" r:id="rId20"/>
    <p:sldId id="874" r:id="rId21"/>
    <p:sldId id="875" r:id="rId22"/>
    <p:sldId id="876" r:id="rId23"/>
    <p:sldId id="877" r:id="rId24"/>
    <p:sldId id="878" r:id="rId25"/>
    <p:sldId id="879" r:id="rId26"/>
    <p:sldId id="880" r:id="rId27"/>
    <p:sldId id="881" r:id="rId28"/>
    <p:sldId id="882" r:id="rId29"/>
    <p:sldId id="883" r:id="rId30"/>
    <p:sldId id="884" r:id="rId31"/>
    <p:sldId id="885" r:id="rId32"/>
    <p:sldId id="886" r:id="rId33"/>
    <p:sldId id="749" r:id="rId34"/>
    <p:sldId id="750" r:id="rId35"/>
    <p:sldId id="770" r:id="rId36"/>
    <p:sldId id="930" r:id="rId37"/>
    <p:sldId id="932" r:id="rId38"/>
  </p:sldIdLst>
  <p:sldSz cx="12192000" cy="6858000"/>
  <p:notesSz cx="7099300" cy="10234613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3333FF"/>
    <a:srgbClr val="0000FF"/>
    <a:srgbClr val="008000"/>
    <a:srgbClr val="FFFF00"/>
    <a:srgbClr val="FF3300"/>
    <a:srgbClr val="CC00CC"/>
    <a:srgbClr val="FFCC00"/>
    <a:srgbClr val="FF99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984" autoAdjust="0"/>
  </p:normalViewPr>
  <p:slideViewPr>
    <p:cSldViewPr>
      <p:cViewPr varScale="1">
        <p:scale>
          <a:sx n="107" d="100"/>
          <a:sy n="107" d="100"/>
        </p:scale>
        <p:origin x="7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E9864FE-FFA6-4015-A909-1022FFF67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13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546A54-71DD-48C4-8071-9DA185745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46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</a:t>
            </a:r>
            <a:r>
              <a:rPr lang="en-US" baseline="0"/>
              <a:t>Thanks!</a:t>
            </a:r>
            <a:endParaRPr lang="en-US" sz="120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53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Discuss computational complexity: S * A * S   times number of iterations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updates not in place [if in place, it means something else and not even clear what it means]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D2D01F0-63A4-49FC-8DAB-288B21321D7F}" type="slidenum">
              <a:rPr lang="en-US"/>
              <a:pPr defTabSz="988101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Let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s start by equations that characterize these quantities through mutual recursions.  [step through this by writing on slide, one step at a time]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Recursive characterization of V* in terms of V*; not necessarily helpful; but it is a characterization.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this is a set of equations that needs to be satisfied; but it could have multiple solutions (it does not, but at this stage of our knowledge it could).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C1E7E75B-705E-4367-8AB0-DE7E9DB4A734}" type="slidenum">
              <a:rPr lang="en-US"/>
              <a:pPr defTabSz="988101"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Discuss computational complexity: S * A * S   times number of iterations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updates not in place [if in place, it means something else and not even clear what it means]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D2D01F0-63A4-49FC-8DAB-288B21321D7F}" type="slidenum">
              <a:rPr lang="en-US"/>
              <a:pPr defTabSz="988101"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 through value iteration; snapshots of values shown on next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97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B1124-3B65-4401-B276-274C2D6351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B7375-CCC7-48CA-86EB-B708B70A3B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E4AFE-CC9F-40B0-91AA-2AFCDD65BD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CBA2C-8853-4EEC-A9C0-BF38CC3A90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A1342-2FDA-4F20-9006-4FFE3B3DD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7A9B9-A528-49B2-A5AC-7FC7F146AAD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BD1D5-698D-4ABD-96D1-60AB116F7B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31EB9-E8B7-4F85-BEA6-645986A209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34593-C47F-487A-806C-BD659E4FF3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C6467-265A-48EC-B6B6-0745C57723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808A6-43CB-46EB-8799-3CB612732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2BCD2EF7-175E-4E4C-8CBF-036C0AE01D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8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tags" Target="../tags/tag5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.png"/><Relationship Id="rId4" Type="http://schemas.openxmlformats.org/officeDocument/2006/relationships/tags" Target="../tags/tag6.xml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9.xml"/><Relationship Id="rId7" Type="http://schemas.openxmlformats.org/officeDocument/2006/relationships/image" Target="../media/image13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CS7050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066800"/>
            <a:ext cx="12192000" cy="1524000"/>
          </a:xfrm>
        </p:spPr>
        <p:txBody>
          <a:bodyPr/>
          <a:lstStyle/>
          <a:p>
            <a:pPr eaLnBrk="1" hangingPunct="1"/>
            <a:r>
              <a:rPr lang="en-US" sz="3600" dirty="0"/>
              <a:t>Markov Decision Processes - Part II Value Iteration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19800"/>
            <a:ext cx="12192000" cy="28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[With thanks to Dan Klein and Pieter </a:t>
            </a:r>
            <a:r>
              <a:rPr lang="en-US" sz="1400" dirty="0" err="1">
                <a:latin typeface="Calibri"/>
                <a:cs typeface="Calibri"/>
              </a:rPr>
              <a:t>Abbeel</a:t>
            </a:r>
            <a:r>
              <a:rPr lang="en-US" sz="1400" dirty="0">
                <a:latin typeface="Calibri"/>
                <a:cs typeface="Calibri"/>
              </a:rPr>
              <a:t> from UC Berkeley. http://ai.berkeley.edu.]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7D1CF84-8C85-6E87-5793-B75E00903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2200" y="1600200"/>
            <a:ext cx="6067425" cy="4200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Utilities for a Fixed Policy</a:t>
            </a:r>
          </a:p>
        </p:txBody>
      </p:sp>
      <p:sp>
        <p:nvSpPr>
          <p:cNvPr id="172749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447800"/>
            <a:ext cx="8455185" cy="45259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Another basic operation: compute the utility of a state s under a fixed (generally non-optimal) policy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/>
                <a:cs typeface="Calibri"/>
              </a:rPr>
              <a:t>Define the utility of a state</a:t>
            </a:r>
            <a:r>
              <a:rPr lang="en-US" sz="2000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lang="en-US" sz="2000" i="1" dirty="0">
                <a:solidFill>
                  <a:srgbClr val="3333FF"/>
                </a:solidFill>
                <a:latin typeface="Book Antiqua" panose="02040602050305030304" pitchFamily="18" charset="0"/>
                <a:cs typeface="Calibri"/>
              </a:rPr>
              <a:t>s, </a:t>
            </a:r>
            <a:r>
              <a:rPr lang="en-US" sz="2000" dirty="0">
                <a:latin typeface="Calibri"/>
                <a:cs typeface="Calibri"/>
              </a:rPr>
              <a:t>under a fixed policy </a:t>
            </a:r>
            <a:r>
              <a:rPr lang="en-US" sz="2000" i="1" dirty="0">
                <a:solidFill>
                  <a:srgbClr val="0033CC"/>
                </a:solidFill>
                <a:latin typeface="Book Antiqua" panose="02040602050305030304" pitchFamily="18" charset="0"/>
                <a:cs typeface="Calibri"/>
                <a:sym typeface="Symbol" pitchFamily="18" charset="2"/>
              </a:rPr>
              <a:t></a:t>
            </a:r>
            <a:r>
              <a:rPr lang="en-US" sz="2000" i="1" dirty="0">
                <a:solidFill>
                  <a:srgbClr val="0033CC"/>
                </a:solidFill>
                <a:latin typeface="Book Antiqua" panose="02040602050305030304" pitchFamily="18" charset="0"/>
                <a:cs typeface="Calibri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    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 </a:t>
            </a:r>
            <a:r>
              <a:rPr lang="en-US" sz="2000" i="1" dirty="0">
                <a:solidFill>
                  <a:srgbClr val="0033CC"/>
                </a:solidFill>
                <a:latin typeface="Book Antiqua" panose="02040602050305030304" pitchFamily="18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V</a:t>
            </a:r>
            <a:r>
              <a:rPr lang="en-US" sz="2000" i="1" baseline="30000" dirty="0">
                <a:solidFill>
                  <a:srgbClr val="0033CC"/>
                </a:solidFill>
                <a:latin typeface="Book Antiqua" panose="02040602050305030304" pitchFamily="18" charset="0"/>
                <a:ea typeface="Nirmala UI Semilight" panose="020B0402040204020203" pitchFamily="34" charset="0"/>
                <a:cs typeface="Nirmala UI Semilight" panose="020B0402040204020203" pitchFamily="34" charset="0"/>
                <a:sym typeface="Symbol" pitchFamily="18" charset="2"/>
              </a:rPr>
              <a:t></a:t>
            </a:r>
            <a:r>
              <a:rPr lang="en-US" sz="2000" i="1" dirty="0">
                <a:solidFill>
                  <a:srgbClr val="0033CC"/>
                </a:solidFill>
                <a:latin typeface="Book Antiqua" panose="02040602050305030304" pitchFamily="18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(s) </a:t>
            </a:r>
            <a:r>
              <a:rPr lang="en-US" sz="2000" dirty="0">
                <a:latin typeface="Calibri"/>
                <a:cs typeface="Calibri"/>
              </a:rPr>
              <a:t>= expected total discounted rewards starting in </a:t>
            </a:r>
            <a:r>
              <a:rPr lang="en-US" sz="2000" i="1" dirty="0">
                <a:solidFill>
                  <a:srgbClr val="3333FF"/>
                </a:solidFill>
                <a:latin typeface="Book Antiqua" panose="02040602050305030304" pitchFamily="18" charset="0"/>
                <a:cs typeface="Calibri"/>
              </a:rPr>
              <a:t>s</a:t>
            </a:r>
            <a:r>
              <a:rPr lang="en-US" sz="2000" dirty="0"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and following </a:t>
            </a:r>
            <a:r>
              <a:rPr lang="en-US" sz="2000" i="1" dirty="0">
                <a:solidFill>
                  <a:srgbClr val="3333FF"/>
                </a:solidFill>
                <a:latin typeface="Book Antiqua" panose="02040602050305030304" pitchFamily="18" charset="0"/>
                <a:cs typeface="Calibri"/>
                <a:sym typeface="Symbol" pitchFamily="18" charset="2"/>
              </a:rPr>
              <a:t></a:t>
            </a:r>
            <a:endParaRPr lang="en-US" sz="2000" i="1" dirty="0">
              <a:solidFill>
                <a:srgbClr val="3333FF"/>
              </a:solidFill>
              <a:latin typeface="Book Antiqua" panose="02040602050305030304" pitchFamily="18" charset="0"/>
              <a:cs typeface="Calibri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/>
                <a:cs typeface="Calibri"/>
              </a:rPr>
              <a:t>Recursive relation (one-step look-ahead / Bellman equation):</a:t>
            </a:r>
          </a:p>
        </p:txBody>
      </p:sp>
      <p:pic>
        <p:nvPicPr>
          <p:cNvPr id="61" name="Picture 6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295400" y="4139105"/>
            <a:ext cx="5902037" cy="539077"/>
          </a:xfrm>
          <a:prstGeom prst="rect">
            <a:avLst/>
          </a:prstGeom>
          <a:noFill/>
          <a:ln/>
          <a:effectLst/>
        </p:spPr>
      </p:pic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9068238" y="1600200"/>
            <a:ext cx="2590362" cy="2754586"/>
            <a:chOff x="2400" y="1401"/>
            <a:chExt cx="1183" cy="1258"/>
          </a:xfrm>
        </p:grpSpPr>
        <p:sp>
          <p:nvSpPr>
            <p:cNvPr id="47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9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50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57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58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59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60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s,</a:t>
              </a:r>
              <a:r>
                <a:rPr lang="en-US" sz="2400" dirty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>
                  <a:latin typeface="Calibri"/>
                  <a:cs typeface="Calibri"/>
                </a:rPr>
                <a:t>),s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55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Policy Evaluation</a:t>
            </a:r>
          </a:p>
        </p:txBody>
      </p:sp>
      <p:sp>
        <p:nvSpPr>
          <p:cNvPr id="1728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How do we calculate the </a:t>
            </a:r>
            <a:r>
              <a:rPr lang="en-US" sz="2400" i="1" dirty="0">
                <a:solidFill>
                  <a:srgbClr val="0033CC"/>
                </a:solidFill>
                <a:latin typeface="Book Antiqua" panose="02040602050305030304" pitchFamily="18" charset="0"/>
                <a:cs typeface="Calibri"/>
              </a:rPr>
              <a:t>V’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s for a fixed policy </a:t>
            </a:r>
            <a:r>
              <a:rPr lang="en-US" sz="2400" i="1" dirty="0">
                <a:solidFill>
                  <a:srgbClr val="0033CC"/>
                </a:solidFill>
                <a:latin typeface="Book Antiqua" panose="02040602050305030304" pitchFamily="18" charset="0"/>
                <a:cs typeface="Calibri"/>
                <a:sym typeface="Symbol" pitchFamily="18" charset="2"/>
              </a:rPr>
              <a:t>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?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Idea 1: Turn recursive Bellman equations into updates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	(like value iteration)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36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  <a:spcBef>
                <a:spcPts val="1200"/>
              </a:spcBef>
              <a:buFont typeface="Cambria Math" panose="02040503050406030204" pitchFamily="18" charset="0"/>
              <a:buChar char="⇒"/>
            </a:pPr>
            <a:r>
              <a:rPr lang="en-US" sz="2000" dirty="0">
                <a:latin typeface="Calibri"/>
                <a:cs typeface="Calibri"/>
              </a:rPr>
              <a:t>Efficiency: </a:t>
            </a:r>
            <a:r>
              <a:rPr lang="en-US" sz="2000" i="1" dirty="0">
                <a:solidFill>
                  <a:srgbClr val="0033CC"/>
                </a:solidFill>
                <a:latin typeface="Book Antiqua" panose="02040602050305030304" pitchFamily="18" charset="0"/>
                <a:cs typeface="Calibri"/>
              </a:rPr>
              <a:t>O(S</a:t>
            </a:r>
            <a:r>
              <a:rPr lang="en-US" sz="2000" i="1" baseline="30000" dirty="0">
                <a:solidFill>
                  <a:srgbClr val="0033CC"/>
                </a:solidFill>
                <a:latin typeface="Book Antiqua" panose="02040602050305030304" pitchFamily="18" charset="0"/>
                <a:cs typeface="Calibri"/>
              </a:rPr>
              <a:t>2</a:t>
            </a:r>
            <a:r>
              <a:rPr lang="en-US" sz="2000" i="1" dirty="0">
                <a:solidFill>
                  <a:srgbClr val="0033CC"/>
                </a:solidFill>
                <a:latin typeface="Book Antiqua" panose="02040602050305030304" pitchFamily="18" charset="0"/>
                <a:cs typeface="Calibri"/>
              </a:rPr>
              <a:t>A) </a:t>
            </a:r>
            <a:r>
              <a:rPr lang="en-US" sz="2000" dirty="0">
                <a:latin typeface="Calibri"/>
                <a:cs typeface="Calibri"/>
              </a:rPr>
              <a:t>per iteration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Idea 2: Without the maximums, the Bellman equations are a linear system of equations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Font typeface="Cambria Math" panose="02040503050406030204" pitchFamily="18" charset="0"/>
              <a:buChar char="⇒"/>
            </a:pPr>
            <a:r>
              <a:rPr lang="en-US" sz="2000" dirty="0">
                <a:latin typeface="Calibri"/>
                <a:cs typeface="Calibri"/>
              </a:rPr>
              <a:t>Solve with </a:t>
            </a:r>
            <a:r>
              <a:rPr lang="en-US" sz="2000" dirty="0" err="1">
                <a:latin typeface="Calibri"/>
                <a:cs typeface="Calibri"/>
              </a:rPr>
              <a:t>Matlab</a:t>
            </a:r>
            <a:r>
              <a:rPr lang="en-US" sz="2000" dirty="0">
                <a:latin typeface="Calibri"/>
                <a:cs typeface="Calibri"/>
              </a:rPr>
              <a:t> (or your favorite linear system solver)</a:t>
            </a: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300125" y="3664169"/>
            <a:ext cx="6548475" cy="570297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300125" y="3134655"/>
            <a:ext cx="1336984" cy="294345"/>
          </a:xfrm>
          <a:prstGeom prst="rect">
            <a:avLst/>
          </a:prstGeom>
          <a:noFill/>
          <a:ln/>
          <a:effectLst/>
        </p:spPr>
      </p:pic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9144438" y="1371600"/>
            <a:ext cx="2590362" cy="2754586"/>
            <a:chOff x="2400" y="1401"/>
            <a:chExt cx="1183" cy="1258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s,</a:t>
              </a:r>
              <a:r>
                <a:rPr lang="en-US" sz="2400" dirty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>
                  <a:latin typeface="Calibri"/>
                  <a:cs typeface="Calibri"/>
                </a:rPr>
                <a:t>),s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8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Example: </a:t>
            </a:r>
            <a:r>
              <a:rPr lang="en-US" dirty="0">
                <a:latin typeface="Calibri"/>
                <a:cs typeface="Calibri"/>
              </a:rPr>
              <a:t>Policy Evaluation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400" baseline="-25000" dirty="0">
                <a:latin typeface="Calibri"/>
                <a:cs typeface="Calibri"/>
                <a:sym typeface="Symbol" pitchFamily="18" charset="2"/>
              </a:rPr>
              <a:t>1</a:t>
            </a:r>
            <a:r>
              <a:rPr lang="en-US" sz="2400" dirty="0">
                <a:latin typeface="Calibri"/>
                <a:cs typeface="Calibri"/>
                <a:sym typeface="Symbol" pitchFamily="18" charset="2"/>
              </a:rPr>
              <a:t>: </a:t>
            </a:r>
            <a:r>
              <a:rPr lang="en-US" sz="2400" dirty="0">
                <a:latin typeface="Calibri"/>
                <a:cs typeface="Calibri"/>
              </a:rPr>
              <a:t>Always Go Right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10387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400" baseline="-25000" dirty="0">
                <a:latin typeface="Calibri"/>
                <a:cs typeface="Calibri"/>
                <a:sym typeface="Symbol" pitchFamily="18" charset="2"/>
              </a:rPr>
              <a:t>2</a:t>
            </a:r>
            <a:r>
              <a:rPr lang="en-US" sz="2400" dirty="0">
                <a:latin typeface="Calibri"/>
                <a:cs typeface="Calibri"/>
                <a:sym typeface="Symbol" pitchFamily="18" charset="2"/>
              </a:rPr>
              <a:t>: </a:t>
            </a:r>
            <a:r>
              <a:rPr lang="en-US" sz="2400" dirty="0">
                <a:latin typeface="Calibri"/>
                <a:cs typeface="Calibri"/>
              </a:rPr>
              <a:t>Always Go Forward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8427" y="1117600"/>
            <a:ext cx="4592932" cy="4664075"/>
          </a:xfrm>
          <a:prstGeom prst="rect">
            <a:avLst/>
          </a:prstGeom>
          <a:noFill/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7023" y="1117600"/>
            <a:ext cx="4647754" cy="4664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828800" y="1828800"/>
            <a:ext cx="3048000" cy="403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62750" y="1828800"/>
            <a:ext cx="3048000" cy="403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Example: </a:t>
            </a:r>
            <a:r>
              <a:rPr lang="en-US" dirty="0">
                <a:latin typeface="Calibri"/>
                <a:cs typeface="Calibri"/>
              </a:rPr>
              <a:t>Policy Evaluation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Always Go Right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10387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Always Go Forward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" t="8813" r="71526" b="32430"/>
          <a:stretch/>
        </p:blipFill>
        <p:spPr bwMode="auto">
          <a:xfrm>
            <a:off x="7262750" y="1828800"/>
            <a:ext cx="3068664" cy="402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6271" r="67839" b="25876"/>
          <a:stretch/>
        </p:blipFill>
        <p:spPr bwMode="auto">
          <a:xfrm>
            <a:off x="1858254" y="1852550"/>
            <a:ext cx="3006671" cy="39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Extraction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7998" y="1295950"/>
            <a:ext cx="6660802" cy="52328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Actions from Values</a:t>
            </a:r>
          </a:p>
        </p:txBody>
      </p:sp>
      <p:sp>
        <p:nvSpPr>
          <p:cNvPr id="173363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7289800" cy="4729164"/>
          </a:xfrm>
        </p:spPr>
        <p:txBody>
          <a:bodyPr/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Let’s imagine we have the optimal values </a:t>
            </a:r>
            <a:r>
              <a:rPr lang="en-US" sz="2400" i="1" dirty="0">
                <a:solidFill>
                  <a:srgbClr val="0033CC"/>
                </a:solidFill>
                <a:latin typeface="Book Antiqua" panose="02040602050305030304" pitchFamily="18" charset="0"/>
              </a:rPr>
              <a:t>V*(s)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How should we act?</a:t>
            </a:r>
            <a:endParaRPr lang="en-US" sz="28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We need to do one step of the heuristic search to find out what to do next</a:t>
            </a:r>
            <a:endParaRPr lang="en-US" sz="20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This is called </a:t>
            </a:r>
            <a:r>
              <a:rPr lang="en-US" sz="2000" i="1" dirty="0">
                <a:solidFill>
                  <a:srgbClr val="C00000"/>
                </a:solidFill>
              </a:rPr>
              <a:t>policy extraction</a:t>
            </a:r>
            <a:r>
              <a:rPr lang="en-US" sz="2000" dirty="0">
                <a:solidFill>
                  <a:schemeClr val="tx1"/>
                </a:solidFill>
              </a:rPr>
              <a:t>, since it gets the policy </a:t>
            </a:r>
          </a:p>
          <a:p>
            <a:pPr marL="457176" lvl="1" indent="0">
              <a:buNone/>
            </a:pPr>
            <a:r>
              <a:rPr lang="en-US" sz="2000" dirty="0"/>
              <a:t>     </a:t>
            </a:r>
            <a:r>
              <a:rPr lang="en-US" sz="2000" dirty="0">
                <a:solidFill>
                  <a:schemeClr val="tx1"/>
                </a:solidFill>
              </a:rPr>
              <a:t>according to the calculated values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828003" y="4713602"/>
            <a:ext cx="4868197" cy="522295"/>
          </a:xfrm>
          <a:prstGeom prst="rect">
            <a:avLst/>
          </a:prstGeom>
          <a:noFill/>
          <a:ln/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22147" r="62711" b="41695"/>
          <a:stretch/>
        </p:blipFill>
        <p:spPr bwMode="auto">
          <a:xfrm>
            <a:off x="7934801" y="1295400"/>
            <a:ext cx="364759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676400" y="4724400"/>
            <a:ext cx="952107" cy="26659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Actions from Q-Values</a:t>
            </a:r>
          </a:p>
        </p:txBody>
      </p:sp>
      <p:sp>
        <p:nvSpPr>
          <p:cNvPr id="173363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908800" cy="4729164"/>
          </a:xfrm>
        </p:spPr>
        <p:txBody>
          <a:bodyPr/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Let’s imagine we have the optimal </a:t>
            </a:r>
            <a:r>
              <a:rPr lang="en-US" sz="2400" i="1" dirty="0">
                <a:solidFill>
                  <a:srgbClr val="0033CC"/>
                </a:solidFill>
                <a:latin typeface="Book Antiqua" panose="02040602050305030304" pitchFamily="18" charset="0"/>
              </a:rPr>
              <a:t>q-</a:t>
            </a:r>
            <a:r>
              <a:rPr lang="en-US" sz="2400" dirty="0">
                <a:solidFill>
                  <a:schemeClr val="tx1"/>
                </a:solidFill>
              </a:rPr>
              <a:t>values: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How should we act?</a:t>
            </a:r>
          </a:p>
          <a:p>
            <a:pPr lvl="1"/>
            <a:r>
              <a:rPr lang="en-US" sz="2000" dirty="0"/>
              <a:t>In this case we can simply apply the policy to chose</a:t>
            </a:r>
          </a:p>
          <a:p>
            <a:endParaRPr lang="en-US" sz="2800" dirty="0"/>
          </a:p>
          <a:p>
            <a:pPr marL="457176" lvl="1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Important lesson: actions are easier to select from q-values than values!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1" t="20051" r="58223" b="36486"/>
          <a:stretch/>
        </p:blipFill>
        <p:spPr bwMode="auto">
          <a:xfrm>
            <a:off x="7391401" y="1292469"/>
            <a:ext cx="4557346" cy="345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438400" y="3124200"/>
            <a:ext cx="1971610" cy="386590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96189" y="3128682"/>
            <a:ext cx="979064" cy="27413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2862" y="1448320"/>
            <a:ext cx="7018338" cy="45995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Problems with Value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8342587" cy="47291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Value iteration repeats the Bellman updates: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Problem 1: It’s slow – </a:t>
            </a:r>
            <a:r>
              <a:rPr lang="en-US" sz="2000" i="1" dirty="0">
                <a:solidFill>
                  <a:srgbClr val="0033CC"/>
                </a:solidFill>
                <a:latin typeface="Book Antiqua" panose="02040602050305030304" pitchFamily="18" charset="0"/>
                <a:cs typeface="Calibri"/>
              </a:rPr>
              <a:t>O(S</a:t>
            </a:r>
            <a:r>
              <a:rPr lang="en-US" sz="2000" i="1" baseline="30000" dirty="0">
                <a:solidFill>
                  <a:srgbClr val="0033CC"/>
                </a:solidFill>
                <a:latin typeface="Book Antiqua" panose="02040602050305030304" pitchFamily="18" charset="0"/>
                <a:cs typeface="Calibri"/>
              </a:rPr>
              <a:t>2</a:t>
            </a:r>
            <a:r>
              <a:rPr lang="en-US" sz="2000" i="1" dirty="0">
                <a:solidFill>
                  <a:srgbClr val="0033CC"/>
                </a:solidFill>
                <a:latin typeface="Book Antiqua" panose="02040602050305030304" pitchFamily="18" charset="0"/>
                <a:cs typeface="Calibri"/>
              </a:rPr>
              <a:t>A) 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per iteration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Problem 2: The “max” at each state rarely changes, so lots of unnecessary calculations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Problem 3: The policy often converges long before the values get optimal, so no need to continue</a:t>
            </a:r>
          </a:p>
          <a:p>
            <a:pPr lvl="1"/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5" name="Picture 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940495" y="2417903"/>
            <a:ext cx="5867399" cy="557864"/>
          </a:xfrm>
          <a:prstGeom prst="rect">
            <a:avLst/>
          </a:prstGeom>
          <a:noFill/>
          <a:ln/>
          <a:effectLst/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8534400" y="1447800"/>
            <a:ext cx="3048000" cy="2754586"/>
            <a:chOff x="2400" y="1401"/>
            <a:chExt cx="1392" cy="1258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1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3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06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5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9067800" y="6411913"/>
            <a:ext cx="304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[Demo: value iteration (L9D2)]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91" y="1143000"/>
            <a:ext cx="620641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5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  <a:sym typeface="Symbol" pitchFamily="18" charset="2"/>
              </a:rPr>
              <a:t>Value Iteration</a:t>
            </a:r>
          </a:p>
        </p:txBody>
      </p:sp>
      <p:sp>
        <p:nvSpPr>
          <p:cNvPr id="175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77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Start with </a:t>
            </a:r>
            <a:r>
              <a:rPr lang="en-US" sz="2400" i="1" dirty="0">
                <a:solidFill>
                  <a:srgbClr val="0000FF"/>
                </a:solidFill>
                <a:latin typeface="Book Antiqua" panose="02040602050305030304" pitchFamily="18" charset="0"/>
                <a:ea typeface="ＭＳ Ｐゴシック" pitchFamily="34" charset="-128"/>
              </a:rPr>
              <a:t>V</a:t>
            </a:r>
            <a:r>
              <a:rPr lang="en-US" sz="2400" i="1" baseline="-25000" dirty="0">
                <a:solidFill>
                  <a:srgbClr val="0000FF"/>
                </a:solidFill>
                <a:latin typeface="Book Antiqua" panose="02040602050305030304" pitchFamily="18" charset="0"/>
                <a:ea typeface="ＭＳ Ｐゴシック" pitchFamily="34" charset="-128"/>
              </a:rPr>
              <a:t>0</a:t>
            </a:r>
            <a:r>
              <a:rPr lang="en-US" sz="2400" i="1" dirty="0">
                <a:solidFill>
                  <a:srgbClr val="0000FF"/>
                </a:solidFill>
                <a:latin typeface="Book Antiqua" panose="02040602050305030304" pitchFamily="18" charset="0"/>
                <a:ea typeface="ＭＳ Ｐゴシック" pitchFamily="34" charset="-128"/>
              </a:rPr>
              <a:t>(s) = 0</a:t>
            </a:r>
            <a:r>
              <a:rPr lang="en-US" sz="2400" i="1" dirty="0">
                <a:solidFill>
                  <a:schemeClr val="tx1"/>
                </a:solidFill>
                <a:latin typeface="Book Antiqua" panose="02040602050305030304" pitchFamily="18" charset="0"/>
                <a:ea typeface="ＭＳ Ｐゴシック" pitchFamily="34" charset="-128"/>
              </a:rPr>
              <a:t>: </a:t>
            </a:r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no time steps left means an expected reward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     sum of zero (final reward)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Given vector of </a:t>
            </a:r>
            <a:r>
              <a:rPr lang="en-US" sz="2400" i="1" dirty="0">
                <a:solidFill>
                  <a:srgbClr val="0000FF"/>
                </a:solidFill>
                <a:latin typeface="Book Antiqua" panose="02040602050305030304" pitchFamily="18" charset="0"/>
                <a:ea typeface="ＭＳ Ｐゴシック" pitchFamily="34" charset="-128"/>
              </a:rPr>
              <a:t>V</a:t>
            </a:r>
            <a:r>
              <a:rPr lang="en-US" sz="2400" i="1" baseline="-25000" dirty="0">
                <a:solidFill>
                  <a:srgbClr val="0000FF"/>
                </a:solidFill>
                <a:latin typeface="Book Antiqua" panose="02040602050305030304" pitchFamily="18" charset="0"/>
                <a:ea typeface="ＭＳ Ｐゴシック" pitchFamily="34" charset="-128"/>
              </a:rPr>
              <a:t>0</a:t>
            </a:r>
            <a:r>
              <a:rPr lang="en-US" sz="2400" i="1" dirty="0">
                <a:solidFill>
                  <a:srgbClr val="0000FF"/>
                </a:solidFill>
                <a:latin typeface="Book Antiqua" panose="02040602050305030304" pitchFamily="18" charset="0"/>
                <a:ea typeface="ＭＳ Ｐゴシック" pitchFamily="34" charset="-128"/>
              </a:rPr>
              <a:t>(s) </a:t>
            </a:r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values, do one ply of heuristic search-based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     move from each state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Consider arbitrary state </a:t>
            </a:r>
            <a:r>
              <a:rPr lang="en-US" sz="2400" i="1" dirty="0" err="1">
                <a:solidFill>
                  <a:srgbClr val="0000FF"/>
                </a:solidFill>
                <a:latin typeface="Book Antiqua" panose="02040602050305030304" pitchFamily="18" charset="0"/>
                <a:ea typeface="ＭＳ Ｐゴシック" pitchFamily="34" charset="-128"/>
              </a:rPr>
              <a:t>s</a:t>
            </a:r>
            <a:r>
              <a:rPr lang="en-US" sz="2400" i="1" baseline="-25000" dirty="0" err="1">
                <a:solidFill>
                  <a:srgbClr val="0000FF"/>
                </a:solidFill>
                <a:latin typeface="Book Antiqua" panose="02040602050305030304" pitchFamily="18" charset="0"/>
                <a:ea typeface="ＭＳ Ｐゴシック" pitchFamily="34" charset="-128"/>
              </a:rPr>
              <a:t>i</a:t>
            </a:r>
            <a:r>
              <a:rPr lang="en-US" sz="24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for which to calculate the value </a:t>
            </a:r>
            <a:r>
              <a:rPr lang="en-US" sz="2400" i="1" dirty="0" err="1">
                <a:solidFill>
                  <a:srgbClr val="0000FF"/>
                </a:solidFill>
                <a:latin typeface="Book Antiqua" panose="02040602050305030304" pitchFamily="18" charset="0"/>
                <a:ea typeface="ＭＳ Ｐゴシック" pitchFamily="34" charset="-128"/>
              </a:rPr>
              <a:t>V</a:t>
            </a:r>
            <a:r>
              <a:rPr lang="en-US" sz="2400" i="1" baseline="-25000" dirty="0" err="1">
                <a:solidFill>
                  <a:srgbClr val="0000FF"/>
                </a:solidFill>
                <a:latin typeface="Book Antiqua" panose="02040602050305030304" pitchFamily="18" charset="0"/>
                <a:ea typeface="ＭＳ Ｐゴシック" pitchFamily="34" charset="-128"/>
              </a:rPr>
              <a:t>k</a:t>
            </a:r>
            <a:r>
              <a:rPr lang="en-US" sz="2400" i="1" dirty="0">
                <a:solidFill>
                  <a:srgbClr val="0000FF"/>
                </a:solidFill>
                <a:latin typeface="Book Antiqua" panose="02040602050305030304" pitchFamily="18" charset="0"/>
                <a:ea typeface="ＭＳ Ｐゴシック" pitchFamily="34" charset="-128"/>
              </a:rPr>
              <a:t>(</a:t>
            </a:r>
            <a:r>
              <a:rPr lang="en-US" sz="2400" i="1" dirty="0" err="1">
                <a:solidFill>
                  <a:srgbClr val="0000FF"/>
                </a:solidFill>
                <a:latin typeface="Book Antiqua" panose="02040602050305030304" pitchFamily="18" charset="0"/>
                <a:ea typeface="ＭＳ Ｐゴシック" pitchFamily="34" charset="-128"/>
              </a:rPr>
              <a:t>s</a:t>
            </a:r>
            <a:r>
              <a:rPr lang="en-US" sz="2400" i="1" baseline="-25000" dirty="0" err="1">
                <a:solidFill>
                  <a:srgbClr val="0000FF"/>
                </a:solidFill>
                <a:latin typeface="Book Antiqua" panose="02040602050305030304" pitchFamily="18" charset="0"/>
                <a:ea typeface="ＭＳ Ｐゴシック" pitchFamily="34" charset="-128"/>
              </a:rPr>
              <a:t>i</a:t>
            </a:r>
            <a:r>
              <a:rPr lang="en-US" sz="2400" i="1" dirty="0">
                <a:solidFill>
                  <a:srgbClr val="0000FF"/>
                </a:solidFill>
                <a:latin typeface="Book Antiqua" panose="02040602050305030304" pitchFamily="18" charset="0"/>
                <a:ea typeface="ＭＳ Ｐゴシック" pitchFamily="34" charset="-128"/>
              </a:rPr>
              <a:t>)</a:t>
            </a:r>
            <a:r>
              <a:rPr lang="en-US" sz="2400" i="1" dirty="0">
                <a:solidFill>
                  <a:schemeClr val="tx1"/>
                </a:solidFill>
                <a:latin typeface="Book Antiqua" panose="02040602050305030304" pitchFamily="18" charset="0"/>
                <a:ea typeface="ＭＳ Ｐゴシック" pitchFamily="34" charset="-128"/>
              </a:rPr>
              <a:t>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      You can do it by accounting the sum of the rewards up to this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      moment </a:t>
            </a:r>
            <a:r>
              <a:rPr lang="en-US" sz="2400" i="1" dirty="0" err="1">
                <a:solidFill>
                  <a:srgbClr val="0000FF"/>
                </a:solidFill>
                <a:latin typeface="Book Antiqua" panose="02040602050305030304" pitchFamily="18" charset="0"/>
                <a:ea typeface="ＭＳ Ｐゴシック" pitchFamily="34" charset="-128"/>
              </a:rPr>
              <a:t>V</a:t>
            </a:r>
            <a:r>
              <a:rPr lang="en-US" sz="2400" i="1" baseline="-25000" dirty="0" err="1">
                <a:solidFill>
                  <a:srgbClr val="0000FF"/>
                </a:solidFill>
                <a:latin typeface="Book Antiqua" panose="02040602050305030304" pitchFamily="18" charset="0"/>
                <a:ea typeface="ＭＳ Ｐゴシック" pitchFamily="34" charset="-128"/>
              </a:rPr>
              <a:t>k</a:t>
            </a:r>
            <a:r>
              <a:rPr lang="en-US" sz="2400" i="1" baseline="-25000" dirty="0">
                <a:solidFill>
                  <a:srgbClr val="0000FF"/>
                </a:solidFill>
                <a:latin typeface="Book Antiqua" panose="02040602050305030304" pitchFamily="18" charset="0"/>
                <a:ea typeface="ＭＳ Ｐゴシック" pitchFamily="34" charset="-128"/>
              </a:rPr>
              <a:t> </a:t>
            </a:r>
            <a:r>
              <a:rPr lang="en-US" sz="2400" i="1" dirty="0">
                <a:solidFill>
                  <a:srgbClr val="0000FF"/>
                </a:solidFill>
                <a:latin typeface="Book Antiqua" panose="02040602050305030304" pitchFamily="18" charset="0"/>
                <a:ea typeface="ＭＳ Ｐゴシック" pitchFamily="34" charset="-128"/>
              </a:rPr>
              <a:t>(s</a:t>
            </a:r>
            <a:r>
              <a:rPr lang="en-US" sz="2400" i="1" baseline="-25000" dirty="0">
                <a:solidFill>
                  <a:srgbClr val="0000FF"/>
                </a:solidFill>
                <a:latin typeface="Book Antiqua" panose="02040602050305030304" pitchFamily="18" charset="0"/>
                <a:ea typeface="ＭＳ Ｐゴシック" pitchFamily="34" charset="-128"/>
              </a:rPr>
              <a:t>i-1</a:t>
            </a:r>
            <a:r>
              <a:rPr lang="en-US" sz="2400" i="1" dirty="0">
                <a:solidFill>
                  <a:srgbClr val="0000FF"/>
                </a:solidFill>
                <a:latin typeface="Book Antiqua" panose="02040602050305030304" pitchFamily="18" charset="0"/>
                <a:ea typeface="ＭＳ Ｐゴシック" pitchFamily="34" charset="-128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Repeat iteratively until convergence of the vector</a:t>
            </a:r>
          </a:p>
          <a:p>
            <a:pPr marL="457176" lvl="1" indent="0">
              <a:lnSpc>
                <a:spcPct val="80000"/>
              </a:lnSpc>
              <a:buNone/>
            </a:pPr>
            <a:endParaRPr lang="en-US" sz="2000" dirty="0">
              <a:ea typeface="ＭＳ Ｐゴシック" pitchFamily="34" charset="-128"/>
            </a:endParaRPr>
          </a:p>
          <a:p>
            <a:pPr marL="457176" lvl="1" indent="0">
              <a:lnSpc>
                <a:spcPct val="80000"/>
              </a:lnSpc>
              <a:buNone/>
            </a:pPr>
            <a:endParaRPr lang="en-US" sz="2000" dirty="0">
              <a:ea typeface="ＭＳ Ｐゴシック" pitchFamily="34" charset="-128"/>
            </a:endParaRPr>
          </a:p>
          <a:p>
            <a:pPr marL="457176" lvl="1" indent="0">
              <a:lnSpc>
                <a:spcPct val="80000"/>
              </a:lnSpc>
              <a:buNone/>
            </a:pPr>
            <a:endParaRPr lang="en-US" sz="8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Complexity of each iteration: </a:t>
            </a:r>
            <a:r>
              <a:rPr lang="en-US" sz="2400" i="1" dirty="0">
                <a:solidFill>
                  <a:srgbClr val="0000FF"/>
                </a:solidFill>
                <a:latin typeface="Book Antiqua" panose="02040602050305030304" pitchFamily="18" charset="0"/>
                <a:ea typeface="ＭＳ Ｐゴシック" pitchFamily="34" charset="-128"/>
              </a:rPr>
              <a:t>O(S</a:t>
            </a:r>
            <a:r>
              <a:rPr lang="en-US" sz="2400" i="1" baseline="30000" dirty="0">
                <a:solidFill>
                  <a:srgbClr val="0000FF"/>
                </a:solidFill>
                <a:latin typeface="Book Antiqua" panose="02040602050305030304" pitchFamily="18" charset="0"/>
                <a:ea typeface="ＭＳ Ｐゴシック" pitchFamily="34" charset="-128"/>
              </a:rPr>
              <a:t>2</a:t>
            </a:r>
            <a:r>
              <a:rPr lang="en-US" sz="2400" i="1" dirty="0">
                <a:solidFill>
                  <a:srgbClr val="0000FF"/>
                </a:solidFill>
                <a:latin typeface="Book Antiqua" panose="02040602050305030304" pitchFamily="18" charset="0"/>
                <a:ea typeface="ＭＳ Ｐゴシック" pitchFamily="34" charset="-128"/>
              </a:rPr>
              <a:t>A)</a:t>
            </a:r>
          </a:p>
          <a:p>
            <a:pPr lvl="1">
              <a:lnSpc>
                <a:spcPct val="80000"/>
              </a:lnSpc>
            </a:pPr>
            <a:endParaRPr lang="en-US" sz="2000" dirty="0">
              <a:ea typeface="ＭＳ Ｐゴシック" pitchFamily="34" charset="-128"/>
            </a:endParaRPr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914401" y="4495800"/>
            <a:ext cx="6095999" cy="579599"/>
          </a:xfrm>
          <a:prstGeom prst="rect">
            <a:avLst/>
          </a:prstGeom>
          <a:noFill/>
          <a:ln/>
          <a:effectLst/>
        </p:spPr>
      </p:pic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9220200" y="2286000"/>
            <a:ext cx="2286000" cy="2122488"/>
            <a:chOff x="2400" y="1401"/>
            <a:chExt cx="1440" cy="1337"/>
          </a:xfrm>
        </p:grpSpPr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3" name="Line 13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1" name="Oval 17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12" name="Group 18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024" y="1680"/>
              <a:ext cx="1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3216" y="1401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  <a:cs typeface="Calibri"/>
                </a:rPr>
                <a:t>V</a:t>
              </a:r>
              <a:r>
                <a:rPr lang="en-US" baseline="-25000" dirty="0">
                  <a:solidFill>
                    <a:srgbClr val="0000FF"/>
                  </a:solidFill>
                  <a:latin typeface="Calibri"/>
                  <a:cs typeface="Calibri"/>
                </a:rPr>
                <a:t>k+1</a:t>
              </a:r>
              <a:r>
                <a:rPr lang="en-US" dirty="0">
                  <a:solidFill>
                    <a:srgbClr val="0000FF"/>
                  </a:solidFill>
                  <a:latin typeface="Calibri"/>
                  <a:cs typeface="Calibri"/>
                </a:rPr>
                <a:t>(s)</a:t>
              </a: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2976" y="1920"/>
              <a:ext cx="5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592" y="2265"/>
              <a:ext cx="5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>
                  <a:latin typeface="Calibri"/>
                  <a:cs typeface="Calibri"/>
                </a:rPr>
                <a:t>s,a,s</a:t>
              </a:r>
              <a:r>
                <a:rPr lang="ja-JP" altLang="en-US">
                  <a:latin typeface="Calibri"/>
                  <a:cs typeface="Calibri"/>
                </a:rPr>
                <a:t>’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2789" y="2505"/>
              <a:ext cx="6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dirty="0" err="1">
                  <a:solidFill>
                    <a:srgbClr val="0000FF"/>
                  </a:solidFill>
                  <a:latin typeface="Calibri"/>
                  <a:cs typeface="Calibri"/>
                </a:rPr>
                <a:t>V</a:t>
              </a:r>
              <a:r>
                <a:rPr lang="en-US" baseline="-25000" dirty="0" err="1">
                  <a:solidFill>
                    <a:srgbClr val="0000FF"/>
                  </a:solidFill>
                  <a:latin typeface="Calibri"/>
                  <a:cs typeface="Calibri"/>
                </a:rPr>
                <a:t>k</a:t>
              </a:r>
              <a:r>
                <a:rPr lang="en-US" dirty="0">
                  <a:solidFill>
                    <a:srgbClr val="0000FF"/>
                  </a:solidFill>
                  <a:latin typeface="Calibri"/>
                  <a:cs typeface="Calibri"/>
                </a:rPr>
                <a:t>(s’</a:t>
              </a:r>
              <a:r>
                <a:rPr lang="en-US" altLang="ja-JP" dirty="0">
                  <a:solidFill>
                    <a:srgbClr val="0000FF"/>
                  </a:solidFill>
                  <a:latin typeface="Calibri"/>
                  <a:cs typeface="Calibri"/>
                </a:rPr>
                <a:t>)</a:t>
              </a:r>
              <a:endParaRPr lang="en-US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7" name="Isosceles Triangle 26"/>
          <p:cNvSpPr/>
          <p:nvPr/>
        </p:nvSpPr>
        <p:spPr>
          <a:xfrm>
            <a:off x="9601200" y="4495800"/>
            <a:ext cx="1600200" cy="1752600"/>
          </a:xfrm>
          <a:prstGeom prst="triangle">
            <a:avLst/>
          </a:prstGeom>
          <a:solidFill>
            <a:srgbClr val="8FA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45" y="1143000"/>
            <a:ext cx="617691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04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00" y="1143000"/>
            <a:ext cx="62072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61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79" y="1143000"/>
            <a:ext cx="617764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01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57098"/>
            <a:ext cx="6172200" cy="57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99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44" y="1143000"/>
            <a:ext cx="6186713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49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72" y="1173166"/>
            <a:ext cx="6154057" cy="568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12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48034"/>
            <a:ext cx="6172200" cy="570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99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75224"/>
            <a:ext cx="6172200" cy="568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7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98" y="1157224"/>
            <a:ext cx="6179605" cy="57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77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8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Value Iteration</a:t>
            </a:r>
          </a:p>
        </p:txBody>
      </p:sp>
      <p:pic>
        <p:nvPicPr>
          <p:cNvPr id="39" name="Content Placeholder 38" descr="TP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85800" y="5231592"/>
            <a:ext cx="254808" cy="254808"/>
          </a:xfrm>
          <a:noFill/>
          <a:ln>
            <a:noFill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8191" y="1644596"/>
            <a:ext cx="668678" cy="439656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7315" y="1600200"/>
            <a:ext cx="709457" cy="502463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6907" y="1636019"/>
            <a:ext cx="730937" cy="460591"/>
          </a:xfrm>
          <a:prstGeom prst="rect">
            <a:avLst/>
          </a:prstGeom>
          <a:noFill/>
        </p:spPr>
      </p:pic>
      <p:sp>
        <p:nvSpPr>
          <p:cNvPr id="10" name="Rounded Rectangle 9"/>
          <p:cNvSpPr/>
          <p:nvPr/>
        </p:nvSpPr>
        <p:spPr>
          <a:xfrm>
            <a:off x="1219200" y="4937098"/>
            <a:ext cx="3657600" cy="8541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19200" y="3565498"/>
            <a:ext cx="3657600" cy="8541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19200" y="2209800"/>
            <a:ext cx="36576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41" name="Picture 4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98540" y="3875895"/>
            <a:ext cx="229327" cy="255317"/>
          </a:xfrm>
          <a:prstGeom prst="rect">
            <a:avLst/>
          </a:prstGeom>
          <a:noFill/>
          <a:ln/>
          <a:effectLst/>
        </p:spPr>
      </p:pic>
      <p:pic>
        <p:nvPicPr>
          <p:cNvPr id="43" name="Picture 4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72805" y="2504295"/>
            <a:ext cx="255317" cy="255317"/>
          </a:xfrm>
          <a:prstGeom prst="rect">
            <a:avLst/>
          </a:prstGeom>
          <a:noFill/>
          <a:ln/>
          <a:effectLst/>
        </p:spPr>
      </p:pic>
      <p:sp>
        <p:nvSpPr>
          <p:cNvPr id="76" name="TextBox 75"/>
          <p:cNvSpPr txBox="1"/>
          <p:nvPr/>
        </p:nvSpPr>
        <p:spPr>
          <a:xfrm>
            <a:off x="1447800" y="51054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  0             0             0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447800" y="37338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  2             1             0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47800" y="23622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  3.5          2.5          0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162800" y="4572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libri"/>
                <a:cs typeface="Calibri"/>
              </a:rPr>
              <a:t>Assume no discount!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715000" y="5334000"/>
            <a:ext cx="5971533" cy="567765"/>
          </a:xfrm>
          <a:prstGeom prst="rect">
            <a:avLst/>
          </a:prstGeom>
          <a:noFill/>
          <a:ln/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C8FAC5-E6CC-4BDE-8308-79526101E1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67878" y="1429382"/>
            <a:ext cx="6799416" cy="29462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38306"/>
            <a:ext cx="6172200" cy="571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22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50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9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46" y="1130418"/>
            <a:ext cx="6190508" cy="57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67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</a:t>
            </a:r>
          </a:p>
        </p:txBody>
      </p:sp>
      <p:sp>
        <p:nvSpPr>
          <p:cNvPr id="176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Alternative approach for calculating optimal values:</a:t>
            </a:r>
          </a:p>
          <a:p>
            <a:pPr lvl="1"/>
            <a:r>
              <a:rPr lang="en-US" sz="2000" dirty="0">
                <a:solidFill>
                  <a:srgbClr val="0033CC"/>
                </a:solidFill>
              </a:rPr>
              <a:t>Step 1: Policy evaluation: </a:t>
            </a:r>
            <a:r>
              <a:rPr lang="en-US" sz="2000" dirty="0"/>
              <a:t>calculate utilities for some fixed policy (not optimal utilities!) until convergence</a:t>
            </a:r>
          </a:p>
          <a:p>
            <a:pPr lvl="1"/>
            <a:r>
              <a:rPr lang="en-US" sz="2000" dirty="0">
                <a:solidFill>
                  <a:srgbClr val="0033CC"/>
                </a:solidFill>
              </a:rPr>
              <a:t>Step 2: Policy improvement: </a:t>
            </a:r>
            <a:r>
              <a:rPr lang="en-US" sz="2000" dirty="0"/>
              <a:t>update policy using one-step look-ahead with resulting converged (but not optimal!) utilities as future values</a:t>
            </a:r>
          </a:p>
          <a:p>
            <a:pPr lvl="1"/>
            <a:r>
              <a:rPr lang="en-US" sz="2000" dirty="0"/>
              <a:t>Repeat steps until policy converges</a:t>
            </a:r>
          </a:p>
          <a:p>
            <a:pPr lvl="1"/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This is </a:t>
            </a:r>
            <a:r>
              <a:rPr lang="en-US" sz="2400" dirty="0">
                <a:solidFill>
                  <a:srgbClr val="CC0000"/>
                </a:solidFill>
              </a:rPr>
              <a:t>policy iteration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It’s still optimal!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Can converge (much) faster under some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Policy Iteration</a:t>
            </a:r>
          </a:p>
        </p:txBody>
      </p:sp>
      <p:sp>
        <p:nvSpPr>
          <p:cNvPr id="176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3"/>
            <a:endParaRPr lang="en-US" sz="1200" dirty="0"/>
          </a:p>
          <a:p>
            <a:r>
              <a:rPr lang="en-US" sz="2400" dirty="0">
                <a:solidFill>
                  <a:schemeClr val="tx1"/>
                </a:solidFill>
              </a:rPr>
              <a:t>Policy evaluation: For fixed current policy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, find values with policy evaluation:</a:t>
            </a: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r>
              <a:rPr lang="en-US" sz="2000" dirty="0">
                <a:sym typeface="Symbol" pitchFamily="18" charset="2"/>
              </a:rPr>
              <a:t>Iterate until values converge:</a:t>
            </a:r>
          </a:p>
          <a:p>
            <a:endParaRPr lang="en-US" sz="2400" dirty="0">
              <a:sym typeface="Symbol" pitchFamily="18" charset="2"/>
            </a:endParaRPr>
          </a:p>
          <a:p>
            <a:endParaRPr lang="en-US" sz="2400" dirty="0">
              <a:sym typeface="Symbol" pitchFamily="18" charset="2"/>
            </a:endParaRPr>
          </a:p>
          <a:p>
            <a:endParaRPr lang="en-US" sz="2400" dirty="0">
              <a:sym typeface="Symbol" pitchFamily="18" charset="2"/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Policy Improvement: For fixed values, get a better policy looking one step ahead:</a:t>
            </a: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r>
              <a:rPr lang="en-US" sz="2000" dirty="0"/>
              <a:t>Calculate one-step look-ahead:</a:t>
            </a:r>
          </a:p>
          <a:p>
            <a:endParaRPr lang="en-US" sz="2400" dirty="0">
              <a:sym typeface="Symbol" pitchFamily="18" charset="2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026211" y="2840000"/>
            <a:ext cx="6736789" cy="593921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030087" y="4970895"/>
            <a:ext cx="6656713" cy="59141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 </a:t>
            </a:r>
            <a:r>
              <a:rPr lang="en-US" i="1" dirty="0"/>
              <a:t>vs. </a:t>
            </a:r>
            <a:r>
              <a:rPr lang="en-US" dirty="0"/>
              <a:t>Policy Iteration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01400" cy="52578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Both value iteration and policy iteration compute the same thing (all optimal values)</a:t>
            </a:r>
          </a:p>
          <a:p>
            <a:pPr lvl="3"/>
            <a:endParaRPr lang="en-US" sz="1200" dirty="0"/>
          </a:p>
          <a:p>
            <a:r>
              <a:rPr lang="en-US" sz="2400" dirty="0"/>
              <a:t>In value iteration:</a:t>
            </a:r>
          </a:p>
          <a:p>
            <a:pPr lvl="1"/>
            <a:r>
              <a:rPr lang="en-US" sz="2200" dirty="0"/>
              <a:t>Every iteration updates both the values and (implicitly) the policy</a:t>
            </a:r>
          </a:p>
          <a:p>
            <a:pPr lvl="1"/>
            <a:r>
              <a:rPr lang="en-US" sz="2200" dirty="0"/>
              <a:t>We don’t track the policy, but taking the max over actions implicitly </a:t>
            </a:r>
            <a:r>
              <a:rPr lang="en-US" sz="2200" dirty="0" err="1"/>
              <a:t>recomputes</a:t>
            </a:r>
            <a:r>
              <a:rPr lang="en-US" sz="2200" dirty="0"/>
              <a:t> it</a:t>
            </a:r>
          </a:p>
          <a:p>
            <a:pPr lvl="3"/>
            <a:endParaRPr lang="en-US" sz="12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In policy iteration:</a:t>
            </a:r>
          </a:p>
          <a:p>
            <a:pPr lvl="1"/>
            <a:r>
              <a:rPr lang="en-US" sz="2200" dirty="0"/>
              <a:t>We do several passes that update utilities with fixed policy (each pass is fast because we consider only one action, not all of them)</a:t>
            </a:r>
          </a:p>
          <a:p>
            <a:pPr lvl="1"/>
            <a:r>
              <a:rPr lang="en-US" sz="2200" dirty="0"/>
              <a:t>After the policy is evaluated, a new policy is chosen (slow like a value iteration pass)</a:t>
            </a:r>
          </a:p>
          <a:p>
            <a:pPr lvl="1"/>
            <a:r>
              <a:rPr lang="en-US" sz="2200" dirty="0"/>
              <a:t>The new policy will be better (or we’re done)</a:t>
            </a:r>
          </a:p>
          <a:p>
            <a:pPr lvl="4"/>
            <a:endParaRPr lang="en-US" sz="1200" dirty="0"/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Both are dynamic programs for solving MDPs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Observable MDP (POMDP)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01400" cy="52578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Extension of the MDP model by adding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A set of observations in the states z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  <a:sym typeface="Symbol" pitchFamily="18" charset="2"/>
              </a:rPr>
              <a:t> Z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A set of probabilities of the occurrence of observations z in a state s t(s | z</a:t>
            </a:r>
            <a:r>
              <a:rPr lang="en-US" altLang="ja-JP" sz="2000" dirty="0">
                <a:solidFill>
                  <a:srgbClr val="C00000"/>
                </a:solidFill>
                <a:ea typeface="ＭＳ Ｐゴシック" pitchFamily="34" charset="-128"/>
              </a:rPr>
              <a:t>)</a:t>
            </a:r>
            <a:endParaRPr lang="en-US" altLang="ja-JP" sz="2000" dirty="0">
              <a:solidFill>
                <a:srgbClr val="C00000"/>
              </a:solidFill>
              <a:ea typeface="ＭＳ Ｐゴシック" pitchFamily="34" charset="-128"/>
              <a:sym typeface="Symbol" pitchFamily="18" charset="2"/>
            </a:endParaRPr>
          </a:p>
          <a:p>
            <a:r>
              <a:rPr lang="en-US" altLang="ja-JP" sz="2400" dirty="0">
                <a:solidFill>
                  <a:schemeClr val="tx1"/>
                </a:solidFill>
                <a:ea typeface="ＭＳ Ｐゴシック" pitchFamily="34" charset="-128"/>
                <a:sym typeface="Symbol" pitchFamily="18" charset="2"/>
              </a:rPr>
              <a:t>Solution of the POMDP by</a:t>
            </a:r>
          </a:p>
          <a:p>
            <a:pPr lvl="1"/>
            <a:r>
              <a:rPr lang="en-US" altLang="ja-JP" sz="2000" dirty="0">
                <a:ea typeface="ＭＳ Ｐゴシック" pitchFamily="34" charset="-128"/>
                <a:sym typeface="Symbol" pitchFamily="18" charset="2"/>
              </a:rPr>
              <a:t>Reduction to MDP and applying dynamic programming method for maximization of the utility</a:t>
            </a:r>
          </a:p>
          <a:p>
            <a:pPr lvl="1"/>
            <a:r>
              <a:rPr lang="en-US" altLang="ja-JP" sz="2000" dirty="0">
                <a:ea typeface="ＭＳ Ｐゴシック" pitchFamily="34" charset="-128"/>
                <a:sym typeface="Symbol" pitchFamily="18" charset="2"/>
              </a:rPr>
              <a:t>Using approximate methods for searching the optimal policy</a:t>
            </a:r>
          </a:p>
        </p:txBody>
      </p:sp>
    </p:spTree>
    <p:extLst>
      <p:ext uri="{BB962C8B-B14F-4D97-AF65-F5344CB8AC3E}">
        <p14:creationId xmlns:p14="http://schemas.microsoft.com/office/powerpoint/2010/main" val="3672055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8734-C5E8-9295-BAD8-2B940C92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12192000" cy="660400"/>
          </a:xfrm>
        </p:spPr>
        <p:txBody>
          <a:bodyPr/>
          <a:lstStyle/>
          <a:p>
            <a:r>
              <a:rPr lang="en-US" altLang="ja-JP" sz="3600" b="1" i="1" dirty="0">
                <a:solidFill>
                  <a:srgbClr val="7030A0"/>
                </a:solidFill>
                <a:ea typeface="ＭＳ Ｐゴシック" pitchFamily="34" charset="-128"/>
                <a:sym typeface="Symbol" pitchFamily="18" charset="2"/>
              </a:rPr>
              <a:t>Example: </a:t>
            </a:r>
            <a:r>
              <a:rPr lang="en-US" altLang="ja-JP" sz="3600" dirty="0">
                <a:solidFill>
                  <a:schemeClr val="tx1"/>
                </a:solidFill>
                <a:ea typeface="ＭＳ Ｐゴシック" pitchFamily="34" charset="-128"/>
                <a:sym typeface="Symbol" pitchFamily="18" charset="2"/>
              </a:rPr>
              <a:t>Transaction control under security threats</a:t>
            </a:r>
            <a:br>
              <a:rPr lang="en-US" altLang="ja-JP" sz="3600" dirty="0">
                <a:solidFill>
                  <a:schemeClr val="tx1"/>
                </a:solidFill>
                <a:ea typeface="ＭＳ Ｐゴシック" pitchFamily="34" charset="-128"/>
                <a:sym typeface="Symbol" pitchFamily="18" charset="2"/>
              </a:rPr>
            </a:br>
            <a:endParaRPr lang="en-GB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9978C-D2CA-B03D-C7A0-EDDAF9F2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CBA2C-8853-4EEC-A9C0-BF38CC3A9085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84DB5B94-9469-2831-316E-22659820C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00" y="2021451"/>
            <a:ext cx="11379200" cy="3480261"/>
          </a:xfrm>
        </p:spPr>
      </p:pic>
    </p:spTree>
    <p:extLst>
      <p:ext uri="{BB962C8B-B14F-4D97-AF65-F5344CB8AC3E}">
        <p14:creationId xmlns:p14="http://schemas.microsoft.com/office/powerpoint/2010/main" val="17523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in Dynamic Programming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75" y="1219677"/>
            <a:ext cx="8551863" cy="514254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871850" y="2057400"/>
            <a:ext cx="5562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Bellman Principle: How to be optimal: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    Step 1: Take optimal first action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    Step 2: Keep being optimal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The Bellman Equations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610600" cy="452596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Calibri"/>
                <a:ea typeface="ＭＳ Ｐゴシック" pitchFamily="34" charset="-128"/>
                <a:cs typeface="Calibri"/>
              </a:rPr>
              <a:t>Definition of </a:t>
            </a:r>
            <a:r>
              <a:rPr lang="en-US" altLang="ja-JP" sz="2400" dirty="0">
                <a:solidFill>
                  <a:schemeClr val="tx1"/>
                </a:solidFill>
                <a:latin typeface="Calibri"/>
                <a:ea typeface="ＭＳ Ｐゴシック" pitchFamily="34" charset="-128"/>
                <a:cs typeface="Calibri"/>
              </a:rPr>
              <a:t>“optimal utility” via heuristic recurrence gives a simple one-step lookahead relationship amongst optimal utility values</a:t>
            </a:r>
          </a:p>
          <a:p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altLang="ja-JP" sz="2400" dirty="0">
                <a:solidFill>
                  <a:schemeClr val="tx1"/>
                </a:solidFill>
                <a:latin typeface="Calibri"/>
                <a:ea typeface="ＭＳ Ｐゴシック" pitchFamily="34" charset="-128"/>
                <a:cs typeface="Calibri"/>
              </a:rPr>
              <a:t>These are the Bellman equations for optimization of the utility function in dynamic programming</a:t>
            </a:r>
            <a:endParaRPr lang="en-US" sz="2400" dirty="0">
              <a:solidFill>
                <a:schemeClr val="tx1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buFont typeface="Wingdings" pitchFamily="2" charset="2"/>
              <a:buNone/>
            </a:pPr>
            <a:r>
              <a:rPr lang="en-US" sz="24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	</a:t>
            </a:r>
            <a:endParaRPr lang="en-US" sz="2800" dirty="0">
              <a:latin typeface="Calibri"/>
              <a:ea typeface="ＭＳ Ｐゴシック" pitchFamily="34" charset="-128"/>
              <a:cs typeface="Calibri"/>
              <a:sym typeface="Symbol" pitchFamily="18" charset="2"/>
            </a:endParaRPr>
          </a:p>
          <a:p>
            <a:endParaRPr lang="en-US" sz="2800" dirty="0">
              <a:latin typeface="Calibri"/>
              <a:ea typeface="ＭＳ Ｐゴシック" pitchFamily="34" charset="-128"/>
              <a:cs typeface="Calibri"/>
              <a:sym typeface="Symbol" pitchFamily="18" charset="2"/>
            </a:endParaRPr>
          </a:p>
        </p:txBody>
      </p:sp>
      <p:pic>
        <p:nvPicPr>
          <p:cNvPr id="47" name="Picture 4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95247" y="3045829"/>
            <a:ext cx="2514753" cy="331180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95243" y="4441003"/>
            <a:ext cx="6096157" cy="605902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301873" y="3602105"/>
            <a:ext cx="5674303" cy="605901"/>
          </a:xfrm>
          <a:prstGeom prst="rect">
            <a:avLst/>
          </a:prstGeom>
          <a:noFill/>
          <a:ln/>
          <a:effectLst/>
        </p:spPr>
      </p:pic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8610600" y="1371600"/>
            <a:ext cx="3048000" cy="2754586"/>
            <a:chOff x="2400" y="1401"/>
            <a:chExt cx="1392" cy="1258"/>
          </a:xfrm>
        </p:grpSpPr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9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31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Bellman Equations </a:t>
            </a:r>
            <a:r>
              <a:rPr lang="en-US" i="1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vs.</a:t>
            </a:r>
            <a:r>
              <a:rPr lang="en-US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 Value Iteration</a:t>
            </a:r>
          </a:p>
        </p:txBody>
      </p:sp>
      <p:sp>
        <p:nvSpPr>
          <p:cNvPr id="175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77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  <a:latin typeface="Calibri"/>
                <a:ea typeface="ＭＳ Ｐゴシック" pitchFamily="34" charset="-128"/>
                <a:cs typeface="Calibri"/>
              </a:rPr>
              <a:t>Bellman equations characterize the </a:t>
            </a:r>
            <a:r>
              <a:rPr lang="en-US" sz="2400" i="1" dirty="0">
                <a:solidFill>
                  <a:srgbClr val="C00000"/>
                </a:solidFill>
                <a:latin typeface="Calibri"/>
                <a:ea typeface="ＭＳ Ｐゴシック" pitchFamily="34" charset="-128"/>
                <a:cs typeface="Calibri"/>
              </a:rPr>
              <a:t>optimal values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ＭＳ Ｐゴシック" pitchFamily="34" charset="-128"/>
                <a:cs typeface="Calibri"/>
              </a:rPr>
              <a:t>: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  <a:latin typeface="Calibri"/>
                <a:ea typeface="ＭＳ Ｐゴシック" pitchFamily="34" charset="-128"/>
                <a:cs typeface="Calibri"/>
              </a:rPr>
              <a:t>Value iteration </a:t>
            </a:r>
            <a:r>
              <a:rPr lang="en-US" sz="2400" dirty="0">
                <a:solidFill>
                  <a:srgbClr val="C00000"/>
                </a:solidFill>
                <a:latin typeface="Calibri"/>
                <a:ea typeface="ＭＳ Ｐゴシック" pitchFamily="34" charset="-128"/>
                <a:cs typeface="Calibri"/>
              </a:rPr>
              <a:t>computes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ＭＳ Ｐゴシック" pitchFamily="34" charset="-128"/>
                <a:cs typeface="Calibri"/>
              </a:rPr>
              <a:t>them:</a:t>
            </a: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  <a:latin typeface="Calibri"/>
                <a:ea typeface="ＭＳ Ｐゴシック" pitchFamily="34" charset="-128"/>
                <a:cs typeface="Calibri"/>
              </a:rPr>
              <a:t>Value iteration leads to a fixed point solution of the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ＭＳ Ｐゴシック" pitchFamily="34" charset="-128"/>
                <a:cs typeface="Calibri"/>
              </a:rPr>
              <a:t>    Bellman equation (when further iterations do not change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ＭＳ Ｐゴシック" pitchFamily="34" charset="-128"/>
                <a:cs typeface="Calibri"/>
              </a:rPr>
              <a:t>    the subsequent results)</a:t>
            </a: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900494" y="3848100"/>
            <a:ext cx="6950388" cy="660833"/>
          </a:xfrm>
          <a:prstGeom prst="rect">
            <a:avLst/>
          </a:prstGeom>
          <a:noFill/>
          <a:ln/>
          <a:effectLst/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220200" y="1524000"/>
            <a:ext cx="2209800" cy="2427288"/>
            <a:chOff x="2400" y="1209"/>
            <a:chExt cx="1392" cy="1529"/>
          </a:xfrm>
        </p:grpSpPr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3" name="Line 13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1" name="Oval 17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024" y="1680"/>
              <a:ext cx="1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2976" y="1209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  <a:cs typeface="Calibri"/>
                </a:rPr>
                <a:t>V(s)</a:t>
              </a: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2976" y="1920"/>
              <a:ext cx="5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592" y="2265"/>
              <a:ext cx="5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>
                  <a:latin typeface="Calibri"/>
                  <a:cs typeface="Calibri"/>
                </a:rPr>
                <a:t>s,a,s</a:t>
              </a:r>
              <a:r>
                <a:rPr lang="ja-JP" altLang="en-US">
                  <a:latin typeface="Calibri"/>
                  <a:cs typeface="Calibri"/>
                </a:rPr>
                <a:t>’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2688" y="2505"/>
              <a:ext cx="6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  <a:cs typeface="Calibri"/>
                </a:rPr>
                <a:t>V(s’</a:t>
              </a:r>
              <a:r>
                <a:rPr lang="en-US" altLang="ja-JP" dirty="0">
                  <a:solidFill>
                    <a:srgbClr val="0000FF"/>
                  </a:solidFill>
                  <a:latin typeface="Calibri"/>
                  <a:cs typeface="Calibri"/>
                </a:rPr>
                <a:t>)</a:t>
              </a:r>
              <a:endParaRPr lang="en-US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7" name="Isosceles Triangle 26"/>
          <p:cNvSpPr/>
          <p:nvPr/>
        </p:nvSpPr>
        <p:spPr>
          <a:xfrm>
            <a:off x="9601200" y="4038600"/>
            <a:ext cx="1600200" cy="1752600"/>
          </a:xfrm>
          <a:prstGeom prst="triangle">
            <a:avLst/>
          </a:prstGeom>
          <a:solidFill>
            <a:srgbClr val="8FA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900494" y="2203756"/>
            <a:ext cx="6473690" cy="64342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Convergence*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99" y="1397001"/>
            <a:ext cx="7395321" cy="4729164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ea typeface="ＭＳ Ｐゴシック" pitchFamily="34" charset="-128"/>
              </a:rPr>
              <a:t>Theorem: </a:t>
            </a:r>
            <a:r>
              <a:rPr lang="en-US" sz="2400" i="1" dirty="0">
                <a:solidFill>
                  <a:schemeClr val="tx1"/>
                </a:solidFill>
                <a:ea typeface="ＭＳ Ｐゴシック" pitchFamily="34" charset="-128"/>
              </a:rPr>
              <a:t>The utility values will converge to unique optimal values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000" dirty="0">
                <a:ea typeface="ＭＳ Ｐゴシック" pitchFamily="34" charset="-128"/>
              </a:rPr>
              <a:t>Basic idea: approximations get refined towards optimal values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Computational meaning of the theorem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We can compute the utilities iteratively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We can start with arbitrary initial value – the computation will converge towards the end of the computation any way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The policy may converge long before the values do, so the better choice, the faster we can find the policy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7239000" y="2304691"/>
            <a:ext cx="2135038" cy="310550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7368396" y="2304691"/>
            <a:ext cx="1876245" cy="271732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9697528" y="2304691"/>
            <a:ext cx="2135038" cy="310550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9826925" y="2304691"/>
            <a:ext cx="1876245" cy="271732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931118" y="1828939"/>
            <a:ext cx="780241" cy="389057"/>
          </a:xfrm>
          <a:prstGeom prst="rect">
            <a:avLst/>
          </a:prstGeom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0219613" y="1828800"/>
            <a:ext cx="1134187" cy="38941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Optimization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800" y="1219756"/>
            <a:ext cx="7608888" cy="53328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Optimal policy </a:t>
            </a:r>
            <a:r>
              <a:rPr lang="en-US" i="1" dirty="0">
                <a:latin typeface="Calibri"/>
                <a:cs typeface="Calibri"/>
              </a:rPr>
              <a:t>vs. </a:t>
            </a:r>
            <a:r>
              <a:rPr lang="en-US" dirty="0">
                <a:latin typeface="Calibri"/>
                <a:cs typeface="Calibri"/>
              </a:rPr>
              <a:t>Fixed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5075235"/>
            <a:ext cx="11379200" cy="1782765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Optimal policy such as heuristic search trees maximize over all actions to compute the optimal values</a:t>
            </a:r>
          </a:p>
          <a:p>
            <a:pPr lvl="5"/>
            <a:endParaRPr lang="en-US" sz="800" dirty="0">
              <a:latin typeface="Calibri"/>
              <a:cs typeface="Calibri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If we fixed some policy </a:t>
            </a:r>
            <a:r>
              <a:rPr lang="en-US" sz="2400" i="1" dirty="0">
                <a:solidFill>
                  <a:srgbClr val="0000FF"/>
                </a:solidFill>
                <a:latin typeface="Book Antiqua" panose="02040602050305030304" pitchFamily="18" charset="0"/>
                <a:cs typeface="Calibri"/>
                <a:sym typeface="Symbol" pitchFamily="18" charset="2"/>
              </a:rPr>
              <a:t>(s</a:t>
            </a:r>
            <a:r>
              <a:rPr lang="en-US" sz="2400" i="1" dirty="0">
                <a:solidFill>
                  <a:srgbClr val="0000FF"/>
                </a:solidFill>
                <a:latin typeface="Book Antiqua" panose="02040602050305030304" pitchFamily="18" charset="0"/>
                <a:cs typeface="Calibri"/>
              </a:rPr>
              <a:t>),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then the tree would be simpler – only one action per state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057400" y="1893614"/>
            <a:ext cx="3048000" cy="2754586"/>
            <a:chOff x="2400" y="1401"/>
            <a:chExt cx="1392" cy="1258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1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306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4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7239438" y="1893614"/>
            <a:ext cx="2590362" cy="2754586"/>
            <a:chOff x="2400" y="1401"/>
            <a:chExt cx="1183" cy="1258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8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5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6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7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8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s,</a:t>
              </a:r>
              <a:r>
                <a:rPr lang="en-US" sz="2400" dirty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>
                  <a:latin typeface="Calibri"/>
                  <a:cs typeface="Calibri"/>
                </a:rPr>
                <a:t>),s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3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7526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Do the optimal action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294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Do what </a:t>
            </a:r>
            <a:r>
              <a:rPr lang="en-US" sz="2400" dirty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400" dirty="0">
                <a:latin typeface="Calibri"/>
                <a:cs typeface="Calibri"/>
              </a:rPr>
              <a:t> says to 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*(s) = \max_a \sum_{s'} T(s,a,s') \,\left[ R(s, a, s') + \gamma\, V^*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63"/>
  <p:tag name="PICTUREFILESIZE" val="4639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k(s)  template TPT1  env TPENV1  fore 0  back 16777215  eqnno 2"/>
  <p:tag name="FILENAME" val="TP_tmp"/>
  <p:tag name="ORIGWIDTH" val="22"/>
  <p:tag name="PICTUREFILESIZE" val="267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{k+1}(s)  template TPT1  env TPENV1  fore 0  back 16777215  eqnno 2"/>
  <p:tag name="FILENAME" val="TP_tmp"/>
  <p:tag name="ORIGWIDTH" val="32"/>
  <p:tag name="PICTUREFILESIZE" val="298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\pi(s) = \sum_{s'} T(s, \pi(s), s') [R(s,\pi(s), s') + \gamma V^\pi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71"/>
  <p:tag name="PICTUREFILESIZE" val="4400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^\pi(s) \leftarrow \sum_{s'} T(s, \pi(s), s') [R(s,\pi(s), s') + \gamma V_k^\pi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94"/>
  <p:tag name="PICTUREFILESIZE" val="4729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0}^\pi(s) = 0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00"/>
  <p:tag name="PICTUREFILESIZE" val="882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argmax_a \sum_{s'} T(s, a ,s') [ R(s,a,s') + \gamma V^*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01"/>
  <p:tag name="PICTUREFILESIZE" val="4195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^*(s) =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5"/>
  <p:tag name="PICTUREFILESIZE" val="625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argmax_a Q^*(s, 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53"/>
  <p:tag name="PICTUREFILESIZE" val="1708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^*(s) =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5"/>
  <p:tag name="PICTUREFILESIZE" val="625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{\pi_i}_{k+1}(s) \leftarrow \sum_{s'} T(s,\pi_i(s),s') \,\left[ R(s, \pi_i(s), s') + \gamma\, V^{\pi_i}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22"/>
  <p:tag name="PICTUREFILESIZE" val="5148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_{i+1}(s) = \argmax_a \sum_{s'} T(s, a ,s') \left[ R(s,a,s') + \gamma V^{\pi_i}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18"/>
  <p:tag name="PICTUREFILESIZE" val="5134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0  template TPT1  env TPENV1  fore 0  back 16777215  eqnno 1"/>
  <p:tag name="FILENAME" val="TP_tmp"/>
  <p:tag name="ORIGWIDTH" val="10"/>
  <p:tag name="PICTUREFILESIZE" val="134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1  template TPT1  env TPENV1  fore 0  back 16777215  eqnno 1"/>
  <p:tag name="FILENAME" val="TP_tmp"/>
  <p:tag name="ORIGWIDTH" val="9"/>
  <p:tag name="PICTUREFILESIZE" val="115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2  template TPT1  env TPENV1  fore 0  back 16777215  eqnno 1"/>
  <p:tag name="FILENAME" val="TP_tmp"/>
  <p:tag name="ORIGWIDTH" val="10"/>
  <p:tag name="PICTUREFILESIZE" val="139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V^*(s) = \max_a Q^*(s,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926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*(s) = \max_a \sum_{s'} T(s,a,s') \,\left[ R(s, a, s') + \gamma\, V^*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63"/>
  <p:tag name="PICTUREFILESIZE" val="4639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Q^*(s,a) = \sum_{s'} T(s,a,s') \left[ R(s,a,s') + \gamma V^*(s') 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31"/>
  <p:tag name="PICTUREFILESIZE" val="4323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58911</TotalTime>
  <Words>1606</Words>
  <Application>Microsoft Office PowerPoint</Application>
  <PresentationFormat>Widescreen</PresentationFormat>
  <Paragraphs>295</Paragraphs>
  <Slides>37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Book Antiqua</vt:lpstr>
      <vt:lpstr>Calibri</vt:lpstr>
      <vt:lpstr>Cambria Math</vt:lpstr>
      <vt:lpstr>Wingdings</vt:lpstr>
      <vt:lpstr>dan-berkeley-nlp-v1</vt:lpstr>
      <vt:lpstr>CS7050 Artificial Intelligence </vt:lpstr>
      <vt:lpstr>Value Iteration</vt:lpstr>
      <vt:lpstr>Example: Value Iteration</vt:lpstr>
      <vt:lpstr>Optimization in Dynamic Programming</vt:lpstr>
      <vt:lpstr>The Bellman Equations</vt:lpstr>
      <vt:lpstr>Bellman Equations vs. Value Iteration</vt:lpstr>
      <vt:lpstr>Convergence*</vt:lpstr>
      <vt:lpstr>Policy Optimization</vt:lpstr>
      <vt:lpstr>Optimal policy vs. Fixed Policy</vt:lpstr>
      <vt:lpstr>Utilities for a Fixed Policy</vt:lpstr>
      <vt:lpstr>Policy Evaluation</vt:lpstr>
      <vt:lpstr>Example: Policy Evaluation</vt:lpstr>
      <vt:lpstr>Example: Policy Evaluation</vt:lpstr>
      <vt:lpstr>Policy Extraction</vt:lpstr>
      <vt:lpstr>Computing Actions from Values</vt:lpstr>
      <vt:lpstr>Computing Actions from Q-Values</vt:lpstr>
      <vt:lpstr>Policy Iteration</vt:lpstr>
      <vt:lpstr>Problems with Value Iteration</vt:lpstr>
      <vt:lpstr>k=0</vt:lpstr>
      <vt:lpstr>k=1</vt:lpstr>
      <vt:lpstr>k=2</vt:lpstr>
      <vt:lpstr>k=3</vt:lpstr>
      <vt:lpstr>k=4</vt:lpstr>
      <vt:lpstr>k=5</vt:lpstr>
      <vt:lpstr>k=6</vt:lpstr>
      <vt:lpstr>k=7</vt:lpstr>
      <vt:lpstr>k=8</vt:lpstr>
      <vt:lpstr>k=9</vt:lpstr>
      <vt:lpstr>k=10</vt:lpstr>
      <vt:lpstr>k=11</vt:lpstr>
      <vt:lpstr>k=12</vt:lpstr>
      <vt:lpstr>k=100</vt:lpstr>
      <vt:lpstr>Policy Iteration</vt:lpstr>
      <vt:lpstr>Policy Iteration</vt:lpstr>
      <vt:lpstr>Value Iteration vs. Policy Iteration</vt:lpstr>
      <vt:lpstr>Partially Observable MDP (POMDP)</vt:lpstr>
      <vt:lpstr>Example: Transaction control under security threats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Vassil Vassilev</cp:lastModifiedBy>
  <cp:revision>2672</cp:revision>
  <cp:lastPrinted>2014-02-18T19:00:09Z</cp:lastPrinted>
  <dcterms:created xsi:type="dcterms:W3CDTF">2004-08-27T04:16:05Z</dcterms:created>
  <dcterms:modified xsi:type="dcterms:W3CDTF">2022-11-27T23:29:53Z</dcterms:modified>
</cp:coreProperties>
</file>