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291" r:id="rId4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131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87626" y="2470821"/>
            <a:ext cx="5883147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1010818"/>
            <a:ext cx="8988348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5774" y="1605755"/>
            <a:ext cx="9166851" cy="3332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28790" y="7217305"/>
            <a:ext cx="1139825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4137" y="7217305"/>
            <a:ext cx="1955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7626" y="2470821"/>
            <a:ext cx="46158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45" dirty="0">
                <a:latin typeface="Century"/>
                <a:cs typeface="Century"/>
              </a:rPr>
              <a:t>Informed</a:t>
            </a:r>
            <a:r>
              <a:rPr sz="2450" spc="240" dirty="0">
                <a:latin typeface="Century"/>
                <a:cs typeface="Century"/>
              </a:rPr>
              <a:t> </a:t>
            </a:r>
            <a:r>
              <a:rPr sz="2450" spc="170" dirty="0">
                <a:latin typeface="Century"/>
                <a:cs typeface="Century"/>
              </a:rPr>
              <a:t>search</a:t>
            </a:r>
            <a:r>
              <a:rPr sz="2450" spc="245" dirty="0">
                <a:latin typeface="Century"/>
                <a:cs typeface="Century"/>
              </a:rPr>
              <a:t> </a:t>
            </a:r>
            <a:r>
              <a:rPr sz="2450" spc="185" dirty="0">
                <a:latin typeface="Century"/>
                <a:cs typeface="Century"/>
              </a:rPr>
              <a:t>algorithms</a:t>
            </a:r>
            <a:endParaRPr sz="245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7430" y="3886200"/>
            <a:ext cx="326136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55" dirty="0">
                <a:latin typeface="Century"/>
                <a:cs typeface="Century"/>
              </a:rPr>
              <a:t>Chapter</a:t>
            </a:r>
            <a:r>
              <a:rPr sz="2050" spc="215" dirty="0">
                <a:latin typeface="Century"/>
                <a:cs typeface="Century"/>
              </a:rPr>
              <a:t> </a:t>
            </a:r>
            <a:r>
              <a:rPr sz="2050" spc="40" dirty="0">
                <a:latin typeface="Century"/>
                <a:cs typeface="Century"/>
              </a:rPr>
              <a:t>4</a:t>
            </a:r>
            <a:endParaRPr sz="2050" dirty="0">
              <a:latin typeface="Century"/>
              <a:cs typeface="Century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828790" y="7217305"/>
            <a:ext cx="113982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</a:t>
            </a:r>
            <a:r>
              <a:rPr lang="en-GB" spc="15" dirty="0"/>
              <a:t>4</a:t>
            </a:r>
            <a:endParaRPr spc="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90" dirty="0"/>
              <a:t>Greedy</a:t>
            </a:r>
            <a:r>
              <a:rPr spc="114" dirty="0"/>
              <a:t> </a:t>
            </a:r>
            <a:r>
              <a:rPr spc="-55" dirty="0"/>
              <a:t>search</a:t>
            </a:r>
            <a:r>
              <a:rPr spc="155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0453" y="1860880"/>
            <a:ext cx="7744459" cy="2498090"/>
            <a:chOff x="730453" y="1860880"/>
            <a:chExt cx="7744459" cy="2498090"/>
          </a:xfrm>
        </p:grpSpPr>
        <p:sp>
          <p:nvSpPr>
            <p:cNvPr id="4" name="object 4"/>
            <p:cNvSpPr/>
            <p:nvPr/>
          </p:nvSpPr>
          <p:spPr>
            <a:xfrm>
              <a:off x="1279499" y="2122373"/>
              <a:ext cx="6728459" cy="2235835"/>
            </a:xfrm>
            <a:custGeom>
              <a:avLst/>
              <a:gdLst/>
              <a:ahLst/>
              <a:cxnLst/>
              <a:rect l="l" t="t" r="r" b="b"/>
              <a:pathLst>
                <a:path w="6728459" h="2235835">
                  <a:moveTo>
                    <a:pt x="527392" y="1665528"/>
                  </a:moveTo>
                  <a:lnTo>
                    <a:pt x="0" y="2235695"/>
                  </a:lnTo>
                </a:path>
                <a:path w="6728459" h="2235835">
                  <a:moveTo>
                    <a:pt x="527392" y="1665528"/>
                  </a:moveTo>
                  <a:lnTo>
                    <a:pt x="1047673" y="2235695"/>
                  </a:lnTo>
                </a:path>
                <a:path w="6728459" h="2235835">
                  <a:moveTo>
                    <a:pt x="1076553" y="570153"/>
                  </a:moveTo>
                  <a:lnTo>
                    <a:pt x="3706431" y="0"/>
                  </a:lnTo>
                </a:path>
                <a:path w="6728459" h="2235835">
                  <a:moveTo>
                    <a:pt x="3706431" y="0"/>
                  </a:moveTo>
                  <a:lnTo>
                    <a:pt x="4447641" y="570153"/>
                  </a:lnTo>
                </a:path>
                <a:path w="6728459" h="2235835">
                  <a:moveTo>
                    <a:pt x="3706431" y="0"/>
                  </a:moveTo>
                  <a:lnTo>
                    <a:pt x="6728282" y="57015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7543" y="2694736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20" h="257175">
                  <a:moveTo>
                    <a:pt x="883754" y="128295"/>
                  </a:moveTo>
                  <a:lnTo>
                    <a:pt x="861228" y="87745"/>
                  </a:lnTo>
                  <a:lnTo>
                    <a:pt x="798500" y="52526"/>
                  </a:lnTo>
                  <a:lnTo>
                    <a:pt x="754335" y="37577"/>
                  </a:lnTo>
                  <a:lnTo>
                    <a:pt x="702849" y="24754"/>
                  </a:lnTo>
                  <a:lnTo>
                    <a:pt x="644951" y="14320"/>
                  </a:lnTo>
                  <a:lnTo>
                    <a:pt x="581550" y="6540"/>
                  </a:lnTo>
                  <a:lnTo>
                    <a:pt x="513558" y="1679"/>
                  </a:lnTo>
                  <a:lnTo>
                    <a:pt x="441883" y="0"/>
                  </a:lnTo>
                  <a:lnTo>
                    <a:pt x="370208" y="1679"/>
                  </a:lnTo>
                  <a:lnTo>
                    <a:pt x="302215" y="6540"/>
                  </a:lnTo>
                  <a:lnTo>
                    <a:pt x="238813" y="14320"/>
                  </a:lnTo>
                  <a:lnTo>
                    <a:pt x="180914" y="24754"/>
                  </a:lnTo>
                  <a:lnTo>
                    <a:pt x="129425" y="37577"/>
                  </a:lnTo>
                  <a:lnTo>
                    <a:pt x="85258" y="52526"/>
                  </a:lnTo>
                  <a:lnTo>
                    <a:pt x="49322" y="69337"/>
                  </a:lnTo>
                  <a:lnTo>
                    <a:pt x="5783" y="107485"/>
                  </a:lnTo>
                  <a:lnTo>
                    <a:pt x="0" y="128295"/>
                  </a:lnTo>
                  <a:lnTo>
                    <a:pt x="5783" y="149101"/>
                  </a:lnTo>
                  <a:lnTo>
                    <a:pt x="49322" y="187245"/>
                  </a:lnTo>
                  <a:lnTo>
                    <a:pt x="85258" y="204054"/>
                  </a:lnTo>
                  <a:lnTo>
                    <a:pt x="129425" y="219001"/>
                  </a:lnTo>
                  <a:lnTo>
                    <a:pt x="180914" y="231824"/>
                  </a:lnTo>
                  <a:lnTo>
                    <a:pt x="238813" y="242257"/>
                  </a:lnTo>
                  <a:lnTo>
                    <a:pt x="302215" y="250037"/>
                  </a:lnTo>
                  <a:lnTo>
                    <a:pt x="370208" y="254898"/>
                  </a:lnTo>
                  <a:lnTo>
                    <a:pt x="441883" y="256578"/>
                  </a:lnTo>
                  <a:lnTo>
                    <a:pt x="513558" y="254898"/>
                  </a:lnTo>
                  <a:lnTo>
                    <a:pt x="581550" y="250037"/>
                  </a:lnTo>
                  <a:lnTo>
                    <a:pt x="644951" y="242257"/>
                  </a:lnTo>
                  <a:lnTo>
                    <a:pt x="702849" y="231824"/>
                  </a:lnTo>
                  <a:lnTo>
                    <a:pt x="754335" y="219001"/>
                  </a:lnTo>
                  <a:lnTo>
                    <a:pt x="798500" y="204054"/>
                  </a:lnTo>
                  <a:lnTo>
                    <a:pt x="834434" y="187245"/>
                  </a:lnTo>
                  <a:lnTo>
                    <a:pt x="877971" y="149101"/>
                  </a:lnTo>
                  <a:lnTo>
                    <a:pt x="883754" y="128295"/>
                  </a:lnTo>
                  <a:close/>
                </a:path>
              </a:pathLst>
            </a:custGeom>
            <a:ln w="25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9586" y="1860880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20" h="257175">
                  <a:moveTo>
                    <a:pt x="0" y="128282"/>
                  </a:moveTo>
                  <a:lnTo>
                    <a:pt x="22527" y="168833"/>
                  </a:lnTo>
                  <a:lnTo>
                    <a:pt x="85258" y="204051"/>
                  </a:lnTo>
                  <a:lnTo>
                    <a:pt x="129425" y="219000"/>
                  </a:lnTo>
                  <a:lnTo>
                    <a:pt x="180914" y="231823"/>
                  </a:lnTo>
                  <a:lnTo>
                    <a:pt x="238813" y="242257"/>
                  </a:lnTo>
                  <a:lnTo>
                    <a:pt x="302215" y="250037"/>
                  </a:lnTo>
                  <a:lnTo>
                    <a:pt x="370208" y="254898"/>
                  </a:lnTo>
                  <a:lnTo>
                    <a:pt x="441883" y="256578"/>
                  </a:lnTo>
                  <a:lnTo>
                    <a:pt x="513555" y="254898"/>
                  </a:lnTo>
                  <a:lnTo>
                    <a:pt x="581546" y="250037"/>
                  </a:lnTo>
                  <a:lnTo>
                    <a:pt x="644945" y="242257"/>
                  </a:lnTo>
                  <a:lnTo>
                    <a:pt x="702843" y="231823"/>
                  </a:lnTo>
                  <a:lnTo>
                    <a:pt x="754330" y="219000"/>
                  </a:lnTo>
                  <a:lnTo>
                    <a:pt x="798497" y="204051"/>
                  </a:lnTo>
                  <a:lnTo>
                    <a:pt x="834432" y="187240"/>
                  </a:lnTo>
                  <a:lnTo>
                    <a:pt x="877971" y="149092"/>
                  </a:lnTo>
                  <a:lnTo>
                    <a:pt x="883754" y="128282"/>
                  </a:lnTo>
                  <a:lnTo>
                    <a:pt x="877971" y="107476"/>
                  </a:lnTo>
                  <a:lnTo>
                    <a:pt x="834432" y="69332"/>
                  </a:lnTo>
                  <a:lnTo>
                    <a:pt x="798497" y="52524"/>
                  </a:lnTo>
                  <a:lnTo>
                    <a:pt x="754330" y="37576"/>
                  </a:lnTo>
                  <a:lnTo>
                    <a:pt x="702843" y="24753"/>
                  </a:lnTo>
                  <a:lnTo>
                    <a:pt x="644945" y="14320"/>
                  </a:lnTo>
                  <a:lnTo>
                    <a:pt x="581546" y="6540"/>
                  </a:lnTo>
                  <a:lnTo>
                    <a:pt x="513555" y="1679"/>
                  </a:lnTo>
                  <a:lnTo>
                    <a:pt x="441883" y="0"/>
                  </a:lnTo>
                  <a:lnTo>
                    <a:pt x="370208" y="1679"/>
                  </a:lnTo>
                  <a:lnTo>
                    <a:pt x="302215" y="6540"/>
                  </a:lnTo>
                  <a:lnTo>
                    <a:pt x="238813" y="14320"/>
                  </a:lnTo>
                  <a:lnTo>
                    <a:pt x="180914" y="24753"/>
                  </a:lnTo>
                  <a:lnTo>
                    <a:pt x="129425" y="37576"/>
                  </a:lnTo>
                  <a:lnTo>
                    <a:pt x="85258" y="52524"/>
                  </a:lnTo>
                  <a:lnTo>
                    <a:pt x="49322" y="69332"/>
                  </a:lnTo>
                  <a:lnTo>
                    <a:pt x="5783" y="107476"/>
                  </a:lnTo>
                  <a:lnTo>
                    <a:pt x="0" y="12828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19586" y="1860880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20" h="257175">
                  <a:moveTo>
                    <a:pt x="883754" y="128282"/>
                  </a:moveTo>
                  <a:lnTo>
                    <a:pt x="861227" y="87738"/>
                  </a:lnTo>
                  <a:lnTo>
                    <a:pt x="798497" y="52524"/>
                  </a:lnTo>
                  <a:lnTo>
                    <a:pt x="754330" y="37576"/>
                  </a:lnTo>
                  <a:lnTo>
                    <a:pt x="702843" y="24753"/>
                  </a:lnTo>
                  <a:lnTo>
                    <a:pt x="644945" y="14320"/>
                  </a:lnTo>
                  <a:lnTo>
                    <a:pt x="581546" y="6540"/>
                  </a:lnTo>
                  <a:lnTo>
                    <a:pt x="513555" y="1679"/>
                  </a:lnTo>
                  <a:lnTo>
                    <a:pt x="441883" y="0"/>
                  </a:lnTo>
                  <a:lnTo>
                    <a:pt x="370208" y="1679"/>
                  </a:lnTo>
                  <a:lnTo>
                    <a:pt x="302215" y="6540"/>
                  </a:lnTo>
                  <a:lnTo>
                    <a:pt x="238813" y="14320"/>
                  </a:lnTo>
                  <a:lnTo>
                    <a:pt x="180914" y="24753"/>
                  </a:lnTo>
                  <a:lnTo>
                    <a:pt x="129425" y="37576"/>
                  </a:lnTo>
                  <a:lnTo>
                    <a:pt x="85258" y="52524"/>
                  </a:lnTo>
                  <a:lnTo>
                    <a:pt x="49322" y="69332"/>
                  </a:lnTo>
                  <a:lnTo>
                    <a:pt x="5783" y="107476"/>
                  </a:lnTo>
                  <a:lnTo>
                    <a:pt x="0" y="128282"/>
                  </a:lnTo>
                  <a:lnTo>
                    <a:pt x="5783" y="149092"/>
                  </a:lnTo>
                  <a:lnTo>
                    <a:pt x="49322" y="187240"/>
                  </a:lnTo>
                  <a:lnTo>
                    <a:pt x="85258" y="204051"/>
                  </a:lnTo>
                  <a:lnTo>
                    <a:pt x="129425" y="219000"/>
                  </a:lnTo>
                  <a:lnTo>
                    <a:pt x="180914" y="231823"/>
                  </a:lnTo>
                  <a:lnTo>
                    <a:pt x="238813" y="242257"/>
                  </a:lnTo>
                  <a:lnTo>
                    <a:pt x="302215" y="250037"/>
                  </a:lnTo>
                  <a:lnTo>
                    <a:pt x="370208" y="254898"/>
                  </a:lnTo>
                  <a:lnTo>
                    <a:pt x="441883" y="256578"/>
                  </a:lnTo>
                  <a:lnTo>
                    <a:pt x="513555" y="254898"/>
                  </a:lnTo>
                  <a:lnTo>
                    <a:pt x="581546" y="250037"/>
                  </a:lnTo>
                  <a:lnTo>
                    <a:pt x="644945" y="242257"/>
                  </a:lnTo>
                  <a:lnTo>
                    <a:pt x="702843" y="231823"/>
                  </a:lnTo>
                  <a:lnTo>
                    <a:pt x="754330" y="219000"/>
                  </a:lnTo>
                  <a:lnTo>
                    <a:pt x="798497" y="204051"/>
                  </a:lnTo>
                  <a:lnTo>
                    <a:pt x="834432" y="187240"/>
                  </a:lnTo>
                  <a:lnTo>
                    <a:pt x="877971" y="149092"/>
                  </a:lnTo>
                  <a:lnTo>
                    <a:pt x="883754" y="1282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088" y="2956229"/>
              <a:ext cx="3242945" cy="570230"/>
            </a:xfrm>
            <a:custGeom>
              <a:avLst/>
              <a:gdLst/>
              <a:ahLst/>
              <a:cxnLst/>
              <a:rect l="l" t="t" r="r" b="b"/>
              <a:pathLst>
                <a:path w="3242945" h="570229">
                  <a:moveTo>
                    <a:pt x="1624965" y="0"/>
                  </a:moveTo>
                  <a:lnTo>
                    <a:pt x="0" y="570166"/>
                  </a:lnTo>
                </a:path>
                <a:path w="3242945" h="570229">
                  <a:moveTo>
                    <a:pt x="1624965" y="0"/>
                  </a:moveTo>
                  <a:lnTo>
                    <a:pt x="1097559" y="570166"/>
                  </a:lnTo>
                </a:path>
                <a:path w="3242945" h="570229">
                  <a:moveTo>
                    <a:pt x="1624965" y="0"/>
                  </a:moveTo>
                  <a:lnTo>
                    <a:pt x="2145233" y="570166"/>
                  </a:lnTo>
                </a:path>
                <a:path w="3242945" h="570229">
                  <a:moveTo>
                    <a:pt x="1624965" y="0"/>
                  </a:moveTo>
                  <a:lnTo>
                    <a:pt x="3242792" y="57016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6104" y="3537648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20" h="257175">
                  <a:moveTo>
                    <a:pt x="883742" y="128282"/>
                  </a:moveTo>
                  <a:lnTo>
                    <a:pt x="861215" y="87733"/>
                  </a:lnTo>
                  <a:lnTo>
                    <a:pt x="798488" y="52518"/>
                  </a:lnTo>
                  <a:lnTo>
                    <a:pt x="754322" y="37571"/>
                  </a:lnTo>
                  <a:lnTo>
                    <a:pt x="702836" y="24749"/>
                  </a:lnTo>
                  <a:lnTo>
                    <a:pt x="644938" y="14317"/>
                  </a:lnTo>
                  <a:lnTo>
                    <a:pt x="581538" y="6539"/>
                  </a:lnTo>
                  <a:lnTo>
                    <a:pt x="513545" y="1678"/>
                  </a:lnTo>
                  <a:lnTo>
                    <a:pt x="441871" y="0"/>
                  </a:lnTo>
                  <a:lnTo>
                    <a:pt x="370196" y="1678"/>
                  </a:lnTo>
                  <a:lnTo>
                    <a:pt x="302203" y="6539"/>
                  </a:lnTo>
                  <a:lnTo>
                    <a:pt x="238803" y="14317"/>
                  </a:lnTo>
                  <a:lnTo>
                    <a:pt x="180905" y="24749"/>
                  </a:lnTo>
                  <a:lnTo>
                    <a:pt x="129419" y="37571"/>
                  </a:lnTo>
                  <a:lnTo>
                    <a:pt x="85254" y="52518"/>
                  </a:lnTo>
                  <a:lnTo>
                    <a:pt x="49319" y="69327"/>
                  </a:lnTo>
                  <a:lnTo>
                    <a:pt x="5783" y="107473"/>
                  </a:lnTo>
                  <a:lnTo>
                    <a:pt x="0" y="128282"/>
                  </a:lnTo>
                  <a:lnTo>
                    <a:pt x="5783" y="149091"/>
                  </a:lnTo>
                  <a:lnTo>
                    <a:pt x="49319" y="187238"/>
                  </a:lnTo>
                  <a:lnTo>
                    <a:pt x="85254" y="204046"/>
                  </a:lnTo>
                  <a:lnTo>
                    <a:pt x="129419" y="218994"/>
                  </a:lnTo>
                  <a:lnTo>
                    <a:pt x="180905" y="231815"/>
                  </a:lnTo>
                  <a:lnTo>
                    <a:pt x="238803" y="242247"/>
                  </a:lnTo>
                  <a:lnTo>
                    <a:pt x="302203" y="250025"/>
                  </a:lnTo>
                  <a:lnTo>
                    <a:pt x="370196" y="254886"/>
                  </a:lnTo>
                  <a:lnTo>
                    <a:pt x="441871" y="256565"/>
                  </a:lnTo>
                  <a:lnTo>
                    <a:pt x="513545" y="254886"/>
                  </a:lnTo>
                  <a:lnTo>
                    <a:pt x="581538" y="250025"/>
                  </a:lnTo>
                  <a:lnTo>
                    <a:pt x="644938" y="242247"/>
                  </a:lnTo>
                  <a:lnTo>
                    <a:pt x="702836" y="231815"/>
                  </a:lnTo>
                  <a:lnTo>
                    <a:pt x="754322" y="218994"/>
                  </a:lnTo>
                  <a:lnTo>
                    <a:pt x="798488" y="204046"/>
                  </a:lnTo>
                  <a:lnTo>
                    <a:pt x="834422" y="187238"/>
                  </a:lnTo>
                  <a:lnTo>
                    <a:pt x="877958" y="149091"/>
                  </a:lnTo>
                  <a:lnTo>
                    <a:pt x="883742" y="128282"/>
                  </a:lnTo>
                  <a:close/>
                </a:path>
              </a:pathLst>
            </a:custGeom>
            <a:ln w="25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80800" y="1867666"/>
            <a:ext cx="353060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10435" y="2694736"/>
            <a:ext cx="883919" cy="257175"/>
            <a:chOff x="1910435" y="2694736"/>
            <a:chExt cx="883919" cy="257175"/>
          </a:xfrm>
        </p:grpSpPr>
        <p:sp>
          <p:nvSpPr>
            <p:cNvPr id="12" name="object 12"/>
            <p:cNvSpPr/>
            <p:nvPr/>
          </p:nvSpPr>
          <p:spPr>
            <a:xfrm>
              <a:off x="1910435" y="2694736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19" h="257175">
                  <a:moveTo>
                    <a:pt x="0" y="128295"/>
                  </a:moveTo>
                  <a:lnTo>
                    <a:pt x="22527" y="168839"/>
                  </a:lnTo>
                  <a:lnTo>
                    <a:pt x="85257" y="204054"/>
                  </a:lnTo>
                  <a:lnTo>
                    <a:pt x="129424" y="219001"/>
                  </a:lnTo>
                  <a:lnTo>
                    <a:pt x="180911" y="231824"/>
                  </a:lnTo>
                  <a:lnTo>
                    <a:pt x="238809" y="242257"/>
                  </a:lnTo>
                  <a:lnTo>
                    <a:pt x="302208" y="250037"/>
                  </a:lnTo>
                  <a:lnTo>
                    <a:pt x="370199" y="254898"/>
                  </a:lnTo>
                  <a:lnTo>
                    <a:pt x="441871" y="256578"/>
                  </a:lnTo>
                  <a:lnTo>
                    <a:pt x="513546" y="254898"/>
                  </a:lnTo>
                  <a:lnTo>
                    <a:pt x="581539" y="250037"/>
                  </a:lnTo>
                  <a:lnTo>
                    <a:pt x="644941" y="242257"/>
                  </a:lnTo>
                  <a:lnTo>
                    <a:pt x="702840" y="231824"/>
                  </a:lnTo>
                  <a:lnTo>
                    <a:pt x="754329" y="219001"/>
                  </a:lnTo>
                  <a:lnTo>
                    <a:pt x="798496" y="204054"/>
                  </a:lnTo>
                  <a:lnTo>
                    <a:pt x="834432" y="187245"/>
                  </a:lnTo>
                  <a:lnTo>
                    <a:pt x="877971" y="149101"/>
                  </a:lnTo>
                  <a:lnTo>
                    <a:pt x="883754" y="128295"/>
                  </a:lnTo>
                  <a:lnTo>
                    <a:pt x="877971" y="107485"/>
                  </a:lnTo>
                  <a:lnTo>
                    <a:pt x="834432" y="69337"/>
                  </a:lnTo>
                  <a:lnTo>
                    <a:pt x="798496" y="52526"/>
                  </a:lnTo>
                  <a:lnTo>
                    <a:pt x="754329" y="37577"/>
                  </a:lnTo>
                  <a:lnTo>
                    <a:pt x="702840" y="24754"/>
                  </a:lnTo>
                  <a:lnTo>
                    <a:pt x="644941" y="14320"/>
                  </a:lnTo>
                  <a:lnTo>
                    <a:pt x="581539" y="6540"/>
                  </a:lnTo>
                  <a:lnTo>
                    <a:pt x="513546" y="1679"/>
                  </a:lnTo>
                  <a:lnTo>
                    <a:pt x="441871" y="0"/>
                  </a:lnTo>
                  <a:lnTo>
                    <a:pt x="370199" y="1679"/>
                  </a:lnTo>
                  <a:lnTo>
                    <a:pt x="302208" y="6540"/>
                  </a:lnTo>
                  <a:lnTo>
                    <a:pt x="238809" y="14320"/>
                  </a:lnTo>
                  <a:lnTo>
                    <a:pt x="180911" y="24754"/>
                  </a:lnTo>
                  <a:lnTo>
                    <a:pt x="129424" y="37577"/>
                  </a:lnTo>
                  <a:lnTo>
                    <a:pt x="85257" y="52526"/>
                  </a:lnTo>
                  <a:lnTo>
                    <a:pt x="49322" y="69337"/>
                  </a:lnTo>
                  <a:lnTo>
                    <a:pt x="5783" y="107485"/>
                  </a:lnTo>
                  <a:lnTo>
                    <a:pt x="0" y="128295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0435" y="2694736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19" h="257175">
                  <a:moveTo>
                    <a:pt x="883754" y="128295"/>
                  </a:moveTo>
                  <a:lnTo>
                    <a:pt x="861227" y="87745"/>
                  </a:lnTo>
                  <a:lnTo>
                    <a:pt x="798496" y="52526"/>
                  </a:lnTo>
                  <a:lnTo>
                    <a:pt x="754329" y="37577"/>
                  </a:lnTo>
                  <a:lnTo>
                    <a:pt x="702840" y="24754"/>
                  </a:lnTo>
                  <a:lnTo>
                    <a:pt x="644941" y="14320"/>
                  </a:lnTo>
                  <a:lnTo>
                    <a:pt x="581539" y="6540"/>
                  </a:lnTo>
                  <a:lnTo>
                    <a:pt x="513546" y="1679"/>
                  </a:lnTo>
                  <a:lnTo>
                    <a:pt x="441871" y="0"/>
                  </a:lnTo>
                  <a:lnTo>
                    <a:pt x="370199" y="1679"/>
                  </a:lnTo>
                  <a:lnTo>
                    <a:pt x="302208" y="6540"/>
                  </a:lnTo>
                  <a:lnTo>
                    <a:pt x="238809" y="14320"/>
                  </a:lnTo>
                  <a:lnTo>
                    <a:pt x="180911" y="24754"/>
                  </a:lnTo>
                  <a:lnTo>
                    <a:pt x="129424" y="37577"/>
                  </a:lnTo>
                  <a:lnTo>
                    <a:pt x="85257" y="52526"/>
                  </a:lnTo>
                  <a:lnTo>
                    <a:pt x="49322" y="69337"/>
                  </a:lnTo>
                  <a:lnTo>
                    <a:pt x="5783" y="107485"/>
                  </a:lnTo>
                  <a:lnTo>
                    <a:pt x="0" y="128295"/>
                  </a:lnTo>
                  <a:lnTo>
                    <a:pt x="5783" y="149101"/>
                  </a:lnTo>
                  <a:lnTo>
                    <a:pt x="49322" y="187245"/>
                  </a:lnTo>
                  <a:lnTo>
                    <a:pt x="85257" y="204054"/>
                  </a:lnTo>
                  <a:lnTo>
                    <a:pt x="129424" y="219001"/>
                  </a:lnTo>
                  <a:lnTo>
                    <a:pt x="180911" y="231824"/>
                  </a:lnTo>
                  <a:lnTo>
                    <a:pt x="238809" y="242257"/>
                  </a:lnTo>
                  <a:lnTo>
                    <a:pt x="302208" y="250037"/>
                  </a:lnTo>
                  <a:lnTo>
                    <a:pt x="370199" y="254898"/>
                  </a:lnTo>
                  <a:lnTo>
                    <a:pt x="441871" y="256578"/>
                  </a:lnTo>
                  <a:lnTo>
                    <a:pt x="513546" y="254898"/>
                  </a:lnTo>
                  <a:lnTo>
                    <a:pt x="581539" y="250037"/>
                  </a:lnTo>
                  <a:lnTo>
                    <a:pt x="644941" y="242257"/>
                  </a:lnTo>
                  <a:lnTo>
                    <a:pt x="702840" y="231824"/>
                  </a:lnTo>
                  <a:lnTo>
                    <a:pt x="754329" y="219001"/>
                  </a:lnTo>
                  <a:lnTo>
                    <a:pt x="798496" y="204054"/>
                  </a:lnTo>
                  <a:lnTo>
                    <a:pt x="834432" y="187245"/>
                  </a:lnTo>
                  <a:lnTo>
                    <a:pt x="877971" y="149101"/>
                  </a:lnTo>
                  <a:lnTo>
                    <a:pt x="883754" y="1282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65172" y="2701535"/>
            <a:ext cx="37020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5" dirty="0">
                <a:latin typeface="Arial"/>
                <a:cs typeface="Arial"/>
              </a:rPr>
              <a:t>Sibiu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6001" y="3524630"/>
            <a:ext cx="1995805" cy="283210"/>
            <a:chOff x="266001" y="3524630"/>
            <a:chExt cx="1995805" cy="283210"/>
          </a:xfrm>
        </p:grpSpPr>
        <p:sp>
          <p:nvSpPr>
            <p:cNvPr id="16" name="object 16"/>
            <p:cNvSpPr/>
            <p:nvPr/>
          </p:nvSpPr>
          <p:spPr>
            <a:xfrm>
              <a:off x="279018" y="3537648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19" h="257175">
                  <a:moveTo>
                    <a:pt x="883742" y="128282"/>
                  </a:moveTo>
                  <a:lnTo>
                    <a:pt x="861215" y="87733"/>
                  </a:lnTo>
                  <a:lnTo>
                    <a:pt x="798488" y="52518"/>
                  </a:lnTo>
                  <a:lnTo>
                    <a:pt x="754322" y="37571"/>
                  </a:lnTo>
                  <a:lnTo>
                    <a:pt x="702836" y="24749"/>
                  </a:lnTo>
                  <a:lnTo>
                    <a:pt x="644938" y="14317"/>
                  </a:lnTo>
                  <a:lnTo>
                    <a:pt x="581538" y="6539"/>
                  </a:lnTo>
                  <a:lnTo>
                    <a:pt x="513545" y="1678"/>
                  </a:lnTo>
                  <a:lnTo>
                    <a:pt x="441871" y="0"/>
                  </a:lnTo>
                  <a:lnTo>
                    <a:pt x="370196" y="1678"/>
                  </a:lnTo>
                  <a:lnTo>
                    <a:pt x="302203" y="6539"/>
                  </a:lnTo>
                  <a:lnTo>
                    <a:pt x="238803" y="14317"/>
                  </a:lnTo>
                  <a:lnTo>
                    <a:pt x="180905" y="24749"/>
                  </a:lnTo>
                  <a:lnTo>
                    <a:pt x="129419" y="37571"/>
                  </a:lnTo>
                  <a:lnTo>
                    <a:pt x="85254" y="52518"/>
                  </a:lnTo>
                  <a:lnTo>
                    <a:pt x="49319" y="69327"/>
                  </a:lnTo>
                  <a:lnTo>
                    <a:pt x="5783" y="107473"/>
                  </a:lnTo>
                  <a:lnTo>
                    <a:pt x="0" y="128282"/>
                  </a:lnTo>
                  <a:lnTo>
                    <a:pt x="5783" y="149091"/>
                  </a:lnTo>
                  <a:lnTo>
                    <a:pt x="49319" y="187238"/>
                  </a:lnTo>
                  <a:lnTo>
                    <a:pt x="85254" y="204046"/>
                  </a:lnTo>
                  <a:lnTo>
                    <a:pt x="129419" y="218994"/>
                  </a:lnTo>
                  <a:lnTo>
                    <a:pt x="180905" y="231815"/>
                  </a:lnTo>
                  <a:lnTo>
                    <a:pt x="238803" y="242247"/>
                  </a:lnTo>
                  <a:lnTo>
                    <a:pt x="302203" y="250025"/>
                  </a:lnTo>
                  <a:lnTo>
                    <a:pt x="370196" y="254886"/>
                  </a:lnTo>
                  <a:lnTo>
                    <a:pt x="441871" y="256565"/>
                  </a:lnTo>
                  <a:lnTo>
                    <a:pt x="513545" y="254886"/>
                  </a:lnTo>
                  <a:lnTo>
                    <a:pt x="581538" y="250025"/>
                  </a:lnTo>
                  <a:lnTo>
                    <a:pt x="644938" y="242247"/>
                  </a:lnTo>
                  <a:lnTo>
                    <a:pt x="702836" y="231815"/>
                  </a:lnTo>
                  <a:lnTo>
                    <a:pt x="754322" y="218994"/>
                  </a:lnTo>
                  <a:lnTo>
                    <a:pt x="798488" y="204046"/>
                  </a:lnTo>
                  <a:lnTo>
                    <a:pt x="834422" y="187238"/>
                  </a:lnTo>
                  <a:lnTo>
                    <a:pt x="877958" y="149091"/>
                  </a:lnTo>
                  <a:lnTo>
                    <a:pt x="883742" y="128282"/>
                  </a:lnTo>
                  <a:close/>
                </a:path>
              </a:pathLst>
            </a:custGeom>
            <a:ln w="25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71028" y="3537648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19" h="257175">
                  <a:moveTo>
                    <a:pt x="0" y="128282"/>
                  </a:moveTo>
                  <a:lnTo>
                    <a:pt x="22527" y="168831"/>
                  </a:lnTo>
                  <a:lnTo>
                    <a:pt x="85257" y="204046"/>
                  </a:lnTo>
                  <a:lnTo>
                    <a:pt x="129424" y="218994"/>
                  </a:lnTo>
                  <a:lnTo>
                    <a:pt x="180911" y="231815"/>
                  </a:lnTo>
                  <a:lnTo>
                    <a:pt x="238809" y="242247"/>
                  </a:lnTo>
                  <a:lnTo>
                    <a:pt x="302208" y="250025"/>
                  </a:lnTo>
                  <a:lnTo>
                    <a:pt x="370199" y="254886"/>
                  </a:lnTo>
                  <a:lnTo>
                    <a:pt x="441871" y="256565"/>
                  </a:lnTo>
                  <a:lnTo>
                    <a:pt x="513546" y="254886"/>
                  </a:lnTo>
                  <a:lnTo>
                    <a:pt x="581539" y="250025"/>
                  </a:lnTo>
                  <a:lnTo>
                    <a:pt x="644941" y="242247"/>
                  </a:lnTo>
                  <a:lnTo>
                    <a:pt x="702840" y="231815"/>
                  </a:lnTo>
                  <a:lnTo>
                    <a:pt x="754329" y="218994"/>
                  </a:lnTo>
                  <a:lnTo>
                    <a:pt x="798496" y="204046"/>
                  </a:lnTo>
                  <a:lnTo>
                    <a:pt x="834432" y="187238"/>
                  </a:lnTo>
                  <a:lnTo>
                    <a:pt x="877971" y="149091"/>
                  </a:lnTo>
                  <a:lnTo>
                    <a:pt x="883754" y="128282"/>
                  </a:lnTo>
                  <a:lnTo>
                    <a:pt x="877971" y="107473"/>
                  </a:lnTo>
                  <a:lnTo>
                    <a:pt x="834432" y="69327"/>
                  </a:lnTo>
                  <a:lnTo>
                    <a:pt x="798496" y="52518"/>
                  </a:lnTo>
                  <a:lnTo>
                    <a:pt x="754329" y="37571"/>
                  </a:lnTo>
                  <a:lnTo>
                    <a:pt x="702840" y="24749"/>
                  </a:lnTo>
                  <a:lnTo>
                    <a:pt x="644941" y="14317"/>
                  </a:lnTo>
                  <a:lnTo>
                    <a:pt x="581539" y="6539"/>
                  </a:lnTo>
                  <a:lnTo>
                    <a:pt x="513546" y="1678"/>
                  </a:lnTo>
                  <a:lnTo>
                    <a:pt x="441871" y="0"/>
                  </a:lnTo>
                  <a:lnTo>
                    <a:pt x="370199" y="1678"/>
                  </a:lnTo>
                  <a:lnTo>
                    <a:pt x="302208" y="6539"/>
                  </a:lnTo>
                  <a:lnTo>
                    <a:pt x="238809" y="14317"/>
                  </a:lnTo>
                  <a:lnTo>
                    <a:pt x="180911" y="24749"/>
                  </a:lnTo>
                  <a:lnTo>
                    <a:pt x="129424" y="37571"/>
                  </a:lnTo>
                  <a:lnTo>
                    <a:pt x="85257" y="52518"/>
                  </a:lnTo>
                  <a:lnTo>
                    <a:pt x="49322" y="69327"/>
                  </a:lnTo>
                  <a:lnTo>
                    <a:pt x="5783" y="107473"/>
                  </a:lnTo>
                  <a:lnTo>
                    <a:pt x="0" y="12828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71028" y="3537648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19" h="257175">
                  <a:moveTo>
                    <a:pt x="883754" y="128282"/>
                  </a:moveTo>
                  <a:lnTo>
                    <a:pt x="861227" y="87733"/>
                  </a:lnTo>
                  <a:lnTo>
                    <a:pt x="798496" y="52518"/>
                  </a:lnTo>
                  <a:lnTo>
                    <a:pt x="754329" y="37571"/>
                  </a:lnTo>
                  <a:lnTo>
                    <a:pt x="702840" y="24749"/>
                  </a:lnTo>
                  <a:lnTo>
                    <a:pt x="644941" y="14317"/>
                  </a:lnTo>
                  <a:lnTo>
                    <a:pt x="581539" y="6539"/>
                  </a:lnTo>
                  <a:lnTo>
                    <a:pt x="513546" y="1678"/>
                  </a:lnTo>
                  <a:lnTo>
                    <a:pt x="441871" y="0"/>
                  </a:lnTo>
                  <a:lnTo>
                    <a:pt x="370199" y="1678"/>
                  </a:lnTo>
                  <a:lnTo>
                    <a:pt x="302208" y="6539"/>
                  </a:lnTo>
                  <a:lnTo>
                    <a:pt x="238809" y="14317"/>
                  </a:lnTo>
                  <a:lnTo>
                    <a:pt x="180911" y="24749"/>
                  </a:lnTo>
                  <a:lnTo>
                    <a:pt x="129424" y="37571"/>
                  </a:lnTo>
                  <a:lnTo>
                    <a:pt x="85257" y="52518"/>
                  </a:lnTo>
                  <a:lnTo>
                    <a:pt x="49322" y="69327"/>
                  </a:lnTo>
                  <a:lnTo>
                    <a:pt x="5783" y="107473"/>
                  </a:lnTo>
                  <a:lnTo>
                    <a:pt x="0" y="128282"/>
                  </a:lnTo>
                  <a:lnTo>
                    <a:pt x="5783" y="149091"/>
                  </a:lnTo>
                  <a:lnTo>
                    <a:pt x="49322" y="187238"/>
                  </a:lnTo>
                  <a:lnTo>
                    <a:pt x="85257" y="204046"/>
                  </a:lnTo>
                  <a:lnTo>
                    <a:pt x="129424" y="218994"/>
                  </a:lnTo>
                  <a:lnTo>
                    <a:pt x="180911" y="231815"/>
                  </a:lnTo>
                  <a:lnTo>
                    <a:pt x="238809" y="242247"/>
                  </a:lnTo>
                  <a:lnTo>
                    <a:pt x="302208" y="250025"/>
                  </a:lnTo>
                  <a:lnTo>
                    <a:pt x="370199" y="254886"/>
                  </a:lnTo>
                  <a:lnTo>
                    <a:pt x="441871" y="256565"/>
                  </a:lnTo>
                  <a:lnTo>
                    <a:pt x="513546" y="254886"/>
                  </a:lnTo>
                  <a:lnTo>
                    <a:pt x="581539" y="250025"/>
                  </a:lnTo>
                  <a:lnTo>
                    <a:pt x="644941" y="242247"/>
                  </a:lnTo>
                  <a:lnTo>
                    <a:pt x="702840" y="231815"/>
                  </a:lnTo>
                  <a:lnTo>
                    <a:pt x="754329" y="218994"/>
                  </a:lnTo>
                  <a:lnTo>
                    <a:pt x="798496" y="204046"/>
                  </a:lnTo>
                  <a:lnTo>
                    <a:pt x="834432" y="187238"/>
                  </a:lnTo>
                  <a:lnTo>
                    <a:pt x="877971" y="149091"/>
                  </a:lnTo>
                  <a:lnTo>
                    <a:pt x="883754" y="128282"/>
                  </a:lnTo>
                  <a:close/>
                </a:path>
              </a:pathLst>
            </a:custGeom>
            <a:ln w="129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09496" y="3544434"/>
            <a:ext cx="594360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"/>
                <a:cs typeface="Arial"/>
              </a:rPr>
              <a:t>Fagaras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1880" y="2694736"/>
            <a:ext cx="5334000" cy="1922145"/>
          </a:xfrm>
          <a:custGeom>
            <a:avLst/>
            <a:gdLst/>
            <a:ahLst/>
            <a:cxnLst/>
            <a:rect l="l" t="t" r="r" b="b"/>
            <a:pathLst>
              <a:path w="5334000" h="1922145">
                <a:moveTo>
                  <a:pt x="2497493" y="971194"/>
                </a:moveTo>
                <a:lnTo>
                  <a:pt x="2474966" y="930645"/>
                </a:lnTo>
                <a:lnTo>
                  <a:pt x="2412238" y="895430"/>
                </a:lnTo>
                <a:lnTo>
                  <a:pt x="2368073" y="880483"/>
                </a:lnTo>
                <a:lnTo>
                  <a:pt x="2316587" y="867661"/>
                </a:lnTo>
                <a:lnTo>
                  <a:pt x="2258689" y="857229"/>
                </a:lnTo>
                <a:lnTo>
                  <a:pt x="2195289" y="849451"/>
                </a:lnTo>
                <a:lnTo>
                  <a:pt x="2127296" y="844590"/>
                </a:lnTo>
                <a:lnTo>
                  <a:pt x="2055622" y="842911"/>
                </a:lnTo>
                <a:lnTo>
                  <a:pt x="1983947" y="844590"/>
                </a:lnTo>
                <a:lnTo>
                  <a:pt x="1915954" y="849451"/>
                </a:lnTo>
                <a:lnTo>
                  <a:pt x="1852554" y="857229"/>
                </a:lnTo>
                <a:lnTo>
                  <a:pt x="1794656" y="867661"/>
                </a:lnTo>
                <a:lnTo>
                  <a:pt x="1743170" y="880483"/>
                </a:lnTo>
                <a:lnTo>
                  <a:pt x="1699005" y="895430"/>
                </a:lnTo>
                <a:lnTo>
                  <a:pt x="1663070" y="912239"/>
                </a:lnTo>
                <a:lnTo>
                  <a:pt x="1619534" y="950385"/>
                </a:lnTo>
                <a:lnTo>
                  <a:pt x="1613750" y="971194"/>
                </a:lnTo>
                <a:lnTo>
                  <a:pt x="1619534" y="992003"/>
                </a:lnTo>
                <a:lnTo>
                  <a:pt x="1663070" y="1030149"/>
                </a:lnTo>
                <a:lnTo>
                  <a:pt x="1699005" y="1046958"/>
                </a:lnTo>
                <a:lnTo>
                  <a:pt x="1743170" y="1061905"/>
                </a:lnTo>
                <a:lnTo>
                  <a:pt x="1794656" y="1074727"/>
                </a:lnTo>
                <a:lnTo>
                  <a:pt x="1852554" y="1085159"/>
                </a:lnTo>
                <a:lnTo>
                  <a:pt x="1915954" y="1092937"/>
                </a:lnTo>
                <a:lnTo>
                  <a:pt x="1983947" y="1097798"/>
                </a:lnTo>
                <a:lnTo>
                  <a:pt x="2055622" y="1099477"/>
                </a:lnTo>
                <a:lnTo>
                  <a:pt x="2127296" y="1097798"/>
                </a:lnTo>
                <a:lnTo>
                  <a:pt x="2195289" y="1092937"/>
                </a:lnTo>
                <a:lnTo>
                  <a:pt x="2258689" y="1085159"/>
                </a:lnTo>
                <a:lnTo>
                  <a:pt x="2316587" y="1074727"/>
                </a:lnTo>
                <a:lnTo>
                  <a:pt x="2368073" y="1061905"/>
                </a:lnTo>
                <a:lnTo>
                  <a:pt x="2412238" y="1046958"/>
                </a:lnTo>
                <a:lnTo>
                  <a:pt x="2448173" y="1030149"/>
                </a:lnTo>
                <a:lnTo>
                  <a:pt x="2491709" y="992003"/>
                </a:lnTo>
                <a:lnTo>
                  <a:pt x="2497493" y="971194"/>
                </a:lnTo>
                <a:close/>
              </a:path>
              <a:path w="5334000" h="1922145">
                <a:moveTo>
                  <a:pt x="5333847" y="128295"/>
                </a:moveTo>
                <a:lnTo>
                  <a:pt x="5311321" y="87745"/>
                </a:lnTo>
                <a:lnTo>
                  <a:pt x="5248593" y="52526"/>
                </a:lnTo>
                <a:lnTo>
                  <a:pt x="5204428" y="37577"/>
                </a:lnTo>
                <a:lnTo>
                  <a:pt x="5152941" y="24754"/>
                </a:lnTo>
                <a:lnTo>
                  <a:pt x="5095043" y="14320"/>
                </a:lnTo>
                <a:lnTo>
                  <a:pt x="5031643" y="6540"/>
                </a:lnTo>
                <a:lnTo>
                  <a:pt x="4963651" y="1679"/>
                </a:lnTo>
                <a:lnTo>
                  <a:pt x="4891976" y="0"/>
                </a:lnTo>
                <a:lnTo>
                  <a:pt x="4820301" y="1679"/>
                </a:lnTo>
                <a:lnTo>
                  <a:pt x="4752309" y="6540"/>
                </a:lnTo>
                <a:lnTo>
                  <a:pt x="4688909" y="14320"/>
                </a:lnTo>
                <a:lnTo>
                  <a:pt x="4631011" y="24754"/>
                </a:lnTo>
                <a:lnTo>
                  <a:pt x="4579524" y="37577"/>
                </a:lnTo>
                <a:lnTo>
                  <a:pt x="4535359" y="52526"/>
                </a:lnTo>
                <a:lnTo>
                  <a:pt x="4499425" y="69337"/>
                </a:lnTo>
                <a:lnTo>
                  <a:pt x="4455888" y="107485"/>
                </a:lnTo>
                <a:lnTo>
                  <a:pt x="4450105" y="128295"/>
                </a:lnTo>
                <a:lnTo>
                  <a:pt x="4455888" y="149101"/>
                </a:lnTo>
                <a:lnTo>
                  <a:pt x="4499425" y="187245"/>
                </a:lnTo>
                <a:lnTo>
                  <a:pt x="4535359" y="204054"/>
                </a:lnTo>
                <a:lnTo>
                  <a:pt x="4579524" y="219001"/>
                </a:lnTo>
                <a:lnTo>
                  <a:pt x="4631011" y="231824"/>
                </a:lnTo>
                <a:lnTo>
                  <a:pt x="4688909" y="242257"/>
                </a:lnTo>
                <a:lnTo>
                  <a:pt x="4752309" y="250037"/>
                </a:lnTo>
                <a:lnTo>
                  <a:pt x="4820301" y="254898"/>
                </a:lnTo>
                <a:lnTo>
                  <a:pt x="4891976" y="256578"/>
                </a:lnTo>
                <a:lnTo>
                  <a:pt x="4963651" y="254898"/>
                </a:lnTo>
                <a:lnTo>
                  <a:pt x="5031643" y="250037"/>
                </a:lnTo>
                <a:lnTo>
                  <a:pt x="5095043" y="242257"/>
                </a:lnTo>
                <a:lnTo>
                  <a:pt x="5152941" y="231824"/>
                </a:lnTo>
                <a:lnTo>
                  <a:pt x="5204428" y="219001"/>
                </a:lnTo>
                <a:lnTo>
                  <a:pt x="5248593" y="204054"/>
                </a:lnTo>
                <a:lnTo>
                  <a:pt x="5284527" y="187245"/>
                </a:lnTo>
                <a:lnTo>
                  <a:pt x="5328064" y="149101"/>
                </a:lnTo>
                <a:lnTo>
                  <a:pt x="5333847" y="128295"/>
                </a:lnTo>
                <a:close/>
              </a:path>
              <a:path w="5334000" h="1922145">
                <a:moveTo>
                  <a:pt x="883742" y="1793836"/>
                </a:moveTo>
                <a:lnTo>
                  <a:pt x="861215" y="1753286"/>
                </a:lnTo>
                <a:lnTo>
                  <a:pt x="798488" y="1718068"/>
                </a:lnTo>
                <a:lnTo>
                  <a:pt x="754322" y="1703119"/>
                </a:lnTo>
                <a:lnTo>
                  <a:pt x="702836" y="1690295"/>
                </a:lnTo>
                <a:lnTo>
                  <a:pt x="644938" y="1679862"/>
                </a:lnTo>
                <a:lnTo>
                  <a:pt x="581538" y="1672082"/>
                </a:lnTo>
                <a:lnTo>
                  <a:pt x="513545" y="1667220"/>
                </a:lnTo>
                <a:lnTo>
                  <a:pt x="441871" y="1665541"/>
                </a:lnTo>
                <a:lnTo>
                  <a:pt x="370196" y="1667220"/>
                </a:lnTo>
                <a:lnTo>
                  <a:pt x="302203" y="1672082"/>
                </a:lnTo>
                <a:lnTo>
                  <a:pt x="238803" y="1679862"/>
                </a:lnTo>
                <a:lnTo>
                  <a:pt x="180905" y="1690295"/>
                </a:lnTo>
                <a:lnTo>
                  <a:pt x="129419" y="1703119"/>
                </a:lnTo>
                <a:lnTo>
                  <a:pt x="85254" y="1718068"/>
                </a:lnTo>
                <a:lnTo>
                  <a:pt x="49319" y="1734878"/>
                </a:lnTo>
                <a:lnTo>
                  <a:pt x="5783" y="1773027"/>
                </a:lnTo>
                <a:lnTo>
                  <a:pt x="0" y="1793836"/>
                </a:lnTo>
                <a:lnTo>
                  <a:pt x="5783" y="1814643"/>
                </a:lnTo>
                <a:lnTo>
                  <a:pt x="49319" y="1852786"/>
                </a:lnTo>
                <a:lnTo>
                  <a:pt x="85254" y="1869595"/>
                </a:lnTo>
                <a:lnTo>
                  <a:pt x="129419" y="1884543"/>
                </a:lnTo>
                <a:lnTo>
                  <a:pt x="180905" y="1897366"/>
                </a:lnTo>
                <a:lnTo>
                  <a:pt x="238803" y="1907799"/>
                </a:lnTo>
                <a:lnTo>
                  <a:pt x="302203" y="1915578"/>
                </a:lnTo>
                <a:lnTo>
                  <a:pt x="370196" y="1920440"/>
                </a:lnTo>
                <a:lnTo>
                  <a:pt x="441871" y="1922119"/>
                </a:lnTo>
                <a:lnTo>
                  <a:pt x="513545" y="1920440"/>
                </a:lnTo>
                <a:lnTo>
                  <a:pt x="581538" y="1915578"/>
                </a:lnTo>
                <a:lnTo>
                  <a:pt x="644938" y="1907799"/>
                </a:lnTo>
                <a:lnTo>
                  <a:pt x="702836" y="1897366"/>
                </a:lnTo>
                <a:lnTo>
                  <a:pt x="754322" y="1884543"/>
                </a:lnTo>
                <a:lnTo>
                  <a:pt x="798488" y="1869595"/>
                </a:lnTo>
                <a:lnTo>
                  <a:pt x="834422" y="1852786"/>
                </a:lnTo>
                <a:lnTo>
                  <a:pt x="877958" y="1814643"/>
                </a:lnTo>
                <a:lnTo>
                  <a:pt x="883742" y="1793836"/>
                </a:lnTo>
                <a:close/>
              </a:path>
              <a:path w="5334000" h="1922145">
                <a:moveTo>
                  <a:pt x="1948345" y="1793836"/>
                </a:moveTo>
                <a:lnTo>
                  <a:pt x="1925817" y="1753286"/>
                </a:lnTo>
                <a:lnTo>
                  <a:pt x="1863087" y="1718068"/>
                </a:lnTo>
                <a:lnTo>
                  <a:pt x="1818921" y="1703119"/>
                </a:lnTo>
                <a:lnTo>
                  <a:pt x="1767433" y="1690295"/>
                </a:lnTo>
                <a:lnTo>
                  <a:pt x="1709535" y="1679862"/>
                </a:lnTo>
                <a:lnTo>
                  <a:pt x="1646136" y="1672082"/>
                </a:lnTo>
                <a:lnTo>
                  <a:pt x="1578145" y="1667220"/>
                </a:lnTo>
                <a:lnTo>
                  <a:pt x="1506474" y="1665541"/>
                </a:lnTo>
                <a:lnTo>
                  <a:pt x="1434798" y="1667220"/>
                </a:lnTo>
                <a:lnTo>
                  <a:pt x="1366805" y="1672082"/>
                </a:lnTo>
                <a:lnTo>
                  <a:pt x="1303404" y="1679862"/>
                </a:lnTo>
                <a:lnTo>
                  <a:pt x="1245504" y="1690295"/>
                </a:lnTo>
                <a:lnTo>
                  <a:pt x="1194015" y="1703119"/>
                </a:lnTo>
                <a:lnTo>
                  <a:pt x="1149848" y="1718068"/>
                </a:lnTo>
                <a:lnTo>
                  <a:pt x="1113912" y="1734878"/>
                </a:lnTo>
                <a:lnTo>
                  <a:pt x="1070373" y="1773027"/>
                </a:lnTo>
                <a:lnTo>
                  <a:pt x="1064590" y="1793836"/>
                </a:lnTo>
                <a:lnTo>
                  <a:pt x="1070373" y="1814643"/>
                </a:lnTo>
                <a:lnTo>
                  <a:pt x="1113912" y="1852786"/>
                </a:lnTo>
                <a:lnTo>
                  <a:pt x="1149848" y="1869595"/>
                </a:lnTo>
                <a:lnTo>
                  <a:pt x="1194015" y="1884543"/>
                </a:lnTo>
                <a:lnTo>
                  <a:pt x="1245504" y="1897366"/>
                </a:lnTo>
                <a:lnTo>
                  <a:pt x="1303404" y="1907799"/>
                </a:lnTo>
                <a:lnTo>
                  <a:pt x="1366805" y="1915578"/>
                </a:lnTo>
                <a:lnTo>
                  <a:pt x="1434798" y="1920440"/>
                </a:lnTo>
                <a:lnTo>
                  <a:pt x="1506474" y="1922119"/>
                </a:lnTo>
                <a:lnTo>
                  <a:pt x="1578145" y="1920440"/>
                </a:lnTo>
                <a:lnTo>
                  <a:pt x="1646136" y="1915578"/>
                </a:lnTo>
                <a:lnTo>
                  <a:pt x="1709535" y="1907799"/>
                </a:lnTo>
                <a:lnTo>
                  <a:pt x="1767433" y="1897366"/>
                </a:lnTo>
                <a:lnTo>
                  <a:pt x="1818921" y="1884543"/>
                </a:lnTo>
                <a:lnTo>
                  <a:pt x="1863087" y="1869595"/>
                </a:lnTo>
                <a:lnTo>
                  <a:pt x="1899022" y="1852786"/>
                </a:lnTo>
                <a:lnTo>
                  <a:pt x="1942561" y="1814643"/>
                </a:lnTo>
                <a:lnTo>
                  <a:pt x="1948345" y="1793836"/>
                </a:lnTo>
                <a:close/>
              </a:path>
            </a:pathLst>
          </a:custGeom>
          <a:ln w="2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65216" y="2646374"/>
            <a:ext cx="70612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075" marR="5080" indent="-207010">
              <a:lnSpc>
                <a:spcPct val="131900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Timisoara  </a:t>
            </a:r>
            <a:r>
              <a:rPr sz="1200" spc="10" dirty="0">
                <a:latin typeface="Arial"/>
                <a:cs typeface="Arial"/>
              </a:rPr>
              <a:t>329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74152" y="2646374"/>
            <a:ext cx="46545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70" marR="5080" indent="-103505">
              <a:lnSpc>
                <a:spcPct val="131900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Zerind  </a:t>
            </a:r>
            <a:r>
              <a:rPr sz="1200" spc="10" dirty="0">
                <a:latin typeface="Arial"/>
                <a:cs typeface="Arial"/>
              </a:rPr>
              <a:t>374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0219" y="3498336"/>
            <a:ext cx="353060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 marR="5080" indent="-38735">
              <a:lnSpc>
                <a:spcPct val="126899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Arad  </a:t>
            </a:r>
            <a:r>
              <a:rPr sz="1200" spc="10" dirty="0">
                <a:latin typeface="Arial"/>
                <a:cs typeface="Arial"/>
              </a:rPr>
              <a:t>366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99918" y="3498336"/>
            <a:ext cx="542925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7955" marR="5080" indent="-135890">
              <a:lnSpc>
                <a:spcPct val="126899"/>
              </a:lnSpc>
              <a:spcBef>
                <a:spcPts val="95"/>
              </a:spcBef>
            </a:pPr>
            <a:r>
              <a:rPr sz="1200" spc="10" dirty="0">
                <a:latin typeface="Arial"/>
                <a:cs typeface="Arial"/>
              </a:rPr>
              <a:t>Oradea  380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69208" y="3506876"/>
            <a:ext cx="763905" cy="4813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100" spc="-114" dirty="0">
                <a:latin typeface="Arial"/>
                <a:cs typeface="Arial"/>
              </a:rPr>
              <a:t>Rimnicu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Vilcea</a:t>
            </a:r>
            <a:endParaRPr sz="1100">
              <a:latin typeface="Arial"/>
              <a:cs typeface="Arial"/>
            </a:endParaRPr>
          </a:p>
          <a:p>
            <a:pPr marL="33655" algn="ctr">
              <a:lnSpc>
                <a:spcPct val="100000"/>
              </a:lnSpc>
              <a:spcBef>
                <a:spcPts val="445"/>
              </a:spcBef>
            </a:pPr>
            <a:r>
              <a:rPr sz="1200" spc="10" dirty="0">
                <a:latin typeface="Arial"/>
                <a:cs typeface="Arial"/>
              </a:rPr>
              <a:t>193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6617" y="4311904"/>
            <a:ext cx="37020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 marR="5080" indent="-45720">
              <a:lnSpc>
                <a:spcPct val="131900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Sibiu  </a:t>
            </a:r>
            <a:r>
              <a:rPr sz="1200" spc="10" dirty="0">
                <a:latin typeface="Arial"/>
                <a:cs typeface="Arial"/>
              </a:rPr>
              <a:t>253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60321" y="4311904"/>
            <a:ext cx="72390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930" marR="5080" indent="-316865">
              <a:lnSpc>
                <a:spcPct val="131900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Bucharest  </a:t>
            </a:r>
            <a:r>
              <a:rPr sz="1200" spc="1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0420" y="4402704"/>
            <a:ext cx="135252" cy="171739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10</a:t>
            </a:fld>
            <a:endParaRPr spc="2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55" dirty="0"/>
              <a:t> </a:t>
            </a:r>
            <a:r>
              <a:rPr spc="50" dirty="0"/>
              <a:t>of</a:t>
            </a:r>
            <a:r>
              <a:rPr spc="150" dirty="0"/>
              <a:t> </a:t>
            </a:r>
            <a:r>
              <a:rPr spc="60" dirty="0"/>
              <a:t>greedy</a:t>
            </a:r>
            <a:r>
              <a:rPr spc="155" dirty="0"/>
              <a:t> </a:t>
            </a:r>
            <a:r>
              <a:rPr spc="-5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12274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55" dirty="0"/>
              <a:t> </a:t>
            </a:r>
            <a:r>
              <a:rPr spc="50" dirty="0"/>
              <a:t>of</a:t>
            </a:r>
            <a:r>
              <a:rPr spc="150" dirty="0"/>
              <a:t> </a:t>
            </a:r>
            <a:r>
              <a:rPr spc="60" dirty="0"/>
              <a:t>greedy</a:t>
            </a:r>
            <a:r>
              <a:rPr spc="155" dirty="0"/>
              <a:t> </a:t>
            </a:r>
            <a:r>
              <a:rPr spc="-5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8" y="1608802"/>
            <a:ext cx="8266432" cy="247606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43585" marR="5080" indent="-731520">
              <a:lnSpc>
                <a:spcPct val="101000"/>
              </a:lnSpc>
              <a:spcBef>
                <a:spcPts val="90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0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No–can get stuck in loops, e.g., with Oradea as goal, </a:t>
            </a:r>
            <a:endParaRPr lang="en-GB" sz="2050" dirty="0">
              <a:latin typeface="Tahoma"/>
              <a:cs typeface="Tahoma"/>
            </a:endParaRPr>
          </a:p>
          <a:p>
            <a:pPr marL="743585" marR="5080" indent="-731520">
              <a:lnSpc>
                <a:spcPct val="101000"/>
              </a:lnSpc>
              <a:spcBef>
                <a:spcPts val="90"/>
              </a:spcBef>
            </a:pPr>
            <a:r>
              <a:rPr sz="2050" dirty="0">
                <a:latin typeface="Tahoma"/>
                <a:cs typeface="Tahoma"/>
              </a:rPr>
              <a:t> </a:t>
            </a:r>
            <a:endParaRPr lang="en-GB" sz="2050" dirty="0">
              <a:latin typeface="Tahoma"/>
              <a:cs typeface="Tahoma"/>
            </a:endParaRPr>
          </a:p>
          <a:p>
            <a:pPr marL="743585" marR="5080" indent="-731520">
              <a:lnSpc>
                <a:spcPct val="101000"/>
              </a:lnSpc>
              <a:spcBef>
                <a:spcPts val="90"/>
              </a:spcBef>
            </a:pPr>
            <a:r>
              <a:rPr lang="en-GB" sz="2050" spc="-140" dirty="0">
                <a:latin typeface="Tahoma"/>
                <a:cs typeface="Tahoma"/>
              </a:rPr>
              <a:t>                                  </a:t>
            </a:r>
            <a:r>
              <a:rPr sz="2050" dirty="0">
                <a:latin typeface="Tahoma"/>
                <a:cs typeface="Tahoma"/>
              </a:rPr>
              <a:t>Iasi </a:t>
            </a:r>
            <a:r>
              <a:rPr sz="2050" dirty="0">
                <a:latin typeface="Lucida Sans Unicode"/>
                <a:cs typeface="Lucida Sans Unicode"/>
              </a:rPr>
              <a:t>→ </a:t>
            </a:r>
            <a:r>
              <a:rPr sz="2050" dirty="0">
                <a:latin typeface="Tahoma"/>
                <a:cs typeface="Tahoma"/>
              </a:rPr>
              <a:t>Neamt </a:t>
            </a:r>
            <a:r>
              <a:rPr sz="2050" dirty="0">
                <a:latin typeface="Lucida Sans Unicode"/>
                <a:cs typeface="Lucida Sans Unicode"/>
              </a:rPr>
              <a:t>→ </a:t>
            </a:r>
            <a:r>
              <a:rPr sz="2050" dirty="0">
                <a:latin typeface="Tahoma"/>
                <a:cs typeface="Tahoma"/>
              </a:rPr>
              <a:t>Iasi </a:t>
            </a:r>
            <a:r>
              <a:rPr sz="2050" dirty="0">
                <a:latin typeface="Lucida Sans Unicode"/>
                <a:cs typeface="Lucida Sans Unicode"/>
              </a:rPr>
              <a:t>→ </a:t>
            </a:r>
            <a:r>
              <a:rPr sz="2050" dirty="0" err="1">
                <a:latin typeface="Tahoma"/>
                <a:cs typeface="Tahoma"/>
              </a:rPr>
              <a:t>Neamt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dirty="0">
                <a:latin typeface="Lucida Sans Unicode"/>
                <a:cs typeface="Lucida Sans Unicode"/>
              </a:rPr>
              <a:t>→</a:t>
            </a:r>
            <a:endParaRPr lang="en-GB" sz="2050" dirty="0">
              <a:latin typeface="Lucida Sans Unicode"/>
              <a:cs typeface="Lucida Sans Unicode"/>
            </a:endParaRPr>
          </a:p>
          <a:p>
            <a:pPr marL="743585" marR="5080" indent="-731520">
              <a:lnSpc>
                <a:spcPct val="101000"/>
              </a:lnSpc>
              <a:spcBef>
                <a:spcPts val="90"/>
              </a:spcBef>
            </a:pPr>
            <a:endParaRPr sz="20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z="2050" dirty="0">
                <a:latin typeface="Tahoma"/>
                <a:cs typeface="Tahoma"/>
              </a:rPr>
              <a:t>                </a:t>
            </a:r>
            <a:r>
              <a:rPr sz="2050" dirty="0">
                <a:latin typeface="Tahoma"/>
                <a:cs typeface="Tahoma"/>
              </a:rPr>
              <a:t>Complete in finite space with </a:t>
            </a:r>
            <a:r>
              <a:rPr lang="en-GB" sz="2050" dirty="0">
                <a:latin typeface="Tahoma"/>
                <a:cs typeface="Tahoma"/>
              </a:rPr>
              <a:t>checking for </a:t>
            </a:r>
            <a:r>
              <a:rPr sz="2050" dirty="0">
                <a:latin typeface="Tahoma"/>
                <a:cs typeface="Tahoma"/>
              </a:rPr>
              <a:t>repeated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state</a:t>
            </a:r>
            <a:endParaRPr lang="en-GB"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7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spc="-7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55" dirty="0"/>
              <a:t> </a:t>
            </a:r>
            <a:r>
              <a:rPr spc="50" dirty="0"/>
              <a:t>of</a:t>
            </a:r>
            <a:r>
              <a:rPr spc="150" dirty="0"/>
              <a:t> </a:t>
            </a:r>
            <a:r>
              <a:rPr spc="60" dirty="0"/>
              <a:t>greedy</a:t>
            </a:r>
            <a:r>
              <a:rPr spc="155" dirty="0"/>
              <a:t> </a:t>
            </a:r>
            <a:r>
              <a:rPr spc="-5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169" y="1608802"/>
            <a:ext cx="8825231" cy="3407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9620" marR="2515235" indent="-731520">
              <a:lnSpc>
                <a:spcPct val="101000"/>
              </a:lnSpc>
              <a:spcBef>
                <a:spcPts val="90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No–can get stuck in loops, e.g.,  </a:t>
            </a:r>
            <a:endParaRPr lang="en-GB" sz="2050" dirty="0">
              <a:latin typeface="Tahoma"/>
              <a:cs typeface="Tahoma"/>
            </a:endParaRPr>
          </a:p>
          <a:p>
            <a:pPr marL="769620" marR="2515235" indent="-731520">
              <a:lnSpc>
                <a:spcPct val="101000"/>
              </a:lnSpc>
              <a:spcBef>
                <a:spcPts val="90"/>
              </a:spcBef>
            </a:pPr>
            <a:endParaRPr lang="en-GB" sz="2050" dirty="0">
              <a:latin typeface="Tahoma"/>
              <a:cs typeface="Tahoma"/>
            </a:endParaRPr>
          </a:p>
          <a:p>
            <a:pPr marL="769620" marR="2515235" indent="-731520">
              <a:lnSpc>
                <a:spcPct val="101000"/>
              </a:lnSpc>
              <a:spcBef>
                <a:spcPts val="90"/>
              </a:spcBef>
            </a:pPr>
            <a:r>
              <a:rPr lang="en-GB" sz="2050" spc="-625" dirty="0">
                <a:latin typeface="Tahoma"/>
                <a:cs typeface="Tahoma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		      </a:t>
            </a:r>
            <a:r>
              <a:rPr sz="2050" dirty="0">
                <a:latin typeface="Tahoma"/>
                <a:cs typeface="Tahoma"/>
              </a:rPr>
              <a:t>Iasi </a:t>
            </a:r>
            <a:r>
              <a:rPr sz="2050" dirty="0">
                <a:latin typeface="Lucida Sans Unicode"/>
                <a:cs typeface="Lucida Sans Unicode"/>
              </a:rPr>
              <a:t>→ </a:t>
            </a:r>
            <a:r>
              <a:rPr sz="2050" dirty="0">
                <a:latin typeface="Tahoma"/>
                <a:cs typeface="Tahoma"/>
              </a:rPr>
              <a:t>Neamt </a:t>
            </a:r>
            <a:r>
              <a:rPr sz="2050" dirty="0">
                <a:latin typeface="Lucida Sans Unicode"/>
                <a:cs typeface="Lucida Sans Unicode"/>
              </a:rPr>
              <a:t>→ </a:t>
            </a:r>
            <a:r>
              <a:rPr sz="2050" dirty="0">
                <a:latin typeface="Tahoma"/>
                <a:cs typeface="Tahoma"/>
              </a:rPr>
              <a:t>Iasi </a:t>
            </a:r>
            <a:r>
              <a:rPr sz="2050" dirty="0">
                <a:latin typeface="Lucida Sans Unicode"/>
                <a:cs typeface="Lucida Sans Unicode"/>
              </a:rPr>
              <a:t>→ </a:t>
            </a:r>
            <a:r>
              <a:rPr sz="2050" dirty="0">
                <a:latin typeface="Tahoma"/>
                <a:cs typeface="Tahoma"/>
              </a:rPr>
              <a:t>Neamt </a:t>
            </a:r>
            <a:r>
              <a:rPr sz="2050" dirty="0">
                <a:latin typeface="Lucida Sans Unicode"/>
                <a:cs typeface="Lucida Sans Unicode"/>
              </a:rPr>
              <a:t>→</a:t>
            </a: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endParaRPr lang="en-GB" sz="205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lang="en-GB" sz="2050" dirty="0">
                <a:latin typeface="Tahoma"/>
                <a:cs typeface="Tahoma"/>
              </a:rPr>
              <a:t>                </a:t>
            </a:r>
            <a:r>
              <a:rPr sz="2050" dirty="0">
                <a:latin typeface="Tahoma"/>
                <a:cs typeface="Tahoma"/>
              </a:rPr>
              <a:t>Complete in finite space with repeated-state checking</a:t>
            </a:r>
            <a:endParaRPr lang="en-GB" sz="205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Tahoma"/>
              <a:cs typeface="Tahoma"/>
            </a:endParaRPr>
          </a:p>
          <a:p>
            <a:pPr marL="38100" marR="30480">
              <a:lnSpc>
                <a:spcPct val="163400"/>
              </a:lnSpc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Times New Roman"/>
                <a:cs typeface="Times New Roman"/>
              </a:rPr>
              <a:t>O</a:t>
            </a:r>
            <a:r>
              <a:rPr sz="2050" spc="5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55" dirty="0">
                <a:solidFill>
                  <a:srgbClr val="990099"/>
                </a:solidFill>
                <a:latin typeface="Times New Roman"/>
                <a:cs typeface="Times New Roman"/>
              </a:rPr>
              <a:t>b</a:t>
            </a:r>
            <a:r>
              <a:rPr sz="2100" i="1" spc="82" baseline="29761" dirty="0">
                <a:solidFill>
                  <a:srgbClr val="990099"/>
                </a:solidFill>
                <a:latin typeface="Palatino Linotype"/>
                <a:cs typeface="Palatino Linotype"/>
              </a:rPr>
              <a:t>m</a:t>
            </a:r>
            <a:r>
              <a:rPr sz="2050" spc="5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55" dirty="0">
                <a:latin typeface="Tahoma"/>
                <a:cs typeface="Tahoma"/>
              </a:rPr>
              <a:t>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but a good heuristic can give dramatic improvement  </a:t>
            </a:r>
            <a:endParaRPr lang="en-GB" sz="2050" dirty="0">
              <a:latin typeface="Tahoma"/>
              <a:cs typeface="Tahoma"/>
            </a:endParaRPr>
          </a:p>
          <a:p>
            <a:pPr marL="38100" marR="30480">
              <a:lnSpc>
                <a:spcPct val="163400"/>
              </a:lnSpc>
            </a:pPr>
            <a:endParaRPr lang="en-GB" sz="2050" dirty="0">
              <a:latin typeface="Tahoma"/>
              <a:cs typeface="Tahoma"/>
            </a:endParaRPr>
          </a:p>
          <a:p>
            <a:pPr marL="38100" marR="30480">
              <a:lnSpc>
                <a:spcPct val="163400"/>
              </a:lnSpc>
            </a:pPr>
            <a:r>
              <a:rPr sz="2050" u="sng" spc="-114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spc="-114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55" dirty="0"/>
              <a:t> </a:t>
            </a:r>
            <a:r>
              <a:rPr spc="50" dirty="0"/>
              <a:t>of</a:t>
            </a:r>
            <a:r>
              <a:rPr spc="150" dirty="0"/>
              <a:t> </a:t>
            </a:r>
            <a:r>
              <a:rPr spc="60" dirty="0"/>
              <a:t>greedy</a:t>
            </a:r>
            <a:r>
              <a:rPr spc="155" dirty="0"/>
              <a:t> </a:t>
            </a:r>
            <a:r>
              <a:rPr spc="-5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169" y="1608802"/>
            <a:ext cx="8596631" cy="4533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9620" marR="2515235" indent="-731520">
              <a:lnSpc>
                <a:spcPct val="101000"/>
              </a:lnSpc>
              <a:spcBef>
                <a:spcPts val="90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No–can get stuck in loops, e.g.,  </a:t>
            </a:r>
            <a:r>
              <a:rPr lang="en-GB" sz="2050" dirty="0">
                <a:latin typeface="Tahoma"/>
                <a:cs typeface="Tahoma"/>
              </a:rPr>
              <a:t> </a:t>
            </a:r>
          </a:p>
          <a:p>
            <a:pPr marL="769620" marR="2515235" indent="-731520">
              <a:lnSpc>
                <a:spcPct val="101000"/>
              </a:lnSpc>
              <a:spcBef>
                <a:spcPts val="90"/>
              </a:spcBef>
            </a:pPr>
            <a:endParaRPr lang="en-GB" sz="2050" dirty="0">
              <a:latin typeface="Tahoma"/>
              <a:cs typeface="Tahoma"/>
            </a:endParaRPr>
          </a:p>
          <a:p>
            <a:pPr marL="769620" marR="2515235" indent="-731520">
              <a:lnSpc>
                <a:spcPct val="101000"/>
              </a:lnSpc>
              <a:spcBef>
                <a:spcPts val="90"/>
              </a:spcBef>
            </a:pPr>
            <a:r>
              <a:rPr lang="en-GB" sz="2050" dirty="0">
                <a:latin typeface="Tahoma"/>
                <a:cs typeface="Tahoma"/>
              </a:rPr>
              <a:t>                   	</a:t>
            </a:r>
            <a:r>
              <a:rPr lang="en-GB" sz="2050" dirty="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sz="2050" dirty="0" err="1">
                <a:solidFill>
                  <a:srgbClr val="C00000"/>
                </a:solidFill>
                <a:latin typeface="Tahoma"/>
                <a:cs typeface="Tahoma"/>
              </a:rPr>
              <a:t>asi</a:t>
            </a:r>
            <a:r>
              <a:rPr sz="20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C00000"/>
                </a:solidFill>
                <a:latin typeface="Lucida Sans Unicode"/>
                <a:cs typeface="Lucida Sans Unicode"/>
              </a:rPr>
              <a:t>→ </a:t>
            </a:r>
            <a:r>
              <a:rPr sz="2050" dirty="0">
                <a:solidFill>
                  <a:srgbClr val="C00000"/>
                </a:solidFill>
                <a:latin typeface="Tahoma"/>
                <a:cs typeface="Tahoma"/>
              </a:rPr>
              <a:t>Neamt </a:t>
            </a:r>
            <a:r>
              <a:rPr sz="2050" dirty="0">
                <a:solidFill>
                  <a:srgbClr val="C00000"/>
                </a:solidFill>
                <a:latin typeface="Lucida Sans Unicode"/>
                <a:cs typeface="Lucida Sans Unicode"/>
              </a:rPr>
              <a:t>→ </a:t>
            </a:r>
            <a:r>
              <a:rPr sz="2050" dirty="0">
                <a:solidFill>
                  <a:srgbClr val="C00000"/>
                </a:solidFill>
                <a:latin typeface="Tahoma"/>
                <a:cs typeface="Tahoma"/>
              </a:rPr>
              <a:t>Iasi </a:t>
            </a:r>
            <a:r>
              <a:rPr sz="2050" dirty="0">
                <a:solidFill>
                  <a:srgbClr val="C00000"/>
                </a:solidFill>
                <a:latin typeface="Lucida Sans Unicode"/>
                <a:cs typeface="Lucida Sans Unicode"/>
              </a:rPr>
              <a:t>→ </a:t>
            </a:r>
            <a:r>
              <a:rPr sz="2050" dirty="0" err="1">
                <a:solidFill>
                  <a:srgbClr val="C00000"/>
                </a:solidFill>
                <a:latin typeface="Tahoma"/>
                <a:cs typeface="Tahoma"/>
              </a:rPr>
              <a:t>Neamt</a:t>
            </a:r>
            <a:r>
              <a:rPr sz="20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C00000"/>
                </a:solidFill>
                <a:latin typeface="Lucida Sans Unicode"/>
                <a:cs typeface="Lucida Sans Unicode"/>
              </a:rPr>
              <a:t>→</a:t>
            </a:r>
            <a:endParaRPr lang="en-GB" sz="2050" dirty="0">
              <a:solidFill>
                <a:srgbClr val="C00000"/>
              </a:solidFill>
              <a:latin typeface="Lucida Sans Unicode"/>
              <a:cs typeface="Lucida Sans Unicode"/>
            </a:endParaRPr>
          </a:p>
          <a:p>
            <a:pPr marL="769620" marR="2515235" indent="-731520">
              <a:lnSpc>
                <a:spcPct val="101000"/>
              </a:lnSpc>
              <a:spcBef>
                <a:spcPts val="90"/>
              </a:spcBef>
            </a:pPr>
            <a:endParaRPr sz="2050" dirty="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lang="en-GB" sz="2050" spc="-120" dirty="0">
                <a:latin typeface="Tahoma"/>
                <a:cs typeface="Tahoma"/>
              </a:rPr>
              <a:t>                   </a:t>
            </a:r>
            <a:r>
              <a:rPr sz="2050" dirty="0">
                <a:latin typeface="Tahoma"/>
                <a:cs typeface="Tahoma"/>
              </a:rPr>
              <a:t>Complete in finite space with repeated-state checking</a:t>
            </a:r>
            <a:endParaRPr lang="en-GB" sz="205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Tahoma"/>
              <a:cs typeface="Tahoma"/>
            </a:endParaRPr>
          </a:p>
          <a:p>
            <a:pPr marL="38100" marR="30480">
              <a:lnSpc>
                <a:spcPct val="163400"/>
              </a:lnSpc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Times New Roman"/>
                <a:cs typeface="Times New Roman"/>
              </a:rPr>
              <a:t>O</a:t>
            </a:r>
            <a:r>
              <a:rPr sz="2050" spc="5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55" dirty="0">
                <a:solidFill>
                  <a:srgbClr val="990099"/>
                </a:solidFill>
                <a:latin typeface="Times New Roman"/>
                <a:cs typeface="Times New Roman"/>
              </a:rPr>
              <a:t>b</a:t>
            </a:r>
            <a:r>
              <a:rPr sz="2100" i="1" spc="82" baseline="29761" dirty="0">
                <a:solidFill>
                  <a:srgbClr val="990099"/>
                </a:solidFill>
                <a:latin typeface="Palatino Linotype"/>
                <a:cs typeface="Palatino Linotype"/>
              </a:rPr>
              <a:t>m</a:t>
            </a:r>
            <a:r>
              <a:rPr sz="2050" spc="5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55" dirty="0">
                <a:latin typeface="Tahoma"/>
                <a:cs typeface="Tahoma"/>
              </a:rPr>
              <a:t>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but a good heuristic can give dramatic improvement  </a:t>
            </a:r>
            <a:endParaRPr lang="en-GB" sz="2050" dirty="0">
              <a:latin typeface="Tahoma"/>
              <a:cs typeface="Tahoma"/>
            </a:endParaRPr>
          </a:p>
          <a:p>
            <a:pPr marL="38100" marR="30480">
              <a:lnSpc>
                <a:spcPct val="163400"/>
              </a:lnSpc>
            </a:pPr>
            <a:endParaRPr lang="en-GB" sz="2050" u="sng" spc="-110" dirty="0">
              <a:solidFill>
                <a:srgbClr val="FF00FF"/>
              </a:solidFill>
              <a:uFill>
                <a:solidFill>
                  <a:srgbClr val="FE00FE"/>
                </a:solidFill>
              </a:uFill>
              <a:latin typeface="Tahoma"/>
              <a:cs typeface="Tahoma"/>
            </a:endParaRPr>
          </a:p>
          <a:p>
            <a:pPr marL="38100" marR="30480">
              <a:lnSpc>
                <a:spcPct val="163400"/>
              </a:lnSpc>
            </a:pPr>
            <a:r>
              <a:rPr sz="2050" u="sng" spc="-1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spc="-11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i="1" spc="-35" dirty="0">
                <a:solidFill>
                  <a:srgbClr val="990099"/>
                </a:solidFill>
                <a:latin typeface="Times New Roman"/>
                <a:cs typeface="Times New Roman"/>
              </a:rPr>
              <a:t>O</a:t>
            </a:r>
            <a:r>
              <a:rPr sz="2050" spc="-3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-35" dirty="0">
                <a:solidFill>
                  <a:srgbClr val="990099"/>
                </a:solidFill>
                <a:latin typeface="Times New Roman"/>
                <a:cs typeface="Times New Roman"/>
              </a:rPr>
              <a:t>b</a:t>
            </a:r>
            <a:r>
              <a:rPr sz="2100" i="1" spc="-52" baseline="29761" dirty="0">
                <a:solidFill>
                  <a:srgbClr val="990099"/>
                </a:solidFill>
                <a:latin typeface="Palatino Linotype"/>
                <a:cs typeface="Palatino Linotype"/>
              </a:rPr>
              <a:t>m</a:t>
            </a:r>
            <a:r>
              <a:rPr sz="2050" spc="-3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lang="en-GB" sz="2050" spc="-3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35" dirty="0">
                <a:latin typeface="Tahoma"/>
                <a:cs typeface="Tahoma"/>
              </a:rPr>
              <a:t>—</a:t>
            </a:r>
            <a:r>
              <a:rPr lang="en-GB" sz="2050" spc="-3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keeps all nodes in memory</a:t>
            </a:r>
            <a:endParaRPr lang="en-GB" sz="2050" dirty="0">
              <a:latin typeface="Tahoma"/>
              <a:cs typeface="Tahoma"/>
            </a:endParaRPr>
          </a:p>
          <a:p>
            <a:pPr marL="38100" marR="30480">
              <a:lnSpc>
                <a:spcPct val="163400"/>
              </a:lnSpc>
            </a:pPr>
            <a:endParaRPr sz="205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55" dirty="0"/>
              <a:t> </a:t>
            </a:r>
            <a:r>
              <a:rPr spc="50" dirty="0"/>
              <a:t>of</a:t>
            </a:r>
            <a:r>
              <a:rPr spc="150" dirty="0"/>
              <a:t> </a:t>
            </a:r>
            <a:r>
              <a:rPr spc="60" dirty="0"/>
              <a:t>greedy</a:t>
            </a:r>
            <a:r>
              <a:rPr spc="155" dirty="0"/>
              <a:t> </a:t>
            </a:r>
            <a:r>
              <a:rPr spc="-5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169" y="1608802"/>
            <a:ext cx="8368031" cy="48485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9620" marR="2515235" indent="-731520">
              <a:lnSpc>
                <a:spcPct val="101000"/>
              </a:lnSpc>
              <a:spcBef>
                <a:spcPts val="9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No–can get stuck in loops, e.g., </a:t>
            </a:r>
            <a:endParaRPr lang="en-GB" sz="2050" dirty="0">
              <a:latin typeface="Tahoma"/>
              <a:cs typeface="Tahoma"/>
            </a:endParaRPr>
          </a:p>
          <a:p>
            <a:pPr marL="769620" marR="2515235" indent="-731520">
              <a:lnSpc>
                <a:spcPct val="101000"/>
              </a:lnSpc>
              <a:spcBef>
                <a:spcPts val="90"/>
              </a:spcBef>
            </a:pPr>
            <a:endParaRPr lang="en-GB" sz="2050" dirty="0">
              <a:latin typeface="Tahoma"/>
              <a:cs typeface="Tahoma"/>
            </a:endParaRPr>
          </a:p>
          <a:p>
            <a:pPr marL="1684020" marR="2515235" lvl="2" indent="-731520" algn="ctr">
              <a:lnSpc>
                <a:spcPct val="101000"/>
              </a:lnSpc>
              <a:spcBef>
                <a:spcPts val="90"/>
              </a:spcBef>
            </a:pPr>
            <a:r>
              <a:rPr lang="en-GB" sz="2050" dirty="0">
                <a:latin typeface="Tahoma"/>
                <a:cs typeface="Tahoma"/>
              </a:rPr>
              <a:t>         </a:t>
            </a:r>
            <a:r>
              <a:rPr sz="2050" dirty="0">
                <a:latin typeface="Tahoma"/>
                <a:cs typeface="Tahoma"/>
              </a:rPr>
              <a:t> Iasi </a:t>
            </a:r>
            <a:r>
              <a:rPr sz="2050" dirty="0">
                <a:latin typeface="Lucida Sans Unicode"/>
                <a:cs typeface="Lucida Sans Unicode"/>
              </a:rPr>
              <a:t>→ </a:t>
            </a:r>
            <a:r>
              <a:rPr sz="2050" dirty="0">
                <a:latin typeface="Tahoma"/>
                <a:cs typeface="Tahoma"/>
              </a:rPr>
              <a:t>Neamt </a:t>
            </a:r>
            <a:r>
              <a:rPr sz="2050" dirty="0">
                <a:latin typeface="Lucida Sans Unicode"/>
                <a:cs typeface="Lucida Sans Unicode"/>
              </a:rPr>
              <a:t>→ </a:t>
            </a:r>
            <a:r>
              <a:rPr sz="2050" dirty="0">
                <a:latin typeface="Tahoma"/>
                <a:cs typeface="Tahoma"/>
              </a:rPr>
              <a:t>Iasi </a:t>
            </a:r>
            <a:r>
              <a:rPr sz="2050" dirty="0">
                <a:latin typeface="Lucida Sans Unicode"/>
                <a:cs typeface="Lucida Sans Unicode"/>
              </a:rPr>
              <a:t>→ </a:t>
            </a:r>
            <a:r>
              <a:rPr sz="2050" dirty="0" err="1">
                <a:latin typeface="Tahoma"/>
                <a:cs typeface="Tahoma"/>
              </a:rPr>
              <a:t>Neamt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dirty="0">
                <a:latin typeface="Lucida Sans Unicode"/>
                <a:cs typeface="Lucida Sans Unicode"/>
              </a:rPr>
              <a:t>→</a:t>
            </a:r>
            <a:endParaRPr lang="en-GB" sz="2050" dirty="0">
              <a:latin typeface="Lucida Sans Unicode"/>
              <a:cs typeface="Lucida Sans Unicode"/>
            </a:endParaRPr>
          </a:p>
          <a:p>
            <a:pPr marL="769620" marR="2515235" indent="-731520">
              <a:lnSpc>
                <a:spcPct val="101000"/>
              </a:lnSpc>
              <a:spcBef>
                <a:spcPts val="90"/>
              </a:spcBef>
            </a:pPr>
            <a:endParaRPr sz="2050" dirty="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lang="en-GB" sz="2050" dirty="0">
                <a:latin typeface="Tahoma"/>
                <a:cs typeface="Tahoma"/>
              </a:rPr>
              <a:t>                 </a:t>
            </a:r>
            <a:r>
              <a:rPr sz="2050" dirty="0">
                <a:latin typeface="Tahoma"/>
                <a:cs typeface="Tahoma"/>
              </a:rPr>
              <a:t>Complete in finite space with repeated-state checking</a:t>
            </a:r>
            <a:endParaRPr lang="en-GB" sz="205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Tahoma"/>
              <a:cs typeface="Tahoma"/>
            </a:endParaRPr>
          </a:p>
          <a:p>
            <a:pPr marL="38100" marR="30480">
              <a:lnSpc>
                <a:spcPct val="163400"/>
              </a:lnSpc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b="1" i="1" dirty="0">
                <a:solidFill>
                  <a:srgbClr val="990099"/>
                </a:solidFill>
                <a:latin typeface="Times New Roman"/>
                <a:cs typeface="Times New Roman"/>
              </a:rPr>
              <a:t>O</a:t>
            </a:r>
            <a:r>
              <a:rPr sz="2050" b="1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1" i="1" dirty="0">
                <a:solidFill>
                  <a:srgbClr val="990099"/>
                </a:solidFill>
                <a:latin typeface="Times New Roman"/>
                <a:cs typeface="Times New Roman"/>
              </a:rPr>
              <a:t>b</a:t>
            </a:r>
            <a:r>
              <a:rPr sz="2100" b="1" i="1" baseline="29761" dirty="0">
                <a:solidFill>
                  <a:srgbClr val="990099"/>
                </a:solidFill>
                <a:latin typeface="Palatino Linotype"/>
                <a:cs typeface="Palatino Linotype"/>
              </a:rPr>
              <a:t>m</a:t>
            </a:r>
            <a:r>
              <a:rPr sz="2050" b="1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1" dirty="0">
                <a:latin typeface="Tahoma"/>
                <a:cs typeface="Tahoma"/>
              </a:rPr>
              <a:t>, </a:t>
            </a:r>
            <a:r>
              <a:rPr sz="2050" dirty="0">
                <a:latin typeface="Tahoma"/>
                <a:cs typeface="Tahoma"/>
              </a:rPr>
              <a:t>but a good heuristic can give dramatic improvement  </a:t>
            </a:r>
            <a:endParaRPr lang="en-GB" sz="2050" dirty="0">
              <a:latin typeface="Tahoma"/>
              <a:cs typeface="Tahoma"/>
            </a:endParaRPr>
          </a:p>
          <a:p>
            <a:pPr marL="38100" marR="30480">
              <a:lnSpc>
                <a:spcPct val="163400"/>
              </a:lnSpc>
            </a:pPr>
            <a:endParaRPr lang="en-GB" sz="2050" u="sng" dirty="0">
              <a:solidFill>
                <a:srgbClr val="FF00FF"/>
              </a:solidFill>
              <a:uFill>
                <a:solidFill>
                  <a:srgbClr val="FE00FE"/>
                </a:solidFill>
              </a:uFill>
              <a:latin typeface="Tahoma"/>
              <a:cs typeface="Tahoma"/>
            </a:endParaRPr>
          </a:p>
          <a:p>
            <a:pPr marL="38100" marR="30480">
              <a:lnSpc>
                <a:spcPct val="163400"/>
              </a:lnSpc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b="1" i="1" dirty="0">
                <a:solidFill>
                  <a:srgbClr val="990099"/>
                </a:solidFill>
                <a:latin typeface="Times New Roman"/>
                <a:cs typeface="Times New Roman"/>
              </a:rPr>
              <a:t>O</a:t>
            </a:r>
            <a:r>
              <a:rPr sz="2050" b="1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1" i="1" dirty="0">
                <a:solidFill>
                  <a:srgbClr val="990099"/>
                </a:solidFill>
                <a:latin typeface="Times New Roman"/>
                <a:cs typeface="Times New Roman"/>
              </a:rPr>
              <a:t>b</a:t>
            </a:r>
            <a:r>
              <a:rPr sz="2100" b="1" i="1" baseline="29761" dirty="0">
                <a:solidFill>
                  <a:srgbClr val="990099"/>
                </a:solidFill>
                <a:latin typeface="Palatino Linotype"/>
                <a:cs typeface="Palatino Linotype"/>
              </a:rPr>
              <a:t>m</a:t>
            </a:r>
            <a:r>
              <a:rPr sz="2050" b="1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lang="en-GB" sz="2050" b="1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dirty="0">
                <a:latin typeface="Tahoma"/>
                <a:cs typeface="Tahoma"/>
              </a:rPr>
              <a:t>—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keeps all nodes in memory</a:t>
            </a:r>
            <a:endParaRPr lang="en-GB" sz="2050" dirty="0">
              <a:latin typeface="Tahoma"/>
              <a:cs typeface="Tahoma"/>
            </a:endParaRPr>
          </a:p>
          <a:p>
            <a:pPr marL="38100" marR="30480">
              <a:lnSpc>
                <a:spcPct val="163400"/>
              </a:lnSpc>
            </a:pPr>
            <a:endParaRPr sz="205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No</a:t>
            </a:r>
            <a:r>
              <a:rPr lang="en-GB" sz="2050" dirty="0">
                <a:latin typeface="Tahoma"/>
                <a:cs typeface="Tahoma"/>
              </a:rPr>
              <a:t>, because you expand all paths including the ones which </a:t>
            </a:r>
          </a:p>
          <a:p>
            <a:pPr marL="38100">
              <a:lnSpc>
                <a:spcPct val="100000"/>
              </a:lnSpc>
            </a:pPr>
            <a:r>
              <a:rPr lang="en-GB" sz="2050" dirty="0">
                <a:latin typeface="Tahoma"/>
                <a:cs typeface="Tahoma"/>
              </a:rPr>
              <a:t>               might be expensive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132" y="984783"/>
            <a:ext cx="7786370" cy="405130"/>
            <a:chOff x="502132" y="984783"/>
            <a:chExt cx="7786370" cy="405130"/>
          </a:xfrm>
        </p:grpSpPr>
        <p:sp>
          <p:nvSpPr>
            <p:cNvPr id="3" name="object 3"/>
            <p:cNvSpPr/>
            <p:nvPr/>
          </p:nvSpPr>
          <p:spPr>
            <a:xfrm>
              <a:off x="509117" y="9917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5975" y="997102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h="386080">
                  <a:moveTo>
                    <a:pt x="0" y="38557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217" y="10298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075" y="1035202"/>
              <a:ext cx="0" cy="309880"/>
            </a:xfrm>
            <a:custGeom>
              <a:avLst/>
              <a:gdLst/>
              <a:ahLst/>
              <a:cxnLst/>
              <a:rect l="l" t="t" r="r" b="b"/>
              <a:pathLst>
                <a:path h="309880">
                  <a:moveTo>
                    <a:pt x="0" y="30937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27882" y="856912"/>
            <a:ext cx="429259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3750" b="0" spc="44" baseline="-16666" dirty="0">
                <a:latin typeface="Bookman Old Style"/>
                <a:cs typeface="Bookman Old Style"/>
              </a:rPr>
              <a:t>A</a:t>
            </a:r>
            <a:r>
              <a:rPr sz="1400" spc="30" dirty="0">
                <a:latin typeface="Lucida Sans Unicode"/>
                <a:cs typeface="Lucida Sans Unicode"/>
              </a:rPr>
              <a:t>∗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47058" y="952924"/>
            <a:ext cx="1000760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sear</a:t>
            </a:r>
            <a:r>
              <a:rPr spc="-120" dirty="0"/>
              <a:t>c</a:t>
            </a:r>
            <a:r>
              <a:rPr spc="-60" dirty="0"/>
              <a:t>h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09117" y="997102"/>
            <a:ext cx="7774305" cy="398145"/>
            <a:chOff x="509117" y="997102"/>
            <a:chExt cx="7774305" cy="398145"/>
          </a:xfrm>
        </p:grpSpPr>
        <p:sp>
          <p:nvSpPr>
            <p:cNvPr id="10" name="object 10"/>
            <p:cNvSpPr/>
            <p:nvPr/>
          </p:nvSpPr>
          <p:spPr>
            <a:xfrm>
              <a:off x="8238083" y="1035202"/>
              <a:ext cx="0" cy="309880"/>
            </a:xfrm>
            <a:custGeom>
              <a:avLst/>
              <a:gdLst/>
              <a:ahLst/>
              <a:cxnLst/>
              <a:rect l="l" t="t" r="r" b="b"/>
              <a:pathLst>
                <a:path h="309880">
                  <a:moveTo>
                    <a:pt x="0" y="30937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7217" y="134990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6183" y="997102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h="386080">
                  <a:moveTo>
                    <a:pt x="0" y="38557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9117" y="138800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5749" y="1592038"/>
            <a:ext cx="8317247" cy="380931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Idea</a:t>
            </a:r>
            <a:r>
              <a:rPr sz="2050" dirty="0">
                <a:latin typeface="Tahoma"/>
                <a:cs typeface="Tahoma"/>
              </a:rPr>
              <a:t>: avoid expanding paths that are expensive</a:t>
            </a:r>
          </a:p>
          <a:p>
            <a:pPr marL="63500" marR="1920875">
              <a:lnSpc>
                <a:spcPct val="163400"/>
              </a:lnSpc>
            </a:pPr>
            <a:r>
              <a:rPr sz="2050" dirty="0">
                <a:latin typeface="Tahoma"/>
                <a:cs typeface="Tahoma"/>
              </a:rPr>
              <a:t>Evaluation function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=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+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 </a:t>
            </a:r>
            <a:endParaRPr lang="en-GB" sz="2050" dirty="0">
              <a:solidFill>
                <a:srgbClr val="990099"/>
              </a:solidFill>
              <a:latin typeface="Garamond"/>
              <a:cs typeface="Garamond"/>
            </a:endParaRPr>
          </a:p>
          <a:p>
            <a:pPr marL="63500" marR="1920875">
              <a:lnSpc>
                <a:spcPct val="163400"/>
              </a:lnSpc>
            </a:pP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= cost so far to reach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endParaRPr sz="2050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= estimated cost to goal from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endParaRPr sz="2050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5"/>
              </a:spcBef>
            </a:pP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= estimated total cost of path through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 </a:t>
            </a:r>
            <a:r>
              <a:rPr sz="2050" dirty="0">
                <a:latin typeface="Tahoma"/>
                <a:cs typeface="Tahoma"/>
              </a:rPr>
              <a:t>to goal</a:t>
            </a:r>
          </a:p>
          <a:p>
            <a:pPr marL="63500">
              <a:lnSpc>
                <a:spcPct val="100000"/>
              </a:lnSpc>
              <a:spcBef>
                <a:spcPts val="1570"/>
              </a:spcBef>
            </a:pPr>
            <a:r>
              <a:rPr sz="2050" dirty="0">
                <a:latin typeface="Tahoma"/>
                <a:cs typeface="Tahoma"/>
              </a:rPr>
              <a:t>A</a:t>
            </a:r>
            <a:r>
              <a:rPr sz="2100" baseline="29761" dirty="0">
                <a:latin typeface="Lucida Sans Unicode"/>
                <a:cs typeface="Lucida Sans Unicode"/>
              </a:rPr>
              <a:t>∗  </a:t>
            </a:r>
            <a:r>
              <a:rPr sz="2050" dirty="0">
                <a:latin typeface="Tahoma"/>
                <a:cs typeface="Tahoma"/>
              </a:rPr>
              <a:t>search uses an 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admissible </a:t>
            </a:r>
            <a:r>
              <a:rPr sz="2050" dirty="0">
                <a:latin typeface="Tahoma"/>
                <a:cs typeface="Tahoma"/>
              </a:rPr>
              <a:t>heuristic</a:t>
            </a:r>
            <a:r>
              <a:rPr lang="en-GB" sz="2050" dirty="0">
                <a:latin typeface="Tahoma"/>
                <a:cs typeface="Tahoma"/>
              </a:rPr>
              <a:t>, </a:t>
            </a:r>
            <a:r>
              <a:rPr sz="2050" dirty="0">
                <a:latin typeface="Tahoma"/>
                <a:cs typeface="Tahoma"/>
              </a:rPr>
              <a:t>i.e.,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≤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∗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where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∗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is the </a:t>
            </a: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true </a:t>
            </a:r>
            <a:r>
              <a:rPr sz="2050" dirty="0">
                <a:latin typeface="Tahoma"/>
                <a:cs typeface="Tahoma"/>
              </a:rPr>
              <a:t>cost from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latin typeface="Tahoma"/>
                <a:cs typeface="Tahoma"/>
              </a:rPr>
              <a:t>.  (Also require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≥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dirty="0">
                <a:latin typeface="Tahoma"/>
                <a:cs typeface="Tahoma"/>
              </a:rPr>
              <a:t>, so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= 0 </a:t>
            </a:r>
            <a:r>
              <a:rPr sz="2050" dirty="0">
                <a:latin typeface="Tahoma"/>
                <a:cs typeface="Tahoma"/>
              </a:rPr>
              <a:t>for any goal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050" dirty="0">
                <a:latin typeface="Tahoma"/>
                <a:cs typeface="Tahoma"/>
              </a:rPr>
              <a:t>.)</a:t>
            </a:r>
          </a:p>
          <a:p>
            <a:pPr marL="63500" marR="43180" indent="-635">
              <a:lnSpc>
                <a:spcPts val="4020"/>
              </a:lnSpc>
              <a:spcBef>
                <a:spcPts val="100"/>
              </a:spcBef>
            </a:pPr>
            <a:endParaRPr lang="en-GB" sz="2050" b="1" dirty="0">
              <a:solidFill>
                <a:srgbClr val="004B00"/>
              </a:solidFill>
              <a:latin typeface="Tahoma"/>
              <a:cs typeface="Tahoma"/>
            </a:endParaRPr>
          </a:p>
          <a:p>
            <a:pPr marL="63500" marR="43180" indent="-635" algn="ctr">
              <a:lnSpc>
                <a:spcPts val="4020"/>
              </a:lnSpc>
              <a:spcBef>
                <a:spcPts val="100"/>
              </a:spcBef>
            </a:pPr>
            <a:r>
              <a:rPr sz="2050" b="1" dirty="0">
                <a:solidFill>
                  <a:srgbClr val="004B00"/>
                </a:solidFill>
                <a:latin typeface="Tahoma"/>
                <a:cs typeface="Tahoma"/>
              </a:rPr>
              <a:t>Theorem</a:t>
            </a:r>
            <a:r>
              <a:rPr sz="2050" b="1" dirty="0">
                <a:latin typeface="Tahoma"/>
                <a:cs typeface="Tahoma"/>
              </a:rPr>
              <a:t>: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100" baseline="29761" dirty="0">
                <a:latin typeface="Lucida Sans Unicode"/>
                <a:cs typeface="Lucida Sans Unicode"/>
              </a:rPr>
              <a:t>∗  </a:t>
            </a:r>
            <a:r>
              <a:rPr sz="2050" dirty="0">
                <a:latin typeface="Tahoma"/>
                <a:cs typeface="Tahoma"/>
              </a:rPr>
              <a:t>search is optimal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16</a:t>
            </a:fld>
            <a:endParaRPr spc="2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132" y="984783"/>
            <a:ext cx="7786370" cy="427990"/>
            <a:chOff x="502132" y="984783"/>
            <a:chExt cx="7786370" cy="427990"/>
          </a:xfrm>
        </p:grpSpPr>
        <p:sp>
          <p:nvSpPr>
            <p:cNvPr id="3" name="object 3"/>
            <p:cNvSpPr/>
            <p:nvPr/>
          </p:nvSpPr>
          <p:spPr>
            <a:xfrm>
              <a:off x="509117" y="9917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5975" y="997102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40">
                  <a:moveTo>
                    <a:pt x="0" y="4084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217" y="10298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075" y="103520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13126" y="856912"/>
            <a:ext cx="429259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3750" b="0" spc="44" baseline="-16666" dirty="0">
                <a:latin typeface="Bookman Old Style"/>
                <a:cs typeface="Bookman Old Style"/>
              </a:rPr>
              <a:t>A</a:t>
            </a:r>
            <a:r>
              <a:rPr sz="1400" spc="30" dirty="0">
                <a:latin typeface="Lucida Sans Unicode"/>
                <a:cs typeface="Lucida Sans Unicode"/>
              </a:rPr>
              <a:t>∗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32302" y="952924"/>
            <a:ext cx="2426970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search</a:t>
            </a:r>
            <a:r>
              <a:rPr spc="95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09117" y="997102"/>
            <a:ext cx="7774305" cy="421005"/>
            <a:chOff x="509117" y="997102"/>
            <a:chExt cx="7774305" cy="421005"/>
          </a:xfrm>
        </p:grpSpPr>
        <p:sp>
          <p:nvSpPr>
            <p:cNvPr id="10" name="object 10"/>
            <p:cNvSpPr/>
            <p:nvPr/>
          </p:nvSpPr>
          <p:spPr>
            <a:xfrm>
              <a:off x="8238083" y="103520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7217" y="13727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6183" y="997102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40">
                  <a:moveTo>
                    <a:pt x="0" y="4084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9117" y="14108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408358" y="1894152"/>
            <a:ext cx="1064260" cy="285750"/>
            <a:chOff x="4408358" y="1894152"/>
            <a:chExt cx="1064260" cy="285750"/>
          </a:xfrm>
        </p:grpSpPr>
        <p:sp>
          <p:nvSpPr>
            <p:cNvPr id="15" name="object 15"/>
            <p:cNvSpPr/>
            <p:nvPr/>
          </p:nvSpPr>
          <p:spPr>
            <a:xfrm>
              <a:off x="4566056" y="190720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8358" y="1950083"/>
              <a:ext cx="136680" cy="1735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595126" y="1858499"/>
            <a:ext cx="818515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34950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Arad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366=0+366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17</a:t>
            </a:fld>
            <a:endParaRPr spc="20" dirty="0"/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BE2260CE-463D-D7B1-66D3-61A418704898}"/>
              </a:ext>
            </a:extLst>
          </p:cNvPr>
          <p:cNvSpPr txBox="1"/>
          <p:nvPr/>
        </p:nvSpPr>
        <p:spPr>
          <a:xfrm>
            <a:off x="7345681" y="1573102"/>
            <a:ext cx="1722119" cy="40267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340"/>
              </a:spcBef>
            </a:pPr>
            <a:r>
              <a:rPr sz="1400" i="1" dirty="0">
                <a:latin typeface="Times New Roman"/>
                <a:cs typeface="Times New Roman"/>
              </a:rPr>
              <a:t>Straight−line distance  to Bucharest</a:t>
            </a:r>
          </a:p>
        </p:txBody>
      </p:sp>
      <p:graphicFrame>
        <p:nvGraphicFramePr>
          <p:cNvPr id="21" name="object 4">
            <a:extLst>
              <a:ext uri="{FF2B5EF4-FFF2-40B4-BE49-F238E27FC236}">
                <a16:creationId xmlns:a16="http://schemas.microsoft.com/office/drawing/2014/main" id="{4F891BC6-F2A7-A4B7-D755-A58101F15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57795"/>
              </p:ext>
            </p:extLst>
          </p:nvPr>
        </p:nvGraphicFramePr>
        <p:xfrm>
          <a:off x="7345681" y="2128343"/>
          <a:ext cx="1630044" cy="3712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pPr marL="31750">
                        <a:lnSpc>
                          <a:spcPts val="143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Arad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0"/>
                        </a:lnSpc>
                        <a:spcBef>
                          <a:spcPts val="14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366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Bucharest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  <a:spcBef>
                          <a:spcPts val="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31750">
                        <a:lnSpc>
                          <a:spcPts val="137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Craiova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3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Dobreta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75"/>
                        </a:lnSpc>
                        <a:spcBef>
                          <a:spcPts val="6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242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Eforie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0"/>
                        </a:lnSpc>
                        <a:spcBef>
                          <a:spcPts val="5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161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Fagaras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  <a:spcBef>
                          <a:spcPts val="4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178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31750">
                        <a:lnSpc>
                          <a:spcPts val="137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Giurgiu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0"/>
                        </a:lnSpc>
                        <a:spcBef>
                          <a:spcPts val="13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77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3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Hirsova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75"/>
                        </a:lnSpc>
                        <a:spcBef>
                          <a:spcPts val="7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151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Iasi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5"/>
                        </a:lnSpc>
                        <a:spcBef>
                          <a:spcPts val="5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226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Lugoj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  <a:spcBef>
                          <a:spcPts val="4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244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31750">
                        <a:lnSpc>
                          <a:spcPts val="1370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Mehadia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0"/>
                        </a:lnSpc>
                        <a:spcBef>
                          <a:spcPts val="13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241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3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Neamt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75"/>
                        </a:lnSpc>
                        <a:spcBef>
                          <a:spcPts val="7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234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Oradea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5"/>
                        </a:lnSpc>
                        <a:spcBef>
                          <a:spcPts val="5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380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Pitesti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  <a:spcBef>
                          <a:spcPts val="4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98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31750">
                        <a:lnSpc>
                          <a:spcPts val="1370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Rimnicu</a:t>
                      </a: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Vilcea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0"/>
                        </a:lnSpc>
                        <a:spcBef>
                          <a:spcPts val="13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193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30"/>
                        </a:lnSpc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Sibiu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70"/>
                        </a:lnSpc>
                        <a:spcBef>
                          <a:spcPts val="7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253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Timisoara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5"/>
                        </a:lnSpc>
                        <a:spcBef>
                          <a:spcPts val="5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329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Urziceni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5"/>
                        </a:lnSpc>
                        <a:spcBef>
                          <a:spcPts val="4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Vaslui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10"/>
                        </a:lnSpc>
                        <a:spcBef>
                          <a:spcPts val="3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31750">
                        <a:lnSpc>
                          <a:spcPts val="138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Zerind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65"/>
                        </a:lnSpc>
                        <a:spcBef>
                          <a:spcPts val="12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374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132" y="984783"/>
            <a:ext cx="7786370" cy="427990"/>
            <a:chOff x="502132" y="984783"/>
            <a:chExt cx="7786370" cy="427990"/>
          </a:xfrm>
        </p:grpSpPr>
        <p:sp>
          <p:nvSpPr>
            <p:cNvPr id="3" name="object 3"/>
            <p:cNvSpPr/>
            <p:nvPr/>
          </p:nvSpPr>
          <p:spPr>
            <a:xfrm>
              <a:off x="509117" y="9917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5975" y="997102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40">
                  <a:moveTo>
                    <a:pt x="0" y="4084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217" y="10298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075" y="103520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13126" y="856912"/>
            <a:ext cx="429259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3750" b="0" spc="44" baseline="-16666" dirty="0">
                <a:latin typeface="Bookman Old Style"/>
                <a:cs typeface="Bookman Old Style"/>
              </a:rPr>
              <a:t>A</a:t>
            </a:r>
            <a:r>
              <a:rPr sz="1400" spc="30" dirty="0">
                <a:latin typeface="Lucida Sans Unicode"/>
                <a:cs typeface="Lucida Sans Unicode"/>
              </a:rPr>
              <a:t>∗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32302" y="952924"/>
            <a:ext cx="2426970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search</a:t>
            </a:r>
            <a:r>
              <a:rPr spc="95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09117" y="997102"/>
            <a:ext cx="7774305" cy="421005"/>
            <a:chOff x="509117" y="997102"/>
            <a:chExt cx="7774305" cy="421005"/>
          </a:xfrm>
        </p:grpSpPr>
        <p:sp>
          <p:nvSpPr>
            <p:cNvPr id="10" name="object 10"/>
            <p:cNvSpPr/>
            <p:nvPr/>
          </p:nvSpPr>
          <p:spPr>
            <a:xfrm>
              <a:off x="8238083" y="103520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7217" y="13727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6183" y="997102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40">
                  <a:moveTo>
                    <a:pt x="0" y="4084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9117" y="14108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506220" y="1907209"/>
            <a:ext cx="6189980" cy="967740"/>
            <a:chOff x="2373350" y="1907209"/>
            <a:chExt cx="6189980" cy="967740"/>
          </a:xfrm>
        </p:grpSpPr>
        <p:sp>
          <p:nvSpPr>
            <p:cNvPr id="15" name="object 15"/>
            <p:cNvSpPr/>
            <p:nvPr/>
          </p:nvSpPr>
          <p:spPr>
            <a:xfrm>
              <a:off x="2373985" y="2169667"/>
              <a:ext cx="5711825" cy="432434"/>
            </a:xfrm>
            <a:custGeom>
              <a:avLst/>
              <a:gdLst/>
              <a:ahLst/>
              <a:cxnLst/>
              <a:rect l="l" t="t" r="r" b="b"/>
              <a:pathLst>
                <a:path w="5711825" h="432435">
                  <a:moveTo>
                    <a:pt x="0" y="432142"/>
                  </a:moveTo>
                  <a:lnTo>
                    <a:pt x="2657652" y="0"/>
                  </a:lnTo>
                </a:path>
                <a:path w="5711825" h="432435">
                  <a:moveTo>
                    <a:pt x="2657652" y="0"/>
                  </a:moveTo>
                  <a:lnTo>
                    <a:pt x="3406698" y="432142"/>
                  </a:lnTo>
                </a:path>
                <a:path w="5711825" h="432435">
                  <a:moveTo>
                    <a:pt x="2657652" y="0"/>
                  </a:moveTo>
                  <a:lnTo>
                    <a:pt x="5711431" y="4321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56321" y="260222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3" y="88663"/>
                  </a:lnTo>
                  <a:lnTo>
                    <a:pt x="806928" y="53075"/>
                  </a:lnTo>
                  <a:lnTo>
                    <a:pt x="762295" y="37969"/>
                  </a:lnTo>
                  <a:lnTo>
                    <a:pt x="710263" y="25012"/>
                  </a:lnTo>
                  <a:lnTo>
                    <a:pt x="651752" y="14469"/>
                  </a:lnTo>
                  <a:lnTo>
                    <a:pt x="587683" y="6608"/>
                  </a:lnTo>
                  <a:lnTo>
                    <a:pt x="518973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3" y="257586"/>
                  </a:lnTo>
                  <a:lnTo>
                    <a:pt x="587683" y="252674"/>
                  </a:lnTo>
                  <a:lnTo>
                    <a:pt x="651752" y="244813"/>
                  </a:lnTo>
                  <a:lnTo>
                    <a:pt x="710263" y="234270"/>
                  </a:lnTo>
                  <a:lnTo>
                    <a:pt x="762295" y="221313"/>
                  </a:lnTo>
                  <a:lnTo>
                    <a:pt x="806928" y="206207"/>
                  </a:lnTo>
                  <a:lnTo>
                    <a:pt x="843244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66056" y="190720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0" y="129641"/>
                  </a:moveTo>
                  <a:lnTo>
                    <a:pt x="22765" y="170619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lnTo>
                    <a:pt x="887244" y="108615"/>
                  </a:lnTo>
                  <a:lnTo>
                    <a:pt x="843247" y="70067"/>
                  </a:lnTo>
                  <a:lnTo>
                    <a:pt x="806932" y="53080"/>
                  </a:lnTo>
                  <a:lnTo>
                    <a:pt x="762300" y="37974"/>
                  </a:lnTo>
                  <a:lnTo>
                    <a:pt x="710268" y="25015"/>
                  </a:lnTo>
                  <a:lnTo>
                    <a:pt x="651758" y="14472"/>
                  </a:lnTo>
                  <a:lnTo>
                    <a:pt x="587687" y="6610"/>
                  </a:lnTo>
                  <a:lnTo>
                    <a:pt x="518976" y="1697"/>
                  </a:lnTo>
                  <a:lnTo>
                    <a:pt x="446544" y="0"/>
                  </a:lnTo>
                  <a:lnTo>
                    <a:pt x="374112" y="1697"/>
                  </a:lnTo>
                  <a:lnTo>
                    <a:pt x="305401" y="6610"/>
                  </a:lnTo>
                  <a:lnTo>
                    <a:pt x="241331" y="14472"/>
                  </a:lnTo>
                  <a:lnTo>
                    <a:pt x="182820" y="25015"/>
                  </a:lnTo>
                  <a:lnTo>
                    <a:pt x="130789" y="37974"/>
                  </a:lnTo>
                  <a:lnTo>
                    <a:pt x="86156" y="53080"/>
                  </a:lnTo>
                  <a:lnTo>
                    <a:pt x="49842" y="70067"/>
                  </a:lnTo>
                  <a:lnTo>
                    <a:pt x="5844" y="108615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66056" y="190720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8"/>
                  </a:lnTo>
                  <a:lnTo>
                    <a:pt x="806932" y="53080"/>
                  </a:lnTo>
                  <a:lnTo>
                    <a:pt x="762300" y="37974"/>
                  </a:lnTo>
                  <a:lnTo>
                    <a:pt x="710268" y="25015"/>
                  </a:lnTo>
                  <a:lnTo>
                    <a:pt x="651758" y="14472"/>
                  </a:lnTo>
                  <a:lnTo>
                    <a:pt x="587687" y="6610"/>
                  </a:lnTo>
                  <a:lnTo>
                    <a:pt x="518976" y="1697"/>
                  </a:lnTo>
                  <a:lnTo>
                    <a:pt x="446544" y="0"/>
                  </a:lnTo>
                  <a:lnTo>
                    <a:pt x="374112" y="1697"/>
                  </a:lnTo>
                  <a:lnTo>
                    <a:pt x="305401" y="6610"/>
                  </a:lnTo>
                  <a:lnTo>
                    <a:pt x="241331" y="14472"/>
                  </a:lnTo>
                  <a:lnTo>
                    <a:pt x="182820" y="25015"/>
                  </a:lnTo>
                  <a:lnTo>
                    <a:pt x="130789" y="37974"/>
                  </a:lnTo>
                  <a:lnTo>
                    <a:pt x="86156" y="53080"/>
                  </a:lnTo>
                  <a:lnTo>
                    <a:pt x="49842" y="70067"/>
                  </a:lnTo>
                  <a:lnTo>
                    <a:pt x="5844" y="108615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63035" y="1914200"/>
            <a:ext cx="356870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04505" y="2589172"/>
            <a:ext cx="4461510" cy="285750"/>
            <a:chOff x="1771635" y="2589172"/>
            <a:chExt cx="4461510" cy="285750"/>
          </a:xfrm>
        </p:grpSpPr>
        <p:sp>
          <p:nvSpPr>
            <p:cNvPr id="21" name="object 21"/>
            <p:cNvSpPr/>
            <p:nvPr/>
          </p:nvSpPr>
          <p:spPr>
            <a:xfrm>
              <a:off x="1929345" y="2602229"/>
              <a:ext cx="4290695" cy="259715"/>
            </a:xfrm>
            <a:custGeom>
              <a:avLst/>
              <a:gdLst/>
              <a:ahLst/>
              <a:cxnLst/>
              <a:rect l="l" t="t" r="r" b="b"/>
              <a:pathLst>
                <a:path w="4290695" h="259714">
                  <a:moveTo>
                    <a:pt x="893076" y="129641"/>
                  </a:moveTo>
                  <a:lnTo>
                    <a:pt x="870311" y="88663"/>
                  </a:lnTo>
                  <a:lnTo>
                    <a:pt x="806919" y="53075"/>
                  </a:lnTo>
                  <a:lnTo>
                    <a:pt x="762287" y="37969"/>
                  </a:lnTo>
                  <a:lnTo>
                    <a:pt x="710256" y="25012"/>
                  </a:lnTo>
                  <a:lnTo>
                    <a:pt x="651745" y="14469"/>
                  </a:lnTo>
                  <a:lnTo>
                    <a:pt x="587675" y="6608"/>
                  </a:lnTo>
                  <a:lnTo>
                    <a:pt x="518964" y="1696"/>
                  </a:lnTo>
                  <a:lnTo>
                    <a:pt x="446532" y="0"/>
                  </a:lnTo>
                  <a:lnTo>
                    <a:pt x="374103" y="1696"/>
                  </a:lnTo>
                  <a:lnTo>
                    <a:pt x="305394" y="6608"/>
                  </a:lnTo>
                  <a:lnTo>
                    <a:pt x="241326" y="14469"/>
                  </a:lnTo>
                  <a:lnTo>
                    <a:pt x="182817" y="25012"/>
                  </a:lnTo>
                  <a:lnTo>
                    <a:pt x="130787" y="37969"/>
                  </a:lnTo>
                  <a:lnTo>
                    <a:pt x="86155" y="53075"/>
                  </a:lnTo>
                  <a:lnTo>
                    <a:pt x="49841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1" y="189220"/>
                  </a:lnTo>
                  <a:lnTo>
                    <a:pt x="86155" y="206207"/>
                  </a:lnTo>
                  <a:lnTo>
                    <a:pt x="130787" y="221313"/>
                  </a:lnTo>
                  <a:lnTo>
                    <a:pt x="182817" y="234270"/>
                  </a:lnTo>
                  <a:lnTo>
                    <a:pt x="241326" y="244813"/>
                  </a:lnTo>
                  <a:lnTo>
                    <a:pt x="305394" y="252674"/>
                  </a:lnTo>
                  <a:lnTo>
                    <a:pt x="374103" y="257586"/>
                  </a:lnTo>
                  <a:lnTo>
                    <a:pt x="446532" y="259283"/>
                  </a:lnTo>
                  <a:lnTo>
                    <a:pt x="518964" y="257586"/>
                  </a:lnTo>
                  <a:lnTo>
                    <a:pt x="587675" y="252674"/>
                  </a:lnTo>
                  <a:lnTo>
                    <a:pt x="651745" y="244813"/>
                  </a:lnTo>
                  <a:lnTo>
                    <a:pt x="710256" y="234270"/>
                  </a:lnTo>
                  <a:lnTo>
                    <a:pt x="762287" y="221313"/>
                  </a:lnTo>
                  <a:lnTo>
                    <a:pt x="806919" y="206207"/>
                  </a:lnTo>
                  <a:lnTo>
                    <a:pt x="843234" y="189220"/>
                  </a:lnTo>
                  <a:lnTo>
                    <a:pt x="887232" y="150670"/>
                  </a:lnTo>
                  <a:lnTo>
                    <a:pt x="893076" y="129641"/>
                  </a:lnTo>
                  <a:close/>
                </a:path>
                <a:path w="4290695" h="259714">
                  <a:moveTo>
                    <a:pt x="4290136" y="129641"/>
                  </a:moveTo>
                  <a:lnTo>
                    <a:pt x="4267371" y="88663"/>
                  </a:lnTo>
                  <a:lnTo>
                    <a:pt x="4203979" y="53075"/>
                  </a:lnTo>
                  <a:lnTo>
                    <a:pt x="4159346" y="37969"/>
                  </a:lnTo>
                  <a:lnTo>
                    <a:pt x="4107315" y="25012"/>
                  </a:lnTo>
                  <a:lnTo>
                    <a:pt x="4048805" y="14469"/>
                  </a:lnTo>
                  <a:lnTo>
                    <a:pt x="3984734" y="6608"/>
                  </a:lnTo>
                  <a:lnTo>
                    <a:pt x="3916023" y="1696"/>
                  </a:lnTo>
                  <a:lnTo>
                    <a:pt x="3843591" y="0"/>
                  </a:lnTo>
                  <a:lnTo>
                    <a:pt x="3771159" y="1696"/>
                  </a:lnTo>
                  <a:lnTo>
                    <a:pt x="3702448" y="6608"/>
                  </a:lnTo>
                  <a:lnTo>
                    <a:pt x="3638377" y="14469"/>
                  </a:lnTo>
                  <a:lnTo>
                    <a:pt x="3579867" y="25012"/>
                  </a:lnTo>
                  <a:lnTo>
                    <a:pt x="3527836" y="37969"/>
                  </a:lnTo>
                  <a:lnTo>
                    <a:pt x="3483203" y="53075"/>
                  </a:lnTo>
                  <a:lnTo>
                    <a:pt x="3446889" y="70062"/>
                  </a:lnTo>
                  <a:lnTo>
                    <a:pt x="3402891" y="108612"/>
                  </a:lnTo>
                  <a:lnTo>
                    <a:pt x="3397046" y="129641"/>
                  </a:lnTo>
                  <a:lnTo>
                    <a:pt x="3402891" y="150670"/>
                  </a:lnTo>
                  <a:lnTo>
                    <a:pt x="3446889" y="189220"/>
                  </a:lnTo>
                  <a:lnTo>
                    <a:pt x="3483203" y="206207"/>
                  </a:lnTo>
                  <a:lnTo>
                    <a:pt x="3527836" y="221313"/>
                  </a:lnTo>
                  <a:lnTo>
                    <a:pt x="3579867" y="234270"/>
                  </a:lnTo>
                  <a:lnTo>
                    <a:pt x="3638377" y="244813"/>
                  </a:lnTo>
                  <a:lnTo>
                    <a:pt x="3702448" y="252674"/>
                  </a:lnTo>
                  <a:lnTo>
                    <a:pt x="3771159" y="257586"/>
                  </a:lnTo>
                  <a:lnTo>
                    <a:pt x="3843591" y="259283"/>
                  </a:lnTo>
                  <a:lnTo>
                    <a:pt x="3916023" y="257586"/>
                  </a:lnTo>
                  <a:lnTo>
                    <a:pt x="3984734" y="252674"/>
                  </a:lnTo>
                  <a:lnTo>
                    <a:pt x="4048805" y="244813"/>
                  </a:lnTo>
                  <a:lnTo>
                    <a:pt x="4107315" y="234270"/>
                  </a:lnTo>
                  <a:lnTo>
                    <a:pt x="4159346" y="221313"/>
                  </a:lnTo>
                  <a:lnTo>
                    <a:pt x="4203979" y="206207"/>
                  </a:lnTo>
                  <a:lnTo>
                    <a:pt x="4240294" y="189220"/>
                  </a:lnTo>
                  <a:lnTo>
                    <a:pt x="4284291" y="150670"/>
                  </a:lnTo>
                  <a:lnTo>
                    <a:pt x="4290136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1635" y="2645103"/>
              <a:ext cx="136693" cy="17353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396931" y="2553468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56210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Timisoara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447=118+329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18</a:t>
            </a:fld>
            <a:endParaRPr spc="20" dirty="0"/>
          </a:p>
        </p:txBody>
      </p:sp>
      <p:sp>
        <p:nvSpPr>
          <p:cNvPr id="24" name="object 24"/>
          <p:cNvSpPr txBox="1"/>
          <p:nvPr/>
        </p:nvSpPr>
        <p:spPr>
          <a:xfrm>
            <a:off x="6772548" y="2553468"/>
            <a:ext cx="906144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526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Zerind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449=75+374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9882" y="2553493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1940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Sibiu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393=140+253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132" y="984783"/>
            <a:ext cx="7786370" cy="427990"/>
            <a:chOff x="502132" y="984783"/>
            <a:chExt cx="7786370" cy="427990"/>
          </a:xfrm>
        </p:grpSpPr>
        <p:sp>
          <p:nvSpPr>
            <p:cNvPr id="3" name="object 3"/>
            <p:cNvSpPr/>
            <p:nvPr/>
          </p:nvSpPr>
          <p:spPr>
            <a:xfrm>
              <a:off x="509117" y="9917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5975" y="997102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40">
                  <a:moveTo>
                    <a:pt x="0" y="4084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217" y="10298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075" y="103520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13126" y="856912"/>
            <a:ext cx="429259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3750" b="0" spc="44" baseline="-16666" dirty="0">
                <a:latin typeface="Bookman Old Style"/>
                <a:cs typeface="Bookman Old Style"/>
              </a:rPr>
              <a:t>A</a:t>
            </a:r>
            <a:r>
              <a:rPr sz="1400" spc="30" dirty="0">
                <a:latin typeface="Lucida Sans Unicode"/>
                <a:cs typeface="Lucida Sans Unicode"/>
              </a:rPr>
              <a:t>∗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32302" y="952924"/>
            <a:ext cx="2426970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search</a:t>
            </a:r>
            <a:r>
              <a:rPr spc="95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09117" y="997102"/>
            <a:ext cx="7774305" cy="421005"/>
            <a:chOff x="509117" y="997102"/>
            <a:chExt cx="7774305" cy="421005"/>
          </a:xfrm>
        </p:grpSpPr>
        <p:sp>
          <p:nvSpPr>
            <p:cNvPr id="10" name="object 10"/>
            <p:cNvSpPr/>
            <p:nvPr/>
          </p:nvSpPr>
          <p:spPr>
            <a:xfrm>
              <a:off x="8238083" y="103520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7217" y="13727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6183" y="997102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40">
                  <a:moveTo>
                    <a:pt x="0" y="4084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9117" y="14108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373350" y="1907209"/>
            <a:ext cx="6189980" cy="967740"/>
            <a:chOff x="2373350" y="1907209"/>
            <a:chExt cx="6189980" cy="967740"/>
          </a:xfrm>
        </p:grpSpPr>
        <p:sp>
          <p:nvSpPr>
            <p:cNvPr id="15" name="object 15"/>
            <p:cNvSpPr/>
            <p:nvPr/>
          </p:nvSpPr>
          <p:spPr>
            <a:xfrm>
              <a:off x="2373985" y="2169667"/>
              <a:ext cx="5711825" cy="432434"/>
            </a:xfrm>
            <a:custGeom>
              <a:avLst/>
              <a:gdLst/>
              <a:ahLst/>
              <a:cxnLst/>
              <a:rect l="l" t="t" r="r" b="b"/>
              <a:pathLst>
                <a:path w="5711825" h="432435">
                  <a:moveTo>
                    <a:pt x="0" y="432130"/>
                  </a:moveTo>
                  <a:lnTo>
                    <a:pt x="2657652" y="0"/>
                  </a:lnTo>
                </a:path>
                <a:path w="5711825" h="432435">
                  <a:moveTo>
                    <a:pt x="2657652" y="0"/>
                  </a:moveTo>
                  <a:lnTo>
                    <a:pt x="3406698" y="432130"/>
                  </a:lnTo>
                </a:path>
                <a:path w="5711825" h="432435">
                  <a:moveTo>
                    <a:pt x="2657652" y="0"/>
                  </a:moveTo>
                  <a:lnTo>
                    <a:pt x="5711431" y="4321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56321" y="260222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28"/>
                  </a:moveTo>
                  <a:lnTo>
                    <a:pt x="870323" y="88656"/>
                  </a:lnTo>
                  <a:lnTo>
                    <a:pt x="806928" y="53072"/>
                  </a:lnTo>
                  <a:lnTo>
                    <a:pt x="762295" y="37968"/>
                  </a:lnTo>
                  <a:lnTo>
                    <a:pt x="710263" y="25011"/>
                  </a:lnTo>
                  <a:lnTo>
                    <a:pt x="651752" y="14469"/>
                  </a:lnTo>
                  <a:lnTo>
                    <a:pt x="587683" y="6608"/>
                  </a:lnTo>
                  <a:lnTo>
                    <a:pt x="518973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1"/>
                  </a:lnTo>
                  <a:lnTo>
                    <a:pt x="130789" y="37968"/>
                  </a:lnTo>
                  <a:lnTo>
                    <a:pt x="86156" y="53072"/>
                  </a:lnTo>
                  <a:lnTo>
                    <a:pt x="49842" y="70057"/>
                  </a:lnTo>
                  <a:lnTo>
                    <a:pt x="5844" y="108602"/>
                  </a:lnTo>
                  <a:lnTo>
                    <a:pt x="0" y="129628"/>
                  </a:lnTo>
                  <a:lnTo>
                    <a:pt x="5844" y="150658"/>
                  </a:lnTo>
                  <a:lnTo>
                    <a:pt x="49842" y="189208"/>
                  </a:lnTo>
                  <a:lnTo>
                    <a:pt x="86156" y="206195"/>
                  </a:lnTo>
                  <a:lnTo>
                    <a:pt x="130789" y="221300"/>
                  </a:lnTo>
                  <a:lnTo>
                    <a:pt x="182820" y="234258"/>
                  </a:lnTo>
                  <a:lnTo>
                    <a:pt x="241331" y="244800"/>
                  </a:lnTo>
                  <a:lnTo>
                    <a:pt x="305401" y="252661"/>
                  </a:lnTo>
                  <a:lnTo>
                    <a:pt x="374112" y="257573"/>
                  </a:lnTo>
                  <a:lnTo>
                    <a:pt x="446544" y="259270"/>
                  </a:lnTo>
                  <a:lnTo>
                    <a:pt x="518973" y="257573"/>
                  </a:lnTo>
                  <a:lnTo>
                    <a:pt x="587683" y="252661"/>
                  </a:lnTo>
                  <a:lnTo>
                    <a:pt x="651752" y="244800"/>
                  </a:lnTo>
                  <a:lnTo>
                    <a:pt x="710263" y="234258"/>
                  </a:lnTo>
                  <a:lnTo>
                    <a:pt x="762295" y="221300"/>
                  </a:lnTo>
                  <a:lnTo>
                    <a:pt x="806928" y="206195"/>
                  </a:lnTo>
                  <a:lnTo>
                    <a:pt x="843244" y="189208"/>
                  </a:lnTo>
                  <a:lnTo>
                    <a:pt x="887244" y="150658"/>
                  </a:lnTo>
                  <a:lnTo>
                    <a:pt x="893089" y="129628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66056" y="190720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0" y="129641"/>
                  </a:moveTo>
                  <a:lnTo>
                    <a:pt x="22765" y="170619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lnTo>
                    <a:pt x="887244" y="108612"/>
                  </a:lnTo>
                  <a:lnTo>
                    <a:pt x="843247" y="70062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66056" y="190720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30165" y="1914200"/>
            <a:ext cx="356870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29345" y="2602229"/>
            <a:ext cx="893444" cy="259715"/>
            <a:chOff x="1929345" y="2602229"/>
            <a:chExt cx="893444" cy="259715"/>
          </a:xfrm>
        </p:grpSpPr>
        <p:sp>
          <p:nvSpPr>
            <p:cNvPr id="21" name="object 21"/>
            <p:cNvSpPr/>
            <p:nvPr/>
          </p:nvSpPr>
          <p:spPr>
            <a:xfrm>
              <a:off x="1929345" y="260222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4" h="259714">
                  <a:moveTo>
                    <a:pt x="0" y="129628"/>
                  </a:moveTo>
                  <a:lnTo>
                    <a:pt x="22764" y="170607"/>
                  </a:lnTo>
                  <a:lnTo>
                    <a:pt x="86155" y="206195"/>
                  </a:lnTo>
                  <a:lnTo>
                    <a:pt x="130787" y="221300"/>
                  </a:lnTo>
                  <a:lnTo>
                    <a:pt x="182817" y="234258"/>
                  </a:lnTo>
                  <a:lnTo>
                    <a:pt x="241326" y="244800"/>
                  </a:lnTo>
                  <a:lnTo>
                    <a:pt x="305394" y="252661"/>
                  </a:lnTo>
                  <a:lnTo>
                    <a:pt x="374103" y="257573"/>
                  </a:lnTo>
                  <a:lnTo>
                    <a:pt x="446532" y="259270"/>
                  </a:lnTo>
                  <a:lnTo>
                    <a:pt x="518964" y="257573"/>
                  </a:lnTo>
                  <a:lnTo>
                    <a:pt x="587675" y="252661"/>
                  </a:lnTo>
                  <a:lnTo>
                    <a:pt x="651745" y="244800"/>
                  </a:lnTo>
                  <a:lnTo>
                    <a:pt x="710256" y="234258"/>
                  </a:lnTo>
                  <a:lnTo>
                    <a:pt x="762287" y="221300"/>
                  </a:lnTo>
                  <a:lnTo>
                    <a:pt x="806919" y="206195"/>
                  </a:lnTo>
                  <a:lnTo>
                    <a:pt x="843234" y="189208"/>
                  </a:lnTo>
                  <a:lnTo>
                    <a:pt x="887232" y="150658"/>
                  </a:lnTo>
                  <a:lnTo>
                    <a:pt x="893076" y="129628"/>
                  </a:lnTo>
                  <a:lnTo>
                    <a:pt x="887232" y="108602"/>
                  </a:lnTo>
                  <a:lnTo>
                    <a:pt x="843234" y="70057"/>
                  </a:lnTo>
                  <a:lnTo>
                    <a:pt x="806919" y="53072"/>
                  </a:lnTo>
                  <a:lnTo>
                    <a:pt x="762287" y="37968"/>
                  </a:lnTo>
                  <a:lnTo>
                    <a:pt x="710256" y="25011"/>
                  </a:lnTo>
                  <a:lnTo>
                    <a:pt x="651745" y="14469"/>
                  </a:lnTo>
                  <a:lnTo>
                    <a:pt x="587675" y="6608"/>
                  </a:lnTo>
                  <a:lnTo>
                    <a:pt x="518964" y="1696"/>
                  </a:lnTo>
                  <a:lnTo>
                    <a:pt x="446532" y="0"/>
                  </a:lnTo>
                  <a:lnTo>
                    <a:pt x="374103" y="1696"/>
                  </a:lnTo>
                  <a:lnTo>
                    <a:pt x="305394" y="6608"/>
                  </a:lnTo>
                  <a:lnTo>
                    <a:pt x="241326" y="14469"/>
                  </a:lnTo>
                  <a:lnTo>
                    <a:pt x="182817" y="25011"/>
                  </a:lnTo>
                  <a:lnTo>
                    <a:pt x="130787" y="37968"/>
                  </a:lnTo>
                  <a:lnTo>
                    <a:pt x="86155" y="53072"/>
                  </a:lnTo>
                  <a:lnTo>
                    <a:pt x="49841" y="70057"/>
                  </a:lnTo>
                  <a:lnTo>
                    <a:pt x="5844" y="108602"/>
                  </a:lnTo>
                  <a:lnTo>
                    <a:pt x="0" y="12962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29345" y="260222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4" h="259714">
                  <a:moveTo>
                    <a:pt x="893076" y="129628"/>
                  </a:moveTo>
                  <a:lnTo>
                    <a:pt x="870311" y="88656"/>
                  </a:lnTo>
                  <a:lnTo>
                    <a:pt x="806919" y="53072"/>
                  </a:lnTo>
                  <a:lnTo>
                    <a:pt x="762287" y="37968"/>
                  </a:lnTo>
                  <a:lnTo>
                    <a:pt x="710256" y="25011"/>
                  </a:lnTo>
                  <a:lnTo>
                    <a:pt x="651745" y="14469"/>
                  </a:lnTo>
                  <a:lnTo>
                    <a:pt x="587675" y="6608"/>
                  </a:lnTo>
                  <a:lnTo>
                    <a:pt x="518964" y="1696"/>
                  </a:lnTo>
                  <a:lnTo>
                    <a:pt x="446532" y="0"/>
                  </a:lnTo>
                  <a:lnTo>
                    <a:pt x="374103" y="1696"/>
                  </a:lnTo>
                  <a:lnTo>
                    <a:pt x="305394" y="6608"/>
                  </a:lnTo>
                  <a:lnTo>
                    <a:pt x="241326" y="14469"/>
                  </a:lnTo>
                  <a:lnTo>
                    <a:pt x="182817" y="25011"/>
                  </a:lnTo>
                  <a:lnTo>
                    <a:pt x="130787" y="37968"/>
                  </a:lnTo>
                  <a:lnTo>
                    <a:pt x="86155" y="53072"/>
                  </a:lnTo>
                  <a:lnTo>
                    <a:pt x="49841" y="70057"/>
                  </a:lnTo>
                  <a:lnTo>
                    <a:pt x="5844" y="108602"/>
                  </a:lnTo>
                  <a:lnTo>
                    <a:pt x="0" y="129628"/>
                  </a:lnTo>
                  <a:lnTo>
                    <a:pt x="5844" y="150658"/>
                  </a:lnTo>
                  <a:lnTo>
                    <a:pt x="49841" y="189208"/>
                  </a:lnTo>
                  <a:lnTo>
                    <a:pt x="86155" y="206195"/>
                  </a:lnTo>
                  <a:lnTo>
                    <a:pt x="130787" y="221300"/>
                  </a:lnTo>
                  <a:lnTo>
                    <a:pt x="182817" y="234258"/>
                  </a:lnTo>
                  <a:lnTo>
                    <a:pt x="241326" y="244800"/>
                  </a:lnTo>
                  <a:lnTo>
                    <a:pt x="305394" y="252661"/>
                  </a:lnTo>
                  <a:lnTo>
                    <a:pt x="374103" y="257573"/>
                  </a:lnTo>
                  <a:lnTo>
                    <a:pt x="446532" y="259270"/>
                  </a:lnTo>
                  <a:lnTo>
                    <a:pt x="518964" y="257573"/>
                  </a:lnTo>
                  <a:lnTo>
                    <a:pt x="587675" y="252661"/>
                  </a:lnTo>
                  <a:lnTo>
                    <a:pt x="651745" y="244800"/>
                  </a:lnTo>
                  <a:lnTo>
                    <a:pt x="710256" y="234258"/>
                  </a:lnTo>
                  <a:lnTo>
                    <a:pt x="762287" y="221300"/>
                  </a:lnTo>
                  <a:lnTo>
                    <a:pt x="806919" y="206195"/>
                  </a:lnTo>
                  <a:lnTo>
                    <a:pt x="843234" y="189208"/>
                  </a:lnTo>
                  <a:lnTo>
                    <a:pt x="887232" y="150658"/>
                  </a:lnTo>
                  <a:lnTo>
                    <a:pt x="893076" y="1296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86901" y="2609219"/>
            <a:ext cx="374015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Sibiu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7347" y="2588894"/>
            <a:ext cx="5965825" cy="975360"/>
            <a:chOff x="267347" y="2588894"/>
            <a:chExt cx="5965825" cy="975360"/>
          </a:xfrm>
        </p:grpSpPr>
        <p:sp>
          <p:nvSpPr>
            <p:cNvPr id="25" name="object 25"/>
            <p:cNvSpPr/>
            <p:nvPr/>
          </p:nvSpPr>
          <p:spPr>
            <a:xfrm>
              <a:off x="280682" y="2602229"/>
              <a:ext cx="5939155" cy="948690"/>
            </a:xfrm>
            <a:custGeom>
              <a:avLst/>
              <a:gdLst/>
              <a:ahLst/>
              <a:cxnLst/>
              <a:rect l="l" t="t" r="r" b="b"/>
              <a:pathLst>
                <a:path w="5939155" h="948689">
                  <a:moveTo>
                    <a:pt x="5938799" y="129628"/>
                  </a:moveTo>
                  <a:lnTo>
                    <a:pt x="5916034" y="88656"/>
                  </a:lnTo>
                  <a:lnTo>
                    <a:pt x="5852642" y="53072"/>
                  </a:lnTo>
                  <a:lnTo>
                    <a:pt x="5808010" y="37968"/>
                  </a:lnTo>
                  <a:lnTo>
                    <a:pt x="5755978" y="25011"/>
                  </a:lnTo>
                  <a:lnTo>
                    <a:pt x="5697468" y="14469"/>
                  </a:lnTo>
                  <a:lnTo>
                    <a:pt x="5633398" y="6608"/>
                  </a:lnTo>
                  <a:lnTo>
                    <a:pt x="5564687" y="1696"/>
                  </a:lnTo>
                  <a:lnTo>
                    <a:pt x="5492254" y="0"/>
                  </a:lnTo>
                  <a:lnTo>
                    <a:pt x="5419822" y="1696"/>
                  </a:lnTo>
                  <a:lnTo>
                    <a:pt x="5351111" y="6608"/>
                  </a:lnTo>
                  <a:lnTo>
                    <a:pt x="5287041" y="14469"/>
                  </a:lnTo>
                  <a:lnTo>
                    <a:pt x="5228530" y="25011"/>
                  </a:lnTo>
                  <a:lnTo>
                    <a:pt x="5176499" y="37968"/>
                  </a:lnTo>
                  <a:lnTo>
                    <a:pt x="5131866" y="53072"/>
                  </a:lnTo>
                  <a:lnTo>
                    <a:pt x="5095552" y="70057"/>
                  </a:lnTo>
                  <a:lnTo>
                    <a:pt x="5051554" y="108602"/>
                  </a:lnTo>
                  <a:lnTo>
                    <a:pt x="5045710" y="129628"/>
                  </a:lnTo>
                  <a:lnTo>
                    <a:pt x="5051554" y="150658"/>
                  </a:lnTo>
                  <a:lnTo>
                    <a:pt x="5095552" y="189208"/>
                  </a:lnTo>
                  <a:lnTo>
                    <a:pt x="5131866" y="206195"/>
                  </a:lnTo>
                  <a:lnTo>
                    <a:pt x="5176499" y="221300"/>
                  </a:lnTo>
                  <a:lnTo>
                    <a:pt x="5228530" y="234258"/>
                  </a:lnTo>
                  <a:lnTo>
                    <a:pt x="5287041" y="244800"/>
                  </a:lnTo>
                  <a:lnTo>
                    <a:pt x="5351111" y="252661"/>
                  </a:lnTo>
                  <a:lnTo>
                    <a:pt x="5419822" y="257573"/>
                  </a:lnTo>
                  <a:lnTo>
                    <a:pt x="5492254" y="259270"/>
                  </a:lnTo>
                  <a:lnTo>
                    <a:pt x="5564687" y="257573"/>
                  </a:lnTo>
                  <a:lnTo>
                    <a:pt x="5633398" y="252661"/>
                  </a:lnTo>
                  <a:lnTo>
                    <a:pt x="5697468" y="244800"/>
                  </a:lnTo>
                  <a:lnTo>
                    <a:pt x="5755978" y="234258"/>
                  </a:lnTo>
                  <a:lnTo>
                    <a:pt x="5808010" y="221300"/>
                  </a:lnTo>
                  <a:lnTo>
                    <a:pt x="5852642" y="206195"/>
                  </a:lnTo>
                  <a:lnTo>
                    <a:pt x="5888957" y="189208"/>
                  </a:lnTo>
                  <a:lnTo>
                    <a:pt x="5932955" y="150658"/>
                  </a:lnTo>
                  <a:lnTo>
                    <a:pt x="5938799" y="129628"/>
                  </a:lnTo>
                  <a:close/>
                </a:path>
                <a:path w="5939155" h="948689">
                  <a:moveTo>
                    <a:pt x="893089" y="818984"/>
                  </a:moveTo>
                  <a:lnTo>
                    <a:pt x="870324" y="778006"/>
                  </a:lnTo>
                  <a:lnTo>
                    <a:pt x="806932" y="742418"/>
                  </a:lnTo>
                  <a:lnTo>
                    <a:pt x="762300" y="727313"/>
                  </a:lnTo>
                  <a:lnTo>
                    <a:pt x="710268" y="714355"/>
                  </a:lnTo>
                  <a:lnTo>
                    <a:pt x="651758" y="703813"/>
                  </a:lnTo>
                  <a:lnTo>
                    <a:pt x="587687" y="695952"/>
                  </a:lnTo>
                  <a:lnTo>
                    <a:pt x="518976" y="691040"/>
                  </a:lnTo>
                  <a:lnTo>
                    <a:pt x="446544" y="689343"/>
                  </a:lnTo>
                  <a:lnTo>
                    <a:pt x="374112" y="691040"/>
                  </a:lnTo>
                  <a:lnTo>
                    <a:pt x="305401" y="695952"/>
                  </a:lnTo>
                  <a:lnTo>
                    <a:pt x="241331" y="703813"/>
                  </a:lnTo>
                  <a:lnTo>
                    <a:pt x="182820" y="714355"/>
                  </a:lnTo>
                  <a:lnTo>
                    <a:pt x="130789" y="727313"/>
                  </a:lnTo>
                  <a:lnTo>
                    <a:pt x="86156" y="742418"/>
                  </a:lnTo>
                  <a:lnTo>
                    <a:pt x="49842" y="759405"/>
                  </a:lnTo>
                  <a:lnTo>
                    <a:pt x="5844" y="797955"/>
                  </a:lnTo>
                  <a:lnTo>
                    <a:pt x="0" y="818984"/>
                  </a:lnTo>
                  <a:lnTo>
                    <a:pt x="5844" y="840014"/>
                  </a:lnTo>
                  <a:lnTo>
                    <a:pt x="49842" y="878564"/>
                  </a:lnTo>
                  <a:lnTo>
                    <a:pt x="86156" y="895551"/>
                  </a:lnTo>
                  <a:lnTo>
                    <a:pt x="130789" y="910656"/>
                  </a:lnTo>
                  <a:lnTo>
                    <a:pt x="182820" y="923614"/>
                  </a:lnTo>
                  <a:lnTo>
                    <a:pt x="241331" y="934156"/>
                  </a:lnTo>
                  <a:lnTo>
                    <a:pt x="305401" y="942017"/>
                  </a:lnTo>
                  <a:lnTo>
                    <a:pt x="374112" y="946929"/>
                  </a:lnTo>
                  <a:lnTo>
                    <a:pt x="446544" y="948626"/>
                  </a:lnTo>
                  <a:lnTo>
                    <a:pt x="518976" y="946929"/>
                  </a:lnTo>
                  <a:lnTo>
                    <a:pt x="587687" y="942017"/>
                  </a:lnTo>
                  <a:lnTo>
                    <a:pt x="651758" y="934156"/>
                  </a:lnTo>
                  <a:lnTo>
                    <a:pt x="710268" y="923614"/>
                  </a:lnTo>
                  <a:lnTo>
                    <a:pt x="762300" y="910656"/>
                  </a:lnTo>
                  <a:lnTo>
                    <a:pt x="806932" y="895551"/>
                  </a:lnTo>
                  <a:lnTo>
                    <a:pt x="843247" y="878564"/>
                  </a:lnTo>
                  <a:lnTo>
                    <a:pt x="887244" y="840014"/>
                  </a:lnTo>
                  <a:lnTo>
                    <a:pt x="893089" y="818984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8230" y="2859011"/>
              <a:ext cx="2183130" cy="432434"/>
            </a:xfrm>
            <a:custGeom>
              <a:avLst/>
              <a:gdLst/>
              <a:ahLst/>
              <a:cxnLst/>
              <a:rect l="l" t="t" r="r" b="b"/>
              <a:pathLst>
                <a:path w="2183130" h="432435">
                  <a:moveTo>
                    <a:pt x="1656803" y="685"/>
                  </a:moveTo>
                  <a:lnTo>
                    <a:pt x="0" y="432269"/>
                  </a:lnTo>
                </a:path>
                <a:path w="2183130" h="432435">
                  <a:moveTo>
                    <a:pt x="1657108" y="0"/>
                  </a:moveTo>
                  <a:lnTo>
                    <a:pt x="2182876" y="4321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4372" y="3334433"/>
              <a:ext cx="136680" cy="17354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562070" y="3291573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605771" y="3309570"/>
            <a:ext cx="9602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dirty="0">
                <a:latin typeface="Arial"/>
                <a:cs typeface="Arial"/>
              </a:rPr>
              <a:t>Rimnicu Vilcea</a:t>
            </a:r>
          </a:p>
        </p:txBody>
      </p:sp>
      <p:sp>
        <p:nvSpPr>
          <p:cNvPr id="30" name="object 30"/>
          <p:cNvSpPr/>
          <p:nvPr/>
        </p:nvSpPr>
        <p:spPr>
          <a:xfrm>
            <a:off x="1384236" y="3291573"/>
            <a:ext cx="1969135" cy="259715"/>
          </a:xfrm>
          <a:custGeom>
            <a:avLst/>
            <a:gdLst/>
            <a:ahLst/>
            <a:cxnLst/>
            <a:rect l="l" t="t" r="r" b="b"/>
            <a:pathLst>
              <a:path w="1969135" h="259714">
                <a:moveTo>
                  <a:pt x="893089" y="129641"/>
                </a:moveTo>
                <a:lnTo>
                  <a:pt x="870324" y="88663"/>
                </a:lnTo>
                <a:lnTo>
                  <a:pt x="806932" y="53075"/>
                </a:lnTo>
                <a:lnTo>
                  <a:pt x="762300" y="37969"/>
                </a:lnTo>
                <a:lnTo>
                  <a:pt x="710268" y="25012"/>
                </a:lnTo>
                <a:lnTo>
                  <a:pt x="651758" y="14469"/>
                </a:lnTo>
                <a:lnTo>
                  <a:pt x="587687" y="6608"/>
                </a:lnTo>
                <a:lnTo>
                  <a:pt x="518976" y="1696"/>
                </a:lnTo>
                <a:lnTo>
                  <a:pt x="446544" y="0"/>
                </a:lnTo>
                <a:lnTo>
                  <a:pt x="374112" y="1696"/>
                </a:lnTo>
                <a:lnTo>
                  <a:pt x="305401" y="6608"/>
                </a:lnTo>
                <a:lnTo>
                  <a:pt x="241331" y="14469"/>
                </a:lnTo>
                <a:lnTo>
                  <a:pt x="182820" y="25012"/>
                </a:lnTo>
                <a:lnTo>
                  <a:pt x="130789" y="37969"/>
                </a:lnTo>
                <a:lnTo>
                  <a:pt x="86156" y="53075"/>
                </a:lnTo>
                <a:lnTo>
                  <a:pt x="49842" y="70062"/>
                </a:lnTo>
                <a:lnTo>
                  <a:pt x="5844" y="108612"/>
                </a:lnTo>
                <a:lnTo>
                  <a:pt x="0" y="129641"/>
                </a:lnTo>
                <a:lnTo>
                  <a:pt x="5844" y="150670"/>
                </a:lnTo>
                <a:lnTo>
                  <a:pt x="49842" y="189220"/>
                </a:lnTo>
                <a:lnTo>
                  <a:pt x="86156" y="206207"/>
                </a:lnTo>
                <a:lnTo>
                  <a:pt x="130789" y="221313"/>
                </a:lnTo>
                <a:lnTo>
                  <a:pt x="182820" y="234270"/>
                </a:lnTo>
                <a:lnTo>
                  <a:pt x="241331" y="244813"/>
                </a:lnTo>
                <a:lnTo>
                  <a:pt x="305401" y="252674"/>
                </a:lnTo>
                <a:lnTo>
                  <a:pt x="374112" y="257586"/>
                </a:lnTo>
                <a:lnTo>
                  <a:pt x="446544" y="259283"/>
                </a:lnTo>
                <a:lnTo>
                  <a:pt x="518976" y="257586"/>
                </a:lnTo>
                <a:lnTo>
                  <a:pt x="587687" y="252674"/>
                </a:lnTo>
                <a:lnTo>
                  <a:pt x="651758" y="244813"/>
                </a:lnTo>
                <a:lnTo>
                  <a:pt x="710268" y="234270"/>
                </a:lnTo>
                <a:lnTo>
                  <a:pt x="762300" y="221313"/>
                </a:lnTo>
                <a:lnTo>
                  <a:pt x="806932" y="206207"/>
                </a:lnTo>
                <a:lnTo>
                  <a:pt x="843247" y="189220"/>
                </a:lnTo>
                <a:lnTo>
                  <a:pt x="887244" y="150670"/>
                </a:lnTo>
                <a:lnTo>
                  <a:pt x="893089" y="129641"/>
                </a:lnTo>
                <a:close/>
              </a:path>
              <a:path w="1969135" h="259714">
                <a:moveTo>
                  <a:pt x="1968931" y="129641"/>
                </a:moveTo>
                <a:lnTo>
                  <a:pt x="1946166" y="88663"/>
                </a:lnTo>
                <a:lnTo>
                  <a:pt x="1882775" y="53075"/>
                </a:lnTo>
                <a:lnTo>
                  <a:pt x="1838142" y="37969"/>
                </a:lnTo>
                <a:lnTo>
                  <a:pt x="1786111" y="25012"/>
                </a:lnTo>
                <a:lnTo>
                  <a:pt x="1727600" y="14469"/>
                </a:lnTo>
                <a:lnTo>
                  <a:pt x="1663530" y="6608"/>
                </a:lnTo>
                <a:lnTo>
                  <a:pt x="1594819" y="1696"/>
                </a:lnTo>
                <a:lnTo>
                  <a:pt x="1522387" y="0"/>
                </a:lnTo>
                <a:lnTo>
                  <a:pt x="1449954" y="1696"/>
                </a:lnTo>
                <a:lnTo>
                  <a:pt x="1381243" y="6608"/>
                </a:lnTo>
                <a:lnTo>
                  <a:pt x="1317173" y="14469"/>
                </a:lnTo>
                <a:lnTo>
                  <a:pt x="1258662" y="25012"/>
                </a:lnTo>
                <a:lnTo>
                  <a:pt x="1206631" y="37969"/>
                </a:lnTo>
                <a:lnTo>
                  <a:pt x="1161999" y="53075"/>
                </a:lnTo>
                <a:lnTo>
                  <a:pt x="1125684" y="70062"/>
                </a:lnTo>
                <a:lnTo>
                  <a:pt x="1081686" y="108612"/>
                </a:lnTo>
                <a:lnTo>
                  <a:pt x="1075842" y="129641"/>
                </a:lnTo>
                <a:lnTo>
                  <a:pt x="1081686" y="150670"/>
                </a:lnTo>
                <a:lnTo>
                  <a:pt x="1125684" y="189220"/>
                </a:lnTo>
                <a:lnTo>
                  <a:pt x="1161999" y="206207"/>
                </a:lnTo>
                <a:lnTo>
                  <a:pt x="1206631" y="221313"/>
                </a:lnTo>
                <a:lnTo>
                  <a:pt x="1258662" y="234270"/>
                </a:lnTo>
                <a:lnTo>
                  <a:pt x="1317173" y="244813"/>
                </a:lnTo>
                <a:lnTo>
                  <a:pt x="1381243" y="252674"/>
                </a:lnTo>
                <a:lnTo>
                  <a:pt x="1449954" y="257586"/>
                </a:lnTo>
                <a:lnTo>
                  <a:pt x="1522387" y="259283"/>
                </a:lnTo>
                <a:lnTo>
                  <a:pt x="1594819" y="257586"/>
                </a:lnTo>
                <a:lnTo>
                  <a:pt x="1663530" y="252674"/>
                </a:lnTo>
                <a:lnTo>
                  <a:pt x="1727600" y="244813"/>
                </a:lnTo>
                <a:lnTo>
                  <a:pt x="1786111" y="234270"/>
                </a:lnTo>
                <a:lnTo>
                  <a:pt x="1838142" y="221313"/>
                </a:lnTo>
                <a:lnTo>
                  <a:pt x="1882775" y="206207"/>
                </a:lnTo>
                <a:lnTo>
                  <a:pt x="1919089" y="189220"/>
                </a:lnTo>
                <a:lnTo>
                  <a:pt x="1963087" y="150670"/>
                </a:lnTo>
                <a:lnTo>
                  <a:pt x="1968931" y="129641"/>
                </a:lnTo>
                <a:close/>
              </a:path>
            </a:pathLst>
          </a:custGeom>
          <a:ln w="26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44779" y="3298576"/>
            <a:ext cx="2629535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91869" algn="l"/>
                <a:tab pos="2093595" algn="l"/>
              </a:tabLst>
            </a:pPr>
            <a:r>
              <a:rPr sz="1200" spc="15" dirty="0">
                <a:latin typeface="Arial"/>
                <a:cs typeface="Arial"/>
              </a:rPr>
              <a:t>Arad	Fagaras	Oradea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32774" y="2859696"/>
            <a:ext cx="2179320" cy="441959"/>
          </a:xfrm>
          <a:custGeom>
            <a:avLst/>
            <a:gdLst/>
            <a:ahLst/>
            <a:cxnLst/>
            <a:rect l="l" t="t" r="r" b="b"/>
            <a:pathLst>
              <a:path w="2179320" h="441960">
                <a:moveTo>
                  <a:pt x="552259" y="0"/>
                </a:moveTo>
                <a:lnTo>
                  <a:pt x="2179243" y="441528"/>
                </a:lnTo>
              </a:path>
              <a:path w="2179320" h="441960">
                <a:moveTo>
                  <a:pt x="552259" y="0"/>
                </a:moveTo>
                <a:lnTo>
                  <a:pt x="0" y="43300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264061" y="2553442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56210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Timisoara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447=118+329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19</a:t>
            </a:fld>
            <a:endParaRPr spc="20" dirty="0"/>
          </a:p>
        </p:txBody>
      </p:sp>
      <p:sp>
        <p:nvSpPr>
          <p:cNvPr id="34" name="object 34"/>
          <p:cNvSpPr txBox="1"/>
          <p:nvPr/>
        </p:nvSpPr>
        <p:spPr>
          <a:xfrm>
            <a:off x="7639678" y="2553442"/>
            <a:ext cx="906144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526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Zerind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449=75+374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8346" y="3542331"/>
            <a:ext cx="4274185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15695" algn="l"/>
                <a:tab pos="3293745" algn="l"/>
              </a:tabLst>
            </a:pPr>
            <a:r>
              <a:rPr sz="1200" spc="15" dirty="0">
                <a:latin typeface="Arial"/>
                <a:cs typeface="Arial"/>
              </a:rPr>
              <a:t>646=280+366	415=239+176 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671=291+380	413=220+193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68" y="1592038"/>
            <a:ext cx="5650231" cy="503919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31800" indent="-368935">
              <a:lnSpc>
                <a:spcPct val="100000"/>
              </a:lnSpc>
              <a:spcBef>
                <a:spcPts val="114"/>
              </a:spcBef>
              <a:buFont typeface="Lucida Sans Unicode"/>
              <a:buChar char="♦"/>
              <a:tabLst>
                <a:tab pos="431800" algn="l"/>
                <a:tab pos="432434" algn="l"/>
              </a:tabLst>
            </a:pPr>
            <a:r>
              <a:rPr sz="2400" dirty="0">
                <a:cs typeface="Tahoma"/>
              </a:rPr>
              <a:t>Best-first search</a:t>
            </a:r>
          </a:p>
          <a:p>
            <a:pPr marL="431800" indent="-369570">
              <a:lnSpc>
                <a:spcPct val="100000"/>
              </a:lnSpc>
              <a:spcBef>
                <a:spcPts val="1560"/>
              </a:spcBef>
              <a:buFont typeface="Lucida Sans Unicode"/>
              <a:buChar char="♦"/>
              <a:tabLst>
                <a:tab pos="431800" algn="l"/>
                <a:tab pos="432434" algn="l"/>
              </a:tabLst>
            </a:pPr>
            <a:r>
              <a:rPr sz="2400" dirty="0">
                <a:cs typeface="Tahoma"/>
              </a:rPr>
              <a:t>A</a:t>
            </a:r>
            <a:r>
              <a:rPr sz="2400" baseline="29761" dirty="0">
                <a:cs typeface="Lucida Sans Unicode"/>
              </a:rPr>
              <a:t>∗ </a:t>
            </a:r>
            <a:r>
              <a:rPr sz="2400" dirty="0">
                <a:cs typeface="Tahoma"/>
              </a:rPr>
              <a:t>search</a:t>
            </a:r>
          </a:p>
          <a:p>
            <a:pPr marL="431800" indent="-369570">
              <a:lnSpc>
                <a:spcPct val="100000"/>
              </a:lnSpc>
              <a:spcBef>
                <a:spcPts val="1560"/>
              </a:spcBef>
              <a:buFont typeface="Lucida Sans Unicode"/>
              <a:buChar char="♦"/>
              <a:tabLst>
                <a:tab pos="431800" algn="l"/>
                <a:tab pos="432434" algn="l"/>
              </a:tabLst>
            </a:pPr>
            <a:r>
              <a:rPr sz="2400" dirty="0">
                <a:cs typeface="Tahoma"/>
              </a:rPr>
              <a:t>Heuristics</a:t>
            </a:r>
            <a:endParaRPr lang="en-GB" sz="2400" dirty="0">
              <a:cs typeface="Tahoma"/>
            </a:endParaRPr>
          </a:p>
          <a:p>
            <a:pPr marL="431800" indent="-369570">
              <a:lnSpc>
                <a:spcPct val="100000"/>
              </a:lnSpc>
              <a:spcBef>
                <a:spcPts val="1560"/>
              </a:spcBef>
              <a:buFont typeface="Lucida Sans Unicode"/>
              <a:buChar char="♦"/>
              <a:tabLst>
                <a:tab pos="431800" algn="l"/>
                <a:tab pos="432434" algn="l"/>
              </a:tabLst>
            </a:pPr>
            <a:r>
              <a:rPr lang="en-GB" sz="2400" dirty="0">
                <a:cs typeface="Tahoma"/>
              </a:rPr>
              <a:t>Local Search Algorithms</a:t>
            </a:r>
          </a:p>
          <a:p>
            <a:pPr marL="62230">
              <a:lnSpc>
                <a:spcPct val="100000"/>
              </a:lnSpc>
              <a:spcBef>
                <a:spcPts val="1560"/>
              </a:spcBef>
              <a:tabLst>
                <a:tab pos="431800" algn="l"/>
                <a:tab pos="432434" algn="l"/>
              </a:tabLst>
            </a:pPr>
            <a:endParaRPr lang="en-GB" sz="2050" spc="-95" dirty="0">
              <a:latin typeface="Tahoma"/>
              <a:cs typeface="Tahoma"/>
            </a:endParaRPr>
          </a:p>
          <a:p>
            <a:pPr marL="838200" lvl="1" indent="-368935">
              <a:spcBef>
                <a:spcPts val="114"/>
              </a:spcBef>
              <a:buFont typeface="Wingdings" panose="05000000000000000000" pitchFamily="2" charset="2"/>
              <a:buChar char="Ø"/>
              <a:tabLst>
                <a:tab pos="381000" algn="l"/>
                <a:tab pos="381635" algn="l"/>
              </a:tabLst>
            </a:pPr>
            <a:r>
              <a:rPr lang="en-GB" sz="2050" spc="-20" dirty="0">
                <a:latin typeface="Calibri"/>
                <a:cs typeface="Calibri"/>
              </a:rPr>
              <a:t>Hill-climbing</a:t>
            </a:r>
            <a:endParaRPr lang="en-GB" sz="2050" dirty="0">
              <a:latin typeface="Calibri"/>
              <a:cs typeface="Calibri"/>
            </a:endParaRPr>
          </a:p>
          <a:p>
            <a:pPr marL="838200" lvl="1" indent="-368935">
              <a:spcBef>
                <a:spcPts val="1560"/>
              </a:spcBef>
              <a:buFont typeface="Wingdings" panose="05000000000000000000" pitchFamily="2" charset="2"/>
              <a:buChar char="Ø"/>
              <a:tabLst>
                <a:tab pos="381000" algn="l"/>
                <a:tab pos="381635" algn="l"/>
              </a:tabLst>
            </a:pPr>
            <a:r>
              <a:rPr lang="en-GB" sz="2050" spc="-40" dirty="0">
                <a:latin typeface="Calibri"/>
                <a:cs typeface="Calibri"/>
              </a:rPr>
              <a:t>Simulated</a:t>
            </a:r>
            <a:r>
              <a:rPr lang="en-GB" sz="2050" spc="150" dirty="0">
                <a:latin typeface="Calibri"/>
                <a:cs typeface="Calibri"/>
              </a:rPr>
              <a:t> </a:t>
            </a:r>
            <a:r>
              <a:rPr lang="en-GB" sz="2050" spc="-60" dirty="0">
                <a:latin typeface="Calibri"/>
                <a:cs typeface="Calibri"/>
              </a:rPr>
              <a:t>annealing</a:t>
            </a:r>
            <a:endParaRPr lang="en-GB" sz="2050" dirty="0">
              <a:latin typeface="Calibri"/>
              <a:cs typeface="Calibri"/>
            </a:endParaRPr>
          </a:p>
          <a:p>
            <a:pPr marL="838200" lvl="1" indent="-368935">
              <a:spcBef>
                <a:spcPts val="1560"/>
              </a:spcBef>
              <a:buFont typeface="Wingdings" panose="05000000000000000000" pitchFamily="2" charset="2"/>
              <a:buChar char="Ø"/>
              <a:tabLst>
                <a:tab pos="381000" algn="l"/>
                <a:tab pos="381635" algn="l"/>
              </a:tabLst>
            </a:pPr>
            <a:r>
              <a:rPr lang="en-GB" sz="2050" spc="-55" dirty="0">
                <a:latin typeface="Calibri"/>
                <a:cs typeface="Calibri"/>
              </a:rPr>
              <a:t>Genetic</a:t>
            </a:r>
            <a:r>
              <a:rPr lang="en-GB" sz="2050" spc="150" dirty="0">
                <a:latin typeface="Calibri"/>
                <a:cs typeface="Calibri"/>
              </a:rPr>
              <a:t> </a:t>
            </a:r>
            <a:r>
              <a:rPr lang="en-GB" sz="2050" spc="-55" dirty="0">
                <a:latin typeface="Calibri"/>
                <a:cs typeface="Calibri"/>
              </a:rPr>
              <a:t>algorithms</a:t>
            </a:r>
            <a:endParaRPr lang="en-GB" sz="2050" dirty="0">
              <a:latin typeface="Calibri"/>
              <a:cs typeface="Calibri"/>
            </a:endParaRPr>
          </a:p>
          <a:p>
            <a:pPr marL="838200" lvl="1" indent="-368935">
              <a:spcBef>
                <a:spcPts val="1560"/>
              </a:spcBef>
              <a:buFont typeface="Wingdings" panose="05000000000000000000" pitchFamily="2" charset="2"/>
              <a:buChar char="Ø"/>
              <a:tabLst>
                <a:tab pos="381000" algn="l"/>
                <a:tab pos="381635" algn="l"/>
              </a:tabLst>
            </a:pPr>
            <a:r>
              <a:rPr lang="en-GB" sz="2050" spc="10" dirty="0">
                <a:latin typeface="Calibri"/>
                <a:cs typeface="Calibri"/>
              </a:rPr>
              <a:t>Local</a:t>
            </a:r>
            <a:r>
              <a:rPr lang="en-GB" sz="2050" spc="180" dirty="0">
                <a:latin typeface="Calibri"/>
                <a:cs typeface="Calibri"/>
              </a:rPr>
              <a:t> </a:t>
            </a:r>
            <a:r>
              <a:rPr lang="en-GB" sz="2050" spc="-80" dirty="0">
                <a:latin typeface="Calibri"/>
                <a:cs typeface="Calibri"/>
              </a:rPr>
              <a:t>search</a:t>
            </a:r>
            <a:r>
              <a:rPr lang="en-GB" sz="2050" spc="170" dirty="0">
                <a:latin typeface="Calibri"/>
                <a:cs typeface="Calibri"/>
              </a:rPr>
              <a:t> </a:t>
            </a:r>
            <a:r>
              <a:rPr lang="en-GB" sz="2050" spc="-50" dirty="0">
                <a:latin typeface="Calibri"/>
                <a:cs typeface="Calibri"/>
              </a:rPr>
              <a:t>in</a:t>
            </a:r>
            <a:r>
              <a:rPr lang="en-GB" sz="2050" spc="185" dirty="0">
                <a:latin typeface="Calibri"/>
                <a:cs typeface="Calibri"/>
              </a:rPr>
              <a:t> </a:t>
            </a:r>
            <a:r>
              <a:rPr lang="en-GB" sz="2050" spc="-60" dirty="0">
                <a:latin typeface="Calibri"/>
                <a:cs typeface="Calibri"/>
              </a:rPr>
              <a:t>continuous</a:t>
            </a:r>
            <a:r>
              <a:rPr lang="en-GB" sz="2050" spc="175" dirty="0">
                <a:latin typeface="Calibri"/>
                <a:cs typeface="Calibri"/>
              </a:rPr>
              <a:t> </a:t>
            </a:r>
            <a:r>
              <a:rPr lang="en-GB" sz="2050" spc="-70" dirty="0">
                <a:latin typeface="Calibri"/>
                <a:cs typeface="Calibri"/>
              </a:rPr>
              <a:t>spaces</a:t>
            </a:r>
            <a:endParaRPr lang="en-GB" sz="2050" dirty="0">
              <a:latin typeface="Calibri"/>
              <a:cs typeface="Calibri"/>
            </a:endParaRPr>
          </a:p>
          <a:p>
            <a:pPr marL="431800" indent="-369570">
              <a:lnSpc>
                <a:spcPct val="100000"/>
              </a:lnSpc>
              <a:spcBef>
                <a:spcPts val="1560"/>
              </a:spcBef>
              <a:buFont typeface="Lucida Sans Unicode"/>
              <a:buChar char="♦"/>
              <a:tabLst>
                <a:tab pos="431800" algn="l"/>
                <a:tab pos="432434" algn="l"/>
              </a:tabLst>
            </a:pP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132" y="984783"/>
            <a:ext cx="7786370" cy="427990"/>
            <a:chOff x="502132" y="984783"/>
            <a:chExt cx="7786370" cy="427990"/>
          </a:xfrm>
        </p:grpSpPr>
        <p:sp>
          <p:nvSpPr>
            <p:cNvPr id="3" name="object 3"/>
            <p:cNvSpPr/>
            <p:nvPr/>
          </p:nvSpPr>
          <p:spPr>
            <a:xfrm>
              <a:off x="509117" y="9917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5975" y="997102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40">
                  <a:moveTo>
                    <a:pt x="0" y="4084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217" y="10298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075" y="103520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13126" y="856912"/>
            <a:ext cx="429259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3750" b="0" spc="44" baseline="-16666" dirty="0">
                <a:latin typeface="Bookman Old Style"/>
                <a:cs typeface="Bookman Old Style"/>
              </a:rPr>
              <a:t>A</a:t>
            </a:r>
            <a:r>
              <a:rPr sz="1400" spc="30" dirty="0">
                <a:latin typeface="Lucida Sans Unicode"/>
                <a:cs typeface="Lucida Sans Unicode"/>
              </a:rPr>
              <a:t>∗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32302" y="952924"/>
            <a:ext cx="2426970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search</a:t>
            </a:r>
            <a:r>
              <a:rPr spc="95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09117" y="997102"/>
            <a:ext cx="7774305" cy="421005"/>
            <a:chOff x="509117" y="997102"/>
            <a:chExt cx="7774305" cy="421005"/>
          </a:xfrm>
        </p:grpSpPr>
        <p:sp>
          <p:nvSpPr>
            <p:cNvPr id="10" name="object 10"/>
            <p:cNvSpPr/>
            <p:nvPr/>
          </p:nvSpPr>
          <p:spPr>
            <a:xfrm>
              <a:off x="8238083" y="103520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7217" y="13727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6183" y="997102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40">
                  <a:moveTo>
                    <a:pt x="0" y="4084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9117" y="14108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373350" y="1907209"/>
            <a:ext cx="6189980" cy="967740"/>
            <a:chOff x="2373350" y="1907209"/>
            <a:chExt cx="6189980" cy="967740"/>
          </a:xfrm>
        </p:grpSpPr>
        <p:sp>
          <p:nvSpPr>
            <p:cNvPr id="15" name="object 15"/>
            <p:cNvSpPr/>
            <p:nvPr/>
          </p:nvSpPr>
          <p:spPr>
            <a:xfrm>
              <a:off x="2373985" y="2169667"/>
              <a:ext cx="5711825" cy="432434"/>
            </a:xfrm>
            <a:custGeom>
              <a:avLst/>
              <a:gdLst/>
              <a:ahLst/>
              <a:cxnLst/>
              <a:rect l="l" t="t" r="r" b="b"/>
              <a:pathLst>
                <a:path w="5711825" h="432435">
                  <a:moveTo>
                    <a:pt x="0" y="432130"/>
                  </a:moveTo>
                  <a:lnTo>
                    <a:pt x="2657652" y="0"/>
                  </a:lnTo>
                </a:path>
                <a:path w="5711825" h="432435">
                  <a:moveTo>
                    <a:pt x="2657652" y="0"/>
                  </a:moveTo>
                  <a:lnTo>
                    <a:pt x="3406698" y="432130"/>
                  </a:lnTo>
                </a:path>
                <a:path w="5711825" h="432435">
                  <a:moveTo>
                    <a:pt x="2657652" y="0"/>
                  </a:moveTo>
                  <a:lnTo>
                    <a:pt x="5711431" y="4321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56321" y="260222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28"/>
                  </a:moveTo>
                  <a:lnTo>
                    <a:pt x="870323" y="88656"/>
                  </a:lnTo>
                  <a:lnTo>
                    <a:pt x="806928" y="53072"/>
                  </a:lnTo>
                  <a:lnTo>
                    <a:pt x="762295" y="37968"/>
                  </a:lnTo>
                  <a:lnTo>
                    <a:pt x="710263" y="25011"/>
                  </a:lnTo>
                  <a:lnTo>
                    <a:pt x="651752" y="14469"/>
                  </a:lnTo>
                  <a:lnTo>
                    <a:pt x="587683" y="6608"/>
                  </a:lnTo>
                  <a:lnTo>
                    <a:pt x="518973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1"/>
                  </a:lnTo>
                  <a:lnTo>
                    <a:pt x="130789" y="37968"/>
                  </a:lnTo>
                  <a:lnTo>
                    <a:pt x="86156" y="53072"/>
                  </a:lnTo>
                  <a:lnTo>
                    <a:pt x="49842" y="70057"/>
                  </a:lnTo>
                  <a:lnTo>
                    <a:pt x="5844" y="108602"/>
                  </a:lnTo>
                  <a:lnTo>
                    <a:pt x="0" y="129628"/>
                  </a:lnTo>
                  <a:lnTo>
                    <a:pt x="5844" y="150658"/>
                  </a:lnTo>
                  <a:lnTo>
                    <a:pt x="49842" y="189208"/>
                  </a:lnTo>
                  <a:lnTo>
                    <a:pt x="86156" y="206195"/>
                  </a:lnTo>
                  <a:lnTo>
                    <a:pt x="130789" y="221300"/>
                  </a:lnTo>
                  <a:lnTo>
                    <a:pt x="182820" y="234258"/>
                  </a:lnTo>
                  <a:lnTo>
                    <a:pt x="241331" y="244800"/>
                  </a:lnTo>
                  <a:lnTo>
                    <a:pt x="305401" y="252661"/>
                  </a:lnTo>
                  <a:lnTo>
                    <a:pt x="374112" y="257573"/>
                  </a:lnTo>
                  <a:lnTo>
                    <a:pt x="446544" y="259270"/>
                  </a:lnTo>
                  <a:lnTo>
                    <a:pt x="518973" y="257573"/>
                  </a:lnTo>
                  <a:lnTo>
                    <a:pt x="587683" y="252661"/>
                  </a:lnTo>
                  <a:lnTo>
                    <a:pt x="651752" y="244800"/>
                  </a:lnTo>
                  <a:lnTo>
                    <a:pt x="710263" y="234258"/>
                  </a:lnTo>
                  <a:lnTo>
                    <a:pt x="762295" y="221300"/>
                  </a:lnTo>
                  <a:lnTo>
                    <a:pt x="806928" y="206195"/>
                  </a:lnTo>
                  <a:lnTo>
                    <a:pt x="843244" y="189208"/>
                  </a:lnTo>
                  <a:lnTo>
                    <a:pt x="887244" y="150658"/>
                  </a:lnTo>
                  <a:lnTo>
                    <a:pt x="893089" y="129628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66056" y="190720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0" y="129641"/>
                  </a:moveTo>
                  <a:lnTo>
                    <a:pt x="22765" y="170619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lnTo>
                    <a:pt x="887244" y="108612"/>
                  </a:lnTo>
                  <a:lnTo>
                    <a:pt x="843247" y="70062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66056" y="190720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30165" y="1914200"/>
            <a:ext cx="356870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29345" y="2602229"/>
            <a:ext cx="893444" cy="259715"/>
            <a:chOff x="1929345" y="2602229"/>
            <a:chExt cx="893444" cy="259715"/>
          </a:xfrm>
        </p:grpSpPr>
        <p:sp>
          <p:nvSpPr>
            <p:cNvPr id="21" name="object 21"/>
            <p:cNvSpPr/>
            <p:nvPr/>
          </p:nvSpPr>
          <p:spPr>
            <a:xfrm>
              <a:off x="1929345" y="260222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4" h="259714">
                  <a:moveTo>
                    <a:pt x="0" y="129628"/>
                  </a:moveTo>
                  <a:lnTo>
                    <a:pt x="22764" y="170607"/>
                  </a:lnTo>
                  <a:lnTo>
                    <a:pt x="86155" y="206195"/>
                  </a:lnTo>
                  <a:lnTo>
                    <a:pt x="130787" y="221300"/>
                  </a:lnTo>
                  <a:lnTo>
                    <a:pt x="182817" y="234258"/>
                  </a:lnTo>
                  <a:lnTo>
                    <a:pt x="241326" y="244800"/>
                  </a:lnTo>
                  <a:lnTo>
                    <a:pt x="305394" y="252661"/>
                  </a:lnTo>
                  <a:lnTo>
                    <a:pt x="374103" y="257573"/>
                  </a:lnTo>
                  <a:lnTo>
                    <a:pt x="446532" y="259270"/>
                  </a:lnTo>
                  <a:lnTo>
                    <a:pt x="518964" y="257573"/>
                  </a:lnTo>
                  <a:lnTo>
                    <a:pt x="587675" y="252661"/>
                  </a:lnTo>
                  <a:lnTo>
                    <a:pt x="651745" y="244800"/>
                  </a:lnTo>
                  <a:lnTo>
                    <a:pt x="710256" y="234258"/>
                  </a:lnTo>
                  <a:lnTo>
                    <a:pt x="762287" y="221300"/>
                  </a:lnTo>
                  <a:lnTo>
                    <a:pt x="806919" y="206195"/>
                  </a:lnTo>
                  <a:lnTo>
                    <a:pt x="843234" y="189208"/>
                  </a:lnTo>
                  <a:lnTo>
                    <a:pt x="887232" y="150658"/>
                  </a:lnTo>
                  <a:lnTo>
                    <a:pt x="893076" y="129628"/>
                  </a:lnTo>
                  <a:lnTo>
                    <a:pt x="887232" y="108602"/>
                  </a:lnTo>
                  <a:lnTo>
                    <a:pt x="843234" y="70057"/>
                  </a:lnTo>
                  <a:lnTo>
                    <a:pt x="806919" y="53072"/>
                  </a:lnTo>
                  <a:lnTo>
                    <a:pt x="762287" y="37968"/>
                  </a:lnTo>
                  <a:lnTo>
                    <a:pt x="710256" y="25011"/>
                  </a:lnTo>
                  <a:lnTo>
                    <a:pt x="651745" y="14469"/>
                  </a:lnTo>
                  <a:lnTo>
                    <a:pt x="587675" y="6608"/>
                  </a:lnTo>
                  <a:lnTo>
                    <a:pt x="518964" y="1696"/>
                  </a:lnTo>
                  <a:lnTo>
                    <a:pt x="446532" y="0"/>
                  </a:lnTo>
                  <a:lnTo>
                    <a:pt x="374103" y="1696"/>
                  </a:lnTo>
                  <a:lnTo>
                    <a:pt x="305394" y="6608"/>
                  </a:lnTo>
                  <a:lnTo>
                    <a:pt x="241326" y="14469"/>
                  </a:lnTo>
                  <a:lnTo>
                    <a:pt x="182817" y="25011"/>
                  </a:lnTo>
                  <a:lnTo>
                    <a:pt x="130787" y="37968"/>
                  </a:lnTo>
                  <a:lnTo>
                    <a:pt x="86155" y="53072"/>
                  </a:lnTo>
                  <a:lnTo>
                    <a:pt x="49841" y="70057"/>
                  </a:lnTo>
                  <a:lnTo>
                    <a:pt x="5844" y="108602"/>
                  </a:lnTo>
                  <a:lnTo>
                    <a:pt x="0" y="12962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29345" y="260222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4" h="259714">
                  <a:moveTo>
                    <a:pt x="893076" y="129628"/>
                  </a:moveTo>
                  <a:lnTo>
                    <a:pt x="870311" y="88656"/>
                  </a:lnTo>
                  <a:lnTo>
                    <a:pt x="806919" y="53072"/>
                  </a:lnTo>
                  <a:lnTo>
                    <a:pt x="762287" y="37968"/>
                  </a:lnTo>
                  <a:lnTo>
                    <a:pt x="710256" y="25011"/>
                  </a:lnTo>
                  <a:lnTo>
                    <a:pt x="651745" y="14469"/>
                  </a:lnTo>
                  <a:lnTo>
                    <a:pt x="587675" y="6608"/>
                  </a:lnTo>
                  <a:lnTo>
                    <a:pt x="518964" y="1696"/>
                  </a:lnTo>
                  <a:lnTo>
                    <a:pt x="446532" y="0"/>
                  </a:lnTo>
                  <a:lnTo>
                    <a:pt x="374103" y="1696"/>
                  </a:lnTo>
                  <a:lnTo>
                    <a:pt x="305394" y="6608"/>
                  </a:lnTo>
                  <a:lnTo>
                    <a:pt x="241326" y="14469"/>
                  </a:lnTo>
                  <a:lnTo>
                    <a:pt x="182817" y="25011"/>
                  </a:lnTo>
                  <a:lnTo>
                    <a:pt x="130787" y="37968"/>
                  </a:lnTo>
                  <a:lnTo>
                    <a:pt x="86155" y="53072"/>
                  </a:lnTo>
                  <a:lnTo>
                    <a:pt x="49841" y="70057"/>
                  </a:lnTo>
                  <a:lnTo>
                    <a:pt x="5844" y="108602"/>
                  </a:lnTo>
                  <a:lnTo>
                    <a:pt x="0" y="129628"/>
                  </a:lnTo>
                  <a:lnTo>
                    <a:pt x="5844" y="150658"/>
                  </a:lnTo>
                  <a:lnTo>
                    <a:pt x="49841" y="189208"/>
                  </a:lnTo>
                  <a:lnTo>
                    <a:pt x="86155" y="206195"/>
                  </a:lnTo>
                  <a:lnTo>
                    <a:pt x="130787" y="221300"/>
                  </a:lnTo>
                  <a:lnTo>
                    <a:pt x="182817" y="234258"/>
                  </a:lnTo>
                  <a:lnTo>
                    <a:pt x="241326" y="244800"/>
                  </a:lnTo>
                  <a:lnTo>
                    <a:pt x="305394" y="252661"/>
                  </a:lnTo>
                  <a:lnTo>
                    <a:pt x="374103" y="257573"/>
                  </a:lnTo>
                  <a:lnTo>
                    <a:pt x="446532" y="259270"/>
                  </a:lnTo>
                  <a:lnTo>
                    <a:pt x="518964" y="257573"/>
                  </a:lnTo>
                  <a:lnTo>
                    <a:pt x="587675" y="252661"/>
                  </a:lnTo>
                  <a:lnTo>
                    <a:pt x="651745" y="244800"/>
                  </a:lnTo>
                  <a:lnTo>
                    <a:pt x="710256" y="234258"/>
                  </a:lnTo>
                  <a:lnTo>
                    <a:pt x="762287" y="221300"/>
                  </a:lnTo>
                  <a:lnTo>
                    <a:pt x="806919" y="206195"/>
                  </a:lnTo>
                  <a:lnTo>
                    <a:pt x="843234" y="189208"/>
                  </a:lnTo>
                  <a:lnTo>
                    <a:pt x="887232" y="150658"/>
                  </a:lnTo>
                  <a:lnTo>
                    <a:pt x="893076" y="1296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86901" y="2609219"/>
            <a:ext cx="374015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Sibiu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7347" y="2588894"/>
            <a:ext cx="5965825" cy="975360"/>
            <a:chOff x="267347" y="2588894"/>
            <a:chExt cx="5965825" cy="975360"/>
          </a:xfrm>
        </p:grpSpPr>
        <p:sp>
          <p:nvSpPr>
            <p:cNvPr id="25" name="object 25"/>
            <p:cNvSpPr/>
            <p:nvPr/>
          </p:nvSpPr>
          <p:spPr>
            <a:xfrm>
              <a:off x="280682" y="2602229"/>
              <a:ext cx="5939155" cy="948690"/>
            </a:xfrm>
            <a:custGeom>
              <a:avLst/>
              <a:gdLst/>
              <a:ahLst/>
              <a:cxnLst/>
              <a:rect l="l" t="t" r="r" b="b"/>
              <a:pathLst>
                <a:path w="5939155" h="948689">
                  <a:moveTo>
                    <a:pt x="5938799" y="129628"/>
                  </a:moveTo>
                  <a:lnTo>
                    <a:pt x="5916034" y="88656"/>
                  </a:lnTo>
                  <a:lnTo>
                    <a:pt x="5852642" y="53072"/>
                  </a:lnTo>
                  <a:lnTo>
                    <a:pt x="5808010" y="37968"/>
                  </a:lnTo>
                  <a:lnTo>
                    <a:pt x="5755978" y="25011"/>
                  </a:lnTo>
                  <a:lnTo>
                    <a:pt x="5697468" y="14469"/>
                  </a:lnTo>
                  <a:lnTo>
                    <a:pt x="5633398" y="6608"/>
                  </a:lnTo>
                  <a:lnTo>
                    <a:pt x="5564687" y="1696"/>
                  </a:lnTo>
                  <a:lnTo>
                    <a:pt x="5492254" y="0"/>
                  </a:lnTo>
                  <a:lnTo>
                    <a:pt x="5419822" y="1696"/>
                  </a:lnTo>
                  <a:lnTo>
                    <a:pt x="5351111" y="6608"/>
                  </a:lnTo>
                  <a:lnTo>
                    <a:pt x="5287041" y="14469"/>
                  </a:lnTo>
                  <a:lnTo>
                    <a:pt x="5228530" y="25011"/>
                  </a:lnTo>
                  <a:lnTo>
                    <a:pt x="5176499" y="37968"/>
                  </a:lnTo>
                  <a:lnTo>
                    <a:pt x="5131866" y="53072"/>
                  </a:lnTo>
                  <a:lnTo>
                    <a:pt x="5095552" y="70057"/>
                  </a:lnTo>
                  <a:lnTo>
                    <a:pt x="5051554" y="108602"/>
                  </a:lnTo>
                  <a:lnTo>
                    <a:pt x="5045710" y="129628"/>
                  </a:lnTo>
                  <a:lnTo>
                    <a:pt x="5051554" y="150658"/>
                  </a:lnTo>
                  <a:lnTo>
                    <a:pt x="5095552" y="189208"/>
                  </a:lnTo>
                  <a:lnTo>
                    <a:pt x="5131866" y="206195"/>
                  </a:lnTo>
                  <a:lnTo>
                    <a:pt x="5176499" y="221300"/>
                  </a:lnTo>
                  <a:lnTo>
                    <a:pt x="5228530" y="234258"/>
                  </a:lnTo>
                  <a:lnTo>
                    <a:pt x="5287041" y="244800"/>
                  </a:lnTo>
                  <a:lnTo>
                    <a:pt x="5351111" y="252661"/>
                  </a:lnTo>
                  <a:lnTo>
                    <a:pt x="5419822" y="257573"/>
                  </a:lnTo>
                  <a:lnTo>
                    <a:pt x="5492254" y="259270"/>
                  </a:lnTo>
                  <a:lnTo>
                    <a:pt x="5564687" y="257573"/>
                  </a:lnTo>
                  <a:lnTo>
                    <a:pt x="5633398" y="252661"/>
                  </a:lnTo>
                  <a:lnTo>
                    <a:pt x="5697468" y="244800"/>
                  </a:lnTo>
                  <a:lnTo>
                    <a:pt x="5755978" y="234258"/>
                  </a:lnTo>
                  <a:lnTo>
                    <a:pt x="5808010" y="221300"/>
                  </a:lnTo>
                  <a:lnTo>
                    <a:pt x="5852642" y="206195"/>
                  </a:lnTo>
                  <a:lnTo>
                    <a:pt x="5888957" y="189208"/>
                  </a:lnTo>
                  <a:lnTo>
                    <a:pt x="5932955" y="150658"/>
                  </a:lnTo>
                  <a:lnTo>
                    <a:pt x="5938799" y="129628"/>
                  </a:lnTo>
                  <a:close/>
                </a:path>
                <a:path w="5939155" h="948689">
                  <a:moveTo>
                    <a:pt x="893089" y="818984"/>
                  </a:moveTo>
                  <a:lnTo>
                    <a:pt x="870324" y="778006"/>
                  </a:lnTo>
                  <a:lnTo>
                    <a:pt x="806932" y="742418"/>
                  </a:lnTo>
                  <a:lnTo>
                    <a:pt x="762300" y="727313"/>
                  </a:lnTo>
                  <a:lnTo>
                    <a:pt x="710268" y="714355"/>
                  </a:lnTo>
                  <a:lnTo>
                    <a:pt x="651758" y="703813"/>
                  </a:lnTo>
                  <a:lnTo>
                    <a:pt x="587687" y="695952"/>
                  </a:lnTo>
                  <a:lnTo>
                    <a:pt x="518976" y="691040"/>
                  </a:lnTo>
                  <a:lnTo>
                    <a:pt x="446544" y="689343"/>
                  </a:lnTo>
                  <a:lnTo>
                    <a:pt x="374112" y="691040"/>
                  </a:lnTo>
                  <a:lnTo>
                    <a:pt x="305401" y="695952"/>
                  </a:lnTo>
                  <a:lnTo>
                    <a:pt x="241331" y="703813"/>
                  </a:lnTo>
                  <a:lnTo>
                    <a:pt x="182820" y="714355"/>
                  </a:lnTo>
                  <a:lnTo>
                    <a:pt x="130789" y="727313"/>
                  </a:lnTo>
                  <a:lnTo>
                    <a:pt x="86156" y="742418"/>
                  </a:lnTo>
                  <a:lnTo>
                    <a:pt x="49842" y="759405"/>
                  </a:lnTo>
                  <a:lnTo>
                    <a:pt x="5844" y="797955"/>
                  </a:lnTo>
                  <a:lnTo>
                    <a:pt x="0" y="818984"/>
                  </a:lnTo>
                  <a:lnTo>
                    <a:pt x="5844" y="840014"/>
                  </a:lnTo>
                  <a:lnTo>
                    <a:pt x="49842" y="878564"/>
                  </a:lnTo>
                  <a:lnTo>
                    <a:pt x="86156" y="895551"/>
                  </a:lnTo>
                  <a:lnTo>
                    <a:pt x="130789" y="910656"/>
                  </a:lnTo>
                  <a:lnTo>
                    <a:pt x="182820" y="923614"/>
                  </a:lnTo>
                  <a:lnTo>
                    <a:pt x="241331" y="934156"/>
                  </a:lnTo>
                  <a:lnTo>
                    <a:pt x="305401" y="942017"/>
                  </a:lnTo>
                  <a:lnTo>
                    <a:pt x="374112" y="946929"/>
                  </a:lnTo>
                  <a:lnTo>
                    <a:pt x="446544" y="948626"/>
                  </a:lnTo>
                  <a:lnTo>
                    <a:pt x="518976" y="946929"/>
                  </a:lnTo>
                  <a:lnTo>
                    <a:pt x="587687" y="942017"/>
                  </a:lnTo>
                  <a:lnTo>
                    <a:pt x="651758" y="934156"/>
                  </a:lnTo>
                  <a:lnTo>
                    <a:pt x="710268" y="923614"/>
                  </a:lnTo>
                  <a:lnTo>
                    <a:pt x="762300" y="910656"/>
                  </a:lnTo>
                  <a:lnTo>
                    <a:pt x="806932" y="895551"/>
                  </a:lnTo>
                  <a:lnTo>
                    <a:pt x="843247" y="878564"/>
                  </a:lnTo>
                  <a:lnTo>
                    <a:pt x="887244" y="840014"/>
                  </a:lnTo>
                  <a:lnTo>
                    <a:pt x="893089" y="818984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526" y="3334433"/>
              <a:ext cx="136693" cy="17354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28230" y="2859011"/>
              <a:ext cx="2183130" cy="432434"/>
            </a:xfrm>
            <a:custGeom>
              <a:avLst/>
              <a:gdLst/>
              <a:ahLst/>
              <a:cxnLst/>
              <a:rect l="l" t="t" r="r" b="b"/>
              <a:pathLst>
                <a:path w="2183130" h="432435">
                  <a:moveTo>
                    <a:pt x="1656803" y="685"/>
                  </a:moveTo>
                  <a:lnTo>
                    <a:pt x="0" y="432269"/>
                  </a:lnTo>
                </a:path>
                <a:path w="2183130" h="432435">
                  <a:moveTo>
                    <a:pt x="1657108" y="0"/>
                  </a:moveTo>
                  <a:lnTo>
                    <a:pt x="2182876" y="4321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84236" y="3291573"/>
              <a:ext cx="1969135" cy="259715"/>
            </a:xfrm>
            <a:custGeom>
              <a:avLst/>
              <a:gdLst/>
              <a:ahLst/>
              <a:cxnLst/>
              <a:rect l="l" t="t" r="r" b="b"/>
              <a:pathLst>
                <a:path w="1969135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  <a:path w="1969135" h="259714">
                  <a:moveTo>
                    <a:pt x="1968931" y="129641"/>
                  </a:moveTo>
                  <a:lnTo>
                    <a:pt x="1946166" y="88663"/>
                  </a:lnTo>
                  <a:lnTo>
                    <a:pt x="1882775" y="53075"/>
                  </a:lnTo>
                  <a:lnTo>
                    <a:pt x="1838142" y="37969"/>
                  </a:lnTo>
                  <a:lnTo>
                    <a:pt x="1786111" y="25012"/>
                  </a:lnTo>
                  <a:lnTo>
                    <a:pt x="1727600" y="14469"/>
                  </a:lnTo>
                  <a:lnTo>
                    <a:pt x="1663530" y="6608"/>
                  </a:lnTo>
                  <a:lnTo>
                    <a:pt x="1594819" y="1696"/>
                  </a:lnTo>
                  <a:lnTo>
                    <a:pt x="1522387" y="0"/>
                  </a:lnTo>
                  <a:lnTo>
                    <a:pt x="1449954" y="1696"/>
                  </a:lnTo>
                  <a:lnTo>
                    <a:pt x="1381243" y="6608"/>
                  </a:lnTo>
                  <a:lnTo>
                    <a:pt x="1317173" y="14469"/>
                  </a:lnTo>
                  <a:lnTo>
                    <a:pt x="1258662" y="25012"/>
                  </a:lnTo>
                  <a:lnTo>
                    <a:pt x="1206631" y="37969"/>
                  </a:lnTo>
                  <a:lnTo>
                    <a:pt x="1161999" y="53075"/>
                  </a:lnTo>
                  <a:lnTo>
                    <a:pt x="1125684" y="70062"/>
                  </a:lnTo>
                  <a:lnTo>
                    <a:pt x="1081686" y="108612"/>
                  </a:lnTo>
                  <a:lnTo>
                    <a:pt x="1075842" y="129641"/>
                  </a:lnTo>
                  <a:lnTo>
                    <a:pt x="1081686" y="150670"/>
                  </a:lnTo>
                  <a:lnTo>
                    <a:pt x="1125684" y="189220"/>
                  </a:lnTo>
                  <a:lnTo>
                    <a:pt x="1161999" y="206207"/>
                  </a:lnTo>
                  <a:lnTo>
                    <a:pt x="1206631" y="221313"/>
                  </a:lnTo>
                  <a:lnTo>
                    <a:pt x="1258662" y="234270"/>
                  </a:lnTo>
                  <a:lnTo>
                    <a:pt x="1317173" y="244813"/>
                  </a:lnTo>
                  <a:lnTo>
                    <a:pt x="1381243" y="252674"/>
                  </a:lnTo>
                  <a:lnTo>
                    <a:pt x="1449954" y="257586"/>
                  </a:lnTo>
                  <a:lnTo>
                    <a:pt x="1522387" y="259283"/>
                  </a:lnTo>
                  <a:lnTo>
                    <a:pt x="1594819" y="257586"/>
                  </a:lnTo>
                  <a:lnTo>
                    <a:pt x="1663530" y="252674"/>
                  </a:lnTo>
                  <a:lnTo>
                    <a:pt x="1727600" y="244813"/>
                  </a:lnTo>
                  <a:lnTo>
                    <a:pt x="1786111" y="234270"/>
                  </a:lnTo>
                  <a:lnTo>
                    <a:pt x="1838142" y="221313"/>
                  </a:lnTo>
                  <a:lnTo>
                    <a:pt x="1882775" y="206207"/>
                  </a:lnTo>
                  <a:lnTo>
                    <a:pt x="1919089" y="189220"/>
                  </a:lnTo>
                  <a:lnTo>
                    <a:pt x="1963087" y="150670"/>
                  </a:lnTo>
                  <a:lnTo>
                    <a:pt x="1968931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32774" y="2859696"/>
              <a:ext cx="2179320" cy="441959"/>
            </a:xfrm>
            <a:custGeom>
              <a:avLst/>
              <a:gdLst/>
              <a:ahLst/>
              <a:cxnLst/>
              <a:rect l="l" t="t" r="r" b="b"/>
              <a:pathLst>
                <a:path w="2179320" h="441960">
                  <a:moveTo>
                    <a:pt x="552259" y="0"/>
                  </a:moveTo>
                  <a:lnTo>
                    <a:pt x="2179243" y="441528"/>
                  </a:lnTo>
                </a:path>
                <a:path w="2179320" h="441960">
                  <a:moveTo>
                    <a:pt x="552259" y="0"/>
                  </a:moveTo>
                  <a:lnTo>
                    <a:pt x="0" y="4330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264061" y="2553442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56210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Timisoara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447=118+329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39678" y="2553442"/>
            <a:ext cx="906144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526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Zerind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449=75+374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58247" y="3293414"/>
            <a:ext cx="906780" cy="273050"/>
            <a:chOff x="3558247" y="3293414"/>
            <a:chExt cx="906780" cy="273050"/>
          </a:xfrm>
        </p:grpSpPr>
        <p:sp>
          <p:nvSpPr>
            <p:cNvPr id="33" name="object 33"/>
            <p:cNvSpPr/>
            <p:nvPr/>
          </p:nvSpPr>
          <p:spPr>
            <a:xfrm>
              <a:off x="3564915" y="3300082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0" y="129641"/>
                  </a:moveTo>
                  <a:lnTo>
                    <a:pt x="22765" y="170619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3" y="257586"/>
                  </a:lnTo>
                  <a:lnTo>
                    <a:pt x="587681" y="252674"/>
                  </a:lnTo>
                  <a:lnTo>
                    <a:pt x="651750" y="244813"/>
                  </a:lnTo>
                  <a:lnTo>
                    <a:pt x="710258" y="234270"/>
                  </a:lnTo>
                  <a:lnTo>
                    <a:pt x="762288" y="221313"/>
                  </a:lnTo>
                  <a:lnTo>
                    <a:pt x="806920" y="206207"/>
                  </a:lnTo>
                  <a:lnTo>
                    <a:pt x="843234" y="189220"/>
                  </a:lnTo>
                  <a:lnTo>
                    <a:pt x="887232" y="150670"/>
                  </a:lnTo>
                  <a:lnTo>
                    <a:pt x="893076" y="129641"/>
                  </a:lnTo>
                  <a:lnTo>
                    <a:pt x="887232" y="108612"/>
                  </a:lnTo>
                  <a:lnTo>
                    <a:pt x="843234" y="70062"/>
                  </a:lnTo>
                  <a:lnTo>
                    <a:pt x="806920" y="53075"/>
                  </a:lnTo>
                  <a:lnTo>
                    <a:pt x="762288" y="37969"/>
                  </a:lnTo>
                  <a:lnTo>
                    <a:pt x="710258" y="25012"/>
                  </a:lnTo>
                  <a:lnTo>
                    <a:pt x="651750" y="14469"/>
                  </a:lnTo>
                  <a:lnTo>
                    <a:pt x="587681" y="6608"/>
                  </a:lnTo>
                  <a:lnTo>
                    <a:pt x="518973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64915" y="3300082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76" y="129641"/>
                  </a:moveTo>
                  <a:lnTo>
                    <a:pt x="870311" y="88663"/>
                  </a:lnTo>
                  <a:lnTo>
                    <a:pt x="806920" y="53075"/>
                  </a:lnTo>
                  <a:lnTo>
                    <a:pt x="762288" y="37969"/>
                  </a:lnTo>
                  <a:lnTo>
                    <a:pt x="710258" y="25012"/>
                  </a:lnTo>
                  <a:lnTo>
                    <a:pt x="651750" y="14469"/>
                  </a:lnTo>
                  <a:lnTo>
                    <a:pt x="587681" y="6608"/>
                  </a:lnTo>
                  <a:lnTo>
                    <a:pt x="518973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3" y="257586"/>
                  </a:lnTo>
                  <a:lnTo>
                    <a:pt x="587681" y="252674"/>
                  </a:lnTo>
                  <a:lnTo>
                    <a:pt x="651750" y="244813"/>
                  </a:lnTo>
                  <a:lnTo>
                    <a:pt x="710258" y="234270"/>
                  </a:lnTo>
                  <a:lnTo>
                    <a:pt x="762288" y="221313"/>
                  </a:lnTo>
                  <a:lnTo>
                    <a:pt x="806920" y="206207"/>
                  </a:lnTo>
                  <a:lnTo>
                    <a:pt x="843234" y="189220"/>
                  </a:lnTo>
                  <a:lnTo>
                    <a:pt x="887232" y="150670"/>
                  </a:lnTo>
                  <a:lnTo>
                    <a:pt x="893076" y="129641"/>
                  </a:lnTo>
                  <a:close/>
                </a:path>
              </a:pathLst>
            </a:custGeom>
            <a:ln w="13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608603" y="3318079"/>
            <a:ext cx="102386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dirty="0">
                <a:latin typeface="Arial"/>
                <a:cs typeface="Arial"/>
              </a:rPr>
              <a:t>Rimnicu Vilcea</a:t>
            </a:r>
          </a:p>
        </p:txBody>
      </p:sp>
      <p:grpSp>
        <p:nvGrpSpPr>
          <p:cNvPr id="36" name="object 36"/>
          <p:cNvGrpSpPr/>
          <p:nvPr/>
        </p:nvGrpSpPr>
        <p:grpSpPr>
          <a:xfrm>
            <a:off x="3316184" y="3568128"/>
            <a:ext cx="3097530" cy="702945"/>
            <a:chOff x="3316184" y="3568128"/>
            <a:chExt cx="3097530" cy="702945"/>
          </a:xfrm>
        </p:grpSpPr>
        <p:sp>
          <p:nvSpPr>
            <p:cNvPr id="37" name="object 37"/>
            <p:cNvSpPr/>
            <p:nvPr/>
          </p:nvSpPr>
          <p:spPr>
            <a:xfrm>
              <a:off x="3780612" y="3568128"/>
              <a:ext cx="2178050" cy="434975"/>
            </a:xfrm>
            <a:custGeom>
              <a:avLst/>
              <a:gdLst/>
              <a:ahLst/>
              <a:cxnLst/>
              <a:rect l="l" t="t" r="r" b="b"/>
              <a:pathLst>
                <a:path w="2178050" h="434975">
                  <a:moveTo>
                    <a:pt x="229997" y="0"/>
                  </a:moveTo>
                  <a:lnTo>
                    <a:pt x="0" y="425907"/>
                  </a:lnTo>
                </a:path>
                <a:path w="2178050" h="434975">
                  <a:moveTo>
                    <a:pt x="235673" y="0"/>
                  </a:moveTo>
                  <a:lnTo>
                    <a:pt x="1073302" y="428752"/>
                  </a:lnTo>
                </a:path>
                <a:path w="2178050" h="434975">
                  <a:moveTo>
                    <a:pt x="232829" y="0"/>
                  </a:moveTo>
                  <a:lnTo>
                    <a:pt x="2177834" y="4344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29241" y="3998582"/>
              <a:ext cx="3071495" cy="259715"/>
            </a:xfrm>
            <a:custGeom>
              <a:avLst/>
              <a:gdLst/>
              <a:ahLst/>
              <a:cxnLst/>
              <a:rect l="l" t="t" r="r" b="b"/>
              <a:pathLst>
                <a:path w="3071495" h="259714">
                  <a:moveTo>
                    <a:pt x="893076" y="129641"/>
                  </a:moveTo>
                  <a:lnTo>
                    <a:pt x="870311" y="88668"/>
                  </a:lnTo>
                  <a:lnTo>
                    <a:pt x="806919" y="53080"/>
                  </a:lnTo>
                  <a:lnTo>
                    <a:pt x="762287" y="37974"/>
                  </a:lnTo>
                  <a:lnTo>
                    <a:pt x="710256" y="25015"/>
                  </a:lnTo>
                  <a:lnTo>
                    <a:pt x="651745" y="14472"/>
                  </a:lnTo>
                  <a:lnTo>
                    <a:pt x="587675" y="6610"/>
                  </a:lnTo>
                  <a:lnTo>
                    <a:pt x="518964" y="1697"/>
                  </a:lnTo>
                  <a:lnTo>
                    <a:pt x="446532" y="0"/>
                  </a:lnTo>
                  <a:lnTo>
                    <a:pt x="374103" y="1697"/>
                  </a:lnTo>
                  <a:lnTo>
                    <a:pt x="305394" y="6610"/>
                  </a:lnTo>
                  <a:lnTo>
                    <a:pt x="241326" y="14472"/>
                  </a:lnTo>
                  <a:lnTo>
                    <a:pt x="182817" y="25015"/>
                  </a:lnTo>
                  <a:lnTo>
                    <a:pt x="130787" y="37974"/>
                  </a:lnTo>
                  <a:lnTo>
                    <a:pt x="86155" y="53080"/>
                  </a:lnTo>
                  <a:lnTo>
                    <a:pt x="49841" y="70067"/>
                  </a:lnTo>
                  <a:lnTo>
                    <a:pt x="5844" y="108615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1" y="189220"/>
                  </a:lnTo>
                  <a:lnTo>
                    <a:pt x="86155" y="206207"/>
                  </a:lnTo>
                  <a:lnTo>
                    <a:pt x="130787" y="221313"/>
                  </a:lnTo>
                  <a:lnTo>
                    <a:pt x="182817" y="234270"/>
                  </a:lnTo>
                  <a:lnTo>
                    <a:pt x="241326" y="244813"/>
                  </a:lnTo>
                  <a:lnTo>
                    <a:pt x="305394" y="252674"/>
                  </a:lnTo>
                  <a:lnTo>
                    <a:pt x="374103" y="257586"/>
                  </a:lnTo>
                  <a:lnTo>
                    <a:pt x="446532" y="259283"/>
                  </a:lnTo>
                  <a:lnTo>
                    <a:pt x="518964" y="257586"/>
                  </a:lnTo>
                  <a:lnTo>
                    <a:pt x="587675" y="252674"/>
                  </a:lnTo>
                  <a:lnTo>
                    <a:pt x="651745" y="244813"/>
                  </a:lnTo>
                  <a:lnTo>
                    <a:pt x="710256" y="234270"/>
                  </a:lnTo>
                  <a:lnTo>
                    <a:pt x="762287" y="221313"/>
                  </a:lnTo>
                  <a:lnTo>
                    <a:pt x="806919" y="206207"/>
                  </a:lnTo>
                  <a:lnTo>
                    <a:pt x="843234" y="189220"/>
                  </a:lnTo>
                  <a:lnTo>
                    <a:pt x="887232" y="150670"/>
                  </a:lnTo>
                  <a:lnTo>
                    <a:pt x="893076" y="129641"/>
                  </a:lnTo>
                  <a:close/>
                </a:path>
                <a:path w="3071495" h="259714">
                  <a:moveTo>
                    <a:pt x="1968919" y="129641"/>
                  </a:moveTo>
                  <a:lnTo>
                    <a:pt x="1946154" y="88668"/>
                  </a:lnTo>
                  <a:lnTo>
                    <a:pt x="1882762" y="53080"/>
                  </a:lnTo>
                  <a:lnTo>
                    <a:pt x="1838129" y="37974"/>
                  </a:lnTo>
                  <a:lnTo>
                    <a:pt x="1786098" y="25015"/>
                  </a:lnTo>
                  <a:lnTo>
                    <a:pt x="1727588" y="14472"/>
                  </a:lnTo>
                  <a:lnTo>
                    <a:pt x="1663517" y="6610"/>
                  </a:lnTo>
                  <a:lnTo>
                    <a:pt x="1594806" y="1697"/>
                  </a:lnTo>
                  <a:lnTo>
                    <a:pt x="1522374" y="0"/>
                  </a:lnTo>
                  <a:lnTo>
                    <a:pt x="1449945" y="1697"/>
                  </a:lnTo>
                  <a:lnTo>
                    <a:pt x="1381236" y="6610"/>
                  </a:lnTo>
                  <a:lnTo>
                    <a:pt x="1317166" y="14472"/>
                  </a:lnTo>
                  <a:lnTo>
                    <a:pt x="1258655" y="25015"/>
                  </a:lnTo>
                  <a:lnTo>
                    <a:pt x="1206623" y="37974"/>
                  </a:lnTo>
                  <a:lnTo>
                    <a:pt x="1161990" y="53080"/>
                  </a:lnTo>
                  <a:lnTo>
                    <a:pt x="1125674" y="70067"/>
                  </a:lnTo>
                  <a:lnTo>
                    <a:pt x="1081674" y="108615"/>
                  </a:lnTo>
                  <a:lnTo>
                    <a:pt x="1075829" y="129641"/>
                  </a:lnTo>
                  <a:lnTo>
                    <a:pt x="1081674" y="150670"/>
                  </a:lnTo>
                  <a:lnTo>
                    <a:pt x="1125674" y="189220"/>
                  </a:lnTo>
                  <a:lnTo>
                    <a:pt x="1161990" y="206207"/>
                  </a:lnTo>
                  <a:lnTo>
                    <a:pt x="1206623" y="221313"/>
                  </a:lnTo>
                  <a:lnTo>
                    <a:pt x="1258655" y="234270"/>
                  </a:lnTo>
                  <a:lnTo>
                    <a:pt x="1317166" y="244813"/>
                  </a:lnTo>
                  <a:lnTo>
                    <a:pt x="1381236" y="252674"/>
                  </a:lnTo>
                  <a:lnTo>
                    <a:pt x="1449945" y="257586"/>
                  </a:lnTo>
                  <a:lnTo>
                    <a:pt x="1522374" y="259283"/>
                  </a:lnTo>
                  <a:lnTo>
                    <a:pt x="1594806" y="257586"/>
                  </a:lnTo>
                  <a:lnTo>
                    <a:pt x="1663517" y="252674"/>
                  </a:lnTo>
                  <a:lnTo>
                    <a:pt x="1727588" y="244813"/>
                  </a:lnTo>
                  <a:lnTo>
                    <a:pt x="1786098" y="234270"/>
                  </a:lnTo>
                  <a:lnTo>
                    <a:pt x="1838129" y="221313"/>
                  </a:lnTo>
                  <a:lnTo>
                    <a:pt x="1882762" y="206207"/>
                  </a:lnTo>
                  <a:lnTo>
                    <a:pt x="1919076" y="189220"/>
                  </a:lnTo>
                  <a:lnTo>
                    <a:pt x="1963074" y="150670"/>
                  </a:lnTo>
                  <a:lnTo>
                    <a:pt x="1968919" y="129641"/>
                  </a:lnTo>
                  <a:close/>
                </a:path>
                <a:path w="3071495" h="259714">
                  <a:moveTo>
                    <a:pt x="3070910" y="129641"/>
                  </a:moveTo>
                  <a:lnTo>
                    <a:pt x="3048145" y="88668"/>
                  </a:lnTo>
                  <a:lnTo>
                    <a:pt x="2984754" y="53080"/>
                  </a:lnTo>
                  <a:lnTo>
                    <a:pt x="2940123" y="37974"/>
                  </a:lnTo>
                  <a:lnTo>
                    <a:pt x="2888093" y="25015"/>
                  </a:lnTo>
                  <a:lnTo>
                    <a:pt x="2829584" y="14472"/>
                  </a:lnTo>
                  <a:lnTo>
                    <a:pt x="2765515" y="6610"/>
                  </a:lnTo>
                  <a:lnTo>
                    <a:pt x="2696807" y="1697"/>
                  </a:lnTo>
                  <a:lnTo>
                    <a:pt x="2624378" y="0"/>
                  </a:lnTo>
                  <a:lnTo>
                    <a:pt x="2551946" y="1697"/>
                  </a:lnTo>
                  <a:lnTo>
                    <a:pt x="2483235" y="6610"/>
                  </a:lnTo>
                  <a:lnTo>
                    <a:pt x="2419165" y="14472"/>
                  </a:lnTo>
                  <a:lnTo>
                    <a:pt x="2360654" y="25015"/>
                  </a:lnTo>
                  <a:lnTo>
                    <a:pt x="2308623" y="37974"/>
                  </a:lnTo>
                  <a:lnTo>
                    <a:pt x="2263990" y="53080"/>
                  </a:lnTo>
                  <a:lnTo>
                    <a:pt x="2227676" y="70067"/>
                  </a:lnTo>
                  <a:lnTo>
                    <a:pt x="2183678" y="108615"/>
                  </a:lnTo>
                  <a:lnTo>
                    <a:pt x="2177834" y="129641"/>
                  </a:lnTo>
                  <a:lnTo>
                    <a:pt x="2183678" y="150670"/>
                  </a:lnTo>
                  <a:lnTo>
                    <a:pt x="2227676" y="189220"/>
                  </a:lnTo>
                  <a:lnTo>
                    <a:pt x="2263990" y="206207"/>
                  </a:lnTo>
                  <a:lnTo>
                    <a:pt x="2308623" y="221313"/>
                  </a:lnTo>
                  <a:lnTo>
                    <a:pt x="2360654" y="234270"/>
                  </a:lnTo>
                  <a:lnTo>
                    <a:pt x="2419165" y="244813"/>
                  </a:lnTo>
                  <a:lnTo>
                    <a:pt x="2483235" y="252674"/>
                  </a:lnTo>
                  <a:lnTo>
                    <a:pt x="2551946" y="257586"/>
                  </a:lnTo>
                  <a:lnTo>
                    <a:pt x="2624378" y="259283"/>
                  </a:lnTo>
                  <a:lnTo>
                    <a:pt x="2696807" y="257586"/>
                  </a:lnTo>
                  <a:lnTo>
                    <a:pt x="2765515" y="252674"/>
                  </a:lnTo>
                  <a:lnTo>
                    <a:pt x="2829584" y="244813"/>
                  </a:lnTo>
                  <a:lnTo>
                    <a:pt x="2888093" y="234270"/>
                  </a:lnTo>
                  <a:lnTo>
                    <a:pt x="2940123" y="221313"/>
                  </a:lnTo>
                  <a:lnTo>
                    <a:pt x="2984754" y="206207"/>
                  </a:lnTo>
                  <a:lnTo>
                    <a:pt x="3021068" y="189220"/>
                  </a:lnTo>
                  <a:lnTo>
                    <a:pt x="3065066" y="150670"/>
                  </a:lnTo>
                  <a:lnTo>
                    <a:pt x="3070910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266904" y="3945286"/>
            <a:ext cx="3170555" cy="522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5265">
              <a:lnSpc>
                <a:spcPct val="135800"/>
              </a:lnSpc>
              <a:spcBef>
                <a:spcPts val="90"/>
              </a:spcBef>
              <a:tabLst>
                <a:tab pos="1375410" algn="l"/>
                <a:tab pos="2190115" algn="l"/>
                <a:tab pos="2510155" algn="l"/>
              </a:tabLst>
            </a:pPr>
            <a:r>
              <a:rPr sz="1200" spc="15" dirty="0">
                <a:latin typeface="Arial"/>
                <a:cs typeface="Arial"/>
              </a:rPr>
              <a:t>Craiova	</a:t>
            </a:r>
            <a:r>
              <a:rPr sz="1200" spc="10" dirty="0">
                <a:latin typeface="Arial"/>
                <a:cs typeface="Arial"/>
              </a:rPr>
              <a:t>Pitesti		</a:t>
            </a:r>
            <a:r>
              <a:rPr sz="1200" spc="15" dirty="0">
                <a:latin typeface="Arial"/>
                <a:cs typeface="Arial"/>
              </a:rPr>
              <a:t>Sibiu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800" spc="22" baseline="2314" dirty="0">
                <a:latin typeface="Arial"/>
                <a:cs typeface="Arial"/>
              </a:rPr>
              <a:t>526=366+160</a:t>
            </a:r>
            <a:r>
              <a:rPr sz="1800" baseline="2314" dirty="0">
                <a:latin typeface="Arial"/>
                <a:cs typeface="Arial"/>
              </a:rPr>
              <a:t>  </a:t>
            </a:r>
            <a:r>
              <a:rPr sz="1800" spc="-225" baseline="2314" dirty="0">
                <a:latin typeface="Arial"/>
                <a:cs typeface="Arial"/>
              </a:rPr>
              <a:t> </a:t>
            </a:r>
            <a:r>
              <a:rPr sz="1800" spc="22" baseline="2314" dirty="0">
                <a:latin typeface="Arial"/>
                <a:cs typeface="Arial"/>
              </a:rPr>
              <a:t>417=317+100</a:t>
            </a:r>
            <a:r>
              <a:rPr sz="1800" baseline="2314" dirty="0">
                <a:latin typeface="Arial"/>
                <a:cs typeface="Arial"/>
              </a:rPr>
              <a:t>	</a:t>
            </a:r>
            <a:r>
              <a:rPr sz="1200" spc="15" dirty="0">
                <a:latin typeface="Arial"/>
                <a:cs typeface="Arial"/>
              </a:rPr>
              <a:t>553=300+253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20</a:t>
            </a:fld>
            <a:endParaRPr spc="20" dirty="0"/>
          </a:p>
        </p:txBody>
      </p:sp>
      <p:sp>
        <p:nvSpPr>
          <p:cNvPr id="40" name="object 40"/>
          <p:cNvSpPr txBox="1"/>
          <p:nvPr/>
        </p:nvSpPr>
        <p:spPr>
          <a:xfrm>
            <a:off x="218346" y="3242846"/>
            <a:ext cx="317246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26390">
              <a:lnSpc>
                <a:spcPct val="133300"/>
              </a:lnSpc>
              <a:spcBef>
                <a:spcPts val="90"/>
              </a:spcBef>
              <a:tabLst>
                <a:tab pos="1115695" algn="l"/>
                <a:tab pos="1318260" algn="l"/>
                <a:tab pos="2419985" algn="l"/>
              </a:tabLst>
            </a:pPr>
            <a:r>
              <a:rPr sz="1200" spc="15" dirty="0">
                <a:latin typeface="Arial"/>
                <a:cs typeface="Arial"/>
              </a:rPr>
              <a:t>Arad		Fagaras	Oradea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646=280+366	415=239+176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671=291+380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132" y="984783"/>
            <a:ext cx="7786370" cy="427990"/>
            <a:chOff x="502132" y="984783"/>
            <a:chExt cx="7786370" cy="427990"/>
          </a:xfrm>
        </p:grpSpPr>
        <p:sp>
          <p:nvSpPr>
            <p:cNvPr id="3" name="object 3"/>
            <p:cNvSpPr/>
            <p:nvPr/>
          </p:nvSpPr>
          <p:spPr>
            <a:xfrm>
              <a:off x="509117" y="9917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5975" y="997102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40">
                  <a:moveTo>
                    <a:pt x="0" y="4084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217" y="10298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075" y="103520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13126" y="856912"/>
            <a:ext cx="429259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3750" b="0" spc="44" baseline="-16666" dirty="0">
                <a:latin typeface="Bookman Old Style"/>
                <a:cs typeface="Bookman Old Style"/>
              </a:rPr>
              <a:t>A</a:t>
            </a:r>
            <a:r>
              <a:rPr sz="1400" spc="30" dirty="0">
                <a:latin typeface="Lucida Sans Unicode"/>
                <a:cs typeface="Lucida Sans Unicode"/>
              </a:rPr>
              <a:t>∗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32302" y="952924"/>
            <a:ext cx="2426970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search</a:t>
            </a:r>
            <a:r>
              <a:rPr spc="95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09117" y="997102"/>
            <a:ext cx="7774305" cy="421005"/>
            <a:chOff x="509117" y="997102"/>
            <a:chExt cx="7774305" cy="421005"/>
          </a:xfrm>
        </p:grpSpPr>
        <p:sp>
          <p:nvSpPr>
            <p:cNvPr id="10" name="object 10"/>
            <p:cNvSpPr/>
            <p:nvPr/>
          </p:nvSpPr>
          <p:spPr>
            <a:xfrm>
              <a:off x="8238083" y="103520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7217" y="13727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6183" y="997102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40">
                  <a:moveTo>
                    <a:pt x="0" y="4084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9117" y="14108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91107" y="1907209"/>
            <a:ext cx="7272020" cy="2072005"/>
            <a:chOff x="1291107" y="1907209"/>
            <a:chExt cx="7272020" cy="2072005"/>
          </a:xfrm>
        </p:grpSpPr>
        <p:sp>
          <p:nvSpPr>
            <p:cNvPr id="15" name="object 15"/>
            <p:cNvSpPr/>
            <p:nvPr/>
          </p:nvSpPr>
          <p:spPr>
            <a:xfrm>
              <a:off x="1291742" y="2169667"/>
              <a:ext cx="6793865" cy="1809114"/>
            </a:xfrm>
            <a:custGeom>
              <a:avLst/>
              <a:gdLst/>
              <a:ahLst/>
              <a:cxnLst/>
              <a:rect l="l" t="t" r="r" b="b"/>
              <a:pathLst>
                <a:path w="6793865" h="1809114">
                  <a:moveTo>
                    <a:pt x="532968" y="1376476"/>
                  </a:moveTo>
                  <a:lnTo>
                    <a:pt x="0" y="1808607"/>
                  </a:lnTo>
                </a:path>
                <a:path w="6793865" h="1809114">
                  <a:moveTo>
                    <a:pt x="532968" y="1376476"/>
                  </a:moveTo>
                  <a:lnTo>
                    <a:pt x="1058735" y="1808607"/>
                  </a:lnTo>
                </a:path>
                <a:path w="6793865" h="1809114">
                  <a:moveTo>
                    <a:pt x="1082243" y="432130"/>
                  </a:moveTo>
                  <a:lnTo>
                    <a:pt x="3739896" y="0"/>
                  </a:lnTo>
                </a:path>
                <a:path w="6793865" h="1809114">
                  <a:moveTo>
                    <a:pt x="3739896" y="0"/>
                  </a:moveTo>
                  <a:lnTo>
                    <a:pt x="4488942" y="432130"/>
                  </a:lnTo>
                </a:path>
                <a:path w="6793865" h="1809114">
                  <a:moveTo>
                    <a:pt x="3739896" y="0"/>
                  </a:moveTo>
                  <a:lnTo>
                    <a:pt x="6793674" y="4321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56321" y="260222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3" y="88663"/>
                  </a:lnTo>
                  <a:lnTo>
                    <a:pt x="806928" y="53075"/>
                  </a:lnTo>
                  <a:lnTo>
                    <a:pt x="762295" y="37969"/>
                  </a:lnTo>
                  <a:lnTo>
                    <a:pt x="710263" y="25012"/>
                  </a:lnTo>
                  <a:lnTo>
                    <a:pt x="651752" y="14469"/>
                  </a:lnTo>
                  <a:lnTo>
                    <a:pt x="587683" y="6608"/>
                  </a:lnTo>
                  <a:lnTo>
                    <a:pt x="518973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3" y="257586"/>
                  </a:lnTo>
                  <a:lnTo>
                    <a:pt x="587683" y="252674"/>
                  </a:lnTo>
                  <a:lnTo>
                    <a:pt x="651752" y="244813"/>
                  </a:lnTo>
                  <a:lnTo>
                    <a:pt x="710263" y="234270"/>
                  </a:lnTo>
                  <a:lnTo>
                    <a:pt x="762295" y="221313"/>
                  </a:lnTo>
                  <a:lnTo>
                    <a:pt x="806928" y="206207"/>
                  </a:lnTo>
                  <a:lnTo>
                    <a:pt x="843244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66056" y="190720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0" y="129641"/>
                  </a:moveTo>
                  <a:lnTo>
                    <a:pt x="22765" y="170619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lnTo>
                    <a:pt x="887244" y="108615"/>
                  </a:lnTo>
                  <a:lnTo>
                    <a:pt x="843247" y="70067"/>
                  </a:lnTo>
                  <a:lnTo>
                    <a:pt x="806932" y="53080"/>
                  </a:lnTo>
                  <a:lnTo>
                    <a:pt x="762300" y="37974"/>
                  </a:lnTo>
                  <a:lnTo>
                    <a:pt x="710268" y="25015"/>
                  </a:lnTo>
                  <a:lnTo>
                    <a:pt x="651758" y="14472"/>
                  </a:lnTo>
                  <a:lnTo>
                    <a:pt x="587687" y="6610"/>
                  </a:lnTo>
                  <a:lnTo>
                    <a:pt x="518976" y="1697"/>
                  </a:lnTo>
                  <a:lnTo>
                    <a:pt x="446544" y="0"/>
                  </a:lnTo>
                  <a:lnTo>
                    <a:pt x="374112" y="1697"/>
                  </a:lnTo>
                  <a:lnTo>
                    <a:pt x="305401" y="6610"/>
                  </a:lnTo>
                  <a:lnTo>
                    <a:pt x="241331" y="14472"/>
                  </a:lnTo>
                  <a:lnTo>
                    <a:pt x="182820" y="25015"/>
                  </a:lnTo>
                  <a:lnTo>
                    <a:pt x="130789" y="37974"/>
                  </a:lnTo>
                  <a:lnTo>
                    <a:pt x="86156" y="53080"/>
                  </a:lnTo>
                  <a:lnTo>
                    <a:pt x="49842" y="70067"/>
                  </a:lnTo>
                  <a:lnTo>
                    <a:pt x="5844" y="108615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66056" y="190720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8"/>
                  </a:lnTo>
                  <a:lnTo>
                    <a:pt x="806932" y="53080"/>
                  </a:lnTo>
                  <a:lnTo>
                    <a:pt x="762300" y="37974"/>
                  </a:lnTo>
                  <a:lnTo>
                    <a:pt x="710268" y="25015"/>
                  </a:lnTo>
                  <a:lnTo>
                    <a:pt x="651758" y="14472"/>
                  </a:lnTo>
                  <a:lnTo>
                    <a:pt x="587687" y="6610"/>
                  </a:lnTo>
                  <a:lnTo>
                    <a:pt x="518976" y="1697"/>
                  </a:lnTo>
                  <a:lnTo>
                    <a:pt x="446544" y="0"/>
                  </a:lnTo>
                  <a:lnTo>
                    <a:pt x="374112" y="1697"/>
                  </a:lnTo>
                  <a:lnTo>
                    <a:pt x="305401" y="6610"/>
                  </a:lnTo>
                  <a:lnTo>
                    <a:pt x="241331" y="14472"/>
                  </a:lnTo>
                  <a:lnTo>
                    <a:pt x="182820" y="25015"/>
                  </a:lnTo>
                  <a:lnTo>
                    <a:pt x="130789" y="37974"/>
                  </a:lnTo>
                  <a:lnTo>
                    <a:pt x="86156" y="53080"/>
                  </a:lnTo>
                  <a:lnTo>
                    <a:pt x="49842" y="70067"/>
                  </a:lnTo>
                  <a:lnTo>
                    <a:pt x="5844" y="108615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30165" y="1914200"/>
            <a:ext cx="356870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29345" y="2602229"/>
            <a:ext cx="893444" cy="259715"/>
            <a:chOff x="1929345" y="2602229"/>
            <a:chExt cx="893444" cy="259715"/>
          </a:xfrm>
        </p:grpSpPr>
        <p:sp>
          <p:nvSpPr>
            <p:cNvPr id="21" name="object 21"/>
            <p:cNvSpPr/>
            <p:nvPr/>
          </p:nvSpPr>
          <p:spPr>
            <a:xfrm>
              <a:off x="1929345" y="260222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4" h="259714">
                  <a:moveTo>
                    <a:pt x="0" y="129641"/>
                  </a:moveTo>
                  <a:lnTo>
                    <a:pt x="22764" y="170619"/>
                  </a:lnTo>
                  <a:lnTo>
                    <a:pt x="86155" y="206207"/>
                  </a:lnTo>
                  <a:lnTo>
                    <a:pt x="130787" y="221313"/>
                  </a:lnTo>
                  <a:lnTo>
                    <a:pt x="182817" y="234270"/>
                  </a:lnTo>
                  <a:lnTo>
                    <a:pt x="241326" y="244813"/>
                  </a:lnTo>
                  <a:lnTo>
                    <a:pt x="305394" y="252674"/>
                  </a:lnTo>
                  <a:lnTo>
                    <a:pt x="374103" y="257586"/>
                  </a:lnTo>
                  <a:lnTo>
                    <a:pt x="446532" y="259283"/>
                  </a:lnTo>
                  <a:lnTo>
                    <a:pt x="518964" y="257586"/>
                  </a:lnTo>
                  <a:lnTo>
                    <a:pt x="587675" y="252674"/>
                  </a:lnTo>
                  <a:lnTo>
                    <a:pt x="651745" y="244813"/>
                  </a:lnTo>
                  <a:lnTo>
                    <a:pt x="710256" y="234270"/>
                  </a:lnTo>
                  <a:lnTo>
                    <a:pt x="762287" y="221313"/>
                  </a:lnTo>
                  <a:lnTo>
                    <a:pt x="806919" y="206207"/>
                  </a:lnTo>
                  <a:lnTo>
                    <a:pt x="843234" y="189220"/>
                  </a:lnTo>
                  <a:lnTo>
                    <a:pt x="887232" y="150670"/>
                  </a:lnTo>
                  <a:lnTo>
                    <a:pt x="893076" y="129641"/>
                  </a:lnTo>
                  <a:lnTo>
                    <a:pt x="887232" y="108612"/>
                  </a:lnTo>
                  <a:lnTo>
                    <a:pt x="843234" y="70062"/>
                  </a:lnTo>
                  <a:lnTo>
                    <a:pt x="806919" y="53075"/>
                  </a:lnTo>
                  <a:lnTo>
                    <a:pt x="762287" y="37969"/>
                  </a:lnTo>
                  <a:lnTo>
                    <a:pt x="710256" y="25012"/>
                  </a:lnTo>
                  <a:lnTo>
                    <a:pt x="651745" y="14469"/>
                  </a:lnTo>
                  <a:lnTo>
                    <a:pt x="587675" y="6608"/>
                  </a:lnTo>
                  <a:lnTo>
                    <a:pt x="518964" y="1696"/>
                  </a:lnTo>
                  <a:lnTo>
                    <a:pt x="446532" y="0"/>
                  </a:lnTo>
                  <a:lnTo>
                    <a:pt x="374103" y="1696"/>
                  </a:lnTo>
                  <a:lnTo>
                    <a:pt x="305394" y="6608"/>
                  </a:lnTo>
                  <a:lnTo>
                    <a:pt x="241326" y="14469"/>
                  </a:lnTo>
                  <a:lnTo>
                    <a:pt x="182817" y="25012"/>
                  </a:lnTo>
                  <a:lnTo>
                    <a:pt x="130787" y="37969"/>
                  </a:lnTo>
                  <a:lnTo>
                    <a:pt x="86155" y="53075"/>
                  </a:lnTo>
                  <a:lnTo>
                    <a:pt x="49841" y="70062"/>
                  </a:lnTo>
                  <a:lnTo>
                    <a:pt x="5844" y="108612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29345" y="260222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4" h="259714">
                  <a:moveTo>
                    <a:pt x="893076" y="129641"/>
                  </a:moveTo>
                  <a:lnTo>
                    <a:pt x="870311" y="88663"/>
                  </a:lnTo>
                  <a:lnTo>
                    <a:pt x="806919" y="53075"/>
                  </a:lnTo>
                  <a:lnTo>
                    <a:pt x="762287" y="37969"/>
                  </a:lnTo>
                  <a:lnTo>
                    <a:pt x="710256" y="25012"/>
                  </a:lnTo>
                  <a:lnTo>
                    <a:pt x="651745" y="14469"/>
                  </a:lnTo>
                  <a:lnTo>
                    <a:pt x="587675" y="6608"/>
                  </a:lnTo>
                  <a:lnTo>
                    <a:pt x="518964" y="1696"/>
                  </a:lnTo>
                  <a:lnTo>
                    <a:pt x="446532" y="0"/>
                  </a:lnTo>
                  <a:lnTo>
                    <a:pt x="374103" y="1696"/>
                  </a:lnTo>
                  <a:lnTo>
                    <a:pt x="305394" y="6608"/>
                  </a:lnTo>
                  <a:lnTo>
                    <a:pt x="241326" y="14469"/>
                  </a:lnTo>
                  <a:lnTo>
                    <a:pt x="182817" y="25012"/>
                  </a:lnTo>
                  <a:lnTo>
                    <a:pt x="130787" y="37969"/>
                  </a:lnTo>
                  <a:lnTo>
                    <a:pt x="86155" y="53075"/>
                  </a:lnTo>
                  <a:lnTo>
                    <a:pt x="49841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1" y="189220"/>
                  </a:lnTo>
                  <a:lnTo>
                    <a:pt x="86155" y="206207"/>
                  </a:lnTo>
                  <a:lnTo>
                    <a:pt x="130787" y="221313"/>
                  </a:lnTo>
                  <a:lnTo>
                    <a:pt x="182817" y="234270"/>
                  </a:lnTo>
                  <a:lnTo>
                    <a:pt x="241326" y="244813"/>
                  </a:lnTo>
                  <a:lnTo>
                    <a:pt x="305394" y="252674"/>
                  </a:lnTo>
                  <a:lnTo>
                    <a:pt x="374103" y="257586"/>
                  </a:lnTo>
                  <a:lnTo>
                    <a:pt x="446532" y="259283"/>
                  </a:lnTo>
                  <a:lnTo>
                    <a:pt x="518964" y="257586"/>
                  </a:lnTo>
                  <a:lnTo>
                    <a:pt x="587675" y="252674"/>
                  </a:lnTo>
                  <a:lnTo>
                    <a:pt x="651745" y="244813"/>
                  </a:lnTo>
                  <a:lnTo>
                    <a:pt x="710256" y="234270"/>
                  </a:lnTo>
                  <a:lnTo>
                    <a:pt x="762287" y="221313"/>
                  </a:lnTo>
                  <a:lnTo>
                    <a:pt x="806919" y="206207"/>
                  </a:lnTo>
                  <a:lnTo>
                    <a:pt x="843234" y="189220"/>
                  </a:lnTo>
                  <a:lnTo>
                    <a:pt x="887232" y="150670"/>
                  </a:lnTo>
                  <a:lnTo>
                    <a:pt x="893076" y="1296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86901" y="2609232"/>
            <a:ext cx="374015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Sibiu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7347" y="2588894"/>
            <a:ext cx="5965825" cy="1673860"/>
            <a:chOff x="267347" y="2588894"/>
            <a:chExt cx="5965825" cy="1673860"/>
          </a:xfrm>
        </p:grpSpPr>
        <p:sp>
          <p:nvSpPr>
            <p:cNvPr id="25" name="object 25"/>
            <p:cNvSpPr/>
            <p:nvPr/>
          </p:nvSpPr>
          <p:spPr>
            <a:xfrm>
              <a:off x="280682" y="2602229"/>
              <a:ext cx="5939155" cy="1647189"/>
            </a:xfrm>
            <a:custGeom>
              <a:avLst/>
              <a:gdLst/>
              <a:ahLst/>
              <a:cxnLst/>
              <a:rect l="l" t="t" r="r" b="b"/>
              <a:pathLst>
                <a:path w="5939155" h="1647189">
                  <a:moveTo>
                    <a:pt x="1441691" y="1517484"/>
                  </a:moveTo>
                  <a:lnTo>
                    <a:pt x="1418926" y="1476506"/>
                  </a:lnTo>
                  <a:lnTo>
                    <a:pt x="1355534" y="1440918"/>
                  </a:lnTo>
                  <a:lnTo>
                    <a:pt x="1310901" y="1425813"/>
                  </a:lnTo>
                  <a:lnTo>
                    <a:pt x="1258870" y="1412855"/>
                  </a:lnTo>
                  <a:lnTo>
                    <a:pt x="1200360" y="1402313"/>
                  </a:lnTo>
                  <a:lnTo>
                    <a:pt x="1136289" y="1394452"/>
                  </a:lnTo>
                  <a:lnTo>
                    <a:pt x="1067578" y="1389540"/>
                  </a:lnTo>
                  <a:lnTo>
                    <a:pt x="995146" y="1387843"/>
                  </a:lnTo>
                  <a:lnTo>
                    <a:pt x="922714" y="1389540"/>
                  </a:lnTo>
                  <a:lnTo>
                    <a:pt x="854003" y="1394452"/>
                  </a:lnTo>
                  <a:lnTo>
                    <a:pt x="789932" y="1402313"/>
                  </a:lnTo>
                  <a:lnTo>
                    <a:pt x="731422" y="1412855"/>
                  </a:lnTo>
                  <a:lnTo>
                    <a:pt x="679391" y="1425813"/>
                  </a:lnTo>
                  <a:lnTo>
                    <a:pt x="634758" y="1440918"/>
                  </a:lnTo>
                  <a:lnTo>
                    <a:pt x="598444" y="1457905"/>
                  </a:lnTo>
                  <a:lnTo>
                    <a:pt x="554446" y="1496455"/>
                  </a:lnTo>
                  <a:lnTo>
                    <a:pt x="548601" y="1517484"/>
                  </a:lnTo>
                  <a:lnTo>
                    <a:pt x="554446" y="1538511"/>
                  </a:lnTo>
                  <a:lnTo>
                    <a:pt x="598444" y="1577058"/>
                  </a:lnTo>
                  <a:lnTo>
                    <a:pt x="634758" y="1594045"/>
                  </a:lnTo>
                  <a:lnTo>
                    <a:pt x="679391" y="1609151"/>
                  </a:lnTo>
                  <a:lnTo>
                    <a:pt x="731422" y="1622110"/>
                  </a:lnTo>
                  <a:lnTo>
                    <a:pt x="789932" y="1632654"/>
                  </a:lnTo>
                  <a:lnTo>
                    <a:pt x="854003" y="1640516"/>
                  </a:lnTo>
                  <a:lnTo>
                    <a:pt x="922714" y="1645429"/>
                  </a:lnTo>
                  <a:lnTo>
                    <a:pt x="995146" y="1647126"/>
                  </a:lnTo>
                  <a:lnTo>
                    <a:pt x="1067578" y="1645429"/>
                  </a:lnTo>
                  <a:lnTo>
                    <a:pt x="1136289" y="1640516"/>
                  </a:lnTo>
                  <a:lnTo>
                    <a:pt x="1200360" y="1632654"/>
                  </a:lnTo>
                  <a:lnTo>
                    <a:pt x="1258870" y="1622110"/>
                  </a:lnTo>
                  <a:lnTo>
                    <a:pt x="1310901" y="1609151"/>
                  </a:lnTo>
                  <a:lnTo>
                    <a:pt x="1355534" y="1594045"/>
                  </a:lnTo>
                  <a:lnTo>
                    <a:pt x="1391849" y="1577058"/>
                  </a:lnTo>
                  <a:lnTo>
                    <a:pt x="1435846" y="1538511"/>
                  </a:lnTo>
                  <a:lnTo>
                    <a:pt x="1441691" y="1517484"/>
                  </a:lnTo>
                  <a:close/>
                </a:path>
                <a:path w="5939155" h="1647189">
                  <a:moveTo>
                    <a:pt x="2517533" y="1517484"/>
                  </a:moveTo>
                  <a:lnTo>
                    <a:pt x="2494768" y="1476506"/>
                  </a:lnTo>
                  <a:lnTo>
                    <a:pt x="2431376" y="1440918"/>
                  </a:lnTo>
                  <a:lnTo>
                    <a:pt x="2386744" y="1425813"/>
                  </a:lnTo>
                  <a:lnTo>
                    <a:pt x="2334713" y="1412855"/>
                  </a:lnTo>
                  <a:lnTo>
                    <a:pt x="2276202" y="1402313"/>
                  </a:lnTo>
                  <a:lnTo>
                    <a:pt x="2212132" y="1394452"/>
                  </a:lnTo>
                  <a:lnTo>
                    <a:pt x="2143421" y="1389540"/>
                  </a:lnTo>
                  <a:lnTo>
                    <a:pt x="2070989" y="1387843"/>
                  </a:lnTo>
                  <a:lnTo>
                    <a:pt x="1998556" y="1389540"/>
                  </a:lnTo>
                  <a:lnTo>
                    <a:pt x="1929845" y="1394452"/>
                  </a:lnTo>
                  <a:lnTo>
                    <a:pt x="1865775" y="1402313"/>
                  </a:lnTo>
                  <a:lnTo>
                    <a:pt x="1807264" y="1412855"/>
                  </a:lnTo>
                  <a:lnTo>
                    <a:pt x="1755233" y="1425813"/>
                  </a:lnTo>
                  <a:lnTo>
                    <a:pt x="1710601" y="1440918"/>
                  </a:lnTo>
                  <a:lnTo>
                    <a:pt x="1674286" y="1457905"/>
                  </a:lnTo>
                  <a:lnTo>
                    <a:pt x="1630288" y="1496455"/>
                  </a:lnTo>
                  <a:lnTo>
                    <a:pt x="1624444" y="1517484"/>
                  </a:lnTo>
                  <a:lnTo>
                    <a:pt x="1630288" y="1538511"/>
                  </a:lnTo>
                  <a:lnTo>
                    <a:pt x="1674286" y="1577058"/>
                  </a:lnTo>
                  <a:lnTo>
                    <a:pt x="1710601" y="1594045"/>
                  </a:lnTo>
                  <a:lnTo>
                    <a:pt x="1755233" y="1609151"/>
                  </a:lnTo>
                  <a:lnTo>
                    <a:pt x="1807264" y="1622110"/>
                  </a:lnTo>
                  <a:lnTo>
                    <a:pt x="1865775" y="1632654"/>
                  </a:lnTo>
                  <a:lnTo>
                    <a:pt x="1929845" y="1640516"/>
                  </a:lnTo>
                  <a:lnTo>
                    <a:pt x="1998556" y="1645429"/>
                  </a:lnTo>
                  <a:lnTo>
                    <a:pt x="2070989" y="1647126"/>
                  </a:lnTo>
                  <a:lnTo>
                    <a:pt x="2143421" y="1645429"/>
                  </a:lnTo>
                  <a:lnTo>
                    <a:pt x="2212132" y="1640516"/>
                  </a:lnTo>
                  <a:lnTo>
                    <a:pt x="2276202" y="1632654"/>
                  </a:lnTo>
                  <a:lnTo>
                    <a:pt x="2334713" y="1622110"/>
                  </a:lnTo>
                  <a:lnTo>
                    <a:pt x="2386744" y="1609151"/>
                  </a:lnTo>
                  <a:lnTo>
                    <a:pt x="2431376" y="1594045"/>
                  </a:lnTo>
                  <a:lnTo>
                    <a:pt x="2467691" y="1577058"/>
                  </a:lnTo>
                  <a:lnTo>
                    <a:pt x="2511689" y="1538511"/>
                  </a:lnTo>
                  <a:lnTo>
                    <a:pt x="2517533" y="1517484"/>
                  </a:lnTo>
                  <a:close/>
                </a:path>
                <a:path w="5939155" h="1647189">
                  <a:moveTo>
                    <a:pt x="5938799" y="129641"/>
                  </a:moveTo>
                  <a:lnTo>
                    <a:pt x="5916034" y="88663"/>
                  </a:lnTo>
                  <a:lnTo>
                    <a:pt x="5852642" y="53075"/>
                  </a:lnTo>
                  <a:lnTo>
                    <a:pt x="5808010" y="37969"/>
                  </a:lnTo>
                  <a:lnTo>
                    <a:pt x="5755978" y="25012"/>
                  </a:lnTo>
                  <a:lnTo>
                    <a:pt x="5697468" y="14469"/>
                  </a:lnTo>
                  <a:lnTo>
                    <a:pt x="5633398" y="6608"/>
                  </a:lnTo>
                  <a:lnTo>
                    <a:pt x="5564687" y="1696"/>
                  </a:lnTo>
                  <a:lnTo>
                    <a:pt x="5492254" y="0"/>
                  </a:lnTo>
                  <a:lnTo>
                    <a:pt x="5419822" y="1696"/>
                  </a:lnTo>
                  <a:lnTo>
                    <a:pt x="5351111" y="6608"/>
                  </a:lnTo>
                  <a:lnTo>
                    <a:pt x="5287041" y="14469"/>
                  </a:lnTo>
                  <a:lnTo>
                    <a:pt x="5228530" y="25012"/>
                  </a:lnTo>
                  <a:lnTo>
                    <a:pt x="5176499" y="37969"/>
                  </a:lnTo>
                  <a:lnTo>
                    <a:pt x="5131866" y="53075"/>
                  </a:lnTo>
                  <a:lnTo>
                    <a:pt x="5095552" y="70062"/>
                  </a:lnTo>
                  <a:lnTo>
                    <a:pt x="5051554" y="108612"/>
                  </a:lnTo>
                  <a:lnTo>
                    <a:pt x="5045710" y="129641"/>
                  </a:lnTo>
                  <a:lnTo>
                    <a:pt x="5051554" y="150670"/>
                  </a:lnTo>
                  <a:lnTo>
                    <a:pt x="5095552" y="189220"/>
                  </a:lnTo>
                  <a:lnTo>
                    <a:pt x="5131866" y="206207"/>
                  </a:lnTo>
                  <a:lnTo>
                    <a:pt x="5176499" y="221313"/>
                  </a:lnTo>
                  <a:lnTo>
                    <a:pt x="5228530" y="234270"/>
                  </a:lnTo>
                  <a:lnTo>
                    <a:pt x="5287041" y="244813"/>
                  </a:lnTo>
                  <a:lnTo>
                    <a:pt x="5351111" y="252674"/>
                  </a:lnTo>
                  <a:lnTo>
                    <a:pt x="5419822" y="257586"/>
                  </a:lnTo>
                  <a:lnTo>
                    <a:pt x="5492254" y="259283"/>
                  </a:lnTo>
                  <a:lnTo>
                    <a:pt x="5564687" y="257586"/>
                  </a:lnTo>
                  <a:lnTo>
                    <a:pt x="5633398" y="252674"/>
                  </a:lnTo>
                  <a:lnTo>
                    <a:pt x="5697468" y="244813"/>
                  </a:lnTo>
                  <a:lnTo>
                    <a:pt x="5755978" y="234270"/>
                  </a:lnTo>
                  <a:lnTo>
                    <a:pt x="5808010" y="221313"/>
                  </a:lnTo>
                  <a:lnTo>
                    <a:pt x="5852642" y="206207"/>
                  </a:lnTo>
                  <a:lnTo>
                    <a:pt x="5888957" y="189220"/>
                  </a:lnTo>
                  <a:lnTo>
                    <a:pt x="5932955" y="150670"/>
                  </a:lnTo>
                  <a:lnTo>
                    <a:pt x="5938799" y="129641"/>
                  </a:lnTo>
                  <a:close/>
                </a:path>
                <a:path w="5939155" h="1647189">
                  <a:moveTo>
                    <a:pt x="893089" y="818984"/>
                  </a:moveTo>
                  <a:lnTo>
                    <a:pt x="870324" y="778006"/>
                  </a:lnTo>
                  <a:lnTo>
                    <a:pt x="806932" y="742418"/>
                  </a:lnTo>
                  <a:lnTo>
                    <a:pt x="762300" y="727313"/>
                  </a:lnTo>
                  <a:lnTo>
                    <a:pt x="710268" y="714355"/>
                  </a:lnTo>
                  <a:lnTo>
                    <a:pt x="651758" y="703813"/>
                  </a:lnTo>
                  <a:lnTo>
                    <a:pt x="587687" y="695952"/>
                  </a:lnTo>
                  <a:lnTo>
                    <a:pt x="518976" y="691040"/>
                  </a:lnTo>
                  <a:lnTo>
                    <a:pt x="446544" y="689343"/>
                  </a:lnTo>
                  <a:lnTo>
                    <a:pt x="374112" y="691040"/>
                  </a:lnTo>
                  <a:lnTo>
                    <a:pt x="305401" y="695952"/>
                  </a:lnTo>
                  <a:lnTo>
                    <a:pt x="241331" y="703813"/>
                  </a:lnTo>
                  <a:lnTo>
                    <a:pt x="182820" y="714355"/>
                  </a:lnTo>
                  <a:lnTo>
                    <a:pt x="130789" y="727313"/>
                  </a:lnTo>
                  <a:lnTo>
                    <a:pt x="86156" y="742418"/>
                  </a:lnTo>
                  <a:lnTo>
                    <a:pt x="49842" y="759405"/>
                  </a:lnTo>
                  <a:lnTo>
                    <a:pt x="5844" y="797955"/>
                  </a:lnTo>
                  <a:lnTo>
                    <a:pt x="0" y="818984"/>
                  </a:lnTo>
                  <a:lnTo>
                    <a:pt x="5844" y="840011"/>
                  </a:lnTo>
                  <a:lnTo>
                    <a:pt x="49842" y="878558"/>
                  </a:lnTo>
                  <a:lnTo>
                    <a:pt x="86156" y="895545"/>
                  </a:lnTo>
                  <a:lnTo>
                    <a:pt x="130789" y="910651"/>
                  </a:lnTo>
                  <a:lnTo>
                    <a:pt x="182820" y="923610"/>
                  </a:lnTo>
                  <a:lnTo>
                    <a:pt x="241331" y="934154"/>
                  </a:lnTo>
                  <a:lnTo>
                    <a:pt x="305401" y="942016"/>
                  </a:lnTo>
                  <a:lnTo>
                    <a:pt x="374112" y="946929"/>
                  </a:lnTo>
                  <a:lnTo>
                    <a:pt x="446544" y="948626"/>
                  </a:lnTo>
                  <a:lnTo>
                    <a:pt x="518976" y="946929"/>
                  </a:lnTo>
                  <a:lnTo>
                    <a:pt x="587687" y="942016"/>
                  </a:lnTo>
                  <a:lnTo>
                    <a:pt x="651758" y="934154"/>
                  </a:lnTo>
                  <a:lnTo>
                    <a:pt x="710268" y="923610"/>
                  </a:lnTo>
                  <a:lnTo>
                    <a:pt x="762300" y="910651"/>
                  </a:lnTo>
                  <a:lnTo>
                    <a:pt x="806932" y="895545"/>
                  </a:lnTo>
                  <a:lnTo>
                    <a:pt x="843247" y="878558"/>
                  </a:lnTo>
                  <a:lnTo>
                    <a:pt x="887244" y="840011"/>
                  </a:lnTo>
                  <a:lnTo>
                    <a:pt x="893089" y="818984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8230" y="2859011"/>
              <a:ext cx="2183130" cy="432434"/>
            </a:xfrm>
            <a:custGeom>
              <a:avLst/>
              <a:gdLst/>
              <a:ahLst/>
              <a:cxnLst/>
              <a:rect l="l" t="t" r="r" b="b"/>
              <a:pathLst>
                <a:path w="2183130" h="432435">
                  <a:moveTo>
                    <a:pt x="1656803" y="685"/>
                  </a:moveTo>
                  <a:lnTo>
                    <a:pt x="0" y="432269"/>
                  </a:lnTo>
                </a:path>
                <a:path w="2183130" h="432435">
                  <a:moveTo>
                    <a:pt x="1657108" y="0"/>
                  </a:moveTo>
                  <a:lnTo>
                    <a:pt x="2182876" y="4321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62070" y="3291573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0" y="129641"/>
                  </a:moveTo>
                  <a:lnTo>
                    <a:pt x="22765" y="170614"/>
                  </a:lnTo>
                  <a:lnTo>
                    <a:pt x="86156" y="206202"/>
                  </a:lnTo>
                  <a:lnTo>
                    <a:pt x="130789" y="221308"/>
                  </a:lnTo>
                  <a:lnTo>
                    <a:pt x="182820" y="234267"/>
                  </a:lnTo>
                  <a:lnTo>
                    <a:pt x="241331" y="244811"/>
                  </a:lnTo>
                  <a:lnTo>
                    <a:pt x="305401" y="252673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3"/>
                  </a:lnTo>
                  <a:lnTo>
                    <a:pt x="651758" y="244811"/>
                  </a:lnTo>
                  <a:lnTo>
                    <a:pt x="710268" y="234267"/>
                  </a:lnTo>
                  <a:lnTo>
                    <a:pt x="762300" y="221308"/>
                  </a:lnTo>
                  <a:lnTo>
                    <a:pt x="806932" y="206202"/>
                  </a:lnTo>
                  <a:lnTo>
                    <a:pt x="843247" y="189215"/>
                  </a:lnTo>
                  <a:lnTo>
                    <a:pt x="887244" y="150667"/>
                  </a:lnTo>
                  <a:lnTo>
                    <a:pt x="893089" y="129641"/>
                  </a:lnTo>
                  <a:lnTo>
                    <a:pt x="887244" y="108612"/>
                  </a:lnTo>
                  <a:lnTo>
                    <a:pt x="843247" y="70062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62070" y="3291573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67"/>
                  </a:lnTo>
                  <a:lnTo>
                    <a:pt x="49842" y="189215"/>
                  </a:lnTo>
                  <a:lnTo>
                    <a:pt x="86156" y="206202"/>
                  </a:lnTo>
                  <a:lnTo>
                    <a:pt x="130789" y="221308"/>
                  </a:lnTo>
                  <a:lnTo>
                    <a:pt x="182820" y="234267"/>
                  </a:lnTo>
                  <a:lnTo>
                    <a:pt x="241331" y="244811"/>
                  </a:lnTo>
                  <a:lnTo>
                    <a:pt x="305401" y="252673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3"/>
                  </a:lnTo>
                  <a:lnTo>
                    <a:pt x="651758" y="244811"/>
                  </a:lnTo>
                  <a:lnTo>
                    <a:pt x="710268" y="234267"/>
                  </a:lnTo>
                  <a:lnTo>
                    <a:pt x="762300" y="221308"/>
                  </a:lnTo>
                  <a:lnTo>
                    <a:pt x="806932" y="206202"/>
                  </a:lnTo>
                  <a:lnTo>
                    <a:pt x="843247" y="189215"/>
                  </a:lnTo>
                  <a:lnTo>
                    <a:pt x="887244" y="150667"/>
                  </a:lnTo>
                  <a:lnTo>
                    <a:pt x="893089" y="129641"/>
                  </a:lnTo>
                  <a:close/>
                </a:path>
              </a:pathLst>
            </a:custGeom>
            <a:ln w="13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4541" y="4032946"/>
              <a:ext cx="136680" cy="17353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605771" y="3309557"/>
            <a:ext cx="993140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dirty="0">
                <a:latin typeface="Arial"/>
                <a:cs typeface="Arial"/>
              </a:rPr>
              <a:t>Rimnicu Vilcea</a:t>
            </a:r>
          </a:p>
        </p:txBody>
      </p:sp>
      <p:grpSp>
        <p:nvGrpSpPr>
          <p:cNvPr id="31" name="object 31"/>
          <p:cNvGrpSpPr/>
          <p:nvPr/>
        </p:nvGrpSpPr>
        <p:grpSpPr>
          <a:xfrm>
            <a:off x="1377568" y="3284905"/>
            <a:ext cx="906780" cy="273050"/>
            <a:chOff x="1377568" y="3284905"/>
            <a:chExt cx="906780" cy="273050"/>
          </a:xfrm>
        </p:grpSpPr>
        <p:sp>
          <p:nvSpPr>
            <p:cNvPr id="32" name="object 32"/>
            <p:cNvSpPr/>
            <p:nvPr/>
          </p:nvSpPr>
          <p:spPr>
            <a:xfrm>
              <a:off x="1384236" y="3291573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4" h="259714">
                  <a:moveTo>
                    <a:pt x="0" y="129641"/>
                  </a:moveTo>
                  <a:lnTo>
                    <a:pt x="22765" y="170614"/>
                  </a:lnTo>
                  <a:lnTo>
                    <a:pt x="86156" y="206202"/>
                  </a:lnTo>
                  <a:lnTo>
                    <a:pt x="130789" y="221308"/>
                  </a:lnTo>
                  <a:lnTo>
                    <a:pt x="182820" y="234267"/>
                  </a:lnTo>
                  <a:lnTo>
                    <a:pt x="241331" y="244811"/>
                  </a:lnTo>
                  <a:lnTo>
                    <a:pt x="305401" y="252673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3"/>
                  </a:lnTo>
                  <a:lnTo>
                    <a:pt x="651758" y="244811"/>
                  </a:lnTo>
                  <a:lnTo>
                    <a:pt x="710268" y="234267"/>
                  </a:lnTo>
                  <a:lnTo>
                    <a:pt x="762300" y="221308"/>
                  </a:lnTo>
                  <a:lnTo>
                    <a:pt x="806932" y="206202"/>
                  </a:lnTo>
                  <a:lnTo>
                    <a:pt x="843247" y="189215"/>
                  </a:lnTo>
                  <a:lnTo>
                    <a:pt x="887244" y="150667"/>
                  </a:lnTo>
                  <a:lnTo>
                    <a:pt x="893089" y="129641"/>
                  </a:lnTo>
                  <a:lnTo>
                    <a:pt x="887244" y="108612"/>
                  </a:lnTo>
                  <a:lnTo>
                    <a:pt x="843247" y="70062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4236" y="3291573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4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67"/>
                  </a:lnTo>
                  <a:lnTo>
                    <a:pt x="49842" y="189215"/>
                  </a:lnTo>
                  <a:lnTo>
                    <a:pt x="86156" y="206202"/>
                  </a:lnTo>
                  <a:lnTo>
                    <a:pt x="130789" y="221308"/>
                  </a:lnTo>
                  <a:lnTo>
                    <a:pt x="182820" y="234267"/>
                  </a:lnTo>
                  <a:lnTo>
                    <a:pt x="241331" y="244811"/>
                  </a:lnTo>
                  <a:lnTo>
                    <a:pt x="305401" y="252673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3"/>
                  </a:lnTo>
                  <a:lnTo>
                    <a:pt x="651758" y="244811"/>
                  </a:lnTo>
                  <a:lnTo>
                    <a:pt x="710268" y="234267"/>
                  </a:lnTo>
                  <a:lnTo>
                    <a:pt x="762300" y="221308"/>
                  </a:lnTo>
                  <a:lnTo>
                    <a:pt x="806932" y="206202"/>
                  </a:lnTo>
                  <a:lnTo>
                    <a:pt x="843247" y="189215"/>
                  </a:lnTo>
                  <a:lnTo>
                    <a:pt x="887244" y="150667"/>
                  </a:lnTo>
                  <a:lnTo>
                    <a:pt x="893089" y="129641"/>
                  </a:lnTo>
                  <a:close/>
                </a:path>
              </a:pathLst>
            </a:custGeom>
            <a:ln w="13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524304" y="3298576"/>
            <a:ext cx="600710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Fagaras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32774" y="2859696"/>
            <a:ext cx="4577715" cy="1402715"/>
            <a:chOff x="1832774" y="2859696"/>
            <a:chExt cx="4577715" cy="1402715"/>
          </a:xfrm>
        </p:grpSpPr>
        <p:sp>
          <p:nvSpPr>
            <p:cNvPr id="36" name="object 36"/>
            <p:cNvSpPr/>
            <p:nvPr/>
          </p:nvSpPr>
          <p:spPr>
            <a:xfrm>
              <a:off x="2460078" y="3291573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67"/>
                  </a:lnTo>
                  <a:lnTo>
                    <a:pt x="49842" y="189215"/>
                  </a:lnTo>
                  <a:lnTo>
                    <a:pt x="86156" y="206202"/>
                  </a:lnTo>
                  <a:lnTo>
                    <a:pt x="130789" y="221308"/>
                  </a:lnTo>
                  <a:lnTo>
                    <a:pt x="182820" y="234267"/>
                  </a:lnTo>
                  <a:lnTo>
                    <a:pt x="241331" y="244811"/>
                  </a:lnTo>
                  <a:lnTo>
                    <a:pt x="305401" y="252673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3"/>
                  </a:lnTo>
                  <a:lnTo>
                    <a:pt x="651758" y="244811"/>
                  </a:lnTo>
                  <a:lnTo>
                    <a:pt x="710268" y="234267"/>
                  </a:lnTo>
                  <a:lnTo>
                    <a:pt x="762300" y="221308"/>
                  </a:lnTo>
                  <a:lnTo>
                    <a:pt x="806932" y="206202"/>
                  </a:lnTo>
                  <a:lnTo>
                    <a:pt x="843247" y="189215"/>
                  </a:lnTo>
                  <a:lnTo>
                    <a:pt x="887244" y="150667"/>
                  </a:lnTo>
                  <a:lnTo>
                    <a:pt x="893089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32774" y="2859696"/>
              <a:ext cx="4123054" cy="1134745"/>
            </a:xfrm>
            <a:custGeom>
              <a:avLst/>
              <a:gdLst/>
              <a:ahLst/>
              <a:cxnLst/>
              <a:rect l="l" t="t" r="r" b="b"/>
              <a:pathLst>
                <a:path w="4123054" h="1134745">
                  <a:moveTo>
                    <a:pt x="552259" y="0"/>
                  </a:moveTo>
                  <a:lnTo>
                    <a:pt x="2179243" y="441528"/>
                  </a:lnTo>
                </a:path>
                <a:path w="4123054" h="1134745">
                  <a:moveTo>
                    <a:pt x="552259" y="0"/>
                  </a:moveTo>
                  <a:lnTo>
                    <a:pt x="0" y="433006"/>
                  </a:lnTo>
                </a:path>
                <a:path w="4123054" h="1134745">
                  <a:moveTo>
                    <a:pt x="2174989" y="699909"/>
                  </a:moveTo>
                  <a:lnTo>
                    <a:pt x="1945005" y="1125829"/>
                  </a:lnTo>
                </a:path>
                <a:path w="4123054" h="1134745">
                  <a:moveTo>
                    <a:pt x="2180666" y="699909"/>
                  </a:moveTo>
                  <a:lnTo>
                    <a:pt x="3018294" y="1128661"/>
                  </a:lnTo>
                </a:path>
                <a:path w="4123054" h="1134745">
                  <a:moveTo>
                    <a:pt x="2177834" y="699909"/>
                  </a:moveTo>
                  <a:lnTo>
                    <a:pt x="4122826" y="113433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26396" y="3990073"/>
              <a:ext cx="3071495" cy="259715"/>
            </a:xfrm>
            <a:custGeom>
              <a:avLst/>
              <a:gdLst/>
              <a:ahLst/>
              <a:cxnLst/>
              <a:rect l="l" t="t" r="r" b="b"/>
              <a:pathLst>
                <a:path w="3071495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67"/>
                  </a:lnTo>
                  <a:lnTo>
                    <a:pt x="49842" y="189215"/>
                  </a:lnTo>
                  <a:lnTo>
                    <a:pt x="86156" y="206202"/>
                  </a:lnTo>
                  <a:lnTo>
                    <a:pt x="130789" y="221308"/>
                  </a:lnTo>
                  <a:lnTo>
                    <a:pt x="182820" y="234267"/>
                  </a:lnTo>
                  <a:lnTo>
                    <a:pt x="241331" y="244811"/>
                  </a:lnTo>
                  <a:lnTo>
                    <a:pt x="305401" y="252673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3"/>
                  </a:lnTo>
                  <a:lnTo>
                    <a:pt x="651758" y="244811"/>
                  </a:lnTo>
                  <a:lnTo>
                    <a:pt x="710268" y="234267"/>
                  </a:lnTo>
                  <a:lnTo>
                    <a:pt x="762300" y="221308"/>
                  </a:lnTo>
                  <a:lnTo>
                    <a:pt x="806932" y="206202"/>
                  </a:lnTo>
                  <a:lnTo>
                    <a:pt x="843247" y="189215"/>
                  </a:lnTo>
                  <a:lnTo>
                    <a:pt x="887244" y="150667"/>
                  </a:lnTo>
                  <a:lnTo>
                    <a:pt x="893089" y="129641"/>
                  </a:lnTo>
                  <a:close/>
                </a:path>
                <a:path w="3071495" h="259714">
                  <a:moveTo>
                    <a:pt x="1968931" y="129641"/>
                  </a:moveTo>
                  <a:lnTo>
                    <a:pt x="1946166" y="88663"/>
                  </a:lnTo>
                  <a:lnTo>
                    <a:pt x="1882775" y="53075"/>
                  </a:lnTo>
                  <a:lnTo>
                    <a:pt x="1838142" y="37969"/>
                  </a:lnTo>
                  <a:lnTo>
                    <a:pt x="1786111" y="25012"/>
                  </a:lnTo>
                  <a:lnTo>
                    <a:pt x="1727600" y="14469"/>
                  </a:lnTo>
                  <a:lnTo>
                    <a:pt x="1663530" y="6608"/>
                  </a:lnTo>
                  <a:lnTo>
                    <a:pt x="1594819" y="1696"/>
                  </a:lnTo>
                  <a:lnTo>
                    <a:pt x="1522387" y="0"/>
                  </a:lnTo>
                  <a:lnTo>
                    <a:pt x="1449954" y="1696"/>
                  </a:lnTo>
                  <a:lnTo>
                    <a:pt x="1381243" y="6608"/>
                  </a:lnTo>
                  <a:lnTo>
                    <a:pt x="1317173" y="14469"/>
                  </a:lnTo>
                  <a:lnTo>
                    <a:pt x="1258662" y="25012"/>
                  </a:lnTo>
                  <a:lnTo>
                    <a:pt x="1206631" y="37969"/>
                  </a:lnTo>
                  <a:lnTo>
                    <a:pt x="1161999" y="53075"/>
                  </a:lnTo>
                  <a:lnTo>
                    <a:pt x="1125684" y="70062"/>
                  </a:lnTo>
                  <a:lnTo>
                    <a:pt x="1081686" y="108612"/>
                  </a:lnTo>
                  <a:lnTo>
                    <a:pt x="1075842" y="129641"/>
                  </a:lnTo>
                  <a:lnTo>
                    <a:pt x="1081686" y="150667"/>
                  </a:lnTo>
                  <a:lnTo>
                    <a:pt x="1125684" y="189215"/>
                  </a:lnTo>
                  <a:lnTo>
                    <a:pt x="1161999" y="206202"/>
                  </a:lnTo>
                  <a:lnTo>
                    <a:pt x="1206631" y="221308"/>
                  </a:lnTo>
                  <a:lnTo>
                    <a:pt x="1258662" y="234267"/>
                  </a:lnTo>
                  <a:lnTo>
                    <a:pt x="1317173" y="244811"/>
                  </a:lnTo>
                  <a:lnTo>
                    <a:pt x="1381243" y="252673"/>
                  </a:lnTo>
                  <a:lnTo>
                    <a:pt x="1449954" y="257586"/>
                  </a:lnTo>
                  <a:lnTo>
                    <a:pt x="1522387" y="259283"/>
                  </a:lnTo>
                  <a:lnTo>
                    <a:pt x="1594819" y="257586"/>
                  </a:lnTo>
                  <a:lnTo>
                    <a:pt x="1663530" y="252673"/>
                  </a:lnTo>
                  <a:lnTo>
                    <a:pt x="1727600" y="244811"/>
                  </a:lnTo>
                  <a:lnTo>
                    <a:pt x="1786111" y="234267"/>
                  </a:lnTo>
                  <a:lnTo>
                    <a:pt x="1838142" y="221308"/>
                  </a:lnTo>
                  <a:lnTo>
                    <a:pt x="1882775" y="206202"/>
                  </a:lnTo>
                  <a:lnTo>
                    <a:pt x="1919089" y="189215"/>
                  </a:lnTo>
                  <a:lnTo>
                    <a:pt x="1963087" y="150667"/>
                  </a:lnTo>
                  <a:lnTo>
                    <a:pt x="1968931" y="129641"/>
                  </a:lnTo>
                  <a:close/>
                </a:path>
                <a:path w="3071495" h="259714">
                  <a:moveTo>
                    <a:pt x="3070923" y="129641"/>
                  </a:moveTo>
                  <a:lnTo>
                    <a:pt x="3048158" y="88663"/>
                  </a:lnTo>
                  <a:lnTo>
                    <a:pt x="2984766" y="53075"/>
                  </a:lnTo>
                  <a:lnTo>
                    <a:pt x="2940134" y="37969"/>
                  </a:lnTo>
                  <a:lnTo>
                    <a:pt x="2888102" y="25012"/>
                  </a:lnTo>
                  <a:lnTo>
                    <a:pt x="2829592" y="14469"/>
                  </a:lnTo>
                  <a:lnTo>
                    <a:pt x="2765522" y="6608"/>
                  </a:lnTo>
                  <a:lnTo>
                    <a:pt x="2696811" y="1696"/>
                  </a:lnTo>
                  <a:lnTo>
                    <a:pt x="2624378" y="0"/>
                  </a:lnTo>
                  <a:lnTo>
                    <a:pt x="2551946" y="1696"/>
                  </a:lnTo>
                  <a:lnTo>
                    <a:pt x="2483235" y="6608"/>
                  </a:lnTo>
                  <a:lnTo>
                    <a:pt x="2419165" y="14469"/>
                  </a:lnTo>
                  <a:lnTo>
                    <a:pt x="2360654" y="25012"/>
                  </a:lnTo>
                  <a:lnTo>
                    <a:pt x="2308623" y="37969"/>
                  </a:lnTo>
                  <a:lnTo>
                    <a:pt x="2263990" y="53075"/>
                  </a:lnTo>
                  <a:lnTo>
                    <a:pt x="2227676" y="70062"/>
                  </a:lnTo>
                  <a:lnTo>
                    <a:pt x="2183678" y="108612"/>
                  </a:lnTo>
                  <a:lnTo>
                    <a:pt x="2177834" y="129641"/>
                  </a:lnTo>
                  <a:lnTo>
                    <a:pt x="2183678" y="150667"/>
                  </a:lnTo>
                  <a:lnTo>
                    <a:pt x="2227676" y="189215"/>
                  </a:lnTo>
                  <a:lnTo>
                    <a:pt x="2263990" y="206202"/>
                  </a:lnTo>
                  <a:lnTo>
                    <a:pt x="2308623" y="221308"/>
                  </a:lnTo>
                  <a:lnTo>
                    <a:pt x="2360654" y="234267"/>
                  </a:lnTo>
                  <a:lnTo>
                    <a:pt x="2419165" y="244811"/>
                  </a:lnTo>
                  <a:lnTo>
                    <a:pt x="2483235" y="252673"/>
                  </a:lnTo>
                  <a:lnTo>
                    <a:pt x="2551946" y="257586"/>
                  </a:lnTo>
                  <a:lnTo>
                    <a:pt x="2624378" y="259283"/>
                  </a:lnTo>
                  <a:lnTo>
                    <a:pt x="2696811" y="257586"/>
                  </a:lnTo>
                  <a:lnTo>
                    <a:pt x="2765522" y="252673"/>
                  </a:lnTo>
                  <a:lnTo>
                    <a:pt x="2829592" y="244811"/>
                  </a:lnTo>
                  <a:lnTo>
                    <a:pt x="2888102" y="234267"/>
                  </a:lnTo>
                  <a:lnTo>
                    <a:pt x="2940134" y="221308"/>
                  </a:lnTo>
                  <a:lnTo>
                    <a:pt x="2984766" y="206202"/>
                  </a:lnTo>
                  <a:lnTo>
                    <a:pt x="3021081" y="189215"/>
                  </a:lnTo>
                  <a:lnTo>
                    <a:pt x="3065079" y="150667"/>
                  </a:lnTo>
                  <a:lnTo>
                    <a:pt x="3070923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264067" y="2553464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56210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Timisoara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447=118+329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21</a:t>
            </a:fld>
            <a:endParaRPr spc="20" dirty="0"/>
          </a:p>
        </p:txBody>
      </p:sp>
      <p:sp>
        <p:nvSpPr>
          <p:cNvPr id="40" name="object 40"/>
          <p:cNvSpPr txBox="1"/>
          <p:nvPr/>
        </p:nvSpPr>
        <p:spPr>
          <a:xfrm>
            <a:off x="7639685" y="2553464"/>
            <a:ext cx="906144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526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Zerind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449=75+374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8353" y="3242842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26390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Arad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646=280+366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6949" y="3941316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1940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Sibiu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591=338+253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34189" y="3941316"/>
            <a:ext cx="818515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508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Bucharest </a:t>
            </a:r>
            <a:r>
              <a:rPr sz="1200" spc="-3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450=450+0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41893" y="3936772"/>
            <a:ext cx="993140" cy="522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19405">
              <a:lnSpc>
                <a:spcPct val="1358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Sibiu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553=300+253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64062" y="3945912"/>
            <a:ext cx="2068830" cy="504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5265">
              <a:lnSpc>
                <a:spcPct val="130800"/>
              </a:lnSpc>
              <a:spcBef>
                <a:spcPts val="90"/>
              </a:spcBef>
              <a:tabLst>
                <a:tab pos="1375410" algn="l"/>
              </a:tabLst>
            </a:pPr>
            <a:r>
              <a:rPr sz="1200" spc="15" dirty="0">
                <a:latin typeface="Arial"/>
                <a:cs typeface="Arial"/>
              </a:rPr>
              <a:t>Craiova	</a:t>
            </a:r>
            <a:r>
              <a:rPr sz="1200" spc="10" dirty="0">
                <a:latin typeface="Arial"/>
                <a:cs typeface="Arial"/>
              </a:rPr>
              <a:t>Pitesti </a:t>
            </a:r>
            <a:r>
              <a:rPr sz="1200" spc="15" dirty="0">
                <a:latin typeface="Arial"/>
                <a:cs typeface="Arial"/>
              </a:rPr>
              <a:t> 526=366+160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417=317+100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97737" y="3242841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2796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Oradea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671=291+380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132" y="984783"/>
            <a:ext cx="7786370" cy="427990"/>
            <a:chOff x="502132" y="984783"/>
            <a:chExt cx="7786370" cy="427990"/>
          </a:xfrm>
        </p:grpSpPr>
        <p:sp>
          <p:nvSpPr>
            <p:cNvPr id="3" name="object 3"/>
            <p:cNvSpPr/>
            <p:nvPr/>
          </p:nvSpPr>
          <p:spPr>
            <a:xfrm>
              <a:off x="509117" y="9917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5975" y="997102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40">
                  <a:moveTo>
                    <a:pt x="0" y="4084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217" y="10298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075" y="103520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13126" y="856912"/>
            <a:ext cx="429259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3750" b="0" spc="44" baseline="-16666" dirty="0">
                <a:latin typeface="Bookman Old Style"/>
                <a:cs typeface="Bookman Old Style"/>
              </a:rPr>
              <a:t>A</a:t>
            </a:r>
            <a:r>
              <a:rPr sz="1400" spc="30" dirty="0">
                <a:latin typeface="Lucida Sans Unicode"/>
                <a:cs typeface="Lucida Sans Unicode"/>
              </a:rPr>
              <a:t>∗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32302" y="952924"/>
            <a:ext cx="2426970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search</a:t>
            </a:r>
            <a:r>
              <a:rPr spc="95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09117" y="997102"/>
            <a:ext cx="7774305" cy="421005"/>
            <a:chOff x="509117" y="997102"/>
            <a:chExt cx="7774305" cy="421005"/>
          </a:xfrm>
        </p:grpSpPr>
        <p:sp>
          <p:nvSpPr>
            <p:cNvPr id="10" name="object 10"/>
            <p:cNvSpPr/>
            <p:nvPr/>
          </p:nvSpPr>
          <p:spPr>
            <a:xfrm>
              <a:off x="8238083" y="103520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7217" y="13727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6183" y="997102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40">
                  <a:moveTo>
                    <a:pt x="0" y="4084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9117" y="14108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62380" y="1907209"/>
            <a:ext cx="7272020" cy="2072005"/>
            <a:chOff x="1291094" y="1907209"/>
            <a:chExt cx="7272020" cy="2072005"/>
          </a:xfrm>
        </p:grpSpPr>
        <p:sp>
          <p:nvSpPr>
            <p:cNvPr id="15" name="object 15"/>
            <p:cNvSpPr/>
            <p:nvPr/>
          </p:nvSpPr>
          <p:spPr>
            <a:xfrm>
              <a:off x="1291729" y="2169655"/>
              <a:ext cx="6793865" cy="1809114"/>
            </a:xfrm>
            <a:custGeom>
              <a:avLst/>
              <a:gdLst/>
              <a:ahLst/>
              <a:cxnLst/>
              <a:rect l="l" t="t" r="r" b="b"/>
              <a:pathLst>
                <a:path w="6793865" h="1809114">
                  <a:moveTo>
                    <a:pt x="532980" y="1376489"/>
                  </a:moveTo>
                  <a:lnTo>
                    <a:pt x="0" y="1808619"/>
                  </a:lnTo>
                </a:path>
                <a:path w="6793865" h="1809114">
                  <a:moveTo>
                    <a:pt x="532980" y="1376489"/>
                  </a:moveTo>
                  <a:lnTo>
                    <a:pt x="1058748" y="1808619"/>
                  </a:lnTo>
                </a:path>
                <a:path w="6793865" h="1809114">
                  <a:moveTo>
                    <a:pt x="1082255" y="432142"/>
                  </a:moveTo>
                  <a:lnTo>
                    <a:pt x="3739908" y="0"/>
                  </a:lnTo>
                </a:path>
                <a:path w="6793865" h="1809114">
                  <a:moveTo>
                    <a:pt x="3739908" y="0"/>
                  </a:moveTo>
                  <a:lnTo>
                    <a:pt x="4488954" y="432142"/>
                  </a:lnTo>
                </a:path>
                <a:path w="6793865" h="1809114">
                  <a:moveTo>
                    <a:pt x="3739908" y="0"/>
                  </a:moveTo>
                  <a:lnTo>
                    <a:pt x="6793687" y="4321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56321" y="2602217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3" y="88668"/>
                  </a:lnTo>
                  <a:lnTo>
                    <a:pt x="806928" y="53080"/>
                  </a:lnTo>
                  <a:lnTo>
                    <a:pt x="762295" y="37974"/>
                  </a:lnTo>
                  <a:lnTo>
                    <a:pt x="710263" y="25015"/>
                  </a:lnTo>
                  <a:lnTo>
                    <a:pt x="651752" y="14472"/>
                  </a:lnTo>
                  <a:lnTo>
                    <a:pt x="587683" y="6610"/>
                  </a:lnTo>
                  <a:lnTo>
                    <a:pt x="518973" y="1697"/>
                  </a:lnTo>
                  <a:lnTo>
                    <a:pt x="446544" y="0"/>
                  </a:lnTo>
                  <a:lnTo>
                    <a:pt x="374112" y="1697"/>
                  </a:lnTo>
                  <a:lnTo>
                    <a:pt x="305401" y="6610"/>
                  </a:lnTo>
                  <a:lnTo>
                    <a:pt x="241331" y="14472"/>
                  </a:lnTo>
                  <a:lnTo>
                    <a:pt x="182820" y="25015"/>
                  </a:lnTo>
                  <a:lnTo>
                    <a:pt x="130789" y="37974"/>
                  </a:lnTo>
                  <a:lnTo>
                    <a:pt x="86156" y="53080"/>
                  </a:lnTo>
                  <a:lnTo>
                    <a:pt x="49842" y="70067"/>
                  </a:lnTo>
                  <a:lnTo>
                    <a:pt x="5844" y="108615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3" y="257586"/>
                  </a:lnTo>
                  <a:lnTo>
                    <a:pt x="587683" y="252674"/>
                  </a:lnTo>
                  <a:lnTo>
                    <a:pt x="651752" y="244813"/>
                  </a:lnTo>
                  <a:lnTo>
                    <a:pt x="710263" y="234270"/>
                  </a:lnTo>
                  <a:lnTo>
                    <a:pt x="762295" y="221313"/>
                  </a:lnTo>
                  <a:lnTo>
                    <a:pt x="806928" y="206207"/>
                  </a:lnTo>
                  <a:lnTo>
                    <a:pt x="843244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66056" y="190720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0" y="129641"/>
                  </a:moveTo>
                  <a:lnTo>
                    <a:pt x="22765" y="170619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lnTo>
                    <a:pt x="887244" y="108612"/>
                  </a:lnTo>
                  <a:lnTo>
                    <a:pt x="843247" y="70062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66056" y="190720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30165" y="1914200"/>
            <a:ext cx="356870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29345" y="2602217"/>
            <a:ext cx="893444" cy="259715"/>
            <a:chOff x="1929345" y="2602217"/>
            <a:chExt cx="893444" cy="259715"/>
          </a:xfrm>
        </p:grpSpPr>
        <p:sp>
          <p:nvSpPr>
            <p:cNvPr id="21" name="object 21"/>
            <p:cNvSpPr/>
            <p:nvPr/>
          </p:nvSpPr>
          <p:spPr>
            <a:xfrm>
              <a:off x="1929345" y="2602217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4" h="259714">
                  <a:moveTo>
                    <a:pt x="0" y="129641"/>
                  </a:moveTo>
                  <a:lnTo>
                    <a:pt x="22764" y="170619"/>
                  </a:lnTo>
                  <a:lnTo>
                    <a:pt x="86155" y="206207"/>
                  </a:lnTo>
                  <a:lnTo>
                    <a:pt x="130787" y="221313"/>
                  </a:lnTo>
                  <a:lnTo>
                    <a:pt x="182817" y="234270"/>
                  </a:lnTo>
                  <a:lnTo>
                    <a:pt x="241326" y="244813"/>
                  </a:lnTo>
                  <a:lnTo>
                    <a:pt x="305394" y="252674"/>
                  </a:lnTo>
                  <a:lnTo>
                    <a:pt x="374103" y="257586"/>
                  </a:lnTo>
                  <a:lnTo>
                    <a:pt x="446532" y="259283"/>
                  </a:lnTo>
                  <a:lnTo>
                    <a:pt x="518964" y="257586"/>
                  </a:lnTo>
                  <a:lnTo>
                    <a:pt x="587675" y="252674"/>
                  </a:lnTo>
                  <a:lnTo>
                    <a:pt x="651745" y="244813"/>
                  </a:lnTo>
                  <a:lnTo>
                    <a:pt x="710256" y="234270"/>
                  </a:lnTo>
                  <a:lnTo>
                    <a:pt x="762287" y="221313"/>
                  </a:lnTo>
                  <a:lnTo>
                    <a:pt x="806919" y="206207"/>
                  </a:lnTo>
                  <a:lnTo>
                    <a:pt x="843234" y="189220"/>
                  </a:lnTo>
                  <a:lnTo>
                    <a:pt x="887232" y="150670"/>
                  </a:lnTo>
                  <a:lnTo>
                    <a:pt x="893076" y="129641"/>
                  </a:lnTo>
                  <a:lnTo>
                    <a:pt x="887232" y="108615"/>
                  </a:lnTo>
                  <a:lnTo>
                    <a:pt x="843234" y="70067"/>
                  </a:lnTo>
                  <a:lnTo>
                    <a:pt x="806919" y="53080"/>
                  </a:lnTo>
                  <a:lnTo>
                    <a:pt x="762287" y="37974"/>
                  </a:lnTo>
                  <a:lnTo>
                    <a:pt x="710256" y="25015"/>
                  </a:lnTo>
                  <a:lnTo>
                    <a:pt x="651745" y="14472"/>
                  </a:lnTo>
                  <a:lnTo>
                    <a:pt x="587675" y="6610"/>
                  </a:lnTo>
                  <a:lnTo>
                    <a:pt x="518964" y="1697"/>
                  </a:lnTo>
                  <a:lnTo>
                    <a:pt x="446532" y="0"/>
                  </a:lnTo>
                  <a:lnTo>
                    <a:pt x="374103" y="1697"/>
                  </a:lnTo>
                  <a:lnTo>
                    <a:pt x="305394" y="6610"/>
                  </a:lnTo>
                  <a:lnTo>
                    <a:pt x="241326" y="14472"/>
                  </a:lnTo>
                  <a:lnTo>
                    <a:pt x="182817" y="25015"/>
                  </a:lnTo>
                  <a:lnTo>
                    <a:pt x="130787" y="37974"/>
                  </a:lnTo>
                  <a:lnTo>
                    <a:pt x="86155" y="53080"/>
                  </a:lnTo>
                  <a:lnTo>
                    <a:pt x="49841" y="70067"/>
                  </a:lnTo>
                  <a:lnTo>
                    <a:pt x="5844" y="108615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29345" y="2602217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4" h="259714">
                  <a:moveTo>
                    <a:pt x="893076" y="129641"/>
                  </a:moveTo>
                  <a:lnTo>
                    <a:pt x="870311" y="88668"/>
                  </a:lnTo>
                  <a:lnTo>
                    <a:pt x="806919" y="53080"/>
                  </a:lnTo>
                  <a:lnTo>
                    <a:pt x="762287" y="37974"/>
                  </a:lnTo>
                  <a:lnTo>
                    <a:pt x="710256" y="25015"/>
                  </a:lnTo>
                  <a:lnTo>
                    <a:pt x="651745" y="14472"/>
                  </a:lnTo>
                  <a:lnTo>
                    <a:pt x="587675" y="6610"/>
                  </a:lnTo>
                  <a:lnTo>
                    <a:pt x="518964" y="1697"/>
                  </a:lnTo>
                  <a:lnTo>
                    <a:pt x="446532" y="0"/>
                  </a:lnTo>
                  <a:lnTo>
                    <a:pt x="374103" y="1697"/>
                  </a:lnTo>
                  <a:lnTo>
                    <a:pt x="305394" y="6610"/>
                  </a:lnTo>
                  <a:lnTo>
                    <a:pt x="241326" y="14472"/>
                  </a:lnTo>
                  <a:lnTo>
                    <a:pt x="182817" y="25015"/>
                  </a:lnTo>
                  <a:lnTo>
                    <a:pt x="130787" y="37974"/>
                  </a:lnTo>
                  <a:lnTo>
                    <a:pt x="86155" y="53080"/>
                  </a:lnTo>
                  <a:lnTo>
                    <a:pt x="49841" y="70067"/>
                  </a:lnTo>
                  <a:lnTo>
                    <a:pt x="5844" y="108615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1" y="189220"/>
                  </a:lnTo>
                  <a:lnTo>
                    <a:pt x="86155" y="206207"/>
                  </a:lnTo>
                  <a:lnTo>
                    <a:pt x="130787" y="221313"/>
                  </a:lnTo>
                  <a:lnTo>
                    <a:pt x="182817" y="234270"/>
                  </a:lnTo>
                  <a:lnTo>
                    <a:pt x="241326" y="244813"/>
                  </a:lnTo>
                  <a:lnTo>
                    <a:pt x="305394" y="252674"/>
                  </a:lnTo>
                  <a:lnTo>
                    <a:pt x="374103" y="257586"/>
                  </a:lnTo>
                  <a:lnTo>
                    <a:pt x="446532" y="259283"/>
                  </a:lnTo>
                  <a:lnTo>
                    <a:pt x="518964" y="257586"/>
                  </a:lnTo>
                  <a:lnTo>
                    <a:pt x="587675" y="252674"/>
                  </a:lnTo>
                  <a:lnTo>
                    <a:pt x="651745" y="244813"/>
                  </a:lnTo>
                  <a:lnTo>
                    <a:pt x="710256" y="234270"/>
                  </a:lnTo>
                  <a:lnTo>
                    <a:pt x="762287" y="221313"/>
                  </a:lnTo>
                  <a:lnTo>
                    <a:pt x="806919" y="206207"/>
                  </a:lnTo>
                  <a:lnTo>
                    <a:pt x="843234" y="189220"/>
                  </a:lnTo>
                  <a:lnTo>
                    <a:pt x="887232" y="150670"/>
                  </a:lnTo>
                  <a:lnTo>
                    <a:pt x="893076" y="1296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86901" y="2609219"/>
            <a:ext cx="374015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Sibiu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7347" y="2588882"/>
            <a:ext cx="5965825" cy="2305050"/>
            <a:chOff x="267347" y="2588882"/>
            <a:chExt cx="5965825" cy="2305050"/>
          </a:xfrm>
        </p:grpSpPr>
        <p:sp>
          <p:nvSpPr>
            <p:cNvPr id="25" name="object 25"/>
            <p:cNvSpPr/>
            <p:nvPr/>
          </p:nvSpPr>
          <p:spPr>
            <a:xfrm>
              <a:off x="280682" y="2602217"/>
              <a:ext cx="5939155" cy="1647189"/>
            </a:xfrm>
            <a:custGeom>
              <a:avLst/>
              <a:gdLst/>
              <a:ahLst/>
              <a:cxnLst/>
              <a:rect l="l" t="t" r="r" b="b"/>
              <a:pathLst>
                <a:path w="5939155" h="1647189">
                  <a:moveTo>
                    <a:pt x="1441691" y="1517484"/>
                  </a:moveTo>
                  <a:lnTo>
                    <a:pt x="1418926" y="1476506"/>
                  </a:lnTo>
                  <a:lnTo>
                    <a:pt x="1355534" y="1440918"/>
                  </a:lnTo>
                  <a:lnTo>
                    <a:pt x="1310901" y="1425813"/>
                  </a:lnTo>
                  <a:lnTo>
                    <a:pt x="1258870" y="1412855"/>
                  </a:lnTo>
                  <a:lnTo>
                    <a:pt x="1200360" y="1402313"/>
                  </a:lnTo>
                  <a:lnTo>
                    <a:pt x="1136289" y="1394452"/>
                  </a:lnTo>
                  <a:lnTo>
                    <a:pt x="1067578" y="1389540"/>
                  </a:lnTo>
                  <a:lnTo>
                    <a:pt x="995146" y="1387843"/>
                  </a:lnTo>
                  <a:lnTo>
                    <a:pt x="922714" y="1389540"/>
                  </a:lnTo>
                  <a:lnTo>
                    <a:pt x="854003" y="1394452"/>
                  </a:lnTo>
                  <a:lnTo>
                    <a:pt x="789932" y="1402313"/>
                  </a:lnTo>
                  <a:lnTo>
                    <a:pt x="731422" y="1412855"/>
                  </a:lnTo>
                  <a:lnTo>
                    <a:pt x="679391" y="1425813"/>
                  </a:lnTo>
                  <a:lnTo>
                    <a:pt x="634758" y="1440918"/>
                  </a:lnTo>
                  <a:lnTo>
                    <a:pt x="598444" y="1457905"/>
                  </a:lnTo>
                  <a:lnTo>
                    <a:pt x="554446" y="1496455"/>
                  </a:lnTo>
                  <a:lnTo>
                    <a:pt x="548601" y="1517484"/>
                  </a:lnTo>
                  <a:lnTo>
                    <a:pt x="554446" y="1538514"/>
                  </a:lnTo>
                  <a:lnTo>
                    <a:pt x="598444" y="1577064"/>
                  </a:lnTo>
                  <a:lnTo>
                    <a:pt x="634758" y="1594051"/>
                  </a:lnTo>
                  <a:lnTo>
                    <a:pt x="679391" y="1609156"/>
                  </a:lnTo>
                  <a:lnTo>
                    <a:pt x="731422" y="1622114"/>
                  </a:lnTo>
                  <a:lnTo>
                    <a:pt x="789932" y="1632656"/>
                  </a:lnTo>
                  <a:lnTo>
                    <a:pt x="854003" y="1640517"/>
                  </a:lnTo>
                  <a:lnTo>
                    <a:pt x="922714" y="1645429"/>
                  </a:lnTo>
                  <a:lnTo>
                    <a:pt x="995146" y="1647126"/>
                  </a:lnTo>
                  <a:lnTo>
                    <a:pt x="1067578" y="1645429"/>
                  </a:lnTo>
                  <a:lnTo>
                    <a:pt x="1136289" y="1640517"/>
                  </a:lnTo>
                  <a:lnTo>
                    <a:pt x="1200360" y="1632656"/>
                  </a:lnTo>
                  <a:lnTo>
                    <a:pt x="1258870" y="1622114"/>
                  </a:lnTo>
                  <a:lnTo>
                    <a:pt x="1310901" y="1609156"/>
                  </a:lnTo>
                  <a:lnTo>
                    <a:pt x="1355534" y="1594051"/>
                  </a:lnTo>
                  <a:lnTo>
                    <a:pt x="1391849" y="1577064"/>
                  </a:lnTo>
                  <a:lnTo>
                    <a:pt x="1435846" y="1538514"/>
                  </a:lnTo>
                  <a:lnTo>
                    <a:pt x="1441691" y="1517484"/>
                  </a:lnTo>
                  <a:close/>
                </a:path>
                <a:path w="5939155" h="1647189">
                  <a:moveTo>
                    <a:pt x="2517533" y="1517484"/>
                  </a:moveTo>
                  <a:lnTo>
                    <a:pt x="2494768" y="1476506"/>
                  </a:lnTo>
                  <a:lnTo>
                    <a:pt x="2431376" y="1440918"/>
                  </a:lnTo>
                  <a:lnTo>
                    <a:pt x="2386744" y="1425813"/>
                  </a:lnTo>
                  <a:lnTo>
                    <a:pt x="2334713" y="1412855"/>
                  </a:lnTo>
                  <a:lnTo>
                    <a:pt x="2276202" y="1402313"/>
                  </a:lnTo>
                  <a:lnTo>
                    <a:pt x="2212132" y="1394452"/>
                  </a:lnTo>
                  <a:lnTo>
                    <a:pt x="2143421" y="1389540"/>
                  </a:lnTo>
                  <a:lnTo>
                    <a:pt x="2070989" y="1387843"/>
                  </a:lnTo>
                  <a:lnTo>
                    <a:pt x="1998556" y="1389540"/>
                  </a:lnTo>
                  <a:lnTo>
                    <a:pt x="1929845" y="1394452"/>
                  </a:lnTo>
                  <a:lnTo>
                    <a:pt x="1865775" y="1402313"/>
                  </a:lnTo>
                  <a:lnTo>
                    <a:pt x="1807264" y="1412855"/>
                  </a:lnTo>
                  <a:lnTo>
                    <a:pt x="1755233" y="1425813"/>
                  </a:lnTo>
                  <a:lnTo>
                    <a:pt x="1710601" y="1440918"/>
                  </a:lnTo>
                  <a:lnTo>
                    <a:pt x="1674286" y="1457905"/>
                  </a:lnTo>
                  <a:lnTo>
                    <a:pt x="1630288" y="1496455"/>
                  </a:lnTo>
                  <a:lnTo>
                    <a:pt x="1624444" y="1517484"/>
                  </a:lnTo>
                  <a:lnTo>
                    <a:pt x="1630288" y="1538514"/>
                  </a:lnTo>
                  <a:lnTo>
                    <a:pt x="1674286" y="1577064"/>
                  </a:lnTo>
                  <a:lnTo>
                    <a:pt x="1710601" y="1594051"/>
                  </a:lnTo>
                  <a:lnTo>
                    <a:pt x="1755233" y="1609156"/>
                  </a:lnTo>
                  <a:lnTo>
                    <a:pt x="1807264" y="1622114"/>
                  </a:lnTo>
                  <a:lnTo>
                    <a:pt x="1865775" y="1632656"/>
                  </a:lnTo>
                  <a:lnTo>
                    <a:pt x="1929845" y="1640517"/>
                  </a:lnTo>
                  <a:lnTo>
                    <a:pt x="1998556" y="1645429"/>
                  </a:lnTo>
                  <a:lnTo>
                    <a:pt x="2070989" y="1647126"/>
                  </a:lnTo>
                  <a:lnTo>
                    <a:pt x="2143421" y="1645429"/>
                  </a:lnTo>
                  <a:lnTo>
                    <a:pt x="2212132" y="1640517"/>
                  </a:lnTo>
                  <a:lnTo>
                    <a:pt x="2276202" y="1632656"/>
                  </a:lnTo>
                  <a:lnTo>
                    <a:pt x="2334713" y="1622114"/>
                  </a:lnTo>
                  <a:lnTo>
                    <a:pt x="2386744" y="1609156"/>
                  </a:lnTo>
                  <a:lnTo>
                    <a:pt x="2431376" y="1594051"/>
                  </a:lnTo>
                  <a:lnTo>
                    <a:pt x="2467691" y="1577064"/>
                  </a:lnTo>
                  <a:lnTo>
                    <a:pt x="2511689" y="1538514"/>
                  </a:lnTo>
                  <a:lnTo>
                    <a:pt x="2517533" y="1517484"/>
                  </a:lnTo>
                  <a:close/>
                </a:path>
                <a:path w="5939155" h="1647189">
                  <a:moveTo>
                    <a:pt x="5938799" y="129641"/>
                  </a:moveTo>
                  <a:lnTo>
                    <a:pt x="5916034" y="88668"/>
                  </a:lnTo>
                  <a:lnTo>
                    <a:pt x="5852642" y="53080"/>
                  </a:lnTo>
                  <a:lnTo>
                    <a:pt x="5808010" y="37974"/>
                  </a:lnTo>
                  <a:lnTo>
                    <a:pt x="5755978" y="25015"/>
                  </a:lnTo>
                  <a:lnTo>
                    <a:pt x="5697468" y="14472"/>
                  </a:lnTo>
                  <a:lnTo>
                    <a:pt x="5633398" y="6610"/>
                  </a:lnTo>
                  <a:lnTo>
                    <a:pt x="5564687" y="1697"/>
                  </a:lnTo>
                  <a:lnTo>
                    <a:pt x="5492254" y="0"/>
                  </a:lnTo>
                  <a:lnTo>
                    <a:pt x="5419822" y="1697"/>
                  </a:lnTo>
                  <a:lnTo>
                    <a:pt x="5351111" y="6610"/>
                  </a:lnTo>
                  <a:lnTo>
                    <a:pt x="5287041" y="14472"/>
                  </a:lnTo>
                  <a:lnTo>
                    <a:pt x="5228530" y="25015"/>
                  </a:lnTo>
                  <a:lnTo>
                    <a:pt x="5176499" y="37974"/>
                  </a:lnTo>
                  <a:lnTo>
                    <a:pt x="5131866" y="53080"/>
                  </a:lnTo>
                  <a:lnTo>
                    <a:pt x="5095552" y="70067"/>
                  </a:lnTo>
                  <a:lnTo>
                    <a:pt x="5051554" y="108615"/>
                  </a:lnTo>
                  <a:lnTo>
                    <a:pt x="5045710" y="129641"/>
                  </a:lnTo>
                  <a:lnTo>
                    <a:pt x="5051554" y="150670"/>
                  </a:lnTo>
                  <a:lnTo>
                    <a:pt x="5095552" y="189220"/>
                  </a:lnTo>
                  <a:lnTo>
                    <a:pt x="5131866" y="206207"/>
                  </a:lnTo>
                  <a:lnTo>
                    <a:pt x="5176499" y="221313"/>
                  </a:lnTo>
                  <a:lnTo>
                    <a:pt x="5228530" y="234270"/>
                  </a:lnTo>
                  <a:lnTo>
                    <a:pt x="5287041" y="244813"/>
                  </a:lnTo>
                  <a:lnTo>
                    <a:pt x="5351111" y="252674"/>
                  </a:lnTo>
                  <a:lnTo>
                    <a:pt x="5419822" y="257586"/>
                  </a:lnTo>
                  <a:lnTo>
                    <a:pt x="5492254" y="259283"/>
                  </a:lnTo>
                  <a:lnTo>
                    <a:pt x="5564687" y="257586"/>
                  </a:lnTo>
                  <a:lnTo>
                    <a:pt x="5633398" y="252674"/>
                  </a:lnTo>
                  <a:lnTo>
                    <a:pt x="5697468" y="244813"/>
                  </a:lnTo>
                  <a:lnTo>
                    <a:pt x="5755978" y="234270"/>
                  </a:lnTo>
                  <a:lnTo>
                    <a:pt x="5808010" y="221313"/>
                  </a:lnTo>
                  <a:lnTo>
                    <a:pt x="5852642" y="206207"/>
                  </a:lnTo>
                  <a:lnTo>
                    <a:pt x="5888957" y="189220"/>
                  </a:lnTo>
                  <a:lnTo>
                    <a:pt x="5932955" y="150670"/>
                  </a:lnTo>
                  <a:lnTo>
                    <a:pt x="5938799" y="129641"/>
                  </a:lnTo>
                  <a:close/>
                </a:path>
                <a:path w="5939155" h="1647189">
                  <a:moveTo>
                    <a:pt x="893089" y="818997"/>
                  </a:moveTo>
                  <a:lnTo>
                    <a:pt x="870324" y="778019"/>
                  </a:lnTo>
                  <a:lnTo>
                    <a:pt x="806932" y="742431"/>
                  </a:lnTo>
                  <a:lnTo>
                    <a:pt x="762300" y="727325"/>
                  </a:lnTo>
                  <a:lnTo>
                    <a:pt x="710268" y="714368"/>
                  </a:lnTo>
                  <a:lnTo>
                    <a:pt x="651758" y="703825"/>
                  </a:lnTo>
                  <a:lnTo>
                    <a:pt x="587687" y="695964"/>
                  </a:lnTo>
                  <a:lnTo>
                    <a:pt x="518976" y="691052"/>
                  </a:lnTo>
                  <a:lnTo>
                    <a:pt x="446544" y="689356"/>
                  </a:lnTo>
                  <a:lnTo>
                    <a:pt x="374112" y="691052"/>
                  </a:lnTo>
                  <a:lnTo>
                    <a:pt x="305401" y="695964"/>
                  </a:lnTo>
                  <a:lnTo>
                    <a:pt x="241331" y="703825"/>
                  </a:lnTo>
                  <a:lnTo>
                    <a:pt x="182820" y="714368"/>
                  </a:lnTo>
                  <a:lnTo>
                    <a:pt x="130789" y="727325"/>
                  </a:lnTo>
                  <a:lnTo>
                    <a:pt x="86156" y="742431"/>
                  </a:lnTo>
                  <a:lnTo>
                    <a:pt x="49842" y="759418"/>
                  </a:lnTo>
                  <a:lnTo>
                    <a:pt x="5844" y="797968"/>
                  </a:lnTo>
                  <a:lnTo>
                    <a:pt x="0" y="818997"/>
                  </a:lnTo>
                  <a:lnTo>
                    <a:pt x="5844" y="840023"/>
                  </a:lnTo>
                  <a:lnTo>
                    <a:pt x="49842" y="878571"/>
                  </a:lnTo>
                  <a:lnTo>
                    <a:pt x="86156" y="895558"/>
                  </a:lnTo>
                  <a:lnTo>
                    <a:pt x="130789" y="910664"/>
                  </a:lnTo>
                  <a:lnTo>
                    <a:pt x="182820" y="923623"/>
                  </a:lnTo>
                  <a:lnTo>
                    <a:pt x="241331" y="934167"/>
                  </a:lnTo>
                  <a:lnTo>
                    <a:pt x="305401" y="942029"/>
                  </a:lnTo>
                  <a:lnTo>
                    <a:pt x="374112" y="946942"/>
                  </a:lnTo>
                  <a:lnTo>
                    <a:pt x="446544" y="948639"/>
                  </a:lnTo>
                  <a:lnTo>
                    <a:pt x="518976" y="946942"/>
                  </a:lnTo>
                  <a:lnTo>
                    <a:pt x="587687" y="942029"/>
                  </a:lnTo>
                  <a:lnTo>
                    <a:pt x="651758" y="934167"/>
                  </a:lnTo>
                  <a:lnTo>
                    <a:pt x="710268" y="923623"/>
                  </a:lnTo>
                  <a:lnTo>
                    <a:pt x="762300" y="910664"/>
                  </a:lnTo>
                  <a:lnTo>
                    <a:pt x="806932" y="895558"/>
                  </a:lnTo>
                  <a:lnTo>
                    <a:pt x="843247" y="878571"/>
                  </a:lnTo>
                  <a:lnTo>
                    <a:pt x="887244" y="840023"/>
                  </a:lnTo>
                  <a:lnTo>
                    <a:pt x="893089" y="818997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8230" y="2859011"/>
              <a:ext cx="2183130" cy="432434"/>
            </a:xfrm>
            <a:custGeom>
              <a:avLst/>
              <a:gdLst/>
              <a:ahLst/>
              <a:cxnLst/>
              <a:rect l="l" t="t" r="r" b="b"/>
              <a:pathLst>
                <a:path w="2183130" h="432435">
                  <a:moveTo>
                    <a:pt x="1656803" y="685"/>
                  </a:moveTo>
                  <a:lnTo>
                    <a:pt x="0" y="432269"/>
                  </a:lnTo>
                </a:path>
                <a:path w="2183130" h="432435">
                  <a:moveTo>
                    <a:pt x="1657108" y="0"/>
                  </a:moveTo>
                  <a:lnTo>
                    <a:pt x="2182876" y="4321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62070" y="3280206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0" y="129641"/>
                  </a:moveTo>
                  <a:lnTo>
                    <a:pt x="22765" y="170619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lnTo>
                    <a:pt x="887244" y="108615"/>
                  </a:lnTo>
                  <a:lnTo>
                    <a:pt x="843247" y="70067"/>
                  </a:lnTo>
                  <a:lnTo>
                    <a:pt x="806932" y="53080"/>
                  </a:lnTo>
                  <a:lnTo>
                    <a:pt x="762300" y="37974"/>
                  </a:lnTo>
                  <a:lnTo>
                    <a:pt x="710268" y="25015"/>
                  </a:lnTo>
                  <a:lnTo>
                    <a:pt x="651758" y="14472"/>
                  </a:lnTo>
                  <a:lnTo>
                    <a:pt x="587687" y="6610"/>
                  </a:lnTo>
                  <a:lnTo>
                    <a:pt x="518976" y="1697"/>
                  </a:lnTo>
                  <a:lnTo>
                    <a:pt x="446544" y="0"/>
                  </a:lnTo>
                  <a:lnTo>
                    <a:pt x="374112" y="1697"/>
                  </a:lnTo>
                  <a:lnTo>
                    <a:pt x="305401" y="6610"/>
                  </a:lnTo>
                  <a:lnTo>
                    <a:pt x="241331" y="14472"/>
                  </a:lnTo>
                  <a:lnTo>
                    <a:pt x="182820" y="25015"/>
                  </a:lnTo>
                  <a:lnTo>
                    <a:pt x="130789" y="37974"/>
                  </a:lnTo>
                  <a:lnTo>
                    <a:pt x="86156" y="53080"/>
                  </a:lnTo>
                  <a:lnTo>
                    <a:pt x="49842" y="70067"/>
                  </a:lnTo>
                  <a:lnTo>
                    <a:pt x="5844" y="108615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62070" y="3280206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8"/>
                  </a:lnTo>
                  <a:lnTo>
                    <a:pt x="806932" y="53080"/>
                  </a:lnTo>
                  <a:lnTo>
                    <a:pt x="762300" y="37974"/>
                  </a:lnTo>
                  <a:lnTo>
                    <a:pt x="710268" y="25015"/>
                  </a:lnTo>
                  <a:lnTo>
                    <a:pt x="651758" y="14472"/>
                  </a:lnTo>
                  <a:lnTo>
                    <a:pt x="587687" y="6610"/>
                  </a:lnTo>
                  <a:lnTo>
                    <a:pt x="518976" y="1697"/>
                  </a:lnTo>
                  <a:lnTo>
                    <a:pt x="446544" y="0"/>
                  </a:lnTo>
                  <a:lnTo>
                    <a:pt x="374112" y="1697"/>
                  </a:lnTo>
                  <a:lnTo>
                    <a:pt x="305401" y="6610"/>
                  </a:lnTo>
                  <a:lnTo>
                    <a:pt x="241331" y="14472"/>
                  </a:lnTo>
                  <a:lnTo>
                    <a:pt x="182820" y="25015"/>
                  </a:lnTo>
                  <a:lnTo>
                    <a:pt x="130789" y="37974"/>
                  </a:lnTo>
                  <a:lnTo>
                    <a:pt x="86156" y="53080"/>
                  </a:lnTo>
                  <a:lnTo>
                    <a:pt x="49842" y="70067"/>
                  </a:lnTo>
                  <a:lnTo>
                    <a:pt x="5844" y="108615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13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8698" y="4720067"/>
              <a:ext cx="136680" cy="17354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605771" y="3298203"/>
            <a:ext cx="993140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dirty="0">
                <a:latin typeface="Arial"/>
                <a:cs typeface="Arial"/>
              </a:rPr>
              <a:t>Rimnicu Vilcea</a:t>
            </a:r>
          </a:p>
        </p:txBody>
      </p:sp>
      <p:grpSp>
        <p:nvGrpSpPr>
          <p:cNvPr id="31" name="object 31"/>
          <p:cNvGrpSpPr/>
          <p:nvPr/>
        </p:nvGrpSpPr>
        <p:grpSpPr>
          <a:xfrm>
            <a:off x="1377568" y="3273539"/>
            <a:ext cx="906780" cy="273050"/>
            <a:chOff x="1377568" y="3273539"/>
            <a:chExt cx="906780" cy="273050"/>
          </a:xfrm>
        </p:grpSpPr>
        <p:sp>
          <p:nvSpPr>
            <p:cNvPr id="32" name="object 32"/>
            <p:cNvSpPr/>
            <p:nvPr/>
          </p:nvSpPr>
          <p:spPr>
            <a:xfrm>
              <a:off x="1384236" y="3280206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4" h="259714">
                  <a:moveTo>
                    <a:pt x="0" y="129641"/>
                  </a:moveTo>
                  <a:lnTo>
                    <a:pt x="22765" y="170619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lnTo>
                    <a:pt x="887244" y="108615"/>
                  </a:lnTo>
                  <a:lnTo>
                    <a:pt x="843247" y="70067"/>
                  </a:lnTo>
                  <a:lnTo>
                    <a:pt x="806932" y="53080"/>
                  </a:lnTo>
                  <a:lnTo>
                    <a:pt x="762300" y="37974"/>
                  </a:lnTo>
                  <a:lnTo>
                    <a:pt x="710268" y="25015"/>
                  </a:lnTo>
                  <a:lnTo>
                    <a:pt x="651758" y="14472"/>
                  </a:lnTo>
                  <a:lnTo>
                    <a:pt x="587687" y="6610"/>
                  </a:lnTo>
                  <a:lnTo>
                    <a:pt x="518976" y="1697"/>
                  </a:lnTo>
                  <a:lnTo>
                    <a:pt x="446544" y="0"/>
                  </a:lnTo>
                  <a:lnTo>
                    <a:pt x="374112" y="1697"/>
                  </a:lnTo>
                  <a:lnTo>
                    <a:pt x="305401" y="6610"/>
                  </a:lnTo>
                  <a:lnTo>
                    <a:pt x="241331" y="14472"/>
                  </a:lnTo>
                  <a:lnTo>
                    <a:pt x="182820" y="25015"/>
                  </a:lnTo>
                  <a:lnTo>
                    <a:pt x="130789" y="37974"/>
                  </a:lnTo>
                  <a:lnTo>
                    <a:pt x="86156" y="53080"/>
                  </a:lnTo>
                  <a:lnTo>
                    <a:pt x="49842" y="70067"/>
                  </a:lnTo>
                  <a:lnTo>
                    <a:pt x="5844" y="108615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4236" y="3280206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4" h="259714">
                  <a:moveTo>
                    <a:pt x="893089" y="129641"/>
                  </a:moveTo>
                  <a:lnTo>
                    <a:pt x="870324" y="88668"/>
                  </a:lnTo>
                  <a:lnTo>
                    <a:pt x="806932" y="53080"/>
                  </a:lnTo>
                  <a:lnTo>
                    <a:pt x="762300" y="37974"/>
                  </a:lnTo>
                  <a:lnTo>
                    <a:pt x="710268" y="25015"/>
                  </a:lnTo>
                  <a:lnTo>
                    <a:pt x="651758" y="14472"/>
                  </a:lnTo>
                  <a:lnTo>
                    <a:pt x="587687" y="6610"/>
                  </a:lnTo>
                  <a:lnTo>
                    <a:pt x="518976" y="1697"/>
                  </a:lnTo>
                  <a:lnTo>
                    <a:pt x="446544" y="0"/>
                  </a:lnTo>
                  <a:lnTo>
                    <a:pt x="374112" y="1697"/>
                  </a:lnTo>
                  <a:lnTo>
                    <a:pt x="305401" y="6610"/>
                  </a:lnTo>
                  <a:lnTo>
                    <a:pt x="241331" y="14472"/>
                  </a:lnTo>
                  <a:lnTo>
                    <a:pt x="182820" y="25015"/>
                  </a:lnTo>
                  <a:lnTo>
                    <a:pt x="130789" y="37974"/>
                  </a:lnTo>
                  <a:lnTo>
                    <a:pt x="86156" y="53080"/>
                  </a:lnTo>
                  <a:lnTo>
                    <a:pt x="49842" y="70067"/>
                  </a:lnTo>
                  <a:lnTo>
                    <a:pt x="5844" y="108615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13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524304" y="3287209"/>
            <a:ext cx="600710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Fagaras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32774" y="2859696"/>
            <a:ext cx="4123054" cy="1403350"/>
            <a:chOff x="1832774" y="2859696"/>
            <a:chExt cx="4123054" cy="1403350"/>
          </a:xfrm>
        </p:grpSpPr>
        <p:sp>
          <p:nvSpPr>
            <p:cNvPr id="36" name="object 36"/>
            <p:cNvSpPr/>
            <p:nvPr/>
          </p:nvSpPr>
          <p:spPr>
            <a:xfrm>
              <a:off x="2460078" y="3291573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67"/>
                  </a:lnTo>
                  <a:lnTo>
                    <a:pt x="49842" y="189215"/>
                  </a:lnTo>
                  <a:lnTo>
                    <a:pt x="86156" y="206202"/>
                  </a:lnTo>
                  <a:lnTo>
                    <a:pt x="130789" y="221308"/>
                  </a:lnTo>
                  <a:lnTo>
                    <a:pt x="182820" y="234267"/>
                  </a:lnTo>
                  <a:lnTo>
                    <a:pt x="241331" y="244811"/>
                  </a:lnTo>
                  <a:lnTo>
                    <a:pt x="305401" y="252673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3"/>
                  </a:lnTo>
                  <a:lnTo>
                    <a:pt x="651758" y="244811"/>
                  </a:lnTo>
                  <a:lnTo>
                    <a:pt x="710268" y="234267"/>
                  </a:lnTo>
                  <a:lnTo>
                    <a:pt x="762300" y="221308"/>
                  </a:lnTo>
                  <a:lnTo>
                    <a:pt x="806932" y="206202"/>
                  </a:lnTo>
                  <a:lnTo>
                    <a:pt x="843247" y="189215"/>
                  </a:lnTo>
                  <a:lnTo>
                    <a:pt x="887244" y="150667"/>
                  </a:lnTo>
                  <a:lnTo>
                    <a:pt x="893089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32774" y="2859696"/>
              <a:ext cx="4123054" cy="1134745"/>
            </a:xfrm>
            <a:custGeom>
              <a:avLst/>
              <a:gdLst/>
              <a:ahLst/>
              <a:cxnLst/>
              <a:rect l="l" t="t" r="r" b="b"/>
              <a:pathLst>
                <a:path w="4123054" h="1134745">
                  <a:moveTo>
                    <a:pt x="552259" y="0"/>
                  </a:moveTo>
                  <a:lnTo>
                    <a:pt x="2179243" y="441528"/>
                  </a:lnTo>
                </a:path>
                <a:path w="4123054" h="1134745">
                  <a:moveTo>
                    <a:pt x="552259" y="0"/>
                  </a:moveTo>
                  <a:lnTo>
                    <a:pt x="0" y="433006"/>
                  </a:lnTo>
                </a:path>
                <a:path w="4123054" h="1134745">
                  <a:moveTo>
                    <a:pt x="2174989" y="699922"/>
                  </a:moveTo>
                  <a:lnTo>
                    <a:pt x="1945005" y="1125829"/>
                  </a:lnTo>
                </a:path>
                <a:path w="4123054" h="1134745">
                  <a:moveTo>
                    <a:pt x="2180666" y="699922"/>
                  </a:moveTo>
                  <a:lnTo>
                    <a:pt x="3018294" y="1128674"/>
                  </a:lnTo>
                </a:path>
                <a:path w="4123054" h="1134745">
                  <a:moveTo>
                    <a:pt x="2177834" y="699922"/>
                  </a:moveTo>
                  <a:lnTo>
                    <a:pt x="4122826" y="11343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26396" y="3990060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02239" y="3990060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0" y="129641"/>
                  </a:moveTo>
                  <a:lnTo>
                    <a:pt x="22765" y="170619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lnTo>
                    <a:pt x="887244" y="108612"/>
                  </a:lnTo>
                  <a:lnTo>
                    <a:pt x="843247" y="70062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02239" y="3990060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13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627168" y="3997063"/>
            <a:ext cx="452120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0" dirty="0">
                <a:latin typeface="Arial"/>
                <a:cs typeface="Arial"/>
              </a:rPr>
              <a:t>Pitesti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313339" y="3977003"/>
            <a:ext cx="3097530" cy="972819"/>
            <a:chOff x="3313339" y="3977003"/>
            <a:chExt cx="3097530" cy="972819"/>
          </a:xfrm>
        </p:grpSpPr>
        <p:sp>
          <p:nvSpPr>
            <p:cNvPr id="43" name="object 43"/>
            <p:cNvSpPr/>
            <p:nvPr/>
          </p:nvSpPr>
          <p:spPr>
            <a:xfrm>
              <a:off x="3326396" y="3990060"/>
              <a:ext cx="3071495" cy="946785"/>
            </a:xfrm>
            <a:custGeom>
              <a:avLst/>
              <a:gdLst/>
              <a:ahLst/>
              <a:cxnLst/>
              <a:rect l="l" t="t" r="r" b="b"/>
              <a:pathLst>
                <a:path w="3071495" h="946785">
                  <a:moveTo>
                    <a:pt x="3070923" y="129641"/>
                  </a:moveTo>
                  <a:lnTo>
                    <a:pt x="3048158" y="88663"/>
                  </a:lnTo>
                  <a:lnTo>
                    <a:pt x="2984766" y="53075"/>
                  </a:lnTo>
                  <a:lnTo>
                    <a:pt x="2940134" y="37969"/>
                  </a:lnTo>
                  <a:lnTo>
                    <a:pt x="2888102" y="25012"/>
                  </a:lnTo>
                  <a:lnTo>
                    <a:pt x="2829592" y="14469"/>
                  </a:lnTo>
                  <a:lnTo>
                    <a:pt x="2765522" y="6608"/>
                  </a:lnTo>
                  <a:lnTo>
                    <a:pt x="2696811" y="1696"/>
                  </a:lnTo>
                  <a:lnTo>
                    <a:pt x="2624378" y="0"/>
                  </a:lnTo>
                  <a:lnTo>
                    <a:pt x="2551946" y="1696"/>
                  </a:lnTo>
                  <a:lnTo>
                    <a:pt x="2483235" y="6608"/>
                  </a:lnTo>
                  <a:lnTo>
                    <a:pt x="2419165" y="14469"/>
                  </a:lnTo>
                  <a:lnTo>
                    <a:pt x="2360654" y="25012"/>
                  </a:lnTo>
                  <a:lnTo>
                    <a:pt x="2308623" y="37969"/>
                  </a:lnTo>
                  <a:lnTo>
                    <a:pt x="2263990" y="53075"/>
                  </a:lnTo>
                  <a:lnTo>
                    <a:pt x="2227676" y="70062"/>
                  </a:lnTo>
                  <a:lnTo>
                    <a:pt x="2183678" y="108612"/>
                  </a:lnTo>
                  <a:lnTo>
                    <a:pt x="2177834" y="129641"/>
                  </a:lnTo>
                  <a:lnTo>
                    <a:pt x="2183678" y="150670"/>
                  </a:lnTo>
                  <a:lnTo>
                    <a:pt x="2227676" y="189220"/>
                  </a:lnTo>
                  <a:lnTo>
                    <a:pt x="2263990" y="206207"/>
                  </a:lnTo>
                  <a:lnTo>
                    <a:pt x="2308623" y="221313"/>
                  </a:lnTo>
                  <a:lnTo>
                    <a:pt x="2360654" y="234270"/>
                  </a:lnTo>
                  <a:lnTo>
                    <a:pt x="2419165" y="244813"/>
                  </a:lnTo>
                  <a:lnTo>
                    <a:pt x="2483235" y="252674"/>
                  </a:lnTo>
                  <a:lnTo>
                    <a:pt x="2551946" y="257586"/>
                  </a:lnTo>
                  <a:lnTo>
                    <a:pt x="2624378" y="259283"/>
                  </a:lnTo>
                  <a:lnTo>
                    <a:pt x="2696811" y="257586"/>
                  </a:lnTo>
                  <a:lnTo>
                    <a:pt x="2765522" y="252674"/>
                  </a:lnTo>
                  <a:lnTo>
                    <a:pt x="2829592" y="244813"/>
                  </a:lnTo>
                  <a:lnTo>
                    <a:pt x="2888102" y="234270"/>
                  </a:lnTo>
                  <a:lnTo>
                    <a:pt x="2940134" y="221313"/>
                  </a:lnTo>
                  <a:lnTo>
                    <a:pt x="2984766" y="206207"/>
                  </a:lnTo>
                  <a:lnTo>
                    <a:pt x="3021081" y="189220"/>
                  </a:lnTo>
                  <a:lnTo>
                    <a:pt x="3065079" y="150670"/>
                  </a:lnTo>
                  <a:lnTo>
                    <a:pt x="3070923" y="129641"/>
                  </a:lnTo>
                  <a:close/>
                </a:path>
                <a:path w="3071495" h="946785">
                  <a:moveTo>
                    <a:pt x="893089" y="816775"/>
                  </a:moveTo>
                  <a:lnTo>
                    <a:pt x="870324" y="775796"/>
                  </a:lnTo>
                  <a:lnTo>
                    <a:pt x="806932" y="740208"/>
                  </a:lnTo>
                  <a:lnTo>
                    <a:pt x="762300" y="725103"/>
                  </a:lnTo>
                  <a:lnTo>
                    <a:pt x="710268" y="712145"/>
                  </a:lnTo>
                  <a:lnTo>
                    <a:pt x="651758" y="701603"/>
                  </a:lnTo>
                  <a:lnTo>
                    <a:pt x="587687" y="693742"/>
                  </a:lnTo>
                  <a:lnTo>
                    <a:pt x="518976" y="688830"/>
                  </a:lnTo>
                  <a:lnTo>
                    <a:pt x="446544" y="687133"/>
                  </a:lnTo>
                  <a:lnTo>
                    <a:pt x="374115" y="688830"/>
                  </a:lnTo>
                  <a:lnTo>
                    <a:pt x="305406" y="693742"/>
                  </a:lnTo>
                  <a:lnTo>
                    <a:pt x="241336" y="701603"/>
                  </a:lnTo>
                  <a:lnTo>
                    <a:pt x="182826" y="712145"/>
                  </a:lnTo>
                  <a:lnTo>
                    <a:pt x="130794" y="725103"/>
                  </a:lnTo>
                  <a:lnTo>
                    <a:pt x="86160" y="740208"/>
                  </a:lnTo>
                  <a:lnTo>
                    <a:pt x="49844" y="757195"/>
                  </a:lnTo>
                  <a:lnTo>
                    <a:pt x="5844" y="795745"/>
                  </a:lnTo>
                  <a:lnTo>
                    <a:pt x="0" y="816775"/>
                  </a:lnTo>
                  <a:lnTo>
                    <a:pt x="5844" y="837804"/>
                  </a:lnTo>
                  <a:lnTo>
                    <a:pt x="49844" y="876354"/>
                  </a:lnTo>
                  <a:lnTo>
                    <a:pt x="86160" y="893341"/>
                  </a:lnTo>
                  <a:lnTo>
                    <a:pt x="130794" y="908446"/>
                  </a:lnTo>
                  <a:lnTo>
                    <a:pt x="182826" y="921404"/>
                  </a:lnTo>
                  <a:lnTo>
                    <a:pt x="241336" y="931947"/>
                  </a:lnTo>
                  <a:lnTo>
                    <a:pt x="305406" y="939807"/>
                  </a:lnTo>
                  <a:lnTo>
                    <a:pt x="374115" y="944720"/>
                  </a:lnTo>
                  <a:lnTo>
                    <a:pt x="446544" y="946416"/>
                  </a:lnTo>
                  <a:lnTo>
                    <a:pt x="518976" y="944720"/>
                  </a:lnTo>
                  <a:lnTo>
                    <a:pt x="587687" y="939807"/>
                  </a:lnTo>
                  <a:lnTo>
                    <a:pt x="651758" y="931947"/>
                  </a:lnTo>
                  <a:lnTo>
                    <a:pt x="710268" y="921404"/>
                  </a:lnTo>
                  <a:lnTo>
                    <a:pt x="762300" y="908446"/>
                  </a:lnTo>
                  <a:lnTo>
                    <a:pt x="806932" y="893341"/>
                  </a:lnTo>
                  <a:lnTo>
                    <a:pt x="843247" y="876354"/>
                  </a:lnTo>
                  <a:lnTo>
                    <a:pt x="887244" y="837804"/>
                  </a:lnTo>
                  <a:lnTo>
                    <a:pt x="893089" y="816775"/>
                  </a:lnTo>
                  <a:close/>
                </a:path>
                <a:path w="3071495" h="946785">
                  <a:moveTo>
                    <a:pt x="1968931" y="816787"/>
                  </a:moveTo>
                  <a:lnTo>
                    <a:pt x="1946166" y="775809"/>
                  </a:lnTo>
                  <a:lnTo>
                    <a:pt x="1882775" y="740221"/>
                  </a:lnTo>
                  <a:lnTo>
                    <a:pt x="1838142" y="725116"/>
                  </a:lnTo>
                  <a:lnTo>
                    <a:pt x="1786111" y="712158"/>
                  </a:lnTo>
                  <a:lnTo>
                    <a:pt x="1727600" y="701615"/>
                  </a:lnTo>
                  <a:lnTo>
                    <a:pt x="1663530" y="693755"/>
                  </a:lnTo>
                  <a:lnTo>
                    <a:pt x="1594819" y="688842"/>
                  </a:lnTo>
                  <a:lnTo>
                    <a:pt x="1522387" y="687146"/>
                  </a:lnTo>
                  <a:lnTo>
                    <a:pt x="1449954" y="688842"/>
                  </a:lnTo>
                  <a:lnTo>
                    <a:pt x="1381243" y="693755"/>
                  </a:lnTo>
                  <a:lnTo>
                    <a:pt x="1317173" y="701615"/>
                  </a:lnTo>
                  <a:lnTo>
                    <a:pt x="1258662" y="712158"/>
                  </a:lnTo>
                  <a:lnTo>
                    <a:pt x="1206631" y="725116"/>
                  </a:lnTo>
                  <a:lnTo>
                    <a:pt x="1161999" y="740221"/>
                  </a:lnTo>
                  <a:lnTo>
                    <a:pt x="1125684" y="757208"/>
                  </a:lnTo>
                  <a:lnTo>
                    <a:pt x="1081686" y="795758"/>
                  </a:lnTo>
                  <a:lnTo>
                    <a:pt x="1075842" y="816787"/>
                  </a:lnTo>
                  <a:lnTo>
                    <a:pt x="1081686" y="837813"/>
                  </a:lnTo>
                  <a:lnTo>
                    <a:pt x="1125684" y="876358"/>
                  </a:lnTo>
                  <a:lnTo>
                    <a:pt x="1161999" y="893344"/>
                  </a:lnTo>
                  <a:lnTo>
                    <a:pt x="1206631" y="908448"/>
                  </a:lnTo>
                  <a:lnTo>
                    <a:pt x="1258662" y="921405"/>
                  </a:lnTo>
                  <a:lnTo>
                    <a:pt x="1317173" y="931947"/>
                  </a:lnTo>
                  <a:lnTo>
                    <a:pt x="1381243" y="939807"/>
                  </a:lnTo>
                  <a:lnTo>
                    <a:pt x="1449954" y="944720"/>
                  </a:lnTo>
                  <a:lnTo>
                    <a:pt x="1522387" y="946416"/>
                  </a:lnTo>
                  <a:lnTo>
                    <a:pt x="1594819" y="944720"/>
                  </a:lnTo>
                  <a:lnTo>
                    <a:pt x="1663530" y="939807"/>
                  </a:lnTo>
                  <a:lnTo>
                    <a:pt x="1727600" y="931947"/>
                  </a:lnTo>
                  <a:lnTo>
                    <a:pt x="1786111" y="921405"/>
                  </a:lnTo>
                  <a:lnTo>
                    <a:pt x="1838142" y="908448"/>
                  </a:lnTo>
                  <a:lnTo>
                    <a:pt x="1882775" y="893344"/>
                  </a:lnTo>
                  <a:lnTo>
                    <a:pt x="1919089" y="876358"/>
                  </a:lnTo>
                  <a:lnTo>
                    <a:pt x="1963087" y="837813"/>
                  </a:lnTo>
                  <a:lnTo>
                    <a:pt x="1968931" y="816787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69258" y="4241063"/>
              <a:ext cx="1079500" cy="434975"/>
            </a:xfrm>
            <a:custGeom>
              <a:avLst/>
              <a:gdLst/>
              <a:ahLst/>
              <a:cxnLst/>
              <a:rect l="l" t="t" r="r" b="b"/>
              <a:pathLst>
                <a:path w="1079500" h="434975">
                  <a:moveTo>
                    <a:pt x="1073289" y="0"/>
                  </a:moveTo>
                  <a:lnTo>
                    <a:pt x="0" y="434428"/>
                  </a:lnTo>
                </a:path>
                <a:path w="1079500" h="434975">
                  <a:moveTo>
                    <a:pt x="1078979" y="0"/>
                  </a:moveTo>
                  <a:lnTo>
                    <a:pt x="1078979" y="4344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504243" y="4677194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76" y="129641"/>
                  </a:moveTo>
                  <a:lnTo>
                    <a:pt x="870311" y="88668"/>
                  </a:lnTo>
                  <a:lnTo>
                    <a:pt x="806919" y="53080"/>
                  </a:lnTo>
                  <a:lnTo>
                    <a:pt x="762287" y="37974"/>
                  </a:lnTo>
                  <a:lnTo>
                    <a:pt x="710256" y="25015"/>
                  </a:lnTo>
                  <a:lnTo>
                    <a:pt x="651745" y="14472"/>
                  </a:lnTo>
                  <a:lnTo>
                    <a:pt x="587675" y="6610"/>
                  </a:lnTo>
                  <a:lnTo>
                    <a:pt x="518964" y="1697"/>
                  </a:lnTo>
                  <a:lnTo>
                    <a:pt x="446532" y="0"/>
                  </a:lnTo>
                  <a:lnTo>
                    <a:pt x="374103" y="1697"/>
                  </a:lnTo>
                  <a:lnTo>
                    <a:pt x="305394" y="6610"/>
                  </a:lnTo>
                  <a:lnTo>
                    <a:pt x="241326" y="14472"/>
                  </a:lnTo>
                  <a:lnTo>
                    <a:pt x="182817" y="25015"/>
                  </a:lnTo>
                  <a:lnTo>
                    <a:pt x="130787" y="37974"/>
                  </a:lnTo>
                  <a:lnTo>
                    <a:pt x="86155" y="53080"/>
                  </a:lnTo>
                  <a:lnTo>
                    <a:pt x="49841" y="70067"/>
                  </a:lnTo>
                  <a:lnTo>
                    <a:pt x="5844" y="108615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1" y="189220"/>
                  </a:lnTo>
                  <a:lnTo>
                    <a:pt x="86155" y="206207"/>
                  </a:lnTo>
                  <a:lnTo>
                    <a:pt x="130787" y="221313"/>
                  </a:lnTo>
                  <a:lnTo>
                    <a:pt x="182817" y="234270"/>
                  </a:lnTo>
                  <a:lnTo>
                    <a:pt x="241326" y="244813"/>
                  </a:lnTo>
                  <a:lnTo>
                    <a:pt x="305394" y="252674"/>
                  </a:lnTo>
                  <a:lnTo>
                    <a:pt x="374103" y="257586"/>
                  </a:lnTo>
                  <a:lnTo>
                    <a:pt x="446532" y="259283"/>
                  </a:lnTo>
                  <a:lnTo>
                    <a:pt x="518964" y="257586"/>
                  </a:lnTo>
                  <a:lnTo>
                    <a:pt x="587675" y="252674"/>
                  </a:lnTo>
                  <a:lnTo>
                    <a:pt x="651745" y="244813"/>
                  </a:lnTo>
                  <a:lnTo>
                    <a:pt x="710256" y="234270"/>
                  </a:lnTo>
                  <a:lnTo>
                    <a:pt x="762287" y="221313"/>
                  </a:lnTo>
                  <a:lnTo>
                    <a:pt x="806919" y="206207"/>
                  </a:lnTo>
                  <a:lnTo>
                    <a:pt x="843234" y="189220"/>
                  </a:lnTo>
                  <a:lnTo>
                    <a:pt x="887232" y="150670"/>
                  </a:lnTo>
                  <a:lnTo>
                    <a:pt x="893076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45392" y="4241063"/>
              <a:ext cx="1107440" cy="434975"/>
            </a:xfrm>
            <a:custGeom>
              <a:avLst/>
              <a:gdLst/>
              <a:ahLst/>
              <a:cxnLst/>
              <a:rect l="l" t="t" r="r" b="b"/>
              <a:pathLst>
                <a:path w="1107439" h="434975">
                  <a:moveTo>
                    <a:pt x="0" y="0"/>
                  </a:moveTo>
                  <a:lnTo>
                    <a:pt x="1107376" y="4344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355466" y="4628432"/>
            <a:ext cx="818515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508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Bucharest </a:t>
            </a:r>
            <a:r>
              <a:rPr sz="1200" spc="-3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418=418+0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22</a:t>
            </a:fld>
            <a:endParaRPr spc="20" dirty="0"/>
          </a:p>
        </p:txBody>
      </p:sp>
      <p:sp>
        <p:nvSpPr>
          <p:cNvPr id="48" name="object 48"/>
          <p:cNvSpPr txBox="1"/>
          <p:nvPr/>
        </p:nvSpPr>
        <p:spPr>
          <a:xfrm>
            <a:off x="5264062" y="2553444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56210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Timisoara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447=118+329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39680" y="2553444"/>
            <a:ext cx="906144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526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Zerind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449=75+374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8347" y="3242847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26390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Arad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646=280+366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6943" y="3941297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1940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Sibiu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591=338+253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934184" y="3941297"/>
            <a:ext cx="818515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508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Bucharest </a:t>
            </a:r>
            <a:r>
              <a:rPr sz="1200" spc="-3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450=450+0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64056" y="3945892"/>
            <a:ext cx="993140" cy="504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5265">
              <a:lnSpc>
                <a:spcPct val="1308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Craiova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526=366+160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41888" y="3936751"/>
            <a:ext cx="993140" cy="522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19405">
              <a:lnSpc>
                <a:spcPct val="1358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Sibiu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553=300+253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39904" y="4628461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526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Craiova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615=455+160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41888" y="4638002"/>
            <a:ext cx="993140" cy="50355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560"/>
              </a:spcBef>
            </a:pPr>
            <a:r>
              <a:rPr sz="1100" dirty="0">
                <a:latin typeface="Arial"/>
                <a:cs typeface="Arial"/>
              </a:rPr>
              <a:t>Rimnicu Vilcea</a:t>
            </a:r>
          </a:p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607=414+193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97731" y="3242846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2796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Oradea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671=291+380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3">
            <a:extLst>
              <a:ext uri="{FF2B5EF4-FFF2-40B4-BE49-F238E27FC236}">
                <a16:creationId xmlns:a16="http://schemas.microsoft.com/office/drawing/2014/main" id="{A8D926AF-6F77-65ED-2E7B-EB1C522B482E}"/>
              </a:ext>
            </a:extLst>
          </p:cNvPr>
          <p:cNvSpPr txBox="1"/>
          <p:nvPr/>
        </p:nvSpPr>
        <p:spPr>
          <a:xfrm>
            <a:off x="8222402" y="3290695"/>
            <a:ext cx="1722119" cy="40267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340"/>
              </a:spcBef>
            </a:pPr>
            <a:r>
              <a:rPr sz="1400" i="1" dirty="0">
                <a:latin typeface="Times New Roman"/>
                <a:cs typeface="Times New Roman"/>
              </a:rPr>
              <a:t>Straight−line distance  to Bucharest</a:t>
            </a:r>
          </a:p>
        </p:txBody>
      </p:sp>
      <p:graphicFrame>
        <p:nvGraphicFramePr>
          <p:cNvPr id="61" name="object 4">
            <a:extLst>
              <a:ext uri="{FF2B5EF4-FFF2-40B4-BE49-F238E27FC236}">
                <a16:creationId xmlns:a16="http://schemas.microsoft.com/office/drawing/2014/main" id="{0973505B-0CE1-0E30-E46C-C053CF73C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806529"/>
              </p:ext>
            </p:extLst>
          </p:nvPr>
        </p:nvGraphicFramePr>
        <p:xfrm>
          <a:off x="8222402" y="3845936"/>
          <a:ext cx="1630044" cy="3712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pPr marL="31750">
                        <a:lnSpc>
                          <a:spcPts val="143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Arad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0"/>
                        </a:lnSpc>
                        <a:spcBef>
                          <a:spcPts val="14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366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Bucharest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  <a:spcBef>
                          <a:spcPts val="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31750">
                        <a:lnSpc>
                          <a:spcPts val="137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Craiova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3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Dobreta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75"/>
                        </a:lnSpc>
                        <a:spcBef>
                          <a:spcPts val="6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242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Eforie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0"/>
                        </a:lnSpc>
                        <a:spcBef>
                          <a:spcPts val="5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161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Fagaras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  <a:spcBef>
                          <a:spcPts val="4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178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31750">
                        <a:lnSpc>
                          <a:spcPts val="137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Giurgiu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0"/>
                        </a:lnSpc>
                        <a:spcBef>
                          <a:spcPts val="13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77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3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Hirsova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75"/>
                        </a:lnSpc>
                        <a:spcBef>
                          <a:spcPts val="7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151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Iasi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5"/>
                        </a:lnSpc>
                        <a:spcBef>
                          <a:spcPts val="5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226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Lugoj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  <a:spcBef>
                          <a:spcPts val="4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244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31750">
                        <a:lnSpc>
                          <a:spcPts val="1370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Mehadia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0"/>
                        </a:lnSpc>
                        <a:spcBef>
                          <a:spcPts val="13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241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3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Neamt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75"/>
                        </a:lnSpc>
                        <a:spcBef>
                          <a:spcPts val="7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234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Oradea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5"/>
                        </a:lnSpc>
                        <a:spcBef>
                          <a:spcPts val="5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380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Pitesti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  <a:spcBef>
                          <a:spcPts val="4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98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31750">
                        <a:lnSpc>
                          <a:spcPts val="1370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Rimnicu</a:t>
                      </a: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Vilcea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0"/>
                        </a:lnSpc>
                        <a:spcBef>
                          <a:spcPts val="13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193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30"/>
                        </a:lnSpc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Sibiu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70"/>
                        </a:lnSpc>
                        <a:spcBef>
                          <a:spcPts val="7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253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Timisoara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5"/>
                        </a:lnSpc>
                        <a:spcBef>
                          <a:spcPts val="5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329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Urziceni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5"/>
                        </a:lnSpc>
                        <a:spcBef>
                          <a:spcPts val="4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Vaslui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10"/>
                        </a:lnSpc>
                        <a:spcBef>
                          <a:spcPts val="3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31750">
                        <a:lnSpc>
                          <a:spcPts val="138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Zerind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65"/>
                        </a:lnSpc>
                        <a:spcBef>
                          <a:spcPts val="12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374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41719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  <a:tabLst>
                <a:tab pos="2752090" algn="l"/>
              </a:tabLst>
            </a:pPr>
            <a:r>
              <a:rPr spc="65" dirty="0"/>
              <a:t>Optimali</a:t>
            </a:r>
            <a:r>
              <a:rPr spc="-10" dirty="0"/>
              <a:t>t</a:t>
            </a:r>
            <a:r>
              <a:rPr spc="160" dirty="0"/>
              <a:t>y </a:t>
            </a:r>
            <a:r>
              <a:rPr spc="60" dirty="0"/>
              <a:t>o</a:t>
            </a:r>
            <a:r>
              <a:rPr spc="35" dirty="0"/>
              <a:t>f</a:t>
            </a:r>
            <a:r>
              <a:rPr spc="160" dirty="0"/>
              <a:t> </a:t>
            </a:r>
            <a:r>
              <a:rPr spc="470" dirty="0"/>
              <a:t>A</a:t>
            </a:r>
            <a:r>
              <a:rPr sz="2100" b="0" spc="-600" baseline="29761" dirty="0">
                <a:latin typeface="Lucida Sans Unicode"/>
                <a:cs typeface="Lucida Sans Unicode"/>
              </a:rPr>
              <a:t>∗</a:t>
            </a:r>
            <a:r>
              <a:rPr sz="2100" b="0" baseline="29761" dirty="0">
                <a:latin typeface="Lucida Sans Unicode"/>
                <a:cs typeface="Lucida Sans Unicode"/>
              </a:rPr>
              <a:t>	</a:t>
            </a:r>
            <a:r>
              <a:rPr sz="2500" spc="35" dirty="0"/>
              <a:t>(standard</a:t>
            </a:r>
            <a:r>
              <a:rPr sz="2500" spc="125" dirty="0"/>
              <a:t> </a:t>
            </a:r>
            <a:r>
              <a:rPr sz="2500" spc="50" dirty="0"/>
              <a:t>pr</a:t>
            </a:r>
            <a:r>
              <a:rPr sz="2500" spc="120" dirty="0"/>
              <a:t>o</a:t>
            </a:r>
            <a:r>
              <a:rPr sz="2500" spc="60" dirty="0"/>
              <a:t>o</a:t>
            </a:r>
            <a:r>
              <a:rPr sz="2500" spc="35" dirty="0"/>
              <a:t>f</a:t>
            </a:r>
            <a:r>
              <a:rPr sz="2500" spc="-525" dirty="0"/>
              <a:t> </a:t>
            </a:r>
            <a:r>
              <a:rPr sz="2500" spc="360" dirty="0"/>
              <a:t>)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148" y="1643855"/>
            <a:ext cx="7843520" cy="1172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01000"/>
              </a:lnSpc>
              <a:spcBef>
                <a:spcPts val="90"/>
              </a:spcBef>
            </a:pPr>
            <a:r>
              <a:rPr sz="2050" dirty="0">
                <a:latin typeface="Tahoma"/>
                <a:cs typeface="Tahoma"/>
              </a:rPr>
              <a:t>Suppose some suboptimal goal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2 </a:t>
            </a:r>
            <a:r>
              <a:rPr sz="2050" dirty="0">
                <a:latin typeface="Tahoma"/>
                <a:cs typeface="Tahoma"/>
              </a:rPr>
              <a:t>has been generated and is in the queue.  Let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 </a:t>
            </a:r>
            <a:r>
              <a:rPr sz="2050" dirty="0">
                <a:latin typeface="Tahoma"/>
                <a:cs typeface="Tahoma"/>
              </a:rPr>
              <a:t>be an unexpanded node on a shortest path to an optimal goal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dirty="0">
                <a:latin typeface="Tahoma"/>
                <a:cs typeface="Tahoma"/>
              </a:rPr>
              <a:t>.</a:t>
            </a:r>
          </a:p>
          <a:p>
            <a:pPr marL="210820" algn="ctr">
              <a:lnSpc>
                <a:spcPts val="1570"/>
              </a:lnSpc>
            </a:pPr>
            <a:r>
              <a:rPr sz="1400" i="1" spc="10" dirty="0">
                <a:latin typeface="Times New Roman"/>
                <a:cs typeface="Times New Roman"/>
              </a:rPr>
              <a:t>Start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1" y="3793376"/>
            <a:ext cx="328726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i="1" spc="20" dirty="0">
                <a:latin typeface="Times New Roman"/>
                <a:cs typeface="Times New Roman"/>
              </a:rPr>
              <a:t>G</a:t>
            </a:r>
            <a:r>
              <a:rPr lang="en-GB" sz="1400" i="1" spc="20" baseline="-25000" dirty="0">
                <a:latin typeface="Times New Roman"/>
                <a:cs typeface="Times New Roman"/>
              </a:rPr>
              <a:t>1</a:t>
            </a:r>
            <a:endParaRPr sz="1400" baseline="-25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2967" y="3134721"/>
            <a:ext cx="11620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i="1" spc="1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6528" y="3855825"/>
            <a:ext cx="26479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00" i="1" spc="-20" dirty="0">
                <a:latin typeface="Times New Roman"/>
                <a:cs typeface="Times New Roman"/>
              </a:rPr>
              <a:t>G</a:t>
            </a:r>
            <a:r>
              <a:rPr sz="1500" i="1" spc="-30" baseline="-25000" dirty="0">
                <a:latin typeface="Times New Roman"/>
                <a:cs typeface="Times New Roman"/>
              </a:rPr>
              <a:t>2</a:t>
            </a:r>
            <a:endParaRPr sz="1500" baseline="-25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08502" y="2457934"/>
            <a:ext cx="2311400" cy="400685"/>
            <a:chOff x="3386860" y="2533623"/>
            <a:chExt cx="2311400" cy="400685"/>
          </a:xfrm>
        </p:grpSpPr>
        <p:sp>
          <p:nvSpPr>
            <p:cNvPr id="8" name="object 8"/>
            <p:cNvSpPr/>
            <p:nvPr/>
          </p:nvSpPr>
          <p:spPr>
            <a:xfrm>
              <a:off x="3392258" y="2612859"/>
              <a:ext cx="2300605" cy="316230"/>
            </a:xfrm>
            <a:custGeom>
              <a:avLst/>
              <a:gdLst/>
              <a:ahLst/>
              <a:cxnLst/>
              <a:rect l="l" t="t" r="r" b="b"/>
              <a:pathLst>
                <a:path w="2300604" h="316230">
                  <a:moveTo>
                    <a:pt x="0" y="315709"/>
                  </a:moveTo>
                  <a:lnTo>
                    <a:pt x="12890" y="302818"/>
                  </a:lnTo>
                  <a:lnTo>
                    <a:pt x="24783" y="291340"/>
                  </a:lnTo>
                  <a:lnTo>
                    <a:pt x="40405" y="278655"/>
                  </a:lnTo>
                  <a:lnTo>
                    <a:pt x="58646" y="268387"/>
                  </a:lnTo>
                  <a:lnTo>
                    <a:pt x="78397" y="264160"/>
                  </a:lnTo>
                  <a:lnTo>
                    <a:pt x="98694" y="268186"/>
                  </a:lnTo>
                  <a:lnTo>
                    <a:pt x="119197" y="277044"/>
                  </a:lnTo>
                  <a:lnTo>
                    <a:pt x="139702" y="285902"/>
                  </a:lnTo>
                  <a:lnTo>
                    <a:pt x="160007" y="289928"/>
                  </a:lnTo>
                  <a:lnTo>
                    <a:pt x="179957" y="285902"/>
                  </a:lnTo>
                  <a:lnTo>
                    <a:pt x="199604" y="277044"/>
                  </a:lnTo>
                  <a:lnTo>
                    <a:pt x="219048" y="268186"/>
                  </a:lnTo>
                  <a:lnTo>
                    <a:pt x="238391" y="264160"/>
                  </a:lnTo>
                  <a:lnTo>
                    <a:pt x="257725" y="268186"/>
                  </a:lnTo>
                  <a:lnTo>
                    <a:pt x="277055" y="277044"/>
                  </a:lnTo>
                  <a:lnTo>
                    <a:pt x="296382" y="285902"/>
                  </a:lnTo>
                  <a:lnTo>
                    <a:pt x="315709" y="289928"/>
                  </a:lnTo>
                  <a:lnTo>
                    <a:pt x="335054" y="285902"/>
                  </a:lnTo>
                  <a:lnTo>
                    <a:pt x="354503" y="277044"/>
                  </a:lnTo>
                  <a:lnTo>
                    <a:pt x="374154" y="268186"/>
                  </a:lnTo>
                  <a:lnTo>
                    <a:pt x="394106" y="264160"/>
                  </a:lnTo>
                  <a:lnTo>
                    <a:pt x="414408" y="268186"/>
                  </a:lnTo>
                  <a:lnTo>
                    <a:pt x="434911" y="277044"/>
                  </a:lnTo>
                  <a:lnTo>
                    <a:pt x="455414" y="285902"/>
                  </a:lnTo>
                  <a:lnTo>
                    <a:pt x="475716" y="289928"/>
                  </a:lnTo>
                  <a:lnTo>
                    <a:pt x="495666" y="285902"/>
                  </a:lnTo>
                  <a:lnTo>
                    <a:pt x="515313" y="277044"/>
                  </a:lnTo>
                  <a:lnTo>
                    <a:pt x="534757" y="268186"/>
                  </a:lnTo>
                  <a:lnTo>
                    <a:pt x="554101" y="264160"/>
                  </a:lnTo>
                  <a:lnTo>
                    <a:pt x="573451" y="268186"/>
                  </a:lnTo>
                  <a:lnTo>
                    <a:pt x="592899" y="277044"/>
                  </a:lnTo>
                  <a:lnTo>
                    <a:pt x="612547" y="285902"/>
                  </a:lnTo>
                  <a:lnTo>
                    <a:pt x="632498" y="289928"/>
                  </a:lnTo>
                  <a:lnTo>
                    <a:pt x="652800" y="285902"/>
                  </a:lnTo>
                  <a:lnTo>
                    <a:pt x="673303" y="277044"/>
                  </a:lnTo>
                  <a:lnTo>
                    <a:pt x="693805" y="268186"/>
                  </a:lnTo>
                  <a:lnTo>
                    <a:pt x="714108" y="264160"/>
                  </a:lnTo>
                  <a:lnTo>
                    <a:pt x="734058" y="268186"/>
                  </a:lnTo>
                  <a:lnTo>
                    <a:pt x="753705" y="277044"/>
                  </a:lnTo>
                  <a:lnTo>
                    <a:pt x="773149" y="285902"/>
                  </a:lnTo>
                  <a:lnTo>
                    <a:pt x="792492" y="289928"/>
                  </a:lnTo>
                  <a:lnTo>
                    <a:pt x="811843" y="285902"/>
                  </a:lnTo>
                  <a:lnTo>
                    <a:pt x="831291" y="277044"/>
                  </a:lnTo>
                  <a:lnTo>
                    <a:pt x="850939" y="268186"/>
                  </a:lnTo>
                  <a:lnTo>
                    <a:pt x="870889" y="264160"/>
                  </a:lnTo>
                  <a:lnTo>
                    <a:pt x="891192" y="268186"/>
                  </a:lnTo>
                  <a:lnTo>
                    <a:pt x="911694" y="277044"/>
                  </a:lnTo>
                  <a:lnTo>
                    <a:pt x="932197" y="285902"/>
                  </a:lnTo>
                  <a:lnTo>
                    <a:pt x="952500" y="289928"/>
                  </a:lnTo>
                  <a:lnTo>
                    <a:pt x="972450" y="285902"/>
                  </a:lnTo>
                  <a:lnTo>
                    <a:pt x="992098" y="277044"/>
                  </a:lnTo>
                  <a:lnTo>
                    <a:pt x="1011546" y="268186"/>
                  </a:lnTo>
                  <a:lnTo>
                    <a:pt x="1030897" y="264160"/>
                  </a:lnTo>
                  <a:lnTo>
                    <a:pt x="1050223" y="268186"/>
                  </a:lnTo>
                  <a:lnTo>
                    <a:pt x="1069551" y="277044"/>
                  </a:lnTo>
                  <a:lnTo>
                    <a:pt x="1088881" y="285902"/>
                  </a:lnTo>
                  <a:lnTo>
                    <a:pt x="1108214" y="289928"/>
                  </a:lnTo>
                  <a:lnTo>
                    <a:pt x="1127557" y="285902"/>
                  </a:lnTo>
                  <a:lnTo>
                    <a:pt x="1147002" y="277044"/>
                  </a:lnTo>
                  <a:lnTo>
                    <a:pt x="1166648" y="268186"/>
                  </a:lnTo>
                  <a:lnTo>
                    <a:pt x="1186599" y="264160"/>
                  </a:lnTo>
                  <a:lnTo>
                    <a:pt x="1206901" y="268186"/>
                  </a:lnTo>
                  <a:lnTo>
                    <a:pt x="1227404" y="277044"/>
                  </a:lnTo>
                  <a:lnTo>
                    <a:pt x="1247906" y="285902"/>
                  </a:lnTo>
                  <a:lnTo>
                    <a:pt x="1268209" y="289928"/>
                  </a:lnTo>
                  <a:lnTo>
                    <a:pt x="1288159" y="285902"/>
                  </a:lnTo>
                  <a:lnTo>
                    <a:pt x="1307807" y="277044"/>
                  </a:lnTo>
                  <a:lnTo>
                    <a:pt x="1327255" y="268186"/>
                  </a:lnTo>
                  <a:lnTo>
                    <a:pt x="1346606" y="264160"/>
                  </a:lnTo>
                  <a:lnTo>
                    <a:pt x="1365949" y="268186"/>
                  </a:lnTo>
                  <a:lnTo>
                    <a:pt x="1385393" y="277044"/>
                  </a:lnTo>
                  <a:lnTo>
                    <a:pt x="1405040" y="285902"/>
                  </a:lnTo>
                  <a:lnTo>
                    <a:pt x="1424990" y="289928"/>
                  </a:lnTo>
                  <a:lnTo>
                    <a:pt x="1445295" y="285902"/>
                  </a:lnTo>
                  <a:lnTo>
                    <a:pt x="1465800" y="277044"/>
                  </a:lnTo>
                  <a:lnTo>
                    <a:pt x="1486303" y="268186"/>
                  </a:lnTo>
                  <a:lnTo>
                    <a:pt x="1506601" y="264160"/>
                  </a:lnTo>
                  <a:lnTo>
                    <a:pt x="1526553" y="268186"/>
                  </a:lnTo>
                  <a:lnTo>
                    <a:pt x="1546204" y="277044"/>
                  </a:lnTo>
                  <a:lnTo>
                    <a:pt x="1565653" y="285902"/>
                  </a:lnTo>
                  <a:lnTo>
                    <a:pt x="1584998" y="289928"/>
                  </a:lnTo>
                  <a:lnTo>
                    <a:pt x="1604343" y="285902"/>
                  </a:lnTo>
                  <a:lnTo>
                    <a:pt x="1623790" y="277044"/>
                  </a:lnTo>
                  <a:lnTo>
                    <a:pt x="1643437" y="268186"/>
                  </a:lnTo>
                  <a:lnTo>
                    <a:pt x="1663382" y="264160"/>
                  </a:lnTo>
                  <a:lnTo>
                    <a:pt x="1683687" y="268186"/>
                  </a:lnTo>
                  <a:lnTo>
                    <a:pt x="1704193" y="277044"/>
                  </a:lnTo>
                  <a:lnTo>
                    <a:pt x="1724700" y="285902"/>
                  </a:lnTo>
                  <a:lnTo>
                    <a:pt x="1745005" y="289928"/>
                  </a:lnTo>
                  <a:lnTo>
                    <a:pt x="1764950" y="285902"/>
                  </a:lnTo>
                  <a:lnTo>
                    <a:pt x="1784597" y="277044"/>
                  </a:lnTo>
                  <a:lnTo>
                    <a:pt x="1804044" y="268186"/>
                  </a:lnTo>
                  <a:lnTo>
                    <a:pt x="1823389" y="264160"/>
                  </a:lnTo>
                  <a:lnTo>
                    <a:pt x="1842718" y="268186"/>
                  </a:lnTo>
                  <a:lnTo>
                    <a:pt x="1862048" y="277044"/>
                  </a:lnTo>
                  <a:lnTo>
                    <a:pt x="1881379" y="285902"/>
                  </a:lnTo>
                  <a:lnTo>
                    <a:pt x="1900707" y="289928"/>
                  </a:lnTo>
                  <a:lnTo>
                    <a:pt x="1920052" y="285902"/>
                  </a:lnTo>
                  <a:lnTo>
                    <a:pt x="1939499" y="277044"/>
                  </a:lnTo>
                  <a:lnTo>
                    <a:pt x="1959146" y="268186"/>
                  </a:lnTo>
                  <a:lnTo>
                    <a:pt x="1979091" y="264160"/>
                  </a:lnTo>
                  <a:lnTo>
                    <a:pt x="1999396" y="268186"/>
                  </a:lnTo>
                  <a:lnTo>
                    <a:pt x="2019903" y="277044"/>
                  </a:lnTo>
                  <a:lnTo>
                    <a:pt x="2040410" y="285902"/>
                  </a:lnTo>
                  <a:lnTo>
                    <a:pt x="2060714" y="289928"/>
                  </a:lnTo>
                  <a:lnTo>
                    <a:pt x="2080659" y="285902"/>
                  </a:lnTo>
                  <a:lnTo>
                    <a:pt x="2100306" y="277044"/>
                  </a:lnTo>
                  <a:lnTo>
                    <a:pt x="2119754" y="268186"/>
                  </a:lnTo>
                  <a:lnTo>
                    <a:pt x="2139099" y="264160"/>
                  </a:lnTo>
                  <a:lnTo>
                    <a:pt x="2158444" y="268186"/>
                  </a:lnTo>
                  <a:lnTo>
                    <a:pt x="2177892" y="277044"/>
                  </a:lnTo>
                  <a:lnTo>
                    <a:pt x="2197543" y="285902"/>
                  </a:lnTo>
                  <a:lnTo>
                    <a:pt x="2237591" y="285700"/>
                  </a:lnTo>
                  <a:lnTo>
                    <a:pt x="2273363" y="262753"/>
                  </a:lnTo>
                  <a:lnTo>
                    <a:pt x="2300173" y="238391"/>
                  </a:lnTo>
                </a:path>
                <a:path w="2300604" h="316230">
                  <a:moveTo>
                    <a:pt x="1108202" y="0"/>
                  </a:moveTo>
                  <a:lnTo>
                    <a:pt x="616927" y="287515"/>
                  </a:lnTo>
                </a:path>
                <a:path w="2300604" h="316230">
                  <a:moveTo>
                    <a:pt x="1164590" y="9652"/>
                  </a:moveTo>
                  <a:lnTo>
                    <a:pt x="1457744" y="280263"/>
                  </a:lnTo>
                </a:path>
              </a:pathLst>
            </a:custGeom>
            <a:ln w="10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0046" y="2533623"/>
              <a:ext cx="183541" cy="18354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230840" y="3000488"/>
            <a:ext cx="2861310" cy="1099185"/>
            <a:chOff x="3230840" y="3000488"/>
            <a:chExt cx="2861310" cy="1099185"/>
          </a:xfrm>
        </p:grpSpPr>
        <p:sp>
          <p:nvSpPr>
            <p:cNvPr id="11" name="object 11"/>
            <p:cNvSpPr/>
            <p:nvPr/>
          </p:nvSpPr>
          <p:spPr>
            <a:xfrm>
              <a:off x="3308502" y="3005886"/>
              <a:ext cx="2682240" cy="992505"/>
            </a:xfrm>
            <a:custGeom>
              <a:avLst/>
              <a:gdLst/>
              <a:ahLst/>
              <a:cxnLst/>
              <a:rect l="l" t="t" r="r" b="b"/>
              <a:pathLst>
                <a:path w="2682240" h="992504">
                  <a:moveTo>
                    <a:pt x="77317" y="77317"/>
                  </a:moveTo>
                  <a:lnTo>
                    <a:pt x="90195" y="64427"/>
                  </a:lnTo>
                  <a:lnTo>
                    <a:pt x="102093" y="52953"/>
                  </a:lnTo>
                  <a:lnTo>
                    <a:pt x="117714" y="40268"/>
                  </a:lnTo>
                  <a:lnTo>
                    <a:pt x="135952" y="29997"/>
                  </a:lnTo>
                  <a:lnTo>
                    <a:pt x="155702" y="25768"/>
                  </a:lnTo>
                  <a:lnTo>
                    <a:pt x="176004" y="29796"/>
                  </a:lnTo>
                  <a:lnTo>
                    <a:pt x="196507" y="38658"/>
                  </a:lnTo>
                  <a:lnTo>
                    <a:pt x="217009" y="47521"/>
                  </a:lnTo>
                  <a:lnTo>
                    <a:pt x="237312" y="51549"/>
                  </a:lnTo>
                  <a:lnTo>
                    <a:pt x="257264" y="47521"/>
                  </a:lnTo>
                  <a:lnTo>
                    <a:pt x="276915" y="38658"/>
                  </a:lnTo>
                  <a:lnTo>
                    <a:pt x="296364" y="29796"/>
                  </a:lnTo>
                  <a:lnTo>
                    <a:pt x="315709" y="25768"/>
                  </a:lnTo>
                  <a:lnTo>
                    <a:pt x="335035" y="29796"/>
                  </a:lnTo>
                  <a:lnTo>
                    <a:pt x="354363" y="38658"/>
                  </a:lnTo>
                  <a:lnTo>
                    <a:pt x="373693" y="47521"/>
                  </a:lnTo>
                  <a:lnTo>
                    <a:pt x="393026" y="51549"/>
                  </a:lnTo>
                  <a:lnTo>
                    <a:pt x="412369" y="47521"/>
                  </a:lnTo>
                  <a:lnTo>
                    <a:pt x="431814" y="38658"/>
                  </a:lnTo>
                  <a:lnTo>
                    <a:pt x="451460" y="29796"/>
                  </a:lnTo>
                  <a:lnTo>
                    <a:pt x="471411" y="25768"/>
                  </a:lnTo>
                  <a:lnTo>
                    <a:pt x="491715" y="29796"/>
                  </a:lnTo>
                  <a:lnTo>
                    <a:pt x="512221" y="38658"/>
                  </a:lnTo>
                  <a:lnTo>
                    <a:pt x="532724" y="47521"/>
                  </a:lnTo>
                  <a:lnTo>
                    <a:pt x="553021" y="51549"/>
                  </a:lnTo>
                  <a:lnTo>
                    <a:pt x="572973" y="47521"/>
                  </a:lnTo>
                  <a:lnTo>
                    <a:pt x="592624" y="38658"/>
                  </a:lnTo>
                  <a:lnTo>
                    <a:pt x="612073" y="29796"/>
                  </a:lnTo>
                  <a:lnTo>
                    <a:pt x="631418" y="25768"/>
                  </a:lnTo>
                  <a:lnTo>
                    <a:pt x="650763" y="29796"/>
                  </a:lnTo>
                  <a:lnTo>
                    <a:pt x="670210" y="38658"/>
                  </a:lnTo>
                  <a:lnTo>
                    <a:pt x="689858" y="47521"/>
                  </a:lnTo>
                  <a:lnTo>
                    <a:pt x="709803" y="51549"/>
                  </a:lnTo>
                  <a:lnTo>
                    <a:pt x="730107" y="47521"/>
                  </a:lnTo>
                  <a:lnTo>
                    <a:pt x="750614" y="38658"/>
                  </a:lnTo>
                  <a:lnTo>
                    <a:pt x="771121" y="29796"/>
                  </a:lnTo>
                  <a:lnTo>
                    <a:pt x="791425" y="25768"/>
                  </a:lnTo>
                  <a:lnTo>
                    <a:pt x="811376" y="29796"/>
                  </a:lnTo>
                  <a:lnTo>
                    <a:pt x="831022" y="38658"/>
                  </a:lnTo>
                  <a:lnTo>
                    <a:pt x="850467" y="47521"/>
                  </a:lnTo>
                  <a:lnTo>
                    <a:pt x="869810" y="51549"/>
                  </a:lnTo>
                  <a:lnTo>
                    <a:pt x="889155" y="47521"/>
                  </a:lnTo>
                  <a:lnTo>
                    <a:pt x="908604" y="38658"/>
                  </a:lnTo>
                  <a:lnTo>
                    <a:pt x="928255" y="29796"/>
                  </a:lnTo>
                  <a:lnTo>
                    <a:pt x="948207" y="25768"/>
                  </a:lnTo>
                  <a:lnTo>
                    <a:pt x="968509" y="29796"/>
                  </a:lnTo>
                  <a:lnTo>
                    <a:pt x="989012" y="38658"/>
                  </a:lnTo>
                  <a:lnTo>
                    <a:pt x="1009515" y="47521"/>
                  </a:lnTo>
                  <a:lnTo>
                    <a:pt x="1029817" y="51549"/>
                  </a:lnTo>
                  <a:lnTo>
                    <a:pt x="1049767" y="47521"/>
                  </a:lnTo>
                  <a:lnTo>
                    <a:pt x="1069414" y="38658"/>
                  </a:lnTo>
                  <a:lnTo>
                    <a:pt x="1088858" y="29796"/>
                  </a:lnTo>
                  <a:lnTo>
                    <a:pt x="1108202" y="25768"/>
                  </a:lnTo>
                  <a:lnTo>
                    <a:pt x="1127535" y="29796"/>
                  </a:lnTo>
                  <a:lnTo>
                    <a:pt x="1146865" y="38658"/>
                  </a:lnTo>
                  <a:lnTo>
                    <a:pt x="1166193" y="47521"/>
                  </a:lnTo>
                  <a:lnTo>
                    <a:pt x="1185519" y="51549"/>
                  </a:lnTo>
                  <a:lnTo>
                    <a:pt x="1204870" y="47521"/>
                  </a:lnTo>
                  <a:lnTo>
                    <a:pt x="1224318" y="38658"/>
                  </a:lnTo>
                  <a:lnTo>
                    <a:pt x="1243966" y="29796"/>
                  </a:lnTo>
                  <a:lnTo>
                    <a:pt x="1263916" y="25768"/>
                  </a:lnTo>
                  <a:lnTo>
                    <a:pt x="1284219" y="29796"/>
                  </a:lnTo>
                  <a:lnTo>
                    <a:pt x="1304721" y="38658"/>
                  </a:lnTo>
                  <a:lnTo>
                    <a:pt x="1325224" y="47521"/>
                  </a:lnTo>
                  <a:lnTo>
                    <a:pt x="1345526" y="51549"/>
                  </a:lnTo>
                  <a:lnTo>
                    <a:pt x="1365477" y="47521"/>
                  </a:lnTo>
                  <a:lnTo>
                    <a:pt x="1385123" y="38658"/>
                  </a:lnTo>
                  <a:lnTo>
                    <a:pt x="1404568" y="29796"/>
                  </a:lnTo>
                  <a:lnTo>
                    <a:pt x="1423911" y="25768"/>
                  </a:lnTo>
                  <a:lnTo>
                    <a:pt x="1443261" y="29796"/>
                  </a:lnTo>
                  <a:lnTo>
                    <a:pt x="1462709" y="38658"/>
                  </a:lnTo>
                  <a:lnTo>
                    <a:pt x="1482357" y="47521"/>
                  </a:lnTo>
                  <a:lnTo>
                    <a:pt x="1502308" y="51549"/>
                  </a:lnTo>
                  <a:lnTo>
                    <a:pt x="1522610" y="47521"/>
                  </a:lnTo>
                  <a:lnTo>
                    <a:pt x="1543113" y="38658"/>
                  </a:lnTo>
                  <a:lnTo>
                    <a:pt x="1563616" y="29796"/>
                  </a:lnTo>
                  <a:lnTo>
                    <a:pt x="1583918" y="25768"/>
                  </a:lnTo>
                  <a:lnTo>
                    <a:pt x="1603869" y="29796"/>
                  </a:lnTo>
                  <a:lnTo>
                    <a:pt x="1623517" y="38658"/>
                  </a:lnTo>
                  <a:lnTo>
                    <a:pt x="1642965" y="47521"/>
                  </a:lnTo>
                  <a:lnTo>
                    <a:pt x="1662315" y="51549"/>
                  </a:lnTo>
                  <a:lnTo>
                    <a:pt x="1681658" y="47521"/>
                  </a:lnTo>
                  <a:lnTo>
                    <a:pt x="1701103" y="38658"/>
                  </a:lnTo>
                  <a:lnTo>
                    <a:pt x="1720749" y="29796"/>
                  </a:lnTo>
                  <a:lnTo>
                    <a:pt x="1740700" y="25768"/>
                  </a:lnTo>
                  <a:lnTo>
                    <a:pt x="1761002" y="29796"/>
                  </a:lnTo>
                  <a:lnTo>
                    <a:pt x="1781505" y="38658"/>
                  </a:lnTo>
                  <a:lnTo>
                    <a:pt x="1802007" y="47521"/>
                  </a:lnTo>
                  <a:lnTo>
                    <a:pt x="1822310" y="51549"/>
                  </a:lnTo>
                  <a:lnTo>
                    <a:pt x="1842260" y="47521"/>
                  </a:lnTo>
                  <a:lnTo>
                    <a:pt x="1861908" y="38658"/>
                  </a:lnTo>
                  <a:lnTo>
                    <a:pt x="1881356" y="29796"/>
                  </a:lnTo>
                  <a:lnTo>
                    <a:pt x="1900707" y="25768"/>
                  </a:lnTo>
                  <a:lnTo>
                    <a:pt x="1920033" y="29796"/>
                  </a:lnTo>
                  <a:lnTo>
                    <a:pt x="1939361" y="38658"/>
                  </a:lnTo>
                  <a:lnTo>
                    <a:pt x="1958691" y="47521"/>
                  </a:lnTo>
                  <a:lnTo>
                    <a:pt x="1978025" y="51549"/>
                  </a:lnTo>
                  <a:lnTo>
                    <a:pt x="1997368" y="47521"/>
                  </a:lnTo>
                  <a:lnTo>
                    <a:pt x="2016812" y="38658"/>
                  </a:lnTo>
                  <a:lnTo>
                    <a:pt x="2036459" y="29796"/>
                  </a:lnTo>
                  <a:lnTo>
                    <a:pt x="2056409" y="25768"/>
                  </a:lnTo>
                  <a:lnTo>
                    <a:pt x="2076711" y="29796"/>
                  </a:lnTo>
                  <a:lnTo>
                    <a:pt x="2097214" y="38658"/>
                  </a:lnTo>
                  <a:lnTo>
                    <a:pt x="2117717" y="47521"/>
                  </a:lnTo>
                  <a:lnTo>
                    <a:pt x="2138019" y="51549"/>
                  </a:lnTo>
                  <a:lnTo>
                    <a:pt x="2157970" y="47521"/>
                  </a:lnTo>
                  <a:lnTo>
                    <a:pt x="2177618" y="38658"/>
                  </a:lnTo>
                  <a:lnTo>
                    <a:pt x="2197066" y="29796"/>
                  </a:lnTo>
                  <a:lnTo>
                    <a:pt x="2216416" y="25768"/>
                  </a:lnTo>
                  <a:lnTo>
                    <a:pt x="2235759" y="29796"/>
                  </a:lnTo>
                  <a:lnTo>
                    <a:pt x="2255204" y="38658"/>
                  </a:lnTo>
                  <a:lnTo>
                    <a:pt x="2274850" y="47521"/>
                  </a:lnTo>
                  <a:lnTo>
                    <a:pt x="2314904" y="47319"/>
                  </a:lnTo>
                  <a:lnTo>
                    <a:pt x="2350681" y="24363"/>
                  </a:lnTo>
                  <a:lnTo>
                    <a:pt x="2377490" y="0"/>
                  </a:lnTo>
                </a:path>
                <a:path w="2682240" h="992504">
                  <a:moveTo>
                    <a:pt x="0" y="322148"/>
                  </a:moveTo>
                  <a:lnTo>
                    <a:pt x="492887" y="30607"/>
                  </a:lnTo>
                </a:path>
                <a:path w="2682240" h="992504">
                  <a:moveTo>
                    <a:pt x="2681935" y="992225"/>
                  </a:moveTo>
                  <a:lnTo>
                    <a:pt x="1693722" y="42684"/>
                  </a:lnTo>
                </a:path>
              </a:pathLst>
            </a:custGeom>
            <a:ln w="10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8369" y="3915574"/>
              <a:ext cx="183541" cy="18354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0840" y="3224605"/>
              <a:ext cx="183529" cy="183541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8617" y="3915574"/>
            <a:ext cx="183541" cy="183541"/>
          </a:xfrm>
          <a:prstGeom prst="rect">
            <a:avLst/>
          </a:prstGeom>
        </p:spPr>
      </p:pic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104849"/>
              </p:ext>
            </p:extLst>
          </p:nvPr>
        </p:nvGraphicFramePr>
        <p:xfrm>
          <a:off x="794512" y="4975347"/>
          <a:ext cx="4648833" cy="976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9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785">
                <a:tc>
                  <a:txBody>
                    <a:bodyPr/>
                    <a:lstStyle/>
                    <a:p>
                      <a:pPr marR="62865" algn="r">
                        <a:lnSpc>
                          <a:spcPts val="2010"/>
                        </a:lnSpc>
                        <a:tabLst>
                          <a:tab pos="772160" algn="l"/>
                        </a:tabLst>
                      </a:pPr>
                      <a:r>
                        <a:rPr sz="2050" i="1" spc="42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050" i="1" spc="-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114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2050" i="1" spc="114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100" spc="172" baseline="-11904" dirty="0">
                          <a:latin typeface="Garamond"/>
                          <a:cs typeface="Garamond"/>
                        </a:rPr>
                        <a:t>2</a:t>
                      </a:r>
                      <a:r>
                        <a:rPr sz="2050" spc="114" dirty="0">
                          <a:latin typeface="Garamond"/>
                          <a:cs typeface="Garamond"/>
                        </a:rPr>
                        <a:t>)	</a:t>
                      </a:r>
                      <a:r>
                        <a:rPr sz="2050" spc="120" dirty="0">
                          <a:latin typeface="Garamond"/>
                          <a:cs typeface="Garamond"/>
                        </a:rPr>
                        <a:t>=</a:t>
                      </a:r>
                      <a:endParaRPr sz="205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10"/>
                        </a:lnSpc>
                      </a:pPr>
                      <a:r>
                        <a:rPr sz="2050" i="1" spc="9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050" spc="95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2050" i="1" spc="9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100" spc="142" baseline="-11904" dirty="0">
                          <a:latin typeface="Garamond"/>
                          <a:cs typeface="Garamond"/>
                        </a:rPr>
                        <a:t>2</a:t>
                      </a:r>
                      <a:r>
                        <a:rPr sz="2050" spc="95" dirty="0">
                          <a:latin typeface="Garamond"/>
                          <a:cs typeface="Garamond"/>
                        </a:rPr>
                        <a:t>)</a:t>
                      </a:r>
                      <a:endParaRPr sz="205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ts val="2010"/>
                        </a:lnSpc>
                      </a:pPr>
                      <a:r>
                        <a:rPr sz="2050" dirty="0">
                          <a:latin typeface="Garamond"/>
                          <a:cs typeface="Garamond"/>
                        </a:rPr>
                        <a:t>since</a:t>
                      </a:r>
                      <a:r>
                        <a:rPr sz="2050" spc="105" dirty="0"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i="1" spc="1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050" spc="12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2050" i="1" spc="12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100" spc="179" baseline="-11904" dirty="0">
                          <a:latin typeface="Garamond"/>
                          <a:cs typeface="Garamond"/>
                        </a:rPr>
                        <a:t>2</a:t>
                      </a:r>
                      <a:r>
                        <a:rPr sz="2050" spc="120" dirty="0">
                          <a:latin typeface="Garamond"/>
                          <a:cs typeface="Garamond"/>
                        </a:rPr>
                        <a:t>)</a:t>
                      </a:r>
                      <a:r>
                        <a:rPr sz="2050" spc="45" dirty="0"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spc="120" dirty="0">
                          <a:latin typeface="Garamond"/>
                          <a:cs typeface="Garamond"/>
                        </a:rPr>
                        <a:t>=</a:t>
                      </a:r>
                      <a:r>
                        <a:rPr sz="2050" spc="45" dirty="0"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spc="-15" dirty="0">
                          <a:latin typeface="Garamond"/>
                          <a:cs typeface="Garamond"/>
                        </a:rPr>
                        <a:t>0</a:t>
                      </a:r>
                      <a:endParaRPr sz="205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R="57785" algn="r">
                        <a:lnSpc>
                          <a:spcPts val="2350"/>
                        </a:lnSpc>
                      </a:pPr>
                      <a:r>
                        <a:rPr sz="2050" i="1" dirty="0">
                          <a:latin typeface="Times New Roman"/>
                          <a:cs typeface="Times New Roman"/>
                        </a:rPr>
                        <a:t>&gt;</a:t>
                      </a:r>
                      <a:endParaRPr sz="2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350"/>
                        </a:lnSpc>
                      </a:pPr>
                      <a:r>
                        <a:rPr sz="2050" i="1" spc="9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050" spc="95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2050" i="1" spc="9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100" spc="142" baseline="-11904" dirty="0">
                          <a:latin typeface="Garamond"/>
                          <a:cs typeface="Garamond"/>
                        </a:rPr>
                        <a:t>1</a:t>
                      </a:r>
                      <a:r>
                        <a:rPr sz="2050" spc="95" dirty="0">
                          <a:latin typeface="Garamond"/>
                          <a:cs typeface="Garamond"/>
                        </a:rPr>
                        <a:t>)</a:t>
                      </a:r>
                      <a:endParaRPr sz="205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ts val="2350"/>
                        </a:lnSpc>
                      </a:pPr>
                      <a:r>
                        <a:rPr sz="2050" dirty="0">
                          <a:latin typeface="Garamond"/>
                          <a:cs typeface="Garamond"/>
                        </a:rPr>
                        <a:t>since</a:t>
                      </a:r>
                      <a:r>
                        <a:rPr sz="2050" spc="114" dirty="0"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i="1" spc="8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100" spc="120" baseline="-11904" dirty="0">
                          <a:latin typeface="Garamond"/>
                          <a:cs typeface="Garamond"/>
                        </a:rPr>
                        <a:t>2</a:t>
                      </a:r>
                      <a:r>
                        <a:rPr sz="2100" spc="487" baseline="-11904" dirty="0"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spc="15" dirty="0">
                          <a:latin typeface="Garamond"/>
                          <a:cs typeface="Garamond"/>
                        </a:rPr>
                        <a:t>is</a:t>
                      </a:r>
                      <a:r>
                        <a:rPr sz="2050" spc="125" dirty="0"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spc="30" dirty="0">
                          <a:latin typeface="Garamond"/>
                          <a:cs typeface="Garamond"/>
                        </a:rPr>
                        <a:t>suboptimal</a:t>
                      </a:r>
                      <a:endParaRPr sz="2050" dirty="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R="55244" algn="r">
                        <a:lnSpc>
                          <a:spcPts val="2385"/>
                        </a:lnSpc>
                      </a:pPr>
                      <a:r>
                        <a:rPr sz="2050" dirty="0">
                          <a:latin typeface="Lucida Sans Unicode"/>
                          <a:cs typeface="Lucida Sans Unicode"/>
                        </a:rPr>
                        <a:t>≥</a:t>
                      </a:r>
                      <a:endParaRPr sz="20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385"/>
                        </a:lnSpc>
                      </a:pPr>
                      <a:r>
                        <a:rPr sz="2050" i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050" i="1" spc="-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50" dirty="0">
                          <a:latin typeface="Garamond"/>
                          <a:cs typeface="Garamond"/>
                        </a:rPr>
                        <a:t>)</a:t>
                      </a:r>
                      <a:endParaRPr sz="205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2385"/>
                        </a:lnSpc>
                      </a:pPr>
                      <a:r>
                        <a:rPr lang="en-GB" sz="2050" dirty="0">
                          <a:latin typeface="Garamond"/>
                          <a:cs typeface="Garamond"/>
                        </a:rPr>
                        <a:t>  </a:t>
                      </a:r>
                      <a:r>
                        <a:rPr sz="2050" dirty="0">
                          <a:latin typeface="Garamond"/>
                          <a:cs typeface="Garamond"/>
                        </a:rPr>
                        <a:t>since</a:t>
                      </a:r>
                      <a:r>
                        <a:rPr sz="2050" spc="105" dirty="0"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i="1" spc="14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050" i="1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15" dirty="0">
                          <a:latin typeface="Garamond"/>
                          <a:cs typeface="Garamond"/>
                        </a:rPr>
                        <a:t>is</a:t>
                      </a:r>
                      <a:r>
                        <a:rPr sz="2050" spc="125" dirty="0"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spc="20" dirty="0">
                          <a:latin typeface="Garamond"/>
                          <a:cs typeface="Garamond"/>
                        </a:rPr>
                        <a:t>admissible</a:t>
                      </a:r>
                      <a:endParaRPr sz="2050" dirty="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23</a:t>
            </a:fld>
            <a:endParaRPr spc="20" dirty="0"/>
          </a:p>
        </p:txBody>
      </p:sp>
      <p:sp>
        <p:nvSpPr>
          <p:cNvPr id="16" name="object 16"/>
          <p:cNvSpPr txBox="1"/>
          <p:nvPr/>
        </p:nvSpPr>
        <p:spPr>
          <a:xfrm>
            <a:off x="471164" y="6317963"/>
            <a:ext cx="8596635" cy="6456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Since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&gt; f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dirty="0">
                <a:latin typeface="Tahoma"/>
                <a:cs typeface="Tahoma"/>
              </a:rPr>
              <a:t>, </a:t>
            </a:r>
            <a:r>
              <a:rPr lang="en-GB" sz="2050" dirty="0">
                <a:latin typeface="Tahoma"/>
                <a:cs typeface="Tahoma"/>
              </a:rPr>
              <a:t>the algorithm</a:t>
            </a:r>
            <a:r>
              <a:rPr sz="2100" baseline="29761" dirty="0">
                <a:latin typeface="Lucida Sans Unicode"/>
                <a:cs typeface="Lucida Sans Unicode"/>
              </a:rPr>
              <a:t> </a:t>
            </a:r>
            <a:r>
              <a:rPr sz="2050" dirty="0">
                <a:latin typeface="Tahoma"/>
                <a:cs typeface="Tahoma"/>
              </a:rPr>
              <a:t>will never select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2 </a:t>
            </a:r>
            <a:r>
              <a:rPr sz="2050" dirty="0">
                <a:latin typeface="Tahoma"/>
                <a:cs typeface="Tahoma"/>
              </a:rPr>
              <a:t>for expansion</a:t>
            </a:r>
            <a:r>
              <a:rPr lang="en-GB" sz="2050" dirty="0">
                <a:latin typeface="Tahoma"/>
                <a:cs typeface="Tahoma"/>
              </a:rPr>
              <a:t> and will follow </a:t>
            </a:r>
            <a:r>
              <a:rPr lang="en-GB"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lang="en-GB" sz="2100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lang="en-GB" sz="2050" dirty="0">
                <a:latin typeface="Tahoma"/>
                <a:cs typeface="Tahoma"/>
              </a:rPr>
              <a:t> instead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4" y="1010818"/>
            <a:ext cx="8151775" cy="36548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spc="65" dirty="0"/>
              <a:t>Optimality</a:t>
            </a:r>
            <a:r>
              <a:rPr spc="160" dirty="0"/>
              <a:t> </a:t>
            </a:r>
            <a:r>
              <a:rPr spc="50" dirty="0"/>
              <a:t>of</a:t>
            </a:r>
            <a:r>
              <a:rPr spc="150" dirty="0"/>
              <a:t> </a:t>
            </a:r>
            <a:r>
              <a:rPr spc="35" dirty="0"/>
              <a:t>A</a:t>
            </a:r>
            <a:r>
              <a:rPr sz="2100" b="0" spc="52" baseline="29761" dirty="0">
                <a:latin typeface="Lucida Sans Unicode"/>
                <a:cs typeface="Lucida Sans Unicode"/>
              </a:rPr>
              <a:t>∗</a:t>
            </a:r>
            <a:r>
              <a:rPr sz="2100" b="0" spc="104" baseline="29761" dirty="0">
                <a:latin typeface="Lucida Sans Unicode"/>
                <a:cs typeface="Lucida Sans Unicode"/>
              </a:rPr>
              <a:t> </a:t>
            </a:r>
            <a:r>
              <a:rPr sz="2500" spc="105" dirty="0"/>
              <a:t>(</a:t>
            </a:r>
            <a:r>
              <a:rPr lang="en-GB" sz="2500" spc="105" dirty="0"/>
              <a:t>more </a:t>
            </a:r>
            <a:r>
              <a:rPr sz="2500" spc="15" dirty="0"/>
              <a:t>useful</a:t>
            </a:r>
            <a:r>
              <a:rPr lang="en-GB" sz="2500" spc="15" dirty="0"/>
              <a:t> proof</a:t>
            </a:r>
            <a:r>
              <a:rPr sz="2500" spc="15" dirty="0"/>
              <a:t>)</a:t>
            </a:r>
            <a:endParaRPr sz="25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168" y="1643855"/>
            <a:ext cx="8672832" cy="114960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1" dirty="0">
                <a:solidFill>
                  <a:srgbClr val="004B00"/>
                </a:solidFill>
                <a:latin typeface="Tahoma"/>
                <a:cs typeface="Tahoma"/>
              </a:rPr>
              <a:t>Lemma</a:t>
            </a:r>
            <a:r>
              <a:rPr sz="2050" b="1" dirty="0">
                <a:latin typeface="Tahoma"/>
                <a:cs typeface="Tahoma"/>
              </a:rPr>
              <a:t>: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100" baseline="29761" dirty="0">
                <a:latin typeface="Lucida Sans Unicode"/>
                <a:cs typeface="Lucida Sans Unicode"/>
              </a:rPr>
              <a:t>∗ </a:t>
            </a:r>
            <a:r>
              <a:rPr sz="2050" dirty="0">
                <a:latin typeface="Tahoma"/>
                <a:cs typeface="Tahoma"/>
              </a:rPr>
              <a:t>expands nodes in order of increasing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 </a:t>
            </a:r>
            <a:r>
              <a:rPr sz="2050" dirty="0">
                <a:latin typeface="Tahoma"/>
                <a:cs typeface="Tahoma"/>
              </a:rPr>
              <a:t>value</a:t>
            </a:r>
            <a:r>
              <a:rPr sz="2100" baseline="29761" dirty="0">
                <a:latin typeface="Lucida Sans Unicode"/>
                <a:cs typeface="Lucida Sans Unicode"/>
              </a:rPr>
              <a:t>∗</a:t>
            </a:r>
          </a:p>
          <a:p>
            <a:pPr marL="38100" marR="30480" indent="-635">
              <a:lnSpc>
                <a:spcPct val="101000"/>
              </a:lnSpc>
              <a:spcBef>
                <a:spcPts val="1535"/>
              </a:spcBef>
            </a:pPr>
            <a:r>
              <a:rPr lang="en-GB" sz="2050" dirty="0">
                <a:latin typeface="Tahoma"/>
                <a:cs typeface="Tahoma"/>
              </a:rPr>
              <a:t>This means that the algorithm g</a:t>
            </a:r>
            <a:r>
              <a:rPr sz="2050" dirty="0" err="1">
                <a:latin typeface="Tahoma"/>
                <a:cs typeface="Tahoma"/>
              </a:rPr>
              <a:t>radually</a:t>
            </a:r>
            <a:r>
              <a:rPr sz="2050" dirty="0">
                <a:latin typeface="Tahoma"/>
                <a:cs typeface="Tahoma"/>
              </a:rPr>
              <a:t> adds “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 </a:t>
            </a:r>
            <a:r>
              <a:rPr sz="2050" dirty="0">
                <a:latin typeface="Tahoma"/>
                <a:cs typeface="Tahoma"/>
              </a:rPr>
              <a:t>-contours” of nodes (cf. breadth-first adds layers)</a:t>
            </a:r>
            <a:r>
              <a:rPr lang="en-GB" sz="2050" dirty="0">
                <a:latin typeface="Tahoma"/>
                <a:cs typeface="Tahoma"/>
              </a:rPr>
              <a:t>.</a:t>
            </a:r>
            <a:r>
              <a:rPr sz="2050" dirty="0">
                <a:latin typeface="Tahoma"/>
                <a:cs typeface="Tahoma"/>
              </a:rPr>
              <a:t>  Contour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i </a:t>
            </a:r>
            <a:r>
              <a:rPr sz="2050" dirty="0">
                <a:latin typeface="Tahoma"/>
                <a:cs typeface="Tahoma"/>
              </a:rPr>
              <a:t>has all nodes with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=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100" i="1" baseline="-11904" dirty="0">
                <a:solidFill>
                  <a:srgbClr val="990099"/>
                </a:solidFill>
                <a:latin typeface="Palatino Linotype"/>
                <a:cs typeface="Palatino Linotype"/>
              </a:rPr>
              <a:t>i</a:t>
            </a:r>
            <a:r>
              <a:rPr sz="2050" dirty="0">
                <a:latin typeface="Tahoma"/>
                <a:cs typeface="Tahoma"/>
              </a:rPr>
              <a:t>, where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100" i="1" baseline="-11904" dirty="0">
                <a:solidFill>
                  <a:srgbClr val="990099"/>
                </a:solidFill>
                <a:latin typeface="Palatino Linotype"/>
                <a:cs typeface="Palatino Linotype"/>
              </a:rPr>
              <a:t>i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&lt; f</a:t>
            </a:r>
            <a:r>
              <a:rPr sz="2100" i="1" baseline="-11904" dirty="0">
                <a:solidFill>
                  <a:srgbClr val="990099"/>
                </a:solidFill>
                <a:latin typeface="Palatino Linotype"/>
                <a:cs typeface="Palatino Linotype"/>
              </a:rPr>
              <a:t>i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+1</a:t>
            </a:r>
            <a:endParaRPr sz="2100" baseline="-11904" dirty="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9558" y="3071718"/>
            <a:ext cx="13335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30" dirty="0">
                <a:latin typeface="Arial"/>
                <a:cs typeface="Arial"/>
              </a:rPr>
              <a:t>O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908" y="3552266"/>
            <a:ext cx="109855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0" dirty="0">
                <a:latin typeface="Arial"/>
                <a:cs typeface="Arial"/>
              </a:rPr>
              <a:t>Z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5558" y="4001338"/>
            <a:ext cx="12573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8033" y="4915213"/>
            <a:ext cx="109855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0" dirty="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4488" y="5270153"/>
            <a:ext cx="109855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0" dirty="0">
                <a:latin typeface="Arial"/>
                <a:cs typeface="Arial"/>
              </a:rPr>
              <a:t>L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9243" y="5740211"/>
            <a:ext cx="14097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30" dirty="0">
                <a:latin typeface="Arial"/>
                <a:cs typeface="Arial"/>
              </a:rPr>
              <a:t>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1544" y="6194526"/>
            <a:ext cx="12573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D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6264" y="6382791"/>
            <a:ext cx="12573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C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21287" y="4941450"/>
            <a:ext cx="12573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3437" y="4419234"/>
            <a:ext cx="109855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0" dirty="0">
                <a:latin typeface="Arial"/>
                <a:cs typeface="Arial"/>
              </a:rPr>
              <a:t>F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27742" y="5201921"/>
            <a:ext cx="11811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P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69710" y="6549450"/>
            <a:ext cx="13335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30" dirty="0">
                <a:latin typeface="Arial"/>
                <a:cs typeface="Arial"/>
              </a:rPr>
              <a:t>G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04591" y="5985871"/>
            <a:ext cx="12573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B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31113" y="5792679"/>
            <a:ext cx="12573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66310" y="5614904"/>
            <a:ext cx="12573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H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61055" y="6288653"/>
            <a:ext cx="11811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13221" y="4544530"/>
            <a:ext cx="11811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V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09827" y="3912438"/>
            <a:ext cx="64135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10" dirty="0">
                <a:latin typeface="Arial"/>
                <a:cs typeface="Arial"/>
              </a:rPr>
              <a:t>I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90084" y="3458123"/>
            <a:ext cx="12573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89760" y="4014190"/>
            <a:ext cx="415925" cy="246379"/>
          </a:xfrm>
          <a:custGeom>
            <a:avLst/>
            <a:gdLst/>
            <a:ahLst/>
            <a:cxnLst/>
            <a:rect l="l" t="t" r="r" b="b"/>
            <a:pathLst>
              <a:path w="415925" h="246379">
                <a:moveTo>
                  <a:pt x="415747" y="122948"/>
                </a:moveTo>
                <a:lnTo>
                  <a:pt x="387366" y="60892"/>
                </a:lnTo>
                <a:lnTo>
                  <a:pt x="354863" y="36009"/>
                </a:lnTo>
                <a:lnTo>
                  <a:pt x="312792" y="16785"/>
                </a:lnTo>
                <a:lnTo>
                  <a:pt x="263135" y="4391"/>
                </a:lnTo>
                <a:lnTo>
                  <a:pt x="207873" y="0"/>
                </a:lnTo>
                <a:lnTo>
                  <a:pt x="152611" y="4391"/>
                </a:lnTo>
                <a:lnTo>
                  <a:pt x="102954" y="16785"/>
                </a:lnTo>
                <a:lnTo>
                  <a:pt x="60883" y="36009"/>
                </a:lnTo>
                <a:lnTo>
                  <a:pt x="28380" y="60892"/>
                </a:lnTo>
                <a:lnTo>
                  <a:pt x="0" y="122948"/>
                </a:lnTo>
                <a:lnTo>
                  <a:pt x="7425" y="155634"/>
                </a:lnTo>
                <a:lnTo>
                  <a:pt x="60883" y="209888"/>
                </a:lnTo>
                <a:lnTo>
                  <a:pt x="102954" y="229112"/>
                </a:lnTo>
                <a:lnTo>
                  <a:pt x="152611" y="241505"/>
                </a:lnTo>
                <a:lnTo>
                  <a:pt x="207873" y="245897"/>
                </a:lnTo>
                <a:lnTo>
                  <a:pt x="263135" y="241505"/>
                </a:lnTo>
                <a:lnTo>
                  <a:pt x="312792" y="229112"/>
                </a:lnTo>
                <a:lnTo>
                  <a:pt x="354863" y="209888"/>
                </a:lnTo>
                <a:lnTo>
                  <a:pt x="387366" y="185005"/>
                </a:lnTo>
                <a:lnTo>
                  <a:pt x="415747" y="122948"/>
                </a:lnTo>
                <a:close/>
              </a:path>
            </a:pathLst>
          </a:custGeom>
          <a:ln w="1975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83574" y="4234608"/>
            <a:ext cx="220979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0" dirty="0">
                <a:latin typeface="Times New Roman"/>
                <a:cs typeface="Times New Roman"/>
              </a:rPr>
              <a:t>380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91745" y="4719029"/>
            <a:ext cx="220979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0" dirty="0">
                <a:latin typeface="Times New Roman"/>
                <a:cs typeface="Times New Roman"/>
              </a:rPr>
              <a:t>400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42977" y="6084139"/>
            <a:ext cx="220979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0" dirty="0">
                <a:latin typeface="Times New Roman"/>
                <a:cs typeface="Times New Roman"/>
              </a:rPr>
              <a:t>420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85226" y="3211944"/>
            <a:ext cx="1842135" cy="3253740"/>
            <a:chOff x="1885226" y="3211944"/>
            <a:chExt cx="1842135" cy="3253740"/>
          </a:xfrm>
        </p:grpSpPr>
        <p:sp>
          <p:nvSpPr>
            <p:cNvPr id="28" name="object 28"/>
            <p:cNvSpPr/>
            <p:nvPr/>
          </p:nvSpPr>
          <p:spPr>
            <a:xfrm>
              <a:off x="1895551" y="3217024"/>
              <a:ext cx="451484" cy="861060"/>
            </a:xfrm>
            <a:custGeom>
              <a:avLst/>
              <a:gdLst/>
              <a:ahLst/>
              <a:cxnLst/>
              <a:rect l="l" t="t" r="r" b="b"/>
              <a:pathLst>
                <a:path w="451485" h="861060">
                  <a:moveTo>
                    <a:pt x="451294" y="0"/>
                  </a:moveTo>
                  <a:lnTo>
                    <a:pt x="194170" y="430301"/>
                  </a:lnTo>
                </a:path>
                <a:path w="451485" h="861060">
                  <a:moveTo>
                    <a:pt x="173177" y="451294"/>
                  </a:moveTo>
                  <a:lnTo>
                    <a:pt x="0" y="860602"/>
                  </a:lnTo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90306" y="4165130"/>
              <a:ext cx="0" cy="810260"/>
            </a:xfrm>
            <a:custGeom>
              <a:avLst/>
              <a:gdLst/>
              <a:ahLst/>
              <a:cxnLst/>
              <a:rect l="l" t="t" r="r" b="b"/>
              <a:pathLst>
                <a:path h="810260">
                  <a:moveTo>
                    <a:pt x="0" y="0"/>
                  </a:moveTo>
                  <a:lnTo>
                    <a:pt x="0" y="809865"/>
                  </a:lnTo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27047" y="4513186"/>
              <a:ext cx="1795145" cy="1946910"/>
            </a:xfrm>
            <a:custGeom>
              <a:avLst/>
              <a:gdLst/>
              <a:ahLst/>
              <a:cxnLst/>
              <a:rect l="l" t="t" r="r" b="b"/>
              <a:pathLst>
                <a:path w="1795145" h="1946910">
                  <a:moveTo>
                    <a:pt x="1595259" y="477532"/>
                  </a:moveTo>
                  <a:lnTo>
                    <a:pt x="1343380" y="0"/>
                  </a:lnTo>
                </a:path>
                <a:path w="1795145" h="1946910">
                  <a:moveTo>
                    <a:pt x="808126" y="1794675"/>
                  </a:moveTo>
                  <a:lnTo>
                    <a:pt x="1773682" y="1936356"/>
                  </a:lnTo>
                </a:path>
                <a:path w="1795145" h="1946910">
                  <a:moveTo>
                    <a:pt x="1794662" y="1946846"/>
                  </a:moveTo>
                  <a:lnTo>
                    <a:pt x="1605749" y="540499"/>
                  </a:lnTo>
                </a:path>
                <a:path w="1795145" h="1946910">
                  <a:moveTo>
                    <a:pt x="0" y="524751"/>
                  </a:moveTo>
                  <a:lnTo>
                    <a:pt x="787133" y="865847"/>
                  </a:lnTo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14180" y="5429313"/>
              <a:ext cx="5715" cy="819785"/>
            </a:xfrm>
            <a:custGeom>
              <a:avLst/>
              <a:gdLst/>
              <a:ahLst/>
              <a:cxnLst/>
              <a:rect l="l" t="t" r="r" b="b"/>
              <a:pathLst>
                <a:path w="5714" h="819785">
                  <a:moveTo>
                    <a:pt x="0" y="0"/>
                  </a:moveTo>
                  <a:lnTo>
                    <a:pt x="0" y="365428"/>
                  </a:lnTo>
                </a:path>
                <a:path w="5714" h="819785">
                  <a:moveTo>
                    <a:pt x="5245" y="454317"/>
                  </a:moveTo>
                  <a:lnTo>
                    <a:pt x="5245" y="819746"/>
                  </a:lnTo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242576" y="4220154"/>
            <a:ext cx="11811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526358" y="3152793"/>
            <a:ext cx="5776595" cy="3556000"/>
            <a:chOff x="1526358" y="3152793"/>
            <a:chExt cx="5776595" cy="3556000"/>
          </a:xfrm>
        </p:grpSpPr>
        <p:sp>
          <p:nvSpPr>
            <p:cNvPr id="34" name="object 34"/>
            <p:cNvSpPr/>
            <p:nvPr/>
          </p:nvSpPr>
          <p:spPr>
            <a:xfrm>
              <a:off x="1906054" y="3217024"/>
              <a:ext cx="4135120" cy="3432175"/>
            </a:xfrm>
            <a:custGeom>
              <a:avLst/>
              <a:gdLst/>
              <a:ahLst/>
              <a:cxnLst/>
              <a:rect l="l" t="t" r="r" b="b"/>
              <a:pathLst>
                <a:path w="4135120" h="3432175">
                  <a:moveTo>
                    <a:pt x="1348625" y="1243685"/>
                  </a:moveTo>
                  <a:lnTo>
                    <a:pt x="467029" y="0"/>
                  </a:lnTo>
                </a:path>
                <a:path w="4135120" h="3432175">
                  <a:moveTo>
                    <a:pt x="0" y="892098"/>
                  </a:moveTo>
                  <a:lnTo>
                    <a:pt x="1348625" y="1248930"/>
                  </a:lnTo>
                </a:path>
                <a:path w="4135120" h="3432175">
                  <a:moveTo>
                    <a:pt x="1359115" y="1243685"/>
                  </a:moveTo>
                  <a:lnTo>
                    <a:pt x="2413889" y="1343393"/>
                  </a:lnTo>
                </a:path>
                <a:path w="4135120" h="3432175">
                  <a:moveTo>
                    <a:pt x="1647736" y="1794675"/>
                  </a:moveTo>
                  <a:lnTo>
                    <a:pt x="2592298" y="2245969"/>
                  </a:lnTo>
                </a:path>
                <a:path w="4135120" h="3432175">
                  <a:moveTo>
                    <a:pt x="1815655" y="3253511"/>
                  </a:moveTo>
                  <a:lnTo>
                    <a:pt x="2613291" y="2256472"/>
                  </a:lnTo>
                </a:path>
                <a:path w="4135120" h="3432175">
                  <a:moveTo>
                    <a:pt x="2639529" y="2266962"/>
                  </a:moveTo>
                  <a:lnTo>
                    <a:pt x="3521125" y="2791726"/>
                  </a:lnTo>
                </a:path>
                <a:path w="4135120" h="3432175">
                  <a:moveTo>
                    <a:pt x="3531616" y="2786468"/>
                  </a:moveTo>
                  <a:lnTo>
                    <a:pt x="2450617" y="1338135"/>
                  </a:lnTo>
                </a:path>
                <a:path w="4135120" h="3432175">
                  <a:moveTo>
                    <a:pt x="3521125" y="2807462"/>
                  </a:moveTo>
                  <a:lnTo>
                    <a:pt x="3159048" y="3431927"/>
                  </a:lnTo>
                </a:path>
                <a:path w="4135120" h="3432175">
                  <a:moveTo>
                    <a:pt x="3526370" y="2791726"/>
                  </a:moveTo>
                  <a:lnTo>
                    <a:pt x="4135094" y="2539834"/>
                  </a:lnTo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14618" y="5741123"/>
              <a:ext cx="817880" cy="0"/>
            </a:xfrm>
            <a:custGeom>
              <a:avLst/>
              <a:gdLst/>
              <a:ahLst/>
              <a:cxnLst/>
              <a:rect l="l" t="t" r="r" b="b"/>
              <a:pathLst>
                <a:path w="817879">
                  <a:moveTo>
                    <a:pt x="0" y="0"/>
                  </a:moveTo>
                  <a:lnTo>
                    <a:pt x="817790" y="0"/>
                  </a:lnTo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47868" y="3563378"/>
              <a:ext cx="1700530" cy="2807970"/>
            </a:xfrm>
            <a:custGeom>
              <a:avLst/>
              <a:gdLst/>
              <a:ahLst/>
              <a:cxnLst/>
              <a:rect l="l" t="t" r="r" b="b"/>
              <a:pathLst>
                <a:path w="1700529" h="2807970">
                  <a:moveTo>
                    <a:pt x="1432598" y="2198738"/>
                  </a:moveTo>
                  <a:lnTo>
                    <a:pt x="1700225" y="2807449"/>
                  </a:lnTo>
                </a:path>
                <a:path w="1700529" h="2807970">
                  <a:moveTo>
                    <a:pt x="519518" y="2161997"/>
                  </a:moveTo>
                  <a:lnTo>
                    <a:pt x="1070508" y="1107236"/>
                  </a:lnTo>
                </a:path>
                <a:path w="1700529" h="2807970">
                  <a:moveTo>
                    <a:pt x="1065263" y="1070508"/>
                  </a:moveTo>
                  <a:lnTo>
                    <a:pt x="708431" y="377825"/>
                  </a:lnTo>
                </a:path>
                <a:path w="1700529" h="2807970">
                  <a:moveTo>
                    <a:pt x="682193" y="356831"/>
                  </a:moveTo>
                  <a:lnTo>
                    <a:pt x="0" y="0"/>
                  </a:lnTo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36234" y="3829097"/>
              <a:ext cx="4215130" cy="2428240"/>
            </a:xfrm>
            <a:custGeom>
              <a:avLst/>
              <a:gdLst/>
              <a:ahLst/>
              <a:cxnLst/>
              <a:rect l="l" t="t" r="r" b="b"/>
              <a:pathLst>
                <a:path w="4215130" h="2428240">
                  <a:moveTo>
                    <a:pt x="55837" y="171580"/>
                  </a:moveTo>
                  <a:lnTo>
                    <a:pt x="106687" y="120782"/>
                  </a:lnTo>
                  <a:lnTo>
                    <a:pt x="141230" y="97978"/>
                  </a:lnTo>
                  <a:lnTo>
                    <a:pt x="183544" y="77087"/>
                  </a:lnTo>
                  <a:lnTo>
                    <a:pt x="234900" y="58247"/>
                  </a:lnTo>
                  <a:lnTo>
                    <a:pt x="296568" y="41596"/>
                  </a:lnTo>
                  <a:lnTo>
                    <a:pt x="369819" y="27270"/>
                  </a:lnTo>
                  <a:lnTo>
                    <a:pt x="444170" y="16793"/>
                  </a:lnTo>
                  <a:lnTo>
                    <a:pt x="484852" y="12370"/>
                  </a:lnTo>
                  <a:lnTo>
                    <a:pt x="527776" y="8549"/>
                  </a:lnTo>
                  <a:lnTo>
                    <a:pt x="572868" y="5374"/>
                  </a:lnTo>
                  <a:lnTo>
                    <a:pt x="620054" y="2887"/>
                  </a:lnTo>
                  <a:lnTo>
                    <a:pt x="669263" y="1134"/>
                  </a:lnTo>
                  <a:lnTo>
                    <a:pt x="720420" y="157"/>
                  </a:lnTo>
                  <a:lnTo>
                    <a:pt x="773453" y="0"/>
                  </a:lnTo>
                  <a:lnTo>
                    <a:pt x="828288" y="706"/>
                  </a:lnTo>
                  <a:lnTo>
                    <a:pt x="884853" y="2319"/>
                  </a:lnTo>
                  <a:lnTo>
                    <a:pt x="943075" y="4883"/>
                  </a:lnTo>
                  <a:lnTo>
                    <a:pt x="1002879" y="8441"/>
                  </a:lnTo>
                  <a:lnTo>
                    <a:pt x="1064195" y="13037"/>
                  </a:lnTo>
                  <a:lnTo>
                    <a:pt x="1126947" y="18715"/>
                  </a:lnTo>
                  <a:lnTo>
                    <a:pt x="1191064" y="25517"/>
                  </a:lnTo>
                  <a:lnTo>
                    <a:pt x="1236433" y="30934"/>
                  </a:lnTo>
                  <a:lnTo>
                    <a:pt x="1282400" y="36917"/>
                  </a:lnTo>
                  <a:lnTo>
                    <a:pt x="1328939" y="43468"/>
                  </a:lnTo>
                  <a:lnTo>
                    <a:pt x="1376022" y="50588"/>
                  </a:lnTo>
                  <a:lnTo>
                    <a:pt x="1423623" y="58279"/>
                  </a:lnTo>
                  <a:lnTo>
                    <a:pt x="1471716" y="66542"/>
                  </a:lnTo>
                  <a:lnTo>
                    <a:pt x="1520273" y="75378"/>
                  </a:lnTo>
                  <a:lnTo>
                    <a:pt x="1569268" y="84789"/>
                  </a:lnTo>
                  <a:lnTo>
                    <a:pt x="1618674" y="94775"/>
                  </a:lnTo>
                  <a:lnTo>
                    <a:pt x="1668464" y="105339"/>
                  </a:lnTo>
                  <a:lnTo>
                    <a:pt x="1718612" y="116481"/>
                  </a:lnTo>
                  <a:lnTo>
                    <a:pt x="1769090" y="128202"/>
                  </a:lnTo>
                  <a:lnTo>
                    <a:pt x="1819873" y="140505"/>
                  </a:lnTo>
                  <a:lnTo>
                    <a:pt x="1870933" y="153390"/>
                  </a:lnTo>
                  <a:lnTo>
                    <a:pt x="1922243" y="166858"/>
                  </a:lnTo>
                  <a:lnTo>
                    <a:pt x="1973777" y="180912"/>
                  </a:lnTo>
                  <a:lnTo>
                    <a:pt x="2025508" y="195551"/>
                  </a:lnTo>
                  <a:lnTo>
                    <a:pt x="2077410" y="210779"/>
                  </a:lnTo>
                  <a:lnTo>
                    <a:pt x="2129455" y="226595"/>
                  </a:lnTo>
                  <a:lnTo>
                    <a:pt x="2181616" y="243001"/>
                  </a:lnTo>
                  <a:lnTo>
                    <a:pt x="2233868" y="259998"/>
                  </a:lnTo>
                  <a:lnTo>
                    <a:pt x="2286183" y="277589"/>
                  </a:lnTo>
                  <a:lnTo>
                    <a:pt x="2338535" y="295773"/>
                  </a:lnTo>
                  <a:lnTo>
                    <a:pt x="2384856" y="312358"/>
                  </a:lnTo>
                  <a:lnTo>
                    <a:pt x="2431161" y="329434"/>
                  </a:lnTo>
                  <a:lnTo>
                    <a:pt x="2477428" y="347025"/>
                  </a:lnTo>
                  <a:lnTo>
                    <a:pt x="2523634" y="365158"/>
                  </a:lnTo>
                  <a:lnTo>
                    <a:pt x="2569756" y="383857"/>
                  </a:lnTo>
                  <a:lnTo>
                    <a:pt x="2615770" y="403147"/>
                  </a:lnTo>
                  <a:lnTo>
                    <a:pt x="2661654" y="423053"/>
                  </a:lnTo>
                  <a:lnTo>
                    <a:pt x="2707385" y="443600"/>
                  </a:lnTo>
                  <a:lnTo>
                    <a:pt x="2752940" y="464814"/>
                  </a:lnTo>
                  <a:lnTo>
                    <a:pt x="2798295" y="486720"/>
                  </a:lnTo>
                  <a:lnTo>
                    <a:pt x="2843428" y="509342"/>
                  </a:lnTo>
                  <a:lnTo>
                    <a:pt x="2888316" y="532705"/>
                  </a:lnTo>
                  <a:lnTo>
                    <a:pt x="2932936" y="556836"/>
                  </a:lnTo>
                  <a:lnTo>
                    <a:pt x="2977265" y="581758"/>
                  </a:lnTo>
                  <a:lnTo>
                    <a:pt x="3021279" y="607497"/>
                  </a:lnTo>
                  <a:lnTo>
                    <a:pt x="3064957" y="634078"/>
                  </a:lnTo>
                  <a:lnTo>
                    <a:pt x="3108274" y="661526"/>
                  </a:lnTo>
                  <a:lnTo>
                    <a:pt x="3151208" y="689867"/>
                  </a:lnTo>
                  <a:lnTo>
                    <a:pt x="3193736" y="719124"/>
                  </a:lnTo>
                  <a:lnTo>
                    <a:pt x="3235835" y="749324"/>
                  </a:lnTo>
                  <a:lnTo>
                    <a:pt x="3277482" y="780491"/>
                  </a:lnTo>
                  <a:lnTo>
                    <a:pt x="3318654" y="812651"/>
                  </a:lnTo>
                  <a:lnTo>
                    <a:pt x="3359328" y="845828"/>
                  </a:lnTo>
                  <a:lnTo>
                    <a:pt x="3399481" y="880048"/>
                  </a:lnTo>
                  <a:lnTo>
                    <a:pt x="3439089" y="915335"/>
                  </a:lnTo>
                  <a:lnTo>
                    <a:pt x="3478131" y="951715"/>
                  </a:lnTo>
                  <a:lnTo>
                    <a:pt x="3518107" y="990713"/>
                  </a:lnTo>
                  <a:lnTo>
                    <a:pt x="3557403" y="1030807"/>
                  </a:lnTo>
                  <a:lnTo>
                    <a:pt x="3595976" y="1071883"/>
                  </a:lnTo>
                  <a:lnTo>
                    <a:pt x="3633784" y="1113827"/>
                  </a:lnTo>
                  <a:lnTo>
                    <a:pt x="3670784" y="1156526"/>
                  </a:lnTo>
                  <a:lnTo>
                    <a:pt x="3706934" y="1199867"/>
                  </a:lnTo>
                  <a:lnTo>
                    <a:pt x="3742193" y="1243735"/>
                  </a:lnTo>
                  <a:lnTo>
                    <a:pt x="3776517" y="1288018"/>
                  </a:lnTo>
                  <a:lnTo>
                    <a:pt x="3809865" y="1332602"/>
                  </a:lnTo>
                  <a:lnTo>
                    <a:pt x="3842193" y="1377373"/>
                  </a:lnTo>
                  <a:lnTo>
                    <a:pt x="3873460" y="1422218"/>
                  </a:lnTo>
                  <a:lnTo>
                    <a:pt x="3903624" y="1467024"/>
                  </a:lnTo>
                  <a:lnTo>
                    <a:pt x="3932641" y="1511676"/>
                  </a:lnTo>
                  <a:lnTo>
                    <a:pt x="3960470" y="1556062"/>
                  </a:lnTo>
                  <a:lnTo>
                    <a:pt x="3987069" y="1600067"/>
                  </a:lnTo>
                  <a:lnTo>
                    <a:pt x="4012395" y="1643579"/>
                  </a:lnTo>
                  <a:lnTo>
                    <a:pt x="4036405" y="1686483"/>
                  </a:lnTo>
                  <a:lnTo>
                    <a:pt x="4059058" y="1728666"/>
                  </a:lnTo>
                  <a:lnTo>
                    <a:pt x="4080311" y="1770016"/>
                  </a:lnTo>
                  <a:lnTo>
                    <a:pt x="4100121" y="1810417"/>
                  </a:lnTo>
                  <a:lnTo>
                    <a:pt x="4118447" y="1849757"/>
                  </a:lnTo>
                  <a:lnTo>
                    <a:pt x="4135247" y="1887922"/>
                  </a:lnTo>
                  <a:lnTo>
                    <a:pt x="4150477" y="1924799"/>
                  </a:lnTo>
                  <a:lnTo>
                    <a:pt x="4176060" y="1994233"/>
                  </a:lnTo>
                  <a:lnTo>
                    <a:pt x="4197057" y="2065477"/>
                  </a:lnTo>
                  <a:lnTo>
                    <a:pt x="4209849" y="2128757"/>
                  </a:lnTo>
                  <a:lnTo>
                    <a:pt x="4214993" y="2184522"/>
                  </a:lnTo>
                  <a:lnTo>
                    <a:pt x="4213044" y="2233221"/>
                  </a:lnTo>
                  <a:lnTo>
                    <a:pt x="4204558" y="2275305"/>
                  </a:lnTo>
                  <a:lnTo>
                    <a:pt x="4190091" y="2311223"/>
                  </a:lnTo>
                  <a:lnTo>
                    <a:pt x="4145438" y="2366357"/>
                  </a:lnTo>
                  <a:lnTo>
                    <a:pt x="4083531" y="2402218"/>
                  </a:lnTo>
                  <a:lnTo>
                    <a:pt x="4014826" y="2421273"/>
                  </a:lnTo>
                  <a:lnTo>
                    <a:pt x="3942901" y="2428145"/>
                  </a:lnTo>
                  <a:lnTo>
                    <a:pt x="3903200" y="2427722"/>
                  </a:lnTo>
                  <a:lnTo>
                    <a:pt x="3860706" y="2424681"/>
                  </a:lnTo>
                  <a:lnTo>
                    <a:pt x="3815195" y="2418989"/>
                  </a:lnTo>
                  <a:lnTo>
                    <a:pt x="3766444" y="2410612"/>
                  </a:lnTo>
                  <a:lnTo>
                    <a:pt x="3714226" y="2399517"/>
                  </a:lnTo>
                  <a:lnTo>
                    <a:pt x="3658319" y="2385670"/>
                  </a:lnTo>
                  <a:lnTo>
                    <a:pt x="3598496" y="2369038"/>
                  </a:lnTo>
                  <a:lnTo>
                    <a:pt x="3534534" y="2349587"/>
                  </a:lnTo>
                  <a:lnTo>
                    <a:pt x="3466209" y="2327283"/>
                  </a:lnTo>
                  <a:lnTo>
                    <a:pt x="3393295" y="2302094"/>
                  </a:lnTo>
                  <a:lnTo>
                    <a:pt x="3321348" y="2276111"/>
                  </a:lnTo>
                  <a:lnTo>
                    <a:pt x="3283880" y="2262200"/>
                  </a:lnTo>
                  <a:lnTo>
                    <a:pt x="3245448" y="2247689"/>
                  </a:lnTo>
                  <a:lnTo>
                    <a:pt x="3206077" y="2232588"/>
                  </a:lnTo>
                  <a:lnTo>
                    <a:pt x="3165792" y="2216907"/>
                  </a:lnTo>
                  <a:lnTo>
                    <a:pt x="3124617" y="2200656"/>
                  </a:lnTo>
                  <a:lnTo>
                    <a:pt x="3082577" y="2183844"/>
                  </a:lnTo>
                  <a:lnTo>
                    <a:pt x="3039696" y="2166481"/>
                  </a:lnTo>
                  <a:lnTo>
                    <a:pt x="2996000" y="2148577"/>
                  </a:lnTo>
                  <a:lnTo>
                    <a:pt x="2951512" y="2130143"/>
                  </a:lnTo>
                  <a:lnTo>
                    <a:pt x="2906258" y="2111186"/>
                  </a:lnTo>
                  <a:lnTo>
                    <a:pt x="2860262" y="2091719"/>
                  </a:lnTo>
                  <a:lnTo>
                    <a:pt x="2813548" y="2071749"/>
                  </a:lnTo>
                  <a:lnTo>
                    <a:pt x="2766142" y="2051288"/>
                  </a:lnTo>
                  <a:lnTo>
                    <a:pt x="2718067" y="2030344"/>
                  </a:lnTo>
                  <a:lnTo>
                    <a:pt x="2669350" y="2008928"/>
                  </a:lnTo>
                  <a:lnTo>
                    <a:pt x="2620013" y="1987049"/>
                  </a:lnTo>
                  <a:lnTo>
                    <a:pt x="2570082" y="1964718"/>
                  </a:lnTo>
                  <a:lnTo>
                    <a:pt x="2519581" y="1941944"/>
                  </a:lnTo>
                  <a:lnTo>
                    <a:pt x="2468535" y="1918737"/>
                  </a:lnTo>
                  <a:lnTo>
                    <a:pt x="2416969" y="1895106"/>
                  </a:lnTo>
                  <a:lnTo>
                    <a:pt x="2364907" y="1871062"/>
                  </a:lnTo>
                  <a:lnTo>
                    <a:pt x="2312374" y="1846615"/>
                  </a:lnTo>
                  <a:lnTo>
                    <a:pt x="2259394" y="1821773"/>
                  </a:lnTo>
                  <a:lnTo>
                    <a:pt x="2205993" y="1796547"/>
                  </a:lnTo>
                  <a:lnTo>
                    <a:pt x="2152194" y="1770947"/>
                  </a:lnTo>
                  <a:lnTo>
                    <a:pt x="2098022" y="1744983"/>
                  </a:lnTo>
                  <a:lnTo>
                    <a:pt x="2048799" y="1721228"/>
                  </a:lnTo>
                  <a:lnTo>
                    <a:pt x="1999343" y="1697211"/>
                  </a:lnTo>
                  <a:lnTo>
                    <a:pt x="1949706" y="1672959"/>
                  </a:lnTo>
                  <a:lnTo>
                    <a:pt x="1899941" y="1648499"/>
                  </a:lnTo>
                  <a:lnTo>
                    <a:pt x="1850097" y="1623858"/>
                  </a:lnTo>
                  <a:lnTo>
                    <a:pt x="1800228" y="1599063"/>
                  </a:lnTo>
                  <a:lnTo>
                    <a:pt x="1750384" y="1574142"/>
                  </a:lnTo>
                  <a:lnTo>
                    <a:pt x="1700618" y="1549121"/>
                  </a:lnTo>
                  <a:lnTo>
                    <a:pt x="1650981" y="1524028"/>
                  </a:lnTo>
                  <a:lnTo>
                    <a:pt x="1601524" y="1498890"/>
                  </a:lnTo>
                  <a:lnTo>
                    <a:pt x="1552299" y="1473733"/>
                  </a:lnTo>
                  <a:lnTo>
                    <a:pt x="1503358" y="1448586"/>
                  </a:lnTo>
                  <a:lnTo>
                    <a:pt x="1454752" y="1423474"/>
                  </a:lnTo>
                  <a:lnTo>
                    <a:pt x="1406534" y="1398426"/>
                  </a:lnTo>
                  <a:lnTo>
                    <a:pt x="1358754" y="1373468"/>
                  </a:lnTo>
                  <a:lnTo>
                    <a:pt x="1311464" y="1348628"/>
                  </a:lnTo>
                  <a:lnTo>
                    <a:pt x="1264716" y="1323932"/>
                  </a:lnTo>
                  <a:lnTo>
                    <a:pt x="1218562" y="1299408"/>
                  </a:lnTo>
                  <a:lnTo>
                    <a:pt x="1173052" y="1275083"/>
                  </a:lnTo>
                  <a:lnTo>
                    <a:pt x="1128239" y="1250983"/>
                  </a:lnTo>
                  <a:lnTo>
                    <a:pt x="1084175" y="1227137"/>
                  </a:lnTo>
                  <a:lnTo>
                    <a:pt x="1040911" y="1203571"/>
                  </a:lnTo>
                  <a:lnTo>
                    <a:pt x="998498" y="1180312"/>
                  </a:lnTo>
                  <a:lnTo>
                    <a:pt x="956988" y="1157388"/>
                  </a:lnTo>
                  <a:lnTo>
                    <a:pt x="916433" y="1134825"/>
                  </a:lnTo>
                  <a:lnTo>
                    <a:pt x="876884" y="1112651"/>
                  </a:lnTo>
                  <a:lnTo>
                    <a:pt x="838394" y="1090893"/>
                  </a:lnTo>
                  <a:lnTo>
                    <a:pt x="801013" y="1069578"/>
                  </a:lnTo>
                  <a:lnTo>
                    <a:pt x="764793" y="1048733"/>
                  </a:lnTo>
                  <a:lnTo>
                    <a:pt x="729786" y="1028384"/>
                  </a:lnTo>
                  <a:lnTo>
                    <a:pt x="696044" y="1008561"/>
                  </a:lnTo>
                  <a:lnTo>
                    <a:pt x="625930" y="966597"/>
                  </a:lnTo>
                  <a:lnTo>
                    <a:pt x="561910" y="927198"/>
                  </a:lnTo>
                  <a:lnTo>
                    <a:pt x="503623" y="890224"/>
                  </a:lnTo>
                  <a:lnTo>
                    <a:pt x="450709" y="855536"/>
                  </a:lnTo>
                  <a:lnTo>
                    <a:pt x="402810" y="822993"/>
                  </a:lnTo>
                  <a:lnTo>
                    <a:pt x="359566" y="792457"/>
                  </a:lnTo>
                  <a:lnTo>
                    <a:pt x="320618" y="763787"/>
                  </a:lnTo>
                  <a:lnTo>
                    <a:pt x="285605" y="736844"/>
                  </a:lnTo>
                  <a:lnTo>
                    <a:pt x="254168" y="711489"/>
                  </a:lnTo>
                  <a:lnTo>
                    <a:pt x="200585" y="664981"/>
                  </a:lnTo>
                  <a:lnTo>
                    <a:pt x="156993" y="623147"/>
                  </a:lnTo>
                  <a:lnTo>
                    <a:pt x="92551" y="552805"/>
                  </a:lnTo>
                  <a:lnTo>
                    <a:pt x="57260" y="506428"/>
                  </a:lnTo>
                  <a:lnTo>
                    <a:pt x="31247" y="463076"/>
                  </a:lnTo>
                  <a:lnTo>
                    <a:pt x="13588" y="421320"/>
                  </a:lnTo>
                  <a:lnTo>
                    <a:pt x="3360" y="379733"/>
                  </a:lnTo>
                  <a:lnTo>
                    <a:pt x="0" y="326547"/>
                  </a:lnTo>
                  <a:lnTo>
                    <a:pt x="7296" y="273032"/>
                  </a:lnTo>
                  <a:lnTo>
                    <a:pt x="25744" y="220829"/>
                  </a:lnTo>
                  <a:lnTo>
                    <a:pt x="55837" y="171580"/>
                  </a:lnTo>
                </a:path>
                <a:path w="4215130" h="2428240">
                  <a:moveTo>
                    <a:pt x="200147" y="128717"/>
                  </a:moveTo>
                  <a:lnTo>
                    <a:pt x="251501" y="106508"/>
                  </a:lnTo>
                  <a:lnTo>
                    <a:pt x="305316" y="92092"/>
                  </a:lnTo>
                  <a:lnTo>
                    <a:pt x="356834" y="83088"/>
                  </a:lnTo>
                  <a:lnTo>
                    <a:pt x="401302" y="77117"/>
                  </a:lnTo>
                  <a:lnTo>
                    <a:pt x="436246" y="72252"/>
                  </a:lnTo>
                  <a:lnTo>
                    <a:pt x="468320" y="68372"/>
                  </a:lnTo>
                  <a:lnTo>
                    <a:pt x="506462" y="65803"/>
                  </a:lnTo>
                  <a:lnTo>
                    <a:pt x="559608" y="64874"/>
                  </a:lnTo>
                  <a:lnTo>
                    <a:pt x="590255" y="65105"/>
                  </a:lnTo>
                  <a:lnTo>
                    <a:pt x="665822" y="67595"/>
                  </a:lnTo>
                  <a:lnTo>
                    <a:pt x="710786" y="70286"/>
                  </a:lnTo>
                  <a:lnTo>
                    <a:pt x="760566" y="74230"/>
                  </a:lnTo>
                  <a:lnTo>
                    <a:pt x="815183" y="79642"/>
                  </a:lnTo>
                  <a:lnTo>
                    <a:pt x="874658" y="86739"/>
                  </a:lnTo>
                  <a:lnTo>
                    <a:pt x="939015" y="95735"/>
                  </a:lnTo>
                  <a:lnTo>
                    <a:pt x="1008273" y="106848"/>
                  </a:lnTo>
                  <a:lnTo>
                    <a:pt x="1055336" y="115197"/>
                  </a:lnTo>
                  <a:lnTo>
                    <a:pt x="1104084" y="124491"/>
                  </a:lnTo>
                  <a:lnTo>
                    <a:pt x="1154166" y="134712"/>
                  </a:lnTo>
                  <a:lnTo>
                    <a:pt x="1205234" y="145838"/>
                  </a:lnTo>
                  <a:lnTo>
                    <a:pt x="1256936" y="157853"/>
                  </a:lnTo>
                  <a:lnTo>
                    <a:pt x="1308924" y="170735"/>
                  </a:lnTo>
                  <a:lnTo>
                    <a:pt x="1360846" y="184467"/>
                  </a:lnTo>
                  <a:lnTo>
                    <a:pt x="1412353" y="199029"/>
                  </a:lnTo>
                  <a:lnTo>
                    <a:pt x="1463096" y="214402"/>
                  </a:lnTo>
                  <a:lnTo>
                    <a:pt x="1512723" y="230566"/>
                  </a:lnTo>
                  <a:lnTo>
                    <a:pt x="1560885" y="247503"/>
                  </a:lnTo>
                  <a:lnTo>
                    <a:pt x="1607233" y="265194"/>
                  </a:lnTo>
                  <a:lnTo>
                    <a:pt x="1651415" y="283618"/>
                  </a:lnTo>
                  <a:lnTo>
                    <a:pt x="1693083" y="302758"/>
                  </a:lnTo>
                  <a:lnTo>
                    <a:pt x="1752329" y="333884"/>
                  </a:lnTo>
                  <a:lnTo>
                    <a:pt x="1804846" y="366478"/>
                  </a:lnTo>
                  <a:lnTo>
                    <a:pt x="1850834" y="400325"/>
                  </a:lnTo>
                  <a:lnTo>
                    <a:pt x="1890495" y="435209"/>
                  </a:lnTo>
                  <a:lnTo>
                    <a:pt x="1924031" y="470913"/>
                  </a:lnTo>
                  <a:lnTo>
                    <a:pt x="1951642" y="507222"/>
                  </a:lnTo>
                  <a:lnTo>
                    <a:pt x="1973530" y="543920"/>
                  </a:lnTo>
                  <a:lnTo>
                    <a:pt x="1989897" y="580790"/>
                  </a:lnTo>
                  <a:lnTo>
                    <a:pt x="2000943" y="617616"/>
                  </a:lnTo>
                  <a:lnTo>
                    <a:pt x="2006661" y="654117"/>
                  </a:lnTo>
                  <a:lnTo>
                    <a:pt x="2006196" y="689739"/>
                  </a:lnTo>
                  <a:lnTo>
                    <a:pt x="1982454" y="755872"/>
                  </a:lnTo>
                  <a:lnTo>
                    <a:pt x="1957046" y="785146"/>
                  </a:lnTo>
                  <a:lnTo>
                    <a:pt x="1921194" y="811064"/>
                  </a:lnTo>
                  <a:lnTo>
                    <a:pt x="1873832" y="833008"/>
                  </a:lnTo>
                  <a:lnTo>
                    <a:pt x="1813893" y="850359"/>
                  </a:lnTo>
                  <a:lnTo>
                    <a:pt x="1740314" y="862498"/>
                  </a:lnTo>
                  <a:lnTo>
                    <a:pt x="1662019" y="868588"/>
                  </a:lnTo>
                  <a:lnTo>
                    <a:pt x="1619042" y="869963"/>
                  </a:lnTo>
                  <a:lnTo>
                    <a:pt x="1573852" y="870280"/>
                  </a:lnTo>
                  <a:lnTo>
                    <a:pt x="1526705" y="869579"/>
                  </a:lnTo>
                  <a:lnTo>
                    <a:pt x="1477856" y="867901"/>
                  </a:lnTo>
                  <a:lnTo>
                    <a:pt x="1427560" y="865285"/>
                  </a:lnTo>
                  <a:lnTo>
                    <a:pt x="1376072" y="861774"/>
                  </a:lnTo>
                  <a:lnTo>
                    <a:pt x="1323647" y="857407"/>
                  </a:lnTo>
                  <a:lnTo>
                    <a:pt x="1270541" y="852225"/>
                  </a:lnTo>
                  <a:lnTo>
                    <a:pt x="1217009" y="846269"/>
                  </a:lnTo>
                  <a:lnTo>
                    <a:pt x="1163305" y="839580"/>
                  </a:lnTo>
                  <a:lnTo>
                    <a:pt x="1109685" y="832198"/>
                  </a:lnTo>
                  <a:lnTo>
                    <a:pt x="1056405" y="824164"/>
                  </a:lnTo>
                  <a:lnTo>
                    <a:pt x="1003718" y="815519"/>
                  </a:lnTo>
                  <a:lnTo>
                    <a:pt x="951882" y="806303"/>
                  </a:lnTo>
                  <a:lnTo>
                    <a:pt x="901150" y="796556"/>
                  </a:lnTo>
                  <a:lnTo>
                    <a:pt x="851778" y="786320"/>
                  </a:lnTo>
                  <a:lnTo>
                    <a:pt x="804021" y="775636"/>
                  </a:lnTo>
                  <a:lnTo>
                    <a:pt x="758134" y="764543"/>
                  </a:lnTo>
                  <a:lnTo>
                    <a:pt x="686262" y="745254"/>
                  </a:lnTo>
                  <a:lnTo>
                    <a:pt x="620017" y="725087"/>
                  </a:lnTo>
                  <a:lnTo>
                    <a:pt x="559123" y="704185"/>
                  </a:lnTo>
                  <a:lnTo>
                    <a:pt x="503303" y="682690"/>
                  </a:lnTo>
                  <a:lnTo>
                    <a:pt x="452282" y="660746"/>
                  </a:lnTo>
                  <a:lnTo>
                    <a:pt x="405782" y="638495"/>
                  </a:lnTo>
                  <a:lnTo>
                    <a:pt x="363528" y="616080"/>
                  </a:lnTo>
                  <a:lnTo>
                    <a:pt x="325243" y="593644"/>
                  </a:lnTo>
                  <a:lnTo>
                    <a:pt x="290651" y="571329"/>
                  </a:lnTo>
                  <a:lnTo>
                    <a:pt x="259475" y="549279"/>
                  </a:lnTo>
                  <a:lnTo>
                    <a:pt x="206268" y="506542"/>
                  </a:lnTo>
                  <a:lnTo>
                    <a:pt x="156342" y="458567"/>
                  </a:lnTo>
                  <a:lnTo>
                    <a:pt x="120225" y="413865"/>
                  </a:lnTo>
                  <a:lnTo>
                    <a:pt x="96828" y="371723"/>
                  </a:lnTo>
                  <a:lnTo>
                    <a:pt x="85060" y="331429"/>
                  </a:lnTo>
                  <a:lnTo>
                    <a:pt x="83828" y="292268"/>
                  </a:lnTo>
                  <a:lnTo>
                    <a:pt x="95484" y="244451"/>
                  </a:lnTo>
                  <a:lnTo>
                    <a:pt x="120013" y="199667"/>
                  </a:lnTo>
                  <a:lnTo>
                    <a:pt x="155529" y="160296"/>
                  </a:lnTo>
                  <a:lnTo>
                    <a:pt x="200147" y="128717"/>
                  </a:lnTo>
                </a:path>
              </a:pathLst>
            </a:custGeom>
            <a:ln w="19752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55913" y="4066365"/>
              <a:ext cx="88900" cy="99060"/>
            </a:xfrm>
            <a:custGeom>
              <a:avLst/>
              <a:gdLst/>
              <a:ahLst/>
              <a:cxnLst/>
              <a:rect l="l" t="t" r="r" b="b"/>
              <a:pathLst>
                <a:path w="88900" h="99060">
                  <a:moveTo>
                    <a:pt x="0" y="0"/>
                  </a:moveTo>
                  <a:lnTo>
                    <a:pt x="0" y="98764"/>
                  </a:lnTo>
                  <a:lnTo>
                    <a:pt x="88887" y="98764"/>
                  </a:lnTo>
                  <a:lnTo>
                    <a:pt x="888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55913" y="4066365"/>
              <a:ext cx="88900" cy="99060"/>
            </a:xfrm>
            <a:custGeom>
              <a:avLst/>
              <a:gdLst/>
              <a:ahLst/>
              <a:cxnLst/>
              <a:rect l="l" t="t" r="r" b="b"/>
              <a:pathLst>
                <a:path w="88900" h="99060">
                  <a:moveTo>
                    <a:pt x="88887" y="98764"/>
                  </a:moveTo>
                  <a:lnTo>
                    <a:pt x="88887" y="0"/>
                  </a:lnTo>
                  <a:lnTo>
                    <a:pt x="0" y="0"/>
                  </a:lnTo>
                  <a:lnTo>
                    <a:pt x="0" y="98764"/>
                  </a:lnTo>
                  <a:lnTo>
                    <a:pt x="88887" y="98764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55913" y="4974995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0" y="88888"/>
                  </a:lnTo>
                  <a:lnTo>
                    <a:pt x="88887" y="88888"/>
                  </a:lnTo>
                  <a:lnTo>
                    <a:pt x="888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55913" y="4974995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887" y="88888"/>
                  </a:moveTo>
                  <a:lnTo>
                    <a:pt x="88887" y="0"/>
                  </a:lnTo>
                  <a:lnTo>
                    <a:pt x="0" y="0"/>
                  </a:lnTo>
                  <a:lnTo>
                    <a:pt x="0" y="88888"/>
                  </a:lnTo>
                  <a:lnTo>
                    <a:pt x="88887" y="88888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65784" y="5340425"/>
              <a:ext cx="99060" cy="88900"/>
            </a:xfrm>
            <a:custGeom>
              <a:avLst/>
              <a:gdLst/>
              <a:ahLst/>
              <a:cxnLst/>
              <a:rect l="l" t="t" r="r" b="b"/>
              <a:pathLst>
                <a:path w="99060" h="88900">
                  <a:moveTo>
                    <a:pt x="0" y="0"/>
                  </a:moveTo>
                  <a:lnTo>
                    <a:pt x="0" y="88887"/>
                  </a:lnTo>
                  <a:lnTo>
                    <a:pt x="98764" y="88887"/>
                  </a:lnTo>
                  <a:lnTo>
                    <a:pt x="98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65784" y="5340425"/>
              <a:ext cx="99060" cy="88900"/>
            </a:xfrm>
            <a:custGeom>
              <a:avLst/>
              <a:gdLst/>
              <a:ahLst/>
              <a:cxnLst/>
              <a:rect l="l" t="t" r="r" b="b"/>
              <a:pathLst>
                <a:path w="99060" h="88900">
                  <a:moveTo>
                    <a:pt x="98764" y="88887"/>
                  </a:moveTo>
                  <a:lnTo>
                    <a:pt x="98764" y="0"/>
                  </a:lnTo>
                  <a:lnTo>
                    <a:pt x="0" y="0"/>
                  </a:lnTo>
                  <a:lnTo>
                    <a:pt x="0" y="88887"/>
                  </a:lnTo>
                  <a:lnTo>
                    <a:pt x="98764" y="88887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65784" y="5794742"/>
              <a:ext cx="99060" cy="88900"/>
            </a:xfrm>
            <a:custGeom>
              <a:avLst/>
              <a:gdLst/>
              <a:ahLst/>
              <a:cxnLst/>
              <a:rect l="l" t="t" r="r" b="b"/>
              <a:pathLst>
                <a:path w="99060" h="88900">
                  <a:moveTo>
                    <a:pt x="0" y="0"/>
                  </a:moveTo>
                  <a:lnTo>
                    <a:pt x="0" y="88888"/>
                  </a:lnTo>
                  <a:lnTo>
                    <a:pt x="98764" y="88888"/>
                  </a:lnTo>
                  <a:lnTo>
                    <a:pt x="98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65784" y="5794742"/>
              <a:ext cx="99060" cy="88900"/>
            </a:xfrm>
            <a:custGeom>
              <a:avLst/>
              <a:gdLst/>
              <a:ahLst/>
              <a:cxnLst/>
              <a:rect l="l" t="t" r="r" b="b"/>
              <a:pathLst>
                <a:path w="99060" h="88900">
                  <a:moveTo>
                    <a:pt x="98764" y="88888"/>
                  </a:moveTo>
                  <a:lnTo>
                    <a:pt x="98764" y="0"/>
                  </a:lnTo>
                  <a:lnTo>
                    <a:pt x="0" y="0"/>
                  </a:lnTo>
                  <a:lnTo>
                    <a:pt x="0" y="88888"/>
                  </a:lnTo>
                  <a:lnTo>
                    <a:pt x="98764" y="88888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65784" y="6249059"/>
              <a:ext cx="99060" cy="88900"/>
            </a:xfrm>
            <a:custGeom>
              <a:avLst/>
              <a:gdLst/>
              <a:ahLst/>
              <a:cxnLst/>
              <a:rect l="l" t="t" r="r" b="b"/>
              <a:pathLst>
                <a:path w="99060" h="88900">
                  <a:moveTo>
                    <a:pt x="0" y="0"/>
                  </a:moveTo>
                  <a:lnTo>
                    <a:pt x="0" y="88888"/>
                  </a:lnTo>
                  <a:lnTo>
                    <a:pt x="98764" y="88888"/>
                  </a:lnTo>
                  <a:lnTo>
                    <a:pt x="98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65784" y="6249059"/>
              <a:ext cx="99060" cy="88900"/>
            </a:xfrm>
            <a:custGeom>
              <a:avLst/>
              <a:gdLst/>
              <a:ahLst/>
              <a:cxnLst/>
              <a:rect l="l" t="t" r="r" b="b"/>
              <a:pathLst>
                <a:path w="99060" h="88900">
                  <a:moveTo>
                    <a:pt x="98764" y="88888"/>
                  </a:moveTo>
                  <a:lnTo>
                    <a:pt x="98764" y="0"/>
                  </a:lnTo>
                  <a:lnTo>
                    <a:pt x="0" y="0"/>
                  </a:lnTo>
                  <a:lnTo>
                    <a:pt x="0" y="88888"/>
                  </a:lnTo>
                  <a:lnTo>
                    <a:pt x="98764" y="88888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73181" y="642683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0" y="88888"/>
                  </a:lnTo>
                  <a:lnTo>
                    <a:pt x="88888" y="88888"/>
                  </a:lnTo>
                  <a:lnTo>
                    <a:pt x="888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73181" y="642683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888" y="88888"/>
                  </a:moveTo>
                  <a:lnTo>
                    <a:pt x="88888" y="0"/>
                  </a:lnTo>
                  <a:lnTo>
                    <a:pt x="0" y="0"/>
                  </a:lnTo>
                  <a:lnTo>
                    <a:pt x="0" y="88888"/>
                  </a:lnTo>
                  <a:lnTo>
                    <a:pt x="88888" y="88888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85527" y="4974995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0" y="88888"/>
                  </a:lnTo>
                  <a:lnTo>
                    <a:pt x="88887" y="88888"/>
                  </a:lnTo>
                  <a:lnTo>
                    <a:pt x="888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85527" y="4974995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887" y="88888"/>
                  </a:moveTo>
                  <a:lnTo>
                    <a:pt x="88887" y="0"/>
                  </a:lnTo>
                  <a:lnTo>
                    <a:pt x="0" y="0"/>
                  </a:lnTo>
                  <a:lnTo>
                    <a:pt x="0" y="88888"/>
                  </a:lnTo>
                  <a:lnTo>
                    <a:pt x="88887" y="88888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18864" y="4431791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0" y="88887"/>
                  </a:lnTo>
                  <a:lnTo>
                    <a:pt x="88888" y="88887"/>
                  </a:lnTo>
                  <a:lnTo>
                    <a:pt x="888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18864" y="4431791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888" y="88887"/>
                  </a:moveTo>
                  <a:lnTo>
                    <a:pt x="88888" y="0"/>
                  </a:lnTo>
                  <a:lnTo>
                    <a:pt x="0" y="0"/>
                  </a:lnTo>
                  <a:lnTo>
                    <a:pt x="0" y="88887"/>
                  </a:lnTo>
                  <a:lnTo>
                    <a:pt x="88888" y="88887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033688" y="3612048"/>
              <a:ext cx="88900" cy="99060"/>
            </a:xfrm>
            <a:custGeom>
              <a:avLst/>
              <a:gdLst/>
              <a:ahLst/>
              <a:cxnLst/>
              <a:rect l="l" t="t" r="r" b="b"/>
              <a:pathLst>
                <a:path w="88900" h="99060">
                  <a:moveTo>
                    <a:pt x="0" y="0"/>
                  </a:moveTo>
                  <a:lnTo>
                    <a:pt x="0" y="98764"/>
                  </a:lnTo>
                  <a:lnTo>
                    <a:pt x="88887" y="98764"/>
                  </a:lnTo>
                  <a:lnTo>
                    <a:pt x="888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033688" y="3612048"/>
              <a:ext cx="88900" cy="99060"/>
            </a:xfrm>
            <a:custGeom>
              <a:avLst/>
              <a:gdLst/>
              <a:ahLst/>
              <a:cxnLst/>
              <a:rect l="l" t="t" r="r" b="b"/>
              <a:pathLst>
                <a:path w="88900" h="99060">
                  <a:moveTo>
                    <a:pt x="88887" y="98764"/>
                  </a:moveTo>
                  <a:lnTo>
                    <a:pt x="88887" y="0"/>
                  </a:lnTo>
                  <a:lnTo>
                    <a:pt x="0" y="0"/>
                  </a:lnTo>
                  <a:lnTo>
                    <a:pt x="0" y="98764"/>
                  </a:lnTo>
                  <a:lnTo>
                    <a:pt x="88887" y="98764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310230" y="3157731"/>
              <a:ext cx="88900" cy="99060"/>
            </a:xfrm>
            <a:custGeom>
              <a:avLst/>
              <a:gdLst/>
              <a:ahLst/>
              <a:cxnLst/>
              <a:rect l="l" t="t" r="r" b="b"/>
              <a:pathLst>
                <a:path w="88900" h="99060">
                  <a:moveTo>
                    <a:pt x="0" y="0"/>
                  </a:moveTo>
                  <a:lnTo>
                    <a:pt x="0" y="98764"/>
                  </a:lnTo>
                  <a:lnTo>
                    <a:pt x="88887" y="98764"/>
                  </a:lnTo>
                  <a:lnTo>
                    <a:pt x="888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310230" y="3157731"/>
              <a:ext cx="88900" cy="99060"/>
            </a:xfrm>
            <a:custGeom>
              <a:avLst/>
              <a:gdLst/>
              <a:ahLst/>
              <a:cxnLst/>
              <a:rect l="l" t="t" r="r" b="b"/>
              <a:pathLst>
                <a:path w="88900" h="99060">
                  <a:moveTo>
                    <a:pt x="88887" y="98764"/>
                  </a:moveTo>
                  <a:lnTo>
                    <a:pt x="88887" y="0"/>
                  </a:lnTo>
                  <a:lnTo>
                    <a:pt x="0" y="0"/>
                  </a:lnTo>
                  <a:lnTo>
                    <a:pt x="0" y="98764"/>
                  </a:lnTo>
                  <a:lnTo>
                    <a:pt x="88887" y="98764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05273" y="4520678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0" y="88888"/>
                  </a:lnTo>
                  <a:lnTo>
                    <a:pt x="88887" y="88888"/>
                  </a:lnTo>
                  <a:lnTo>
                    <a:pt x="888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305273" y="4520678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887" y="88888"/>
                  </a:moveTo>
                  <a:lnTo>
                    <a:pt x="88887" y="0"/>
                  </a:lnTo>
                  <a:lnTo>
                    <a:pt x="0" y="0"/>
                  </a:lnTo>
                  <a:lnTo>
                    <a:pt x="0" y="88888"/>
                  </a:lnTo>
                  <a:lnTo>
                    <a:pt x="88887" y="88888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83048" y="5429312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0" y="88887"/>
                  </a:lnTo>
                  <a:lnTo>
                    <a:pt x="88887" y="88887"/>
                  </a:lnTo>
                  <a:lnTo>
                    <a:pt x="888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83048" y="5429312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887" y="88887"/>
                  </a:moveTo>
                  <a:lnTo>
                    <a:pt x="88887" y="0"/>
                  </a:lnTo>
                  <a:lnTo>
                    <a:pt x="0" y="0"/>
                  </a:lnTo>
                  <a:lnTo>
                    <a:pt x="0" y="88887"/>
                  </a:lnTo>
                  <a:lnTo>
                    <a:pt x="88887" y="88887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391682" y="5972517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0" y="88888"/>
                  </a:lnTo>
                  <a:lnTo>
                    <a:pt x="88887" y="88888"/>
                  </a:lnTo>
                  <a:lnTo>
                    <a:pt x="888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391682" y="5972517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887" y="88888"/>
                  </a:moveTo>
                  <a:lnTo>
                    <a:pt x="88887" y="0"/>
                  </a:lnTo>
                  <a:lnTo>
                    <a:pt x="0" y="0"/>
                  </a:lnTo>
                  <a:lnTo>
                    <a:pt x="0" y="88888"/>
                  </a:lnTo>
                  <a:lnTo>
                    <a:pt x="88887" y="88888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026256" y="6614489"/>
              <a:ext cx="99060" cy="88900"/>
            </a:xfrm>
            <a:custGeom>
              <a:avLst/>
              <a:gdLst/>
              <a:ahLst/>
              <a:cxnLst/>
              <a:rect l="l" t="t" r="r" b="b"/>
              <a:pathLst>
                <a:path w="99060" h="88900">
                  <a:moveTo>
                    <a:pt x="0" y="0"/>
                  </a:moveTo>
                  <a:lnTo>
                    <a:pt x="0" y="88887"/>
                  </a:lnTo>
                  <a:lnTo>
                    <a:pt x="98764" y="88887"/>
                  </a:lnTo>
                  <a:lnTo>
                    <a:pt x="98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026256" y="6614489"/>
              <a:ext cx="99060" cy="88900"/>
            </a:xfrm>
            <a:custGeom>
              <a:avLst/>
              <a:gdLst/>
              <a:ahLst/>
              <a:cxnLst/>
              <a:rect l="l" t="t" r="r" b="b"/>
              <a:pathLst>
                <a:path w="99060" h="88900">
                  <a:moveTo>
                    <a:pt x="98764" y="88887"/>
                  </a:moveTo>
                  <a:lnTo>
                    <a:pt x="98764" y="0"/>
                  </a:lnTo>
                  <a:lnTo>
                    <a:pt x="0" y="0"/>
                  </a:lnTo>
                  <a:lnTo>
                    <a:pt x="0" y="88887"/>
                  </a:lnTo>
                  <a:lnTo>
                    <a:pt x="98764" y="88887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023778" y="5705855"/>
              <a:ext cx="99060" cy="88900"/>
            </a:xfrm>
            <a:custGeom>
              <a:avLst/>
              <a:gdLst/>
              <a:ahLst/>
              <a:cxnLst/>
              <a:rect l="l" t="t" r="r" b="b"/>
              <a:pathLst>
                <a:path w="99060" h="88900">
                  <a:moveTo>
                    <a:pt x="0" y="0"/>
                  </a:moveTo>
                  <a:lnTo>
                    <a:pt x="0" y="88887"/>
                  </a:lnTo>
                  <a:lnTo>
                    <a:pt x="98764" y="88887"/>
                  </a:lnTo>
                  <a:lnTo>
                    <a:pt x="98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023778" y="5705855"/>
              <a:ext cx="99060" cy="88900"/>
            </a:xfrm>
            <a:custGeom>
              <a:avLst/>
              <a:gdLst/>
              <a:ahLst/>
              <a:cxnLst/>
              <a:rect l="l" t="t" r="r" b="b"/>
              <a:pathLst>
                <a:path w="99060" h="88900">
                  <a:moveTo>
                    <a:pt x="98764" y="88887"/>
                  </a:moveTo>
                  <a:lnTo>
                    <a:pt x="98764" y="0"/>
                  </a:lnTo>
                  <a:lnTo>
                    <a:pt x="0" y="0"/>
                  </a:lnTo>
                  <a:lnTo>
                    <a:pt x="0" y="88887"/>
                  </a:lnTo>
                  <a:lnTo>
                    <a:pt x="98764" y="88887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32408" y="5705855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0" y="88887"/>
                  </a:lnTo>
                  <a:lnTo>
                    <a:pt x="88887" y="88887"/>
                  </a:lnTo>
                  <a:lnTo>
                    <a:pt x="888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32408" y="5705855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887" y="88887"/>
                  </a:moveTo>
                  <a:lnTo>
                    <a:pt x="88887" y="0"/>
                  </a:lnTo>
                  <a:lnTo>
                    <a:pt x="0" y="0"/>
                  </a:lnTo>
                  <a:lnTo>
                    <a:pt x="0" y="88887"/>
                  </a:lnTo>
                  <a:lnTo>
                    <a:pt x="88887" y="88887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208951" y="6337947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0" y="88887"/>
                  </a:lnTo>
                  <a:lnTo>
                    <a:pt x="88887" y="88887"/>
                  </a:lnTo>
                  <a:lnTo>
                    <a:pt x="888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208951" y="6337947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887" y="88887"/>
                  </a:moveTo>
                  <a:lnTo>
                    <a:pt x="88887" y="0"/>
                  </a:lnTo>
                  <a:lnTo>
                    <a:pt x="0" y="0"/>
                  </a:lnTo>
                  <a:lnTo>
                    <a:pt x="0" y="88887"/>
                  </a:lnTo>
                  <a:lnTo>
                    <a:pt x="88887" y="88887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576859" y="4609570"/>
              <a:ext cx="88900" cy="99060"/>
            </a:xfrm>
            <a:custGeom>
              <a:avLst/>
              <a:gdLst/>
              <a:ahLst/>
              <a:cxnLst/>
              <a:rect l="l" t="t" r="r" b="b"/>
              <a:pathLst>
                <a:path w="88900" h="99060">
                  <a:moveTo>
                    <a:pt x="0" y="0"/>
                  </a:moveTo>
                  <a:lnTo>
                    <a:pt x="0" y="98764"/>
                  </a:lnTo>
                  <a:lnTo>
                    <a:pt x="88888" y="98764"/>
                  </a:lnTo>
                  <a:lnTo>
                    <a:pt x="888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76859" y="4609570"/>
              <a:ext cx="88900" cy="99060"/>
            </a:xfrm>
            <a:custGeom>
              <a:avLst/>
              <a:gdLst/>
              <a:ahLst/>
              <a:cxnLst/>
              <a:rect l="l" t="t" r="r" b="b"/>
              <a:pathLst>
                <a:path w="88900" h="99060">
                  <a:moveTo>
                    <a:pt x="88888" y="98764"/>
                  </a:moveTo>
                  <a:lnTo>
                    <a:pt x="88888" y="0"/>
                  </a:lnTo>
                  <a:lnTo>
                    <a:pt x="0" y="0"/>
                  </a:lnTo>
                  <a:lnTo>
                    <a:pt x="0" y="98764"/>
                  </a:lnTo>
                  <a:lnTo>
                    <a:pt x="88888" y="98764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211429" y="388858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0" y="88887"/>
                  </a:lnTo>
                  <a:lnTo>
                    <a:pt x="88887" y="88887"/>
                  </a:lnTo>
                  <a:lnTo>
                    <a:pt x="888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211429" y="388858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887" y="88887"/>
                  </a:moveTo>
                  <a:lnTo>
                    <a:pt x="88887" y="0"/>
                  </a:lnTo>
                  <a:lnTo>
                    <a:pt x="0" y="0"/>
                  </a:lnTo>
                  <a:lnTo>
                    <a:pt x="0" y="88887"/>
                  </a:lnTo>
                  <a:lnTo>
                    <a:pt x="88887" y="88887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480569" y="352315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0" y="88888"/>
                  </a:lnTo>
                  <a:lnTo>
                    <a:pt x="88887" y="88888"/>
                  </a:lnTo>
                  <a:lnTo>
                    <a:pt x="888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480569" y="352315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887" y="88888"/>
                  </a:moveTo>
                  <a:lnTo>
                    <a:pt x="88887" y="0"/>
                  </a:lnTo>
                  <a:lnTo>
                    <a:pt x="0" y="0"/>
                  </a:lnTo>
                  <a:lnTo>
                    <a:pt x="0" y="88888"/>
                  </a:lnTo>
                  <a:lnTo>
                    <a:pt x="88887" y="88888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24</a:t>
            </a:fld>
            <a:endParaRPr spc="2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50" dirty="0"/>
              <a:t> </a:t>
            </a:r>
            <a:r>
              <a:rPr spc="50" dirty="0"/>
              <a:t>of</a:t>
            </a:r>
            <a:r>
              <a:rPr spc="145" dirty="0"/>
              <a:t> </a:t>
            </a:r>
            <a:r>
              <a:rPr spc="35" dirty="0"/>
              <a:t>A</a:t>
            </a:r>
            <a:r>
              <a:rPr sz="2100" b="0" spc="52" baseline="29761" dirty="0">
                <a:latin typeface="Lucida Sans Unicode"/>
                <a:cs typeface="Lucida Sans Unicode"/>
              </a:rPr>
              <a:t>∗</a:t>
            </a:r>
            <a:endParaRPr sz="2100" baseline="29761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12274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50" dirty="0"/>
              <a:t> </a:t>
            </a:r>
            <a:r>
              <a:rPr spc="50" dirty="0"/>
              <a:t>of</a:t>
            </a:r>
            <a:r>
              <a:rPr spc="145" dirty="0"/>
              <a:t> </a:t>
            </a:r>
            <a:r>
              <a:rPr spc="35" dirty="0"/>
              <a:t>A</a:t>
            </a:r>
            <a:r>
              <a:rPr sz="2100" b="0" spc="52" baseline="29761" dirty="0">
                <a:latin typeface="Lucida Sans Unicode"/>
                <a:cs typeface="Lucida Sans Unicode"/>
              </a:rPr>
              <a:t>∗</a:t>
            </a:r>
            <a:endParaRPr sz="2100" baseline="29761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68" y="1622519"/>
            <a:ext cx="7961631" cy="761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Yes, unless there are infinitely many nodes with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 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≤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 dirty="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50" dirty="0"/>
              <a:t> </a:t>
            </a:r>
            <a:r>
              <a:rPr spc="50" dirty="0"/>
              <a:t>of</a:t>
            </a:r>
            <a:r>
              <a:rPr spc="145" dirty="0"/>
              <a:t> </a:t>
            </a:r>
            <a:r>
              <a:rPr spc="35" dirty="0"/>
              <a:t>A</a:t>
            </a:r>
            <a:r>
              <a:rPr sz="2100" b="0" spc="52" baseline="29761" dirty="0">
                <a:latin typeface="Lucida Sans Unicode"/>
                <a:cs typeface="Lucida Sans Unicode"/>
              </a:rPr>
              <a:t>∗</a:t>
            </a:r>
            <a:endParaRPr sz="2100" baseline="29761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68" y="1622519"/>
            <a:ext cx="8037831" cy="128413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Yes, unless there are infinitely many nodes with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 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≤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 dirty="0">
              <a:latin typeface="Garamond"/>
              <a:cs typeface="Garamond"/>
            </a:endParaRPr>
          </a:p>
          <a:p>
            <a:pPr marL="12700" marR="1122680">
              <a:lnSpc>
                <a:spcPct val="163400"/>
              </a:lnSpc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Exponential in [relative error in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 </a:t>
            </a:r>
            <a:r>
              <a:rPr sz="2050" dirty="0">
                <a:latin typeface="Lucida Sans Unicode"/>
                <a:cs typeface="Lucida Sans Unicode"/>
              </a:rPr>
              <a:t>× </a:t>
            </a:r>
            <a:r>
              <a:rPr sz="2050" dirty="0">
                <a:latin typeface="Tahoma"/>
                <a:cs typeface="Tahoma"/>
              </a:rPr>
              <a:t>length of soln.]  </a:t>
            </a: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50" dirty="0"/>
              <a:t> </a:t>
            </a:r>
            <a:r>
              <a:rPr spc="50" dirty="0"/>
              <a:t>of</a:t>
            </a:r>
            <a:r>
              <a:rPr spc="145" dirty="0"/>
              <a:t> </a:t>
            </a:r>
            <a:r>
              <a:rPr spc="35" dirty="0"/>
              <a:t>A</a:t>
            </a:r>
            <a:r>
              <a:rPr sz="2100" b="0" spc="52" baseline="29761" dirty="0">
                <a:latin typeface="Lucida Sans Unicode"/>
                <a:cs typeface="Lucida Sans Unicode"/>
              </a:rPr>
              <a:t>∗</a:t>
            </a:r>
            <a:endParaRPr sz="2100" baseline="29761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68" y="1622519"/>
            <a:ext cx="8190231" cy="1879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Yes, unless there are infinitely many nodes with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 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≤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 dirty="0">
              <a:latin typeface="Garamond"/>
              <a:cs typeface="Garamond"/>
            </a:endParaRPr>
          </a:p>
          <a:p>
            <a:pPr marL="12700" marR="1122680">
              <a:lnSpc>
                <a:spcPct val="163400"/>
              </a:lnSpc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Exponential in [relative error in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 </a:t>
            </a:r>
            <a:r>
              <a:rPr sz="2050" dirty="0">
                <a:latin typeface="Lucida Sans Unicode"/>
                <a:cs typeface="Lucida Sans Unicode"/>
              </a:rPr>
              <a:t>× </a:t>
            </a:r>
            <a:r>
              <a:rPr sz="2050" dirty="0">
                <a:latin typeface="Tahoma"/>
                <a:cs typeface="Tahoma"/>
              </a:rPr>
              <a:t>length of soln.]  </a:t>
            </a: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Keeps all nodes in memory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50" dirty="0"/>
              <a:t> </a:t>
            </a:r>
            <a:r>
              <a:rPr spc="50" dirty="0"/>
              <a:t>of</a:t>
            </a:r>
            <a:r>
              <a:rPr spc="145" dirty="0"/>
              <a:t> </a:t>
            </a:r>
            <a:r>
              <a:rPr spc="35" dirty="0"/>
              <a:t>A</a:t>
            </a:r>
            <a:r>
              <a:rPr sz="2100" b="0" spc="52" baseline="29761" dirty="0">
                <a:latin typeface="Lucida Sans Unicode"/>
                <a:cs typeface="Lucida Sans Unicode"/>
              </a:rPr>
              <a:t>∗</a:t>
            </a:r>
            <a:endParaRPr sz="2100" baseline="29761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464" y="1622519"/>
            <a:ext cx="8075936" cy="301813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Yes, unless there are infinitely many nodes with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 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≤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 dirty="0">
              <a:latin typeface="Garamond"/>
              <a:cs typeface="Garamond"/>
            </a:endParaRPr>
          </a:p>
          <a:p>
            <a:pPr marL="50800" marR="1135380">
              <a:lnSpc>
                <a:spcPct val="163400"/>
              </a:lnSpc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Exponential in [relative error in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 </a:t>
            </a:r>
            <a:r>
              <a:rPr sz="2050" dirty="0">
                <a:latin typeface="Lucida Sans Unicode"/>
                <a:cs typeface="Lucida Sans Unicode"/>
              </a:rPr>
              <a:t>× </a:t>
            </a:r>
            <a:r>
              <a:rPr sz="2050" dirty="0">
                <a:latin typeface="Tahoma"/>
                <a:cs typeface="Tahoma"/>
              </a:rPr>
              <a:t>length of soln.]  </a:t>
            </a: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Keeps all nodes in memory</a:t>
            </a:r>
          </a:p>
          <a:p>
            <a:pPr marL="50800" marR="1657985">
              <a:lnSpc>
                <a:spcPct val="163400"/>
              </a:lnSpc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Yes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—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cannot expand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100" i="1" baseline="-11904" dirty="0">
                <a:solidFill>
                  <a:srgbClr val="990099"/>
                </a:solidFill>
                <a:latin typeface="Palatino Linotype"/>
                <a:cs typeface="Palatino Linotype"/>
              </a:rPr>
              <a:t>i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+1 </a:t>
            </a:r>
            <a:r>
              <a:rPr sz="2050" dirty="0">
                <a:latin typeface="Tahoma"/>
                <a:cs typeface="Tahoma"/>
              </a:rPr>
              <a:t>until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100" i="1" baseline="-11904" dirty="0">
                <a:solidFill>
                  <a:srgbClr val="990099"/>
                </a:solidFill>
                <a:latin typeface="Palatino Linotype"/>
                <a:cs typeface="Palatino Linotype"/>
              </a:rPr>
              <a:t>i </a:t>
            </a:r>
            <a:r>
              <a:rPr sz="2050" dirty="0">
                <a:latin typeface="Tahoma"/>
                <a:cs typeface="Tahoma"/>
              </a:rPr>
              <a:t>is finished  A</a:t>
            </a:r>
            <a:r>
              <a:rPr sz="2100" baseline="29761" dirty="0">
                <a:latin typeface="Lucida Sans Unicode"/>
                <a:cs typeface="Lucida Sans Unicode"/>
              </a:rPr>
              <a:t>∗  </a:t>
            </a:r>
            <a:r>
              <a:rPr sz="2050" dirty="0">
                <a:latin typeface="Tahoma"/>
                <a:cs typeface="Tahoma"/>
              </a:rPr>
              <a:t>expands all nodes with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&lt; C</a:t>
            </a:r>
            <a:r>
              <a:rPr sz="2100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∗</a:t>
            </a:r>
            <a:endParaRPr sz="2100" baseline="29761" dirty="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latin typeface="Tahoma"/>
                <a:cs typeface="Tahoma"/>
              </a:rPr>
              <a:t>A</a:t>
            </a:r>
            <a:r>
              <a:rPr sz="2100" baseline="29761" dirty="0">
                <a:latin typeface="Lucida Sans Unicode"/>
                <a:cs typeface="Lucida Sans Unicode"/>
              </a:rPr>
              <a:t>∗  </a:t>
            </a:r>
            <a:r>
              <a:rPr sz="2050" dirty="0">
                <a:latin typeface="Tahoma"/>
                <a:cs typeface="Tahoma"/>
              </a:rPr>
              <a:t>expands some nodes with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=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C</a:t>
            </a:r>
            <a:r>
              <a:rPr sz="2100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∗</a:t>
            </a:r>
            <a:endParaRPr sz="2100" baseline="29761" dirty="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25"/>
              </a:spcBef>
            </a:pPr>
            <a:r>
              <a:rPr sz="2050" dirty="0">
                <a:latin typeface="Tahoma"/>
                <a:cs typeface="Tahoma"/>
              </a:rPr>
              <a:t>A</a:t>
            </a:r>
            <a:r>
              <a:rPr sz="2100" baseline="29761" dirty="0">
                <a:latin typeface="Lucida Sans Unicode"/>
                <a:cs typeface="Lucida Sans Unicode"/>
              </a:rPr>
              <a:t>∗  </a:t>
            </a:r>
            <a:r>
              <a:rPr sz="2050" dirty="0">
                <a:latin typeface="Tahoma"/>
                <a:cs typeface="Tahoma"/>
              </a:rPr>
              <a:t>expands no nodes with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&gt; C</a:t>
            </a:r>
            <a:r>
              <a:rPr sz="2100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∗</a:t>
            </a:r>
            <a:endParaRPr sz="2100" baseline="29761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4" y="1010818"/>
            <a:ext cx="8887105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1423670" algn="l"/>
              </a:tabLst>
            </a:pPr>
            <a:r>
              <a:rPr spc="100" dirty="0"/>
              <a:t>Review:	</a:t>
            </a:r>
            <a:r>
              <a:rPr spc="70" dirty="0"/>
              <a:t>Tree</a:t>
            </a:r>
            <a:r>
              <a:rPr spc="120" dirty="0"/>
              <a:t> </a:t>
            </a:r>
            <a:r>
              <a:rPr spc="-5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695" y="1683664"/>
            <a:ext cx="8887105" cy="2464072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428625" marR="1052195" indent="-273050">
              <a:lnSpc>
                <a:spcPct val="107600"/>
              </a:lnSpc>
              <a:spcBef>
                <a:spcPts val="585"/>
              </a:spcBef>
            </a:pPr>
            <a:r>
              <a:rPr sz="1700" spc="45" dirty="0">
                <a:solidFill>
                  <a:srgbClr val="00007E"/>
                </a:solidFill>
                <a:latin typeface="Consolas" panose="020B0609020204030204" pitchFamily="49" charset="0"/>
                <a:cs typeface="Century"/>
              </a:rPr>
              <a:t>functio</a:t>
            </a:r>
            <a:r>
              <a:rPr sz="1700" spc="70" dirty="0">
                <a:solidFill>
                  <a:srgbClr val="00007E"/>
                </a:solidFill>
                <a:latin typeface="Consolas" panose="020B0609020204030204" pitchFamily="49" charset="0"/>
                <a:cs typeface="Century"/>
              </a:rPr>
              <a:t>n</a:t>
            </a:r>
            <a:r>
              <a:rPr sz="1700" spc="90" dirty="0">
                <a:solidFill>
                  <a:srgbClr val="00007E"/>
                </a:solidFill>
                <a:latin typeface="Consolas" panose="020B0609020204030204" pitchFamily="49" charset="0"/>
                <a:cs typeface="Century"/>
              </a:rPr>
              <a:t> </a:t>
            </a:r>
            <a:r>
              <a:rPr sz="1700" spc="145" dirty="0">
                <a:solidFill>
                  <a:srgbClr val="B30000"/>
                </a:solidFill>
                <a:latin typeface="Consolas" panose="020B0609020204030204" pitchFamily="49" charset="0"/>
                <a:cs typeface="Century"/>
              </a:rPr>
              <a:t>Tree-Sea</a:t>
            </a:r>
            <a:r>
              <a:rPr sz="1700" spc="60" dirty="0">
                <a:solidFill>
                  <a:srgbClr val="B30000"/>
                </a:solidFill>
                <a:latin typeface="Consolas" panose="020B0609020204030204" pitchFamily="49" charset="0"/>
                <a:cs typeface="Century"/>
              </a:rPr>
              <a:t>r</a:t>
            </a:r>
            <a:r>
              <a:rPr sz="1700" spc="135" dirty="0">
                <a:solidFill>
                  <a:srgbClr val="B30000"/>
                </a:solidFill>
                <a:latin typeface="Consolas" panose="020B0609020204030204" pitchFamily="49" charset="0"/>
                <a:cs typeface="Century"/>
              </a:rPr>
              <a:t>ch</a:t>
            </a:r>
            <a:r>
              <a:rPr sz="1700" spc="110" dirty="0">
                <a:latin typeface="Consolas" panose="020B0609020204030204" pitchFamily="49" charset="0"/>
                <a:cs typeface="Calibri"/>
              </a:rPr>
              <a:t>(</a:t>
            </a:r>
            <a:r>
              <a:rPr sz="1700" i="1" spc="30" dirty="0" err="1">
                <a:solidFill>
                  <a:srgbClr val="004B00"/>
                </a:solidFill>
                <a:latin typeface="Consolas" panose="020B0609020204030204" pitchFamily="49" charset="0"/>
                <a:cs typeface="Palatino Linotype"/>
              </a:rPr>
              <a:t>p</a:t>
            </a:r>
            <a:r>
              <a:rPr sz="1700" i="1" spc="-65" dirty="0" err="1">
                <a:solidFill>
                  <a:srgbClr val="004B00"/>
                </a:solidFill>
                <a:latin typeface="Consolas" panose="020B0609020204030204" pitchFamily="49" charset="0"/>
                <a:cs typeface="Palatino Linotype"/>
              </a:rPr>
              <a:t>r</a:t>
            </a:r>
            <a:r>
              <a:rPr sz="1700" i="1" spc="50" dirty="0" err="1">
                <a:solidFill>
                  <a:srgbClr val="004B00"/>
                </a:solidFill>
                <a:latin typeface="Consolas" panose="020B0609020204030204" pitchFamily="49" charset="0"/>
                <a:cs typeface="Palatino Linotype"/>
              </a:rPr>
              <a:t>oblem,</a:t>
            </a:r>
            <a:r>
              <a:rPr sz="1700" i="1" spc="20" dirty="0" err="1">
                <a:solidFill>
                  <a:srgbClr val="004B00"/>
                </a:solidFill>
                <a:latin typeface="Consolas" panose="020B0609020204030204" pitchFamily="49" charset="0"/>
                <a:cs typeface="Palatino Linotype"/>
              </a:rPr>
              <a:t>fring</a:t>
            </a:r>
            <a:r>
              <a:rPr sz="1700" i="1" spc="35" dirty="0" err="1">
                <a:solidFill>
                  <a:srgbClr val="004B00"/>
                </a:solidFill>
                <a:latin typeface="Consolas" panose="020B0609020204030204" pitchFamily="49" charset="0"/>
                <a:cs typeface="Palatino Linotype"/>
              </a:rPr>
              <a:t>e</a:t>
            </a:r>
            <a:r>
              <a:rPr sz="1700" spc="110" dirty="0">
                <a:latin typeface="Consolas" panose="020B0609020204030204" pitchFamily="49" charset="0"/>
                <a:cs typeface="Calibri"/>
              </a:rPr>
              <a:t>)</a:t>
            </a:r>
            <a:r>
              <a:rPr sz="1700" spc="120" dirty="0">
                <a:latin typeface="Consolas" panose="020B0609020204030204" pitchFamily="49" charset="0"/>
                <a:cs typeface="Calibri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onsolas" panose="020B0609020204030204" pitchFamily="49" charset="0"/>
                <a:cs typeface="Century"/>
              </a:rPr>
              <a:t>returns</a:t>
            </a:r>
            <a:r>
              <a:rPr sz="1700" spc="60" dirty="0">
                <a:solidFill>
                  <a:srgbClr val="00007E"/>
                </a:solidFill>
                <a:latin typeface="Consolas" panose="020B0609020204030204" pitchFamily="49" charset="0"/>
                <a:cs typeface="Century"/>
              </a:rPr>
              <a:t> 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a solution, or failure</a:t>
            </a:r>
            <a:r>
              <a:rPr sz="1700" dirty="0">
                <a:latin typeface="Consolas" panose="020B0609020204030204" pitchFamily="49" charset="0"/>
                <a:cs typeface="Calibri"/>
              </a:rPr>
              <a:t>  </a:t>
            </a:r>
            <a:endParaRPr lang="en-GB" sz="1700" dirty="0">
              <a:latin typeface="Consolas" panose="020B0609020204030204" pitchFamily="49" charset="0"/>
              <a:cs typeface="Calibri"/>
            </a:endParaRPr>
          </a:p>
          <a:p>
            <a:pPr marL="428625" marR="1052195" indent="-273050">
              <a:lnSpc>
                <a:spcPct val="107600"/>
              </a:lnSpc>
              <a:spcBef>
                <a:spcPts val="585"/>
              </a:spcBef>
            </a:pPr>
            <a:r>
              <a:rPr lang="en-GB" sz="1700" i="1" spc="-45" dirty="0">
                <a:solidFill>
                  <a:srgbClr val="004B00"/>
                </a:solidFill>
                <a:latin typeface="Consolas" panose="020B0609020204030204" pitchFamily="49" charset="0"/>
                <a:cs typeface="Calibri"/>
              </a:rPr>
              <a:t>   </a:t>
            </a:r>
            <a:r>
              <a:rPr sz="1700" i="1" spc="25" dirty="0">
                <a:solidFill>
                  <a:srgbClr val="004B00"/>
                </a:solidFill>
                <a:latin typeface="Consolas" panose="020B0609020204030204" pitchFamily="49" charset="0"/>
                <a:cs typeface="Palatino Linotype"/>
              </a:rPr>
              <a:t>fringe </a:t>
            </a:r>
            <a:r>
              <a:rPr sz="1700" spc="20" dirty="0">
                <a:latin typeface="Consolas" panose="020B0609020204030204" pitchFamily="49" charset="0"/>
                <a:cs typeface="Arial"/>
              </a:rPr>
              <a:t>← </a:t>
            </a:r>
            <a:r>
              <a:rPr sz="1700" spc="85" dirty="0">
                <a:latin typeface="Consolas" panose="020B0609020204030204" pitchFamily="49" charset="0"/>
                <a:cs typeface="Century"/>
              </a:rPr>
              <a:t>Insert</a:t>
            </a:r>
            <a:r>
              <a:rPr sz="1700" spc="85" dirty="0">
                <a:latin typeface="Consolas" panose="020B0609020204030204" pitchFamily="49" charset="0"/>
                <a:cs typeface="Calibri"/>
              </a:rPr>
              <a:t>(</a:t>
            </a:r>
            <a:r>
              <a:rPr sz="1700" spc="85" dirty="0">
                <a:latin typeface="Consolas" panose="020B0609020204030204" pitchFamily="49" charset="0"/>
                <a:cs typeface="Century"/>
              </a:rPr>
              <a:t>Make-Node</a:t>
            </a:r>
            <a:r>
              <a:rPr sz="1700" spc="85" dirty="0">
                <a:latin typeface="Consolas" panose="020B0609020204030204" pitchFamily="49" charset="0"/>
                <a:cs typeface="Calibri"/>
              </a:rPr>
              <a:t>(</a:t>
            </a:r>
            <a:r>
              <a:rPr sz="1700" spc="85" dirty="0">
                <a:latin typeface="Consolas" panose="020B0609020204030204" pitchFamily="49" charset="0"/>
                <a:cs typeface="Century"/>
              </a:rPr>
              <a:t>Initial-State</a:t>
            </a:r>
            <a:r>
              <a:rPr sz="1700" spc="85" dirty="0">
                <a:latin typeface="Consolas" panose="020B0609020204030204" pitchFamily="49" charset="0"/>
                <a:cs typeface="Calibri"/>
              </a:rPr>
              <a:t>[</a:t>
            </a:r>
            <a:r>
              <a:rPr sz="1700" i="1" spc="85" dirty="0">
                <a:solidFill>
                  <a:srgbClr val="004B00"/>
                </a:solidFill>
                <a:latin typeface="Consolas" panose="020B0609020204030204" pitchFamily="49" charset="0"/>
                <a:cs typeface="Palatino Linotype"/>
              </a:rPr>
              <a:t>problem</a:t>
            </a:r>
            <a:r>
              <a:rPr sz="1700" spc="85" dirty="0">
                <a:latin typeface="Consolas" panose="020B0609020204030204" pitchFamily="49" charset="0"/>
                <a:cs typeface="Calibri"/>
              </a:rPr>
              <a:t>]),</a:t>
            </a:r>
            <a:r>
              <a:rPr sz="1700" i="1" spc="35" dirty="0">
                <a:solidFill>
                  <a:srgbClr val="004B00"/>
                </a:solidFill>
                <a:latin typeface="Consolas" panose="020B0609020204030204" pitchFamily="49" charset="0"/>
                <a:cs typeface="Palatino Linotype"/>
              </a:rPr>
              <a:t>fringe</a:t>
            </a:r>
            <a:r>
              <a:rPr sz="1700" spc="35" dirty="0">
                <a:latin typeface="Consolas" panose="020B0609020204030204" pitchFamily="49" charset="0"/>
                <a:cs typeface="Calibri"/>
              </a:rPr>
              <a:t>) </a:t>
            </a:r>
            <a:r>
              <a:rPr sz="1700" spc="40" dirty="0">
                <a:latin typeface="Consolas" panose="020B0609020204030204" pitchFamily="49" charset="0"/>
                <a:cs typeface="Calibri"/>
              </a:rPr>
              <a:t> </a:t>
            </a:r>
            <a:endParaRPr lang="en-GB" sz="1700" spc="40" dirty="0">
              <a:latin typeface="Consolas" panose="020B0609020204030204" pitchFamily="49" charset="0"/>
              <a:cs typeface="Calibri"/>
            </a:endParaRPr>
          </a:p>
          <a:p>
            <a:pPr marL="428625" marR="1052195" indent="-273050">
              <a:lnSpc>
                <a:spcPct val="107600"/>
              </a:lnSpc>
              <a:spcBef>
                <a:spcPts val="585"/>
              </a:spcBef>
            </a:pPr>
            <a:r>
              <a:rPr lang="en-GB" sz="1700" spc="40" dirty="0">
                <a:solidFill>
                  <a:srgbClr val="00007E"/>
                </a:solidFill>
                <a:latin typeface="Consolas" panose="020B0609020204030204" pitchFamily="49" charset="0"/>
                <a:cs typeface="Calibri"/>
              </a:rPr>
              <a:t>  </a:t>
            </a:r>
            <a:r>
              <a:rPr sz="1700" spc="95" dirty="0">
                <a:solidFill>
                  <a:srgbClr val="00007E"/>
                </a:solidFill>
                <a:latin typeface="Consolas" panose="020B0609020204030204" pitchFamily="49" charset="0"/>
                <a:cs typeface="Century"/>
              </a:rPr>
              <a:t>loop</a:t>
            </a:r>
            <a:r>
              <a:rPr sz="1700" spc="65" dirty="0">
                <a:solidFill>
                  <a:srgbClr val="00007E"/>
                </a:solidFill>
                <a:latin typeface="Consolas" panose="020B0609020204030204" pitchFamily="49" charset="0"/>
                <a:cs typeface="Century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onsolas" panose="020B0609020204030204" pitchFamily="49" charset="0"/>
                <a:cs typeface="Century"/>
              </a:rPr>
              <a:t>do</a:t>
            </a:r>
            <a:endParaRPr sz="1700" dirty="0">
              <a:latin typeface="Consolas" panose="020B0609020204030204" pitchFamily="49" charset="0"/>
              <a:cs typeface="Century"/>
            </a:endParaRPr>
          </a:p>
          <a:p>
            <a:pPr marL="840105">
              <a:lnSpc>
                <a:spcPct val="100000"/>
              </a:lnSpc>
              <a:spcBef>
                <a:spcPts val="145"/>
              </a:spcBef>
            </a:pPr>
            <a:r>
              <a:rPr sz="1700" spc="10" dirty="0">
                <a:solidFill>
                  <a:srgbClr val="00007E"/>
                </a:solidFill>
                <a:latin typeface="Consolas" panose="020B0609020204030204" pitchFamily="49" charset="0"/>
                <a:cs typeface="Century"/>
              </a:rPr>
              <a:t>if</a:t>
            </a:r>
            <a:r>
              <a:rPr sz="1700" spc="50" dirty="0">
                <a:solidFill>
                  <a:srgbClr val="00007E"/>
                </a:solidFill>
                <a:latin typeface="Consolas" panose="020B0609020204030204" pitchFamily="49" charset="0"/>
                <a:cs typeface="Century"/>
              </a:rPr>
              <a:t> </a:t>
            </a:r>
            <a:r>
              <a:rPr sz="1700" i="1" spc="25" dirty="0">
                <a:solidFill>
                  <a:srgbClr val="004B00"/>
                </a:solidFill>
                <a:latin typeface="Consolas" panose="020B0609020204030204" pitchFamily="49" charset="0"/>
                <a:cs typeface="Palatino Linotype"/>
              </a:rPr>
              <a:t>fringe</a:t>
            </a:r>
            <a:r>
              <a:rPr sz="1700" i="1" spc="120" dirty="0">
                <a:solidFill>
                  <a:srgbClr val="004B00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is empty</a:t>
            </a:r>
            <a:r>
              <a:rPr sz="1700" dirty="0">
                <a:latin typeface="Consolas" panose="020B0609020204030204" pitchFamily="49" charset="0"/>
                <a:cs typeface="Calibri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onsolas" panose="020B0609020204030204" pitchFamily="49" charset="0"/>
                <a:cs typeface="Century"/>
              </a:rPr>
              <a:t>then</a:t>
            </a:r>
            <a:r>
              <a:rPr sz="1700" spc="55" dirty="0">
                <a:solidFill>
                  <a:srgbClr val="00007E"/>
                </a:solidFill>
                <a:latin typeface="Consolas" panose="020B0609020204030204" pitchFamily="49" charset="0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onsolas" panose="020B0609020204030204" pitchFamily="49" charset="0"/>
                <a:cs typeface="Century"/>
              </a:rPr>
              <a:t>return</a:t>
            </a:r>
            <a:r>
              <a:rPr sz="1700" spc="50" dirty="0">
                <a:solidFill>
                  <a:srgbClr val="00007E"/>
                </a:solidFill>
                <a:latin typeface="Consolas" panose="020B0609020204030204" pitchFamily="49" charset="0"/>
                <a:cs typeface="Century"/>
              </a:rPr>
              <a:t> 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</a:p>
          <a:p>
            <a:pPr marL="840105">
              <a:lnSpc>
                <a:spcPct val="100000"/>
              </a:lnSpc>
              <a:spcBef>
                <a:spcPts val="155"/>
              </a:spcBef>
            </a:pPr>
            <a:r>
              <a:rPr sz="1700" i="1" spc="35" dirty="0">
                <a:solidFill>
                  <a:srgbClr val="004B00"/>
                </a:solidFill>
                <a:latin typeface="Consolas" panose="020B0609020204030204" pitchFamily="49" charset="0"/>
                <a:cs typeface="Palatino Linotype"/>
              </a:rPr>
              <a:t>node</a:t>
            </a:r>
            <a:r>
              <a:rPr sz="1700" i="1" spc="-135" dirty="0">
                <a:solidFill>
                  <a:srgbClr val="004B00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sz="1700" spc="20" dirty="0">
                <a:latin typeface="Consolas" panose="020B0609020204030204" pitchFamily="49" charset="0"/>
                <a:cs typeface="Arial"/>
              </a:rPr>
              <a:t>←</a:t>
            </a:r>
            <a:r>
              <a:rPr sz="1700" spc="-204" dirty="0">
                <a:latin typeface="Consolas" panose="020B0609020204030204" pitchFamily="49" charset="0"/>
                <a:cs typeface="Arial"/>
              </a:rPr>
              <a:t> </a:t>
            </a:r>
            <a:r>
              <a:rPr sz="1700" spc="90" dirty="0">
                <a:latin typeface="Consolas" panose="020B0609020204030204" pitchFamily="49" charset="0"/>
                <a:cs typeface="Century"/>
              </a:rPr>
              <a:t>Remove-Front</a:t>
            </a:r>
            <a:r>
              <a:rPr sz="1700" spc="90" dirty="0">
                <a:latin typeface="Consolas" panose="020B0609020204030204" pitchFamily="49" charset="0"/>
                <a:cs typeface="Calibri"/>
              </a:rPr>
              <a:t>(</a:t>
            </a:r>
            <a:r>
              <a:rPr sz="1700" i="1" spc="90" dirty="0">
                <a:solidFill>
                  <a:srgbClr val="004B00"/>
                </a:solidFill>
                <a:latin typeface="Consolas" panose="020B0609020204030204" pitchFamily="49" charset="0"/>
                <a:cs typeface="Palatino Linotype"/>
              </a:rPr>
              <a:t>fringe</a:t>
            </a:r>
            <a:r>
              <a:rPr sz="1700" spc="90" dirty="0">
                <a:latin typeface="Consolas" panose="020B0609020204030204" pitchFamily="49" charset="0"/>
                <a:cs typeface="Calibri"/>
              </a:rPr>
              <a:t>)</a:t>
            </a:r>
            <a:endParaRPr sz="1700" dirty="0">
              <a:latin typeface="Consolas" panose="020B0609020204030204" pitchFamily="49" charset="0"/>
              <a:cs typeface="Calibri"/>
            </a:endParaRPr>
          </a:p>
          <a:p>
            <a:pPr marL="840105" marR="447675">
              <a:lnSpc>
                <a:spcPct val="107100"/>
              </a:lnSpc>
              <a:spcBef>
                <a:spcPts val="10"/>
              </a:spcBef>
            </a:pPr>
            <a:r>
              <a:rPr sz="1700" spc="10" dirty="0">
                <a:solidFill>
                  <a:srgbClr val="00007E"/>
                </a:solidFill>
                <a:latin typeface="Consolas" panose="020B0609020204030204" pitchFamily="49" charset="0"/>
                <a:cs typeface="Century"/>
              </a:rPr>
              <a:t>if</a:t>
            </a:r>
            <a:r>
              <a:rPr sz="1700" spc="65" dirty="0">
                <a:solidFill>
                  <a:srgbClr val="00007E"/>
                </a:solidFill>
                <a:latin typeface="Consolas" panose="020B0609020204030204" pitchFamily="49" charset="0"/>
                <a:cs typeface="Century"/>
              </a:rPr>
              <a:t> </a:t>
            </a:r>
            <a:r>
              <a:rPr sz="1700" spc="90" dirty="0">
                <a:latin typeface="Consolas" panose="020B0609020204030204" pitchFamily="49" charset="0"/>
                <a:cs typeface="Century"/>
              </a:rPr>
              <a:t>Goal-Test</a:t>
            </a:r>
            <a:r>
              <a:rPr sz="1700" spc="90" dirty="0">
                <a:latin typeface="Consolas" panose="020B0609020204030204" pitchFamily="49" charset="0"/>
                <a:cs typeface="Calibri"/>
              </a:rPr>
              <a:t>[</a:t>
            </a:r>
            <a:r>
              <a:rPr sz="1700" i="1" spc="90" dirty="0">
                <a:solidFill>
                  <a:srgbClr val="004B00"/>
                </a:solidFill>
                <a:latin typeface="Consolas" panose="020B0609020204030204" pitchFamily="49" charset="0"/>
                <a:cs typeface="Palatino Linotype"/>
              </a:rPr>
              <a:t>problem</a:t>
            </a:r>
            <a:r>
              <a:rPr sz="1700" spc="90" dirty="0">
                <a:latin typeface="Consolas" panose="020B0609020204030204" pitchFamily="49" charset="0"/>
                <a:cs typeface="Calibri"/>
              </a:rPr>
              <a:t>]</a:t>
            </a:r>
            <a:r>
              <a:rPr sz="1700" spc="135" dirty="0">
                <a:latin typeface="Consolas" panose="020B0609020204030204" pitchFamily="49" charset="0"/>
                <a:cs typeface="Calibri"/>
              </a:rPr>
              <a:t> 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applied to</a:t>
            </a:r>
            <a:r>
              <a:rPr sz="1700" dirty="0">
                <a:latin typeface="Consolas" panose="020B0609020204030204" pitchFamily="49" charset="0"/>
                <a:cs typeface="Calibri"/>
              </a:rPr>
              <a:t> </a:t>
            </a:r>
            <a:r>
              <a:rPr sz="1700" spc="90" dirty="0">
                <a:latin typeface="Consolas" panose="020B0609020204030204" pitchFamily="49" charset="0"/>
                <a:cs typeface="Century"/>
              </a:rPr>
              <a:t>State</a:t>
            </a:r>
            <a:r>
              <a:rPr sz="1700" spc="90" dirty="0">
                <a:latin typeface="Consolas" panose="020B0609020204030204" pitchFamily="49" charset="0"/>
                <a:cs typeface="Calibri"/>
              </a:rPr>
              <a:t>(</a:t>
            </a:r>
            <a:r>
              <a:rPr sz="1700" i="1" spc="90" dirty="0">
                <a:solidFill>
                  <a:srgbClr val="004B00"/>
                </a:solidFill>
                <a:latin typeface="Consolas" panose="020B0609020204030204" pitchFamily="49" charset="0"/>
                <a:cs typeface="Palatino Linotype"/>
              </a:rPr>
              <a:t>node</a:t>
            </a:r>
            <a:r>
              <a:rPr sz="1700" spc="90" dirty="0">
                <a:latin typeface="Consolas" panose="020B0609020204030204" pitchFamily="49" charset="0"/>
                <a:cs typeface="Calibri"/>
              </a:rPr>
              <a:t>)</a:t>
            </a:r>
            <a:r>
              <a:rPr sz="1700" spc="155" dirty="0">
                <a:latin typeface="Consolas" panose="020B0609020204030204" pitchFamily="49" charset="0"/>
                <a:cs typeface="Calibri"/>
              </a:rPr>
              <a:t> 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succeeds</a:t>
            </a:r>
            <a:r>
              <a:rPr sz="1700" spc="130" dirty="0">
                <a:latin typeface="Consolas" panose="020B0609020204030204" pitchFamily="49" charset="0"/>
                <a:cs typeface="Calibri"/>
              </a:rPr>
              <a:t> </a:t>
            </a:r>
            <a:r>
              <a:rPr lang="en-GB" sz="1700" spc="130" dirty="0">
                <a:latin typeface="Consolas" panose="020B0609020204030204" pitchFamily="49" charset="0"/>
                <a:cs typeface="Calibri"/>
              </a:rPr>
              <a:t>  </a:t>
            </a:r>
          </a:p>
          <a:p>
            <a:pPr marL="840105" marR="447675">
              <a:lnSpc>
                <a:spcPct val="107100"/>
              </a:lnSpc>
              <a:spcBef>
                <a:spcPts val="10"/>
              </a:spcBef>
            </a:pPr>
            <a:r>
              <a:rPr lang="en-GB" sz="1700" spc="130" dirty="0">
                <a:solidFill>
                  <a:srgbClr val="00007E"/>
                </a:solidFill>
                <a:latin typeface="Consolas" panose="020B0609020204030204" pitchFamily="49" charset="0"/>
                <a:cs typeface="Calibri"/>
              </a:rPr>
              <a:t>              </a:t>
            </a:r>
            <a:r>
              <a:rPr sz="1700" spc="45" dirty="0">
                <a:solidFill>
                  <a:srgbClr val="00007E"/>
                </a:solidFill>
                <a:latin typeface="Consolas" panose="020B0609020204030204" pitchFamily="49" charset="0"/>
                <a:cs typeface="Century"/>
              </a:rPr>
              <a:t>return</a:t>
            </a:r>
            <a:r>
              <a:rPr sz="1700" spc="60" dirty="0">
                <a:solidFill>
                  <a:srgbClr val="00007E"/>
                </a:solidFill>
                <a:latin typeface="Consolas" panose="020B0609020204030204" pitchFamily="49" charset="0"/>
                <a:cs typeface="Century"/>
              </a:rPr>
              <a:t> </a:t>
            </a:r>
            <a:r>
              <a:rPr sz="1700" i="1" spc="35" dirty="0">
                <a:solidFill>
                  <a:srgbClr val="004B00"/>
                </a:solidFill>
                <a:latin typeface="Consolas" panose="020B0609020204030204" pitchFamily="49" charset="0"/>
                <a:cs typeface="Palatino Linotype"/>
              </a:rPr>
              <a:t>node </a:t>
            </a:r>
            <a:r>
              <a:rPr sz="1700" i="1" spc="-409" dirty="0">
                <a:solidFill>
                  <a:srgbClr val="004B00"/>
                </a:solidFill>
                <a:latin typeface="Consolas" panose="020B0609020204030204" pitchFamily="49" charset="0"/>
                <a:cs typeface="Palatino Linotype"/>
              </a:rPr>
              <a:t> </a:t>
            </a:r>
            <a:endParaRPr lang="en-GB" sz="1700" i="1" spc="-409" dirty="0">
              <a:solidFill>
                <a:srgbClr val="004B00"/>
              </a:solidFill>
              <a:latin typeface="Consolas" panose="020B0609020204030204" pitchFamily="49" charset="0"/>
              <a:cs typeface="Palatino Linotype"/>
            </a:endParaRPr>
          </a:p>
          <a:p>
            <a:pPr marL="840105" marR="447675">
              <a:lnSpc>
                <a:spcPct val="107100"/>
              </a:lnSpc>
              <a:spcBef>
                <a:spcPts val="10"/>
              </a:spcBef>
            </a:pPr>
            <a:r>
              <a:rPr sz="1700" i="1" spc="25" dirty="0">
                <a:solidFill>
                  <a:srgbClr val="004B00"/>
                </a:solidFill>
                <a:latin typeface="Consolas" panose="020B0609020204030204" pitchFamily="49" charset="0"/>
                <a:cs typeface="Palatino Linotype"/>
              </a:rPr>
              <a:t>fringe</a:t>
            </a:r>
            <a:r>
              <a:rPr sz="1700" i="1" spc="-125" dirty="0">
                <a:solidFill>
                  <a:srgbClr val="004B00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sz="1700" spc="20" dirty="0">
                <a:latin typeface="Consolas" panose="020B0609020204030204" pitchFamily="49" charset="0"/>
                <a:cs typeface="Arial"/>
              </a:rPr>
              <a:t>←</a:t>
            </a:r>
            <a:r>
              <a:rPr sz="1700" spc="-195" dirty="0">
                <a:latin typeface="Consolas" panose="020B0609020204030204" pitchFamily="49" charset="0"/>
                <a:cs typeface="Arial"/>
              </a:rPr>
              <a:t> </a:t>
            </a:r>
            <a:r>
              <a:rPr sz="1700" spc="95" dirty="0">
                <a:latin typeface="Consolas" panose="020B0609020204030204" pitchFamily="49" charset="0"/>
                <a:cs typeface="Century"/>
              </a:rPr>
              <a:t>InsertAll</a:t>
            </a:r>
            <a:r>
              <a:rPr sz="1700" spc="95" dirty="0">
                <a:latin typeface="Consolas" panose="020B0609020204030204" pitchFamily="49" charset="0"/>
                <a:cs typeface="Calibri"/>
              </a:rPr>
              <a:t>(</a:t>
            </a:r>
            <a:r>
              <a:rPr sz="1700" spc="95" dirty="0">
                <a:latin typeface="Consolas" panose="020B0609020204030204" pitchFamily="49" charset="0"/>
                <a:cs typeface="Century"/>
              </a:rPr>
              <a:t>Expand</a:t>
            </a:r>
            <a:r>
              <a:rPr sz="1700" spc="95" dirty="0">
                <a:latin typeface="Consolas" panose="020B0609020204030204" pitchFamily="49" charset="0"/>
                <a:cs typeface="Calibri"/>
              </a:rPr>
              <a:t>(</a:t>
            </a:r>
            <a:r>
              <a:rPr sz="1700" i="1" spc="95" dirty="0" err="1">
                <a:solidFill>
                  <a:srgbClr val="004B00"/>
                </a:solidFill>
                <a:latin typeface="Consolas" panose="020B0609020204030204" pitchFamily="49" charset="0"/>
                <a:cs typeface="Palatino Linotype"/>
              </a:rPr>
              <a:t>node</a:t>
            </a:r>
            <a:r>
              <a:rPr sz="1700" spc="95" dirty="0" err="1">
                <a:latin typeface="Consolas" panose="020B0609020204030204" pitchFamily="49" charset="0"/>
                <a:cs typeface="Calibri"/>
              </a:rPr>
              <a:t>,</a:t>
            </a:r>
            <a:r>
              <a:rPr sz="1700" i="1" spc="35" dirty="0" err="1">
                <a:solidFill>
                  <a:srgbClr val="004B00"/>
                </a:solidFill>
                <a:latin typeface="Consolas" panose="020B0609020204030204" pitchFamily="49" charset="0"/>
                <a:cs typeface="Palatino Linotype"/>
              </a:rPr>
              <a:t>problem</a:t>
            </a:r>
            <a:r>
              <a:rPr sz="1700" spc="35" dirty="0">
                <a:latin typeface="Consolas" panose="020B0609020204030204" pitchFamily="49" charset="0"/>
                <a:cs typeface="Calibri"/>
              </a:rPr>
              <a:t>),</a:t>
            </a:r>
            <a:r>
              <a:rPr sz="1700" i="1" spc="35" dirty="0">
                <a:solidFill>
                  <a:srgbClr val="004B00"/>
                </a:solidFill>
                <a:latin typeface="Consolas" panose="020B0609020204030204" pitchFamily="49" charset="0"/>
                <a:cs typeface="Palatino Linotype"/>
              </a:rPr>
              <a:t>fringe</a:t>
            </a:r>
            <a:r>
              <a:rPr sz="1700" spc="35" dirty="0">
                <a:latin typeface="Consolas" panose="020B0609020204030204" pitchFamily="49" charset="0"/>
                <a:cs typeface="Calibri"/>
              </a:rPr>
              <a:t>)</a:t>
            </a:r>
            <a:endParaRPr sz="1700" dirty="0">
              <a:latin typeface="Consolas" panose="020B0609020204030204" pitchFamily="49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281" y="5114752"/>
            <a:ext cx="8856848" cy="65851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GB" sz="2050" dirty="0">
                <a:cs typeface="Tahoma"/>
              </a:rPr>
              <a:t>The</a:t>
            </a:r>
            <a:r>
              <a:rPr sz="2050" dirty="0">
                <a:cs typeface="Tahoma"/>
              </a:rPr>
              <a:t> strategy is defined </a:t>
            </a:r>
            <a:r>
              <a:rPr lang="en-GB" sz="2050" dirty="0">
                <a:cs typeface="Tahoma"/>
              </a:rPr>
              <a:t>entirely </a:t>
            </a:r>
            <a:r>
              <a:rPr sz="2050" dirty="0">
                <a:cs typeface="Tahoma"/>
              </a:rPr>
              <a:t>by picking the </a:t>
            </a:r>
            <a:r>
              <a:rPr sz="2050" spc="70" dirty="0">
                <a:solidFill>
                  <a:srgbClr val="7E0000"/>
                </a:solidFill>
                <a:latin typeface="Century"/>
                <a:cs typeface="Century"/>
              </a:rPr>
              <a:t>order</a:t>
            </a:r>
            <a:r>
              <a:rPr sz="2050" spc="204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80" dirty="0">
                <a:solidFill>
                  <a:srgbClr val="7E0000"/>
                </a:solidFill>
                <a:latin typeface="Century"/>
                <a:cs typeface="Century"/>
              </a:rPr>
              <a:t>of</a:t>
            </a:r>
            <a:r>
              <a:rPr sz="2050" spc="21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95" dirty="0">
                <a:solidFill>
                  <a:srgbClr val="7E0000"/>
                </a:solidFill>
                <a:latin typeface="Century"/>
                <a:cs typeface="Century"/>
              </a:rPr>
              <a:t>node</a:t>
            </a:r>
            <a:r>
              <a:rPr sz="2050" spc="19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45" dirty="0">
                <a:solidFill>
                  <a:srgbClr val="7E0000"/>
                </a:solidFill>
                <a:latin typeface="Century"/>
                <a:cs typeface="Century"/>
              </a:rPr>
              <a:t>expansion</a:t>
            </a:r>
            <a:endParaRPr lang="en-GB" sz="2050" spc="45" dirty="0">
              <a:solidFill>
                <a:srgbClr val="7E0000"/>
              </a:solidFill>
              <a:latin typeface="Century"/>
              <a:cs typeface="Century"/>
            </a:endParaRPr>
          </a:p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GB" sz="2050" spc="45" dirty="0">
                <a:cs typeface="Century"/>
              </a:rPr>
              <a:t>No information about the problem is used</a:t>
            </a:r>
            <a:endParaRPr sz="2050" dirty="0">
              <a:cs typeface="Centur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0" dirty="0"/>
              <a:t>Admissible</a:t>
            </a:r>
            <a:r>
              <a:rPr spc="160" dirty="0"/>
              <a:t> </a:t>
            </a:r>
            <a:r>
              <a:rPr spc="-20" dirty="0"/>
              <a:t>heuristics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1592038"/>
            <a:ext cx="7798790" cy="1481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E.g., for the 8-puzzle:</a:t>
            </a: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= number of misplaced tiles</a:t>
            </a: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= total 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Manhattan </a:t>
            </a:r>
            <a:r>
              <a:rPr sz="2050" dirty="0">
                <a:latin typeface="Tahoma"/>
                <a:cs typeface="Tahoma"/>
              </a:rPr>
              <a:t>distance</a:t>
            </a:r>
          </a:p>
          <a:p>
            <a:pPr marL="781685">
              <a:lnSpc>
                <a:spcPct val="100000"/>
              </a:lnSpc>
              <a:spcBef>
                <a:spcPts val="25"/>
              </a:spcBef>
            </a:pPr>
            <a:r>
              <a:rPr sz="2050" dirty="0">
                <a:latin typeface="Tahoma"/>
                <a:cs typeface="Tahoma"/>
              </a:rPr>
              <a:t>(i.e., no. of squares from desired location of each tile)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670666" y="3109518"/>
            <a:ext cx="1653539" cy="1653539"/>
            <a:chOff x="4670666" y="3109518"/>
            <a:chExt cx="1653539" cy="1653539"/>
          </a:xfrm>
        </p:grpSpPr>
        <p:sp>
          <p:nvSpPr>
            <p:cNvPr id="5" name="object 5"/>
            <p:cNvSpPr/>
            <p:nvPr/>
          </p:nvSpPr>
          <p:spPr>
            <a:xfrm>
              <a:off x="4670666" y="3109518"/>
              <a:ext cx="1653539" cy="1653539"/>
            </a:xfrm>
            <a:custGeom>
              <a:avLst/>
              <a:gdLst/>
              <a:ahLst/>
              <a:cxnLst/>
              <a:rect l="l" t="t" r="r" b="b"/>
              <a:pathLst>
                <a:path w="1653539" h="1653539">
                  <a:moveTo>
                    <a:pt x="0" y="0"/>
                  </a:moveTo>
                  <a:lnTo>
                    <a:pt x="0" y="1653184"/>
                  </a:lnTo>
                  <a:lnTo>
                    <a:pt x="1653184" y="1653184"/>
                  </a:lnTo>
                  <a:lnTo>
                    <a:pt x="1653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94627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94627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17875" y="4854177"/>
            <a:ext cx="62865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5" dirty="0">
                <a:latin typeface="Times New Roman"/>
                <a:cs typeface="Times New Roman"/>
              </a:rPr>
              <a:t>Start</a:t>
            </a:r>
            <a:r>
              <a:rPr sz="1000" b="1" spc="-65" dirty="0">
                <a:latin typeface="Times New Roman"/>
                <a:cs typeface="Times New Roman"/>
              </a:rPr>
              <a:t> </a:t>
            </a:r>
            <a:r>
              <a:rPr sz="1000" b="1" spc="15" dirty="0">
                <a:latin typeface="Times New Roman"/>
                <a:cs typeface="Times New Roman"/>
              </a:rPr>
              <a:t>State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9042" y="4852756"/>
            <a:ext cx="61404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5" dirty="0">
                <a:latin typeface="Times New Roman"/>
                <a:cs typeface="Times New Roman"/>
              </a:rPr>
              <a:t>Goal</a:t>
            </a:r>
            <a:r>
              <a:rPr sz="1000" b="1" spc="-55" dirty="0">
                <a:latin typeface="Times New Roman"/>
                <a:cs typeface="Times New Roman"/>
              </a:rPr>
              <a:t> </a:t>
            </a:r>
            <a:r>
              <a:rPr sz="1000" b="1" spc="15" dirty="0">
                <a:latin typeface="Times New Roman"/>
                <a:cs typeface="Times New Roman"/>
              </a:rPr>
              <a:t>State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3767" y="3232714"/>
            <a:ext cx="11303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0"/>
              </a:lnSpc>
            </a:pP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38875" y="3169702"/>
            <a:ext cx="1513205" cy="1520825"/>
            <a:chOff x="4738875" y="3169702"/>
            <a:chExt cx="1513205" cy="1520825"/>
          </a:xfrm>
        </p:grpSpPr>
        <p:sp>
          <p:nvSpPr>
            <p:cNvPr id="12" name="object 12"/>
            <p:cNvSpPr/>
            <p:nvPr/>
          </p:nvSpPr>
          <p:spPr>
            <a:xfrm>
              <a:off x="4742888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42888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42340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42340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42888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42888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42340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42340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42888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42888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94627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94627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94627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94627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662640" y="3101493"/>
          <a:ext cx="1652270" cy="1652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655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3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object 27"/>
          <p:cNvGrpSpPr/>
          <p:nvPr/>
        </p:nvGrpSpPr>
        <p:grpSpPr>
          <a:xfrm>
            <a:off x="2474213" y="3109518"/>
            <a:ext cx="1653539" cy="1653539"/>
            <a:chOff x="2474213" y="3109518"/>
            <a:chExt cx="1653539" cy="1653539"/>
          </a:xfrm>
        </p:grpSpPr>
        <p:sp>
          <p:nvSpPr>
            <p:cNvPr id="28" name="object 28"/>
            <p:cNvSpPr/>
            <p:nvPr/>
          </p:nvSpPr>
          <p:spPr>
            <a:xfrm>
              <a:off x="2474213" y="3109518"/>
              <a:ext cx="1653539" cy="1653539"/>
            </a:xfrm>
            <a:custGeom>
              <a:avLst/>
              <a:gdLst/>
              <a:ahLst/>
              <a:cxnLst/>
              <a:rect l="l" t="t" r="r" b="b"/>
              <a:pathLst>
                <a:path w="1653539" h="1653539">
                  <a:moveTo>
                    <a:pt x="0" y="0"/>
                  </a:moveTo>
                  <a:lnTo>
                    <a:pt x="0" y="1653184"/>
                  </a:lnTo>
                  <a:lnTo>
                    <a:pt x="1653184" y="1653184"/>
                  </a:lnTo>
                  <a:lnTo>
                    <a:pt x="1653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45888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45888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98162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98162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98162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98162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45888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45888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45888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45888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46436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46436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46436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46436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46436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46436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2466188" y="3101493"/>
          <a:ext cx="1652270" cy="1652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655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3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509117" y="5655970"/>
            <a:ext cx="878205" cy="0"/>
          </a:xfrm>
          <a:custGeom>
            <a:avLst/>
            <a:gdLst/>
            <a:ahLst/>
            <a:cxnLst/>
            <a:rect l="l" t="t" r="r" b="b"/>
            <a:pathLst>
              <a:path w="878205">
                <a:moveTo>
                  <a:pt x="0" y="0"/>
                </a:moveTo>
                <a:lnTo>
                  <a:pt x="877824" y="0"/>
                </a:lnTo>
              </a:path>
            </a:pathLst>
          </a:custGeom>
          <a:ln w="6095">
            <a:solidFill>
              <a:srgbClr val="FE00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58469" y="5298406"/>
            <a:ext cx="1209040" cy="655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i="1" spc="165" dirty="0">
                <a:solidFill>
                  <a:srgbClr val="FF00FF"/>
                </a:solidFill>
                <a:latin typeface="Times New Roman"/>
                <a:cs typeface="Times New Roman"/>
              </a:rPr>
              <a:t>h</a:t>
            </a:r>
            <a:r>
              <a:rPr sz="2100" spc="247" baseline="-11904" dirty="0">
                <a:solidFill>
                  <a:srgbClr val="FF00FF"/>
                </a:solidFill>
                <a:latin typeface="Garamond"/>
                <a:cs typeface="Garamond"/>
              </a:rPr>
              <a:t>1</a:t>
            </a:r>
            <a:r>
              <a:rPr sz="2050" spc="165" dirty="0">
                <a:solidFill>
                  <a:srgbClr val="FF00FF"/>
                </a:solidFill>
                <a:latin typeface="Garamond"/>
                <a:cs typeface="Garamond"/>
              </a:rPr>
              <a:t>(</a:t>
            </a:r>
            <a:r>
              <a:rPr sz="2050" i="1" spc="165" dirty="0">
                <a:solidFill>
                  <a:srgbClr val="FF00FF"/>
                </a:solidFill>
                <a:latin typeface="Times New Roman"/>
                <a:cs typeface="Times New Roman"/>
              </a:rPr>
              <a:t>S</a:t>
            </a:r>
            <a:r>
              <a:rPr sz="2050" spc="165" dirty="0">
                <a:solidFill>
                  <a:srgbClr val="FF00FF"/>
                </a:solidFill>
                <a:latin typeface="Garamond"/>
                <a:cs typeface="Garamond"/>
              </a:rPr>
              <a:t>)</a:t>
            </a:r>
            <a:r>
              <a:rPr sz="2050" spc="45" dirty="0">
                <a:solidFill>
                  <a:srgbClr val="FF00FF"/>
                </a:solidFill>
                <a:latin typeface="Garamond"/>
                <a:cs typeface="Garamond"/>
              </a:rPr>
              <a:t> </a:t>
            </a:r>
            <a:r>
              <a:rPr sz="2050" spc="-40" dirty="0">
                <a:solidFill>
                  <a:srgbClr val="FF00FF"/>
                </a:solidFill>
                <a:latin typeface="Tahoma"/>
                <a:cs typeface="Tahoma"/>
              </a:rPr>
              <a:t>=??</a:t>
            </a:r>
            <a:endParaRPr sz="20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25"/>
              </a:spcBef>
            </a:pPr>
            <a:r>
              <a:rPr sz="2050" i="1" spc="165" dirty="0">
                <a:solidFill>
                  <a:srgbClr val="FF00FF"/>
                </a:solidFill>
                <a:latin typeface="Times New Roman"/>
                <a:cs typeface="Times New Roman"/>
              </a:rPr>
              <a:t>h</a:t>
            </a:r>
            <a:r>
              <a:rPr sz="2100" spc="247" baseline="-11904" dirty="0">
                <a:solidFill>
                  <a:srgbClr val="FF00FF"/>
                </a:solidFill>
                <a:latin typeface="Garamond"/>
                <a:cs typeface="Garamond"/>
              </a:rPr>
              <a:t>2</a:t>
            </a:r>
            <a:r>
              <a:rPr sz="2050" spc="165" dirty="0">
                <a:solidFill>
                  <a:srgbClr val="FF00FF"/>
                </a:solidFill>
                <a:latin typeface="Garamond"/>
                <a:cs typeface="Garamond"/>
              </a:rPr>
              <a:t>(</a:t>
            </a:r>
            <a:r>
              <a:rPr sz="2050" i="1" spc="165" dirty="0">
                <a:solidFill>
                  <a:srgbClr val="FF00FF"/>
                </a:solidFill>
                <a:latin typeface="Times New Roman"/>
                <a:cs typeface="Times New Roman"/>
              </a:rPr>
              <a:t>S</a:t>
            </a:r>
            <a:r>
              <a:rPr sz="2050" spc="165" dirty="0">
                <a:solidFill>
                  <a:srgbClr val="FF00FF"/>
                </a:solidFill>
                <a:latin typeface="Garamond"/>
                <a:cs typeface="Garamond"/>
              </a:rPr>
              <a:t>)</a:t>
            </a:r>
            <a:r>
              <a:rPr sz="2050" spc="45" dirty="0">
                <a:solidFill>
                  <a:srgbClr val="FF00FF"/>
                </a:solidFill>
                <a:latin typeface="Garamond"/>
                <a:cs typeface="Garamond"/>
              </a:rPr>
              <a:t> </a:t>
            </a:r>
            <a:r>
              <a:rPr sz="2050" spc="-40" dirty="0">
                <a:solidFill>
                  <a:srgbClr val="FF00FF"/>
                </a:solidFill>
                <a:latin typeface="Tahoma"/>
                <a:cs typeface="Tahoma"/>
              </a:rPr>
              <a:t>=??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9117" y="5971438"/>
            <a:ext cx="878205" cy="0"/>
          </a:xfrm>
          <a:custGeom>
            <a:avLst/>
            <a:gdLst/>
            <a:ahLst/>
            <a:cxnLst/>
            <a:rect l="l" t="t" r="r" b="b"/>
            <a:pathLst>
              <a:path w="878205">
                <a:moveTo>
                  <a:pt x="0" y="0"/>
                </a:moveTo>
                <a:lnTo>
                  <a:pt x="877824" y="0"/>
                </a:lnTo>
              </a:path>
            </a:pathLst>
          </a:custGeom>
          <a:ln w="6095">
            <a:solidFill>
              <a:srgbClr val="FE00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30</a:t>
            </a:fld>
            <a:endParaRPr spc="2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0" dirty="0"/>
              <a:t>Admissible</a:t>
            </a:r>
            <a:r>
              <a:rPr spc="160" dirty="0"/>
              <a:t> </a:t>
            </a:r>
            <a:r>
              <a:rPr spc="-20" dirty="0"/>
              <a:t>heuristics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1592038"/>
            <a:ext cx="7999731" cy="1481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spc="-80" dirty="0">
                <a:latin typeface="Tahoma"/>
                <a:cs typeface="Tahoma"/>
              </a:rPr>
              <a:t>E</a:t>
            </a:r>
            <a:r>
              <a:rPr sz="2050" dirty="0">
                <a:latin typeface="Tahoma"/>
                <a:cs typeface="Tahoma"/>
              </a:rPr>
              <a:t>.g., for the 8-puzzle:</a:t>
            </a: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= number of misplaced tiles</a:t>
            </a: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= total 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Manhattan </a:t>
            </a:r>
            <a:r>
              <a:rPr sz="2050" dirty="0">
                <a:latin typeface="Tahoma"/>
                <a:cs typeface="Tahoma"/>
              </a:rPr>
              <a:t>distance</a:t>
            </a:r>
          </a:p>
          <a:p>
            <a:pPr marL="781685">
              <a:lnSpc>
                <a:spcPct val="100000"/>
              </a:lnSpc>
              <a:spcBef>
                <a:spcPts val="25"/>
              </a:spcBef>
            </a:pPr>
            <a:r>
              <a:rPr sz="2050" dirty="0">
                <a:latin typeface="Tahoma"/>
                <a:cs typeface="Tahoma"/>
              </a:rPr>
              <a:t>(i.e., no. of squares from desired location of each tile)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670666" y="3109518"/>
            <a:ext cx="1653539" cy="1653539"/>
            <a:chOff x="4670666" y="3109518"/>
            <a:chExt cx="1653539" cy="1653539"/>
          </a:xfrm>
        </p:grpSpPr>
        <p:sp>
          <p:nvSpPr>
            <p:cNvPr id="5" name="object 5"/>
            <p:cNvSpPr/>
            <p:nvPr/>
          </p:nvSpPr>
          <p:spPr>
            <a:xfrm>
              <a:off x="4670666" y="3109518"/>
              <a:ext cx="1653539" cy="1653539"/>
            </a:xfrm>
            <a:custGeom>
              <a:avLst/>
              <a:gdLst/>
              <a:ahLst/>
              <a:cxnLst/>
              <a:rect l="l" t="t" r="r" b="b"/>
              <a:pathLst>
                <a:path w="1653539" h="1653539">
                  <a:moveTo>
                    <a:pt x="0" y="0"/>
                  </a:moveTo>
                  <a:lnTo>
                    <a:pt x="0" y="1653184"/>
                  </a:lnTo>
                  <a:lnTo>
                    <a:pt x="1653184" y="1653184"/>
                  </a:lnTo>
                  <a:lnTo>
                    <a:pt x="1653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94627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94627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17875" y="4854177"/>
            <a:ext cx="62865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5" dirty="0">
                <a:latin typeface="Times New Roman"/>
                <a:cs typeface="Times New Roman"/>
              </a:rPr>
              <a:t>Start</a:t>
            </a:r>
            <a:r>
              <a:rPr sz="1000" b="1" spc="-65" dirty="0">
                <a:latin typeface="Times New Roman"/>
                <a:cs typeface="Times New Roman"/>
              </a:rPr>
              <a:t> </a:t>
            </a:r>
            <a:r>
              <a:rPr sz="1000" b="1" spc="15" dirty="0">
                <a:latin typeface="Times New Roman"/>
                <a:cs typeface="Times New Roman"/>
              </a:rPr>
              <a:t>State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9042" y="4852756"/>
            <a:ext cx="61404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5" dirty="0">
                <a:latin typeface="Times New Roman"/>
                <a:cs typeface="Times New Roman"/>
              </a:rPr>
              <a:t>Goal</a:t>
            </a:r>
            <a:r>
              <a:rPr sz="1000" b="1" spc="-55" dirty="0">
                <a:latin typeface="Times New Roman"/>
                <a:cs typeface="Times New Roman"/>
              </a:rPr>
              <a:t> </a:t>
            </a:r>
            <a:r>
              <a:rPr sz="1000" b="1" spc="15" dirty="0">
                <a:latin typeface="Times New Roman"/>
                <a:cs typeface="Times New Roman"/>
              </a:rPr>
              <a:t>State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3767" y="3232714"/>
            <a:ext cx="11303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0"/>
              </a:lnSpc>
            </a:pP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38875" y="3169702"/>
            <a:ext cx="1513205" cy="1520825"/>
            <a:chOff x="4738875" y="3169702"/>
            <a:chExt cx="1513205" cy="1520825"/>
          </a:xfrm>
        </p:grpSpPr>
        <p:sp>
          <p:nvSpPr>
            <p:cNvPr id="12" name="object 12"/>
            <p:cNvSpPr/>
            <p:nvPr/>
          </p:nvSpPr>
          <p:spPr>
            <a:xfrm>
              <a:off x="4742888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42888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42340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42340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42888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42888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42340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42340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42888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42888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94627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94627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94627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94627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662640" y="3101493"/>
          <a:ext cx="1652270" cy="1652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655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3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object 27"/>
          <p:cNvGrpSpPr/>
          <p:nvPr/>
        </p:nvGrpSpPr>
        <p:grpSpPr>
          <a:xfrm>
            <a:off x="2474213" y="3109518"/>
            <a:ext cx="1653539" cy="1653539"/>
            <a:chOff x="2474213" y="3109518"/>
            <a:chExt cx="1653539" cy="1653539"/>
          </a:xfrm>
        </p:grpSpPr>
        <p:sp>
          <p:nvSpPr>
            <p:cNvPr id="28" name="object 28"/>
            <p:cNvSpPr/>
            <p:nvPr/>
          </p:nvSpPr>
          <p:spPr>
            <a:xfrm>
              <a:off x="2474213" y="3109518"/>
              <a:ext cx="1653539" cy="1653539"/>
            </a:xfrm>
            <a:custGeom>
              <a:avLst/>
              <a:gdLst/>
              <a:ahLst/>
              <a:cxnLst/>
              <a:rect l="l" t="t" r="r" b="b"/>
              <a:pathLst>
                <a:path w="1653539" h="1653539">
                  <a:moveTo>
                    <a:pt x="0" y="0"/>
                  </a:moveTo>
                  <a:lnTo>
                    <a:pt x="0" y="1653184"/>
                  </a:lnTo>
                  <a:lnTo>
                    <a:pt x="1653184" y="1653184"/>
                  </a:lnTo>
                  <a:lnTo>
                    <a:pt x="1653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45888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45888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98162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98162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98162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98162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45888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45888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45888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45888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46436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46436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46436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46436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46436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46436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2466188" y="3101493"/>
          <a:ext cx="1652270" cy="1652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655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3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509117" y="5655970"/>
            <a:ext cx="878205" cy="0"/>
          </a:xfrm>
          <a:custGeom>
            <a:avLst/>
            <a:gdLst/>
            <a:ahLst/>
            <a:cxnLst/>
            <a:rect l="l" t="t" r="r" b="b"/>
            <a:pathLst>
              <a:path w="878205">
                <a:moveTo>
                  <a:pt x="0" y="0"/>
                </a:moveTo>
                <a:lnTo>
                  <a:pt x="877824" y="0"/>
                </a:lnTo>
              </a:path>
            </a:pathLst>
          </a:custGeom>
          <a:ln w="6095">
            <a:solidFill>
              <a:srgbClr val="FE00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58469" y="5298406"/>
            <a:ext cx="4251325" cy="6456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i="1" dirty="0">
                <a:solidFill>
                  <a:srgbClr val="FF00FF"/>
                </a:solidFill>
                <a:latin typeface="Times New Roman"/>
                <a:cs typeface="Times New Roman"/>
              </a:rPr>
              <a:t>h</a:t>
            </a:r>
            <a:r>
              <a:rPr sz="2100" baseline="-11904" dirty="0">
                <a:solidFill>
                  <a:srgbClr val="FF00FF"/>
                </a:solidFill>
                <a:latin typeface="Garamond"/>
                <a:cs typeface="Garamond"/>
              </a:rPr>
              <a:t>1</a:t>
            </a:r>
            <a:r>
              <a:rPr sz="2050" dirty="0">
                <a:solidFill>
                  <a:srgbClr val="FF00FF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FF00FF"/>
                </a:solidFill>
                <a:latin typeface="Times New Roman"/>
                <a:cs typeface="Times New Roman"/>
              </a:rPr>
              <a:t>S</a:t>
            </a:r>
            <a:r>
              <a:rPr sz="2050" dirty="0">
                <a:solidFill>
                  <a:srgbClr val="FF00FF"/>
                </a:solidFill>
                <a:latin typeface="Garamond"/>
                <a:cs typeface="Garamond"/>
              </a:rPr>
              <a:t>) 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=?? </a:t>
            </a:r>
            <a:r>
              <a:rPr sz="2050" dirty="0">
                <a:latin typeface="Tahoma"/>
                <a:cs typeface="Tahoma"/>
              </a:rPr>
              <a:t>6</a:t>
            </a:r>
          </a:p>
          <a:p>
            <a:pPr marL="50800">
              <a:lnSpc>
                <a:spcPct val="100000"/>
              </a:lnSpc>
              <a:spcBef>
                <a:spcPts val="25"/>
              </a:spcBef>
            </a:pPr>
            <a:r>
              <a:rPr sz="2050" i="1" dirty="0">
                <a:solidFill>
                  <a:srgbClr val="FF00FF"/>
                </a:solidFill>
                <a:latin typeface="Times New Roman"/>
                <a:cs typeface="Times New Roman"/>
              </a:rPr>
              <a:t>h</a:t>
            </a:r>
            <a:r>
              <a:rPr sz="2100" baseline="-11904" dirty="0">
                <a:solidFill>
                  <a:srgbClr val="FF00FF"/>
                </a:solidFill>
                <a:latin typeface="Garamond"/>
                <a:cs typeface="Garamond"/>
              </a:rPr>
              <a:t>2</a:t>
            </a:r>
            <a:r>
              <a:rPr sz="2050" dirty="0">
                <a:solidFill>
                  <a:srgbClr val="FF00FF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FF00FF"/>
                </a:solidFill>
                <a:latin typeface="Times New Roman"/>
                <a:cs typeface="Times New Roman"/>
              </a:rPr>
              <a:t>S</a:t>
            </a:r>
            <a:r>
              <a:rPr sz="2050" dirty="0">
                <a:solidFill>
                  <a:srgbClr val="FF00FF"/>
                </a:solidFill>
                <a:latin typeface="Garamond"/>
                <a:cs typeface="Garamond"/>
              </a:rPr>
              <a:t>) 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=?? </a:t>
            </a:r>
            <a:r>
              <a:rPr lang="en-GB" sz="2050" dirty="0">
                <a:latin typeface="Tahoma"/>
                <a:cs typeface="Tahoma"/>
              </a:rPr>
              <a:t>2</a:t>
            </a:r>
            <a:r>
              <a:rPr sz="2050" dirty="0">
                <a:latin typeface="Tahoma"/>
                <a:cs typeface="Tahoma"/>
              </a:rPr>
              <a:t>+</a:t>
            </a:r>
            <a:r>
              <a:rPr lang="en-GB" sz="2050" dirty="0">
                <a:latin typeface="Tahoma"/>
                <a:cs typeface="Tahoma"/>
              </a:rPr>
              <a:t>0</a:t>
            </a:r>
            <a:r>
              <a:rPr sz="2050" dirty="0">
                <a:latin typeface="Tahoma"/>
                <a:cs typeface="Tahoma"/>
              </a:rPr>
              <a:t>+3+3+1+0+2+1 = 1</a:t>
            </a:r>
            <a:r>
              <a:rPr lang="en-GB" sz="2050" dirty="0">
                <a:latin typeface="Tahoma"/>
                <a:cs typeface="Tahoma"/>
              </a:rPr>
              <a:t>2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9117" y="5971438"/>
            <a:ext cx="878205" cy="0"/>
          </a:xfrm>
          <a:custGeom>
            <a:avLst/>
            <a:gdLst/>
            <a:ahLst/>
            <a:cxnLst/>
            <a:rect l="l" t="t" r="r" b="b"/>
            <a:pathLst>
              <a:path w="878205">
                <a:moveTo>
                  <a:pt x="0" y="0"/>
                </a:moveTo>
                <a:lnTo>
                  <a:pt x="877824" y="0"/>
                </a:lnTo>
              </a:path>
            </a:pathLst>
          </a:custGeom>
          <a:ln w="6095">
            <a:solidFill>
              <a:srgbClr val="FE00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31</a:t>
            </a:fld>
            <a:endParaRPr spc="2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" dirty="0"/>
              <a:t>Dominance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024" y="1592038"/>
            <a:ext cx="8380376" cy="365176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0800" marR="43180">
              <a:lnSpc>
                <a:spcPct val="101499"/>
              </a:lnSpc>
              <a:spcBef>
                <a:spcPts val="80"/>
              </a:spcBef>
            </a:pPr>
            <a:r>
              <a:rPr sz="2050" dirty="0">
                <a:latin typeface="Tahoma"/>
                <a:cs typeface="Tahoma"/>
              </a:rPr>
              <a:t>If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≥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for all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 </a:t>
            </a:r>
            <a:r>
              <a:rPr sz="2050" dirty="0">
                <a:latin typeface="Tahoma"/>
                <a:cs typeface="Tahoma"/>
              </a:rPr>
              <a:t>(both </a:t>
            </a:r>
            <a:r>
              <a:rPr lang="en-GB" sz="2050" dirty="0">
                <a:latin typeface="Tahoma"/>
                <a:cs typeface="Tahoma"/>
              </a:rPr>
              <a:t>are </a:t>
            </a:r>
            <a:r>
              <a:rPr sz="2050" dirty="0">
                <a:latin typeface="Tahoma"/>
                <a:cs typeface="Tahoma"/>
              </a:rPr>
              <a:t>admissible) then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2 </a:t>
            </a:r>
            <a:r>
              <a:rPr sz="2050" b="1" dirty="0">
                <a:solidFill>
                  <a:srgbClr val="00007E"/>
                </a:solidFill>
                <a:latin typeface="Tahoma"/>
                <a:cs typeface="Tahoma"/>
              </a:rPr>
              <a:t>dominates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1 </a:t>
            </a:r>
            <a:r>
              <a:rPr sz="2050" dirty="0">
                <a:latin typeface="Tahoma"/>
                <a:cs typeface="Tahoma"/>
              </a:rPr>
              <a:t>and is better for search</a:t>
            </a: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latin typeface="Tahoma"/>
                <a:cs typeface="Tahoma"/>
              </a:rPr>
              <a:t>Typical search costs</a:t>
            </a:r>
            <a:r>
              <a:rPr lang="en-GB" sz="2050" dirty="0">
                <a:latin typeface="Tahoma"/>
                <a:cs typeface="Tahoma"/>
              </a:rPr>
              <a:t> (generated nodes) for a tree with depth</a:t>
            </a:r>
            <a:r>
              <a:rPr sz="2050" dirty="0">
                <a:latin typeface="Tahoma"/>
                <a:cs typeface="Tahoma"/>
              </a:rPr>
              <a:t>:</a:t>
            </a:r>
            <a:endParaRPr lang="en-GB" sz="2050" dirty="0">
              <a:latin typeface="Tahoma"/>
              <a:cs typeface="Tahoma"/>
            </a:endParaRPr>
          </a:p>
          <a:p>
            <a:pPr marL="965200" lvl="2">
              <a:spcBef>
                <a:spcPts val="1560"/>
              </a:spcBef>
            </a:pPr>
            <a:r>
              <a:rPr lang="en-GB" sz="2050" i="1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d </a:t>
            </a:r>
            <a:r>
              <a:rPr sz="2050" dirty="0">
                <a:latin typeface="Garamond"/>
                <a:cs typeface="Garamond"/>
              </a:rPr>
              <a:t>= 1</a:t>
            </a:r>
            <a:r>
              <a:rPr lang="en-GB" sz="2050" dirty="0">
                <a:latin typeface="Garamond"/>
                <a:cs typeface="Garamond"/>
              </a:rPr>
              <a:t>6  </a:t>
            </a:r>
            <a:r>
              <a:rPr lang="en-GB" sz="2050" dirty="0">
                <a:latin typeface="Tahoma"/>
                <a:cs typeface="Tahoma"/>
              </a:rPr>
              <a:t>D</a:t>
            </a:r>
            <a:r>
              <a:rPr sz="2050" dirty="0">
                <a:latin typeface="Tahoma"/>
                <a:cs typeface="Tahoma"/>
              </a:rPr>
              <a:t>S </a:t>
            </a:r>
            <a:r>
              <a:rPr lang="en-GB" sz="2050" dirty="0">
                <a:latin typeface="Lucida Sans Unicode"/>
                <a:cs typeface="Lucida Sans Unicode"/>
              </a:rPr>
              <a:t>≈</a:t>
            </a:r>
            <a:r>
              <a:rPr sz="2050" dirty="0">
                <a:latin typeface="Tahoma"/>
                <a:cs typeface="Tahoma"/>
              </a:rPr>
              <a:t> 3,</a:t>
            </a:r>
            <a:r>
              <a:rPr lang="en-GB" sz="2050" dirty="0">
                <a:latin typeface="Tahoma"/>
                <a:cs typeface="Tahoma"/>
              </a:rPr>
              <a:t>000</a:t>
            </a:r>
            <a:r>
              <a:rPr sz="2050" dirty="0">
                <a:latin typeface="Tahoma"/>
                <a:cs typeface="Tahoma"/>
              </a:rPr>
              <a:t>,</a:t>
            </a:r>
            <a:r>
              <a:rPr lang="en-GB" sz="2050" dirty="0">
                <a:latin typeface="Tahoma"/>
                <a:cs typeface="Tahoma"/>
              </a:rPr>
              <a:t>000</a:t>
            </a:r>
            <a:r>
              <a:rPr sz="2050" dirty="0">
                <a:latin typeface="Tahoma"/>
                <a:cs typeface="Tahoma"/>
              </a:rPr>
              <a:t> nodes</a:t>
            </a:r>
            <a:endParaRPr lang="en-GB" sz="2050" dirty="0">
              <a:latin typeface="Tahoma"/>
              <a:cs typeface="Tahoma"/>
            </a:endParaRPr>
          </a:p>
          <a:p>
            <a:pPr marL="988060" marR="1714500" algn="ctr">
              <a:lnSpc>
                <a:spcPct val="101499"/>
              </a:lnSpc>
            </a:pPr>
            <a:r>
              <a:rPr lang="en-GB" sz="2050" dirty="0">
                <a:latin typeface="Tahoma"/>
                <a:cs typeface="Tahoma"/>
              </a:rPr>
              <a:t>      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100" baseline="29761" dirty="0">
                <a:latin typeface="Lucida Sans Unicode"/>
                <a:cs typeface="Lucida Sans Unicode"/>
              </a:rPr>
              <a:t>∗</a:t>
            </a:r>
            <a:r>
              <a:rPr sz="2050" dirty="0">
                <a:latin typeface="Garamond"/>
                <a:cs typeface="Garamond"/>
              </a:rPr>
              <a:t>(</a:t>
            </a:r>
            <a:r>
              <a:rPr sz="2050" i="1" dirty="0">
                <a:latin typeface="Times New Roman"/>
                <a:cs typeface="Times New Roman"/>
              </a:rPr>
              <a:t>h</a:t>
            </a:r>
            <a:r>
              <a:rPr sz="2100" baseline="-11904" dirty="0">
                <a:latin typeface="Garamond"/>
                <a:cs typeface="Garamond"/>
              </a:rPr>
              <a:t>1</a:t>
            </a:r>
            <a:r>
              <a:rPr sz="2050" dirty="0"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= 539 nodes  A</a:t>
            </a:r>
            <a:r>
              <a:rPr sz="2100" baseline="29761" dirty="0">
                <a:latin typeface="Lucida Sans Unicode"/>
                <a:cs typeface="Lucida Sans Unicode"/>
              </a:rPr>
              <a:t>∗</a:t>
            </a:r>
            <a:r>
              <a:rPr sz="2050" dirty="0">
                <a:latin typeface="Garamond"/>
                <a:cs typeface="Garamond"/>
              </a:rPr>
              <a:t>(</a:t>
            </a:r>
            <a:r>
              <a:rPr sz="2050" i="1" dirty="0">
                <a:latin typeface="Times New Roman"/>
                <a:cs typeface="Times New Roman"/>
              </a:rPr>
              <a:t>h</a:t>
            </a:r>
            <a:r>
              <a:rPr sz="2100" baseline="-11904" dirty="0">
                <a:latin typeface="Garamond"/>
                <a:cs typeface="Garamond"/>
              </a:rPr>
              <a:t>2</a:t>
            </a:r>
            <a:r>
              <a:rPr sz="2050" dirty="0"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= 113 nodes</a:t>
            </a:r>
            <a:endParaRPr lang="en-GB" sz="2050" dirty="0">
              <a:latin typeface="Tahoma"/>
              <a:cs typeface="Tahoma"/>
            </a:endParaRPr>
          </a:p>
          <a:p>
            <a:pPr marL="988060" marR="1714500">
              <a:lnSpc>
                <a:spcPct val="101499"/>
              </a:lnSpc>
            </a:pPr>
            <a:r>
              <a:rPr sz="2050" i="1" dirty="0">
                <a:latin typeface="Times New Roman"/>
                <a:cs typeface="Times New Roman"/>
              </a:rPr>
              <a:t>d </a:t>
            </a:r>
            <a:r>
              <a:rPr sz="2050" dirty="0">
                <a:latin typeface="Garamond"/>
                <a:cs typeface="Garamond"/>
              </a:rPr>
              <a:t>= 24	</a:t>
            </a:r>
            <a:r>
              <a:rPr sz="2050" dirty="0">
                <a:latin typeface="Tahoma"/>
                <a:cs typeface="Tahoma"/>
              </a:rPr>
              <a:t>DS </a:t>
            </a:r>
            <a:r>
              <a:rPr sz="2050" dirty="0">
                <a:latin typeface="Lucida Sans Unicode"/>
                <a:cs typeface="Lucida Sans Unicode"/>
              </a:rPr>
              <a:t>≈ </a:t>
            </a:r>
            <a:r>
              <a:rPr sz="2050" dirty="0">
                <a:latin typeface="Tahoma"/>
                <a:cs typeface="Tahoma"/>
              </a:rPr>
              <a:t>54,000,000,000 nodes</a:t>
            </a:r>
          </a:p>
          <a:p>
            <a:pPr marL="988060" marR="1399540" algn="ctr">
              <a:lnSpc>
                <a:spcPct val="101000"/>
              </a:lnSpc>
              <a:spcBef>
                <a:spcPts val="10"/>
              </a:spcBef>
            </a:pPr>
            <a:r>
              <a:rPr lang="en-GB" sz="2050" dirty="0">
                <a:latin typeface="Tahoma"/>
                <a:cs typeface="Tahoma"/>
              </a:rPr>
              <a:t>         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100" baseline="29761" dirty="0">
                <a:latin typeface="Lucida Sans Unicode"/>
                <a:cs typeface="Lucida Sans Unicode"/>
              </a:rPr>
              <a:t>∗</a:t>
            </a:r>
            <a:r>
              <a:rPr sz="2050" dirty="0">
                <a:latin typeface="Garamond"/>
                <a:cs typeface="Garamond"/>
              </a:rPr>
              <a:t>(</a:t>
            </a:r>
            <a:r>
              <a:rPr sz="2050" i="1" dirty="0">
                <a:latin typeface="Times New Roman"/>
                <a:cs typeface="Times New Roman"/>
              </a:rPr>
              <a:t>h</a:t>
            </a:r>
            <a:r>
              <a:rPr sz="2100" baseline="-11904" dirty="0">
                <a:latin typeface="Garamond"/>
                <a:cs typeface="Garamond"/>
              </a:rPr>
              <a:t>1</a:t>
            </a:r>
            <a:r>
              <a:rPr sz="2050" dirty="0"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= 39,135 nodes  A</a:t>
            </a:r>
            <a:r>
              <a:rPr sz="2100" baseline="29761" dirty="0">
                <a:latin typeface="Lucida Sans Unicode"/>
                <a:cs typeface="Lucida Sans Unicode"/>
              </a:rPr>
              <a:t>∗</a:t>
            </a:r>
            <a:r>
              <a:rPr sz="2050" dirty="0">
                <a:latin typeface="Garamond"/>
                <a:cs typeface="Garamond"/>
              </a:rPr>
              <a:t>(</a:t>
            </a:r>
            <a:r>
              <a:rPr sz="2050" i="1" dirty="0">
                <a:latin typeface="Times New Roman"/>
                <a:cs typeface="Times New Roman"/>
              </a:rPr>
              <a:t>h</a:t>
            </a:r>
            <a:r>
              <a:rPr sz="2100" baseline="-11904" dirty="0">
                <a:latin typeface="Garamond"/>
                <a:cs typeface="Garamond"/>
              </a:rPr>
              <a:t>2</a:t>
            </a:r>
            <a:r>
              <a:rPr sz="2050" dirty="0"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= 1,641 nodes</a:t>
            </a:r>
            <a:endParaRPr lang="en-GB" sz="2050" dirty="0">
              <a:latin typeface="Tahoma"/>
              <a:cs typeface="Tahoma"/>
            </a:endParaRPr>
          </a:p>
          <a:p>
            <a:pPr marL="988060" marR="1399540" algn="ctr">
              <a:lnSpc>
                <a:spcPct val="101000"/>
              </a:lnSpc>
              <a:spcBef>
                <a:spcPts val="10"/>
              </a:spcBef>
            </a:pPr>
            <a:endParaRPr sz="2050" dirty="0">
              <a:latin typeface="Tahoma"/>
              <a:cs typeface="Tahoma"/>
            </a:endParaRPr>
          </a:p>
          <a:p>
            <a:pPr marR="782955" indent="-317500">
              <a:lnSpc>
                <a:spcPts val="2800"/>
              </a:lnSpc>
            </a:pPr>
            <a:r>
              <a:rPr sz="2050" dirty="0">
                <a:latin typeface="Tahoma"/>
                <a:cs typeface="Tahoma"/>
              </a:rPr>
              <a:t>Given any admissible heuristics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i="1" baseline="-11904" dirty="0">
                <a:solidFill>
                  <a:srgbClr val="990099"/>
                </a:solidFill>
                <a:latin typeface="Palatino Linotype"/>
                <a:cs typeface="Palatino Linotype"/>
              </a:rPr>
              <a:t>a</a:t>
            </a:r>
            <a:r>
              <a:rPr sz="2050" dirty="0">
                <a:latin typeface="Tahoma"/>
                <a:cs typeface="Tahoma"/>
              </a:rPr>
              <a:t>,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i="1" baseline="-11904" dirty="0">
                <a:solidFill>
                  <a:srgbClr val="990099"/>
                </a:solidFill>
                <a:latin typeface="Palatino Linotype"/>
                <a:cs typeface="Palatino Linotype"/>
              </a:rPr>
              <a:t>b</a:t>
            </a:r>
            <a:r>
              <a:rPr sz="2050" dirty="0">
                <a:latin typeface="Tahoma"/>
                <a:cs typeface="Tahoma"/>
              </a:rPr>
              <a:t>, 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= max(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i="1" baseline="-11904" dirty="0">
                <a:solidFill>
                  <a:srgbClr val="990099"/>
                </a:solidFill>
                <a:latin typeface="Palatino Linotype"/>
                <a:cs typeface="Palatino Linotype"/>
              </a:rPr>
              <a:t>a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, h</a:t>
            </a:r>
            <a:r>
              <a:rPr sz="2100" i="1" baseline="-11904" dirty="0">
                <a:solidFill>
                  <a:srgbClr val="990099"/>
                </a:solidFill>
                <a:latin typeface="Palatino Linotype"/>
                <a:cs typeface="Palatino Linotype"/>
              </a:rPr>
              <a:t>b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))</a:t>
            </a:r>
            <a:r>
              <a:rPr lang="en-GB" sz="205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dirty="0">
                <a:latin typeface="Tahoma"/>
                <a:cs typeface="Tahoma"/>
              </a:rPr>
              <a:t>is also admissible and dominates</a:t>
            </a:r>
            <a:r>
              <a:rPr lang="en-GB" sz="2050" dirty="0">
                <a:latin typeface="Tahoma"/>
                <a:cs typeface="Tahoma"/>
              </a:rPr>
              <a:t> both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i="1" baseline="-11904" dirty="0">
                <a:solidFill>
                  <a:srgbClr val="990099"/>
                </a:solidFill>
                <a:latin typeface="Palatino Linotype"/>
                <a:cs typeface="Palatino Linotype"/>
              </a:rPr>
              <a:t>a</a:t>
            </a:r>
            <a:r>
              <a:rPr sz="2050" dirty="0">
                <a:latin typeface="Tahoma"/>
                <a:cs typeface="Tahoma"/>
              </a:rPr>
              <a:t>,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i="1" baseline="-11904" dirty="0">
                <a:solidFill>
                  <a:srgbClr val="990099"/>
                </a:solidFill>
                <a:latin typeface="Palatino Linotype"/>
                <a:cs typeface="Palatino Linotype"/>
              </a:rPr>
              <a:t>b</a:t>
            </a:r>
            <a:endParaRPr sz="2100" baseline="-11904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5" dirty="0"/>
              <a:t>Relaxed</a:t>
            </a:r>
            <a:r>
              <a:rPr spc="114" dirty="0"/>
              <a:t> </a:t>
            </a:r>
            <a:r>
              <a:rPr spc="1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025" y="1608802"/>
            <a:ext cx="7999375" cy="367619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Admissible heuristics can be derived from the </a:t>
            </a:r>
            <a:r>
              <a:rPr sz="2400" dirty="0">
                <a:solidFill>
                  <a:srgbClr val="7E0000"/>
                </a:solidFill>
                <a:latin typeface="Century"/>
                <a:cs typeface="Century"/>
              </a:rPr>
              <a:t>exact</a:t>
            </a:r>
            <a:endParaRPr sz="2400" dirty="0">
              <a:latin typeface="Century"/>
              <a:cs typeface="Century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2050" dirty="0">
                <a:latin typeface="Tahoma"/>
                <a:cs typeface="Tahoma"/>
              </a:rPr>
              <a:t>cost </a:t>
            </a:r>
            <a:r>
              <a:rPr lang="en-GB" sz="2050" dirty="0">
                <a:latin typeface="Tahoma"/>
                <a:cs typeface="Tahoma"/>
              </a:rPr>
              <a:t>of a solution for a </a:t>
            </a:r>
            <a:r>
              <a:rPr sz="2400" dirty="0">
                <a:solidFill>
                  <a:srgbClr val="7E0000"/>
                </a:solidFill>
                <a:latin typeface="Century"/>
                <a:cs typeface="Century"/>
              </a:rPr>
              <a:t>relaxed</a:t>
            </a: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dirty="0">
                <a:latin typeface="Tahoma"/>
                <a:cs typeface="Tahoma"/>
              </a:rPr>
              <a:t>version of the problem</a:t>
            </a:r>
          </a:p>
          <a:p>
            <a:pPr marL="419100" marR="68580" indent="-342900">
              <a:lnSpc>
                <a:spcPct val="101499"/>
              </a:lnSpc>
              <a:spcBef>
                <a:spcPts val="1520"/>
              </a:spcBef>
              <a:buFont typeface="Arial" panose="020B0604020202020204" pitchFamily="34" charset="0"/>
              <a:buChar char="•"/>
            </a:pPr>
            <a:r>
              <a:rPr sz="2050" dirty="0">
                <a:latin typeface="Tahoma"/>
                <a:cs typeface="Tahoma"/>
              </a:rPr>
              <a:t>If the rules of the 8-puzzle are relaxed so that a tile can move </a:t>
            </a:r>
            <a:r>
              <a:rPr lang="en-GB" sz="2050" dirty="0" err="1">
                <a:solidFill>
                  <a:srgbClr val="7E0000"/>
                </a:solidFill>
                <a:latin typeface="Century"/>
                <a:cs typeface="Century"/>
              </a:rPr>
              <a:t>anywere</a:t>
            </a:r>
            <a:r>
              <a:rPr lang="en-GB" sz="205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(by jumping)</a:t>
            </a:r>
            <a:r>
              <a:rPr sz="2000" dirty="0">
                <a:latin typeface="Tahoma"/>
                <a:cs typeface="Tahoma"/>
              </a:rPr>
              <a:t>, </a:t>
            </a:r>
            <a:r>
              <a:rPr sz="2050" dirty="0">
                <a:latin typeface="Tahoma"/>
                <a:cs typeface="Tahoma"/>
              </a:rPr>
              <a:t>then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gives the shortest solution</a:t>
            </a:r>
          </a:p>
          <a:p>
            <a:pPr marL="418465" marR="70485" indent="-342900">
              <a:lnSpc>
                <a:spcPct val="101499"/>
              </a:lnSpc>
              <a:spcBef>
                <a:spcPts val="1525"/>
              </a:spcBef>
              <a:buFont typeface="Arial" panose="020B0604020202020204" pitchFamily="34" charset="0"/>
              <a:buChar char="•"/>
            </a:pPr>
            <a:r>
              <a:rPr sz="2050" dirty="0">
                <a:latin typeface="Tahoma"/>
                <a:cs typeface="Tahoma"/>
              </a:rPr>
              <a:t>If the rules are relaxed so that a tile can move to </a:t>
            </a:r>
            <a:r>
              <a:rPr sz="2200" dirty="0">
                <a:solidFill>
                  <a:srgbClr val="7E0000"/>
                </a:solidFill>
                <a:latin typeface="Century"/>
                <a:cs typeface="Century"/>
              </a:rPr>
              <a:t>any adjacent square</a:t>
            </a:r>
            <a:r>
              <a:rPr lang="en-GB" sz="200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(including those along the diagonal)</a:t>
            </a:r>
            <a:r>
              <a:rPr sz="2050" dirty="0">
                <a:latin typeface="Tahoma"/>
                <a:cs typeface="Tahoma"/>
              </a:rPr>
              <a:t>,  then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gives the shortest solution</a:t>
            </a:r>
          </a:p>
          <a:p>
            <a:pPr marL="76200">
              <a:lnSpc>
                <a:spcPct val="100000"/>
              </a:lnSpc>
              <a:spcBef>
                <a:spcPts val="1560"/>
              </a:spcBef>
            </a:pPr>
            <a:r>
              <a:rPr lang="en-GB" sz="2050" b="1" dirty="0">
                <a:latin typeface="Tahoma"/>
                <a:cs typeface="Tahoma"/>
              </a:rPr>
              <a:t>Observation</a:t>
            </a:r>
            <a:r>
              <a:rPr sz="2050" b="1" dirty="0">
                <a:latin typeface="Tahoma"/>
                <a:cs typeface="Tahoma"/>
              </a:rPr>
              <a:t>:</a:t>
            </a:r>
            <a:r>
              <a:rPr sz="2050" dirty="0">
                <a:latin typeface="Tahoma"/>
                <a:cs typeface="Tahoma"/>
              </a:rPr>
              <a:t> the optimal solution cost of a relaxed problem</a:t>
            </a: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2050" dirty="0">
                <a:latin typeface="Tahoma"/>
                <a:cs typeface="Tahoma"/>
              </a:rPr>
              <a:t>is no greater than the optimal solution cost of the real problem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5" dirty="0"/>
              <a:t>Relaxed</a:t>
            </a:r>
            <a:r>
              <a:rPr spc="135" dirty="0"/>
              <a:t> </a:t>
            </a:r>
            <a:r>
              <a:rPr spc="15" dirty="0"/>
              <a:t>problems</a:t>
            </a:r>
            <a:r>
              <a:rPr spc="100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4" y="1622519"/>
            <a:ext cx="7760705" cy="160332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2050" dirty="0">
                <a:latin typeface="Tahoma"/>
                <a:cs typeface="Tahoma"/>
              </a:rPr>
              <a:t>Well-known example</a:t>
            </a:r>
            <a:r>
              <a:rPr lang="en-GB" sz="2050" dirty="0">
                <a:latin typeface="Tahoma"/>
                <a:cs typeface="Tahoma"/>
              </a:rPr>
              <a:t> is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travelling salesperson problem </a:t>
            </a:r>
            <a:r>
              <a:rPr sz="2050" dirty="0">
                <a:latin typeface="Tahoma"/>
                <a:cs typeface="Tahoma"/>
              </a:rPr>
              <a:t>(TSP)</a:t>
            </a:r>
            <a:r>
              <a:rPr lang="en-GB" sz="2050" dirty="0">
                <a:latin typeface="Tahoma"/>
                <a:cs typeface="Tahoma"/>
              </a:rPr>
              <a:t>: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lang="en-GB" sz="2050" dirty="0">
                <a:latin typeface="Tahoma"/>
                <a:cs typeface="Tahoma"/>
              </a:rPr>
              <a:t>f</a:t>
            </a:r>
            <a:r>
              <a:rPr sz="2050" dirty="0" err="1">
                <a:latin typeface="Tahoma"/>
                <a:cs typeface="Tahoma"/>
              </a:rPr>
              <a:t>ind</a:t>
            </a:r>
            <a:r>
              <a:rPr sz="2050" dirty="0">
                <a:latin typeface="Tahoma"/>
                <a:cs typeface="Tahoma"/>
              </a:rPr>
              <a:t> the shortest tour visiting all cities exactly once</a:t>
            </a:r>
            <a:endParaRPr lang="en-GB" sz="2050" dirty="0">
              <a:latin typeface="Tahoma"/>
              <a:cs typeface="Tahoma"/>
            </a:endParaRPr>
          </a:p>
          <a:p>
            <a:pPr marL="12700" marR="5080">
              <a:lnSpc>
                <a:spcPct val="101499"/>
              </a:lnSpc>
              <a:spcBef>
                <a:spcPts val="80"/>
              </a:spcBef>
            </a:pPr>
            <a:endParaRPr lang="en-GB" sz="2050" dirty="0">
              <a:latin typeface="Tahoma"/>
              <a:cs typeface="Tahoma"/>
            </a:endParaRPr>
          </a:p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lang="en-GB" sz="2050" dirty="0">
                <a:latin typeface="Tahoma"/>
                <a:cs typeface="Tahoma"/>
              </a:rPr>
              <a:t>Solution: Spanning tree for visiting all nodes of the graph with min total travel distance</a:t>
            </a:r>
            <a:endParaRPr sz="205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92077" y="3511150"/>
            <a:ext cx="2206625" cy="2206625"/>
            <a:chOff x="5093356" y="2567695"/>
            <a:chExt cx="2206625" cy="22066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4300" y="2567695"/>
              <a:ext cx="245116" cy="2451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4300" y="4528638"/>
              <a:ext cx="245116" cy="2451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0656" y="3548173"/>
              <a:ext cx="245116" cy="24511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23215" y="2690253"/>
              <a:ext cx="654050" cy="1961514"/>
            </a:xfrm>
            <a:custGeom>
              <a:avLst/>
              <a:gdLst/>
              <a:ahLst/>
              <a:cxnLst/>
              <a:rect l="l" t="t" r="r" b="b"/>
              <a:pathLst>
                <a:path w="654050" h="1961514">
                  <a:moveTo>
                    <a:pt x="653643" y="1960943"/>
                  </a:moveTo>
                  <a:lnTo>
                    <a:pt x="0" y="980478"/>
                  </a:lnTo>
                </a:path>
                <a:path w="654050" h="1961514">
                  <a:moveTo>
                    <a:pt x="653643" y="0"/>
                  </a:moveTo>
                  <a:lnTo>
                    <a:pt x="0" y="980478"/>
                  </a:lnTo>
                </a:path>
              </a:pathLst>
            </a:custGeom>
            <a:ln w="27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3356" y="2567695"/>
              <a:ext cx="245116" cy="24511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15419" y="2694470"/>
              <a:ext cx="1319530" cy="974725"/>
            </a:xfrm>
            <a:custGeom>
              <a:avLst/>
              <a:gdLst/>
              <a:ahLst/>
              <a:cxnLst/>
              <a:rect l="l" t="t" r="r" b="b"/>
              <a:pathLst>
                <a:path w="1319529" h="974725">
                  <a:moveTo>
                    <a:pt x="1318945" y="974128"/>
                  </a:moveTo>
                  <a:lnTo>
                    <a:pt x="0" y="0"/>
                  </a:lnTo>
                </a:path>
              </a:pathLst>
            </a:custGeom>
            <a:ln w="27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3356" y="4528638"/>
              <a:ext cx="245116" cy="24511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215419" y="3668598"/>
              <a:ext cx="1319530" cy="982980"/>
            </a:xfrm>
            <a:custGeom>
              <a:avLst/>
              <a:gdLst/>
              <a:ahLst/>
              <a:cxnLst/>
              <a:rect l="l" t="t" r="r" b="b"/>
              <a:pathLst>
                <a:path w="1319529" h="982979">
                  <a:moveTo>
                    <a:pt x="0" y="982738"/>
                  </a:moveTo>
                  <a:lnTo>
                    <a:pt x="1318945" y="0"/>
                  </a:lnTo>
                </a:path>
              </a:pathLst>
            </a:custGeom>
            <a:ln w="27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597422" y="3511150"/>
            <a:ext cx="2206625" cy="2206625"/>
            <a:chOff x="1507207" y="2567695"/>
            <a:chExt cx="2206625" cy="220662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8150" y="2567695"/>
              <a:ext cx="245116" cy="2451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7207" y="2567695"/>
              <a:ext cx="245116" cy="24511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29765" y="2690253"/>
              <a:ext cx="1961514" cy="0"/>
            </a:xfrm>
            <a:custGeom>
              <a:avLst/>
              <a:gdLst/>
              <a:ahLst/>
              <a:cxnLst/>
              <a:rect l="l" t="t" r="r" b="b"/>
              <a:pathLst>
                <a:path w="1961514">
                  <a:moveTo>
                    <a:pt x="0" y="0"/>
                  </a:moveTo>
                  <a:lnTo>
                    <a:pt x="1960943" y="0"/>
                  </a:lnTo>
                </a:path>
              </a:pathLst>
            </a:custGeom>
            <a:ln w="27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7207" y="4528638"/>
              <a:ext cx="245116" cy="2451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8150" y="4528638"/>
              <a:ext cx="245116" cy="24511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29765" y="4651197"/>
              <a:ext cx="1961514" cy="0"/>
            </a:xfrm>
            <a:custGeom>
              <a:avLst/>
              <a:gdLst/>
              <a:ahLst/>
              <a:cxnLst/>
              <a:rect l="l" t="t" r="r" b="b"/>
              <a:pathLst>
                <a:path w="1961514">
                  <a:moveTo>
                    <a:pt x="0" y="0"/>
                  </a:moveTo>
                  <a:lnTo>
                    <a:pt x="1960943" y="0"/>
                  </a:lnTo>
                </a:path>
              </a:pathLst>
            </a:custGeom>
            <a:ln w="27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4507" y="3548173"/>
              <a:ext cx="245116" cy="24511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629765" y="2690253"/>
              <a:ext cx="1961514" cy="1961514"/>
            </a:xfrm>
            <a:custGeom>
              <a:avLst/>
              <a:gdLst/>
              <a:ahLst/>
              <a:cxnLst/>
              <a:rect l="l" t="t" r="r" b="b"/>
              <a:pathLst>
                <a:path w="1961514" h="1961514">
                  <a:moveTo>
                    <a:pt x="1960943" y="1960943"/>
                  </a:moveTo>
                  <a:lnTo>
                    <a:pt x="1307299" y="980478"/>
                  </a:lnTo>
                </a:path>
                <a:path w="1961514" h="1961514">
                  <a:moveTo>
                    <a:pt x="0" y="1960943"/>
                  </a:moveTo>
                  <a:lnTo>
                    <a:pt x="0" y="0"/>
                  </a:lnTo>
                </a:path>
                <a:path w="1961514" h="1961514">
                  <a:moveTo>
                    <a:pt x="1960943" y="0"/>
                  </a:moveTo>
                  <a:lnTo>
                    <a:pt x="1307299" y="980478"/>
                  </a:lnTo>
                </a:path>
              </a:pathLst>
            </a:custGeom>
            <a:ln w="27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35025" y="6003083"/>
            <a:ext cx="7987031" cy="6456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Minimum spanning tree </a:t>
            </a:r>
            <a:r>
              <a:rPr sz="2050" dirty="0">
                <a:latin typeface="Tahoma"/>
                <a:cs typeface="Tahoma"/>
              </a:rPr>
              <a:t>can be computed in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O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100" baseline="29761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 dirty="0">
              <a:latin typeface="Garamond"/>
              <a:cs typeface="Garamond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50" dirty="0">
                <a:latin typeface="Tahoma"/>
                <a:cs typeface="Tahoma"/>
              </a:rPr>
              <a:t>and is a lower bound on the shortest (open) tour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34</a:t>
            </a:fld>
            <a:endParaRPr spc="2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90" dirty="0"/>
              <a:t>Chapter</a:t>
            </a:r>
            <a:r>
              <a:rPr spc="50" dirty="0"/>
              <a:t> </a:t>
            </a:r>
            <a:r>
              <a:rPr spc="40" dirty="0"/>
              <a:t>4,</a:t>
            </a:r>
            <a:r>
              <a:rPr spc="65" dirty="0"/>
              <a:t> </a:t>
            </a:r>
            <a:r>
              <a:rPr spc="50" dirty="0"/>
              <a:t>Sections</a:t>
            </a:r>
            <a:r>
              <a:rPr spc="60" dirty="0"/>
              <a:t> </a:t>
            </a:r>
            <a:r>
              <a:rPr spc="-100" dirty="0"/>
              <a:t>3–4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45" dirty="0"/>
              <a:t>35</a:t>
            </a:fld>
            <a:endParaRPr spc="4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70" dirty="0"/>
              <a:t>Iterative</a:t>
            </a:r>
            <a:r>
              <a:rPr spc="395" dirty="0"/>
              <a:t> </a:t>
            </a:r>
            <a:r>
              <a:rPr spc="160" dirty="0"/>
              <a:t>improvement</a:t>
            </a:r>
            <a:r>
              <a:rPr spc="420" dirty="0"/>
              <a:t> </a:t>
            </a:r>
            <a:r>
              <a:rPr spc="16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72" y="1396713"/>
            <a:ext cx="8318527" cy="5118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497330">
              <a:lnSpc>
                <a:spcPct val="101000"/>
              </a:lnSpc>
              <a:spcBef>
                <a:spcPts val="90"/>
              </a:spcBef>
            </a:pPr>
            <a:r>
              <a:rPr sz="2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many optimization problems, </a:t>
            </a:r>
            <a:r>
              <a:rPr sz="205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</a:t>
            </a:r>
            <a:r>
              <a:rPr sz="2050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irrelevant;  the goal state itself is the solution</a:t>
            </a:r>
          </a:p>
          <a:p>
            <a:pPr marL="744220" marR="1220470" indent="-732155">
              <a:lnSpc>
                <a:spcPct val="101499"/>
              </a:lnSpc>
              <a:spcBef>
                <a:spcPts val="1525"/>
              </a:spcBef>
            </a:pPr>
            <a:r>
              <a:rPr sz="2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 state space = set of “complete” configurations</a:t>
            </a:r>
            <a:r>
              <a:rPr lang="en-GB" sz="2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which can be searched to:</a:t>
            </a:r>
            <a:r>
              <a:rPr sz="2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GB" sz="2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12165" marR="1220470" lvl="1" indent="-342900">
              <a:lnSpc>
                <a:spcPct val="101499"/>
              </a:lnSpc>
              <a:spcBef>
                <a:spcPts val="1525"/>
              </a:spcBef>
              <a:buFont typeface="Arial" panose="020B0604020202020204" pitchFamily="34" charset="0"/>
              <a:buChar char="•"/>
            </a:pPr>
            <a:r>
              <a:rPr lang="en-GB" sz="2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20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</a:t>
            </a:r>
            <a:r>
              <a:rPr lang="en-GB" sz="2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</a:t>
            </a:r>
            <a:r>
              <a:rPr sz="2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5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optimal</a:t>
            </a:r>
            <a:r>
              <a:rPr sz="2050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configuration, e.g., TSP</a:t>
            </a:r>
            <a:endParaRPr lang="en-GB" sz="2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12165" marR="1220470" lvl="1" indent="-342900">
              <a:lnSpc>
                <a:spcPct val="101499"/>
              </a:lnSpc>
              <a:spcBef>
                <a:spcPts val="1525"/>
              </a:spcBef>
              <a:buFont typeface="Arial" panose="020B0604020202020204" pitchFamily="34" charset="0"/>
              <a:buChar char="•"/>
            </a:pPr>
            <a:r>
              <a:rPr sz="2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configuration satisfying </a:t>
            </a:r>
            <a:r>
              <a:rPr sz="205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constraints</a:t>
            </a:r>
            <a:r>
              <a:rPr sz="2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e.g., timetable</a:t>
            </a:r>
          </a:p>
          <a:p>
            <a:pPr marL="12700" marR="948690">
              <a:lnSpc>
                <a:spcPct val="101000"/>
              </a:lnSpc>
              <a:spcBef>
                <a:spcPts val="1535"/>
              </a:spcBef>
            </a:pPr>
            <a:r>
              <a:rPr sz="2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such cases, </a:t>
            </a:r>
            <a:r>
              <a:rPr lang="en-GB" sz="2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</a:t>
            </a:r>
            <a:r>
              <a:rPr sz="2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use </a:t>
            </a:r>
            <a:r>
              <a:rPr sz="2050" dirty="0">
                <a:solidFill>
                  <a:srgbClr val="0000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iterative improvement </a:t>
            </a:r>
            <a:r>
              <a:rPr sz="2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algorithms;  keep a single “current” state</a:t>
            </a:r>
            <a:r>
              <a:rPr lang="en-GB" sz="2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a temporary solution at each iteration</a:t>
            </a:r>
            <a:r>
              <a:rPr sz="2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try to improve it</a:t>
            </a:r>
            <a:r>
              <a:rPr lang="en-GB" sz="2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during the next</a:t>
            </a:r>
            <a:endParaRPr sz="2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GB" sz="205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Complexity: </a:t>
            </a:r>
            <a:r>
              <a:rPr sz="2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Constant space</a:t>
            </a:r>
            <a:r>
              <a:rPr lang="en-GB" sz="2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because at each operation the temporary solution completely replaces the previous one;</a:t>
            </a:r>
            <a:r>
              <a:rPr sz="2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suitable for online as well as offline search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199" y="798728"/>
            <a:ext cx="7671789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171700" algn="l"/>
              </a:tabLst>
            </a:pPr>
            <a:r>
              <a:rPr spc="220" dirty="0"/>
              <a:t>Example:</a:t>
            </a:r>
            <a:r>
              <a:rPr lang="en-GB" spc="220" dirty="0"/>
              <a:t> </a:t>
            </a:r>
            <a:r>
              <a:rPr spc="140" dirty="0"/>
              <a:t>Travelling</a:t>
            </a:r>
            <a:r>
              <a:rPr spc="434" dirty="0"/>
              <a:t> </a:t>
            </a:r>
            <a:r>
              <a:rPr spc="145" dirty="0"/>
              <a:t>Salesperson</a:t>
            </a:r>
            <a:r>
              <a:rPr spc="409" dirty="0"/>
              <a:t> </a:t>
            </a:r>
            <a:r>
              <a:rPr spc="2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9" y="1396713"/>
            <a:ext cx="7742759" cy="6456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Calibri"/>
                <a:cs typeface="Calibri"/>
              </a:rPr>
              <a:t>Start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complete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tour</a:t>
            </a:r>
            <a:r>
              <a:rPr lang="en-GB" sz="2050" spc="-50" dirty="0">
                <a:latin typeface="Calibri"/>
                <a:cs typeface="Calibri"/>
              </a:rPr>
              <a:t> of visiting all nodes and at each iteration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perform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pairwise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exchanges</a:t>
            </a:r>
            <a:r>
              <a:rPr lang="en-GB" sz="2050" spc="-65" dirty="0">
                <a:latin typeface="Calibri"/>
                <a:cs typeface="Calibri"/>
              </a:rPr>
              <a:t> of starting and ending nodes</a:t>
            </a:r>
            <a:endParaRPr sz="205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99304" y="2740340"/>
            <a:ext cx="2009775" cy="2009775"/>
            <a:chOff x="5714827" y="2023661"/>
            <a:chExt cx="2009775" cy="2009775"/>
          </a:xfrm>
        </p:grpSpPr>
        <p:sp>
          <p:nvSpPr>
            <p:cNvPr id="5" name="object 5"/>
            <p:cNvSpPr/>
            <p:nvPr/>
          </p:nvSpPr>
          <p:spPr>
            <a:xfrm>
              <a:off x="5826442" y="2135289"/>
              <a:ext cx="0" cy="1786255"/>
            </a:xfrm>
            <a:custGeom>
              <a:avLst/>
              <a:gdLst/>
              <a:ahLst/>
              <a:cxnLst/>
              <a:rect l="l" t="t" r="r" b="b"/>
              <a:pathLst>
                <a:path h="1786254">
                  <a:moveTo>
                    <a:pt x="0" y="1785975"/>
                  </a:moveTo>
                  <a:lnTo>
                    <a:pt x="0" y="0"/>
                  </a:lnTo>
                </a:path>
              </a:pathLst>
            </a:custGeom>
            <a:ln w="372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827" y="3809649"/>
              <a:ext cx="223242" cy="2232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827" y="2023661"/>
              <a:ext cx="223242" cy="22324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017105" y="2135289"/>
              <a:ext cx="595630" cy="893444"/>
            </a:xfrm>
            <a:custGeom>
              <a:avLst/>
              <a:gdLst/>
              <a:ahLst/>
              <a:cxnLst/>
              <a:rect l="l" t="t" r="r" b="b"/>
              <a:pathLst>
                <a:path w="595629" h="893444">
                  <a:moveTo>
                    <a:pt x="595325" y="0"/>
                  </a:moveTo>
                  <a:lnTo>
                    <a:pt x="0" y="892987"/>
                  </a:lnTo>
                </a:path>
              </a:pathLst>
            </a:custGeom>
            <a:ln w="372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00803" y="2023661"/>
              <a:ext cx="223242" cy="22324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5477" y="2916649"/>
              <a:ext cx="223242" cy="22325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26442" y="2135289"/>
              <a:ext cx="1786255" cy="0"/>
            </a:xfrm>
            <a:custGeom>
              <a:avLst/>
              <a:gdLst/>
              <a:ahLst/>
              <a:cxnLst/>
              <a:rect l="l" t="t" r="r" b="b"/>
              <a:pathLst>
                <a:path w="1786254">
                  <a:moveTo>
                    <a:pt x="0" y="0"/>
                  </a:moveTo>
                  <a:lnTo>
                    <a:pt x="1785988" y="0"/>
                  </a:lnTo>
                </a:path>
              </a:pathLst>
            </a:custGeom>
            <a:ln w="37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00803" y="3809649"/>
              <a:ext cx="223242" cy="22324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826442" y="3028276"/>
              <a:ext cx="1786255" cy="893444"/>
            </a:xfrm>
            <a:custGeom>
              <a:avLst/>
              <a:gdLst/>
              <a:ahLst/>
              <a:cxnLst/>
              <a:rect l="l" t="t" r="r" b="b"/>
              <a:pathLst>
                <a:path w="1786254" h="893445">
                  <a:moveTo>
                    <a:pt x="0" y="892987"/>
                  </a:moveTo>
                  <a:lnTo>
                    <a:pt x="1785988" y="892987"/>
                  </a:lnTo>
                </a:path>
                <a:path w="1786254" h="893445">
                  <a:moveTo>
                    <a:pt x="1785988" y="892987"/>
                  </a:moveTo>
                  <a:lnTo>
                    <a:pt x="1190663" y="0"/>
                  </a:lnTo>
                </a:path>
              </a:pathLst>
            </a:custGeom>
            <a:ln w="37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225777" y="2740340"/>
            <a:ext cx="2009775" cy="2009775"/>
            <a:chOff x="2341300" y="2023661"/>
            <a:chExt cx="2009775" cy="2009775"/>
          </a:xfrm>
        </p:grpSpPr>
        <p:sp>
          <p:nvSpPr>
            <p:cNvPr id="15" name="object 15"/>
            <p:cNvSpPr/>
            <p:nvPr/>
          </p:nvSpPr>
          <p:spPr>
            <a:xfrm>
              <a:off x="2452928" y="2135289"/>
              <a:ext cx="1786255" cy="1786255"/>
            </a:xfrm>
            <a:custGeom>
              <a:avLst/>
              <a:gdLst/>
              <a:ahLst/>
              <a:cxnLst/>
              <a:rect l="l" t="t" r="r" b="b"/>
              <a:pathLst>
                <a:path w="1786254" h="1786254">
                  <a:moveTo>
                    <a:pt x="1785975" y="0"/>
                  </a:moveTo>
                  <a:lnTo>
                    <a:pt x="0" y="1785975"/>
                  </a:lnTo>
                </a:path>
                <a:path w="1786254" h="1786254">
                  <a:moveTo>
                    <a:pt x="1190650" y="892987"/>
                  </a:moveTo>
                  <a:lnTo>
                    <a:pt x="0" y="0"/>
                  </a:lnTo>
                </a:path>
              </a:pathLst>
            </a:custGeom>
            <a:ln w="37207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27289" y="2023661"/>
              <a:ext cx="223242" cy="22324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41300" y="3809649"/>
              <a:ext cx="223255" cy="22324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27289" y="3809649"/>
              <a:ext cx="223242" cy="22324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31951" y="2916649"/>
              <a:ext cx="223255" cy="2232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41300" y="2023661"/>
              <a:ext cx="223255" cy="22324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452928" y="2135289"/>
              <a:ext cx="1786255" cy="1786255"/>
            </a:xfrm>
            <a:custGeom>
              <a:avLst/>
              <a:gdLst/>
              <a:ahLst/>
              <a:cxnLst/>
              <a:rect l="l" t="t" r="r" b="b"/>
              <a:pathLst>
                <a:path w="1786254" h="1786254">
                  <a:moveTo>
                    <a:pt x="0" y="0"/>
                  </a:moveTo>
                  <a:lnTo>
                    <a:pt x="1785975" y="0"/>
                  </a:lnTo>
                </a:path>
                <a:path w="1786254" h="1786254">
                  <a:moveTo>
                    <a:pt x="0" y="1785975"/>
                  </a:moveTo>
                  <a:lnTo>
                    <a:pt x="1785975" y="1785975"/>
                  </a:lnTo>
                </a:path>
                <a:path w="1786254" h="1786254">
                  <a:moveTo>
                    <a:pt x="1785975" y="1785975"/>
                  </a:moveTo>
                  <a:lnTo>
                    <a:pt x="1190650" y="892987"/>
                  </a:lnTo>
                </a:path>
              </a:pathLst>
            </a:custGeom>
            <a:ln w="37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507866" y="3534115"/>
            <a:ext cx="521334" cy="422275"/>
            <a:chOff x="4623389" y="2817436"/>
            <a:chExt cx="521334" cy="422275"/>
          </a:xfrm>
        </p:grpSpPr>
        <p:sp>
          <p:nvSpPr>
            <p:cNvPr id="23" name="object 23"/>
            <p:cNvSpPr/>
            <p:nvPr/>
          </p:nvSpPr>
          <p:spPr>
            <a:xfrm>
              <a:off x="4635792" y="2829839"/>
              <a:ext cx="496570" cy="396875"/>
            </a:xfrm>
            <a:custGeom>
              <a:avLst/>
              <a:gdLst/>
              <a:ahLst/>
              <a:cxnLst/>
              <a:rect l="l" t="t" r="r" b="b"/>
              <a:pathLst>
                <a:path w="496570" h="396875">
                  <a:moveTo>
                    <a:pt x="0" y="99212"/>
                  </a:moveTo>
                  <a:lnTo>
                    <a:pt x="0" y="297662"/>
                  </a:lnTo>
                  <a:lnTo>
                    <a:pt x="297662" y="297662"/>
                  </a:lnTo>
                  <a:lnTo>
                    <a:pt x="297662" y="396875"/>
                  </a:lnTo>
                  <a:lnTo>
                    <a:pt x="496100" y="198437"/>
                  </a:lnTo>
                  <a:lnTo>
                    <a:pt x="297662" y="0"/>
                  </a:lnTo>
                  <a:lnTo>
                    <a:pt x="297662" y="99212"/>
                  </a:lnTo>
                  <a:lnTo>
                    <a:pt x="0" y="9921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35792" y="2829839"/>
              <a:ext cx="496570" cy="396875"/>
            </a:xfrm>
            <a:custGeom>
              <a:avLst/>
              <a:gdLst/>
              <a:ahLst/>
              <a:cxnLst/>
              <a:rect l="l" t="t" r="r" b="b"/>
              <a:pathLst>
                <a:path w="496570" h="396875">
                  <a:moveTo>
                    <a:pt x="0" y="99212"/>
                  </a:moveTo>
                  <a:lnTo>
                    <a:pt x="297662" y="99212"/>
                  </a:lnTo>
                  <a:lnTo>
                    <a:pt x="297662" y="0"/>
                  </a:lnTo>
                  <a:lnTo>
                    <a:pt x="496100" y="198437"/>
                  </a:lnTo>
                  <a:lnTo>
                    <a:pt x="297662" y="396875"/>
                  </a:lnTo>
                  <a:lnTo>
                    <a:pt x="297662" y="297662"/>
                  </a:lnTo>
                  <a:lnTo>
                    <a:pt x="0" y="297662"/>
                  </a:lnTo>
                  <a:lnTo>
                    <a:pt x="0" y="99212"/>
                  </a:lnTo>
                  <a:close/>
                </a:path>
              </a:pathLst>
            </a:custGeom>
            <a:ln w="24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87325" y="5102897"/>
            <a:ext cx="7599475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sz="2050" spc="-35" dirty="0">
                <a:latin typeface="Calibri"/>
                <a:cs typeface="Calibri"/>
              </a:rPr>
              <a:t>Variants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24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this</a:t>
            </a:r>
            <a:r>
              <a:rPr sz="2050" spc="25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approach</a:t>
            </a:r>
            <a:r>
              <a:rPr sz="2050" spc="23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get</a:t>
            </a:r>
            <a:r>
              <a:rPr sz="2050" spc="24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within</a:t>
            </a:r>
            <a:r>
              <a:rPr sz="2050" spc="250" dirty="0">
                <a:latin typeface="Calibri"/>
                <a:cs typeface="Calibri"/>
              </a:rPr>
              <a:t> </a:t>
            </a:r>
            <a:r>
              <a:rPr sz="2050" spc="40" dirty="0">
                <a:latin typeface="Calibri"/>
                <a:cs typeface="Calibri"/>
              </a:rPr>
              <a:t>1%</a:t>
            </a:r>
            <a:r>
              <a:rPr sz="2050" spc="23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optimal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very</a:t>
            </a:r>
            <a:r>
              <a:rPr sz="2050" spc="25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quickly</a:t>
            </a:r>
            <a:r>
              <a:rPr sz="2050" spc="24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5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thou</a:t>
            </a:r>
            <a:r>
              <a:rPr sz="2050" spc="-65" dirty="0">
                <a:latin typeface="Calibri"/>
                <a:cs typeface="Calibri"/>
              </a:rPr>
              <a:t>sands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cities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90" dirty="0"/>
              <a:t>Chapter</a:t>
            </a:r>
            <a:r>
              <a:rPr spc="50" dirty="0"/>
              <a:t> </a:t>
            </a:r>
            <a:r>
              <a:rPr spc="40" dirty="0"/>
              <a:t>4,</a:t>
            </a:r>
            <a:r>
              <a:rPr spc="65" dirty="0"/>
              <a:t> </a:t>
            </a:r>
            <a:r>
              <a:rPr spc="50" dirty="0"/>
              <a:t>Sections</a:t>
            </a:r>
            <a:r>
              <a:rPr spc="60" dirty="0"/>
              <a:t> </a:t>
            </a:r>
            <a:r>
              <a:rPr spc="-100" dirty="0"/>
              <a:t>3–4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45" dirty="0"/>
              <a:t>36</a:t>
            </a:fld>
            <a:endParaRPr spc="4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2635"/>
              </a:lnSpc>
              <a:tabLst>
                <a:tab pos="1643380" algn="l"/>
              </a:tabLst>
            </a:pPr>
            <a:r>
              <a:rPr spc="220" dirty="0"/>
              <a:t>Example:	</a:t>
            </a:r>
            <a:r>
              <a:rPr sz="2050" i="1" spc="114" dirty="0">
                <a:solidFill>
                  <a:srgbClr val="990099"/>
                </a:solidFill>
                <a:latin typeface="Georgia"/>
                <a:cs typeface="Georgia"/>
              </a:rPr>
              <a:t>n</a:t>
            </a:r>
            <a:r>
              <a:rPr spc="114" dirty="0"/>
              <a:t>-queens</a:t>
            </a:r>
            <a:endParaRPr sz="205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86" y="1396713"/>
            <a:ext cx="7760693" cy="11664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lang="en-GB" sz="2050" spc="35" dirty="0">
                <a:latin typeface="Calibri"/>
                <a:cs typeface="Calibri"/>
              </a:rPr>
              <a:t>Problem: </a:t>
            </a:r>
            <a:r>
              <a:rPr sz="2050" spc="35" dirty="0">
                <a:latin typeface="Calibri"/>
                <a:cs typeface="Calibri"/>
              </a:rPr>
              <a:t>Put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i="1" spc="-5" dirty="0">
                <a:solidFill>
                  <a:srgbClr val="990099"/>
                </a:solidFill>
                <a:latin typeface="Georgia"/>
                <a:cs typeface="Georgia"/>
              </a:rPr>
              <a:t>n</a:t>
            </a:r>
            <a:r>
              <a:rPr sz="2050" i="1" spc="155" dirty="0">
                <a:solidFill>
                  <a:srgbClr val="990099"/>
                </a:solidFill>
                <a:latin typeface="Georgia"/>
                <a:cs typeface="Georgia"/>
              </a:rPr>
              <a:t> </a:t>
            </a:r>
            <a:r>
              <a:rPr sz="2050" spc="-105" dirty="0">
                <a:latin typeface="Calibri"/>
                <a:cs typeface="Calibri"/>
              </a:rPr>
              <a:t>queens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i="1" spc="-5" dirty="0">
                <a:solidFill>
                  <a:srgbClr val="990099"/>
                </a:solidFill>
                <a:latin typeface="Georgia"/>
                <a:cs typeface="Georgia"/>
              </a:rPr>
              <a:t>n</a:t>
            </a: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i="1" spc="-5" dirty="0">
                <a:solidFill>
                  <a:srgbClr val="990099"/>
                </a:solidFill>
                <a:latin typeface="Georgia"/>
                <a:cs typeface="Georgia"/>
              </a:rPr>
              <a:t>n</a:t>
            </a:r>
            <a:r>
              <a:rPr sz="2050" i="1" spc="145" dirty="0">
                <a:solidFill>
                  <a:srgbClr val="990099"/>
                </a:solidFill>
                <a:latin typeface="Georgia"/>
                <a:cs typeface="Georgia"/>
              </a:rPr>
              <a:t> </a:t>
            </a:r>
            <a:r>
              <a:rPr sz="2050" spc="-80" dirty="0">
                <a:latin typeface="Calibri"/>
                <a:cs typeface="Calibri"/>
              </a:rPr>
              <a:t>board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no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20" dirty="0">
                <a:latin typeface="Calibri"/>
                <a:cs typeface="Calibri"/>
              </a:rPr>
              <a:t>two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queens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same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row,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column,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diagonal</a:t>
            </a:r>
            <a:endParaRPr sz="2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GB" sz="2050" spc="-95" dirty="0">
                <a:latin typeface="Calibri"/>
                <a:cs typeface="Calibri"/>
              </a:rPr>
              <a:t>Iteration: </a:t>
            </a:r>
            <a:r>
              <a:rPr sz="2050" spc="-95" dirty="0">
                <a:latin typeface="Calibri"/>
                <a:cs typeface="Calibri"/>
              </a:rPr>
              <a:t>Move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14" dirty="0">
                <a:latin typeface="Calibri"/>
                <a:cs typeface="Calibri"/>
              </a:rPr>
              <a:t>queen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reduce</a:t>
            </a:r>
            <a:r>
              <a:rPr lang="en-GB" sz="2050" spc="-95" dirty="0">
                <a:latin typeface="Calibri"/>
                <a:cs typeface="Calibri"/>
              </a:rPr>
              <a:t> 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number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conflicts</a:t>
            </a:r>
            <a:endParaRPr sz="205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09223" y="3493449"/>
            <a:ext cx="712470" cy="576580"/>
            <a:chOff x="3209223" y="3493449"/>
            <a:chExt cx="712470" cy="576580"/>
          </a:xfrm>
        </p:grpSpPr>
        <p:sp>
          <p:nvSpPr>
            <p:cNvPr id="5" name="object 5"/>
            <p:cNvSpPr/>
            <p:nvPr/>
          </p:nvSpPr>
          <p:spPr>
            <a:xfrm>
              <a:off x="3226180" y="3510406"/>
              <a:ext cx="678815" cy="542925"/>
            </a:xfrm>
            <a:custGeom>
              <a:avLst/>
              <a:gdLst/>
              <a:ahLst/>
              <a:cxnLst/>
              <a:rect l="l" t="t" r="r" b="b"/>
              <a:pathLst>
                <a:path w="678814" h="542925">
                  <a:moveTo>
                    <a:pt x="0" y="135661"/>
                  </a:moveTo>
                  <a:lnTo>
                    <a:pt x="0" y="406971"/>
                  </a:lnTo>
                  <a:lnTo>
                    <a:pt x="406971" y="406971"/>
                  </a:lnTo>
                  <a:lnTo>
                    <a:pt x="406971" y="542632"/>
                  </a:lnTo>
                  <a:lnTo>
                    <a:pt x="678294" y="271310"/>
                  </a:lnTo>
                  <a:lnTo>
                    <a:pt x="406971" y="0"/>
                  </a:lnTo>
                  <a:lnTo>
                    <a:pt x="406971" y="135661"/>
                  </a:lnTo>
                  <a:lnTo>
                    <a:pt x="0" y="13566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26180" y="3510406"/>
              <a:ext cx="678815" cy="542925"/>
            </a:xfrm>
            <a:custGeom>
              <a:avLst/>
              <a:gdLst/>
              <a:ahLst/>
              <a:cxnLst/>
              <a:rect l="l" t="t" r="r" b="b"/>
              <a:pathLst>
                <a:path w="678814" h="542925">
                  <a:moveTo>
                    <a:pt x="0" y="135661"/>
                  </a:moveTo>
                  <a:lnTo>
                    <a:pt x="406971" y="135661"/>
                  </a:lnTo>
                  <a:lnTo>
                    <a:pt x="406971" y="0"/>
                  </a:lnTo>
                  <a:lnTo>
                    <a:pt x="678294" y="271310"/>
                  </a:lnTo>
                  <a:lnTo>
                    <a:pt x="406971" y="542632"/>
                  </a:lnTo>
                  <a:lnTo>
                    <a:pt x="406971" y="406971"/>
                  </a:lnTo>
                  <a:lnTo>
                    <a:pt x="0" y="406971"/>
                  </a:lnTo>
                  <a:lnTo>
                    <a:pt x="0" y="135661"/>
                  </a:lnTo>
                  <a:close/>
                </a:path>
              </a:pathLst>
            </a:custGeom>
            <a:ln w="3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205933" y="2868541"/>
            <a:ext cx="1844039" cy="1844039"/>
            <a:chOff x="1205933" y="2868541"/>
            <a:chExt cx="1844039" cy="1844039"/>
          </a:xfrm>
        </p:grpSpPr>
        <p:sp>
          <p:nvSpPr>
            <p:cNvPr id="8" name="object 8"/>
            <p:cNvSpPr/>
            <p:nvPr/>
          </p:nvSpPr>
          <p:spPr>
            <a:xfrm>
              <a:off x="1259459" y="2922066"/>
              <a:ext cx="1736725" cy="1736725"/>
            </a:xfrm>
            <a:custGeom>
              <a:avLst/>
              <a:gdLst/>
              <a:ahLst/>
              <a:cxnLst/>
              <a:rect l="l" t="t" r="r" b="b"/>
              <a:pathLst>
                <a:path w="1736725" h="1736725">
                  <a:moveTo>
                    <a:pt x="868197" y="1132306"/>
                  </a:moveTo>
                  <a:lnTo>
                    <a:pt x="434098" y="1132306"/>
                  </a:lnTo>
                  <a:lnTo>
                    <a:pt x="434098" y="1302308"/>
                  </a:lnTo>
                  <a:lnTo>
                    <a:pt x="0" y="1302308"/>
                  </a:lnTo>
                  <a:lnTo>
                    <a:pt x="0" y="1736407"/>
                  </a:lnTo>
                  <a:lnTo>
                    <a:pt x="434111" y="1736407"/>
                  </a:lnTo>
                  <a:lnTo>
                    <a:pt x="434111" y="1302308"/>
                  </a:lnTo>
                  <a:lnTo>
                    <a:pt x="868197" y="1302308"/>
                  </a:lnTo>
                  <a:lnTo>
                    <a:pt x="868197" y="1132306"/>
                  </a:lnTo>
                  <a:close/>
                </a:path>
                <a:path w="1736725" h="1736725">
                  <a:moveTo>
                    <a:pt x="868197" y="868210"/>
                  </a:moveTo>
                  <a:lnTo>
                    <a:pt x="434098" y="868210"/>
                  </a:lnTo>
                  <a:lnTo>
                    <a:pt x="434098" y="1081443"/>
                  </a:lnTo>
                  <a:lnTo>
                    <a:pt x="868197" y="1081443"/>
                  </a:lnTo>
                  <a:lnTo>
                    <a:pt x="868197" y="868210"/>
                  </a:lnTo>
                  <a:close/>
                </a:path>
                <a:path w="1736725" h="1736725">
                  <a:moveTo>
                    <a:pt x="868210" y="0"/>
                  </a:moveTo>
                  <a:lnTo>
                    <a:pt x="434098" y="0"/>
                  </a:lnTo>
                  <a:lnTo>
                    <a:pt x="434098" y="434098"/>
                  </a:lnTo>
                  <a:lnTo>
                    <a:pt x="0" y="434098"/>
                  </a:lnTo>
                  <a:lnTo>
                    <a:pt x="0" y="868197"/>
                  </a:lnTo>
                  <a:lnTo>
                    <a:pt x="434111" y="868197"/>
                  </a:lnTo>
                  <a:lnTo>
                    <a:pt x="434111" y="434098"/>
                  </a:lnTo>
                  <a:lnTo>
                    <a:pt x="868210" y="434098"/>
                  </a:lnTo>
                  <a:lnTo>
                    <a:pt x="868210" y="0"/>
                  </a:lnTo>
                  <a:close/>
                </a:path>
                <a:path w="1736725" h="1736725">
                  <a:moveTo>
                    <a:pt x="1302308" y="693280"/>
                  </a:moveTo>
                  <a:lnTo>
                    <a:pt x="868210" y="693280"/>
                  </a:lnTo>
                  <a:lnTo>
                    <a:pt x="868210" y="868197"/>
                  </a:lnTo>
                  <a:lnTo>
                    <a:pt x="1302308" y="868197"/>
                  </a:lnTo>
                  <a:lnTo>
                    <a:pt x="1302308" y="693280"/>
                  </a:lnTo>
                  <a:close/>
                </a:path>
                <a:path w="1736725" h="1736725">
                  <a:moveTo>
                    <a:pt x="1302308" y="434098"/>
                  </a:moveTo>
                  <a:lnTo>
                    <a:pt x="868210" y="434098"/>
                  </a:lnTo>
                  <a:lnTo>
                    <a:pt x="868210" y="642416"/>
                  </a:lnTo>
                  <a:lnTo>
                    <a:pt x="1302308" y="642416"/>
                  </a:lnTo>
                  <a:lnTo>
                    <a:pt x="1302308" y="434098"/>
                  </a:lnTo>
                  <a:close/>
                </a:path>
                <a:path w="1736725" h="1736725">
                  <a:moveTo>
                    <a:pt x="1736420" y="868210"/>
                  </a:moveTo>
                  <a:lnTo>
                    <a:pt x="1302308" y="868210"/>
                  </a:lnTo>
                  <a:lnTo>
                    <a:pt x="1302308" y="1302308"/>
                  </a:lnTo>
                  <a:lnTo>
                    <a:pt x="868210" y="1302308"/>
                  </a:lnTo>
                  <a:lnTo>
                    <a:pt x="868210" y="1736407"/>
                  </a:lnTo>
                  <a:lnTo>
                    <a:pt x="1302321" y="1736407"/>
                  </a:lnTo>
                  <a:lnTo>
                    <a:pt x="1302321" y="1302308"/>
                  </a:lnTo>
                  <a:lnTo>
                    <a:pt x="1736420" y="1302308"/>
                  </a:lnTo>
                  <a:lnTo>
                    <a:pt x="1736420" y="868210"/>
                  </a:lnTo>
                  <a:close/>
                </a:path>
                <a:path w="1736725" h="1736725">
                  <a:moveTo>
                    <a:pt x="1736420" y="0"/>
                  </a:moveTo>
                  <a:lnTo>
                    <a:pt x="1302308" y="0"/>
                  </a:lnTo>
                  <a:lnTo>
                    <a:pt x="1302308" y="434098"/>
                  </a:lnTo>
                  <a:lnTo>
                    <a:pt x="1736420" y="434098"/>
                  </a:lnTo>
                  <a:lnTo>
                    <a:pt x="173642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4411" y="2877019"/>
              <a:ext cx="1826895" cy="1826895"/>
            </a:xfrm>
            <a:custGeom>
              <a:avLst/>
              <a:gdLst/>
              <a:ahLst/>
              <a:cxnLst/>
              <a:rect l="l" t="t" r="r" b="b"/>
              <a:pathLst>
                <a:path w="1826895" h="1826895">
                  <a:moveTo>
                    <a:pt x="1826501" y="1826501"/>
                  </a:moveTo>
                  <a:lnTo>
                    <a:pt x="1826501" y="0"/>
                  </a:lnTo>
                  <a:lnTo>
                    <a:pt x="0" y="0"/>
                  </a:lnTo>
                  <a:lnTo>
                    <a:pt x="0" y="1826501"/>
                  </a:lnTo>
                  <a:lnTo>
                    <a:pt x="1826501" y="1826501"/>
                  </a:lnTo>
                  <a:close/>
                </a:path>
                <a:path w="1826895" h="1826895">
                  <a:moveTo>
                    <a:pt x="1781467" y="1781454"/>
                  </a:moveTo>
                  <a:lnTo>
                    <a:pt x="1781467" y="45034"/>
                  </a:lnTo>
                  <a:lnTo>
                    <a:pt x="45046" y="45034"/>
                  </a:lnTo>
                  <a:lnTo>
                    <a:pt x="45046" y="1781454"/>
                  </a:lnTo>
                  <a:lnTo>
                    <a:pt x="1781467" y="1781454"/>
                  </a:lnTo>
                  <a:close/>
                </a:path>
              </a:pathLst>
            </a:custGeom>
            <a:ln w="16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5889" y="3455847"/>
              <a:ext cx="203479" cy="22790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3411" y="3903167"/>
              <a:ext cx="203492" cy="22790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9511" y="3894873"/>
              <a:ext cx="203479" cy="2279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270" y="3459987"/>
              <a:ext cx="203492" cy="22790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09178" y="3589908"/>
              <a:ext cx="1060450" cy="439420"/>
            </a:xfrm>
            <a:custGeom>
              <a:avLst/>
              <a:gdLst/>
              <a:ahLst/>
              <a:cxnLst/>
              <a:rect l="l" t="t" r="r" b="b"/>
              <a:pathLst>
                <a:path w="1060450" h="439420">
                  <a:moveTo>
                    <a:pt x="207086" y="115963"/>
                  </a:moveTo>
                  <a:lnTo>
                    <a:pt x="0" y="331343"/>
                  </a:lnTo>
                </a:path>
                <a:path w="1060450" h="439420">
                  <a:moveTo>
                    <a:pt x="439026" y="0"/>
                  </a:moveTo>
                  <a:lnTo>
                    <a:pt x="1043711" y="0"/>
                  </a:lnTo>
                </a:path>
                <a:path w="1060450" h="439420">
                  <a:moveTo>
                    <a:pt x="1060284" y="115963"/>
                  </a:moveTo>
                  <a:lnTo>
                    <a:pt x="853198" y="331343"/>
                  </a:lnTo>
                </a:path>
                <a:path w="1060450" h="439420">
                  <a:moveTo>
                    <a:pt x="405879" y="115963"/>
                  </a:moveTo>
                  <a:lnTo>
                    <a:pt x="612965" y="331343"/>
                  </a:lnTo>
                </a:path>
                <a:path w="1060450" h="439420">
                  <a:moveTo>
                    <a:pt x="8267" y="439026"/>
                  </a:moveTo>
                  <a:lnTo>
                    <a:pt x="612965" y="439026"/>
                  </a:lnTo>
                </a:path>
              </a:pathLst>
            </a:custGeom>
            <a:ln w="50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125004" y="3493449"/>
            <a:ext cx="712470" cy="576580"/>
            <a:chOff x="6125004" y="3493449"/>
            <a:chExt cx="712470" cy="576580"/>
          </a:xfrm>
        </p:grpSpPr>
        <p:sp>
          <p:nvSpPr>
            <p:cNvPr id="16" name="object 16"/>
            <p:cNvSpPr/>
            <p:nvPr/>
          </p:nvSpPr>
          <p:spPr>
            <a:xfrm>
              <a:off x="6141961" y="3510406"/>
              <a:ext cx="678815" cy="542925"/>
            </a:xfrm>
            <a:custGeom>
              <a:avLst/>
              <a:gdLst/>
              <a:ahLst/>
              <a:cxnLst/>
              <a:rect l="l" t="t" r="r" b="b"/>
              <a:pathLst>
                <a:path w="678815" h="542925">
                  <a:moveTo>
                    <a:pt x="0" y="135661"/>
                  </a:moveTo>
                  <a:lnTo>
                    <a:pt x="0" y="406971"/>
                  </a:lnTo>
                  <a:lnTo>
                    <a:pt x="406971" y="406971"/>
                  </a:lnTo>
                  <a:lnTo>
                    <a:pt x="406971" y="542632"/>
                  </a:lnTo>
                  <a:lnTo>
                    <a:pt x="678281" y="271310"/>
                  </a:lnTo>
                  <a:lnTo>
                    <a:pt x="406971" y="0"/>
                  </a:lnTo>
                  <a:lnTo>
                    <a:pt x="406971" y="135661"/>
                  </a:lnTo>
                  <a:lnTo>
                    <a:pt x="0" y="13566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41961" y="3510406"/>
              <a:ext cx="678815" cy="542925"/>
            </a:xfrm>
            <a:custGeom>
              <a:avLst/>
              <a:gdLst/>
              <a:ahLst/>
              <a:cxnLst/>
              <a:rect l="l" t="t" r="r" b="b"/>
              <a:pathLst>
                <a:path w="678815" h="542925">
                  <a:moveTo>
                    <a:pt x="0" y="135661"/>
                  </a:moveTo>
                  <a:lnTo>
                    <a:pt x="406971" y="135661"/>
                  </a:lnTo>
                  <a:lnTo>
                    <a:pt x="406971" y="0"/>
                  </a:lnTo>
                  <a:lnTo>
                    <a:pt x="678281" y="271310"/>
                  </a:lnTo>
                  <a:lnTo>
                    <a:pt x="406971" y="542632"/>
                  </a:lnTo>
                  <a:lnTo>
                    <a:pt x="406971" y="406971"/>
                  </a:lnTo>
                  <a:lnTo>
                    <a:pt x="0" y="406971"/>
                  </a:lnTo>
                  <a:lnTo>
                    <a:pt x="0" y="135661"/>
                  </a:lnTo>
                  <a:close/>
                </a:path>
              </a:pathLst>
            </a:custGeom>
            <a:ln w="3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121701" y="2868541"/>
            <a:ext cx="1844039" cy="1844039"/>
            <a:chOff x="4121701" y="2868541"/>
            <a:chExt cx="1844039" cy="1844039"/>
          </a:xfrm>
        </p:grpSpPr>
        <p:sp>
          <p:nvSpPr>
            <p:cNvPr id="19" name="object 19"/>
            <p:cNvSpPr/>
            <p:nvPr/>
          </p:nvSpPr>
          <p:spPr>
            <a:xfrm>
              <a:off x="4175239" y="2922066"/>
              <a:ext cx="1736725" cy="1736725"/>
            </a:xfrm>
            <a:custGeom>
              <a:avLst/>
              <a:gdLst/>
              <a:ahLst/>
              <a:cxnLst/>
              <a:rect l="l" t="t" r="r" b="b"/>
              <a:pathLst>
                <a:path w="1736725" h="1736725">
                  <a:moveTo>
                    <a:pt x="868197" y="1132306"/>
                  </a:moveTo>
                  <a:lnTo>
                    <a:pt x="434098" y="1132306"/>
                  </a:lnTo>
                  <a:lnTo>
                    <a:pt x="434098" y="1302308"/>
                  </a:lnTo>
                  <a:lnTo>
                    <a:pt x="0" y="1302308"/>
                  </a:lnTo>
                  <a:lnTo>
                    <a:pt x="0" y="1736407"/>
                  </a:lnTo>
                  <a:lnTo>
                    <a:pt x="434111" y="1736407"/>
                  </a:lnTo>
                  <a:lnTo>
                    <a:pt x="434111" y="1302308"/>
                  </a:lnTo>
                  <a:lnTo>
                    <a:pt x="868197" y="1302308"/>
                  </a:lnTo>
                  <a:lnTo>
                    <a:pt x="868197" y="1132306"/>
                  </a:lnTo>
                  <a:close/>
                </a:path>
                <a:path w="1736725" h="1736725">
                  <a:moveTo>
                    <a:pt x="868197" y="868210"/>
                  </a:moveTo>
                  <a:lnTo>
                    <a:pt x="434098" y="868210"/>
                  </a:lnTo>
                  <a:lnTo>
                    <a:pt x="434098" y="1081443"/>
                  </a:lnTo>
                  <a:lnTo>
                    <a:pt x="868197" y="1081443"/>
                  </a:lnTo>
                  <a:lnTo>
                    <a:pt x="868197" y="868210"/>
                  </a:lnTo>
                  <a:close/>
                </a:path>
                <a:path w="1736725" h="1736725">
                  <a:moveTo>
                    <a:pt x="868210" y="0"/>
                  </a:moveTo>
                  <a:lnTo>
                    <a:pt x="434098" y="0"/>
                  </a:lnTo>
                  <a:lnTo>
                    <a:pt x="434098" y="434098"/>
                  </a:lnTo>
                  <a:lnTo>
                    <a:pt x="0" y="434098"/>
                  </a:lnTo>
                  <a:lnTo>
                    <a:pt x="0" y="868197"/>
                  </a:lnTo>
                  <a:lnTo>
                    <a:pt x="434111" y="868197"/>
                  </a:lnTo>
                  <a:lnTo>
                    <a:pt x="434111" y="434098"/>
                  </a:lnTo>
                  <a:lnTo>
                    <a:pt x="868210" y="434098"/>
                  </a:lnTo>
                  <a:lnTo>
                    <a:pt x="868210" y="0"/>
                  </a:lnTo>
                  <a:close/>
                </a:path>
                <a:path w="1736725" h="1736725">
                  <a:moveTo>
                    <a:pt x="1736420" y="868210"/>
                  </a:moveTo>
                  <a:lnTo>
                    <a:pt x="1302308" y="868210"/>
                  </a:lnTo>
                  <a:lnTo>
                    <a:pt x="1302308" y="1302308"/>
                  </a:lnTo>
                  <a:lnTo>
                    <a:pt x="868210" y="1302308"/>
                  </a:lnTo>
                  <a:lnTo>
                    <a:pt x="868210" y="1736407"/>
                  </a:lnTo>
                  <a:lnTo>
                    <a:pt x="1302321" y="1736407"/>
                  </a:lnTo>
                  <a:lnTo>
                    <a:pt x="1302321" y="1302308"/>
                  </a:lnTo>
                  <a:lnTo>
                    <a:pt x="1736420" y="1302308"/>
                  </a:lnTo>
                  <a:lnTo>
                    <a:pt x="1736420" y="868210"/>
                  </a:lnTo>
                  <a:close/>
                </a:path>
                <a:path w="1736725" h="1736725">
                  <a:moveTo>
                    <a:pt x="1736420" y="0"/>
                  </a:moveTo>
                  <a:lnTo>
                    <a:pt x="1302308" y="0"/>
                  </a:lnTo>
                  <a:lnTo>
                    <a:pt x="1302308" y="434098"/>
                  </a:lnTo>
                  <a:lnTo>
                    <a:pt x="868210" y="434098"/>
                  </a:lnTo>
                  <a:lnTo>
                    <a:pt x="868210" y="868197"/>
                  </a:lnTo>
                  <a:lnTo>
                    <a:pt x="1302321" y="868197"/>
                  </a:lnTo>
                  <a:lnTo>
                    <a:pt x="1302321" y="434098"/>
                  </a:lnTo>
                  <a:lnTo>
                    <a:pt x="1736420" y="434098"/>
                  </a:lnTo>
                  <a:lnTo>
                    <a:pt x="173642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30179" y="2877019"/>
              <a:ext cx="1826895" cy="1826895"/>
            </a:xfrm>
            <a:custGeom>
              <a:avLst/>
              <a:gdLst/>
              <a:ahLst/>
              <a:cxnLst/>
              <a:rect l="l" t="t" r="r" b="b"/>
              <a:pathLst>
                <a:path w="1826895" h="1826895">
                  <a:moveTo>
                    <a:pt x="1826501" y="1826501"/>
                  </a:moveTo>
                  <a:lnTo>
                    <a:pt x="1826501" y="0"/>
                  </a:lnTo>
                  <a:lnTo>
                    <a:pt x="0" y="0"/>
                  </a:lnTo>
                  <a:lnTo>
                    <a:pt x="0" y="1826501"/>
                  </a:lnTo>
                  <a:lnTo>
                    <a:pt x="1826501" y="1826501"/>
                  </a:lnTo>
                  <a:close/>
                </a:path>
                <a:path w="1826895" h="1826895">
                  <a:moveTo>
                    <a:pt x="1781467" y="1781454"/>
                  </a:moveTo>
                  <a:lnTo>
                    <a:pt x="1781467" y="45034"/>
                  </a:lnTo>
                  <a:lnTo>
                    <a:pt x="45046" y="45034"/>
                  </a:lnTo>
                  <a:lnTo>
                    <a:pt x="45046" y="1781454"/>
                  </a:lnTo>
                  <a:lnTo>
                    <a:pt x="1781467" y="1781454"/>
                  </a:lnTo>
                  <a:close/>
                </a:path>
              </a:pathLst>
            </a:custGeom>
            <a:ln w="16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91657" y="3455847"/>
              <a:ext cx="203492" cy="2279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69192" y="3903167"/>
              <a:ext cx="203479" cy="22790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95279" y="3894873"/>
              <a:ext cx="203492" cy="22790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34331" y="3020961"/>
              <a:ext cx="203479" cy="22791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33226" y="3705872"/>
              <a:ext cx="1052195" cy="323215"/>
            </a:xfrm>
            <a:custGeom>
              <a:avLst/>
              <a:gdLst/>
              <a:ahLst/>
              <a:cxnLst/>
              <a:rect l="l" t="t" r="r" b="b"/>
              <a:pathLst>
                <a:path w="1052195" h="323214">
                  <a:moveTo>
                    <a:pt x="1052017" y="0"/>
                  </a:moveTo>
                  <a:lnTo>
                    <a:pt x="844931" y="215379"/>
                  </a:lnTo>
                </a:path>
                <a:path w="1052195" h="323214">
                  <a:moveTo>
                    <a:pt x="0" y="323062"/>
                  </a:moveTo>
                  <a:lnTo>
                    <a:pt x="604697" y="323062"/>
                  </a:lnTo>
                </a:path>
              </a:pathLst>
            </a:custGeom>
            <a:ln w="50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037465" y="2868541"/>
            <a:ext cx="1844039" cy="1844039"/>
            <a:chOff x="7037465" y="2868541"/>
            <a:chExt cx="1844039" cy="1844039"/>
          </a:xfrm>
        </p:grpSpPr>
        <p:sp>
          <p:nvSpPr>
            <p:cNvPr id="27" name="object 27"/>
            <p:cNvSpPr/>
            <p:nvPr/>
          </p:nvSpPr>
          <p:spPr>
            <a:xfrm>
              <a:off x="7090994" y="2922066"/>
              <a:ext cx="1736725" cy="1736725"/>
            </a:xfrm>
            <a:custGeom>
              <a:avLst/>
              <a:gdLst/>
              <a:ahLst/>
              <a:cxnLst/>
              <a:rect l="l" t="t" r="r" b="b"/>
              <a:pathLst>
                <a:path w="1736725" h="1736725">
                  <a:moveTo>
                    <a:pt x="868210" y="868210"/>
                  </a:moveTo>
                  <a:lnTo>
                    <a:pt x="434098" y="868210"/>
                  </a:lnTo>
                  <a:lnTo>
                    <a:pt x="434098" y="1302308"/>
                  </a:lnTo>
                  <a:lnTo>
                    <a:pt x="0" y="1302308"/>
                  </a:lnTo>
                  <a:lnTo>
                    <a:pt x="0" y="1736407"/>
                  </a:lnTo>
                  <a:lnTo>
                    <a:pt x="434111" y="1736407"/>
                  </a:lnTo>
                  <a:lnTo>
                    <a:pt x="434111" y="1302308"/>
                  </a:lnTo>
                  <a:lnTo>
                    <a:pt x="868210" y="1302308"/>
                  </a:lnTo>
                  <a:lnTo>
                    <a:pt x="868210" y="868210"/>
                  </a:lnTo>
                  <a:close/>
                </a:path>
                <a:path w="1736725" h="1736725">
                  <a:moveTo>
                    <a:pt x="868210" y="0"/>
                  </a:moveTo>
                  <a:lnTo>
                    <a:pt x="434098" y="0"/>
                  </a:lnTo>
                  <a:lnTo>
                    <a:pt x="434098" y="434098"/>
                  </a:lnTo>
                  <a:lnTo>
                    <a:pt x="0" y="434098"/>
                  </a:lnTo>
                  <a:lnTo>
                    <a:pt x="0" y="868197"/>
                  </a:lnTo>
                  <a:lnTo>
                    <a:pt x="434111" y="868197"/>
                  </a:lnTo>
                  <a:lnTo>
                    <a:pt x="434111" y="434098"/>
                  </a:lnTo>
                  <a:lnTo>
                    <a:pt x="868210" y="434098"/>
                  </a:lnTo>
                  <a:lnTo>
                    <a:pt x="868210" y="0"/>
                  </a:lnTo>
                  <a:close/>
                </a:path>
                <a:path w="1736725" h="1736725">
                  <a:moveTo>
                    <a:pt x="1736420" y="868210"/>
                  </a:moveTo>
                  <a:lnTo>
                    <a:pt x="1302308" y="868210"/>
                  </a:lnTo>
                  <a:lnTo>
                    <a:pt x="1302308" y="1302308"/>
                  </a:lnTo>
                  <a:lnTo>
                    <a:pt x="868210" y="1302308"/>
                  </a:lnTo>
                  <a:lnTo>
                    <a:pt x="868210" y="1736407"/>
                  </a:lnTo>
                  <a:lnTo>
                    <a:pt x="1302321" y="1736407"/>
                  </a:lnTo>
                  <a:lnTo>
                    <a:pt x="1302321" y="1302308"/>
                  </a:lnTo>
                  <a:lnTo>
                    <a:pt x="1736420" y="1302308"/>
                  </a:lnTo>
                  <a:lnTo>
                    <a:pt x="1736420" y="868210"/>
                  </a:lnTo>
                  <a:close/>
                </a:path>
                <a:path w="1736725" h="1736725">
                  <a:moveTo>
                    <a:pt x="1736420" y="0"/>
                  </a:moveTo>
                  <a:lnTo>
                    <a:pt x="1302308" y="0"/>
                  </a:lnTo>
                  <a:lnTo>
                    <a:pt x="1302308" y="434098"/>
                  </a:lnTo>
                  <a:lnTo>
                    <a:pt x="868210" y="434098"/>
                  </a:lnTo>
                  <a:lnTo>
                    <a:pt x="868210" y="868197"/>
                  </a:lnTo>
                  <a:lnTo>
                    <a:pt x="1302321" y="868197"/>
                  </a:lnTo>
                  <a:lnTo>
                    <a:pt x="1302321" y="434098"/>
                  </a:lnTo>
                  <a:lnTo>
                    <a:pt x="1736420" y="434098"/>
                  </a:lnTo>
                  <a:lnTo>
                    <a:pt x="173642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45943" y="2877019"/>
              <a:ext cx="1826895" cy="1826895"/>
            </a:xfrm>
            <a:custGeom>
              <a:avLst/>
              <a:gdLst/>
              <a:ahLst/>
              <a:cxnLst/>
              <a:rect l="l" t="t" r="r" b="b"/>
              <a:pathLst>
                <a:path w="1826895" h="1826895">
                  <a:moveTo>
                    <a:pt x="1826501" y="1826501"/>
                  </a:moveTo>
                  <a:lnTo>
                    <a:pt x="1826501" y="0"/>
                  </a:lnTo>
                  <a:lnTo>
                    <a:pt x="0" y="0"/>
                  </a:lnTo>
                  <a:lnTo>
                    <a:pt x="0" y="1826501"/>
                  </a:lnTo>
                  <a:lnTo>
                    <a:pt x="1826501" y="1826501"/>
                  </a:lnTo>
                  <a:close/>
                </a:path>
                <a:path w="1826895" h="1826895">
                  <a:moveTo>
                    <a:pt x="1781463" y="1781454"/>
                  </a:moveTo>
                  <a:lnTo>
                    <a:pt x="1781463" y="45034"/>
                  </a:lnTo>
                  <a:lnTo>
                    <a:pt x="45043" y="45034"/>
                  </a:lnTo>
                  <a:lnTo>
                    <a:pt x="45043" y="1781454"/>
                  </a:lnTo>
                  <a:lnTo>
                    <a:pt x="1781463" y="1781454"/>
                  </a:lnTo>
                  <a:close/>
                </a:path>
              </a:pathLst>
            </a:custGeom>
            <a:ln w="16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07425" y="3455847"/>
              <a:ext cx="203479" cy="22790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84947" y="4333900"/>
              <a:ext cx="203492" cy="22790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11047" y="3894873"/>
              <a:ext cx="203479" cy="22790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50086" y="3020961"/>
              <a:ext cx="203479" cy="22791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130296" y="4841671"/>
            <a:ext cx="7760693" cy="1258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87070">
              <a:lnSpc>
                <a:spcPct val="100000"/>
              </a:lnSpc>
              <a:spcBef>
                <a:spcPts val="120"/>
              </a:spcBef>
              <a:tabLst>
                <a:tab pos="3705860" algn="l"/>
              </a:tabLst>
            </a:pPr>
            <a:r>
              <a:rPr sz="1850" b="1" spc="10" dirty="0">
                <a:latin typeface="Arial"/>
                <a:cs typeface="Arial"/>
              </a:rPr>
              <a:t>h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=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5	h</a:t>
            </a:r>
            <a:r>
              <a:rPr sz="1850" b="1" spc="-2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=</a:t>
            </a:r>
            <a:r>
              <a:rPr sz="1850" b="1" spc="-2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2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 dirty="0">
              <a:latin typeface="Arial"/>
              <a:cs typeface="Arial"/>
            </a:endParaRPr>
          </a:p>
          <a:p>
            <a:pPr marL="12700" marR="5080">
              <a:lnSpc>
                <a:spcPct val="101499"/>
              </a:lnSpc>
            </a:pPr>
            <a:r>
              <a:rPr sz="2050" spc="-30" dirty="0">
                <a:latin typeface="Calibri"/>
                <a:cs typeface="Calibri"/>
              </a:rPr>
              <a:t>Almost </a:t>
            </a:r>
            <a:r>
              <a:rPr sz="2050" spc="-80" dirty="0">
                <a:latin typeface="Calibri"/>
                <a:cs typeface="Calibri"/>
              </a:rPr>
              <a:t>always</a:t>
            </a:r>
            <a:r>
              <a:rPr sz="2050" spc="-75" dirty="0">
                <a:latin typeface="Calibri"/>
                <a:cs typeface="Calibri"/>
              </a:rPr>
              <a:t> solves</a:t>
            </a:r>
            <a:r>
              <a:rPr sz="2050" spc="-70" dirty="0">
                <a:latin typeface="Calibri"/>
                <a:cs typeface="Calibri"/>
              </a:rPr>
              <a:t> </a:t>
            </a:r>
            <a:r>
              <a:rPr sz="2050" i="1" spc="-75" dirty="0">
                <a:solidFill>
                  <a:srgbClr val="990099"/>
                </a:solidFill>
                <a:latin typeface="Georgia"/>
                <a:cs typeface="Georgia"/>
              </a:rPr>
              <a:t>n</a:t>
            </a:r>
            <a:r>
              <a:rPr sz="2050" spc="-75" dirty="0">
                <a:latin typeface="Calibri"/>
                <a:cs typeface="Calibri"/>
              </a:rPr>
              <a:t>-queens</a:t>
            </a:r>
            <a:r>
              <a:rPr sz="2050" spc="-7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problems</a:t>
            </a:r>
            <a:r>
              <a:rPr sz="2050" spc="-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almost </a:t>
            </a:r>
            <a:r>
              <a:rPr sz="2050" spc="-65" dirty="0">
                <a:latin typeface="Calibri"/>
                <a:cs typeface="Calibri"/>
              </a:rPr>
              <a:t>instantaneously</a:t>
            </a:r>
            <a:r>
              <a:rPr lang="en-GB" sz="2050" spc="-65" dirty="0">
                <a:latin typeface="Calibri"/>
                <a:cs typeface="Calibri"/>
              </a:rPr>
              <a:t> even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f</a:t>
            </a:r>
            <a:r>
              <a:rPr sz="2050" spc="-145" dirty="0">
                <a:latin typeface="Calibri"/>
                <a:cs typeface="Calibri"/>
              </a:rPr>
              <a:t>o</a:t>
            </a:r>
            <a:r>
              <a:rPr sz="2050" spc="-55" dirty="0">
                <a:latin typeface="Calibri"/>
                <a:cs typeface="Calibri"/>
              </a:rPr>
              <a:t>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ver</a:t>
            </a:r>
            <a:r>
              <a:rPr sz="2050" spc="-75" dirty="0">
                <a:latin typeface="Calibri"/>
                <a:cs typeface="Calibri"/>
              </a:rPr>
              <a:t>y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l</a:t>
            </a:r>
            <a:r>
              <a:rPr sz="2050" spc="-95" dirty="0">
                <a:latin typeface="Calibri"/>
                <a:cs typeface="Calibri"/>
              </a:rPr>
              <a:t>a</a:t>
            </a:r>
            <a:r>
              <a:rPr sz="2050" spc="-70" dirty="0">
                <a:latin typeface="Calibri"/>
                <a:cs typeface="Calibri"/>
              </a:rPr>
              <a:t>rg</a:t>
            </a:r>
            <a:r>
              <a:rPr sz="2050" spc="-80" dirty="0">
                <a:latin typeface="Calibri"/>
                <a:cs typeface="Calibri"/>
              </a:rPr>
              <a:t>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i="1" spc="-5" dirty="0">
                <a:solidFill>
                  <a:srgbClr val="990099"/>
                </a:solidFill>
                <a:latin typeface="Georgia"/>
                <a:cs typeface="Georgia"/>
              </a:rPr>
              <a:t>n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i="1" spc="-5" dirty="0">
                <a:solidFill>
                  <a:srgbClr val="990099"/>
                </a:solidFill>
                <a:latin typeface="Georgia"/>
                <a:cs typeface="Georgia"/>
              </a:rPr>
              <a:t>n</a:t>
            </a:r>
            <a:r>
              <a:rPr sz="2050" i="1" spc="-155" dirty="0">
                <a:solidFill>
                  <a:srgbClr val="990099"/>
                </a:solidFill>
                <a:latin typeface="Georgia"/>
                <a:cs typeface="Georg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29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80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lang="en-GB" sz="2050" spc="15" dirty="0">
                <a:solidFill>
                  <a:srgbClr val="990099"/>
                </a:solidFill>
                <a:latin typeface="Georgia"/>
                <a:cs typeface="Tahoma"/>
              </a:rPr>
              <a:t>M</a:t>
            </a:r>
            <a:endParaRPr sz="2050" dirty="0">
              <a:latin typeface="Georgia"/>
              <a:cs typeface="Georgi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90" dirty="0"/>
              <a:t>Chapter</a:t>
            </a:r>
            <a:r>
              <a:rPr spc="50" dirty="0"/>
              <a:t> </a:t>
            </a:r>
            <a:r>
              <a:rPr spc="40" dirty="0"/>
              <a:t>4,</a:t>
            </a:r>
            <a:r>
              <a:rPr spc="65" dirty="0"/>
              <a:t> </a:t>
            </a:r>
            <a:r>
              <a:rPr spc="50" dirty="0"/>
              <a:t>Sections</a:t>
            </a:r>
            <a:r>
              <a:rPr spc="60" dirty="0"/>
              <a:t> </a:t>
            </a:r>
            <a:r>
              <a:rPr spc="-100" dirty="0"/>
              <a:t>3–4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45" dirty="0"/>
              <a:t>37</a:t>
            </a:fld>
            <a:endParaRPr spc="45" dirty="0"/>
          </a:p>
        </p:txBody>
      </p:sp>
      <p:sp>
        <p:nvSpPr>
          <p:cNvPr id="34" name="object 34"/>
          <p:cNvSpPr txBox="1"/>
          <p:nvPr/>
        </p:nvSpPr>
        <p:spPr>
          <a:xfrm>
            <a:off x="7841943" y="4841671"/>
            <a:ext cx="573405" cy="310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10" dirty="0">
                <a:latin typeface="Arial"/>
                <a:cs typeface="Arial"/>
              </a:rPr>
              <a:t>h</a:t>
            </a:r>
            <a:r>
              <a:rPr sz="1850" b="1" spc="-4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=</a:t>
            </a:r>
            <a:r>
              <a:rPr sz="1850" b="1" spc="-4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0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spc="175" dirty="0"/>
              <a:t>Hill-climbing</a:t>
            </a:r>
            <a:r>
              <a:rPr spc="405" dirty="0"/>
              <a:t> </a:t>
            </a:r>
            <a:r>
              <a:rPr spc="135" dirty="0"/>
              <a:t>(or</a:t>
            </a:r>
            <a:r>
              <a:rPr spc="400" dirty="0"/>
              <a:t> </a:t>
            </a:r>
            <a:r>
              <a:rPr spc="155" dirty="0"/>
              <a:t>gradient</a:t>
            </a:r>
            <a:r>
              <a:rPr spc="415" dirty="0"/>
              <a:t> </a:t>
            </a:r>
            <a:r>
              <a:rPr spc="140" dirty="0"/>
              <a:t>ascent/descent)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1582" y="1962937"/>
            <a:ext cx="7786370" cy="3225800"/>
            <a:chOff x="1181582" y="1962937"/>
            <a:chExt cx="7786370" cy="3225800"/>
          </a:xfrm>
        </p:grpSpPr>
        <p:sp>
          <p:nvSpPr>
            <p:cNvPr id="4" name="object 4"/>
            <p:cNvSpPr/>
            <p:nvPr/>
          </p:nvSpPr>
          <p:spPr>
            <a:xfrm>
              <a:off x="1188567" y="1969922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5425" y="1976780"/>
              <a:ext cx="0" cy="3205480"/>
            </a:xfrm>
            <a:custGeom>
              <a:avLst/>
              <a:gdLst/>
              <a:ahLst/>
              <a:cxnLst/>
              <a:rect l="l" t="t" r="r" b="b"/>
              <a:pathLst>
                <a:path h="3205479">
                  <a:moveTo>
                    <a:pt x="0" y="320497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68754" y="1371600"/>
            <a:ext cx="8280045" cy="381578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15" dirty="0">
                <a:latin typeface="Calibri"/>
                <a:cs typeface="Calibri"/>
              </a:rPr>
              <a:t>“Like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climbing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Everest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in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thick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fog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65" dirty="0">
                <a:latin typeface="Calibri"/>
                <a:cs typeface="Calibri"/>
              </a:rPr>
              <a:t>with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amnesia”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00007E"/>
                </a:solidFill>
                <a:latin typeface="Consolas" panose="020B0609020204030204" pitchFamily="49" charset="0"/>
                <a:cs typeface="PMingLiU"/>
              </a:rPr>
              <a:t>function </a:t>
            </a:r>
            <a:r>
              <a:rPr sz="1700" dirty="0">
                <a:solidFill>
                  <a:srgbClr val="B30000"/>
                </a:solidFill>
                <a:latin typeface="Consolas" panose="020B0609020204030204" pitchFamily="49" charset="0"/>
                <a:cs typeface="PMingLiU"/>
              </a:rPr>
              <a:t>Hill-Climbing</a:t>
            </a:r>
            <a:r>
              <a:rPr sz="1700" dirty="0">
                <a:latin typeface="Consolas" panose="020B0609020204030204" pitchFamily="49" charset="0"/>
                <a:cs typeface="Calibri"/>
              </a:rPr>
              <a:t>(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problem</a:t>
            </a:r>
            <a:r>
              <a:rPr sz="1700" dirty="0">
                <a:latin typeface="Consolas" panose="020B0609020204030204" pitchFamily="49" charset="0"/>
                <a:cs typeface="Calibri"/>
              </a:rPr>
              <a:t>) </a:t>
            </a:r>
            <a:r>
              <a:rPr sz="1700" dirty="0">
                <a:solidFill>
                  <a:srgbClr val="00007E"/>
                </a:solidFill>
                <a:latin typeface="Consolas" panose="020B0609020204030204" pitchFamily="49" charset="0"/>
                <a:cs typeface="PMingLiU"/>
              </a:rPr>
              <a:t>returns 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a state that is a local max</a:t>
            </a:r>
          </a:p>
          <a:p>
            <a:pPr marL="494030">
              <a:lnSpc>
                <a:spcPct val="100000"/>
              </a:lnSpc>
              <a:spcBef>
                <a:spcPts val="140"/>
              </a:spcBef>
            </a:pPr>
            <a:r>
              <a:rPr sz="1700" dirty="0">
                <a:solidFill>
                  <a:srgbClr val="00007E"/>
                </a:solidFill>
                <a:latin typeface="Consolas" panose="020B0609020204030204" pitchFamily="49" charset="0"/>
                <a:cs typeface="PMingLiU"/>
              </a:rPr>
              <a:t>inputs</a:t>
            </a:r>
            <a:r>
              <a:rPr sz="1700" dirty="0">
                <a:latin typeface="Consolas" panose="020B0609020204030204" pitchFamily="49" charset="0"/>
                <a:cs typeface="Calibri"/>
              </a:rPr>
              <a:t>: 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problem</a:t>
            </a:r>
            <a:r>
              <a:rPr sz="1700" dirty="0">
                <a:latin typeface="Consolas" panose="020B0609020204030204" pitchFamily="49" charset="0"/>
                <a:cs typeface="Calibri"/>
              </a:rPr>
              <a:t>, 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a problem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 to be solved by searching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4030">
              <a:lnSpc>
                <a:spcPct val="100000"/>
              </a:lnSpc>
              <a:spcBef>
                <a:spcPts val="160"/>
              </a:spcBef>
            </a:pPr>
            <a:r>
              <a:rPr sz="1700" dirty="0">
                <a:solidFill>
                  <a:srgbClr val="00007E"/>
                </a:solidFill>
                <a:latin typeface="Consolas" panose="020B0609020204030204" pitchFamily="49" charset="0"/>
                <a:cs typeface="PMingLiU"/>
              </a:rPr>
              <a:t>local variables</a:t>
            </a:r>
            <a:r>
              <a:rPr sz="1700" dirty="0">
                <a:latin typeface="Consolas" panose="020B0609020204030204" pitchFamily="49" charset="0"/>
                <a:cs typeface="Calibri"/>
              </a:rPr>
              <a:t>: 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current</a:t>
            </a:r>
            <a:r>
              <a:rPr sz="1700" dirty="0">
                <a:latin typeface="Consolas" panose="020B0609020204030204" pitchFamily="49" charset="0"/>
                <a:cs typeface="Calibri"/>
              </a:rPr>
              <a:t>, 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a node</a:t>
            </a:r>
          </a:p>
          <a:p>
            <a:pPr marL="2158365">
              <a:lnSpc>
                <a:spcPct val="100000"/>
              </a:lnSpc>
              <a:spcBef>
                <a:spcPts val="155"/>
              </a:spcBef>
            </a:pPr>
            <a:r>
              <a:rPr lang="en-GB"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   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neighbor</a:t>
            </a:r>
            <a:r>
              <a:rPr sz="1700" dirty="0">
                <a:latin typeface="Consolas" panose="020B0609020204030204" pitchFamily="49" charset="0"/>
                <a:cs typeface="Calibri"/>
              </a:rPr>
              <a:t>, 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a node</a:t>
            </a:r>
          </a:p>
          <a:p>
            <a:pPr marL="494030">
              <a:lnSpc>
                <a:spcPct val="100000"/>
              </a:lnSpc>
              <a:spcBef>
                <a:spcPts val="865"/>
              </a:spcBef>
            </a:pP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current </a:t>
            </a:r>
            <a:r>
              <a:rPr sz="1700" dirty="0">
                <a:latin typeface="Consolas" panose="020B0609020204030204" pitchFamily="49" charset="0"/>
                <a:cs typeface="Arial"/>
              </a:rPr>
              <a:t>← </a:t>
            </a:r>
            <a:r>
              <a:rPr sz="1700" dirty="0">
                <a:latin typeface="Consolas" panose="020B0609020204030204" pitchFamily="49" charset="0"/>
                <a:cs typeface="PMingLiU"/>
              </a:rPr>
              <a:t>Make-Node</a:t>
            </a:r>
            <a:r>
              <a:rPr sz="1700" dirty="0">
                <a:latin typeface="Consolas" panose="020B0609020204030204" pitchFamily="49" charset="0"/>
                <a:cs typeface="Calibri"/>
              </a:rPr>
              <a:t>(</a:t>
            </a:r>
            <a:r>
              <a:rPr sz="1700" dirty="0">
                <a:latin typeface="Consolas" panose="020B0609020204030204" pitchFamily="49" charset="0"/>
                <a:cs typeface="PMingLiU"/>
              </a:rPr>
              <a:t>Initial-State</a:t>
            </a:r>
            <a:r>
              <a:rPr sz="1700" dirty="0">
                <a:latin typeface="Consolas" panose="020B0609020204030204" pitchFamily="49" charset="0"/>
                <a:cs typeface="Calibri"/>
              </a:rPr>
              <a:t>[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problem</a:t>
            </a:r>
            <a:r>
              <a:rPr sz="1700" dirty="0">
                <a:latin typeface="Consolas" panose="020B0609020204030204" pitchFamily="49" charset="0"/>
                <a:cs typeface="Calibri"/>
              </a:rPr>
              <a:t>])</a:t>
            </a:r>
          </a:p>
          <a:p>
            <a:pPr marL="494030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solidFill>
                  <a:srgbClr val="00007E"/>
                </a:solidFill>
                <a:latin typeface="Consolas" panose="020B0609020204030204" pitchFamily="49" charset="0"/>
                <a:cs typeface="PMingLiU"/>
              </a:rPr>
              <a:t>loop do</a:t>
            </a:r>
            <a:endParaRPr sz="1700" dirty="0">
              <a:latin typeface="Consolas" panose="020B0609020204030204" pitchFamily="49" charset="0"/>
              <a:cs typeface="PMingLiU"/>
            </a:endParaRPr>
          </a:p>
          <a:p>
            <a:pPr marL="905510">
              <a:lnSpc>
                <a:spcPct val="100000"/>
              </a:lnSpc>
              <a:spcBef>
                <a:spcPts val="155"/>
              </a:spcBef>
            </a:pP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neighbor </a:t>
            </a:r>
            <a:r>
              <a:rPr sz="1700" dirty="0">
                <a:latin typeface="Consolas" panose="020B0609020204030204" pitchFamily="49" charset="0"/>
                <a:cs typeface="Arial"/>
              </a:rPr>
              <a:t>← 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a highest-valued  successor of 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current</a:t>
            </a:r>
            <a:endParaRPr sz="1700" dirty="0">
              <a:latin typeface="Consolas" panose="020B0609020204030204" pitchFamily="49" charset="0"/>
              <a:cs typeface="Times New Roman"/>
            </a:endParaRPr>
          </a:p>
          <a:p>
            <a:pPr marL="905510">
              <a:lnSpc>
                <a:spcPct val="100000"/>
              </a:lnSpc>
              <a:spcBef>
                <a:spcPts val="145"/>
              </a:spcBef>
            </a:pPr>
            <a:r>
              <a:rPr sz="1700" dirty="0">
                <a:solidFill>
                  <a:srgbClr val="00007E"/>
                </a:solidFill>
                <a:latin typeface="Consolas" panose="020B0609020204030204" pitchFamily="49" charset="0"/>
                <a:cs typeface="PMingLiU"/>
              </a:rPr>
              <a:t>if </a:t>
            </a:r>
            <a:r>
              <a:rPr sz="1700" dirty="0">
                <a:latin typeface="Consolas" panose="020B0609020204030204" pitchFamily="49" charset="0"/>
                <a:cs typeface="PMingLiU"/>
              </a:rPr>
              <a:t>Value</a:t>
            </a:r>
            <a:r>
              <a:rPr sz="1700" dirty="0">
                <a:latin typeface="Consolas" panose="020B0609020204030204" pitchFamily="49" charset="0"/>
                <a:cs typeface="Calibri"/>
              </a:rPr>
              <a:t>[neighbor] </a:t>
            </a:r>
            <a:r>
              <a:rPr sz="1700" dirty="0">
                <a:latin typeface="Consolas" panose="020B0609020204030204" pitchFamily="49" charset="0"/>
                <a:cs typeface="Arial"/>
              </a:rPr>
              <a:t>≤ </a:t>
            </a:r>
            <a:r>
              <a:rPr sz="1700" dirty="0">
                <a:latin typeface="Consolas" panose="020B0609020204030204" pitchFamily="49" charset="0"/>
                <a:cs typeface="PMingLiU"/>
              </a:rPr>
              <a:t>Value</a:t>
            </a:r>
            <a:r>
              <a:rPr sz="1700" dirty="0">
                <a:latin typeface="Consolas" panose="020B0609020204030204" pitchFamily="49" charset="0"/>
                <a:cs typeface="Calibri"/>
              </a:rPr>
              <a:t>[current] </a:t>
            </a:r>
            <a:endParaRPr lang="en-GB" sz="1700" dirty="0">
              <a:latin typeface="Consolas" panose="020B0609020204030204" pitchFamily="49" charset="0"/>
              <a:cs typeface="Calibri"/>
            </a:endParaRPr>
          </a:p>
          <a:p>
            <a:pPr marL="905510">
              <a:lnSpc>
                <a:spcPct val="100000"/>
              </a:lnSpc>
              <a:spcBef>
                <a:spcPts val="145"/>
              </a:spcBef>
            </a:pPr>
            <a:r>
              <a:rPr sz="1700" dirty="0">
                <a:solidFill>
                  <a:srgbClr val="00007E"/>
                </a:solidFill>
                <a:latin typeface="Consolas" panose="020B0609020204030204" pitchFamily="49" charset="0"/>
                <a:cs typeface="PMingLiU"/>
              </a:rPr>
              <a:t>then return </a:t>
            </a:r>
            <a:r>
              <a:rPr sz="1700" dirty="0">
                <a:latin typeface="Consolas" panose="020B0609020204030204" pitchFamily="49" charset="0"/>
                <a:cs typeface="PMingLiU"/>
              </a:rPr>
              <a:t>State</a:t>
            </a:r>
            <a:r>
              <a:rPr sz="1700" dirty="0">
                <a:latin typeface="Consolas" panose="020B0609020204030204" pitchFamily="49" charset="0"/>
                <a:cs typeface="Calibri"/>
              </a:rPr>
              <a:t>[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current</a:t>
            </a:r>
            <a:r>
              <a:rPr sz="1700" dirty="0">
                <a:latin typeface="Consolas" panose="020B0609020204030204" pitchFamily="49" charset="0"/>
                <a:cs typeface="Calibri"/>
              </a:rPr>
              <a:t>]</a:t>
            </a:r>
          </a:p>
          <a:p>
            <a:pPr marL="905510">
              <a:lnSpc>
                <a:spcPct val="100000"/>
              </a:lnSpc>
              <a:spcBef>
                <a:spcPts val="155"/>
              </a:spcBef>
            </a:pP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current </a:t>
            </a:r>
            <a:r>
              <a:rPr sz="1700" dirty="0">
                <a:latin typeface="Consolas" panose="020B0609020204030204" pitchFamily="49" charset="0"/>
                <a:cs typeface="Arial"/>
              </a:rPr>
              <a:t>← 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neighbor</a:t>
            </a:r>
            <a:endParaRPr sz="1700" dirty="0">
              <a:latin typeface="Consolas" panose="020B0609020204030204" pitchFamily="49" charset="0"/>
              <a:cs typeface="Times New Roman"/>
            </a:endParaRPr>
          </a:p>
          <a:p>
            <a:pPr marL="494030">
              <a:lnSpc>
                <a:spcPct val="100000"/>
              </a:lnSpc>
              <a:spcBef>
                <a:spcPts val="155"/>
              </a:spcBef>
            </a:pPr>
            <a:r>
              <a:rPr sz="1700" spc="240" dirty="0">
                <a:solidFill>
                  <a:srgbClr val="00007E"/>
                </a:solidFill>
                <a:latin typeface="Consolas" panose="020B0609020204030204" pitchFamily="49" charset="0"/>
                <a:cs typeface="PMingLiU"/>
              </a:rPr>
              <a:t>end</a:t>
            </a:r>
            <a:endParaRPr sz="1700" dirty="0">
              <a:latin typeface="Consolas" panose="020B0609020204030204" pitchFamily="49" charset="0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88567" y="1976780"/>
            <a:ext cx="7774305" cy="3205480"/>
            <a:chOff x="1188567" y="1976780"/>
            <a:chExt cx="7774305" cy="3217545"/>
          </a:xfrm>
        </p:grpSpPr>
        <p:sp>
          <p:nvSpPr>
            <p:cNvPr id="8" name="object 8"/>
            <p:cNvSpPr/>
            <p:nvPr/>
          </p:nvSpPr>
          <p:spPr>
            <a:xfrm>
              <a:off x="8955633" y="1976780"/>
              <a:ext cx="0" cy="3205480"/>
            </a:xfrm>
            <a:custGeom>
              <a:avLst/>
              <a:gdLst/>
              <a:ahLst/>
              <a:cxnLst/>
              <a:rect l="l" t="t" r="r" b="b"/>
              <a:pathLst>
                <a:path h="3205479">
                  <a:moveTo>
                    <a:pt x="0" y="320497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88567" y="5187086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90" dirty="0"/>
              <a:t>Chapter</a:t>
            </a:r>
            <a:r>
              <a:rPr spc="50" dirty="0"/>
              <a:t> </a:t>
            </a:r>
            <a:r>
              <a:rPr spc="40" dirty="0"/>
              <a:t>4,</a:t>
            </a:r>
            <a:r>
              <a:rPr spc="65" dirty="0"/>
              <a:t> </a:t>
            </a:r>
            <a:r>
              <a:rPr spc="50" dirty="0"/>
              <a:t>Sections</a:t>
            </a:r>
            <a:r>
              <a:rPr spc="60" dirty="0"/>
              <a:t> </a:t>
            </a:r>
            <a:r>
              <a:rPr spc="-100" dirty="0"/>
              <a:t>3–4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45" dirty="0"/>
              <a:t>38</a:t>
            </a:fld>
            <a:endParaRPr spc="4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75" dirty="0"/>
              <a:t>Hill-climbing</a:t>
            </a:r>
            <a:r>
              <a:rPr spc="365" dirty="0"/>
              <a:t> </a:t>
            </a:r>
            <a:r>
              <a:rPr spc="18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6184900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Calibri"/>
                <a:cs typeface="Calibri"/>
              </a:rPr>
              <a:t>Useful to consider </a:t>
            </a:r>
            <a:r>
              <a:rPr sz="2050" dirty="0">
                <a:solidFill>
                  <a:srgbClr val="00007E"/>
                </a:solidFill>
                <a:latin typeface="Calibri"/>
                <a:cs typeface="Calibri"/>
              </a:rPr>
              <a:t>state space landscape</a:t>
            </a:r>
            <a:endParaRPr sz="205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91303" y="3893070"/>
            <a:ext cx="107950" cy="913765"/>
            <a:chOff x="4991303" y="3893070"/>
            <a:chExt cx="107950" cy="913765"/>
          </a:xfrm>
        </p:grpSpPr>
        <p:sp>
          <p:nvSpPr>
            <p:cNvPr id="5" name="object 5"/>
            <p:cNvSpPr/>
            <p:nvPr/>
          </p:nvSpPr>
          <p:spPr>
            <a:xfrm>
              <a:off x="5008765" y="3962933"/>
              <a:ext cx="72390" cy="277495"/>
            </a:xfrm>
            <a:custGeom>
              <a:avLst/>
              <a:gdLst/>
              <a:ahLst/>
              <a:cxnLst/>
              <a:rect l="l" t="t" r="r" b="b"/>
              <a:pathLst>
                <a:path w="72389" h="277495">
                  <a:moveTo>
                    <a:pt x="0" y="276872"/>
                  </a:moveTo>
                  <a:lnTo>
                    <a:pt x="5981" y="255308"/>
                  </a:lnTo>
                  <a:lnTo>
                    <a:pt x="11507" y="235369"/>
                  </a:lnTo>
                  <a:lnTo>
                    <a:pt x="27055" y="178191"/>
                  </a:lnTo>
                  <a:lnTo>
                    <a:pt x="44849" y="109694"/>
                  </a:lnTo>
                  <a:lnTo>
                    <a:pt x="60388" y="47180"/>
                  </a:lnTo>
                  <a:lnTo>
                    <a:pt x="71907" y="0"/>
                  </a:lnTo>
                </a:path>
              </a:pathLst>
            </a:custGeom>
            <a:ln w="34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10200" y="3893070"/>
              <a:ext cx="88900" cy="188595"/>
            </a:xfrm>
            <a:custGeom>
              <a:avLst/>
              <a:gdLst/>
              <a:ahLst/>
              <a:cxnLst/>
              <a:rect l="l" t="t" r="r" b="b"/>
              <a:pathLst>
                <a:path w="88900" h="188595">
                  <a:moveTo>
                    <a:pt x="0" y="166382"/>
                  </a:moveTo>
                  <a:lnTo>
                    <a:pt x="88595" y="187985"/>
                  </a:lnTo>
                  <a:lnTo>
                    <a:pt x="87515" y="0"/>
                  </a:lnTo>
                  <a:lnTo>
                    <a:pt x="0" y="166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36045" y="3962933"/>
              <a:ext cx="45720" cy="95885"/>
            </a:xfrm>
            <a:custGeom>
              <a:avLst/>
              <a:gdLst/>
              <a:ahLst/>
              <a:cxnLst/>
              <a:rect l="l" t="t" r="r" b="b"/>
              <a:pathLst>
                <a:path w="45720" h="95885">
                  <a:moveTo>
                    <a:pt x="0" y="84874"/>
                  </a:moveTo>
                  <a:lnTo>
                    <a:pt x="44627" y="0"/>
                  </a:lnTo>
                  <a:lnTo>
                    <a:pt x="45173" y="95885"/>
                  </a:lnTo>
                </a:path>
              </a:pathLst>
            </a:custGeom>
            <a:ln w="34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19535" y="4246994"/>
              <a:ext cx="0" cy="554355"/>
            </a:xfrm>
            <a:custGeom>
              <a:avLst/>
              <a:gdLst/>
              <a:ahLst/>
              <a:cxnLst/>
              <a:rect l="l" t="t" r="r" b="b"/>
              <a:pathLst>
                <a:path h="554354">
                  <a:moveTo>
                    <a:pt x="0" y="0"/>
                  </a:moveTo>
                  <a:lnTo>
                    <a:pt x="0" y="553732"/>
                  </a:lnTo>
                </a:path>
              </a:pathLst>
            </a:custGeom>
            <a:ln w="116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17008" y="4766402"/>
            <a:ext cx="698500" cy="45529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405"/>
              </a:spcBef>
            </a:pPr>
            <a:r>
              <a:rPr sz="1500" b="1" spc="15" dirty="0">
                <a:solidFill>
                  <a:srgbClr val="0000FF"/>
                </a:solidFill>
                <a:latin typeface="Arial"/>
                <a:cs typeface="Arial"/>
              </a:rPr>
              <a:t>current  state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00350" y="1998484"/>
            <a:ext cx="76835" cy="2821305"/>
            <a:chOff x="2500350" y="1998484"/>
            <a:chExt cx="76835" cy="2821305"/>
          </a:xfrm>
        </p:grpSpPr>
        <p:sp>
          <p:nvSpPr>
            <p:cNvPr id="11" name="object 11"/>
            <p:cNvSpPr/>
            <p:nvPr/>
          </p:nvSpPr>
          <p:spPr>
            <a:xfrm>
              <a:off x="2538488" y="2046427"/>
              <a:ext cx="0" cy="2761615"/>
            </a:xfrm>
            <a:custGeom>
              <a:avLst/>
              <a:gdLst/>
              <a:ahLst/>
              <a:cxnLst/>
              <a:rect l="l" t="t" r="r" b="b"/>
              <a:pathLst>
                <a:path h="2761615">
                  <a:moveTo>
                    <a:pt x="0" y="2761513"/>
                  </a:moveTo>
                  <a:lnTo>
                    <a:pt x="0" y="0"/>
                  </a:lnTo>
                </a:path>
              </a:pathLst>
            </a:custGeom>
            <a:ln w="232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00350" y="1998484"/>
              <a:ext cx="76835" cy="153035"/>
            </a:xfrm>
            <a:custGeom>
              <a:avLst/>
              <a:gdLst/>
              <a:ahLst/>
              <a:cxnLst/>
              <a:rect l="l" t="t" r="r" b="b"/>
              <a:pathLst>
                <a:path w="76835" h="153035">
                  <a:moveTo>
                    <a:pt x="0" y="152590"/>
                  </a:moveTo>
                  <a:lnTo>
                    <a:pt x="76288" y="152590"/>
                  </a:lnTo>
                  <a:lnTo>
                    <a:pt x="38138" y="0"/>
                  </a:lnTo>
                  <a:lnTo>
                    <a:pt x="0" y="1525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5234" y="2046427"/>
              <a:ext cx="46990" cy="93345"/>
            </a:xfrm>
            <a:custGeom>
              <a:avLst/>
              <a:gdLst/>
              <a:ahLst/>
              <a:cxnLst/>
              <a:rect l="l" t="t" r="r" b="b"/>
              <a:pathLst>
                <a:path w="46989" h="93344">
                  <a:moveTo>
                    <a:pt x="0" y="93014"/>
                  </a:moveTo>
                  <a:lnTo>
                    <a:pt x="23253" y="0"/>
                  </a:lnTo>
                  <a:lnTo>
                    <a:pt x="46520" y="93014"/>
                  </a:lnTo>
                </a:path>
              </a:pathLst>
            </a:custGeom>
            <a:ln w="232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47887" y="1835872"/>
            <a:ext cx="141859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15" dirty="0">
                <a:latin typeface="Arial"/>
                <a:cs typeface="Arial"/>
              </a:rPr>
              <a:t>objective</a:t>
            </a:r>
            <a:r>
              <a:rPr sz="1250" b="1" spc="-70" dirty="0">
                <a:latin typeface="Arial"/>
                <a:cs typeface="Arial"/>
              </a:rPr>
              <a:t> </a:t>
            </a:r>
            <a:r>
              <a:rPr sz="1250" b="1" spc="15" dirty="0">
                <a:latin typeface="Arial"/>
                <a:cs typeface="Arial"/>
              </a:rPr>
              <a:t>function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26741" y="4769777"/>
            <a:ext cx="4662805" cy="76835"/>
            <a:chOff x="2526741" y="4769777"/>
            <a:chExt cx="4662805" cy="76835"/>
          </a:xfrm>
        </p:grpSpPr>
        <p:sp>
          <p:nvSpPr>
            <p:cNvPr id="16" name="object 16"/>
            <p:cNvSpPr/>
            <p:nvPr/>
          </p:nvSpPr>
          <p:spPr>
            <a:xfrm>
              <a:off x="2538488" y="4807927"/>
              <a:ext cx="4603115" cy="0"/>
            </a:xfrm>
            <a:custGeom>
              <a:avLst/>
              <a:gdLst/>
              <a:ahLst/>
              <a:cxnLst/>
              <a:rect l="l" t="t" r="r" b="b"/>
              <a:pathLst>
                <a:path w="4603115">
                  <a:moveTo>
                    <a:pt x="0" y="0"/>
                  </a:moveTo>
                  <a:lnTo>
                    <a:pt x="4602530" y="0"/>
                  </a:lnTo>
                </a:path>
              </a:pathLst>
            </a:custGeom>
            <a:ln w="232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6358" y="4769777"/>
              <a:ext cx="153035" cy="76835"/>
            </a:xfrm>
            <a:custGeom>
              <a:avLst/>
              <a:gdLst/>
              <a:ahLst/>
              <a:cxnLst/>
              <a:rect l="l" t="t" r="r" b="b"/>
              <a:pathLst>
                <a:path w="153034" h="76835">
                  <a:moveTo>
                    <a:pt x="0" y="0"/>
                  </a:moveTo>
                  <a:lnTo>
                    <a:pt x="0" y="76301"/>
                  </a:lnTo>
                  <a:lnTo>
                    <a:pt x="152603" y="38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47991" y="4784674"/>
              <a:ext cx="93345" cy="46990"/>
            </a:xfrm>
            <a:custGeom>
              <a:avLst/>
              <a:gdLst/>
              <a:ahLst/>
              <a:cxnLst/>
              <a:rect l="l" t="t" r="r" b="b"/>
              <a:pathLst>
                <a:path w="93345" h="46989">
                  <a:moveTo>
                    <a:pt x="0" y="0"/>
                  </a:moveTo>
                  <a:lnTo>
                    <a:pt x="93027" y="23253"/>
                  </a:lnTo>
                  <a:lnTo>
                    <a:pt x="0" y="46507"/>
                  </a:lnTo>
                </a:path>
              </a:pathLst>
            </a:custGeom>
            <a:ln w="232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177099" y="4682526"/>
            <a:ext cx="91249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10" dirty="0">
                <a:latin typeface="Arial"/>
                <a:cs typeface="Arial"/>
              </a:rPr>
              <a:t>state</a:t>
            </a:r>
            <a:r>
              <a:rPr sz="1250" b="1" spc="-45" dirty="0">
                <a:latin typeface="Arial"/>
                <a:cs typeface="Arial"/>
              </a:rPr>
              <a:t> </a:t>
            </a:r>
            <a:r>
              <a:rPr sz="1250" b="1" spc="15" dirty="0">
                <a:latin typeface="Arial"/>
                <a:cs typeface="Arial"/>
              </a:rPr>
              <a:t>space</a:t>
            </a:r>
            <a:endParaRPr sz="12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7220" y="1856489"/>
            <a:ext cx="1567180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solidFill>
                  <a:srgbClr val="0000FF"/>
                </a:solidFill>
                <a:latin typeface="Arial"/>
                <a:cs typeface="Arial"/>
              </a:rPr>
              <a:t>global</a:t>
            </a:r>
            <a:r>
              <a:rPr sz="15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b="1" spc="25" dirty="0">
                <a:solidFill>
                  <a:srgbClr val="0000FF"/>
                </a:solidFill>
                <a:latin typeface="Arial"/>
                <a:cs typeface="Arial"/>
              </a:rPr>
              <a:t>maximum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10916" y="2040381"/>
            <a:ext cx="4202430" cy="2562225"/>
            <a:chOff x="2610916" y="2040381"/>
            <a:chExt cx="4202430" cy="2562225"/>
          </a:xfrm>
        </p:grpSpPr>
        <p:sp>
          <p:nvSpPr>
            <p:cNvPr id="22" name="object 22"/>
            <p:cNvSpPr/>
            <p:nvPr/>
          </p:nvSpPr>
          <p:spPr>
            <a:xfrm>
              <a:off x="3955211" y="2046414"/>
              <a:ext cx="2628900" cy="1873885"/>
            </a:xfrm>
            <a:custGeom>
              <a:avLst/>
              <a:gdLst/>
              <a:ahLst/>
              <a:cxnLst/>
              <a:rect l="l" t="t" r="r" b="b"/>
              <a:pathLst>
                <a:path w="2628900" h="1873885">
                  <a:moveTo>
                    <a:pt x="1920113" y="1265694"/>
                  </a:moveTo>
                  <a:lnTo>
                    <a:pt x="1373568" y="1420317"/>
                  </a:lnTo>
                </a:path>
                <a:path w="2628900" h="1873885">
                  <a:moveTo>
                    <a:pt x="489013" y="0"/>
                  </a:moveTo>
                  <a:lnTo>
                    <a:pt x="0" y="136639"/>
                  </a:lnTo>
                </a:path>
                <a:path w="2628900" h="1873885">
                  <a:moveTo>
                    <a:pt x="2628468" y="1585722"/>
                  </a:moveTo>
                  <a:lnTo>
                    <a:pt x="2002802" y="1873377"/>
                  </a:lnTo>
                </a:path>
              </a:pathLst>
            </a:custGeom>
            <a:ln w="116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28379" y="2207018"/>
              <a:ext cx="4167504" cy="2378075"/>
            </a:xfrm>
            <a:custGeom>
              <a:avLst/>
              <a:gdLst/>
              <a:ahLst/>
              <a:cxnLst/>
              <a:rect l="l" t="t" r="r" b="b"/>
              <a:pathLst>
                <a:path w="4167504" h="2378075">
                  <a:moveTo>
                    <a:pt x="0" y="2187397"/>
                  </a:moveTo>
                  <a:lnTo>
                    <a:pt x="430" y="2187294"/>
                  </a:lnTo>
                  <a:lnTo>
                    <a:pt x="3446" y="2186573"/>
                  </a:lnTo>
                  <a:lnTo>
                    <a:pt x="11631" y="2184616"/>
                  </a:lnTo>
                  <a:lnTo>
                    <a:pt x="53043" y="2174486"/>
                  </a:lnTo>
                  <a:lnTo>
                    <a:pt x="126009" y="2151059"/>
                  </a:lnTo>
                  <a:lnTo>
                    <a:pt x="169011" y="2132266"/>
                  </a:lnTo>
                  <a:lnTo>
                    <a:pt x="204754" y="2113161"/>
                  </a:lnTo>
                  <a:lnTo>
                    <a:pt x="241821" y="2090459"/>
                  </a:lnTo>
                  <a:lnTo>
                    <a:pt x="280671" y="2064306"/>
                  </a:lnTo>
                  <a:lnTo>
                    <a:pt x="321767" y="2034844"/>
                  </a:lnTo>
                  <a:lnTo>
                    <a:pt x="365569" y="2002218"/>
                  </a:lnTo>
                  <a:lnTo>
                    <a:pt x="398655" y="1976871"/>
                  </a:lnTo>
                  <a:lnTo>
                    <a:pt x="432853" y="1948924"/>
                  </a:lnTo>
                  <a:lnTo>
                    <a:pt x="467658" y="1917318"/>
                  </a:lnTo>
                  <a:lnTo>
                    <a:pt x="502568" y="1880996"/>
                  </a:lnTo>
                  <a:lnTo>
                    <a:pt x="537080" y="1838899"/>
                  </a:lnTo>
                  <a:lnTo>
                    <a:pt x="570689" y="1789967"/>
                  </a:lnTo>
                  <a:lnTo>
                    <a:pt x="602894" y="1733143"/>
                  </a:lnTo>
                  <a:lnTo>
                    <a:pt x="624347" y="1688341"/>
                  </a:lnTo>
                  <a:lnTo>
                    <a:pt x="644787" y="1640237"/>
                  </a:lnTo>
                  <a:lnTo>
                    <a:pt x="664133" y="1589919"/>
                  </a:lnTo>
                  <a:lnTo>
                    <a:pt x="682307" y="1538471"/>
                  </a:lnTo>
                  <a:lnTo>
                    <a:pt x="699230" y="1486981"/>
                  </a:lnTo>
                  <a:lnTo>
                    <a:pt x="714822" y="1436533"/>
                  </a:lnTo>
                  <a:lnTo>
                    <a:pt x="729005" y="1388214"/>
                  </a:lnTo>
                  <a:lnTo>
                    <a:pt x="741699" y="1343109"/>
                  </a:lnTo>
                  <a:lnTo>
                    <a:pt x="752825" y="1302305"/>
                  </a:lnTo>
                  <a:lnTo>
                    <a:pt x="778981" y="1204531"/>
                  </a:lnTo>
                  <a:lnTo>
                    <a:pt x="787849" y="1172510"/>
                  </a:lnTo>
                  <a:lnTo>
                    <a:pt x="791885" y="1160712"/>
                  </a:lnTo>
                  <a:lnTo>
                    <a:pt x="794067" y="1159027"/>
                  </a:lnTo>
                  <a:lnTo>
                    <a:pt x="797409" y="1159027"/>
                  </a:lnTo>
                  <a:lnTo>
                    <a:pt x="805075" y="1159027"/>
                  </a:lnTo>
                  <a:lnTo>
                    <a:pt x="1009802" y="1159027"/>
                  </a:lnTo>
                  <a:lnTo>
                    <a:pt x="1033055" y="1158615"/>
                  </a:lnTo>
                  <a:lnTo>
                    <a:pt x="1045240" y="1155730"/>
                  </a:lnTo>
                  <a:lnTo>
                    <a:pt x="1050344" y="1147899"/>
                  </a:lnTo>
                  <a:lnTo>
                    <a:pt x="1052360" y="1132649"/>
                  </a:lnTo>
                  <a:lnTo>
                    <a:pt x="1054192" y="1112854"/>
                  </a:lnTo>
                  <a:lnTo>
                    <a:pt x="1057263" y="1081869"/>
                  </a:lnTo>
                  <a:lnTo>
                    <a:pt x="1062234" y="1034832"/>
                  </a:lnTo>
                  <a:lnTo>
                    <a:pt x="1069765" y="966883"/>
                  </a:lnTo>
                  <a:lnTo>
                    <a:pt x="1080516" y="873163"/>
                  </a:lnTo>
                  <a:lnTo>
                    <a:pt x="1085637" y="829388"/>
                  </a:lnTo>
                  <a:lnTo>
                    <a:pt x="1091291" y="781798"/>
                  </a:lnTo>
                  <a:lnTo>
                    <a:pt x="1097434" y="731111"/>
                  </a:lnTo>
                  <a:lnTo>
                    <a:pt x="1104024" y="678042"/>
                  </a:lnTo>
                  <a:lnTo>
                    <a:pt x="1111017" y="623309"/>
                  </a:lnTo>
                  <a:lnTo>
                    <a:pt x="1118373" y="567629"/>
                  </a:lnTo>
                  <a:lnTo>
                    <a:pt x="1126048" y="511718"/>
                  </a:lnTo>
                  <a:lnTo>
                    <a:pt x="1133999" y="456293"/>
                  </a:lnTo>
                  <a:lnTo>
                    <a:pt x="1142184" y="402070"/>
                  </a:lnTo>
                  <a:lnTo>
                    <a:pt x="1150561" y="349767"/>
                  </a:lnTo>
                  <a:lnTo>
                    <a:pt x="1159086" y="300101"/>
                  </a:lnTo>
                  <a:lnTo>
                    <a:pt x="1167718" y="253787"/>
                  </a:lnTo>
                  <a:lnTo>
                    <a:pt x="1176413" y="211543"/>
                  </a:lnTo>
                  <a:lnTo>
                    <a:pt x="1199128" y="123038"/>
                  </a:lnTo>
                  <a:lnTo>
                    <a:pt x="1221960" y="62262"/>
                  </a:lnTo>
                  <a:lnTo>
                    <a:pt x="1244880" y="24584"/>
                  </a:lnTo>
                  <a:lnTo>
                    <a:pt x="1290866" y="0"/>
                  </a:lnTo>
                  <a:lnTo>
                    <a:pt x="1313879" y="5216"/>
                  </a:lnTo>
                  <a:lnTo>
                    <a:pt x="1359911" y="57991"/>
                  </a:lnTo>
                  <a:lnTo>
                    <a:pt x="1382927" y="112914"/>
                  </a:lnTo>
                  <a:lnTo>
                    <a:pt x="1405940" y="191770"/>
                  </a:lnTo>
                  <a:lnTo>
                    <a:pt x="1421282" y="259091"/>
                  </a:lnTo>
                  <a:lnTo>
                    <a:pt x="1428953" y="297013"/>
                  </a:lnTo>
                  <a:lnTo>
                    <a:pt x="1436624" y="337594"/>
                  </a:lnTo>
                  <a:lnTo>
                    <a:pt x="1444294" y="380699"/>
                  </a:lnTo>
                  <a:lnTo>
                    <a:pt x="1451965" y="426190"/>
                  </a:lnTo>
                  <a:lnTo>
                    <a:pt x="1459636" y="473931"/>
                  </a:lnTo>
                  <a:lnTo>
                    <a:pt x="1467307" y="523786"/>
                  </a:lnTo>
                  <a:lnTo>
                    <a:pt x="1474978" y="575619"/>
                  </a:lnTo>
                  <a:lnTo>
                    <a:pt x="1482648" y="629293"/>
                  </a:lnTo>
                  <a:lnTo>
                    <a:pt x="1490319" y="684672"/>
                  </a:lnTo>
                  <a:lnTo>
                    <a:pt x="1497990" y="741619"/>
                  </a:lnTo>
                  <a:lnTo>
                    <a:pt x="1505661" y="799998"/>
                  </a:lnTo>
                  <a:lnTo>
                    <a:pt x="1513332" y="859674"/>
                  </a:lnTo>
                  <a:lnTo>
                    <a:pt x="1521002" y="920508"/>
                  </a:lnTo>
                  <a:lnTo>
                    <a:pt x="1527398" y="971976"/>
                  </a:lnTo>
                  <a:lnTo>
                    <a:pt x="1533813" y="1023996"/>
                  </a:lnTo>
                  <a:lnTo>
                    <a:pt x="1540268" y="1076410"/>
                  </a:lnTo>
                  <a:lnTo>
                    <a:pt x="1546782" y="1129061"/>
                  </a:lnTo>
                  <a:lnTo>
                    <a:pt x="1553375" y="1181792"/>
                  </a:lnTo>
                  <a:lnTo>
                    <a:pt x="1560067" y="1234443"/>
                  </a:lnTo>
                  <a:lnTo>
                    <a:pt x="1566877" y="1286857"/>
                  </a:lnTo>
                  <a:lnTo>
                    <a:pt x="1573825" y="1338877"/>
                  </a:lnTo>
                  <a:lnTo>
                    <a:pt x="1580930" y="1390345"/>
                  </a:lnTo>
                  <a:lnTo>
                    <a:pt x="1588214" y="1441102"/>
                  </a:lnTo>
                  <a:lnTo>
                    <a:pt x="1595695" y="1490991"/>
                  </a:lnTo>
                  <a:lnTo>
                    <a:pt x="1603392" y="1539854"/>
                  </a:lnTo>
                  <a:lnTo>
                    <a:pt x="1611327" y="1587534"/>
                  </a:lnTo>
                  <a:lnTo>
                    <a:pt x="1619518" y="1633872"/>
                  </a:lnTo>
                  <a:lnTo>
                    <a:pt x="1627985" y="1678710"/>
                  </a:lnTo>
                  <a:lnTo>
                    <a:pt x="1636748" y="1721891"/>
                  </a:lnTo>
                  <a:lnTo>
                    <a:pt x="1645827" y="1763257"/>
                  </a:lnTo>
                  <a:lnTo>
                    <a:pt x="1655241" y="1802650"/>
                  </a:lnTo>
                  <a:lnTo>
                    <a:pt x="1673057" y="1868316"/>
                  </a:lnTo>
                  <a:lnTo>
                    <a:pt x="1691908" y="1927537"/>
                  </a:lnTo>
                  <a:lnTo>
                    <a:pt x="1711679" y="1980775"/>
                  </a:lnTo>
                  <a:lnTo>
                    <a:pt x="1732256" y="2028489"/>
                  </a:lnTo>
                  <a:lnTo>
                    <a:pt x="1753523" y="2071139"/>
                  </a:lnTo>
                  <a:lnTo>
                    <a:pt x="1775366" y="2109187"/>
                  </a:lnTo>
                  <a:lnTo>
                    <a:pt x="1797669" y="2143093"/>
                  </a:lnTo>
                  <a:lnTo>
                    <a:pt x="1843195" y="2200317"/>
                  </a:lnTo>
                  <a:lnTo>
                    <a:pt x="1912060" y="2266133"/>
                  </a:lnTo>
                  <a:lnTo>
                    <a:pt x="1957011" y="2299424"/>
                  </a:lnTo>
                  <a:lnTo>
                    <a:pt x="2000120" y="2325351"/>
                  </a:lnTo>
                  <a:lnTo>
                    <a:pt x="2040469" y="2344835"/>
                  </a:lnTo>
                  <a:lnTo>
                    <a:pt x="2077135" y="2358796"/>
                  </a:lnTo>
                  <a:lnTo>
                    <a:pt x="2116988" y="2369583"/>
                  </a:lnTo>
                  <a:lnTo>
                    <a:pt x="2151446" y="2373179"/>
                  </a:lnTo>
                  <a:lnTo>
                    <a:pt x="2182309" y="2369583"/>
                  </a:lnTo>
                  <a:lnTo>
                    <a:pt x="2240140" y="2340218"/>
                  </a:lnTo>
                  <a:lnTo>
                    <a:pt x="2268905" y="2310853"/>
                  </a:lnTo>
                  <a:lnTo>
                    <a:pt x="2297671" y="2267106"/>
                  </a:lnTo>
                  <a:lnTo>
                    <a:pt x="2326436" y="2205380"/>
                  </a:lnTo>
                  <a:lnTo>
                    <a:pt x="2340819" y="2166839"/>
                  </a:lnTo>
                  <a:lnTo>
                    <a:pt x="2355202" y="2123578"/>
                  </a:lnTo>
                  <a:lnTo>
                    <a:pt x="2369585" y="2076272"/>
                  </a:lnTo>
                  <a:lnTo>
                    <a:pt x="2383967" y="2025594"/>
                  </a:lnTo>
                  <a:lnTo>
                    <a:pt x="2398350" y="1972219"/>
                  </a:lnTo>
                  <a:lnTo>
                    <a:pt x="2412733" y="1916821"/>
                  </a:lnTo>
                  <a:lnTo>
                    <a:pt x="2427116" y="1860073"/>
                  </a:lnTo>
                  <a:lnTo>
                    <a:pt x="2441498" y="1802650"/>
                  </a:lnTo>
                  <a:lnTo>
                    <a:pt x="2455881" y="1745232"/>
                  </a:lnTo>
                  <a:lnTo>
                    <a:pt x="2470264" y="1688487"/>
                  </a:lnTo>
                  <a:lnTo>
                    <a:pt x="2484647" y="1633091"/>
                  </a:lnTo>
                  <a:lnTo>
                    <a:pt x="2499031" y="1579718"/>
                  </a:lnTo>
                  <a:lnTo>
                    <a:pt x="2513415" y="1529041"/>
                  </a:lnTo>
                  <a:lnTo>
                    <a:pt x="2527800" y="1481735"/>
                  </a:lnTo>
                  <a:lnTo>
                    <a:pt x="2542186" y="1438474"/>
                  </a:lnTo>
                  <a:lnTo>
                    <a:pt x="2556573" y="1399933"/>
                  </a:lnTo>
                  <a:lnTo>
                    <a:pt x="2585339" y="1338807"/>
                  </a:lnTo>
                  <a:lnTo>
                    <a:pt x="2614104" y="1299254"/>
                  </a:lnTo>
                  <a:lnTo>
                    <a:pt x="2642870" y="1281276"/>
                  </a:lnTo>
                  <a:lnTo>
                    <a:pt x="2671635" y="1284871"/>
                  </a:lnTo>
                  <a:lnTo>
                    <a:pt x="2717660" y="1334271"/>
                  </a:lnTo>
                  <a:lnTo>
                    <a:pt x="2740672" y="1377381"/>
                  </a:lnTo>
                  <a:lnTo>
                    <a:pt x="2763685" y="1431537"/>
                  </a:lnTo>
                  <a:lnTo>
                    <a:pt x="2786697" y="1495818"/>
                  </a:lnTo>
                  <a:lnTo>
                    <a:pt x="2799482" y="1535540"/>
                  </a:lnTo>
                  <a:lnTo>
                    <a:pt x="2812266" y="1577788"/>
                  </a:lnTo>
                  <a:lnTo>
                    <a:pt x="2825051" y="1622245"/>
                  </a:lnTo>
                  <a:lnTo>
                    <a:pt x="2837836" y="1668596"/>
                  </a:lnTo>
                  <a:lnTo>
                    <a:pt x="2850620" y="1716527"/>
                  </a:lnTo>
                  <a:lnTo>
                    <a:pt x="2863405" y="1765721"/>
                  </a:lnTo>
                  <a:lnTo>
                    <a:pt x="2876190" y="1815862"/>
                  </a:lnTo>
                  <a:lnTo>
                    <a:pt x="2888974" y="1866635"/>
                  </a:lnTo>
                  <a:lnTo>
                    <a:pt x="2901759" y="1917725"/>
                  </a:lnTo>
                  <a:lnTo>
                    <a:pt x="2918196" y="1982971"/>
                  </a:lnTo>
                  <a:lnTo>
                    <a:pt x="2934634" y="2045199"/>
                  </a:lnTo>
                  <a:lnTo>
                    <a:pt x="2951071" y="2101388"/>
                  </a:lnTo>
                  <a:lnTo>
                    <a:pt x="2967509" y="2148520"/>
                  </a:lnTo>
                  <a:lnTo>
                    <a:pt x="2983946" y="2183575"/>
                  </a:lnTo>
                  <a:lnTo>
                    <a:pt x="3016821" y="2205380"/>
                  </a:lnTo>
                  <a:lnTo>
                    <a:pt x="3033251" y="2187339"/>
                  </a:lnTo>
                  <a:lnTo>
                    <a:pt x="3049640" y="2152629"/>
                  </a:lnTo>
                  <a:lnTo>
                    <a:pt x="3065944" y="2105717"/>
                  </a:lnTo>
                  <a:lnTo>
                    <a:pt x="3082123" y="2051067"/>
                  </a:lnTo>
                  <a:lnTo>
                    <a:pt x="3098133" y="1993146"/>
                  </a:lnTo>
                  <a:lnTo>
                    <a:pt x="3113934" y="1936420"/>
                  </a:lnTo>
                  <a:lnTo>
                    <a:pt x="3129483" y="1885353"/>
                  </a:lnTo>
                  <a:lnTo>
                    <a:pt x="3155781" y="1818000"/>
                  </a:lnTo>
                  <a:lnTo>
                    <a:pt x="3179827" y="1775312"/>
                  </a:lnTo>
                  <a:lnTo>
                    <a:pt x="3215779" y="1738528"/>
                  </a:lnTo>
                  <a:lnTo>
                    <a:pt x="3235413" y="1730517"/>
                  </a:lnTo>
                  <a:lnTo>
                    <a:pt x="3248991" y="1730863"/>
                  </a:lnTo>
                  <a:lnTo>
                    <a:pt x="3272116" y="1731937"/>
                  </a:lnTo>
                  <a:lnTo>
                    <a:pt x="3307959" y="1732436"/>
                  </a:lnTo>
                  <a:lnTo>
                    <a:pt x="3351220" y="1732314"/>
                  </a:lnTo>
                  <a:lnTo>
                    <a:pt x="3394484" y="1731854"/>
                  </a:lnTo>
                  <a:lnTo>
                    <a:pt x="3430333" y="1731340"/>
                  </a:lnTo>
                  <a:lnTo>
                    <a:pt x="3453309" y="1731482"/>
                  </a:lnTo>
                  <a:lnTo>
                    <a:pt x="3465836" y="1734713"/>
                  </a:lnTo>
                  <a:lnTo>
                    <a:pt x="3472295" y="1743900"/>
                  </a:lnTo>
                  <a:lnTo>
                    <a:pt x="3477069" y="1761909"/>
                  </a:lnTo>
                  <a:lnTo>
                    <a:pt x="3483759" y="1790426"/>
                  </a:lnTo>
                  <a:lnTo>
                    <a:pt x="3492806" y="1826475"/>
                  </a:lnTo>
                  <a:lnTo>
                    <a:pt x="3503874" y="1865897"/>
                  </a:lnTo>
                  <a:lnTo>
                    <a:pt x="3516630" y="1904530"/>
                  </a:lnTo>
                  <a:lnTo>
                    <a:pt x="3545540" y="1970455"/>
                  </a:lnTo>
                  <a:lnTo>
                    <a:pt x="3560615" y="1999931"/>
                  </a:lnTo>
                  <a:lnTo>
                    <a:pt x="3575354" y="2029180"/>
                  </a:lnTo>
                  <a:lnTo>
                    <a:pt x="3589512" y="2059466"/>
                  </a:lnTo>
                  <a:lnTo>
                    <a:pt x="3604118" y="2090761"/>
                  </a:lnTo>
                  <a:lnTo>
                    <a:pt x="3620522" y="2122729"/>
                  </a:lnTo>
                  <a:lnTo>
                    <a:pt x="3663877" y="2187307"/>
                  </a:lnTo>
                  <a:lnTo>
                    <a:pt x="3692063" y="2219013"/>
                  </a:lnTo>
                  <a:lnTo>
                    <a:pt x="3724518" y="2249595"/>
                  </a:lnTo>
                  <a:lnTo>
                    <a:pt x="3761130" y="2278494"/>
                  </a:lnTo>
                  <a:lnTo>
                    <a:pt x="3801755" y="2305083"/>
                  </a:lnTo>
                  <a:lnTo>
                    <a:pt x="3846085" y="2328529"/>
                  </a:lnTo>
                  <a:lnTo>
                    <a:pt x="3893784" y="2347931"/>
                  </a:lnTo>
                  <a:lnTo>
                    <a:pt x="3944518" y="2362390"/>
                  </a:lnTo>
                  <a:lnTo>
                    <a:pt x="3997294" y="2371399"/>
                  </a:lnTo>
                  <a:lnTo>
                    <a:pt x="4048496" y="2376025"/>
                  </a:lnTo>
                  <a:lnTo>
                    <a:pt x="4093854" y="2377729"/>
                  </a:lnTo>
                  <a:lnTo>
                    <a:pt x="4129100" y="2377973"/>
                  </a:lnTo>
                  <a:lnTo>
                    <a:pt x="4151273" y="2377973"/>
                  </a:lnTo>
                  <a:lnTo>
                    <a:pt x="4162660" y="2377973"/>
                  </a:lnTo>
                  <a:lnTo>
                    <a:pt x="4166854" y="2377973"/>
                  </a:lnTo>
                  <a:lnTo>
                    <a:pt x="4167454" y="2377973"/>
                  </a:lnTo>
                </a:path>
              </a:pathLst>
            </a:custGeom>
            <a:ln w="3488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791530" y="2982650"/>
            <a:ext cx="2327275" cy="6731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500" b="1" spc="15" dirty="0">
                <a:solidFill>
                  <a:srgbClr val="0000FF"/>
                </a:solidFill>
                <a:latin typeface="Arial"/>
                <a:cs typeface="Arial"/>
              </a:rPr>
              <a:t>local</a:t>
            </a:r>
            <a:r>
              <a:rPr sz="15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b="1" spc="25" dirty="0">
                <a:solidFill>
                  <a:srgbClr val="0000FF"/>
                </a:solidFill>
                <a:latin typeface="Arial"/>
                <a:cs typeface="Arial"/>
              </a:rPr>
              <a:t>maximum</a:t>
            </a:r>
            <a:endParaRPr sz="1500">
              <a:latin typeface="Arial"/>
              <a:cs typeface="Arial"/>
            </a:endParaRPr>
          </a:p>
          <a:p>
            <a:pPr marL="369570">
              <a:lnSpc>
                <a:spcPct val="100000"/>
              </a:lnSpc>
              <a:spcBef>
                <a:spcPts val="745"/>
              </a:spcBef>
            </a:pPr>
            <a:r>
              <a:rPr sz="1500" b="1" spc="15" dirty="0">
                <a:solidFill>
                  <a:srgbClr val="0000FF"/>
                </a:solidFill>
                <a:latin typeface="Arial"/>
                <a:cs typeface="Arial"/>
              </a:rPr>
              <a:t>"flat"</a:t>
            </a:r>
            <a:r>
              <a:rPr sz="15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b="1" spc="15" dirty="0">
                <a:solidFill>
                  <a:srgbClr val="0000FF"/>
                </a:solidFill>
                <a:latin typeface="Arial"/>
                <a:cs typeface="Arial"/>
              </a:rPr>
              <a:t>local</a:t>
            </a:r>
            <a:r>
              <a:rPr sz="15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b="1" spc="25" dirty="0">
                <a:solidFill>
                  <a:srgbClr val="0000FF"/>
                </a:solidFill>
                <a:latin typeface="Arial"/>
                <a:cs typeface="Arial"/>
              </a:rPr>
              <a:t>maximum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76240" y="2715861"/>
            <a:ext cx="850900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solidFill>
                  <a:srgbClr val="0000FF"/>
                </a:solidFill>
                <a:latin typeface="Arial"/>
                <a:cs typeface="Arial"/>
              </a:rPr>
              <a:t>shoulder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83511" y="2133221"/>
            <a:ext cx="2164715" cy="2165985"/>
            <a:chOff x="3183511" y="2133221"/>
            <a:chExt cx="2164715" cy="2165985"/>
          </a:xfrm>
        </p:grpSpPr>
        <p:sp>
          <p:nvSpPr>
            <p:cNvPr id="27" name="object 27"/>
            <p:cNvSpPr/>
            <p:nvPr/>
          </p:nvSpPr>
          <p:spPr>
            <a:xfrm>
              <a:off x="3189325" y="2952533"/>
              <a:ext cx="352425" cy="377825"/>
            </a:xfrm>
            <a:custGeom>
              <a:avLst/>
              <a:gdLst/>
              <a:ahLst/>
              <a:cxnLst/>
              <a:rect l="l" t="t" r="r" b="b"/>
              <a:pathLst>
                <a:path w="352425" h="377825">
                  <a:moveTo>
                    <a:pt x="0" y="0"/>
                  </a:moveTo>
                  <a:lnTo>
                    <a:pt x="352374" y="377545"/>
                  </a:lnTo>
                </a:path>
              </a:pathLst>
            </a:custGeom>
            <a:ln w="116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1465" y="4175584"/>
              <a:ext cx="123248" cy="12324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4744" y="3427669"/>
              <a:ext cx="123248" cy="1232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5552" y="2133221"/>
              <a:ext cx="123260" cy="123248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3749149" y="5947417"/>
            <a:ext cx="302260" cy="302260"/>
            <a:chOff x="3749149" y="5947417"/>
            <a:chExt cx="302260" cy="302260"/>
          </a:xfrm>
        </p:grpSpPr>
        <p:sp>
          <p:nvSpPr>
            <p:cNvPr id="32" name="object 32"/>
            <p:cNvSpPr/>
            <p:nvPr/>
          </p:nvSpPr>
          <p:spPr>
            <a:xfrm>
              <a:off x="3751706" y="5949975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148348"/>
                  </a:move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2" y="289134"/>
                  </a:lnTo>
                  <a:lnTo>
                    <a:pt x="235965" y="268073"/>
                  </a:lnTo>
                  <a:lnTo>
                    <a:pt x="268077" y="235960"/>
                  </a:lnTo>
                  <a:lnTo>
                    <a:pt x="289135" y="195237"/>
                  </a:lnTo>
                  <a:lnTo>
                    <a:pt x="296697" y="148348"/>
                  </a:lnTo>
                  <a:lnTo>
                    <a:pt x="289135" y="101460"/>
                  </a:lnTo>
                  <a:lnTo>
                    <a:pt x="268077" y="60737"/>
                  </a:lnTo>
                  <a:lnTo>
                    <a:pt x="235965" y="28623"/>
                  </a:lnTo>
                  <a:lnTo>
                    <a:pt x="195242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close/>
                </a:path>
              </a:pathLst>
            </a:custGeom>
            <a:solidFill>
              <a:srgbClr val="F87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51706" y="5949975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296697" y="148348"/>
                  </a:moveTo>
                  <a:lnTo>
                    <a:pt x="289135" y="101460"/>
                  </a:lnTo>
                  <a:lnTo>
                    <a:pt x="268077" y="60737"/>
                  </a:lnTo>
                  <a:lnTo>
                    <a:pt x="235965" y="28623"/>
                  </a:lnTo>
                  <a:lnTo>
                    <a:pt x="195242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2" y="289134"/>
                  </a:lnTo>
                  <a:lnTo>
                    <a:pt x="235965" y="268073"/>
                  </a:lnTo>
                  <a:lnTo>
                    <a:pt x="268077" y="235960"/>
                  </a:lnTo>
                  <a:lnTo>
                    <a:pt x="289135" y="195237"/>
                  </a:lnTo>
                  <a:lnTo>
                    <a:pt x="296697" y="148348"/>
                  </a:lnTo>
                </a:path>
              </a:pathLst>
            </a:custGeom>
            <a:ln w="511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4726" y="5972995"/>
              <a:ext cx="250657" cy="250657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6405481" y="5947417"/>
            <a:ext cx="302260" cy="302260"/>
            <a:chOff x="6405481" y="5947417"/>
            <a:chExt cx="302260" cy="302260"/>
          </a:xfrm>
        </p:grpSpPr>
        <p:sp>
          <p:nvSpPr>
            <p:cNvPr id="36" name="object 36"/>
            <p:cNvSpPr/>
            <p:nvPr/>
          </p:nvSpPr>
          <p:spPr>
            <a:xfrm>
              <a:off x="6408038" y="5949975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148348"/>
                  </a:move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2" y="289134"/>
                  </a:lnTo>
                  <a:lnTo>
                    <a:pt x="235965" y="268073"/>
                  </a:lnTo>
                  <a:lnTo>
                    <a:pt x="268077" y="235960"/>
                  </a:lnTo>
                  <a:lnTo>
                    <a:pt x="289135" y="195237"/>
                  </a:lnTo>
                  <a:lnTo>
                    <a:pt x="296697" y="148348"/>
                  </a:lnTo>
                  <a:lnTo>
                    <a:pt x="289135" y="101460"/>
                  </a:lnTo>
                  <a:lnTo>
                    <a:pt x="268077" y="60737"/>
                  </a:lnTo>
                  <a:lnTo>
                    <a:pt x="235965" y="28623"/>
                  </a:lnTo>
                  <a:lnTo>
                    <a:pt x="195242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08038" y="5949975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296697" y="148348"/>
                  </a:moveTo>
                  <a:lnTo>
                    <a:pt x="289135" y="101460"/>
                  </a:lnTo>
                  <a:lnTo>
                    <a:pt x="268077" y="60737"/>
                  </a:lnTo>
                  <a:lnTo>
                    <a:pt x="235965" y="28623"/>
                  </a:lnTo>
                  <a:lnTo>
                    <a:pt x="195242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2" y="289134"/>
                  </a:lnTo>
                  <a:lnTo>
                    <a:pt x="235965" y="268073"/>
                  </a:lnTo>
                  <a:lnTo>
                    <a:pt x="268077" y="235960"/>
                  </a:lnTo>
                  <a:lnTo>
                    <a:pt x="289135" y="195237"/>
                  </a:lnTo>
                  <a:lnTo>
                    <a:pt x="296697" y="148348"/>
                  </a:lnTo>
                </a:path>
              </a:pathLst>
            </a:custGeom>
            <a:ln w="511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1058" y="5972995"/>
              <a:ext cx="250670" cy="250657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130300" y="5403308"/>
            <a:ext cx="8242300" cy="85087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00007E"/>
                </a:solidFill>
                <a:latin typeface="Calibri"/>
                <a:cs typeface="Calibri"/>
              </a:rPr>
              <a:t>Random-restart hill climbing </a:t>
            </a:r>
            <a:r>
              <a:rPr sz="2050" dirty="0">
                <a:latin typeface="Calibri"/>
                <a:cs typeface="Calibri"/>
              </a:rPr>
              <a:t>overcomes local maxima—trivially complete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2924810" algn="l"/>
                <a:tab pos="5579745" algn="l"/>
              </a:tabLst>
            </a:pPr>
            <a:r>
              <a:rPr sz="2050" dirty="0">
                <a:solidFill>
                  <a:srgbClr val="00007E"/>
                </a:solidFill>
                <a:latin typeface="Calibri"/>
                <a:cs typeface="Calibri"/>
              </a:rPr>
              <a:t>Random sideways moves	</a:t>
            </a:r>
            <a:r>
              <a:rPr sz="2050" dirty="0">
                <a:latin typeface="Calibri"/>
                <a:cs typeface="Calibri"/>
              </a:rPr>
              <a:t>escape from shoulders	loop on flat maxima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90" dirty="0"/>
              <a:t>Chapter</a:t>
            </a:r>
            <a:r>
              <a:rPr spc="50" dirty="0"/>
              <a:t> </a:t>
            </a:r>
            <a:r>
              <a:rPr spc="40" dirty="0"/>
              <a:t>4,</a:t>
            </a:r>
            <a:r>
              <a:rPr spc="65" dirty="0"/>
              <a:t> </a:t>
            </a:r>
            <a:r>
              <a:rPr spc="50" dirty="0"/>
              <a:t>Sections</a:t>
            </a:r>
            <a:r>
              <a:rPr spc="60" dirty="0"/>
              <a:t> </a:t>
            </a:r>
            <a:r>
              <a:rPr spc="-100" dirty="0"/>
              <a:t>3–4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45" dirty="0"/>
              <a:t>39</a:t>
            </a:fld>
            <a:endParaRPr spc="4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5" dirty="0"/>
              <a:t>Best-first</a:t>
            </a:r>
            <a:r>
              <a:rPr spc="90" dirty="0"/>
              <a:t> </a:t>
            </a:r>
            <a:r>
              <a:rPr spc="-5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72" y="1592038"/>
            <a:ext cx="10133328" cy="56252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14"/>
              </a:spcBef>
            </a:pPr>
            <a:r>
              <a:rPr sz="2050" b="1" dirty="0">
                <a:solidFill>
                  <a:srgbClr val="004B00"/>
                </a:solidFill>
                <a:latin typeface="Tahoma"/>
                <a:cs typeface="Tahoma"/>
              </a:rPr>
              <a:t>Idea</a:t>
            </a:r>
            <a:r>
              <a:rPr sz="2050" b="1" dirty="0">
                <a:latin typeface="Tahoma"/>
                <a:cs typeface="Tahoma"/>
              </a:rPr>
              <a:t>: </a:t>
            </a:r>
            <a:endParaRPr lang="en-GB" sz="2050" b="1" dirty="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spcBef>
                <a:spcPts val="114"/>
              </a:spcBef>
            </a:pPr>
            <a:endParaRPr lang="en-GB" sz="1050" dirty="0">
              <a:latin typeface="Tahoma"/>
              <a:cs typeface="Tahoma"/>
            </a:endParaRPr>
          </a:p>
          <a:p>
            <a:pPr marL="393065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Ø"/>
            </a:pPr>
            <a:r>
              <a:rPr lang="en-GB" sz="2050" dirty="0">
                <a:latin typeface="Tahoma"/>
                <a:cs typeface="Tahoma"/>
              </a:rPr>
              <a:t>consider</a:t>
            </a:r>
            <a:r>
              <a:rPr sz="2050" dirty="0">
                <a:latin typeface="Tahoma"/>
                <a:cs typeface="Tahoma"/>
              </a:rPr>
              <a:t> an 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evaluation function </a:t>
            </a:r>
            <a:r>
              <a:rPr sz="2050" dirty="0">
                <a:latin typeface="Tahoma"/>
                <a:cs typeface="Tahoma"/>
              </a:rPr>
              <a:t>for each nod</a:t>
            </a:r>
            <a:r>
              <a:rPr lang="en-GB" sz="2050" dirty="0">
                <a:latin typeface="Tahoma"/>
                <a:cs typeface="Tahoma"/>
              </a:rPr>
              <a:t>e</a:t>
            </a:r>
          </a:p>
          <a:p>
            <a:pPr marL="393065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Ø"/>
            </a:pPr>
            <a:r>
              <a:rPr sz="2050" dirty="0">
                <a:latin typeface="Tahoma"/>
                <a:cs typeface="Tahoma"/>
              </a:rPr>
              <a:t>estimate </a:t>
            </a:r>
            <a:r>
              <a:rPr lang="en-GB" sz="2050" dirty="0">
                <a:latin typeface="Tahoma"/>
                <a:cs typeface="Tahoma"/>
              </a:rPr>
              <a:t>the</a:t>
            </a:r>
            <a:r>
              <a:rPr sz="2050" dirty="0">
                <a:latin typeface="Tahoma"/>
                <a:cs typeface="Tahoma"/>
              </a:rPr>
              <a:t> “desirability”</a:t>
            </a:r>
            <a:r>
              <a:rPr lang="en-GB" sz="2050" dirty="0">
                <a:latin typeface="Tahoma"/>
                <a:cs typeface="Tahoma"/>
              </a:rPr>
              <a:t> of the alternative for expansion</a:t>
            </a:r>
            <a:endParaRPr sz="2050" dirty="0">
              <a:latin typeface="Tahoma"/>
              <a:cs typeface="Tahoma"/>
            </a:endParaRPr>
          </a:p>
          <a:p>
            <a:pPr marL="49530" marR="1421765">
              <a:lnSpc>
                <a:spcPct val="163400"/>
              </a:lnSpc>
            </a:pPr>
            <a:r>
              <a:rPr sz="2050" dirty="0">
                <a:latin typeface="Lucida Sans Unicode"/>
                <a:cs typeface="Lucida Sans Unicode"/>
              </a:rPr>
              <a:t>⇒ </a:t>
            </a:r>
            <a:r>
              <a:rPr sz="2050" dirty="0">
                <a:latin typeface="Tahoma"/>
                <a:cs typeface="Tahoma"/>
              </a:rPr>
              <a:t>Expand </a:t>
            </a:r>
            <a:r>
              <a:rPr lang="en-GB" sz="2050" dirty="0">
                <a:latin typeface="Tahoma"/>
                <a:cs typeface="Tahoma"/>
              </a:rPr>
              <a:t>the </a:t>
            </a:r>
            <a:r>
              <a:rPr sz="2050" dirty="0">
                <a:latin typeface="Tahoma"/>
                <a:cs typeface="Tahoma"/>
              </a:rPr>
              <a:t>most desirable unexpanded node  </a:t>
            </a:r>
            <a:endParaRPr lang="en-GB" sz="2050" dirty="0">
              <a:latin typeface="Tahoma"/>
              <a:cs typeface="Tahoma"/>
            </a:endParaRPr>
          </a:p>
          <a:p>
            <a:pPr marL="49530" marR="1421765">
              <a:lnSpc>
                <a:spcPct val="163400"/>
              </a:lnSpc>
            </a:pPr>
            <a:r>
              <a:rPr lang="en-GB" sz="2050" b="1" dirty="0">
                <a:solidFill>
                  <a:schemeClr val="accent2"/>
                </a:solidFill>
                <a:latin typeface="Tahoma"/>
                <a:cs typeface="Tahoma"/>
              </a:rPr>
              <a:t>Examples: </a:t>
            </a:r>
          </a:p>
          <a:p>
            <a:pPr marL="392430" marR="1421765" indent="-342900">
              <a:lnSpc>
                <a:spcPct val="163400"/>
              </a:lnSpc>
              <a:buFont typeface="Wingdings" panose="05000000000000000000" pitchFamily="2" charset="2"/>
              <a:buChar char="ü"/>
            </a:pPr>
            <a:r>
              <a:rPr lang="en-GB" sz="2050" dirty="0">
                <a:latin typeface="Tahoma"/>
                <a:cs typeface="Tahoma"/>
              </a:rPr>
              <a:t>Which counteraction to choose when threat is detected (cybersecurity)</a:t>
            </a:r>
          </a:p>
          <a:p>
            <a:pPr marL="392430" marR="1421765" indent="-342900">
              <a:lnSpc>
                <a:spcPct val="163400"/>
              </a:lnSpc>
              <a:buFont typeface="Wingdings" panose="05000000000000000000" pitchFamily="2" charset="2"/>
              <a:buChar char="ü"/>
            </a:pPr>
            <a:r>
              <a:rPr lang="en-GB" sz="2050" dirty="0">
                <a:latin typeface="Tahoma"/>
                <a:cs typeface="Tahoma"/>
              </a:rPr>
              <a:t>Which way to continue when unexpected event happens (evacuation)</a:t>
            </a:r>
          </a:p>
          <a:p>
            <a:pPr marL="50165" marR="1421765" indent="-635">
              <a:lnSpc>
                <a:spcPct val="163400"/>
              </a:lnSpc>
            </a:pPr>
            <a:r>
              <a:rPr sz="2050" b="1" dirty="0">
                <a:solidFill>
                  <a:schemeClr val="accent1"/>
                </a:solidFill>
                <a:latin typeface="Tahoma"/>
                <a:cs typeface="Tahoma"/>
              </a:rPr>
              <a:t>Implementation:</a:t>
            </a:r>
          </a:p>
          <a:p>
            <a:pPr marL="50165">
              <a:lnSpc>
                <a:spcPct val="100000"/>
              </a:lnSpc>
              <a:spcBef>
                <a:spcPts val="25"/>
              </a:spcBef>
            </a:pPr>
            <a:r>
              <a:rPr lang="en-GB" sz="2050" i="1" dirty="0">
                <a:solidFill>
                  <a:srgbClr val="004B00"/>
                </a:solidFill>
                <a:latin typeface="Times New Roman"/>
                <a:cs typeface="Times New Roman"/>
              </a:rPr>
              <a:t>      </a:t>
            </a:r>
            <a:r>
              <a:rPr sz="2400" b="1" dirty="0">
                <a:solidFill>
                  <a:srgbClr val="004B00"/>
                </a:solidFill>
                <a:latin typeface="Times New Roman"/>
                <a:cs typeface="Times New Roman"/>
              </a:rPr>
              <a:t>fringe</a:t>
            </a:r>
            <a:r>
              <a:rPr sz="2050" i="1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latin typeface="Tahoma"/>
                <a:cs typeface="Tahoma"/>
              </a:rPr>
              <a:t>is a queue sorted in decreasing order of desirability</a:t>
            </a:r>
            <a:endParaRPr lang="en-GB" sz="2050" dirty="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spcBef>
                <a:spcPts val="25"/>
              </a:spcBef>
            </a:pPr>
            <a:endParaRPr lang="en-GB" sz="2050" dirty="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spcBef>
                <a:spcPts val="25"/>
              </a:spcBef>
            </a:pPr>
            <a:r>
              <a:rPr lang="en-GB" sz="2050" b="1" dirty="0">
                <a:solidFill>
                  <a:srgbClr val="FFC000"/>
                </a:solidFill>
                <a:latin typeface="Tahoma"/>
                <a:cs typeface="Tahoma"/>
              </a:rPr>
              <a:t>Special cases: </a:t>
            </a:r>
          </a:p>
          <a:p>
            <a:pPr marL="393065" indent="-342900">
              <a:lnSpc>
                <a:spcPct val="10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GB" sz="2050" dirty="0">
                <a:latin typeface="Tahoma"/>
                <a:cs typeface="Tahoma"/>
              </a:rPr>
              <a:t>When the best is obvious and there is no need for heuristic evaluation (greedy search)</a:t>
            </a:r>
          </a:p>
          <a:p>
            <a:pPr marL="393065" indent="-342900">
              <a:lnSpc>
                <a:spcPct val="10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GB" sz="2050" dirty="0">
                <a:latin typeface="Tahoma"/>
                <a:cs typeface="Tahoma"/>
              </a:rPr>
              <a:t>When the choice accounts the worst-case scenario to avoid it (A*)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90" dirty="0"/>
              <a:t>Simulated</a:t>
            </a:r>
            <a:r>
              <a:rPr spc="365" dirty="0"/>
              <a:t> </a:t>
            </a:r>
            <a:r>
              <a:rPr spc="150" dirty="0"/>
              <a:t>annealing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1582" y="2244877"/>
            <a:ext cx="7786370" cy="5099428"/>
            <a:chOff x="1181582" y="2244877"/>
            <a:chExt cx="7786370" cy="4338320"/>
          </a:xfrm>
        </p:grpSpPr>
        <p:sp>
          <p:nvSpPr>
            <p:cNvPr id="4" name="object 4"/>
            <p:cNvSpPr/>
            <p:nvPr/>
          </p:nvSpPr>
          <p:spPr>
            <a:xfrm>
              <a:off x="1188567" y="2251862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5425" y="2258720"/>
              <a:ext cx="0" cy="4318000"/>
            </a:xfrm>
            <a:custGeom>
              <a:avLst/>
              <a:gdLst/>
              <a:ahLst/>
              <a:cxnLst/>
              <a:rect l="l" t="t" r="r" b="b"/>
              <a:pathLst>
                <a:path h="4318000">
                  <a:moveTo>
                    <a:pt x="0" y="431749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31868" y="1371600"/>
            <a:ext cx="8140732" cy="53546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Arial" panose="020B0604020202020204" pitchFamily="34" charset="0"/>
                <a:cs typeface="Arial" panose="020B0604020202020204" pitchFamily="34" charset="0"/>
              </a:rPr>
              <a:t>Idea: escape local maxima by allowing some “bad” moves</a:t>
            </a:r>
            <a:r>
              <a:rPr lang="en-GB" sz="2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050" dirty="0">
                <a:latin typeface="Arial" panose="020B0604020202020204" pitchFamily="34" charset="0"/>
                <a:cs typeface="Arial" panose="020B0604020202020204" pitchFamily="34" charset="0"/>
              </a:rPr>
              <a:t>but gradually decrease their size and frequency</a:t>
            </a:r>
            <a:r>
              <a:rPr lang="en-GB" sz="2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5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(temperature)</a:t>
            </a:r>
            <a:endParaRPr sz="205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Consolas" panose="020B0609020204030204" pitchFamily="49" charset="0"/>
              <a:cs typeface="PMingLiU"/>
            </a:endParaRPr>
          </a:p>
          <a:p>
            <a:pPr marL="233679">
              <a:lnSpc>
                <a:spcPct val="100000"/>
              </a:lnSpc>
            </a:pPr>
            <a:endParaRPr lang="en-GB" sz="1700" dirty="0">
              <a:solidFill>
                <a:srgbClr val="00007E"/>
              </a:solidFill>
              <a:latin typeface="Consolas" panose="020B0609020204030204" pitchFamily="49" charset="0"/>
              <a:cs typeface="PMingLiU"/>
            </a:endParaRPr>
          </a:p>
          <a:p>
            <a:pPr marL="233679">
              <a:lnSpc>
                <a:spcPct val="100000"/>
              </a:lnSpc>
            </a:pPr>
            <a:r>
              <a:rPr sz="1700" dirty="0">
                <a:solidFill>
                  <a:srgbClr val="00007E"/>
                </a:solidFill>
                <a:latin typeface="Consolas" panose="020B0609020204030204" pitchFamily="49" charset="0"/>
                <a:cs typeface="PMingLiU"/>
              </a:rPr>
              <a:t>function </a:t>
            </a:r>
            <a:r>
              <a:rPr sz="1700" dirty="0">
                <a:solidFill>
                  <a:srgbClr val="B30000"/>
                </a:solidFill>
                <a:latin typeface="Consolas" panose="020B0609020204030204" pitchFamily="49" charset="0"/>
                <a:cs typeface="PMingLiU"/>
              </a:rPr>
              <a:t>Simulated-Annealing</a:t>
            </a:r>
            <a:r>
              <a:rPr sz="1700" dirty="0">
                <a:latin typeface="Consolas" panose="020B0609020204030204" pitchFamily="49" charset="0"/>
                <a:cs typeface="Calibri"/>
              </a:rPr>
              <a:t>(</a:t>
            </a:r>
            <a:r>
              <a:rPr sz="1700" i="1" dirty="0" err="1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problem,schedule</a:t>
            </a:r>
            <a:r>
              <a:rPr sz="1700" dirty="0">
                <a:latin typeface="Consolas" panose="020B0609020204030204" pitchFamily="49" charset="0"/>
                <a:cs typeface="Calibri"/>
              </a:rPr>
              <a:t>) </a:t>
            </a:r>
            <a:endParaRPr lang="en-GB" sz="1700" dirty="0">
              <a:latin typeface="Consolas" panose="020B0609020204030204" pitchFamily="49" charset="0"/>
              <a:cs typeface="Calibri"/>
            </a:endParaRPr>
          </a:p>
          <a:p>
            <a:pPr marL="233679">
              <a:lnSpc>
                <a:spcPct val="100000"/>
              </a:lnSpc>
            </a:pPr>
            <a:r>
              <a:rPr lang="en-GB" sz="1700" dirty="0">
                <a:solidFill>
                  <a:srgbClr val="00007E"/>
                </a:solidFill>
                <a:latin typeface="Consolas" panose="020B0609020204030204" pitchFamily="49" charset="0"/>
                <a:cs typeface="Calibri"/>
              </a:rPr>
              <a:t>                            </a:t>
            </a:r>
            <a:r>
              <a:rPr sz="1700" dirty="0">
                <a:solidFill>
                  <a:srgbClr val="00007E"/>
                </a:solidFill>
                <a:latin typeface="Consolas" panose="020B0609020204030204" pitchFamily="49" charset="0"/>
                <a:cs typeface="PMingLiU"/>
              </a:rPr>
              <a:t>returns 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a solution state</a:t>
            </a:r>
          </a:p>
          <a:p>
            <a:pPr marL="506730">
              <a:lnSpc>
                <a:spcPct val="100000"/>
              </a:lnSpc>
            </a:pPr>
            <a:r>
              <a:rPr sz="1700" dirty="0">
                <a:solidFill>
                  <a:srgbClr val="00007E"/>
                </a:solidFill>
                <a:latin typeface="Consolas" panose="020B0609020204030204" pitchFamily="49" charset="0"/>
                <a:cs typeface="PMingLiU"/>
              </a:rPr>
              <a:t>inputs</a:t>
            </a:r>
            <a:r>
              <a:rPr sz="1700" dirty="0">
                <a:latin typeface="Consolas" panose="020B0609020204030204" pitchFamily="49" charset="0"/>
                <a:cs typeface="Calibri"/>
              </a:rPr>
              <a:t>: 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problem</a:t>
            </a:r>
            <a:r>
              <a:rPr sz="1700" dirty="0">
                <a:latin typeface="Consolas" panose="020B0609020204030204" pitchFamily="49" charset="0"/>
                <a:cs typeface="Calibri"/>
              </a:rPr>
              <a:t>, 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a problem</a:t>
            </a:r>
          </a:p>
          <a:p>
            <a:pPr marL="1326515">
              <a:lnSpc>
                <a:spcPct val="100000"/>
              </a:lnSpc>
            </a:pPr>
            <a:r>
              <a:rPr lang="en-GB"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schedule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, a mapping from time to “temperature”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 in the search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6730">
              <a:lnSpc>
                <a:spcPct val="100000"/>
              </a:lnSpc>
            </a:pPr>
            <a:r>
              <a:rPr sz="1700" dirty="0">
                <a:solidFill>
                  <a:srgbClr val="00007E"/>
                </a:solidFill>
                <a:latin typeface="Consolas" panose="020B0609020204030204" pitchFamily="49" charset="0"/>
                <a:cs typeface="PMingLiU"/>
              </a:rPr>
              <a:t>local variables</a:t>
            </a:r>
            <a:r>
              <a:rPr sz="1700" dirty="0">
                <a:latin typeface="Consolas" panose="020B0609020204030204" pitchFamily="49" charset="0"/>
                <a:cs typeface="Calibri"/>
              </a:rPr>
              <a:t>: </a:t>
            </a:r>
            <a:endParaRPr lang="en-GB" sz="1700" dirty="0">
              <a:latin typeface="Consolas" panose="020B0609020204030204" pitchFamily="49" charset="0"/>
              <a:cs typeface="Calibri"/>
            </a:endParaRPr>
          </a:p>
          <a:p>
            <a:pPr marL="506730">
              <a:lnSpc>
                <a:spcPct val="100000"/>
              </a:lnSpc>
            </a:pPr>
            <a:r>
              <a:rPr lang="en-GB" sz="1700" i="1" dirty="0">
                <a:solidFill>
                  <a:srgbClr val="004B00"/>
                </a:solidFill>
                <a:latin typeface="Consolas" panose="020B0609020204030204" pitchFamily="49" charset="0"/>
                <a:cs typeface="Calibri"/>
              </a:rPr>
              <a:t>        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current</a:t>
            </a:r>
            <a:r>
              <a:rPr sz="1700" dirty="0">
                <a:latin typeface="Consolas" panose="020B0609020204030204" pitchFamily="49" charset="0"/>
                <a:cs typeface="Calibri"/>
              </a:rPr>
              <a:t>, </a:t>
            </a:r>
            <a:endParaRPr lang="en-GB" sz="1700" dirty="0">
              <a:latin typeface="Consolas" panose="020B0609020204030204" pitchFamily="49" charset="0"/>
              <a:cs typeface="Calibri"/>
            </a:endParaRPr>
          </a:p>
          <a:p>
            <a:pPr marL="506730">
              <a:lnSpc>
                <a:spcPct val="100000"/>
              </a:lnSpc>
            </a:pPr>
            <a:r>
              <a:rPr lang="en-GB" sz="1700" dirty="0">
                <a:latin typeface="Consolas" panose="020B0609020204030204" pitchFamily="49" charset="0"/>
                <a:cs typeface="Calibri"/>
              </a:rPr>
              <a:t>        </a:t>
            </a:r>
            <a:r>
              <a:rPr sz="1700" dirty="0">
                <a:latin typeface="Consolas" panose="020B0609020204030204" pitchFamily="49" charset="0"/>
                <a:cs typeface="Calibri"/>
              </a:rPr>
              <a:t>a node</a:t>
            </a:r>
            <a:r>
              <a:rPr lang="en-GB" sz="1700" dirty="0">
                <a:latin typeface="Consolas" panose="020B0609020204030204" pitchFamily="49" charset="0"/>
                <a:cs typeface="Calibri"/>
              </a:rPr>
              <a:t> 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next</a:t>
            </a:r>
            <a:r>
              <a:rPr sz="1700" dirty="0">
                <a:latin typeface="Consolas" panose="020B0609020204030204" pitchFamily="49" charset="0"/>
                <a:cs typeface="Calibri"/>
              </a:rPr>
              <a:t>, </a:t>
            </a:r>
            <a:endParaRPr lang="en-GB" sz="1700" dirty="0">
              <a:latin typeface="Consolas" panose="020B0609020204030204" pitchFamily="49" charset="0"/>
              <a:cs typeface="Calibri"/>
            </a:endParaRPr>
          </a:p>
          <a:p>
            <a:pPr marL="506730">
              <a:lnSpc>
                <a:spcPct val="100000"/>
              </a:lnSpc>
            </a:pPr>
            <a:r>
              <a:rPr lang="en-GB" sz="1700" dirty="0">
                <a:latin typeface="Consolas" panose="020B0609020204030204" pitchFamily="49" charset="0"/>
                <a:cs typeface="Calibri"/>
              </a:rPr>
              <a:t>        </a:t>
            </a:r>
            <a:r>
              <a:rPr sz="1700" dirty="0">
                <a:latin typeface="Consolas" panose="020B0609020204030204" pitchFamily="49" charset="0"/>
                <a:cs typeface="Calibri"/>
              </a:rPr>
              <a:t>a node</a:t>
            </a:r>
            <a:r>
              <a:rPr lang="en-GB" sz="1700" dirty="0">
                <a:latin typeface="Consolas" panose="020B0609020204030204" pitchFamily="49" charset="0"/>
                <a:cs typeface="Calibri"/>
              </a:rPr>
              <a:t> 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T</a:t>
            </a:r>
            <a:r>
              <a:rPr sz="1700" dirty="0">
                <a:latin typeface="Consolas" panose="020B0609020204030204" pitchFamily="49" charset="0"/>
                <a:cs typeface="Calibri"/>
              </a:rPr>
              <a:t>, 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a “temperature” 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associated with the steps 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</a:p>
          <a:p>
            <a:pPr marL="506730">
              <a:lnSpc>
                <a:spcPct val="100000"/>
              </a:lnSpc>
            </a:pP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current </a:t>
            </a:r>
            <a:r>
              <a:rPr sz="1700" dirty="0">
                <a:latin typeface="Consolas" panose="020B0609020204030204" pitchFamily="49" charset="0"/>
                <a:cs typeface="Arial"/>
              </a:rPr>
              <a:t>← </a:t>
            </a:r>
            <a:r>
              <a:rPr sz="1700" dirty="0">
                <a:latin typeface="Consolas" panose="020B0609020204030204" pitchFamily="49" charset="0"/>
                <a:cs typeface="PMingLiU"/>
              </a:rPr>
              <a:t>Make-Node</a:t>
            </a:r>
            <a:r>
              <a:rPr sz="1700" dirty="0">
                <a:latin typeface="Consolas" panose="020B0609020204030204" pitchFamily="49" charset="0"/>
                <a:cs typeface="Calibri"/>
              </a:rPr>
              <a:t>(</a:t>
            </a:r>
            <a:r>
              <a:rPr sz="1700" dirty="0">
                <a:latin typeface="Consolas" panose="020B0609020204030204" pitchFamily="49" charset="0"/>
                <a:cs typeface="PMingLiU"/>
              </a:rPr>
              <a:t>Initial-State</a:t>
            </a:r>
            <a:r>
              <a:rPr sz="1700" dirty="0">
                <a:latin typeface="Consolas" panose="020B0609020204030204" pitchFamily="49" charset="0"/>
                <a:cs typeface="Calibri"/>
              </a:rPr>
              <a:t>[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problem</a:t>
            </a:r>
            <a:r>
              <a:rPr sz="1700" dirty="0">
                <a:latin typeface="Consolas" panose="020B0609020204030204" pitchFamily="49" charset="0"/>
                <a:cs typeface="Calibri"/>
              </a:rPr>
              <a:t>])</a:t>
            </a:r>
          </a:p>
          <a:p>
            <a:pPr marL="506730">
              <a:lnSpc>
                <a:spcPct val="100000"/>
              </a:lnSpc>
            </a:pPr>
            <a:r>
              <a:rPr sz="1700" dirty="0">
                <a:solidFill>
                  <a:srgbClr val="00007E"/>
                </a:solidFill>
                <a:latin typeface="Consolas" panose="020B0609020204030204" pitchFamily="49" charset="0"/>
                <a:cs typeface="PMingLiU"/>
              </a:rPr>
              <a:t>for 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t </a:t>
            </a:r>
            <a:r>
              <a:rPr sz="1700" dirty="0">
                <a:latin typeface="Consolas" panose="020B0609020204030204" pitchFamily="49" charset="0"/>
                <a:cs typeface="Arial"/>
              </a:rPr>
              <a:t>←  </a:t>
            </a:r>
            <a:r>
              <a:rPr sz="1700" dirty="0">
                <a:latin typeface="Consolas" panose="020B0609020204030204" pitchFamily="49" charset="0"/>
                <a:cs typeface="Calibri"/>
              </a:rPr>
              <a:t>1 </a:t>
            </a:r>
            <a:r>
              <a:rPr sz="1700" dirty="0">
                <a:solidFill>
                  <a:srgbClr val="00007E"/>
                </a:solidFill>
                <a:latin typeface="Consolas" panose="020B0609020204030204" pitchFamily="49" charset="0"/>
                <a:cs typeface="PMingLiU"/>
              </a:rPr>
              <a:t>to </a:t>
            </a:r>
            <a:r>
              <a:rPr sz="1700" dirty="0">
                <a:latin typeface="Consolas" panose="020B0609020204030204" pitchFamily="49" charset="0"/>
                <a:cs typeface="Arial"/>
              </a:rPr>
              <a:t>∞ </a:t>
            </a:r>
            <a:r>
              <a:rPr sz="1700" dirty="0">
                <a:solidFill>
                  <a:srgbClr val="00007E"/>
                </a:solidFill>
                <a:latin typeface="Consolas" panose="020B0609020204030204" pitchFamily="49" charset="0"/>
                <a:cs typeface="PMingLiU"/>
              </a:rPr>
              <a:t>do</a:t>
            </a:r>
            <a:endParaRPr sz="1700" dirty="0">
              <a:latin typeface="Consolas" panose="020B0609020204030204" pitchFamily="49" charset="0"/>
              <a:cs typeface="PMingLiU"/>
            </a:endParaRPr>
          </a:p>
          <a:p>
            <a:pPr marL="918210">
              <a:lnSpc>
                <a:spcPct val="100000"/>
              </a:lnSpc>
            </a:pP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T </a:t>
            </a:r>
            <a:r>
              <a:rPr sz="1700" dirty="0">
                <a:latin typeface="Consolas" panose="020B0609020204030204" pitchFamily="49" charset="0"/>
                <a:cs typeface="Arial"/>
              </a:rPr>
              <a:t>← 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schedule</a:t>
            </a:r>
            <a:r>
              <a:rPr sz="1700" dirty="0">
                <a:latin typeface="Consolas" panose="020B0609020204030204" pitchFamily="49" charset="0"/>
                <a:cs typeface="Calibri"/>
              </a:rPr>
              <a:t>[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t</a:t>
            </a:r>
            <a:r>
              <a:rPr sz="1700" dirty="0">
                <a:latin typeface="Consolas" panose="020B0609020204030204" pitchFamily="49" charset="0"/>
                <a:cs typeface="Calibri"/>
              </a:rPr>
              <a:t>]</a:t>
            </a:r>
          </a:p>
          <a:p>
            <a:pPr marL="918210">
              <a:lnSpc>
                <a:spcPct val="100000"/>
              </a:lnSpc>
            </a:pPr>
            <a:r>
              <a:rPr sz="1700" dirty="0">
                <a:solidFill>
                  <a:srgbClr val="00007E"/>
                </a:solidFill>
                <a:latin typeface="Consolas" panose="020B0609020204030204" pitchFamily="49" charset="0"/>
                <a:cs typeface="PMingLiU"/>
              </a:rPr>
              <a:t>if 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T </a:t>
            </a:r>
            <a:r>
              <a:rPr sz="1700" dirty="0">
                <a:latin typeface="Consolas" panose="020B0609020204030204" pitchFamily="49" charset="0"/>
                <a:cs typeface="Calibri"/>
              </a:rPr>
              <a:t>= 0 </a:t>
            </a:r>
            <a:r>
              <a:rPr sz="1700" dirty="0">
                <a:solidFill>
                  <a:srgbClr val="00007E"/>
                </a:solidFill>
                <a:latin typeface="Consolas" panose="020B0609020204030204" pitchFamily="49" charset="0"/>
                <a:cs typeface="PMingLiU"/>
              </a:rPr>
              <a:t>then return 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current</a:t>
            </a:r>
            <a:endParaRPr sz="1700" dirty="0">
              <a:latin typeface="Consolas" panose="020B0609020204030204" pitchFamily="49" charset="0"/>
              <a:cs typeface="Times New Roman"/>
            </a:endParaRPr>
          </a:p>
          <a:p>
            <a:pPr marL="918210">
              <a:lnSpc>
                <a:spcPct val="100000"/>
              </a:lnSpc>
            </a:pP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next </a:t>
            </a:r>
            <a:r>
              <a:rPr sz="1700" dirty="0">
                <a:latin typeface="Consolas" panose="020B0609020204030204" pitchFamily="49" charset="0"/>
                <a:cs typeface="Arial"/>
              </a:rPr>
              <a:t>← 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a randomly selected successor of 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current</a:t>
            </a:r>
            <a:endParaRPr sz="1700" dirty="0">
              <a:latin typeface="Consolas" panose="020B0609020204030204" pitchFamily="49" charset="0"/>
              <a:cs typeface="Times New Roman"/>
            </a:endParaRPr>
          </a:p>
          <a:p>
            <a:pPr marL="918210">
              <a:lnSpc>
                <a:spcPct val="100000"/>
              </a:lnSpc>
            </a:pPr>
            <a:r>
              <a:rPr sz="1700" dirty="0">
                <a:solidFill>
                  <a:srgbClr val="004B00"/>
                </a:solidFill>
                <a:latin typeface="Consolas" panose="020B0609020204030204" pitchFamily="49" charset="0"/>
                <a:cs typeface="Arial"/>
              </a:rPr>
              <a:t>∆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E </a:t>
            </a:r>
            <a:r>
              <a:rPr sz="1700" dirty="0">
                <a:latin typeface="Consolas" panose="020B0609020204030204" pitchFamily="49" charset="0"/>
                <a:cs typeface="Arial"/>
              </a:rPr>
              <a:t>← </a:t>
            </a:r>
            <a:r>
              <a:rPr sz="1700" dirty="0">
                <a:latin typeface="Consolas" panose="020B0609020204030204" pitchFamily="49" charset="0"/>
                <a:cs typeface="PMingLiU"/>
              </a:rPr>
              <a:t>Value</a:t>
            </a:r>
            <a:r>
              <a:rPr sz="1700" dirty="0">
                <a:latin typeface="Consolas" panose="020B0609020204030204" pitchFamily="49" charset="0"/>
                <a:cs typeface="Calibri"/>
              </a:rPr>
              <a:t>[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next</a:t>
            </a:r>
            <a:r>
              <a:rPr sz="1700" dirty="0">
                <a:latin typeface="Consolas" panose="020B0609020204030204" pitchFamily="49" charset="0"/>
                <a:cs typeface="Calibri"/>
              </a:rPr>
              <a:t>]</a:t>
            </a:r>
            <a:r>
              <a:rPr lang="en-GB" sz="1700" dirty="0">
                <a:latin typeface="Consolas" panose="020B0609020204030204" pitchFamily="49" charset="0"/>
                <a:cs typeface="Calibri"/>
              </a:rPr>
              <a:t> </a:t>
            </a:r>
            <a:r>
              <a:rPr sz="1700" dirty="0">
                <a:latin typeface="Consolas" panose="020B0609020204030204" pitchFamily="49" charset="0"/>
                <a:cs typeface="Calibri"/>
              </a:rPr>
              <a:t>–</a:t>
            </a:r>
            <a:r>
              <a:rPr lang="en-GB" sz="1700" dirty="0">
                <a:latin typeface="Consolas" panose="020B0609020204030204" pitchFamily="49" charset="0"/>
                <a:cs typeface="Calibri"/>
              </a:rPr>
              <a:t> </a:t>
            </a:r>
            <a:r>
              <a:rPr sz="1700" dirty="0">
                <a:latin typeface="Consolas" panose="020B0609020204030204" pitchFamily="49" charset="0"/>
                <a:cs typeface="PMingLiU"/>
              </a:rPr>
              <a:t>Value</a:t>
            </a:r>
            <a:r>
              <a:rPr sz="1700" dirty="0">
                <a:latin typeface="Consolas" panose="020B0609020204030204" pitchFamily="49" charset="0"/>
                <a:cs typeface="Calibri"/>
              </a:rPr>
              <a:t>[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current</a:t>
            </a:r>
            <a:r>
              <a:rPr sz="1700" dirty="0">
                <a:latin typeface="Consolas" panose="020B0609020204030204" pitchFamily="49" charset="0"/>
                <a:cs typeface="Calibri"/>
              </a:rPr>
              <a:t>]</a:t>
            </a:r>
            <a:r>
              <a:rPr lang="en-GB" sz="1700" dirty="0">
                <a:latin typeface="Consolas" panose="020B0609020204030204" pitchFamily="49" charset="0"/>
                <a:cs typeface="Calibri"/>
              </a:rPr>
              <a:t> 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reduction of the “temperature”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8210">
              <a:lnSpc>
                <a:spcPct val="100000"/>
              </a:lnSpc>
            </a:pPr>
            <a:r>
              <a:rPr sz="1700" dirty="0">
                <a:solidFill>
                  <a:srgbClr val="00007E"/>
                </a:solidFill>
                <a:latin typeface="Consolas" panose="020B0609020204030204" pitchFamily="49" charset="0"/>
                <a:cs typeface="PMingLiU"/>
              </a:rPr>
              <a:t>if </a:t>
            </a:r>
            <a:r>
              <a:rPr sz="1700" dirty="0">
                <a:solidFill>
                  <a:srgbClr val="004B00"/>
                </a:solidFill>
                <a:latin typeface="Consolas" panose="020B0609020204030204" pitchFamily="49" charset="0"/>
                <a:cs typeface="Arial"/>
              </a:rPr>
              <a:t>∆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E </a:t>
            </a:r>
            <a:r>
              <a:rPr sz="1700" dirty="0">
                <a:latin typeface="Consolas" panose="020B0609020204030204" pitchFamily="49" charset="0"/>
                <a:cs typeface="Tahoma"/>
              </a:rPr>
              <a:t>&gt; </a:t>
            </a:r>
            <a:r>
              <a:rPr sz="1700" dirty="0">
                <a:latin typeface="Consolas" panose="020B0609020204030204" pitchFamily="49" charset="0"/>
                <a:cs typeface="Calibri"/>
              </a:rPr>
              <a:t>0 </a:t>
            </a:r>
            <a:r>
              <a:rPr sz="1700" dirty="0">
                <a:solidFill>
                  <a:srgbClr val="00007E"/>
                </a:solidFill>
                <a:latin typeface="Consolas" panose="020B0609020204030204" pitchFamily="49" charset="0"/>
                <a:cs typeface="PMingLiU"/>
              </a:rPr>
              <a:t>then 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current </a:t>
            </a:r>
            <a:r>
              <a:rPr sz="1700" dirty="0">
                <a:latin typeface="Consolas" panose="020B0609020204030204" pitchFamily="49" charset="0"/>
                <a:cs typeface="Arial"/>
              </a:rPr>
              <a:t>← 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next</a:t>
            </a:r>
            <a:endParaRPr sz="1700" dirty="0">
              <a:latin typeface="Consolas" panose="020B0609020204030204" pitchFamily="49" charset="0"/>
              <a:cs typeface="Times New Roman"/>
            </a:endParaRPr>
          </a:p>
          <a:p>
            <a:pPr marL="918210">
              <a:lnSpc>
                <a:spcPct val="100000"/>
              </a:lnSpc>
            </a:pPr>
            <a:r>
              <a:rPr sz="1700" dirty="0">
                <a:solidFill>
                  <a:srgbClr val="00007E"/>
                </a:solidFill>
                <a:latin typeface="Consolas" panose="020B0609020204030204" pitchFamily="49" charset="0"/>
                <a:cs typeface="PMingLiU"/>
              </a:rPr>
              <a:t>else 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current </a:t>
            </a:r>
            <a:r>
              <a:rPr sz="1700" dirty="0">
                <a:latin typeface="Consolas" panose="020B0609020204030204" pitchFamily="49" charset="0"/>
                <a:cs typeface="Arial"/>
              </a:rPr>
              <a:t>← </a:t>
            </a:r>
            <a:r>
              <a:rPr sz="1700" i="1" dirty="0">
                <a:solidFill>
                  <a:srgbClr val="004B00"/>
                </a:solidFill>
                <a:latin typeface="Consolas" panose="020B0609020204030204" pitchFamily="49" charset="0"/>
                <a:cs typeface="Times New Roman"/>
              </a:rPr>
              <a:t>next 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only with probability e</a:t>
            </a:r>
            <a:r>
              <a:rPr sz="1800" baseline="27777" dirty="0">
                <a:latin typeface="Arial" panose="020B0604020202020204" pitchFamily="34" charset="0"/>
                <a:cs typeface="Arial" panose="020B0604020202020204" pitchFamily="34" charset="0"/>
              </a:rPr>
              <a:t>∆ </a:t>
            </a:r>
            <a:r>
              <a:rPr sz="1800" i="1" baseline="27777" dirty="0">
                <a:latin typeface="Arial" panose="020B0604020202020204" pitchFamily="34" charset="0"/>
                <a:cs typeface="Arial" panose="020B0604020202020204" pitchFamily="34" charset="0"/>
              </a:rPr>
              <a:t>E/T</a:t>
            </a:r>
            <a:r>
              <a:rPr lang="en-GB" sz="1800" i="1" baseline="2777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(the “annealing”)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8566" y="2258719"/>
            <a:ext cx="7772401" cy="5085585"/>
          </a:xfrm>
          <a:custGeom>
            <a:avLst/>
            <a:gdLst/>
            <a:ahLst/>
            <a:cxnLst/>
            <a:rect l="l" t="t" r="r" b="b"/>
            <a:pathLst>
              <a:path w="7772400" h="4323080">
                <a:moveTo>
                  <a:pt x="7767066" y="4317491"/>
                </a:moveTo>
                <a:lnTo>
                  <a:pt x="7767066" y="0"/>
                </a:lnTo>
              </a:path>
              <a:path w="7772400" h="4323080">
                <a:moveTo>
                  <a:pt x="0" y="4322826"/>
                </a:moveTo>
                <a:lnTo>
                  <a:pt x="7772400" y="4322826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90" dirty="0"/>
              <a:t>Chapter</a:t>
            </a:r>
            <a:r>
              <a:rPr spc="50" dirty="0"/>
              <a:t> </a:t>
            </a:r>
            <a:r>
              <a:rPr spc="40" dirty="0"/>
              <a:t>4,</a:t>
            </a:r>
            <a:r>
              <a:rPr spc="65" dirty="0"/>
              <a:t> </a:t>
            </a:r>
            <a:r>
              <a:rPr spc="50" dirty="0"/>
              <a:t>Sections</a:t>
            </a:r>
            <a:r>
              <a:rPr spc="60" dirty="0"/>
              <a:t> </a:t>
            </a:r>
            <a:r>
              <a:rPr spc="-100" dirty="0"/>
              <a:t>3–4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45" dirty="0"/>
              <a:t>40</a:t>
            </a:fld>
            <a:endParaRPr spc="4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635"/>
              </a:lnSpc>
            </a:pPr>
            <a:r>
              <a:rPr spc="175" dirty="0"/>
              <a:t>Properties</a:t>
            </a:r>
            <a:r>
              <a:rPr spc="425" dirty="0"/>
              <a:t> </a:t>
            </a:r>
            <a:r>
              <a:rPr spc="105" dirty="0"/>
              <a:t>of</a:t>
            </a:r>
            <a:r>
              <a:rPr spc="409" dirty="0"/>
              <a:t> </a:t>
            </a:r>
            <a:r>
              <a:rPr spc="155" dirty="0"/>
              <a:t>simulated</a:t>
            </a:r>
            <a:r>
              <a:rPr spc="400" dirty="0"/>
              <a:t> </a:t>
            </a:r>
            <a:r>
              <a:rPr spc="150" dirty="0"/>
              <a:t>annealing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30300" y="1605755"/>
            <a:ext cx="8482325" cy="12992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 marR="43180">
              <a:lnSpc>
                <a:spcPct val="101000"/>
              </a:lnSpc>
              <a:spcBef>
                <a:spcPts val="90"/>
              </a:spcBef>
            </a:pPr>
            <a:r>
              <a:rPr dirty="0"/>
              <a:t>At fixed “temperature” </a:t>
            </a:r>
            <a:r>
              <a:rPr i="1" dirty="0">
                <a:latin typeface="Georgia"/>
                <a:cs typeface="Georgia"/>
              </a:rPr>
              <a:t>T </a:t>
            </a:r>
            <a:r>
              <a:rPr dirty="0"/>
              <a:t>, state occupation probability reaches  </a:t>
            </a:r>
            <a:r>
              <a:rPr dirty="0" err="1"/>
              <a:t>Boltzman</a:t>
            </a:r>
            <a:r>
              <a:rPr dirty="0"/>
              <a:t> distribution</a:t>
            </a:r>
            <a:endParaRPr lang="en-GB" dirty="0"/>
          </a:p>
          <a:p>
            <a:pPr marL="1461770">
              <a:lnSpc>
                <a:spcPts val="1075"/>
              </a:lnSpc>
              <a:spcBef>
                <a:spcPts val="850"/>
              </a:spcBef>
            </a:pPr>
            <a:r>
              <a:rPr lang="en-GB" sz="1200" i="1" u="sng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200" u="sng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i="1" u="sng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200" u="sng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7665">
              <a:lnSpc>
                <a:spcPts val="2095"/>
              </a:lnSpc>
            </a:pPr>
            <a:r>
              <a:rPr lang="en-GB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GB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GB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i="1" baseline="13888" dirty="0" err="1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endParaRPr sz="1800" baseline="138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i="1" dirty="0">
                <a:latin typeface="Georgia"/>
                <a:cs typeface="Georgia"/>
              </a:rPr>
              <a:t>T </a:t>
            </a:r>
            <a:r>
              <a:rPr dirty="0"/>
              <a:t>decreased slowly</a:t>
            </a:r>
            <a:r>
              <a:rPr lang="en-GB" dirty="0"/>
              <a:t> enough to </a:t>
            </a:r>
            <a:r>
              <a:rPr dirty="0"/>
              <a:t>reach </a:t>
            </a:r>
            <a:r>
              <a:rPr lang="en-GB" dirty="0"/>
              <a:t>the </a:t>
            </a:r>
            <a:r>
              <a:rPr dirty="0"/>
              <a:t>best state </a:t>
            </a:r>
            <a:r>
              <a:rPr i="1" dirty="0">
                <a:solidFill>
                  <a:srgbClr val="990099"/>
                </a:solidFill>
                <a:latin typeface="Georgia"/>
                <a:cs typeface="Georgia"/>
              </a:rPr>
              <a:t>x</a:t>
            </a:r>
            <a:r>
              <a:rPr sz="2100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∗</a:t>
            </a:r>
            <a:endParaRPr sz="2100" baseline="29761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2403" y="3243224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336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49855" y="3034345"/>
            <a:ext cx="10280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6595" algn="l"/>
              </a:tabLst>
            </a:pPr>
            <a:r>
              <a:rPr sz="1200" i="1" spc="145" dirty="0">
                <a:solidFill>
                  <a:srgbClr val="990099"/>
                </a:solidFill>
                <a:latin typeface="Georgia"/>
                <a:cs typeface="Georgia"/>
              </a:rPr>
              <a:t>E</a:t>
            </a:r>
            <a:r>
              <a:rPr sz="1200" spc="-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200" i="1" spc="60" dirty="0">
                <a:solidFill>
                  <a:srgbClr val="990099"/>
                </a:solidFill>
                <a:latin typeface="Georgia"/>
                <a:cs typeface="Georgia"/>
              </a:rPr>
              <a:t>x</a:t>
            </a:r>
            <a:r>
              <a:rPr sz="1200" i="1" dirty="0">
                <a:solidFill>
                  <a:srgbClr val="990099"/>
                </a:solidFill>
                <a:latin typeface="Georgia"/>
                <a:cs typeface="Georgia"/>
              </a:rPr>
              <a:t> </a:t>
            </a:r>
            <a:r>
              <a:rPr sz="1200" i="1" spc="65" dirty="0">
                <a:solidFill>
                  <a:srgbClr val="990099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1200" dirty="0">
                <a:solidFill>
                  <a:srgbClr val="990099"/>
                </a:solidFill>
                <a:latin typeface="Tahoma"/>
                <a:cs typeface="Tahoma"/>
              </a:rPr>
              <a:t>	</a:t>
            </a:r>
            <a:r>
              <a:rPr sz="1200" i="1" u="sng" spc="145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Georgia"/>
                <a:cs typeface="Georgia"/>
              </a:rPr>
              <a:t>E</a:t>
            </a:r>
            <a:r>
              <a:rPr sz="1200" u="sng" spc="-5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ahoma"/>
                <a:cs typeface="Tahoma"/>
              </a:rPr>
              <a:t>(</a:t>
            </a:r>
            <a:r>
              <a:rPr sz="1200" i="1" u="sng" spc="55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Georgia"/>
                <a:cs typeface="Georgia"/>
              </a:rPr>
              <a:t>x</a:t>
            </a:r>
            <a:r>
              <a:rPr sz="1200" u="sng" spc="-5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0461" y="2979480"/>
            <a:ext cx="15963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07490" algn="l"/>
              </a:tabLst>
            </a:pPr>
            <a:r>
              <a:rPr sz="1200" spc="15" dirty="0">
                <a:solidFill>
                  <a:srgbClr val="990099"/>
                </a:solidFill>
                <a:latin typeface="Lucida Sans Unicode"/>
                <a:cs typeface="Lucida Sans Unicode"/>
              </a:rPr>
              <a:t>*	</a:t>
            </a:r>
            <a:r>
              <a:rPr sz="1200" spc="-310" dirty="0">
                <a:solidFill>
                  <a:srgbClr val="990099"/>
                </a:solidFill>
                <a:latin typeface="Lucida Sans Unicode"/>
                <a:cs typeface="Lucida Sans Unicode"/>
              </a:rPr>
              <a:t>∗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4900" y="3034345"/>
            <a:ext cx="86169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65" dirty="0">
                <a:solidFill>
                  <a:srgbClr val="990099"/>
                </a:solidFill>
                <a:latin typeface="Georgia"/>
                <a:cs typeface="Georgia"/>
              </a:rPr>
              <a:t>E</a:t>
            </a:r>
            <a:r>
              <a:rPr sz="1200" spc="6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200" i="1" spc="65" dirty="0">
                <a:solidFill>
                  <a:srgbClr val="990099"/>
                </a:solidFill>
                <a:latin typeface="Georgia"/>
                <a:cs typeface="Georgia"/>
              </a:rPr>
              <a:t>x</a:t>
            </a:r>
            <a:r>
              <a:rPr sz="1200" i="1" spc="285" dirty="0">
                <a:solidFill>
                  <a:srgbClr val="990099"/>
                </a:solidFill>
                <a:latin typeface="Georgia"/>
                <a:cs typeface="Georgia"/>
              </a:rPr>
              <a:t> </a:t>
            </a:r>
            <a:r>
              <a:rPr sz="1200" spc="2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1200" spc="25" dirty="0">
                <a:solidFill>
                  <a:srgbClr val="990099"/>
                </a:solidFill>
                <a:latin typeface="Lucida Sans Unicode"/>
                <a:cs typeface="Lucida Sans Unicode"/>
              </a:rPr>
              <a:t>−</a:t>
            </a:r>
            <a:r>
              <a:rPr sz="1200" i="1" spc="25" dirty="0">
                <a:solidFill>
                  <a:srgbClr val="990099"/>
                </a:solidFill>
                <a:latin typeface="Georgia"/>
                <a:cs typeface="Georgia"/>
              </a:rPr>
              <a:t>E</a:t>
            </a:r>
            <a:r>
              <a:rPr sz="1200" spc="2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200" i="1" spc="25" dirty="0">
                <a:solidFill>
                  <a:srgbClr val="990099"/>
                </a:solidFill>
                <a:latin typeface="Georgia"/>
                <a:cs typeface="Georgia"/>
              </a:rPr>
              <a:t>x</a:t>
            </a:r>
            <a:r>
              <a:rPr sz="1200" spc="2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7447" y="3243224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4">
                <a:moveTo>
                  <a:pt x="0" y="0"/>
                </a:moveTo>
                <a:lnTo>
                  <a:pt x="839724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55011" y="3192840"/>
            <a:ext cx="1909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7225" algn="l"/>
                <a:tab pos="1726564" algn="l"/>
              </a:tabLst>
            </a:pPr>
            <a:r>
              <a:rPr sz="1200" i="1" spc="10" dirty="0">
                <a:solidFill>
                  <a:srgbClr val="990099"/>
                </a:solidFill>
                <a:latin typeface="Georgia"/>
                <a:cs typeface="Georgia"/>
              </a:rPr>
              <a:t>k</a:t>
            </a:r>
            <a:r>
              <a:rPr sz="1200" i="1" spc="-60" dirty="0">
                <a:solidFill>
                  <a:srgbClr val="990099"/>
                </a:solidFill>
                <a:latin typeface="Georgia"/>
                <a:cs typeface="Georgia"/>
              </a:rPr>
              <a:t>T</a:t>
            </a:r>
            <a:r>
              <a:rPr sz="1200" i="1" dirty="0">
                <a:solidFill>
                  <a:srgbClr val="990099"/>
                </a:solidFill>
                <a:latin typeface="Georgia"/>
                <a:cs typeface="Georgia"/>
              </a:rPr>
              <a:t>	</a:t>
            </a:r>
            <a:r>
              <a:rPr sz="1200" i="1" spc="10" dirty="0">
                <a:solidFill>
                  <a:srgbClr val="990099"/>
                </a:solidFill>
                <a:latin typeface="Georgia"/>
                <a:cs typeface="Georgia"/>
              </a:rPr>
              <a:t>k</a:t>
            </a:r>
            <a:r>
              <a:rPr sz="1200" i="1" spc="-60" dirty="0">
                <a:solidFill>
                  <a:srgbClr val="990099"/>
                </a:solidFill>
                <a:latin typeface="Georgia"/>
                <a:cs typeface="Georgia"/>
              </a:rPr>
              <a:t>T</a:t>
            </a:r>
            <a:r>
              <a:rPr sz="1200" i="1" dirty="0">
                <a:solidFill>
                  <a:srgbClr val="990099"/>
                </a:solidFill>
                <a:latin typeface="Georgia"/>
                <a:cs typeface="Georgia"/>
              </a:rPr>
              <a:t>	</a:t>
            </a:r>
            <a:r>
              <a:rPr sz="1200" i="1" spc="10" dirty="0">
                <a:solidFill>
                  <a:srgbClr val="990099"/>
                </a:solidFill>
                <a:latin typeface="Georgia"/>
                <a:cs typeface="Georgia"/>
              </a:rPr>
              <a:t>k</a:t>
            </a:r>
            <a:r>
              <a:rPr sz="1200" i="1" spc="-60" dirty="0">
                <a:solidFill>
                  <a:srgbClr val="990099"/>
                </a:solidFill>
                <a:latin typeface="Georgia"/>
                <a:cs typeface="Georgia"/>
              </a:rPr>
              <a:t>T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90" dirty="0"/>
              <a:t>Chapter</a:t>
            </a:r>
            <a:r>
              <a:rPr spc="50" dirty="0"/>
              <a:t> </a:t>
            </a:r>
            <a:r>
              <a:rPr spc="40" dirty="0"/>
              <a:t>4,</a:t>
            </a:r>
            <a:r>
              <a:rPr spc="65" dirty="0"/>
              <a:t> </a:t>
            </a:r>
            <a:r>
              <a:rPr spc="50" dirty="0"/>
              <a:t>Sections</a:t>
            </a:r>
            <a:r>
              <a:rPr spc="60" dirty="0"/>
              <a:t> </a:t>
            </a:r>
            <a:r>
              <a:rPr spc="-100" dirty="0"/>
              <a:t>3–4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45" dirty="0"/>
              <a:t>41</a:t>
            </a:fld>
            <a:endParaRPr spc="45" dirty="0"/>
          </a:p>
        </p:txBody>
      </p:sp>
      <p:sp>
        <p:nvSpPr>
          <p:cNvPr id="10" name="object 10"/>
          <p:cNvSpPr txBox="1"/>
          <p:nvPr/>
        </p:nvSpPr>
        <p:spPr>
          <a:xfrm>
            <a:off x="1130300" y="3109688"/>
            <a:ext cx="5126355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454150" algn="l"/>
                <a:tab pos="2130425" algn="l"/>
                <a:tab pos="3459479" algn="l"/>
              </a:tabLst>
            </a:pPr>
            <a:r>
              <a:rPr lang="en-GB" sz="2050" dirty="0">
                <a:latin typeface="Calibri"/>
                <a:cs typeface="Calibri"/>
              </a:rPr>
              <a:t>B</a:t>
            </a:r>
            <a:r>
              <a:rPr sz="2050" dirty="0" err="1">
                <a:latin typeface="Calibri"/>
                <a:cs typeface="Calibri"/>
              </a:rPr>
              <a:t>ecause</a:t>
            </a:r>
            <a:r>
              <a:rPr lang="en-GB" sz="2050" dirty="0">
                <a:latin typeface="Calibri"/>
                <a:cs typeface="Calibri"/>
              </a:rPr>
              <a:t> </a:t>
            </a:r>
            <a:r>
              <a:rPr sz="2050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	/e	</a:t>
            </a:r>
            <a:r>
              <a:rPr sz="205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050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	</a:t>
            </a:r>
            <a:r>
              <a:rPr lang="en-GB" sz="2050" i="1" dirty="0">
                <a:solidFill>
                  <a:srgbClr val="990099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≫</a:t>
            </a:r>
            <a:r>
              <a:rPr sz="205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sz="2050" dirty="0">
                <a:latin typeface="Calibri"/>
                <a:cs typeface="Calibri"/>
              </a:rPr>
              <a:t>for small </a:t>
            </a:r>
            <a:r>
              <a:rPr sz="2050" i="1" dirty="0">
                <a:solidFill>
                  <a:srgbClr val="990099"/>
                </a:solidFill>
                <a:latin typeface="Georgia"/>
                <a:cs typeface="Georgia"/>
              </a:rPr>
              <a:t>T</a:t>
            </a:r>
            <a:endParaRPr sz="205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299" y="3620229"/>
            <a:ext cx="7760689" cy="129952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Is this necessarily an interesting guarantee</a:t>
            </a:r>
            <a:r>
              <a:rPr sz="205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endParaRPr sz="2050" dirty="0">
              <a:latin typeface="Calibri"/>
              <a:cs typeface="Calibri"/>
            </a:endParaRPr>
          </a:p>
          <a:p>
            <a:pPr marL="12700" marR="5080" indent="-635">
              <a:lnSpc>
                <a:spcPct val="163400"/>
              </a:lnSpc>
            </a:pPr>
            <a:r>
              <a:rPr sz="2050" dirty="0">
                <a:latin typeface="Calibri"/>
                <a:cs typeface="Calibri"/>
              </a:rPr>
              <a:t>Devised by Metropolis et al., 1953, for physical process modelling  Widely used in VLSI layout, airline scheduling, etc.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90" dirty="0"/>
              <a:t>Chapter</a:t>
            </a:r>
            <a:r>
              <a:rPr spc="50" dirty="0"/>
              <a:t> </a:t>
            </a:r>
            <a:r>
              <a:rPr spc="40" dirty="0"/>
              <a:t>4,</a:t>
            </a:r>
            <a:r>
              <a:rPr spc="65" dirty="0"/>
              <a:t> </a:t>
            </a:r>
            <a:r>
              <a:rPr spc="50" dirty="0"/>
              <a:t>Sections</a:t>
            </a:r>
            <a:r>
              <a:rPr spc="60" dirty="0"/>
              <a:t> </a:t>
            </a:r>
            <a:r>
              <a:rPr spc="-100" dirty="0"/>
              <a:t>3–4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45" dirty="0"/>
              <a:t>42</a:t>
            </a:fld>
            <a:endParaRPr spc="4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0" dirty="0"/>
              <a:t>Local</a:t>
            </a:r>
            <a:r>
              <a:rPr spc="370" dirty="0"/>
              <a:t> </a:t>
            </a:r>
            <a:r>
              <a:rPr spc="215" dirty="0"/>
              <a:t>beam</a:t>
            </a:r>
            <a:r>
              <a:rPr spc="375" dirty="0"/>
              <a:t> </a:t>
            </a:r>
            <a:r>
              <a:rPr spc="12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79949"/>
            <a:ext cx="7722234" cy="296536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60" dirty="0">
                <a:solidFill>
                  <a:srgbClr val="004B00"/>
                </a:solidFill>
                <a:latin typeface="Calibri"/>
                <a:cs typeface="Calibri"/>
              </a:rPr>
              <a:t>Idea</a:t>
            </a:r>
            <a:r>
              <a:rPr sz="2050" spc="-60" dirty="0">
                <a:latin typeface="Calibri"/>
                <a:cs typeface="Calibri"/>
              </a:rPr>
              <a:t>:</a:t>
            </a:r>
            <a:r>
              <a:rPr sz="2050" spc="38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keep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i="1" spc="-35" dirty="0">
                <a:latin typeface="Georgia"/>
                <a:cs typeface="Georgia"/>
              </a:rPr>
              <a:t>k</a:t>
            </a:r>
            <a:r>
              <a:rPr sz="2050" i="1" spc="215" dirty="0">
                <a:latin typeface="Georgia"/>
                <a:cs typeface="Georgia"/>
              </a:rPr>
              <a:t> </a:t>
            </a:r>
            <a:r>
              <a:rPr sz="2050" spc="-50" dirty="0">
                <a:latin typeface="Calibri"/>
                <a:cs typeface="Calibri"/>
              </a:rPr>
              <a:t>states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instead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1;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choose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top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i="1" spc="-35" dirty="0">
                <a:latin typeface="Georgia"/>
                <a:cs typeface="Georgia"/>
              </a:rPr>
              <a:t>k</a:t>
            </a:r>
            <a:r>
              <a:rPr sz="2050" i="1" spc="215" dirty="0">
                <a:latin typeface="Georgia"/>
                <a:cs typeface="Georgia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their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successors</a:t>
            </a:r>
            <a:r>
              <a:rPr lang="en-GB" sz="2050" spc="-70" dirty="0">
                <a:latin typeface="Calibri"/>
                <a:cs typeface="Calibri"/>
              </a:rPr>
              <a:t> for easy selection of an alternative</a:t>
            </a:r>
            <a:endParaRPr sz="2050" dirty="0">
              <a:latin typeface="Calibri"/>
              <a:cs typeface="Calibri"/>
            </a:endParaRPr>
          </a:p>
          <a:p>
            <a:pPr marL="355600" indent="-342900">
              <a:spcBef>
                <a:spcPts val="1560"/>
              </a:spcBef>
              <a:buFont typeface="Wingdings" panose="05000000000000000000" pitchFamily="2" charset="2"/>
              <a:buChar char="Ø"/>
            </a:pPr>
            <a:r>
              <a:rPr sz="2050" spc="-20" dirty="0">
                <a:latin typeface="Calibri"/>
                <a:cs typeface="Calibri"/>
              </a:rPr>
              <a:t>Not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same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i="1" spc="-35" dirty="0">
                <a:latin typeface="Georgia"/>
                <a:cs typeface="Georgia"/>
              </a:rPr>
              <a:t>k</a:t>
            </a:r>
            <a:r>
              <a:rPr sz="2050" i="1" spc="220" dirty="0">
                <a:latin typeface="Georgia"/>
                <a:cs typeface="Georgia"/>
              </a:rPr>
              <a:t> </a:t>
            </a:r>
            <a:r>
              <a:rPr sz="2050" spc="-90" dirty="0">
                <a:latin typeface="Calibri"/>
                <a:cs typeface="Calibri"/>
              </a:rPr>
              <a:t>searches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run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parallel!</a:t>
            </a:r>
            <a:endParaRPr sz="20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Ø"/>
            </a:pPr>
            <a:r>
              <a:rPr sz="2050" spc="-65" dirty="0">
                <a:latin typeface="Calibri"/>
                <a:cs typeface="Calibri"/>
              </a:rPr>
              <a:t>Searches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find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good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states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recruit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other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searches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join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them</a:t>
            </a:r>
            <a:endParaRPr sz="2050" dirty="0">
              <a:latin typeface="Calibri"/>
              <a:cs typeface="Calibri"/>
            </a:endParaRPr>
          </a:p>
          <a:p>
            <a:pPr marL="12700" marR="588010">
              <a:lnSpc>
                <a:spcPct val="163400"/>
              </a:lnSpc>
            </a:pP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Problem</a:t>
            </a:r>
            <a:r>
              <a:rPr sz="2050" spc="-50" dirty="0">
                <a:latin typeface="Calibri"/>
                <a:cs typeface="Calibri"/>
              </a:rPr>
              <a:t>:</a:t>
            </a:r>
            <a:r>
              <a:rPr sz="2050" spc="-4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quite</a:t>
            </a:r>
            <a:r>
              <a:rPr sz="2050" spc="-60" dirty="0">
                <a:latin typeface="Calibri"/>
                <a:cs typeface="Calibri"/>
              </a:rPr>
              <a:t> often,</a:t>
            </a:r>
            <a:r>
              <a:rPr sz="2050" spc="-5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 </a:t>
            </a:r>
            <a:r>
              <a:rPr sz="2050" i="1" spc="-35" dirty="0">
                <a:latin typeface="Georgia"/>
                <a:cs typeface="Georgia"/>
              </a:rPr>
              <a:t>k</a:t>
            </a:r>
            <a:r>
              <a:rPr sz="2050" i="1" spc="-30" dirty="0">
                <a:latin typeface="Georgia"/>
                <a:cs typeface="Georgia"/>
              </a:rPr>
              <a:t> </a:t>
            </a:r>
            <a:r>
              <a:rPr sz="2050" spc="-50" dirty="0">
                <a:latin typeface="Calibri"/>
                <a:cs typeface="Calibri"/>
              </a:rPr>
              <a:t>states</a:t>
            </a:r>
            <a:r>
              <a:rPr sz="2050" spc="36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end</a:t>
            </a:r>
            <a:r>
              <a:rPr sz="2050" spc="254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up</a:t>
            </a:r>
            <a:r>
              <a:rPr sz="2050" spc="30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27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same</a:t>
            </a:r>
            <a:r>
              <a:rPr sz="2050" spc="27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local</a:t>
            </a:r>
            <a:r>
              <a:rPr sz="2050" spc="40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hill </a:t>
            </a:r>
            <a:r>
              <a:rPr sz="2050" spc="-30" dirty="0">
                <a:latin typeface="Calibri"/>
                <a:cs typeface="Calibri"/>
              </a:rPr>
              <a:t> </a:t>
            </a:r>
            <a:endParaRPr lang="en-GB" sz="2050" spc="-30" dirty="0">
              <a:latin typeface="Calibri"/>
              <a:cs typeface="Calibri"/>
            </a:endParaRPr>
          </a:p>
          <a:p>
            <a:pPr marL="12700" marR="588010">
              <a:lnSpc>
                <a:spcPct val="163400"/>
              </a:lnSpc>
            </a:pPr>
            <a:r>
              <a:rPr sz="2050" spc="-60" dirty="0">
                <a:solidFill>
                  <a:srgbClr val="004B00"/>
                </a:solidFill>
                <a:latin typeface="Calibri"/>
                <a:cs typeface="Calibri"/>
              </a:rPr>
              <a:t>Idea</a:t>
            </a:r>
            <a:r>
              <a:rPr sz="2050" spc="-60" dirty="0">
                <a:latin typeface="Calibri"/>
                <a:cs typeface="Calibri"/>
              </a:rPr>
              <a:t>: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choose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i="1" spc="-35" dirty="0">
                <a:latin typeface="Georgia"/>
                <a:cs typeface="Georgia"/>
              </a:rPr>
              <a:t>k</a:t>
            </a:r>
            <a:r>
              <a:rPr sz="2050" i="1" spc="235" dirty="0">
                <a:latin typeface="Georgia"/>
                <a:cs typeface="Georgia"/>
              </a:rPr>
              <a:t> </a:t>
            </a:r>
            <a:r>
              <a:rPr sz="2050" spc="-70" dirty="0">
                <a:latin typeface="Calibri"/>
                <a:cs typeface="Calibri"/>
              </a:rPr>
              <a:t>successors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randomly,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biased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towards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good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ones</a:t>
            </a:r>
            <a:endParaRPr lang="en-GB" sz="2050" spc="-105" dirty="0">
              <a:latin typeface="Calibri"/>
              <a:cs typeface="Calibri"/>
            </a:endParaRPr>
          </a:p>
          <a:p>
            <a:pPr marL="355600" marR="588010" indent="-342900">
              <a:lnSpc>
                <a:spcPct val="163400"/>
              </a:lnSpc>
              <a:buFont typeface="Wingdings" panose="05000000000000000000" pitchFamily="2" charset="2"/>
              <a:buChar char="Ø"/>
            </a:pP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Observe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close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analogy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natural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selection!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35" dirty="0"/>
              <a:t>Genetic</a:t>
            </a:r>
            <a:r>
              <a:rPr spc="340" dirty="0"/>
              <a:t> </a:t>
            </a:r>
            <a:r>
              <a:rPr spc="16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77914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stochastic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local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beam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search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484" dirty="0">
                <a:latin typeface="Calibri"/>
                <a:cs typeface="Calibri"/>
              </a:rPr>
              <a:t>+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generate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successors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235" dirty="0">
                <a:solidFill>
                  <a:srgbClr val="7E0000"/>
                </a:solidFill>
                <a:cs typeface="PMingLiU"/>
              </a:rPr>
              <a:t>pairs</a:t>
            </a:r>
            <a:r>
              <a:rPr sz="2050" spc="95" dirty="0">
                <a:solidFill>
                  <a:srgbClr val="7E0000"/>
                </a:solidFill>
                <a:latin typeface="PMingLiU"/>
                <a:cs typeface="PMingLiU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states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4957" y="2903429"/>
            <a:ext cx="1388745" cy="340995"/>
          </a:xfrm>
          <a:prstGeom prst="rect">
            <a:avLst/>
          </a:prstGeom>
          <a:ln w="12619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35"/>
              </a:spcBef>
            </a:pPr>
            <a:r>
              <a:rPr sz="1900" dirty="0">
                <a:latin typeface="Courier New"/>
                <a:cs typeface="Courier New"/>
              </a:rPr>
              <a:t>32252124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81989" y="1929129"/>
            <a:ext cx="8111490" cy="1868170"/>
            <a:chOff x="981989" y="1929129"/>
            <a:chExt cx="8111490" cy="1868170"/>
          </a:xfrm>
        </p:grpSpPr>
        <p:sp>
          <p:nvSpPr>
            <p:cNvPr id="6" name="object 6"/>
            <p:cNvSpPr/>
            <p:nvPr/>
          </p:nvSpPr>
          <p:spPr>
            <a:xfrm>
              <a:off x="7125665" y="2607246"/>
              <a:ext cx="542925" cy="0"/>
            </a:xfrm>
            <a:custGeom>
              <a:avLst/>
              <a:gdLst/>
              <a:ahLst/>
              <a:cxnLst/>
              <a:rect l="l" t="t" r="r" b="b"/>
              <a:pathLst>
                <a:path w="542925">
                  <a:moveTo>
                    <a:pt x="0" y="0"/>
                  </a:moveTo>
                  <a:lnTo>
                    <a:pt x="542632" y="0"/>
                  </a:lnTo>
                </a:path>
              </a:pathLst>
            </a:custGeom>
            <a:ln w="25238">
              <a:solidFill>
                <a:srgbClr val="ED82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4722" y="2565844"/>
              <a:ext cx="165735" cy="83185"/>
            </a:xfrm>
            <a:custGeom>
              <a:avLst/>
              <a:gdLst/>
              <a:ahLst/>
              <a:cxnLst/>
              <a:rect l="l" t="t" r="r" b="b"/>
              <a:pathLst>
                <a:path w="165734" h="83185">
                  <a:moveTo>
                    <a:pt x="0" y="0"/>
                  </a:moveTo>
                  <a:lnTo>
                    <a:pt x="0" y="82804"/>
                  </a:lnTo>
                  <a:lnTo>
                    <a:pt x="165608" y="41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8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67345" y="2582011"/>
              <a:ext cx="100965" cy="50800"/>
            </a:xfrm>
            <a:custGeom>
              <a:avLst/>
              <a:gdLst/>
              <a:ahLst/>
              <a:cxnLst/>
              <a:rect l="l" t="t" r="r" b="b"/>
              <a:pathLst>
                <a:path w="100965" h="50800">
                  <a:moveTo>
                    <a:pt x="0" y="0"/>
                  </a:moveTo>
                  <a:lnTo>
                    <a:pt x="100952" y="25234"/>
                  </a:lnTo>
                  <a:lnTo>
                    <a:pt x="0" y="50469"/>
                  </a:lnTo>
                </a:path>
              </a:pathLst>
            </a:custGeom>
            <a:ln w="25238">
              <a:solidFill>
                <a:srgbClr val="ED82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04957" y="2436513"/>
              <a:ext cx="1388745" cy="340995"/>
            </a:xfrm>
            <a:custGeom>
              <a:avLst/>
              <a:gdLst/>
              <a:ahLst/>
              <a:cxnLst/>
              <a:rect l="l" t="t" r="r" b="b"/>
              <a:pathLst>
                <a:path w="1388745" h="340994">
                  <a:moveTo>
                    <a:pt x="0" y="0"/>
                  </a:moveTo>
                  <a:lnTo>
                    <a:pt x="0" y="340721"/>
                  </a:lnTo>
                  <a:lnTo>
                    <a:pt x="1388122" y="340721"/>
                  </a:lnTo>
                  <a:lnTo>
                    <a:pt x="1388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8339" y="3134321"/>
              <a:ext cx="2593975" cy="593725"/>
            </a:xfrm>
            <a:custGeom>
              <a:avLst/>
              <a:gdLst/>
              <a:ahLst/>
              <a:cxnLst/>
              <a:rect l="l" t="t" r="r" b="b"/>
              <a:pathLst>
                <a:path w="2593975" h="593725">
                  <a:moveTo>
                    <a:pt x="1388122" y="593102"/>
                  </a:moveTo>
                  <a:lnTo>
                    <a:pt x="1388122" y="252380"/>
                  </a:lnTo>
                  <a:lnTo>
                    <a:pt x="0" y="252380"/>
                  </a:lnTo>
                  <a:lnTo>
                    <a:pt x="0" y="593102"/>
                  </a:lnTo>
                  <a:lnTo>
                    <a:pt x="1388122" y="593102"/>
                  </a:lnTo>
                  <a:close/>
                </a:path>
                <a:path w="2593975" h="593725">
                  <a:moveTo>
                    <a:pt x="1293850" y="0"/>
                  </a:moveTo>
                  <a:lnTo>
                    <a:pt x="2593644" y="353339"/>
                  </a:lnTo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69728" y="3427374"/>
              <a:ext cx="137795" cy="67310"/>
            </a:xfrm>
            <a:custGeom>
              <a:avLst/>
              <a:gdLst/>
              <a:ahLst/>
              <a:cxnLst/>
              <a:rect l="l" t="t" r="r" b="b"/>
              <a:pathLst>
                <a:path w="137795" h="67310">
                  <a:moveTo>
                    <a:pt x="0" y="64300"/>
                  </a:moveTo>
                  <a:lnTo>
                    <a:pt x="137363" y="67106"/>
                  </a:lnTo>
                  <a:lnTo>
                    <a:pt x="17487" y="0"/>
                  </a:lnTo>
                  <a:lnTo>
                    <a:pt x="0" y="6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2189" y="2213114"/>
              <a:ext cx="1299845" cy="1275080"/>
            </a:xfrm>
            <a:custGeom>
              <a:avLst/>
              <a:gdLst/>
              <a:ahLst/>
              <a:cxnLst/>
              <a:rect l="l" t="t" r="r" b="b"/>
              <a:pathLst>
                <a:path w="1299845" h="1275079">
                  <a:moveTo>
                    <a:pt x="1208989" y="1223708"/>
                  </a:moveTo>
                  <a:lnTo>
                    <a:pt x="1299794" y="1274546"/>
                  </a:lnTo>
                  <a:lnTo>
                    <a:pt x="1195755" y="1272413"/>
                  </a:lnTo>
                </a:path>
                <a:path w="1299845" h="1275079">
                  <a:moveTo>
                    <a:pt x="0" y="340715"/>
                  </a:moveTo>
                  <a:lnTo>
                    <a:pt x="1299794" y="0"/>
                  </a:lnTo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69779" y="2206510"/>
              <a:ext cx="137795" cy="66040"/>
            </a:xfrm>
            <a:custGeom>
              <a:avLst/>
              <a:gdLst/>
              <a:ahLst/>
              <a:cxnLst/>
              <a:rect l="l" t="t" r="r" b="b"/>
              <a:pathLst>
                <a:path w="137795" h="66039">
                  <a:moveTo>
                    <a:pt x="0" y="1562"/>
                  </a:moveTo>
                  <a:lnTo>
                    <a:pt x="16891" y="66027"/>
                  </a:lnTo>
                  <a:lnTo>
                    <a:pt x="137363" y="0"/>
                  </a:lnTo>
                  <a:lnTo>
                    <a:pt x="0" y="1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82189" y="2213114"/>
              <a:ext cx="1299845" cy="340995"/>
            </a:xfrm>
            <a:custGeom>
              <a:avLst/>
              <a:gdLst/>
              <a:ahLst/>
              <a:cxnLst/>
              <a:rect l="l" t="t" r="r" b="b"/>
              <a:pathLst>
                <a:path w="1299845" h="340994">
                  <a:moveTo>
                    <a:pt x="1195743" y="1181"/>
                  </a:moveTo>
                  <a:lnTo>
                    <a:pt x="1299794" y="0"/>
                  </a:lnTo>
                  <a:lnTo>
                    <a:pt x="1208532" y="50012"/>
                  </a:lnTo>
                </a:path>
                <a:path w="1299845" h="340994">
                  <a:moveTo>
                    <a:pt x="0" y="0"/>
                  </a:moveTo>
                  <a:lnTo>
                    <a:pt x="1299794" y="340715"/>
                  </a:lnTo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69779" y="2494406"/>
              <a:ext cx="137795" cy="66040"/>
            </a:xfrm>
            <a:custGeom>
              <a:avLst/>
              <a:gdLst/>
              <a:ahLst/>
              <a:cxnLst/>
              <a:rect l="l" t="t" r="r" b="b"/>
              <a:pathLst>
                <a:path w="137795" h="66039">
                  <a:moveTo>
                    <a:pt x="0" y="64452"/>
                  </a:moveTo>
                  <a:lnTo>
                    <a:pt x="137363" y="66014"/>
                  </a:lnTo>
                  <a:lnTo>
                    <a:pt x="16891" y="0"/>
                  </a:lnTo>
                  <a:lnTo>
                    <a:pt x="0" y="644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77933" y="2503817"/>
              <a:ext cx="104139" cy="50165"/>
            </a:xfrm>
            <a:custGeom>
              <a:avLst/>
              <a:gdLst/>
              <a:ahLst/>
              <a:cxnLst/>
              <a:rect l="l" t="t" r="r" b="b"/>
              <a:pathLst>
                <a:path w="104139" h="50164">
                  <a:moveTo>
                    <a:pt x="12788" y="0"/>
                  </a:moveTo>
                  <a:lnTo>
                    <a:pt x="104051" y="50012"/>
                  </a:lnTo>
                  <a:lnTo>
                    <a:pt x="0" y="48831"/>
                  </a:lnTo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8351" y="1985956"/>
              <a:ext cx="1388745" cy="340995"/>
            </a:xfrm>
            <a:custGeom>
              <a:avLst/>
              <a:gdLst/>
              <a:ahLst/>
              <a:cxnLst/>
              <a:rect l="l" t="t" r="r" b="b"/>
              <a:pathLst>
                <a:path w="1388745" h="340994">
                  <a:moveTo>
                    <a:pt x="0" y="0"/>
                  </a:moveTo>
                  <a:lnTo>
                    <a:pt x="0" y="340721"/>
                  </a:lnTo>
                  <a:lnTo>
                    <a:pt x="1388122" y="340721"/>
                  </a:lnTo>
                  <a:lnTo>
                    <a:pt x="1388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2189" y="2680017"/>
              <a:ext cx="1299845" cy="340995"/>
            </a:xfrm>
            <a:custGeom>
              <a:avLst/>
              <a:gdLst/>
              <a:ahLst/>
              <a:cxnLst/>
              <a:rect l="l" t="t" r="r" b="b"/>
              <a:pathLst>
                <a:path w="1299845" h="340994">
                  <a:moveTo>
                    <a:pt x="0" y="0"/>
                  </a:moveTo>
                  <a:lnTo>
                    <a:pt x="1299794" y="340728"/>
                  </a:lnTo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69779" y="2961309"/>
              <a:ext cx="137795" cy="66040"/>
            </a:xfrm>
            <a:custGeom>
              <a:avLst/>
              <a:gdLst/>
              <a:ahLst/>
              <a:cxnLst/>
              <a:rect l="l" t="t" r="r" b="b"/>
              <a:pathLst>
                <a:path w="137795" h="66039">
                  <a:moveTo>
                    <a:pt x="0" y="64465"/>
                  </a:moveTo>
                  <a:lnTo>
                    <a:pt x="137363" y="66027"/>
                  </a:lnTo>
                  <a:lnTo>
                    <a:pt x="16891" y="0"/>
                  </a:lnTo>
                  <a:lnTo>
                    <a:pt x="0" y="64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7933" y="2970733"/>
              <a:ext cx="104139" cy="50165"/>
            </a:xfrm>
            <a:custGeom>
              <a:avLst/>
              <a:gdLst/>
              <a:ahLst/>
              <a:cxnLst/>
              <a:rect l="l" t="t" r="r" b="b"/>
              <a:pathLst>
                <a:path w="104139" h="50164">
                  <a:moveTo>
                    <a:pt x="12788" y="0"/>
                  </a:moveTo>
                  <a:lnTo>
                    <a:pt x="104051" y="50012"/>
                  </a:lnTo>
                  <a:lnTo>
                    <a:pt x="0" y="48831"/>
                  </a:lnTo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8326" y="2452522"/>
              <a:ext cx="1389380" cy="808355"/>
            </a:xfrm>
            <a:custGeom>
              <a:avLst/>
              <a:gdLst/>
              <a:ahLst/>
              <a:cxnLst/>
              <a:rect l="l" t="t" r="r" b="b"/>
              <a:pathLst>
                <a:path w="1389380" h="808354">
                  <a:moveTo>
                    <a:pt x="1388135" y="467271"/>
                  </a:moveTo>
                  <a:lnTo>
                    <a:pt x="0" y="467271"/>
                  </a:lnTo>
                  <a:lnTo>
                    <a:pt x="0" y="807986"/>
                  </a:lnTo>
                  <a:lnTo>
                    <a:pt x="1388135" y="807986"/>
                  </a:lnTo>
                  <a:lnTo>
                    <a:pt x="1388135" y="467271"/>
                  </a:lnTo>
                  <a:close/>
                </a:path>
                <a:path w="1389380" h="808354">
                  <a:moveTo>
                    <a:pt x="1389265" y="0"/>
                  </a:moveTo>
                  <a:lnTo>
                    <a:pt x="1143" y="0"/>
                  </a:lnTo>
                  <a:lnTo>
                    <a:pt x="1143" y="340715"/>
                  </a:lnTo>
                  <a:lnTo>
                    <a:pt x="1389265" y="340715"/>
                  </a:lnTo>
                  <a:lnTo>
                    <a:pt x="13892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09565" y="2141118"/>
              <a:ext cx="674370" cy="523240"/>
            </a:xfrm>
            <a:custGeom>
              <a:avLst/>
              <a:gdLst/>
              <a:ahLst/>
              <a:cxnLst/>
              <a:rect l="l" t="t" r="r" b="b"/>
              <a:pathLst>
                <a:path w="674370" h="523239">
                  <a:moveTo>
                    <a:pt x="502869" y="248081"/>
                  </a:moveTo>
                  <a:lnTo>
                    <a:pt x="673849" y="16764"/>
                  </a:lnTo>
                </a:path>
                <a:path w="674370" h="523239">
                  <a:moveTo>
                    <a:pt x="502869" y="248081"/>
                  </a:moveTo>
                  <a:lnTo>
                    <a:pt x="663790" y="465988"/>
                  </a:lnTo>
                </a:path>
                <a:path w="674370" h="523239">
                  <a:moveTo>
                    <a:pt x="6705" y="0"/>
                  </a:moveTo>
                  <a:lnTo>
                    <a:pt x="261493" y="248081"/>
                  </a:lnTo>
                </a:path>
                <a:path w="674370" h="523239">
                  <a:moveTo>
                    <a:pt x="0" y="522986"/>
                  </a:moveTo>
                  <a:lnTo>
                    <a:pt x="261493" y="248081"/>
                  </a:lnTo>
                </a:path>
                <a:path w="674370" h="523239">
                  <a:moveTo>
                    <a:pt x="261480" y="248081"/>
                  </a:moveTo>
                  <a:lnTo>
                    <a:pt x="502869" y="248081"/>
                  </a:lnTo>
                </a:path>
              </a:pathLst>
            </a:custGeom>
            <a:ln w="25238">
              <a:solidFill>
                <a:srgbClr val="A42A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56533" y="1998579"/>
              <a:ext cx="1388745" cy="340995"/>
            </a:xfrm>
            <a:custGeom>
              <a:avLst/>
              <a:gdLst/>
              <a:ahLst/>
              <a:cxnLst/>
              <a:rect l="l" t="t" r="r" b="b"/>
              <a:pathLst>
                <a:path w="1388745" h="340994">
                  <a:moveTo>
                    <a:pt x="0" y="0"/>
                  </a:moveTo>
                  <a:lnTo>
                    <a:pt x="0" y="340721"/>
                  </a:lnTo>
                  <a:lnTo>
                    <a:pt x="1388122" y="340721"/>
                  </a:lnTo>
                  <a:lnTo>
                    <a:pt x="1388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56533" y="1998579"/>
              <a:ext cx="1388745" cy="340995"/>
            </a:xfrm>
            <a:custGeom>
              <a:avLst/>
              <a:gdLst/>
              <a:ahLst/>
              <a:cxnLst/>
              <a:rect l="l" t="t" r="r" b="b"/>
              <a:pathLst>
                <a:path w="1388745" h="340994">
                  <a:moveTo>
                    <a:pt x="1388122" y="340721"/>
                  </a:moveTo>
                  <a:lnTo>
                    <a:pt x="1388122" y="0"/>
                  </a:lnTo>
                  <a:lnTo>
                    <a:pt x="0" y="0"/>
                  </a:lnTo>
                  <a:lnTo>
                    <a:pt x="0" y="340721"/>
                  </a:lnTo>
                  <a:lnTo>
                    <a:pt x="1388122" y="340721"/>
                  </a:lnTo>
                  <a:close/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56533" y="2452871"/>
              <a:ext cx="1388745" cy="340995"/>
            </a:xfrm>
            <a:custGeom>
              <a:avLst/>
              <a:gdLst/>
              <a:ahLst/>
              <a:cxnLst/>
              <a:rect l="l" t="t" r="r" b="b"/>
              <a:pathLst>
                <a:path w="1388745" h="340994">
                  <a:moveTo>
                    <a:pt x="0" y="0"/>
                  </a:moveTo>
                  <a:lnTo>
                    <a:pt x="0" y="340721"/>
                  </a:lnTo>
                  <a:lnTo>
                    <a:pt x="1388122" y="340721"/>
                  </a:lnTo>
                  <a:lnTo>
                    <a:pt x="1388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56533" y="2452871"/>
              <a:ext cx="1388745" cy="340995"/>
            </a:xfrm>
            <a:custGeom>
              <a:avLst/>
              <a:gdLst/>
              <a:ahLst/>
              <a:cxnLst/>
              <a:rect l="l" t="t" r="r" b="b"/>
              <a:pathLst>
                <a:path w="1388745" h="340994">
                  <a:moveTo>
                    <a:pt x="1388122" y="340721"/>
                  </a:moveTo>
                  <a:lnTo>
                    <a:pt x="1388122" y="0"/>
                  </a:lnTo>
                  <a:lnTo>
                    <a:pt x="0" y="0"/>
                  </a:lnTo>
                  <a:lnTo>
                    <a:pt x="0" y="340721"/>
                  </a:lnTo>
                  <a:lnTo>
                    <a:pt x="1388122" y="340721"/>
                  </a:lnTo>
                  <a:close/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09565" y="3045904"/>
              <a:ext cx="674370" cy="523240"/>
            </a:xfrm>
            <a:custGeom>
              <a:avLst/>
              <a:gdLst/>
              <a:ahLst/>
              <a:cxnLst/>
              <a:rect l="l" t="t" r="r" b="b"/>
              <a:pathLst>
                <a:path w="674370" h="523239">
                  <a:moveTo>
                    <a:pt x="502869" y="248081"/>
                  </a:moveTo>
                  <a:lnTo>
                    <a:pt x="673836" y="16764"/>
                  </a:lnTo>
                </a:path>
                <a:path w="674370" h="523239">
                  <a:moveTo>
                    <a:pt x="502869" y="248081"/>
                  </a:moveTo>
                  <a:lnTo>
                    <a:pt x="663790" y="465988"/>
                  </a:lnTo>
                </a:path>
                <a:path w="674370" h="523239">
                  <a:moveTo>
                    <a:pt x="6705" y="0"/>
                  </a:moveTo>
                  <a:lnTo>
                    <a:pt x="261493" y="248081"/>
                  </a:lnTo>
                </a:path>
                <a:path w="674370" h="523239">
                  <a:moveTo>
                    <a:pt x="0" y="522986"/>
                  </a:moveTo>
                  <a:lnTo>
                    <a:pt x="261493" y="248081"/>
                  </a:lnTo>
                </a:path>
                <a:path w="674370" h="523239">
                  <a:moveTo>
                    <a:pt x="261480" y="248081"/>
                  </a:moveTo>
                  <a:lnTo>
                    <a:pt x="502856" y="248081"/>
                  </a:lnTo>
                </a:path>
              </a:pathLst>
            </a:custGeom>
            <a:ln w="25238">
              <a:solidFill>
                <a:srgbClr val="A42A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56533" y="2919787"/>
              <a:ext cx="1388745" cy="340995"/>
            </a:xfrm>
            <a:custGeom>
              <a:avLst/>
              <a:gdLst/>
              <a:ahLst/>
              <a:cxnLst/>
              <a:rect l="l" t="t" r="r" b="b"/>
              <a:pathLst>
                <a:path w="1388745" h="340995">
                  <a:moveTo>
                    <a:pt x="0" y="0"/>
                  </a:moveTo>
                  <a:lnTo>
                    <a:pt x="0" y="340721"/>
                  </a:lnTo>
                  <a:lnTo>
                    <a:pt x="1388122" y="340721"/>
                  </a:lnTo>
                  <a:lnTo>
                    <a:pt x="1388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56533" y="2919787"/>
              <a:ext cx="1388745" cy="340995"/>
            </a:xfrm>
            <a:custGeom>
              <a:avLst/>
              <a:gdLst/>
              <a:ahLst/>
              <a:cxnLst/>
              <a:rect l="l" t="t" r="r" b="b"/>
              <a:pathLst>
                <a:path w="1388745" h="340995">
                  <a:moveTo>
                    <a:pt x="1388122" y="340721"/>
                  </a:moveTo>
                  <a:lnTo>
                    <a:pt x="1388122" y="0"/>
                  </a:lnTo>
                  <a:lnTo>
                    <a:pt x="0" y="0"/>
                  </a:lnTo>
                  <a:lnTo>
                    <a:pt x="0" y="340721"/>
                  </a:lnTo>
                  <a:lnTo>
                    <a:pt x="1388122" y="340721"/>
                  </a:lnTo>
                  <a:close/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56533" y="3386702"/>
              <a:ext cx="1388745" cy="340995"/>
            </a:xfrm>
            <a:custGeom>
              <a:avLst/>
              <a:gdLst/>
              <a:ahLst/>
              <a:cxnLst/>
              <a:rect l="l" t="t" r="r" b="b"/>
              <a:pathLst>
                <a:path w="1388745" h="340995">
                  <a:moveTo>
                    <a:pt x="0" y="0"/>
                  </a:moveTo>
                  <a:lnTo>
                    <a:pt x="0" y="340721"/>
                  </a:lnTo>
                  <a:lnTo>
                    <a:pt x="1388122" y="340721"/>
                  </a:lnTo>
                  <a:lnTo>
                    <a:pt x="1388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56533" y="3386702"/>
              <a:ext cx="1388745" cy="340995"/>
            </a:xfrm>
            <a:custGeom>
              <a:avLst/>
              <a:gdLst/>
              <a:ahLst/>
              <a:cxnLst/>
              <a:rect l="l" t="t" r="r" b="b"/>
              <a:pathLst>
                <a:path w="1388745" h="340995">
                  <a:moveTo>
                    <a:pt x="1388122" y="340721"/>
                  </a:moveTo>
                  <a:lnTo>
                    <a:pt x="1388122" y="0"/>
                  </a:lnTo>
                  <a:lnTo>
                    <a:pt x="0" y="0"/>
                  </a:lnTo>
                  <a:lnTo>
                    <a:pt x="0" y="340721"/>
                  </a:lnTo>
                  <a:lnTo>
                    <a:pt x="1388122" y="340721"/>
                  </a:lnTo>
                  <a:close/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11396" y="1935479"/>
              <a:ext cx="286385" cy="1855470"/>
            </a:xfrm>
            <a:custGeom>
              <a:avLst/>
              <a:gdLst/>
              <a:ahLst/>
              <a:cxnLst/>
              <a:rect l="l" t="t" r="r" b="b"/>
              <a:pathLst>
                <a:path w="286385" h="1855470">
                  <a:moveTo>
                    <a:pt x="0" y="0"/>
                  </a:moveTo>
                  <a:lnTo>
                    <a:pt x="0" y="921219"/>
                  </a:lnTo>
                </a:path>
                <a:path w="286385" h="1855470">
                  <a:moveTo>
                    <a:pt x="285800" y="921219"/>
                  </a:moveTo>
                  <a:lnTo>
                    <a:pt x="285800" y="1855038"/>
                  </a:lnTo>
                </a:path>
              </a:pathLst>
            </a:custGeom>
            <a:ln w="1261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38710" y="2436513"/>
              <a:ext cx="1388745" cy="807720"/>
            </a:xfrm>
            <a:custGeom>
              <a:avLst/>
              <a:gdLst/>
              <a:ahLst/>
              <a:cxnLst/>
              <a:rect l="l" t="t" r="r" b="b"/>
              <a:pathLst>
                <a:path w="1388745" h="807719">
                  <a:moveTo>
                    <a:pt x="1388122" y="340721"/>
                  </a:moveTo>
                  <a:lnTo>
                    <a:pt x="1388122" y="0"/>
                  </a:lnTo>
                  <a:lnTo>
                    <a:pt x="0" y="0"/>
                  </a:lnTo>
                  <a:lnTo>
                    <a:pt x="0" y="340721"/>
                  </a:lnTo>
                  <a:lnTo>
                    <a:pt x="1388122" y="340721"/>
                  </a:lnTo>
                  <a:close/>
                </a:path>
                <a:path w="1388745" h="807719">
                  <a:moveTo>
                    <a:pt x="1388122" y="807637"/>
                  </a:moveTo>
                  <a:lnTo>
                    <a:pt x="1388122" y="466915"/>
                  </a:lnTo>
                  <a:lnTo>
                    <a:pt x="0" y="466915"/>
                  </a:lnTo>
                  <a:lnTo>
                    <a:pt x="0" y="807637"/>
                  </a:lnTo>
                  <a:lnTo>
                    <a:pt x="1388122" y="807637"/>
                  </a:lnTo>
                  <a:close/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27049" y="3542398"/>
              <a:ext cx="541655" cy="0"/>
            </a:xfrm>
            <a:custGeom>
              <a:avLst/>
              <a:gdLst/>
              <a:ahLst/>
              <a:cxnLst/>
              <a:rect l="l" t="t" r="r" b="b"/>
              <a:pathLst>
                <a:path w="541654">
                  <a:moveTo>
                    <a:pt x="0" y="0"/>
                  </a:moveTo>
                  <a:lnTo>
                    <a:pt x="541248" y="0"/>
                  </a:lnTo>
                </a:path>
              </a:pathLst>
            </a:custGeom>
            <a:ln w="25238">
              <a:solidFill>
                <a:srgbClr val="ED82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54722" y="3500996"/>
              <a:ext cx="165735" cy="83185"/>
            </a:xfrm>
            <a:custGeom>
              <a:avLst/>
              <a:gdLst/>
              <a:ahLst/>
              <a:cxnLst/>
              <a:rect l="l" t="t" r="r" b="b"/>
              <a:pathLst>
                <a:path w="165734" h="83185">
                  <a:moveTo>
                    <a:pt x="0" y="0"/>
                  </a:moveTo>
                  <a:lnTo>
                    <a:pt x="0" y="82804"/>
                  </a:lnTo>
                  <a:lnTo>
                    <a:pt x="165608" y="41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8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67345" y="3517163"/>
              <a:ext cx="100965" cy="50800"/>
            </a:xfrm>
            <a:custGeom>
              <a:avLst/>
              <a:gdLst/>
              <a:ahLst/>
              <a:cxnLst/>
              <a:rect l="l" t="t" r="r" b="b"/>
              <a:pathLst>
                <a:path w="100965" h="50800">
                  <a:moveTo>
                    <a:pt x="0" y="0"/>
                  </a:moveTo>
                  <a:lnTo>
                    <a:pt x="100952" y="25234"/>
                  </a:lnTo>
                  <a:lnTo>
                    <a:pt x="0" y="50469"/>
                  </a:lnTo>
                </a:path>
              </a:pathLst>
            </a:custGeom>
            <a:ln w="25238">
              <a:solidFill>
                <a:srgbClr val="ED82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38710" y="3370344"/>
              <a:ext cx="1388745" cy="340995"/>
            </a:xfrm>
            <a:custGeom>
              <a:avLst/>
              <a:gdLst/>
              <a:ahLst/>
              <a:cxnLst/>
              <a:rect l="l" t="t" r="r" b="b"/>
              <a:pathLst>
                <a:path w="1388745" h="340995">
                  <a:moveTo>
                    <a:pt x="1388122" y="340721"/>
                  </a:moveTo>
                  <a:lnTo>
                    <a:pt x="1388122" y="0"/>
                  </a:lnTo>
                  <a:lnTo>
                    <a:pt x="0" y="0"/>
                  </a:lnTo>
                  <a:lnTo>
                    <a:pt x="0" y="340721"/>
                  </a:lnTo>
                  <a:lnTo>
                    <a:pt x="1388122" y="340721"/>
                  </a:lnTo>
                  <a:close/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28421" y="3074136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4">
                  <a:moveTo>
                    <a:pt x="0" y="0"/>
                  </a:moveTo>
                  <a:lnTo>
                    <a:pt x="539877" y="0"/>
                  </a:lnTo>
                </a:path>
              </a:pathLst>
            </a:custGeom>
            <a:ln w="25238">
              <a:solidFill>
                <a:srgbClr val="ED82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54722" y="3032734"/>
              <a:ext cx="165735" cy="83185"/>
            </a:xfrm>
            <a:custGeom>
              <a:avLst/>
              <a:gdLst/>
              <a:ahLst/>
              <a:cxnLst/>
              <a:rect l="l" t="t" r="r" b="b"/>
              <a:pathLst>
                <a:path w="165734" h="83185">
                  <a:moveTo>
                    <a:pt x="0" y="0"/>
                  </a:moveTo>
                  <a:lnTo>
                    <a:pt x="0" y="82791"/>
                  </a:lnTo>
                  <a:lnTo>
                    <a:pt x="165608" y="41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8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28421" y="2152573"/>
              <a:ext cx="540385" cy="947419"/>
            </a:xfrm>
            <a:custGeom>
              <a:avLst/>
              <a:gdLst/>
              <a:ahLst/>
              <a:cxnLst/>
              <a:rect l="l" t="t" r="r" b="b"/>
              <a:pathLst>
                <a:path w="540384" h="947419">
                  <a:moveTo>
                    <a:pt x="438924" y="896315"/>
                  </a:moveTo>
                  <a:lnTo>
                    <a:pt x="539877" y="921562"/>
                  </a:lnTo>
                  <a:lnTo>
                    <a:pt x="438924" y="946797"/>
                  </a:lnTo>
                </a:path>
                <a:path w="540384" h="947419">
                  <a:moveTo>
                    <a:pt x="0" y="0"/>
                  </a:moveTo>
                  <a:lnTo>
                    <a:pt x="539877" y="0"/>
                  </a:lnTo>
                </a:path>
              </a:pathLst>
            </a:custGeom>
            <a:ln w="25238">
              <a:solidFill>
                <a:srgbClr val="ED82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554722" y="2111171"/>
              <a:ext cx="165735" cy="83185"/>
            </a:xfrm>
            <a:custGeom>
              <a:avLst/>
              <a:gdLst/>
              <a:ahLst/>
              <a:cxnLst/>
              <a:rect l="l" t="t" r="r" b="b"/>
              <a:pathLst>
                <a:path w="165734" h="83185">
                  <a:moveTo>
                    <a:pt x="0" y="0"/>
                  </a:moveTo>
                  <a:lnTo>
                    <a:pt x="0" y="82791"/>
                  </a:lnTo>
                  <a:lnTo>
                    <a:pt x="165608" y="41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8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67345" y="2127326"/>
              <a:ext cx="100965" cy="50800"/>
            </a:xfrm>
            <a:custGeom>
              <a:avLst/>
              <a:gdLst/>
              <a:ahLst/>
              <a:cxnLst/>
              <a:rect l="l" t="t" r="r" b="b"/>
              <a:pathLst>
                <a:path w="100965" h="50800">
                  <a:moveTo>
                    <a:pt x="0" y="0"/>
                  </a:moveTo>
                  <a:lnTo>
                    <a:pt x="100952" y="25247"/>
                  </a:lnTo>
                  <a:lnTo>
                    <a:pt x="0" y="50482"/>
                  </a:lnTo>
                </a:path>
              </a:pathLst>
            </a:custGeom>
            <a:ln w="25238">
              <a:solidFill>
                <a:srgbClr val="ED82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38710" y="1982209"/>
              <a:ext cx="1388745" cy="340995"/>
            </a:xfrm>
            <a:custGeom>
              <a:avLst/>
              <a:gdLst/>
              <a:ahLst/>
              <a:cxnLst/>
              <a:rect l="l" t="t" r="r" b="b"/>
              <a:pathLst>
                <a:path w="1388745" h="340994">
                  <a:moveTo>
                    <a:pt x="1388122" y="340721"/>
                  </a:moveTo>
                  <a:lnTo>
                    <a:pt x="1388122" y="0"/>
                  </a:lnTo>
                  <a:lnTo>
                    <a:pt x="0" y="0"/>
                  </a:lnTo>
                  <a:lnTo>
                    <a:pt x="0" y="340721"/>
                  </a:lnTo>
                  <a:lnTo>
                    <a:pt x="1388122" y="340721"/>
                  </a:lnTo>
                  <a:close/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2864" y="4122406"/>
            <a:ext cx="81089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Selection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20754" y="4122406"/>
            <a:ext cx="1032510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A42A2A"/>
                </a:solidFill>
                <a:latin typeface="Arial"/>
                <a:cs typeface="Arial"/>
              </a:rPr>
              <a:t>Cross−Over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57605" y="4122406"/>
            <a:ext cx="76136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ED82ED"/>
                </a:solidFill>
                <a:latin typeface="Arial"/>
                <a:cs typeface="Arial"/>
              </a:rPr>
              <a:t>Mutation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88351" y="1985956"/>
            <a:ext cx="1388745" cy="340995"/>
          </a:xfrm>
          <a:prstGeom prst="rect">
            <a:avLst/>
          </a:prstGeom>
          <a:ln w="12619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35"/>
              </a:spcBef>
            </a:pPr>
            <a:r>
              <a:rPr sz="1900" dirty="0">
                <a:latin typeface="Courier New"/>
                <a:cs typeface="Courier New"/>
              </a:rPr>
              <a:t>24748552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89469" y="2452515"/>
            <a:ext cx="1388745" cy="340995"/>
          </a:xfrm>
          <a:prstGeom prst="rect">
            <a:avLst/>
          </a:prstGeom>
          <a:ln w="12619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35"/>
              </a:spcBef>
            </a:pPr>
            <a:r>
              <a:rPr sz="1900" dirty="0">
                <a:latin typeface="Courier New"/>
                <a:cs typeface="Courier New"/>
              </a:rPr>
              <a:t>32752411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88339" y="2919787"/>
            <a:ext cx="1388745" cy="340995"/>
          </a:xfrm>
          <a:prstGeom prst="rect">
            <a:avLst/>
          </a:prstGeom>
          <a:ln w="12619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35"/>
              </a:spcBef>
            </a:pPr>
            <a:r>
              <a:rPr sz="1900" dirty="0">
                <a:latin typeface="Courier New"/>
                <a:cs typeface="Courier New"/>
              </a:rPr>
              <a:t>24415124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72016" y="2010736"/>
            <a:ext cx="26162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spc="10" dirty="0">
                <a:solidFill>
                  <a:srgbClr val="FF0000"/>
                </a:solidFill>
                <a:latin typeface="Arial"/>
                <a:cs typeface="Arial"/>
              </a:rPr>
              <a:t>24</a:t>
            </a:r>
            <a:endParaRPr sz="16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572016" y="2465033"/>
            <a:ext cx="26162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spc="10" dirty="0">
                <a:solidFill>
                  <a:srgbClr val="FF0000"/>
                </a:solidFill>
                <a:latin typeface="Arial"/>
                <a:cs typeface="Arial"/>
              </a:rPr>
              <a:t>23</a:t>
            </a:r>
            <a:endParaRPr sz="16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72016" y="2931948"/>
            <a:ext cx="26162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spc="10" dirty="0">
                <a:solidFill>
                  <a:srgbClr val="FF0000"/>
                </a:solidFill>
                <a:latin typeface="Arial"/>
                <a:cs typeface="Arial"/>
              </a:rPr>
              <a:t>20</a:t>
            </a:r>
            <a:endParaRPr sz="16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00315" y="3377907"/>
            <a:ext cx="118872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latin typeface="Courier New"/>
                <a:cs typeface="Courier New"/>
              </a:rPr>
              <a:t>32543213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72016" y="3398859"/>
            <a:ext cx="26162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spc="10" dirty="0">
                <a:solidFill>
                  <a:srgbClr val="FF0000"/>
                </a:solidFill>
                <a:latin typeface="Arial"/>
                <a:cs typeface="Arial"/>
              </a:rPr>
              <a:t>11</a:t>
            </a:r>
            <a:endParaRPr sz="16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949765" y="2488233"/>
            <a:ext cx="37909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29%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49765" y="2033936"/>
            <a:ext cx="37909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31%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949765" y="2955150"/>
            <a:ext cx="37909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26%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949765" y="3422066"/>
            <a:ext cx="37909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14%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17705" y="2004889"/>
            <a:ext cx="821055" cy="32829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44780">
              <a:lnSpc>
                <a:spcPts val="2270"/>
              </a:lnSpc>
            </a:pPr>
            <a:r>
              <a:rPr sz="1900" dirty="0">
                <a:latin typeface="Courier New"/>
                <a:cs typeface="Courier New"/>
              </a:rPr>
              <a:t>2411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662842" y="2004889"/>
            <a:ext cx="707390" cy="32829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ts val="2270"/>
              </a:lnSpc>
            </a:pPr>
            <a:r>
              <a:rPr sz="1900" dirty="0">
                <a:latin typeface="Courier New"/>
                <a:cs typeface="Courier New"/>
              </a:rPr>
              <a:t>3275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662842" y="2444079"/>
            <a:ext cx="137604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latin typeface="Courier New"/>
                <a:cs typeface="Courier New"/>
              </a:rPr>
              <a:t>24748552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503506" y="2926096"/>
            <a:ext cx="535305" cy="32829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2270"/>
              </a:lnSpc>
            </a:pPr>
            <a:r>
              <a:rPr sz="1900" dirty="0">
                <a:latin typeface="Courier New"/>
                <a:cs typeface="Courier New"/>
              </a:rPr>
              <a:t>11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62842" y="2926096"/>
            <a:ext cx="993140" cy="32829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ts val="2270"/>
              </a:lnSpc>
            </a:pPr>
            <a:r>
              <a:rPr sz="1900" dirty="0">
                <a:latin typeface="Courier New"/>
                <a:cs typeface="Courier New"/>
              </a:rPr>
              <a:t>327524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662842" y="3377906"/>
            <a:ext cx="137604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latin typeface="Courier New"/>
                <a:cs typeface="Courier New"/>
              </a:rPr>
              <a:t>24415124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294170" y="1973415"/>
            <a:ext cx="826769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latin typeface="Courier New"/>
                <a:cs typeface="Courier New"/>
              </a:rPr>
              <a:t>8552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45020" y="1988519"/>
            <a:ext cx="714375" cy="32829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ts val="2270"/>
              </a:lnSpc>
            </a:pPr>
            <a:r>
              <a:rPr sz="1900" dirty="0">
                <a:latin typeface="Courier New"/>
                <a:cs typeface="Courier New"/>
              </a:rPr>
              <a:t>3274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297292" y="2442823"/>
            <a:ext cx="823594" cy="32829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47320">
              <a:lnSpc>
                <a:spcPts val="2270"/>
              </a:lnSpc>
            </a:pPr>
            <a:r>
              <a:rPr sz="1900" dirty="0">
                <a:latin typeface="Courier New"/>
                <a:cs typeface="Courier New"/>
              </a:rPr>
              <a:t>2411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745020" y="2427710"/>
            <a:ext cx="70040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latin typeface="Courier New"/>
                <a:cs typeface="Courier New"/>
              </a:rPr>
              <a:t>2475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590182" y="2894624"/>
            <a:ext cx="53086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latin typeface="Courier New"/>
                <a:cs typeface="Courier New"/>
              </a:rPr>
              <a:t>24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745020" y="2909739"/>
            <a:ext cx="997585" cy="32829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ts val="2270"/>
              </a:lnSpc>
            </a:pPr>
            <a:r>
              <a:rPr sz="1900" dirty="0">
                <a:latin typeface="Courier New"/>
                <a:cs typeface="Courier New"/>
              </a:rPr>
              <a:t>327521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589290" y="3376654"/>
            <a:ext cx="531495" cy="32829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46050">
              <a:lnSpc>
                <a:spcPts val="2270"/>
              </a:lnSpc>
            </a:pPr>
            <a:r>
              <a:rPr sz="1900" dirty="0">
                <a:latin typeface="Courier New"/>
                <a:cs typeface="Courier New"/>
              </a:rPr>
              <a:t>11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745020" y="3361537"/>
            <a:ext cx="99123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latin typeface="Courier New"/>
                <a:cs typeface="Courier New"/>
              </a:rPr>
              <a:t>244154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704957" y="2436513"/>
            <a:ext cx="1388745" cy="340995"/>
          </a:xfrm>
          <a:prstGeom prst="rect">
            <a:avLst/>
          </a:prstGeom>
          <a:ln w="12619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35"/>
              </a:spcBef>
            </a:pPr>
            <a:r>
              <a:rPr sz="1900" dirty="0">
                <a:latin typeface="Courier New"/>
                <a:cs typeface="Courier New"/>
              </a:rPr>
              <a:t>24752411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704957" y="1982209"/>
            <a:ext cx="1388745" cy="340995"/>
          </a:xfrm>
          <a:prstGeom prst="rect">
            <a:avLst/>
          </a:prstGeom>
          <a:ln w="12619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35"/>
              </a:spcBef>
            </a:pPr>
            <a:r>
              <a:rPr sz="1900" dirty="0">
                <a:latin typeface="Courier New"/>
                <a:cs typeface="Courier New"/>
              </a:rPr>
              <a:t>32748152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04957" y="3372211"/>
            <a:ext cx="1388745" cy="340995"/>
          </a:xfrm>
          <a:prstGeom prst="rect">
            <a:avLst/>
          </a:prstGeom>
          <a:ln w="12619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35"/>
              </a:spcBef>
            </a:pPr>
            <a:r>
              <a:rPr sz="1900" dirty="0">
                <a:latin typeface="Courier New"/>
                <a:cs typeface="Courier New"/>
              </a:rPr>
              <a:t>24415417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110243" y="2033310"/>
            <a:ext cx="889000" cy="1621155"/>
          </a:xfrm>
          <a:custGeom>
            <a:avLst/>
            <a:gdLst/>
            <a:ahLst/>
            <a:cxnLst/>
            <a:rect l="l" t="t" r="r" b="b"/>
            <a:pathLst>
              <a:path w="889000" h="1621154">
                <a:moveTo>
                  <a:pt x="888724" y="1621127"/>
                </a:moveTo>
                <a:lnTo>
                  <a:pt x="888724" y="1389735"/>
                </a:lnTo>
                <a:lnTo>
                  <a:pt x="726125" y="1389735"/>
                </a:lnTo>
                <a:lnTo>
                  <a:pt x="726125" y="1621127"/>
                </a:lnTo>
                <a:lnTo>
                  <a:pt x="888724" y="1621127"/>
                </a:lnTo>
                <a:close/>
              </a:path>
              <a:path w="889000" h="1621154">
                <a:moveTo>
                  <a:pt x="162599" y="1152090"/>
                </a:moveTo>
                <a:lnTo>
                  <a:pt x="162599" y="920699"/>
                </a:lnTo>
                <a:lnTo>
                  <a:pt x="0" y="920699"/>
                </a:lnTo>
                <a:lnTo>
                  <a:pt x="0" y="1152090"/>
                </a:lnTo>
                <a:lnTo>
                  <a:pt x="162599" y="1152090"/>
                </a:lnTo>
                <a:close/>
              </a:path>
              <a:path w="889000" h="1621154">
                <a:moveTo>
                  <a:pt x="600355" y="231391"/>
                </a:moveTo>
                <a:lnTo>
                  <a:pt x="600355" y="0"/>
                </a:lnTo>
                <a:lnTo>
                  <a:pt x="437756" y="0"/>
                </a:lnTo>
                <a:lnTo>
                  <a:pt x="437756" y="231391"/>
                </a:lnTo>
                <a:lnTo>
                  <a:pt x="600355" y="231391"/>
                </a:lnTo>
                <a:close/>
              </a:path>
            </a:pathLst>
          </a:custGeom>
          <a:ln w="25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196655" y="4122406"/>
            <a:ext cx="64452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Fitness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90" dirty="0"/>
              <a:t>Chapter</a:t>
            </a:r>
            <a:r>
              <a:rPr spc="50" dirty="0"/>
              <a:t> </a:t>
            </a:r>
            <a:r>
              <a:rPr spc="40" dirty="0"/>
              <a:t>4,</a:t>
            </a:r>
            <a:r>
              <a:rPr spc="65" dirty="0"/>
              <a:t> </a:t>
            </a:r>
            <a:r>
              <a:rPr spc="50" dirty="0"/>
              <a:t>Sections</a:t>
            </a:r>
            <a:r>
              <a:rPr spc="60" dirty="0"/>
              <a:t> </a:t>
            </a:r>
            <a:r>
              <a:rPr spc="-100" dirty="0"/>
              <a:t>3–4</a:t>
            </a: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45" dirty="0"/>
              <a:t>43</a:t>
            </a:fld>
            <a:endParaRPr spc="45" dirty="0"/>
          </a:p>
        </p:txBody>
      </p:sp>
      <p:sp>
        <p:nvSpPr>
          <p:cNvPr id="78" name="object 78"/>
          <p:cNvSpPr txBox="1"/>
          <p:nvPr/>
        </p:nvSpPr>
        <p:spPr>
          <a:xfrm>
            <a:off x="4131322" y="4122406"/>
            <a:ext cx="457834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Pairs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35" dirty="0"/>
              <a:t>Genetic</a:t>
            </a:r>
            <a:r>
              <a:rPr spc="360" dirty="0"/>
              <a:t> </a:t>
            </a:r>
            <a:r>
              <a:rPr spc="160" dirty="0"/>
              <a:t>algorithms</a:t>
            </a:r>
            <a:r>
              <a:rPr spc="385" dirty="0"/>
              <a:t> </a:t>
            </a:r>
            <a:r>
              <a:rPr spc="18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1" y="1410429"/>
            <a:ext cx="8775709" cy="116634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sz="2050" spc="15" dirty="0">
                <a:latin typeface="Calibri"/>
                <a:cs typeface="Calibri"/>
              </a:rPr>
              <a:t>GAs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require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states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lang="en-GB" sz="2050" spc="170" dirty="0">
                <a:latin typeface="Calibri"/>
                <a:cs typeface="Calibri"/>
              </a:rPr>
              <a:t>to be </a:t>
            </a:r>
            <a:r>
              <a:rPr sz="2050" spc="-90" dirty="0">
                <a:latin typeface="Calibri"/>
                <a:cs typeface="Calibri"/>
              </a:rPr>
              <a:t>encoded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strings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60" dirty="0">
                <a:latin typeface="Calibri"/>
                <a:cs typeface="Calibri"/>
              </a:rPr>
              <a:t>(</a:t>
            </a:r>
            <a:r>
              <a:rPr sz="2050" spc="60" dirty="0">
                <a:solidFill>
                  <a:srgbClr val="00007E"/>
                </a:solidFill>
                <a:latin typeface="Calibri"/>
                <a:cs typeface="Calibri"/>
              </a:rPr>
              <a:t>GPs</a:t>
            </a:r>
            <a:r>
              <a:rPr sz="2050" spc="17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use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programs</a:t>
            </a:r>
            <a:r>
              <a:rPr lang="en-GB" sz="2050" spc="-50" dirty="0">
                <a:solidFill>
                  <a:srgbClr val="004B00"/>
                </a:solidFill>
                <a:latin typeface="Calibri"/>
                <a:cs typeface="Calibri"/>
              </a:rPr>
              <a:t> to do this</a:t>
            </a:r>
            <a:r>
              <a:rPr sz="2050" spc="-50" dirty="0">
                <a:latin typeface="Calibri"/>
                <a:cs typeface="Calibri"/>
              </a:rPr>
              <a:t>)</a:t>
            </a:r>
            <a:endParaRPr sz="20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sz="2050" spc="-65" dirty="0">
                <a:latin typeface="Calibri"/>
                <a:cs typeface="Calibri"/>
              </a:rPr>
              <a:t>Crossover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lang="en-GB" sz="2050" dirty="0">
                <a:latin typeface="Calibri"/>
                <a:cs typeface="Calibri"/>
              </a:rPr>
              <a:t>of strings </a:t>
            </a:r>
            <a:r>
              <a:rPr sz="2050" spc="-80" dirty="0">
                <a:latin typeface="Calibri"/>
                <a:cs typeface="Calibri"/>
              </a:rPr>
              <a:t>helps</a:t>
            </a:r>
            <a:r>
              <a:rPr lang="en-GB" sz="2050" spc="-80" dirty="0">
                <a:latin typeface="Calibri"/>
                <a:cs typeface="Calibri"/>
              </a:rPr>
              <a:t> </a:t>
            </a:r>
            <a:r>
              <a:rPr lang="en-GB" sz="2050" spc="-80" dirty="0" err="1">
                <a:latin typeface="Calibri"/>
                <a:cs typeface="Calibri"/>
              </a:rPr>
              <a:t>chosing</a:t>
            </a:r>
            <a:r>
              <a:rPr lang="en-GB" sz="2050" spc="-80" dirty="0">
                <a:latin typeface="Calibri"/>
                <a:cs typeface="Calibri"/>
              </a:rPr>
              <a:t> next states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7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iff substrings are meaningful components</a:t>
            </a: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29739"/>
              </p:ext>
            </p:extLst>
          </p:nvPr>
        </p:nvGraphicFramePr>
        <p:xfrm>
          <a:off x="1581233" y="3352800"/>
          <a:ext cx="1969767" cy="196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175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7E7E7E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810808" y="4340224"/>
            <a:ext cx="242570" cy="242570"/>
            <a:chOff x="2803645" y="3459689"/>
            <a:chExt cx="242570" cy="242570"/>
          </a:xfrm>
        </p:grpSpPr>
        <p:sp>
          <p:nvSpPr>
            <p:cNvPr id="6" name="object 6"/>
            <p:cNvSpPr/>
            <p:nvPr/>
          </p:nvSpPr>
          <p:spPr>
            <a:xfrm>
              <a:off x="2803645" y="3459689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69" h="242570">
                  <a:moveTo>
                    <a:pt x="0" y="0"/>
                  </a:moveTo>
                  <a:lnTo>
                    <a:pt x="0" y="242131"/>
                  </a:lnTo>
                  <a:lnTo>
                    <a:pt x="242131" y="242131"/>
                  </a:lnTo>
                  <a:lnTo>
                    <a:pt x="2421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0131" y="3474808"/>
              <a:ext cx="189166" cy="21187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084419" y="3613822"/>
            <a:ext cx="242570" cy="242570"/>
            <a:chOff x="2077256" y="2733287"/>
            <a:chExt cx="242570" cy="242570"/>
          </a:xfrm>
        </p:grpSpPr>
        <p:sp>
          <p:nvSpPr>
            <p:cNvPr id="9" name="object 9"/>
            <p:cNvSpPr/>
            <p:nvPr/>
          </p:nvSpPr>
          <p:spPr>
            <a:xfrm>
              <a:off x="2077256" y="2733287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69" h="242569">
                  <a:moveTo>
                    <a:pt x="0" y="0"/>
                  </a:moveTo>
                  <a:lnTo>
                    <a:pt x="0" y="242131"/>
                  </a:lnTo>
                  <a:lnTo>
                    <a:pt x="242131" y="242131"/>
                  </a:lnTo>
                  <a:lnTo>
                    <a:pt x="2421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3729" y="2748419"/>
              <a:ext cx="189166" cy="211861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21557" y="5081745"/>
            <a:ext cx="189166" cy="21186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9419" y="5081745"/>
            <a:ext cx="189166" cy="21186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95156" y="4839607"/>
            <a:ext cx="189166" cy="2118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56878" y="4112227"/>
            <a:ext cx="189166" cy="2118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68767" y="4839607"/>
            <a:ext cx="189166" cy="21187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26628" y="4597482"/>
            <a:ext cx="189166" cy="211861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6508624" y="3337668"/>
            <a:ext cx="2005330" cy="2005330"/>
            <a:chOff x="6501461" y="2457133"/>
            <a:chExt cx="2005330" cy="2005330"/>
          </a:xfrm>
        </p:grpSpPr>
        <p:sp>
          <p:nvSpPr>
            <p:cNvPr id="18" name="object 18"/>
            <p:cNvSpPr/>
            <p:nvPr/>
          </p:nvSpPr>
          <p:spPr>
            <a:xfrm>
              <a:off x="6535496" y="2491155"/>
              <a:ext cx="1937385" cy="1937385"/>
            </a:xfrm>
            <a:custGeom>
              <a:avLst/>
              <a:gdLst/>
              <a:ahLst/>
              <a:cxnLst/>
              <a:rect l="l" t="t" r="r" b="b"/>
              <a:pathLst>
                <a:path w="1937384" h="1937385">
                  <a:moveTo>
                    <a:pt x="242138" y="1694929"/>
                  </a:moveTo>
                  <a:lnTo>
                    <a:pt x="0" y="1694929"/>
                  </a:lnTo>
                  <a:lnTo>
                    <a:pt x="0" y="1937054"/>
                  </a:lnTo>
                  <a:lnTo>
                    <a:pt x="242138" y="1937054"/>
                  </a:lnTo>
                  <a:lnTo>
                    <a:pt x="242138" y="1694929"/>
                  </a:lnTo>
                  <a:close/>
                </a:path>
                <a:path w="1937384" h="1937385">
                  <a:moveTo>
                    <a:pt x="242138" y="1210665"/>
                  </a:moveTo>
                  <a:lnTo>
                    <a:pt x="0" y="1210665"/>
                  </a:lnTo>
                  <a:lnTo>
                    <a:pt x="0" y="1452791"/>
                  </a:lnTo>
                  <a:lnTo>
                    <a:pt x="242138" y="1452791"/>
                  </a:lnTo>
                  <a:lnTo>
                    <a:pt x="242138" y="1210665"/>
                  </a:lnTo>
                  <a:close/>
                </a:path>
                <a:path w="1937384" h="1937385">
                  <a:moveTo>
                    <a:pt x="242138" y="726401"/>
                  </a:moveTo>
                  <a:lnTo>
                    <a:pt x="0" y="726401"/>
                  </a:lnTo>
                  <a:lnTo>
                    <a:pt x="0" y="968527"/>
                  </a:lnTo>
                  <a:lnTo>
                    <a:pt x="242138" y="968527"/>
                  </a:lnTo>
                  <a:lnTo>
                    <a:pt x="242138" y="726401"/>
                  </a:lnTo>
                  <a:close/>
                </a:path>
                <a:path w="1937384" h="1937385">
                  <a:moveTo>
                    <a:pt x="242138" y="242138"/>
                  </a:moveTo>
                  <a:lnTo>
                    <a:pt x="0" y="242138"/>
                  </a:lnTo>
                  <a:lnTo>
                    <a:pt x="0" y="484263"/>
                  </a:lnTo>
                  <a:lnTo>
                    <a:pt x="242138" y="484263"/>
                  </a:lnTo>
                  <a:lnTo>
                    <a:pt x="242138" y="242138"/>
                  </a:lnTo>
                  <a:close/>
                </a:path>
                <a:path w="1937384" h="1937385">
                  <a:moveTo>
                    <a:pt x="484276" y="0"/>
                  </a:moveTo>
                  <a:lnTo>
                    <a:pt x="242138" y="0"/>
                  </a:lnTo>
                  <a:lnTo>
                    <a:pt x="242138" y="242125"/>
                  </a:lnTo>
                  <a:lnTo>
                    <a:pt x="484276" y="242125"/>
                  </a:lnTo>
                  <a:lnTo>
                    <a:pt x="484276" y="0"/>
                  </a:lnTo>
                  <a:close/>
                </a:path>
                <a:path w="1937384" h="1937385">
                  <a:moveTo>
                    <a:pt x="726401" y="1694929"/>
                  </a:moveTo>
                  <a:lnTo>
                    <a:pt x="484276" y="1694929"/>
                  </a:lnTo>
                  <a:lnTo>
                    <a:pt x="484276" y="1452803"/>
                  </a:lnTo>
                  <a:lnTo>
                    <a:pt x="242138" y="1452803"/>
                  </a:lnTo>
                  <a:lnTo>
                    <a:pt x="242138" y="1694929"/>
                  </a:lnTo>
                  <a:lnTo>
                    <a:pt x="484263" y="1694929"/>
                  </a:lnTo>
                  <a:lnTo>
                    <a:pt x="484263" y="1937054"/>
                  </a:lnTo>
                  <a:lnTo>
                    <a:pt x="726401" y="1937054"/>
                  </a:lnTo>
                  <a:lnTo>
                    <a:pt x="726401" y="1694929"/>
                  </a:lnTo>
                  <a:close/>
                </a:path>
                <a:path w="1937384" h="1937385">
                  <a:moveTo>
                    <a:pt x="726401" y="1210665"/>
                  </a:moveTo>
                  <a:lnTo>
                    <a:pt x="484276" y="1210665"/>
                  </a:lnTo>
                  <a:lnTo>
                    <a:pt x="484276" y="968540"/>
                  </a:lnTo>
                  <a:lnTo>
                    <a:pt x="242138" y="968540"/>
                  </a:lnTo>
                  <a:lnTo>
                    <a:pt x="242138" y="1210665"/>
                  </a:lnTo>
                  <a:lnTo>
                    <a:pt x="484263" y="1210665"/>
                  </a:lnTo>
                  <a:lnTo>
                    <a:pt x="484263" y="1452791"/>
                  </a:lnTo>
                  <a:lnTo>
                    <a:pt x="726401" y="1452791"/>
                  </a:lnTo>
                  <a:lnTo>
                    <a:pt x="726401" y="1210665"/>
                  </a:lnTo>
                  <a:close/>
                </a:path>
                <a:path w="1937384" h="1937385">
                  <a:moveTo>
                    <a:pt x="726401" y="726401"/>
                  </a:moveTo>
                  <a:lnTo>
                    <a:pt x="484276" y="726401"/>
                  </a:lnTo>
                  <a:lnTo>
                    <a:pt x="484276" y="484276"/>
                  </a:lnTo>
                  <a:lnTo>
                    <a:pt x="242138" y="484276"/>
                  </a:lnTo>
                  <a:lnTo>
                    <a:pt x="242138" y="726401"/>
                  </a:lnTo>
                  <a:lnTo>
                    <a:pt x="484263" y="726401"/>
                  </a:lnTo>
                  <a:lnTo>
                    <a:pt x="484263" y="968527"/>
                  </a:lnTo>
                  <a:lnTo>
                    <a:pt x="726401" y="968527"/>
                  </a:lnTo>
                  <a:lnTo>
                    <a:pt x="726401" y="726401"/>
                  </a:lnTo>
                  <a:close/>
                </a:path>
                <a:path w="1937384" h="1937385">
                  <a:moveTo>
                    <a:pt x="726401" y="242138"/>
                  </a:moveTo>
                  <a:lnTo>
                    <a:pt x="484263" y="242138"/>
                  </a:lnTo>
                  <a:lnTo>
                    <a:pt x="484263" y="484263"/>
                  </a:lnTo>
                  <a:lnTo>
                    <a:pt x="726401" y="484263"/>
                  </a:lnTo>
                  <a:lnTo>
                    <a:pt x="726401" y="242138"/>
                  </a:lnTo>
                  <a:close/>
                </a:path>
                <a:path w="1937384" h="1937385">
                  <a:moveTo>
                    <a:pt x="968540" y="0"/>
                  </a:moveTo>
                  <a:lnTo>
                    <a:pt x="726401" y="0"/>
                  </a:lnTo>
                  <a:lnTo>
                    <a:pt x="726401" y="242125"/>
                  </a:lnTo>
                  <a:lnTo>
                    <a:pt x="968540" y="242125"/>
                  </a:lnTo>
                  <a:lnTo>
                    <a:pt x="968540" y="0"/>
                  </a:lnTo>
                  <a:close/>
                </a:path>
                <a:path w="1937384" h="1937385">
                  <a:moveTo>
                    <a:pt x="1210665" y="1694929"/>
                  </a:moveTo>
                  <a:lnTo>
                    <a:pt x="968540" y="1694929"/>
                  </a:lnTo>
                  <a:lnTo>
                    <a:pt x="968540" y="1452803"/>
                  </a:lnTo>
                  <a:lnTo>
                    <a:pt x="726401" y="1452803"/>
                  </a:lnTo>
                  <a:lnTo>
                    <a:pt x="726401" y="1694929"/>
                  </a:lnTo>
                  <a:lnTo>
                    <a:pt x="968527" y="1694929"/>
                  </a:lnTo>
                  <a:lnTo>
                    <a:pt x="968527" y="1937054"/>
                  </a:lnTo>
                  <a:lnTo>
                    <a:pt x="1210665" y="1937054"/>
                  </a:lnTo>
                  <a:lnTo>
                    <a:pt x="1210665" y="1694929"/>
                  </a:lnTo>
                  <a:close/>
                </a:path>
                <a:path w="1937384" h="1937385">
                  <a:moveTo>
                    <a:pt x="1210665" y="1210665"/>
                  </a:moveTo>
                  <a:lnTo>
                    <a:pt x="968527" y="1210665"/>
                  </a:lnTo>
                  <a:lnTo>
                    <a:pt x="968527" y="1452791"/>
                  </a:lnTo>
                  <a:lnTo>
                    <a:pt x="1210665" y="1452791"/>
                  </a:lnTo>
                  <a:lnTo>
                    <a:pt x="1210665" y="1210665"/>
                  </a:lnTo>
                  <a:close/>
                </a:path>
                <a:path w="1937384" h="1937385">
                  <a:moveTo>
                    <a:pt x="1210665" y="726401"/>
                  </a:moveTo>
                  <a:lnTo>
                    <a:pt x="968540" y="726401"/>
                  </a:lnTo>
                  <a:lnTo>
                    <a:pt x="968540" y="484276"/>
                  </a:lnTo>
                  <a:lnTo>
                    <a:pt x="726401" y="484276"/>
                  </a:lnTo>
                  <a:lnTo>
                    <a:pt x="726401" y="726401"/>
                  </a:lnTo>
                  <a:lnTo>
                    <a:pt x="968527" y="726401"/>
                  </a:lnTo>
                  <a:lnTo>
                    <a:pt x="968527" y="968527"/>
                  </a:lnTo>
                  <a:lnTo>
                    <a:pt x="1210665" y="968527"/>
                  </a:lnTo>
                  <a:lnTo>
                    <a:pt x="1210665" y="726401"/>
                  </a:lnTo>
                  <a:close/>
                </a:path>
                <a:path w="1937384" h="1937385">
                  <a:moveTo>
                    <a:pt x="1210665" y="242138"/>
                  </a:moveTo>
                  <a:lnTo>
                    <a:pt x="968527" y="242138"/>
                  </a:lnTo>
                  <a:lnTo>
                    <a:pt x="968527" y="484263"/>
                  </a:lnTo>
                  <a:lnTo>
                    <a:pt x="1210665" y="484263"/>
                  </a:lnTo>
                  <a:lnTo>
                    <a:pt x="1210665" y="242138"/>
                  </a:lnTo>
                  <a:close/>
                </a:path>
                <a:path w="1937384" h="1937385">
                  <a:moveTo>
                    <a:pt x="1452803" y="0"/>
                  </a:moveTo>
                  <a:lnTo>
                    <a:pt x="1210665" y="0"/>
                  </a:lnTo>
                  <a:lnTo>
                    <a:pt x="1210665" y="242125"/>
                  </a:lnTo>
                  <a:lnTo>
                    <a:pt x="1452803" y="242125"/>
                  </a:lnTo>
                  <a:lnTo>
                    <a:pt x="1452803" y="0"/>
                  </a:lnTo>
                  <a:close/>
                </a:path>
                <a:path w="1937384" h="1937385">
                  <a:moveTo>
                    <a:pt x="1694929" y="1694929"/>
                  </a:moveTo>
                  <a:lnTo>
                    <a:pt x="1452803" y="1694929"/>
                  </a:lnTo>
                  <a:lnTo>
                    <a:pt x="1452803" y="1452803"/>
                  </a:lnTo>
                  <a:lnTo>
                    <a:pt x="1210665" y="1452803"/>
                  </a:lnTo>
                  <a:lnTo>
                    <a:pt x="1210665" y="1694929"/>
                  </a:lnTo>
                  <a:lnTo>
                    <a:pt x="1452791" y="1694929"/>
                  </a:lnTo>
                  <a:lnTo>
                    <a:pt x="1452791" y="1937054"/>
                  </a:lnTo>
                  <a:lnTo>
                    <a:pt x="1694929" y="1937054"/>
                  </a:lnTo>
                  <a:lnTo>
                    <a:pt x="1694929" y="1694929"/>
                  </a:lnTo>
                  <a:close/>
                </a:path>
                <a:path w="1937384" h="1937385">
                  <a:moveTo>
                    <a:pt x="1694929" y="1210665"/>
                  </a:moveTo>
                  <a:lnTo>
                    <a:pt x="1452803" y="1210665"/>
                  </a:lnTo>
                  <a:lnTo>
                    <a:pt x="1452803" y="968540"/>
                  </a:lnTo>
                  <a:lnTo>
                    <a:pt x="1210665" y="968540"/>
                  </a:lnTo>
                  <a:lnTo>
                    <a:pt x="1210665" y="1210665"/>
                  </a:lnTo>
                  <a:lnTo>
                    <a:pt x="1452791" y="1210665"/>
                  </a:lnTo>
                  <a:lnTo>
                    <a:pt x="1452791" y="1452791"/>
                  </a:lnTo>
                  <a:lnTo>
                    <a:pt x="1694929" y="1452791"/>
                  </a:lnTo>
                  <a:lnTo>
                    <a:pt x="1694929" y="1210665"/>
                  </a:lnTo>
                  <a:close/>
                </a:path>
                <a:path w="1937384" h="1937385">
                  <a:moveTo>
                    <a:pt x="1694929" y="726401"/>
                  </a:moveTo>
                  <a:lnTo>
                    <a:pt x="1452803" y="726401"/>
                  </a:lnTo>
                  <a:lnTo>
                    <a:pt x="1452803" y="484276"/>
                  </a:lnTo>
                  <a:lnTo>
                    <a:pt x="1210665" y="484276"/>
                  </a:lnTo>
                  <a:lnTo>
                    <a:pt x="1210665" y="726401"/>
                  </a:lnTo>
                  <a:lnTo>
                    <a:pt x="1452791" y="726401"/>
                  </a:lnTo>
                  <a:lnTo>
                    <a:pt x="1452791" y="968527"/>
                  </a:lnTo>
                  <a:lnTo>
                    <a:pt x="1694929" y="968527"/>
                  </a:lnTo>
                  <a:lnTo>
                    <a:pt x="1694929" y="726401"/>
                  </a:lnTo>
                  <a:close/>
                </a:path>
                <a:path w="1937384" h="1937385">
                  <a:moveTo>
                    <a:pt x="1694929" y="242138"/>
                  </a:moveTo>
                  <a:lnTo>
                    <a:pt x="1452791" y="242138"/>
                  </a:lnTo>
                  <a:lnTo>
                    <a:pt x="1452791" y="484263"/>
                  </a:lnTo>
                  <a:lnTo>
                    <a:pt x="1694929" y="484263"/>
                  </a:lnTo>
                  <a:lnTo>
                    <a:pt x="1694929" y="242138"/>
                  </a:lnTo>
                  <a:close/>
                </a:path>
                <a:path w="1937384" h="1937385">
                  <a:moveTo>
                    <a:pt x="1937067" y="1452803"/>
                  </a:moveTo>
                  <a:lnTo>
                    <a:pt x="1694929" y="1452803"/>
                  </a:lnTo>
                  <a:lnTo>
                    <a:pt x="1694929" y="1694929"/>
                  </a:lnTo>
                  <a:lnTo>
                    <a:pt x="1937067" y="1694929"/>
                  </a:lnTo>
                  <a:lnTo>
                    <a:pt x="1937067" y="1452803"/>
                  </a:lnTo>
                  <a:close/>
                </a:path>
                <a:path w="1937384" h="1937385">
                  <a:moveTo>
                    <a:pt x="1937067" y="968540"/>
                  </a:moveTo>
                  <a:lnTo>
                    <a:pt x="1694929" y="968540"/>
                  </a:lnTo>
                  <a:lnTo>
                    <a:pt x="1694929" y="1210665"/>
                  </a:lnTo>
                  <a:lnTo>
                    <a:pt x="1937067" y="1210665"/>
                  </a:lnTo>
                  <a:lnTo>
                    <a:pt x="1937067" y="968540"/>
                  </a:lnTo>
                  <a:close/>
                </a:path>
                <a:path w="1937384" h="1937385">
                  <a:moveTo>
                    <a:pt x="1937067" y="484276"/>
                  </a:moveTo>
                  <a:lnTo>
                    <a:pt x="1694929" y="484276"/>
                  </a:lnTo>
                  <a:lnTo>
                    <a:pt x="1694929" y="726401"/>
                  </a:lnTo>
                  <a:lnTo>
                    <a:pt x="1937067" y="726401"/>
                  </a:lnTo>
                  <a:lnTo>
                    <a:pt x="1937067" y="484276"/>
                  </a:lnTo>
                  <a:close/>
                </a:path>
                <a:path w="1937384" h="1937385">
                  <a:moveTo>
                    <a:pt x="1937067" y="0"/>
                  </a:moveTo>
                  <a:lnTo>
                    <a:pt x="1694929" y="0"/>
                  </a:lnTo>
                  <a:lnTo>
                    <a:pt x="1694929" y="242125"/>
                  </a:lnTo>
                  <a:lnTo>
                    <a:pt x="1937067" y="242125"/>
                  </a:lnTo>
                  <a:lnTo>
                    <a:pt x="1937067" y="0"/>
                  </a:lnTo>
                  <a:close/>
                </a:path>
              </a:pathLst>
            </a:custGeom>
            <a:solidFill>
              <a:srgbClr val="7E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35496" y="2491155"/>
              <a:ext cx="1937385" cy="1937385"/>
            </a:xfrm>
            <a:custGeom>
              <a:avLst/>
              <a:gdLst/>
              <a:ahLst/>
              <a:cxnLst/>
              <a:rect l="l" t="t" r="r" b="b"/>
              <a:pathLst>
                <a:path w="1937384" h="1937385">
                  <a:moveTo>
                    <a:pt x="242138" y="968540"/>
                  </a:moveTo>
                  <a:lnTo>
                    <a:pt x="0" y="968540"/>
                  </a:lnTo>
                  <a:lnTo>
                    <a:pt x="0" y="1210665"/>
                  </a:lnTo>
                  <a:lnTo>
                    <a:pt x="242138" y="1210665"/>
                  </a:lnTo>
                  <a:lnTo>
                    <a:pt x="242138" y="968540"/>
                  </a:lnTo>
                  <a:close/>
                </a:path>
                <a:path w="1937384" h="1937385">
                  <a:moveTo>
                    <a:pt x="242138" y="484276"/>
                  </a:moveTo>
                  <a:lnTo>
                    <a:pt x="0" y="484276"/>
                  </a:lnTo>
                  <a:lnTo>
                    <a:pt x="0" y="726401"/>
                  </a:lnTo>
                  <a:lnTo>
                    <a:pt x="242138" y="726401"/>
                  </a:lnTo>
                  <a:lnTo>
                    <a:pt x="242138" y="484276"/>
                  </a:lnTo>
                  <a:close/>
                </a:path>
                <a:path w="1937384" h="1937385">
                  <a:moveTo>
                    <a:pt x="242138" y="0"/>
                  </a:moveTo>
                  <a:lnTo>
                    <a:pt x="0" y="0"/>
                  </a:lnTo>
                  <a:lnTo>
                    <a:pt x="0" y="242125"/>
                  </a:lnTo>
                  <a:lnTo>
                    <a:pt x="242138" y="242125"/>
                  </a:lnTo>
                  <a:lnTo>
                    <a:pt x="242138" y="0"/>
                  </a:lnTo>
                  <a:close/>
                </a:path>
                <a:path w="1937384" h="1937385">
                  <a:moveTo>
                    <a:pt x="484276" y="1210665"/>
                  </a:moveTo>
                  <a:lnTo>
                    <a:pt x="242138" y="1210665"/>
                  </a:lnTo>
                  <a:lnTo>
                    <a:pt x="242138" y="1452791"/>
                  </a:lnTo>
                  <a:lnTo>
                    <a:pt x="484276" y="1452791"/>
                  </a:lnTo>
                  <a:lnTo>
                    <a:pt x="484276" y="1210665"/>
                  </a:lnTo>
                  <a:close/>
                </a:path>
                <a:path w="1937384" h="1937385">
                  <a:moveTo>
                    <a:pt x="484276" y="242138"/>
                  </a:moveTo>
                  <a:lnTo>
                    <a:pt x="242138" y="242138"/>
                  </a:lnTo>
                  <a:lnTo>
                    <a:pt x="242138" y="484263"/>
                  </a:lnTo>
                  <a:lnTo>
                    <a:pt x="484276" y="484263"/>
                  </a:lnTo>
                  <a:lnTo>
                    <a:pt x="484276" y="242138"/>
                  </a:lnTo>
                  <a:close/>
                </a:path>
                <a:path w="1937384" h="1937385">
                  <a:moveTo>
                    <a:pt x="726401" y="484276"/>
                  </a:moveTo>
                  <a:lnTo>
                    <a:pt x="484263" y="484276"/>
                  </a:lnTo>
                  <a:lnTo>
                    <a:pt x="484263" y="726401"/>
                  </a:lnTo>
                  <a:lnTo>
                    <a:pt x="242138" y="726401"/>
                  </a:lnTo>
                  <a:lnTo>
                    <a:pt x="242138" y="968527"/>
                  </a:lnTo>
                  <a:lnTo>
                    <a:pt x="484276" y="968527"/>
                  </a:lnTo>
                  <a:lnTo>
                    <a:pt x="484276" y="726401"/>
                  </a:lnTo>
                  <a:lnTo>
                    <a:pt x="726401" y="726401"/>
                  </a:lnTo>
                  <a:lnTo>
                    <a:pt x="726401" y="484276"/>
                  </a:lnTo>
                  <a:close/>
                </a:path>
                <a:path w="1937384" h="1937385">
                  <a:moveTo>
                    <a:pt x="726401" y="0"/>
                  </a:moveTo>
                  <a:lnTo>
                    <a:pt x="484263" y="0"/>
                  </a:lnTo>
                  <a:lnTo>
                    <a:pt x="484263" y="242125"/>
                  </a:lnTo>
                  <a:lnTo>
                    <a:pt x="726401" y="242125"/>
                  </a:lnTo>
                  <a:lnTo>
                    <a:pt x="726401" y="0"/>
                  </a:lnTo>
                  <a:close/>
                </a:path>
                <a:path w="1937384" h="1937385">
                  <a:moveTo>
                    <a:pt x="968540" y="242138"/>
                  </a:moveTo>
                  <a:lnTo>
                    <a:pt x="726401" y="242138"/>
                  </a:lnTo>
                  <a:lnTo>
                    <a:pt x="726401" y="484263"/>
                  </a:lnTo>
                  <a:lnTo>
                    <a:pt x="968540" y="484263"/>
                  </a:lnTo>
                  <a:lnTo>
                    <a:pt x="968540" y="242138"/>
                  </a:lnTo>
                  <a:close/>
                </a:path>
                <a:path w="1937384" h="1937385">
                  <a:moveTo>
                    <a:pt x="1210665" y="1452803"/>
                  </a:moveTo>
                  <a:lnTo>
                    <a:pt x="968527" y="1452803"/>
                  </a:lnTo>
                  <a:lnTo>
                    <a:pt x="968527" y="1694929"/>
                  </a:lnTo>
                  <a:lnTo>
                    <a:pt x="1210665" y="1694929"/>
                  </a:lnTo>
                  <a:lnTo>
                    <a:pt x="1210665" y="1452803"/>
                  </a:lnTo>
                  <a:close/>
                </a:path>
                <a:path w="1937384" h="1937385">
                  <a:moveTo>
                    <a:pt x="1210665" y="968540"/>
                  </a:moveTo>
                  <a:lnTo>
                    <a:pt x="968527" y="968540"/>
                  </a:lnTo>
                  <a:lnTo>
                    <a:pt x="968527" y="1210665"/>
                  </a:lnTo>
                  <a:lnTo>
                    <a:pt x="1210665" y="1210665"/>
                  </a:lnTo>
                  <a:lnTo>
                    <a:pt x="1210665" y="968540"/>
                  </a:lnTo>
                  <a:close/>
                </a:path>
                <a:path w="1937384" h="1937385">
                  <a:moveTo>
                    <a:pt x="1210665" y="484276"/>
                  </a:moveTo>
                  <a:lnTo>
                    <a:pt x="968527" y="484276"/>
                  </a:lnTo>
                  <a:lnTo>
                    <a:pt x="968527" y="726401"/>
                  </a:lnTo>
                  <a:lnTo>
                    <a:pt x="726401" y="726401"/>
                  </a:lnTo>
                  <a:lnTo>
                    <a:pt x="726401" y="968527"/>
                  </a:lnTo>
                  <a:lnTo>
                    <a:pt x="968540" y="968527"/>
                  </a:lnTo>
                  <a:lnTo>
                    <a:pt x="968540" y="726401"/>
                  </a:lnTo>
                  <a:lnTo>
                    <a:pt x="1210665" y="726401"/>
                  </a:lnTo>
                  <a:lnTo>
                    <a:pt x="1210665" y="484276"/>
                  </a:lnTo>
                  <a:close/>
                </a:path>
                <a:path w="1937384" h="1937385">
                  <a:moveTo>
                    <a:pt x="1210665" y="0"/>
                  </a:moveTo>
                  <a:lnTo>
                    <a:pt x="968527" y="0"/>
                  </a:lnTo>
                  <a:lnTo>
                    <a:pt x="968527" y="242125"/>
                  </a:lnTo>
                  <a:lnTo>
                    <a:pt x="1210665" y="242125"/>
                  </a:lnTo>
                  <a:lnTo>
                    <a:pt x="1210665" y="0"/>
                  </a:lnTo>
                  <a:close/>
                </a:path>
                <a:path w="1937384" h="1937385">
                  <a:moveTo>
                    <a:pt x="1452803" y="242138"/>
                  </a:moveTo>
                  <a:lnTo>
                    <a:pt x="1210665" y="242138"/>
                  </a:lnTo>
                  <a:lnTo>
                    <a:pt x="1210665" y="484263"/>
                  </a:lnTo>
                  <a:lnTo>
                    <a:pt x="1452803" y="484263"/>
                  </a:lnTo>
                  <a:lnTo>
                    <a:pt x="1452803" y="242138"/>
                  </a:lnTo>
                  <a:close/>
                </a:path>
                <a:path w="1937384" h="1937385">
                  <a:moveTo>
                    <a:pt x="1694929" y="0"/>
                  </a:moveTo>
                  <a:lnTo>
                    <a:pt x="1452791" y="0"/>
                  </a:lnTo>
                  <a:lnTo>
                    <a:pt x="1452791" y="242125"/>
                  </a:lnTo>
                  <a:lnTo>
                    <a:pt x="1694929" y="242125"/>
                  </a:lnTo>
                  <a:lnTo>
                    <a:pt x="1694929" y="0"/>
                  </a:lnTo>
                  <a:close/>
                </a:path>
                <a:path w="1937384" h="1937385">
                  <a:moveTo>
                    <a:pt x="1937054" y="1694929"/>
                  </a:moveTo>
                  <a:lnTo>
                    <a:pt x="1694929" y="1694929"/>
                  </a:lnTo>
                  <a:lnTo>
                    <a:pt x="1694929" y="1452803"/>
                  </a:lnTo>
                  <a:lnTo>
                    <a:pt x="1452791" y="1452803"/>
                  </a:lnTo>
                  <a:lnTo>
                    <a:pt x="1452791" y="1694929"/>
                  </a:lnTo>
                  <a:lnTo>
                    <a:pt x="1210665" y="1694929"/>
                  </a:lnTo>
                  <a:lnTo>
                    <a:pt x="1210665" y="1937054"/>
                  </a:lnTo>
                  <a:lnTo>
                    <a:pt x="1452803" y="1937054"/>
                  </a:lnTo>
                  <a:lnTo>
                    <a:pt x="1452803" y="1694929"/>
                  </a:lnTo>
                  <a:lnTo>
                    <a:pt x="1694916" y="1694929"/>
                  </a:lnTo>
                  <a:lnTo>
                    <a:pt x="1694916" y="1937054"/>
                  </a:lnTo>
                  <a:lnTo>
                    <a:pt x="1937054" y="1937054"/>
                  </a:lnTo>
                  <a:lnTo>
                    <a:pt x="1937054" y="1694929"/>
                  </a:lnTo>
                  <a:close/>
                </a:path>
                <a:path w="1937384" h="1937385">
                  <a:moveTo>
                    <a:pt x="1937054" y="1210665"/>
                  </a:moveTo>
                  <a:lnTo>
                    <a:pt x="1694929" y="1210665"/>
                  </a:lnTo>
                  <a:lnTo>
                    <a:pt x="1694929" y="968540"/>
                  </a:lnTo>
                  <a:lnTo>
                    <a:pt x="1452791" y="968540"/>
                  </a:lnTo>
                  <a:lnTo>
                    <a:pt x="1452791" y="1210665"/>
                  </a:lnTo>
                  <a:lnTo>
                    <a:pt x="1210665" y="1210665"/>
                  </a:lnTo>
                  <a:lnTo>
                    <a:pt x="1210665" y="1452791"/>
                  </a:lnTo>
                  <a:lnTo>
                    <a:pt x="1452803" y="1452791"/>
                  </a:lnTo>
                  <a:lnTo>
                    <a:pt x="1452803" y="1210665"/>
                  </a:lnTo>
                  <a:lnTo>
                    <a:pt x="1694916" y="1210665"/>
                  </a:lnTo>
                  <a:lnTo>
                    <a:pt x="1694916" y="1452791"/>
                  </a:lnTo>
                  <a:lnTo>
                    <a:pt x="1937054" y="1452791"/>
                  </a:lnTo>
                  <a:lnTo>
                    <a:pt x="1937054" y="1210665"/>
                  </a:lnTo>
                  <a:close/>
                </a:path>
                <a:path w="1937384" h="1937385">
                  <a:moveTo>
                    <a:pt x="1937054" y="726401"/>
                  </a:moveTo>
                  <a:lnTo>
                    <a:pt x="1694929" y="726401"/>
                  </a:lnTo>
                  <a:lnTo>
                    <a:pt x="1694929" y="484276"/>
                  </a:lnTo>
                  <a:lnTo>
                    <a:pt x="1452791" y="484276"/>
                  </a:lnTo>
                  <a:lnTo>
                    <a:pt x="1452791" y="726401"/>
                  </a:lnTo>
                  <a:lnTo>
                    <a:pt x="1210665" y="726401"/>
                  </a:lnTo>
                  <a:lnTo>
                    <a:pt x="1210665" y="968527"/>
                  </a:lnTo>
                  <a:lnTo>
                    <a:pt x="1452803" y="968527"/>
                  </a:lnTo>
                  <a:lnTo>
                    <a:pt x="1452803" y="726401"/>
                  </a:lnTo>
                  <a:lnTo>
                    <a:pt x="1694916" y="726401"/>
                  </a:lnTo>
                  <a:lnTo>
                    <a:pt x="1694916" y="968527"/>
                  </a:lnTo>
                  <a:lnTo>
                    <a:pt x="1937054" y="968527"/>
                  </a:lnTo>
                  <a:lnTo>
                    <a:pt x="1937054" y="726401"/>
                  </a:lnTo>
                  <a:close/>
                </a:path>
                <a:path w="1937384" h="1937385">
                  <a:moveTo>
                    <a:pt x="1937054" y="242138"/>
                  </a:moveTo>
                  <a:lnTo>
                    <a:pt x="1694916" y="242138"/>
                  </a:lnTo>
                  <a:lnTo>
                    <a:pt x="1694916" y="484263"/>
                  </a:lnTo>
                  <a:lnTo>
                    <a:pt x="1937054" y="484263"/>
                  </a:lnTo>
                  <a:lnTo>
                    <a:pt x="1937054" y="24213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61904" y="3459689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0" y="0"/>
                  </a:moveTo>
                  <a:lnTo>
                    <a:pt x="0" y="242131"/>
                  </a:lnTo>
                  <a:lnTo>
                    <a:pt x="242131" y="242131"/>
                  </a:lnTo>
                  <a:lnTo>
                    <a:pt x="2421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35496" y="3459695"/>
              <a:ext cx="969010" cy="969010"/>
            </a:xfrm>
            <a:custGeom>
              <a:avLst/>
              <a:gdLst/>
              <a:ahLst/>
              <a:cxnLst/>
              <a:rect l="l" t="t" r="r" b="b"/>
              <a:pathLst>
                <a:path w="969009" h="969010">
                  <a:moveTo>
                    <a:pt x="242138" y="484263"/>
                  </a:moveTo>
                  <a:lnTo>
                    <a:pt x="0" y="484263"/>
                  </a:lnTo>
                  <a:lnTo>
                    <a:pt x="0" y="726389"/>
                  </a:lnTo>
                  <a:lnTo>
                    <a:pt x="242138" y="726389"/>
                  </a:lnTo>
                  <a:lnTo>
                    <a:pt x="242138" y="484263"/>
                  </a:lnTo>
                  <a:close/>
                </a:path>
                <a:path w="969009" h="969010">
                  <a:moveTo>
                    <a:pt x="726401" y="484263"/>
                  </a:moveTo>
                  <a:lnTo>
                    <a:pt x="484263" y="484263"/>
                  </a:lnTo>
                  <a:lnTo>
                    <a:pt x="484263" y="726389"/>
                  </a:lnTo>
                  <a:lnTo>
                    <a:pt x="242138" y="726389"/>
                  </a:lnTo>
                  <a:lnTo>
                    <a:pt x="242138" y="968514"/>
                  </a:lnTo>
                  <a:lnTo>
                    <a:pt x="484276" y="968514"/>
                  </a:lnTo>
                  <a:lnTo>
                    <a:pt x="484276" y="726389"/>
                  </a:lnTo>
                  <a:lnTo>
                    <a:pt x="726401" y="726389"/>
                  </a:lnTo>
                  <a:lnTo>
                    <a:pt x="726401" y="484263"/>
                  </a:lnTo>
                  <a:close/>
                </a:path>
                <a:path w="969009" h="969010">
                  <a:moveTo>
                    <a:pt x="726401" y="0"/>
                  </a:moveTo>
                  <a:lnTo>
                    <a:pt x="484263" y="0"/>
                  </a:lnTo>
                  <a:lnTo>
                    <a:pt x="484263" y="242125"/>
                  </a:lnTo>
                  <a:lnTo>
                    <a:pt x="726401" y="242125"/>
                  </a:lnTo>
                  <a:lnTo>
                    <a:pt x="726401" y="0"/>
                  </a:lnTo>
                  <a:close/>
                </a:path>
                <a:path w="969009" h="969010">
                  <a:moveTo>
                    <a:pt x="968540" y="726389"/>
                  </a:moveTo>
                  <a:lnTo>
                    <a:pt x="726401" y="726389"/>
                  </a:lnTo>
                  <a:lnTo>
                    <a:pt x="726401" y="968514"/>
                  </a:lnTo>
                  <a:lnTo>
                    <a:pt x="968540" y="968514"/>
                  </a:lnTo>
                  <a:lnTo>
                    <a:pt x="968540" y="726389"/>
                  </a:lnTo>
                  <a:close/>
                </a:path>
                <a:path w="969009" h="969010">
                  <a:moveTo>
                    <a:pt x="968540" y="242125"/>
                  </a:moveTo>
                  <a:lnTo>
                    <a:pt x="726401" y="242125"/>
                  </a:lnTo>
                  <a:lnTo>
                    <a:pt x="726401" y="484251"/>
                  </a:lnTo>
                  <a:lnTo>
                    <a:pt x="968540" y="484251"/>
                  </a:lnTo>
                  <a:lnTo>
                    <a:pt x="968540" y="24212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5244" y="2460917"/>
              <a:ext cx="1997710" cy="1997710"/>
            </a:xfrm>
            <a:custGeom>
              <a:avLst/>
              <a:gdLst/>
              <a:ahLst/>
              <a:cxnLst/>
              <a:rect l="l" t="t" r="r" b="b"/>
              <a:pathLst>
                <a:path w="1997709" h="1997710">
                  <a:moveTo>
                    <a:pt x="1997583" y="1997583"/>
                  </a:moveTo>
                  <a:lnTo>
                    <a:pt x="1997583" y="0"/>
                  </a:lnTo>
                  <a:lnTo>
                    <a:pt x="0" y="0"/>
                  </a:lnTo>
                  <a:lnTo>
                    <a:pt x="0" y="1997583"/>
                  </a:lnTo>
                  <a:lnTo>
                    <a:pt x="1997583" y="1997583"/>
                  </a:lnTo>
                  <a:close/>
                </a:path>
                <a:path w="1997709" h="1997710">
                  <a:moveTo>
                    <a:pt x="1967318" y="1967318"/>
                  </a:moveTo>
                  <a:lnTo>
                    <a:pt x="1967318" y="30264"/>
                  </a:lnTo>
                  <a:lnTo>
                    <a:pt x="30264" y="30264"/>
                  </a:lnTo>
                  <a:lnTo>
                    <a:pt x="30264" y="1967318"/>
                  </a:lnTo>
                  <a:lnTo>
                    <a:pt x="1967318" y="1967318"/>
                  </a:lnTo>
                  <a:close/>
                </a:path>
              </a:pathLst>
            </a:custGeom>
            <a:ln w="7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56917" y="3959072"/>
              <a:ext cx="189166" cy="21187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14779" y="3232683"/>
              <a:ext cx="189166" cy="21186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72653" y="3232683"/>
              <a:ext cx="189166" cy="21186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30515" y="2506281"/>
              <a:ext cx="189166" cy="21187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88390" y="3474808"/>
              <a:ext cx="189166" cy="21187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46251" y="2748419"/>
              <a:ext cx="189166" cy="21186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04126" y="3959072"/>
              <a:ext cx="189153" cy="21187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61988" y="3716947"/>
              <a:ext cx="189166" cy="21186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261897" y="2490406"/>
              <a:ext cx="0" cy="1938655"/>
            </a:xfrm>
            <a:custGeom>
              <a:avLst/>
              <a:gdLst/>
              <a:ahLst/>
              <a:cxnLst/>
              <a:rect l="l" t="t" r="r" b="b"/>
              <a:pathLst>
                <a:path h="1938654">
                  <a:moveTo>
                    <a:pt x="0" y="0"/>
                  </a:moveTo>
                  <a:lnTo>
                    <a:pt x="0" y="1938591"/>
                  </a:lnTo>
                </a:path>
              </a:pathLst>
            </a:custGeom>
            <a:ln w="2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033889" y="3337668"/>
            <a:ext cx="2005330" cy="2005330"/>
            <a:chOff x="4026726" y="2457133"/>
            <a:chExt cx="2005330" cy="2005330"/>
          </a:xfrm>
        </p:grpSpPr>
        <p:sp>
          <p:nvSpPr>
            <p:cNvPr id="33" name="object 33"/>
            <p:cNvSpPr/>
            <p:nvPr/>
          </p:nvSpPr>
          <p:spPr>
            <a:xfrm>
              <a:off x="4545031" y="3217551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0" y="0"/>
                  </a:moveTo>
                  <a:lnTo>
                    <a:pt x="0" y="242131"/>
                  </a:lnTo>
                  <a:lnTo>
                    <a:pt x="242131" y="242131"/>
                  </a:lnTo>
                  <a:lnTo>
                    <a:pt x="2421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87163" y="2491155"/>
              <a:ext cx="1210945" cy="1937385"/>
            </a:xfrm>
            <a:custGeom>
              <a:avLst/>
              <a:gdLst/>
              <a:ahLst/>
              <a:cxnLst/>
              <a:rect l="l" t="t" r="r" b="b"/>
              <a:pathLst>
                <a:path w="1210945" h="1937385">
                  <a:moveTo>
                    <a:pt x="484263" y="1694929"/>
                  </a:moveTo>
                  <a:lnTo>
                    <a:pt x="242125" y="1694929"/>
                  </a:lnTo>
                  <a:lnTo>
                    <a:pt x="242125" y="1937054"/>
                  </a:lnTo>
                  <a:lnTo>
                    <a:pt x="484263" y="1937054"/>
                  </a:lnTo>
                  <a:lnTo>
                    <a:pt x="484263" y="1694929"/>
                  </a:lnTo>
                  <a:close/>
                </a:path>
                <a:path w="1210945" h="1937385">
                  <a:moveTo>
                    <a:pt x="484263" y="1210665"/>
                  </a:moveTo>
                  <a:lnTo>
                    <a:pt x="242125" y="1210665"/>
                  </a:lnTo>
                  <a:lnTo>
                    <a:pt x="242125" y="1452791"/>
                  </a:lnTo>
                  <a:lnTo>
                    <a:pt x="484263" y="1452791"/>
                  </a:lnTo>
                  <a:lnTo>
                    <a:pt x="484263" y="1210665"/>
                  </a:lnTo>
                  <a:close/>
                </a:path>
                <a:path w="1210945" h="1937385">
                  <a:moveTo>
                    <a:pt x="484263" y="726401"/>
                  </a:moveTo>
                  <a:lnTo>
                    <a:pt x="242138" y="726401"/>
                  </a:lnTo>
                  <a:lnTo>
                    <a:pt x="242138" y="484276"/>
                  </a:lnTo>
                  <a:lnTo>
                    <a:pt x="0" y="484276"/>
                  </a:lnTo>
                  <a:lnTo>
                    <a:pt x="0" y="726401"/>
                  </a:lnTo>
                  <a:lnTo>
                    <a:pt x="242125" y="726401"/>
                  </a:lnTo>
                  <a:lnTo>
                    <a:pt x="242125" y="968527"/>
                  </a:lnTo>
                  <a:lnTo>
                    <a:pt x="484263" y="968527"/>
                  </a:lnTo>
                  <a:lnTo>
                    <a:pt x="484263" y="726401"/>
                  </a:lnTo>
                  <a:close/>
                </a:path>
                <a:path w="1210945" h="1937385">
                  <a:moveTo>
                    <a:pt x="484263" y="242138"/>
                  </a:moveTo>
                  <a:lnTo>
                    <a:pt x="242125" y="242138"/>
                  </a:lnTo>
                  <a:lnTo>
                    <a:pt x="242125" y="484263"/>
                  </a:lnTo>
                  <a:lnTo>
                    <a:pt x="484263" y="484263"/>
                  </a:lnTo>
                  <a:lnTo>
                    <a:pt x="484263" y="242138"/>
                  </a:lnTo>
                  <a:close/>
                </a:path>
                <a:path w="1210945" h="1937385">
                  <a:moveTo>
                    <a:pt x="726401" y="0"/>
                  </a:moveTo>
                  <a:lnTo>
                    <a:pt x="484263" y="0"/>
                  </a:lnTo>
                  <a:lnTo>
                    <a:pt x="484263" y="242125"/>
                  </a:lnTo>
                  <a:lnTo>
                    <a:pt x="726401" y="242125"/>
                  </a:lnTo>
                  <a:lnTo>
                    <a:pt x="726401" y="0"/>
                  </a:lnTo>
                  <a:close/>
                </a:path>
                <a:path w="1210945" h="1937385">
                  <a:moveTo>
                    <a:pt x="968527" y="1694929"/>
                  </a:moveTo>
                  <a:lnTo>
                    <a:pt x="726401" y="1694929"/>
                  </a:lnTo>
                  <a:lnTo>
                    <a:pt x="726401" y="1452803"/>
                  </a:lnTo>
                  <a:lnTo>
                    <a:pt x="484263" y="1452803"/>
                  </a:lnTo>
                  <a:lnTo>
                    <a:pt x="484263" y="1694929"/>
                  </a:lnTo>
                  <a:lnTo>
                    <a:pt x="726389" y="1694929"/>
                  </a:lnTo>
                  <a:lnTo>
                    <a:pt x="726389" y="1937054"/>
                  </a:lnTo>
                  <a:lnTo>
                    <a:pt x="968527" y="1937054"/>
                  </a:lnTo>
                  <a:lnTo>
                    <a:pt x="968527" y="1694929"/>
                  </a:lnTo>
                  <a:close/>
                </a:path>
                <a:path w="1210945" h="1937385">
                  <a:moveTo>
                    <a:pt x="968527" y="1210665"/>
                  </a:moveTo>
                  <a:lnTo>
                    <a:pt x="726401" y="1210665"/>
                  </a:lnTo>
                  <a:lnTo>
                    <a:pt x="726401" y="968540"/>
                  </a:lnTo>
                  <a:lnTo>
                    <a:pt x="484263" y="968540"/>
                  </a:lnTo>
                  <a:lnTo>
                    <a:pt x="484263" y="1210665"/>
                  </a:lnTo>
                  <a:lnTo>
                    <a:pt x="726389" y="1210665"/>
                  </a:lnTo>
                  <a:lnTo>
                    <a:pt x="726389" y="1452791"/>
                  </a:lnTo>
                  <a:lnTo>
                    <a:pt x="968527" y="1452791"/>
                  </a:lnTo>
                  <a:lnTo>
                    <a:pt x="968527" y="1210665"/>
                  </a:lnTo>
                  <a:close/>
                </a:path>
                <a:path w="1210945" h="1937385">
                  <a:moveTo>
                    <a:pt x="968527" y="726401"/>
                  </a:moveTo>
                  <a:lnTo>
                    <a:pt x="726401" y="726401"/>
                  </a:lnTo>
                  <a:lnTo>
                    <a:pt x="726401" y="484276"/>
                  </a:lnTo>
                  <a:lnTo>
                    <a:pt x="484263" y="484276"/>
                  </a:lnTo>
                  <a:lnTo>
                    <a:pt x="484263" y="726401"/>
                  </a:lnTo>
                  <a:lnTo>
                    <a:pt x="726389" y="726401"/>
                  </a:lnTo>
                  <a:lnTo>
                    <a:pt x="726389" y="968527"/>
                  </a:lnTo>
                  <a:lnTo>
                    <a:pt x="968527" y="968527"/>
                  </a:lnTo>
                  <a:lnTo>
                    <a:pt x="968527" y="726401"/>
                  </a:lnTo>
                  <a:close/>
                </a:path>
                <a:path w="1210945" h="1937385">
                  <a:moveTo>
                    <a:pt x="968527" y="242138"/>
                  </a:moveTo>
                  <a:lnTo>
                    <a:pt x="726389" y="242138"/>
                  </a:lnTo>
                  <a:lnTo>
                    <a:pt x="726389" y="484263"/>
                  </a:lnTo>
                  <a:lnTo>
                    <a:pt x="968527" y="484263"/>
                  </a:lnTo>
                  <a:lnTo>
                    <a:pt x="968527" y="242138"/>
                  </a:lnTo>
                  <a:close/>
                </a:path>
                <a:path w="1210945" h="1937385">
                  <a:moveTo>
                    <a:pt x="1210665" y="1452803"/>
                  </a:moveTo>
                  <a:lnTo>
                    <a:pt x="968527" y="1452803"/>
                  </a:lnTo>
                  <a:lnTo>
                    <a:pt x="968527" y="1694929"/>
                  </a:lnTo>
                  <a:lnTo>
                    <a:pt x="1210665" y="1694929"/>
                  </a:lnTo>
                  <a:lnTo>
                    <a:pt x="1210665" y="1452803"/>
                  </a:lnTo>
                  <a:close/>
                </a:path>
                <a:path w="1210945" h="1937385">
                  <a:moveTo>
                    <a:pt x="1210665" y="968540"/>
                  </a:moveTo>
                  <a:lnTo>
                    <a:pt x="968527" y="968540"/>
                  </a:lnTo>
                  <a:lnTo>
                    <a:pt x="968527" y="1210665"/>
                  </a:lnTo>
                  <a:lnTo>
                    <a:pt x="1210665" y="1210665"/>
                  </a:lnTo>
                  <a:lnTo>
                    <a:pt x="1210665" y="968540"/>
                  </a:lnTo>
                  <a:close/>
                </a:path>
                <a:path w="1210945" h="1937385">
                  <a:moveTo>
                    <a:pt x="1210665" y="484276"/>
                  </a:moveTo>
                  <a:lnTo>
                    <a:pt x="968527" y="484276"/>
                  </a:lnTo>
                  <a:lnTo>
                    <a:pt x="968527" y="726401"/>
                  </a:lnTo>
                  <a:lnTo>
                    <a:pt x="1210665" y="726401"/>
                  </a:lnTo>
                  <a:lnTo>
                    <a:pt x="1210665" y="484276"/>
                  </a:lnTo>
                  <a:close/>
                </a:path>
                <a:path w="1210945" h="1937385">
                  <a:moveTo>
                    <a:pt x="1210665" y="0"/>
                  </a:moveTo>
                  <a:lnTo>
                    <a:pt x="968527" y="0"/>
                  </a:lnTo>
                  <a:lnTo>
                    <a:pt x="968527" y="242125"/>
                  </a:lnTo>
                  <a:lnTo>
                    <a:pt x="1210665" y="242125"/>
                  </a:lnTo>
                  <a:lnTo>
                    <a:pt x="1210665" y="0"/>
                  </a:lnTo>
                  <a:close/>
                </a:path>
              </a:pathLst>
            </a:custGeom>
            <a:solidFill>
              <a:srgbClr val="7E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60761" y="3459695"/>
              <a:ext cx="726440" cy="969010"/>
            </a:xfrm>
            <a:custGeom>
              <a:avLst/>
              <a:gdLst/>
              <a:ahLst/>
              <a:cxnLst/>
              <a:rect l="l" t="t" r="r" b="b"/>
              <a:pathLst>
                <a:path w="726439" h="969010">
                  <a:moveTo>
                    <a:pt x="484263" y="484263"/>
                  </a:moveTo>
                  <a:lnTo>
                    <a:pt x="242125" y="484263"/>
                  </a:lnTo>
                  <a:lnTo>
                    <a:pt x="242125" y="726389"/>
                  </a:lnTo>
                  <a:lnTo>
                    <a:pt x="0" y="726389"/>
                  </a:lnTo>
                  <a:lnTo>
                    <a:pt x="0" y="968514"/>
                  </a:lnTo>
                  <a:lnTo>
                    <a:pt x="242138" y="968514"/>
                  </a:lnTo>
                  <a:lnTo>
                    <a:pt x="242138" y="726389"/>
                  </a:lnTo>
                  <a:lnTo>
                    <a:pt x="484263" y="726389"/>
                  </a:lnTo>
                  <a:lnTo>
                    <a:pt x="484263" y="484263"/>
                  </a:lnTo>
                  <a:close/>
                </a:path>
                <a:path w="726439" h="969010">
                  <a:moveTo>
                    <a:pt x="484263" y="0"/>
                  </a:moveTo>
                  <a:lnTo>
                    <a:pt x="242125" y="0"/>
                  </a:lnTo>
                  <a:lnTo>
                    <a:pt x="242125" y="242125"/>
                  </a:lnTo>
                  <a:lnTo>
                    <a:pt x="0" y="242125"/>
                  </a:lnTo>
                  <a:lnTo>
                    <a:pt x="0" y="484251"/>
                  </a:lnTo>
                  <a:lnTo>
                    <a:pt x="242138" y="484251"/>
                  </a:lnTo>
                  <a:lnTo>
                    <a:pt x="242138" y="242125"/>
                  </a:lnTo>
                  <a:lnTo>
                    <a:pt x="484263" y="242125"/>
                  </a:lnTo>
                  <a:lnTo>
                    <a:pt x="484263" y="0"/>
                  </a:lnTo>
                  <a:close/>
                </a:path>
                <a:path w="726439" h="969010">
                  <a:moveTo>
                    <a:pt x="726401" y="242125"/>
                  </a:moveTo>
                  <a:lnTo>
                    <a:pt x="484263" y="242125"/>
                  </a:lnTo>
                  <a:lnTo>
                    <a:pt x="484263" y="484251"/>
                  </a:lnTo>
                  <a:lnTo>
                    <a:pt x="726401" y="484251"/>
                  </a:lnTo>
                  <a:lnTo>
                    <a:pt x="726401" y="24212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87169" y="3943953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0" y="0"/>
                  </a:moveTo>
                  <a:lnTo>
                    <a:pt x="0" y="242131"/>
                  </a:lnTo>
                  <a:lnTo>
                    <a:pt x="242131" y="242131"/>
                  </a:lnTo>
                  <a:lnTo>
                    <a:pt x="2421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60761" y="2491155"/>
              <a:ext cx="726440" cy="1937385"/>
            </a:xfrm>
            <a:custGeom>
              <a:avLst/>
              <a:gdLst/>
              <a:ahLst/>
              <a:cxnLst/>
              <a:rect l="l" t="t" r="r" b="b"/>
              <a:pathLst>
                <a:path w="726439" h="1937385">
                  <a:moveTo>
                    <a:pt x="242138" y="242138"/>
                  </a:moveTo>
                  <a:lnTo>
                    <a:pt x="0" y="242138"/>
                  </a:lnTo>
                  <a:lnTo>
                    <a:pt x="0" y="484263"/>
                  </a:lnTo>
                  <a:lnTo>
                    <a:pt x="242138" y="484263"/>
                  </a:lnTo>
                  <a:lnTo>
                    <a:pt x="242138" y="242138"/>
                  </a:lnTo>
                  <a:close/>
                </a:path>
                <a:path w="726439" h="1937385">
                  <a:moveTo>
                    <a:pt x="484263" y="484276"/>
                  </a:moveTo>
                  <a:lnTo>
                    <a:pt x="242125" y="484276"/>
                  </a:lnTo>
                  <a:lnTo>
                    <a:pt x="242125" y="726401"/>
                  </a:lnTo>
                  <a:lnTo>
                    <a:pt x="484263" y="726401"/>
                  </a:lnTo>
                  <a:lnTo>
                    <a:pt x="484263" y="484276"/>
                  </a:lnTo>
                  <a:close/>
                </a:path>
                <a:path w="726439" h="1937385">
                  <a:moveTo>
                    <a:pt x="484263" y="0"/>
                  </a:moveTo>
                  <a:lnTo>
                    <a:pt x="242125" y="0"/>
                  </a:lnTo>
                  <a:lnTo>
                    <a:pt x="242125" y="242125"/>
                  </a:lnTo>
                  <a:lnTo>
                    <a:pt x="484263" y="242125"/>
                  </a:lnTo>
                  <a:lnTo>
                    <a:pt x="484263" y="0"/>
                  </a:lnTo>
                  <a:close/>
                </a:path>
                <a:path w="726439" h="1937385">
                  <a:moveTo>
                    <a:pt x="726401" y="1694929"/>
                  </a:moveTo>
                  <a:lnTo>
                    <a:pt x="484263" y="1694929"/>
                  </a:lnTo>
                  <a:lnTo>
                    <a:pt x="484263" y="1937054"/>
                  </a:lnTo>
                  <a:lnTo>
                    <a:pt x="726401" y="1937054"/>
                  </a:lnTo>
                  <a:lnTo>
                    <a:pt x="726401" y="1694929"/>
                  </a:lnTo>
                  <a:close/>
                </a:path>
                <a:path w="726439" h="1937385">
                  <a:moveTo>
                    <a:pt x="726401" y="242138"/>
                  </a:moveTo>
                  <a:lnTo>
                    <a:pt x="484263" y="242138"/>
                  </a:lnTo>
                  <a:lnTo>
                    <a:pt x="484263" y="484263"/>
                  </a:lnTo>
                  <a:lnTo>
                    <a:pt x="726401" y="484263"/>
                  </a:lnTo>
                  <a:lnTo>
                    <a:pt x="726401" y="242138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87169" y="2491149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69">
                  <a:moveTo>
                    <a:pt x="0" y="0"/>
                  </a:moveTo>
                  <a:lnTo>
                    <a:pt x="0" y="242131"/>
                  </a:lnTo>
                  <a:lnTo>
                    <a:pt x="242131" y="242131"/>
                  </a:lnTo>
                  <a:lnTo>
                    <a:pt x="2421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60767" y="3217551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0" y="0"/>
                  </a:moveTo>
                  <a:lnTo>
                    <a:pt x="0" y="242131"/>
                  </a:lnTo>
                  <a:lnTo>
                    <a:pt x="242131" y="242131"/>
                  </a:lnTo>
                  <a:lnTo>
                    <a:pt x="2421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87163" y="2491155"/>
              <a:ext cx="1210945" cy="1937385"/>
            </a:xfrm>
            <a:custGeom>
              <a:avLst/>
              <a:gdLst/>
              <a:ahLst/>
              <a:cxnLst/>
              <a:rect l="l" t="t" r="r" b="b"/>
              <a:pathLst>
                <a:path w="1210945" h="1937385">
                  <a:moveTo>
                    <a:pt x="242138" y="242138"/>
                  </a:moveTo>
                  <a:lnTo>
                    <a:pt x="0" y="242138"/>
                  </a:lnTo>
                  <a:lnTo>
                    <a:pt x="0" y="484263"/>
                  </a:lnTo>
                  <a:lnTo>
                    <a:pt x="242138" y="484263"/>
                  </a:lnTo>
                  <a:lnTo>
                    <a:pt x="242138" y="242138"/>
                  </a:lnTo>
                  <a:close/>
                </a:path>
                <a:path w="1210945" h="1937385">
                  <a:moveTo>
                    <a:pt x="484263" y="1452803"/>
                  </a:moveTo>
                  <a:lnTo>
                    <a:pt x="242125" y="1452803"/>
                  </a:lnTo>
                  <a:lnTo>
                    <a:pt x="242125" y="1694929"/>
                  </a:lnTo>
                  <a:lnTo>
                    <a:pt x="484263" y="1694929"/>
                  </a:lnTo>
                  <a:lnTo>
                    <a:pt x="484263" y="1452803"/>
                  </a:lnTo>
                  <a:close/>
                </a:path>
                <a:path w="1210945" h="1937385">
                  <a:moveTo>
                    <a:pt x="484263" y="968540"/>
                  </a:moveTo>
                  <a:lnTo>
                    <a:pt x="242125" y="968540"/>
                  </a:lnTo>
                  <a:lnTo>
                    <a:pt x="242125" y="1210665"/>
                  </a:lnTo>
                  <a:lnTo>
                    <a:pt x="484263" y="1210665"/>
                  </a:lnTo>
                  <a:lnTo>
                    <a:pt x="484263" y="968540"/>
                  </a:lnTo>
                  <a:close/>
                </a:path>
                <a:path w="1210945" h="1937385">
                  <a:moveTo>
                    <a:pt x="484263" y="484276"/>
                  </a:moveTo>
                  <a:lnTo>
                    <a:pt x="242125" y="484276"/>
                  </a:lnTo>
                  <a:lnTo>
                    <a:pt x="242125" y="726401"/>
                  </a:lnTo>
                  <a:lnTo>
                    <a:pt x="0" y="726401"/>
                  </a:lnTo>
                  <a:lnTo>
                    <a:pt x="0" y="968527"/>
                  </a:lnTo>
                  <a:lnTo>
                    <a:pt x="242138" y="968527"/>
                  </a:lnTo>
                  <a:lnTo>
                    <a:pt x="242138" y="726401"/>
                  </a:lnTo>
                  <a:lnTo>
                    <a:pt x="484263" y="726401"/>
                  </a:lnTo>
                  <a:lnTo>
                    <a:pt x="484263" y="484276"/>
                  </a:lnTo>
                  <a:close/>
                </a:path>
                <a:path w="1210945" h="1937385">
                  <a:moveTo>
                    <a:pt x="484263" y="0"/>
                  </a:moveTo>
                  <a:lnTo>
                    <a:pt x="242125" y="0"/>
                  </a:lnTo>
                  <a:lnTo>
                    <a:pt x="242125" y="242125"/>
                  </a:lnTo>
                  <a:lnTo>
                    <a:pt x="484263" y="242125"/>
                  </a:lnTo>
                  <a:lnTo>
                    <a:pt x="484263" y="0"/>
                  </a:lnTo>
                  <a:close/>
                </a:path>
                <a:path w="1210945" h="1937385">
                  <a:moveTo>
                    <a:pt x="726401" y="242138"/>
                  </a:moveTo>
                  <a:lnTo>
                    <a:pt x="484263" y="242138"/>
                  </a:lnTo>
                  <a:lnTo>
                    <a:pt x="484263" y="484263"/>
                  </a:lnTo>
                  <a:lnTo>
                    <a:pt x="726401" y="484263"/>
                  </a:lnTo>
                  <a:lnTo>
                    <a:pt x="726401" y="242138"/>
                  </a:lnTo>
                  <a:close/>
                </a:path>
                <a:path w="1210945" h="1937385">
                  <a:moveTo>
                    <a:pt x="968527" y="1452803"/>
                  </a:moveTo>
                  <a:lnTo>
                    <a:pt x="726389" y="1452803"/>
                  </a:lnTo>
                  <a:lnTo>
                    <a:pt x="726389" y="1694929"/>
                  </a:lnTo>
                  <a:lnTo>
                    <a:pt x="484263" y="1694929"/>
                  </a:lnTo>
                  <a:lnTo>
                    <a:pt x="484263" y="1937054"/>
                  </a:lnTo>
                  <a:lnTo>
                    <a:pt x="726401" y="1937054"/>
                  </a:lnTo>
                  <a:lnTo>
                    <a:pt x="726401" y="1694929"/>
                  </a:lnTo>
                  <a:lnTo>
                    <a:pt x="968527" y="1694929"/>
                  </a:lnTo>
                  <a:lnTo>
                    <a:pt x="968527" y="1452803"/>
                  </a:lnTo>
                  <a:close/>
                </a:path>
                <a:path w="1210945" h="1937385">
                  <a:moveTo>
                    <a:pt x="968527" y="968540"/>
                  </a:moveTo>
                  <a:lnTo>
                    <a:pt x="726389" y="968540"/>
                  </a:lnTo>
                  <a:lnTo>
                    <a:pt x="726389" y="1210665"/>
                  </a:lnTo>
                  <a:lnTo>
                    <a:pt x="484263" y="1210665"/>
                  </a:lnTo>
                  <a:lnTo>
                    <a:pt x="484263" y="1452791"/>
                  </a:lnTo>
                  <a:lnTo>
                    <a:pt x="726401" y="1452791"/>
                  </a:lnTo>
                  <a:lnTo>
                    <a:pt x="726401" y="1210665"/>
                  </a:lnTo>
                  <a:lnTo>
                    <a:pt x="968527" y="1210665"/>
                  </a:lnTo>
                  <a:lnTo>
                    <a:pt x="968527" y="968540"/>
                  </a:lnTo>
                  <a:close/>
                </a:path>
                <a:path w="1210945" h="1937385">
                  <a:moveTo>
                    <a:pt x="968527" y="484276"/>
                  </a:moveTo>
                  <a:lnTo>
                    <a:pt x="726389" y="484276"/>
                  </a:lnTo>
                  <a:lnTo>
                    <a:pt x="726389" y="726401"/>
                  </a:lnTo>
                  <a:lnTo>
                    <a:pt x="484263" y="726401"/>
                  </a:lnTo>
                  <a:lnTo>
                    <a:pt x="484263" y="968527"/>
                  </a:lnTo>
                  <a:lnTo>
                    <a:pt x="726401" y="968527"/>
                  </a:lnTo>
                  <a:lnTo>
                    <a:pt x="726401" y="726401"/>
                  </a:lnTo>
                  <a:lnTo>
                    <a:pt x="968527" y="726401"/>
                  </a:lnTo>
                  <a:lnTo>
                    <a:pt x="968527" y="484276"/>
                  </a:lnTo>
                  <a:close/>
                </a:path>
                <a:path w="1210945" h="1937385">
                  <a:moveTo>
                    <a:pt x="968527" y="0"/>
                  </a:moveTo>
                  <a:lnTo>
                    <a:pt x="726389" y="0"/>
                  </a:lnTo>
                  <a:lnTo>
                    <a:pt x="726389" y="242125"/>
                  </a:lnTo>
                  <a:lnTo>
                    <a:pt x="968527" y="242125"/>
                  </a:lnTo>
                  <a:lnTo>
                    <a:pt x="968527" y="0"/>
                  </a:lnTo>
                  <a:close/>
                </a:path>
                <a:path w="1210945" h="1937385">
                  <a:moveTo>
                    <a:pt x="1210665" y="1694929"/>
                  </a:moveTo>
                  <a:lnTo>
                    <a:pt x="968527" y="1694929"/>
                  </a:lnTo>
                  <a:lnTo>
                    <a:pt x="968527" y="1937054"/>
                  </a:lnTo>
                  <a:lnTo>
                    <a:pt x="1210665" y="1937054"/>
                  </a:lnTo>
                  <a:lnTo>
                    <a:pt x="1210665" y="1694929"/>
                  </a:lnTo>
                  <a:close/>
                </a:path>
                <a:path w="1210945" h="1937385">
                  <a:moveTo>
                    <a:pt x="1210665" y="1210665"/>
                  </a:moveTo>
                  <a:lnTo>
                    <a:pt x="968527" y="1210665"/>
                  </a:lnTo>
                  <a:lnTo>
                    <a:pt x="968527" y="1452791"/>
                  </a:lnTo>
                  <a:lnTo>
                    <a:pt x="1210665" y="1452791"/>
                  </a:lnTo>
                  <a:lnTo>
                    <a:pt x="1210665" y="1210665"/>
                  </a:lnTo>
                  <a:close/>
                </a:path>
                <a:path w="1210945" h="1937385">
                  <a:moveTo>
                    <a:pt x="1210665" y="726401"/>
                  </a:moveTo>
                  <a:lnTo>
                    <a:pt x="968527" y="726401"/>
                  </a:lnTo>
                  <a:lnTo>
                    <a:pt x="968527" y="968527"/>
                  </a:lnTo>
                  <a:lnTo>
                    <a:pt x="1210665" y="968527"/>
                  </a:lnTo>
                  <a:lnTo>
                    <a:pt x="1210665" y="726401"/>
                  </a:lnTo>
                  <a:close/>
                </a:path>
                <a:path w="1210945" h="1937385">
                  <a:moveTo>
                    <a:pt x="1210665" y="242138"/>
                  </a:moveTo>
                  <a:lnTo>
                    <a:pt x="968527" y="242138"/>
                  </a:lnTo>
                  <a:lnTo>
                    <a:pt x="968527" y="484263"/>
                  </a:lnTo>
                  <a:lnTo>
                    <a:pt x="1210665" y="484263"/>
                  </a:lnTo>
                  <a:lnTo>
                    <a:pt x="1210665" y="24213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87169" y="3459689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0" y="0"/>
                  </a:moveTo>
                  <a:lnTo>
                    <a:pt x="0" y="242131"/>
                  </a:lnTo>
                  <a:lnTo>
                    <a:pt x="242131" y="242131"/>
                  </a:lnTo>
                  <a:lnTo>
                    <a:pt x="2421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87163" y="3701821"/>
              <a:ext cx="242570" cy="726440"/>
            </a:xfrm>
            <a:custGeom>
              <a:avLst/>
              <a:gdLst/>
              <a:ahLst/>
              <a:cxnLst/>
              <a:rect l="l" t="t" r="r" b="b"/>
              <a:pathLst>
                <a:path w="242570" h="726439">
                  <a:moveTo>
                    <a:pt x="242138" y="484263"/>
                  </a:moveTo>
                  <a:lnTo>
                    <a:pt x="0" y="484263"/>
                  </a:lnTo>
                  <a:lnTo>
                    <a:pt x="0" y="726389"/>
                  </a:lnTo>
                  <a:lnTo>
                    <a:pt x="242138" y="726389"/>
                  </a:lnTo>
                  <a:lnTo>
                    <a:pt x="242138" y="484263"/>
                  </a:lnTo>
                  <a:close/>
                </a:path>
                <a:path w="242570" h="726439">
                  <a:moveTo>
                    <a:pt x="242138" y="0"/>
                  </a:moveTo>
                  <a:lnTo>
                    <a:pt x="0" y="0"/>
                  </a:lnTo>
                  <a:lnTo>
                    <a:pt x="0" y="242125"/>
                  </a:lnTo>
                  <a:lnTo>
                    <a:pt x="242138" y="242125"/>
                  </a:lnTo>
                  <a:lnTo>
                    <a:pt x="24213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30510" y="2460917"/>
              <a:ext cx="1997710" cy="1997710"/>
            </a:xfrm>
            <a:custGeom>
              <a:avLst/>
              <a:gdLst/>
              <a:ahLst/>
              <a:cxnLst/>
              <a:rect l="l" t="t" r="r" b="b"/>
              <a:pathLst>
                <a:path w="1997710" h="1997710">
                  <a:moveTo>
                    <a:pt x="1997583" y="1997583"/>
                  </a:moveTo>
                  <a:lnTo>
                    <a:pt x="1997583" y="0"/>
                  </a:lnTo>
                  <a:lnTo>
                    <a:pt x="0" y="0"/>
                  </a:lnTo>
                  <a:lnTo>
                    <a:pt x="0" y="1997583"/>
                  </a:lnTo>
                  <a:lnTo>
                    <a:pt x="1997583" y="1997583"/>
                  </a:lnTo>
                  <a:close/>
                </a:path>
                <a:path w="1997710" h="1997710">
                  <a:moveTo>
                    <a:pt x="1967306" y="1967318"/>
                  </a:moveTo>
                  <a:lnTo>
                    <a:pt x="1967306" y="30264"/>
                  </a:lnTo>
                  <a:lnTo>
                    <a:pt x="30251" y="30264"/>
                  </a:lnTo>
                  <a:lnTo>
                    <a:pt x="30251" y="1967318"/>
                  </a:lnTo>
                  <a:lnTo>
                    <a:pt x="1967306" y="1967318"/>
                  </a:lnTo>
                  <a:close/>
                </a:path>
              </a:pathLst>
            </a:custGeom>
            <a:ln w="7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82182" y="3959072"/>
              <a:ext cx="189166" cy="21187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40044" y="3232683"/>
              <a:ext cx="189166" cy="21186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97906" y="3232683"/>
              <a:ext cx="189166" cy="21186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55781" y="2506281"/>
              <a:ext cx="189166" cy="21187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13642" y="3474808"/>
              <a:ext cx="189166" cy="21187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71517" y="2748419"/>
              <a:ext cx="189166" cy="21186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329379" y="3474808"/>
              <a:ext cx="189166" cy="21187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87253" y="3959072"/>
              <a:ext cx="189166" cy="21187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775809" y="2490406"/>
              <a:ext cx="22860" cy="1938655"/>
            </a:xfrm>
            <a:custGeom>
              <a:avLst/>
              <a:gdLst/>
              <a:ahLst/>
              <a:cxnLst/>
              <a:rect l="l" t="t" r="r" b="b"/>
              <a:pathLst>
                <a:path w="22860" h="1938654">
                  <a:moveTo>
                    <a:pt x="22694" y="0"/>
                  </a:moveTo>
                  <a:lnTo>
                    <a:pt x="0" y="0"/>
                  </a:lnTo>
                  <a:lnTo>
                    <a:pt x="0" y="1938591"/>
                  </a:lnTo>
                  <a:lnTo>
                    <a:pt x="22694" y="1938591"/>
                  </a:lnTo>
                  <a:lnTo>
                    <a:pt x="226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729329" y="4180867"/>
            <a:ext cx="14922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10" dirty="0">
                <a:latin typeface="Arial"/>
                <a:cs typeface="Arial"/>
              </a:rPr>
              <a:t>+</a:t>
            </a:r>
            <a:endParaRPr sz="1650">
              <a:latin typeface="Arial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90" dirty="0"/>
              <a:t>Chapter</a:t>
            </a:r>
            <a:r>
              <a:rPr spc="50" dirty="0"/>
              <a:t> </a:t>
            </a:r>
            <a:r>
              <a:rPr spc="40" dirty="0"/>
              <a:t>4,</a:t>
            </a:r>
            <a:r>
              <a:rPr spc="65" dirty="0"/>
              <a:t> </a:t>
            </a:r>
            <a:r>
              <a:rPr spc="50" dirty="0"/>
              <a:t>Sections</a:t>
            </a:r>
            <a:r>
              <a:rPr spc="60" dirty="0"/>
              <a:t> </a:t>
            </a:r>
            <a:r>
              <a:rPr spc="-100" dirty="0"/>
              <a:t>3–4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45" dirty="0"/>
              <a:t>44</a:t>
            </a:fld>
            <a:endParaRPr spc="45" dirty="0"/>
          </a:p>
        </p:txBody>
      </p:sp>
      <p:sp>
        <p:nvSpPr>
          <p:cNvPr id="54" name="object 54"/>
          <p:cNvSpPr txBox="1"/>
          <p:nvPr/>
        </p:nvSpPr>
        <p:spPr>
          <a:xfrm>
            <a:off x="6200589" y="4180867"/>
            <a:ext cx="14922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10" dirty="0">
                <a:latin typeface="Arial"/>
                <a:cs typeface="Arial"/>
              </a:rPr>
              <a:t>=</a:t>
            </a:r>
            <a:endParaRPr sz="16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37462" y="5607187"/>
            <a:ext cx="7854137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Calibri"/>
                <a:cs typeface="Calibri"/>
              </a:rPr>
              <a:t>GAs </a:t>
            </a:r>
            <a:r>
              <a:rPr sz="2050" dirty="0">
                <a:latin typeface="Lucida Sans Unicode"/>
                <a:cs typeface="Lucida Sans Unicode"/>
              </a:rPr>
              <a:t>/</a:t>
            </a:r>
            <a:r>
              <a:rPr sz="2050" dirty="0">
                <a:latin typeface="Tahoma"/>
                <a:cs typeface="Tahoma"/>
              </a:rPr>
              <a:t>= </a:t>
            </a:r>
            <a:r>
              <a:rPr sz="2050" dirty="0">
                <a:latin typeface="Calibri"/>
                <a:cs typeface="Calibri"/>
              </a:rPr>
              <a:t>evolution: e.g., real genes encode replication machinery!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90" dirty="0"/>
              <a:t>Continuous</a:t>
            </a:r>
            <a:r>
              <a:rPr spc="380" dirty="0"/>
              <a:t> </a:t>
            </a:r>
            <a:r>
              <a:rPr spc="165" dirty="0"/>
              <a:t>state</a:t>
            </a:r>
            <a:r>
              <a:rPr spc="405" dirty="0"/>
              <a:t> </a:t>
            </a:r>
            <a:r>
              <a:rPr spc="114" dirty="0"/>
              <a:t>spaces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7919" y="1383861"/>
            <a:ext cx="7244081" cy="21127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spc="-55" dirty="0">
                <a:latin typeface="Calibri"/>
                <a:cs typeface="Calibri"/>
              </a:rPr>
              <a:t>Suppose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-1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want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site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three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airports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Romania:</a:t>
            </a:r>
            <a:endParaRPr sz="2050" dirty="0">
              <a:latin typeface="Calibri"/>
              <a:cs typeface="Calibri"/>
            </a:endParaRPr>
          </a:p>
          <a:p>
            <a:pPr marL="621665" indent="-206375">
              <a:lnSpc>
                <a:spcPct val="100000"/>
              </a:lnSpc>
              <a:spcBef>
                <a:spcPts val="25"/>
              </a:spcBef>
              <a:buChar char="–"/>
              <a:tabLst>
                <a:tab pos="622300" algn="l"/>
              </a:tabLst>
            </a:pPr>
            <a:r>
              <a:rPr sz="2050" spc="30" dirty="0">
                <a:latin typeface="Calibri"/>
                <a:cs typeface="Calibri"/>
              </a:rPr>
              <a:t>6-D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state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space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define</a:t>
            </a:r>
            <a:r>
              <a:rPr sz="2050" spc="-105" dirty="0">
                <a:latin typeface="Calibri"/>
                <a:cs typeface="Calibri"/>
              </a:rPr>
              <a:t>d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135" dirty="0">
                <a:latin typeface="Calibri"/>
                <a:cs typeface="Calibri"/>
              </a:rPr>
              <a:t>b</a:t>
            </a:r>
            <a:r>
              <a:rPr sz="2050" spc="-40" dirty="0">
                <a:latin typeface="Calibri"/>
                <a:cs typeface="Calibri"/>
              </a:rPr>
              <a:t>y</a:t>
            </a:r>
            <a:r>
              <a:rPr sz="20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50" i="1" spc="13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100" spc="60" baseline="-11904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50" i="1" spc="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50" i="1" spc="-15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i="1" spc="-16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100" spc="75" baseline="-11904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50" spc="-6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50" i="1" spc="12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100" spc="60" baseline="-11904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50" i="1" spc="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50" i="1" spc="-15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i="1" spc="-16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100" spc="60" baseline="-11904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50" spc="-6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50" i="1" spc="12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100" spc="75" baseline="-11904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050" i="1" spc="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50" i="1" spc="-16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i="1" spc="-16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100" spc="75" baseline="-11904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050" spc="-5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1665" indent="-206375">
              <a:lnSpc>
                <a:spcPct val="100000"/>
              </a:lnSpc>
              <a:spcBef>
                <a:spcPts val="35"/>
              </a:spcBef>
              <a:buChar char="–"/>
              <a:tabLst>
                <a:tab pos="622300" algn="l"/>
              </a:tabLst>
            </a:pPr>
            <a:r>
              <a:rPr sz="2050" spc="-60" dirty="0">
                <a:latin typeface="Calibri"/>
                <a:cs typeface="Calibri"/>
              </a:rPr>
              <a:t>objective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function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i="1" spc="32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50" i="1" spc="-28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3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50" i="1" spc="3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100" spc="52" baseline="-11904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50" i="1" spc="3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50" i="1" spc="-15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i="1" spc="-3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100" spc="-52" baseline="-11904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50" i="1" spc="-3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50" i="1" spc="-15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i="1" spc="6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100" spc="89" baseline="-11904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50" i="1" spc="6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50" i="1" spc="-16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i="1" spc="-3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100" spc="-52" baseline="-11904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50" i="1" spc="-3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50" i="1" spc="-14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100" spc="82" baseline="-11904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050" i="1" spc="5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50" i="1" spc="-15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i="1" spc="-6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100" spc="-89" baseline="-11904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050" spc="-6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2050" spc="1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sz="2050" dirty="0">
                <a:latin typeface="Arial" panose="020B0604020202020204" pitchFamily="34" charset="0"/>
                <a:cs typeface="Arial" panose="020B0604020202020204" pitchFamily="34" charset="0"/>
              </a:rPr>
              <a:t>sum of squared distances from each city to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dirty="0">
                <a:latin typeface="Arial" panose="020B0604020202020204" pitchFamily="34" charset="0"/>
                <a:cs typeface="Arial" panose="020B0604020202020204" pitchFamily="34" charset="0"/>
              </a:rPr>
              <a:t>nearest airport</a:t>
            </a: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Gradient</a:t>
            </a:r>
            <a:r>
              <a:rPr sz="2050" spc="16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methods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compute</a:t>
            </a:r>
            <a:r>
              <a:rPr lang="en-GB" sz="2050" spc="-75" dirty="0">
                <a:latin typeface="Calibri"/>
                <a:cs typeface="Calibri"/>
              </a:rPr>
              <a:t> the Hamiltonian of the movement within the search space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90" dirty="0"/>
              <a:t>Chapter</a:t>
            </a:r>
            <a:r>
              <a:rPr spc="50" dirty="0"/>
              <a:t> </a:t>
            </a:r>
            <a:r>
              <a:rPr spc="40" dirty="0"/>
              <a:t>4,</a:t>
            </a:r>
            <a:r>
              <a:rPr spc="65" dirty="0"/>
              <a:t> </a:t>
            </a:r>
            <a:r>
              <a:rPr spc="50" dirty="0"/>
              <a:t>Sections</a:t>
            </a:r>
            <a:r>
              <a:rPr spc="60" dirty="0"/>
              <a:t> </a:t>
            </a:r>
            <a:r>
              <a:rPr spc="-100" dirty="0"/>
              <a:t>3–4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45" dirty="0"/>
              <a:t>45</a:t>
            </a:fld>
            <a:endParaRPr spc="45" dirty="0"/>
          </a:p>
        </p:txBody>
      </p:sp>
      <p:sp>
        <p:nvSpPr>
          <p:cNvPr id="22" name="object 22"/>
          <p:cNvSpPr txBox="1"/>
          <p:nvPr/>
        </p:nvSpPr>
        <p:spPr>
          <a:xfrm>
            <a:off x="2545000" y="3751905"/>
            <a:ext cx="136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60" dirty="0">
                <a:solidFill>
                  <a:srgbClr val="990099"/>
                </a:solidFill>
                <a:latin typeface="Arial"/>
                <a:cs typeface="Arial"/>
              </a:rPr>
              <a:t>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12818" y="4089681"/>
            <a:ext cx="7778171" cy="240533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 algn="just">
              <a:lnSpc>
                <a:spcPct val="100000"/>
              </a:lnSpc>
              <a:spcBef>
                <a:spcPts val="114"/>
              </a:spcBef>
            </a:pPr>
            <a:r>
              <a:rPr lang="en-GB" sz="2050" spc="-50" dirty="0">
                <a:latin typeface="Calibri"/>
                <a:cs typeface="Calibri"/>
              </a:rPr>
              <a:t>in order </a:t>
            </a:r>
            <a:r>
              <a:rPr sz="2050" spc="-50" dirty="0">
                <a:latin typeface="Calibri"/>
                <a:cs typeface="Calibri"/>
              </a:rPr>
              <a:t>t</a:t>
            </a:r>
            <a:r>
              <a:rPr sz="2050" spc="-60" dirty="0">
                <a:latin typeface="Calibri"/>
                <a:cs typeface="Calibri"/>
              </a:rPr>
              <a:t>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increase/reduce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-204" dirty="0">
                <a:latin typeface="Calibri"/>
                <a:cs typeface="Calibri"/>
              </a:rPr>
              <a:t> </a:t>
            </a:r>
            <a:r>
              <a:rPr sz="2050" i="1" spc="320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i="1" spc="-285" dirty="0">
                <a:solidFill>
                  <a:srgbClr val="990099"/>
                </a:solidFill>
                <a:latin typeface="Georgia"/>
                <a:cs typeface="Georgia"/>
              </a:rPr>
              <a:t> 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26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50" spc="3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4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sz="2050" spc="-8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26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50" spc="-8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050" spc="-17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i="1" spc="6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sz="2050" spc="-12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∇</a:t>
            </a:r>
            <a:r>
              <a:rPr sz="2050" i="1" spc="32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50" i="1" spc="-28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50" spc="26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50" spc="-5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30480" indent="-342900" algn="just">
              <a:lnSpc>
                <a:spcPct val="101200"/>
              </a:lnSpc>
              <a:spcBef>
                <a:spcPts val="1530"/>
              </a:spcBef>
              <a:buFont typeface="Arial" panose="020B0604020202020204" pitchFamily="34" charset="0"/>
              <a:buChar char="•"/>
            </a:pPr>
            <a:r>
              <a:rPr sz="2050" spc="-60" dirty="0">
                <a:latin typeface="Calibri"/>
                <a:cs typeface="Calibri"/>
              </a:rPr>
              <a:t>Sometimes </a:t>
            </a:r>
            <a:r>
              <a:rPr sz="2050" spc="-45" dirty="0">
                <a:latin typeface="Calibri"/>
                <a:cs typeface="Calibri"/>
              </a:rPr>
              <a:t>can </a:t>
            </a:r>
            <a:r>
              <a:rPr sz="2050" spc="-75" dirty="0">
                <a:latin typeface="Calibri"/>
                <a:cs typeface="Calibri"/>
              </a:rPr>
              <a:t>solve </a:t>
            </a:r>
            <a:r>
              <a:rPr sz="2050" spc="-90" dirty="0">
                <a:latin typeface="Calibri"/>
                <a:cs typeface="Calibri"/>
              </a:rPr>
              <a:t>for </a:t>
            </a:r>
            <a:r>
              <a:rPr sz="2050" spc="1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∇</a:t>
            </a:r>
            <a:r>
              <a:rPr sz="2050" i="1" spc="1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sz="2050" spc="5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sz="2050" spc="-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050" spc="-17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sz="2050" spc="-35" dirty="0">
                <a:latin typeface="Calibri"/>
                <a:cs typeface="Calibri"/>
              </a:rPr>
              <a:t>exactly </a:t>
            </a:r>
            <a:r>
              <a:rPr sz="2050" spc="5" dirty="0">
                <a:latin typeface="Calibri"/>
                <a:cs typeface="Calibri"/>
              </a:rPr>
              <a:t>(e.g., </a:t>
            </a:r>
            <a:r>
              <a:rPr sz="2050" spc="-65" dirty="0">
                <a:latin typeface="Calibri"/>
                <a:cs typeface="Calibri"/>
              </a:rPr>
              <a:t>with </a:t>
            </a:r>
            <a:r>
              <a:rPr sz="2050" spc="-114" dirty="0">
                <a:latin typeface="Calibri"/>
                <a:cs typeface="Calibri"/>
              </a:rPr>
              <a:t>one </a:t>
            </a:r>
            <a:r>
              <a:rPr sz="2050" dirty="0">
                <a:latin typeface="Calibri"/>
                <a:cs typeface="Calibri"/>
              </a:rPr>
              <a:t>city). </a:t>
            </a:r>
            <a:r>
              <a:rPr sz="2050" spc="5" dirty="0">
                <a:latin typeface="Calibri"/>
                <a:cs typeface="Calibri"/>
              </a:rPr>
              <a:t> </a:t>
            </a:r>
            <a:endParaRPr lang="en-GB" sz="2050" spc="5" dirty="0">
              <a:latin typeface="Calibri"/>
              <a:cs typeface="Calibri"/>
            </a:endParaRPr>
          </a:p>
          <a:p>
            <a:pPr marL="406400" marR="30480" indent="-342900" algn="just">
              <a:lnSpc>
                <a:spcPct val="101200"/>
              </a:lnSpc>
              <a:spcBef>
                <a:spcPts val="1530"/>
              </a:spcBef>
              <a:buFont typeface="Arial" panose="020B0604020202020204" pitchFamily="34" charset="0"/>
              <a:buChar char="•"/>
            </a:pPr>
            <a:r>
              <a:rPr sz="2050" spc="-65" dirty="0">
                <a:solidFill>
                  <a:srgbClr val="00007E"/>
                </a:solidFill>
                <a:latin typeface="Calibri"/>
                <a:cs typeface="Calibri"/>
              </a:rPr>
              <a:t>Newton–Raphson </a:t>
            </a:r>
            <a:r>
              <a:rPr sz="2050" spc="-25" dirty="0">
                <a:latin typeface="Calibri"/>
                <a:cs typeface="Calibri"/>
              </a:rPr>
              <a:t>(1664, </a:t>
            </a:r>
            <a:r>
              <a:rPr sz="2050" spc="-30" dirty="0">
                <a:latin typeface="Calibri"/>
                <a:cs typeface="Calibri"/>
              </a:rPr>
              <a:t>1690) </a:t>
            </a:r>
            <a:r>
              <a:rPr sz="2050" spc="-70" dirty="0">
                <a:latin typeface="Calibri"/>
                <a:cs typeface="Calibri"/>
              </a:rPr>
              <a:t>iterates </a:t>
            </a:r>
            <a:r>
              <a:rPr sz="2050" spc="26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050" spc="14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sz="2050" spc="26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050" spc="-2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sz="2050" spc="-14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100" spc="-209" baseline="3373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sz="2100" spc="-209" baseline="-1984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sz="2100" spc="97" baseline="3373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50" spc="6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(x)∇</a:t>
            </a:r>
            <a:r>
              <a:rPr sz="2050" i="1" spc="6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sz="2050" spc="5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sz="2050" spc="5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63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0" dirty="0">
                <a:latin typeface="Calibri"/>
                <a:cs typeface="Calibri"/>
              </a:rPr>
              <a:t>t</a:t>
            </a:r>
            <a:r>
              <a:rPr sz="2050" spc="-60" dirty="0">
                <a:latin typeface="Calibri"/>
                <a:cs typeface="Calibri"/>
              </a:rPr>
              <a:t>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solve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2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∇</a:t>
            </a:r>
            <a:r>
              <a:rPr sz="2050" i="1" spc="32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50" i="1" spc="-28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50" spc="26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50" spc="-5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50" spc="-6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50" spc="-6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-18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-130" dirty="0">
                <a:latin typeface="Calibri"/>
                <a:cs typeface="Calibri"/>
              </a:rPr>
              <a:t>wher</a:t>
            </a:r>
            <a:r>
              <a:rPr sz="2050" spc="-114" dirty="0">
                <a:latin typeface="Calibri"/>
                <a:cs typeface="Calibri"/>
              </a:rPr>
              <a:t>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44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100" spc="247" baseline="-11904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sz="2100" spc="165" baseline="-11904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50" spc="-30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∂</a:t>
            </a:r>
            <a:r>
              <a:rPr sz="2100" spc="75" baseline="2976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50" i="1" spc="53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50" i="1" spc="-4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050" i="1" spc="7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∂</a:t>
            </a:r>
            <a:r>
              <a:rPr sz="2050" i="1" spc="125" dirty="0" err="1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100" spc="270" baseline="-11904" dirty="0" err="1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50" i="1" spc="-10" dirty="0" err="1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∂</a:t>
            </a:r>
            <a:r>
              <a:rPr sz="2050" i="1" spc="125" dirty="0" err="1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100" spc="322" baseline="-11904" dirty="0" err="1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GB" sz="2100" spc="322" baseline="-11904" dirty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marR="30480" indent="-285750" algn="just">
              <a:lnSpc>
                <a:spcPct val="101200"/>
              </a:lnSpc>
              <a:spcBef>
                <a:spcPts val="153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Discretization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methods turn the continuous space into a discrete space,  e.g., </a:t>
            </a:r>
            <a:r>
              <a:rPr lang="en-GB" dirty="0">
                <a:solidFill>
                  <a:srgbClr val="000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 gradient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considers </a:t>
            </a:r>
            <a:r>
              <a:rPr lang="en-GB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±</a:t>
            </a:r>
            <a:r>
              <a:rPr lang="en-GB" i="1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change in each coordinate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CCCB63-AB54-40BF-9F83-8B7D226FE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000" y="3257185"/>
            <a:ext cx="4485667" cy="79881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7973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spc="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854" y="1605755"/>
            <a:ext cx="9480546" cy="425949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05765" indent="-3429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sz="2050" dirty="0">
                <a:latin typeface="Tahoma"/>
                <a:cs typeface="Tahoma"/>
              </a:rPr>
              <a:t>Heuristic functions estimate costs of shortest paths</a:t>
            </a:r>
          </a:p>
          <a:p>
            <a:pPr marL="862965" marR="2463800" lvl="1" indent="-342900">
              <a:lnSpc>
                <a:spcPct val="163400"/>
              </a:lnSpc>
              <a:buFont typeface="Wingdings" panose="05000000000000000000" pitchFamily="2" charset="2"/>
              <a:buChar char="Ø"/>
            </a:pPr>
            <a:r>
              <a:rPr sz="2050" dirty="0">
                <a:latin typeface="Tahoma"/>
                <a:cs typeface="Tahoma"/>
              </a:rPr>
              <a:t>Good heuristics can dramatically reduce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search cost  </a:t>
            </a:r>
            <a:endParaRPr lang="en-GB" sz="2050" dirty="0">
              <a:latin typeface="Tahoma"/>
              <a:cs typeface="Tahoma"/>
            </a:endParaRPr>
          </a:p>
          <a:p>
            <a:pPr marL="405765" marR="2463800" indent="-342900">
              <a:lnSpc>
                <a:spcPct val="163400"/>
              </a:lnSpc>
              <a:buFont typeface="Arial" panose="020B0604020202020204" pitchFamily="34" charset="0"/>
              <a:buChar char="•"/>
            </a:pPr>
            <a:r>
              <a:rPr sz="2050" dirty="0">
                <a:latin typeface="Tahoma"/>
                <a:cs typeface="Tahoma"/>
              </a:rPr>
              <a:t>Greedy best-first search expands lowest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endParaRPr sz="2050" dirty="0">
              <a:latin typeface="Times New Roman"/>
              <a:cs typeface="Times New Roman"/>
            </a:endParaRPr>
          </a:p>
          <a:p>
            <a:pPr marL="77089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Ø"/>
              <a:tabLst>
                <a:tab pos="635000" algn="l"/>
              </a:tabLst>
            </a:pPr>
            <a:r>
              <a:rPr sz="2050" dirty="0">
                <a:latin typeface="Tahoma"/>
                <a:cs typeface="Tahoma"/>
              </a:rPr>
              <a:t>incomplete and not always optimal</a:t>
            </a:r>
          </a:p>
          <a:p>
            <a:pPr marL="406400" indent="-342900">
              <a:lnSpc>
                <a:spcPct val="100000"/>
              </a:lnSpc>
              <a:spcBef>
                <a:spcPts val="156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z="2050" dirty="0">
                <a:latin typeface="Tahoma"/>
                <a:cs typeface="Tahoma"/>
              </a:rPr>
              <a:t>A</a:t>
            </a:r>
            <a:r>
              <a:rPr sz="2100" baseline="29761" dirty="0">
                <a:latin typeface="Lucida Sans Unicode"/>
                <a:cs typeface="Lucida Sans Unicode"/>
              </a:rPr>
              <a:t>∗  </a:t>
            </a:r>
            <a:r>
              <a:rPr sz="2050" dirty="0">
                <a:latin typeface="Tahoma"/>
                <a:cs typeface="Tahoma"/>
              </a:rPr>
              <a:t>search expands lowest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g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+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endParaRPr sz="2050" dirty="0">
              <a:latin typeface="Times New Roman"/>
              <a:cs typeface="Times New Roman"/>
            </a:endParaRPr>
          </a:p>
          <a:p>
            <a:pPr marL="770890" indent="-342900">
              <a:lnSpc>
                <a:spcPct val="100000"/>
              </a:lnSpc>
              <a:spcBef>
                <a:spcPts val="25"/>
              </a:spcBef>
              <a:buFont typeface="Wingdings" panose="05000000000000000000" pitchFamily="2" charset="2"/>
              <a:buChar char="Ø"/>
              <a:tabLst>
                <a:tab pos="635000" algn="l"/>
              </a:tabLst>
            </a:pPr>
            <a:r>
              <a:rPr sz="2050" dirty="0">
                <a:latin typeface="Tahoma"/>
                <a:cs typeface="Tahoma"/>
              </a:rPr>
              <a:t>complete and optimal</a:t>
            </a:r>
          </a:p>
          <a:p>
            <a:pPr marL="77089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Ø"/>
              <a:tabLst>
                <a:tab pos="635000" algn="l"/>
              </a:tabLst>
            </a:pPr>
            <a:r>
              <a:rPr sz="2050" dirty="0">
                <a:latin typeface="Tahoma"/>
                <a:cs typeface="Tahoma"/>
              </a:rPr>
              <a:t>also optimally efficient (up to tie-breaks, for forward search)</a:t>
            </a:r>
          </a:p>
          <a:p>
            <a:pPr marL="4064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sz="2050" dirty="0">
                <a:latin typeface="Tahoma"/>
                <a:cs typeface="Tahoma"/>
              </a:rPr>
              <a:t>Admissible heuristics can be derived from exact solution of relaxed problems</a:t>
            </a:r>
            <a:endParaRPr lang="en-GB" sz="2050" dirty="0">
              <a:latin typeface="Tahoma"/>
              <a:cs typeface="Tahoma"/>
            </a:endParaRPr>
          </a:p>
          <a:p>
            <a:pPr marL="4064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lang="en-GB" sz="2050" dirty="0">
                <a:latin typeface="Tahoma"/>
                <a:cs typeface="Tahoma"/>
              </a:rPr>
              <a:t>The local search algorithms speed up the search but they should be used carefully in order to avoid global misses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5" dirty="0"/>
              <a:t>Romania</a:t>
            </a:r>
            <a:r>
              <a:rPr spc="150" dirty="0"/>
              <a:t> </a:t>
            </a:r>
            <a:r>
              <a:rPr spc="60" dirty="0"/>
              <a:t>with</a:t>
            </a:r>
            <a:r>
              <a:rPr spc="165" dirty="0"/>
              <a:t> </a:t>
            </a:r>
            <a:r>
              <a:rPr spc="5" dirty="0"/>
              <a:t>step</a:t>
            </a:r>
            <a:r>
              <a:rPr spc="145" dirty="0"/>
              <a:t> </a:t>
            </a:r>
            <a:r>
              <a:rPr spc="-40" dirty="0"/>
              <a:t>costs</a:t>
            </a:r>
            <a:r>
              <a:rPr spc="145" dirty="0"/>
              <a:t> </a:t>
            </a:r>
            <a:r>
              <a:rPr spc="-10" dirty="0"/>
              <a:t>in</a:t>
            </a:r>
            <a:r>
              <a:rPr spc="150" dirty="0"/>
              <a:t> </a:t>
            </a:r>
            <a:r>
              <a:rPr spc="-5" dirty="0"/>
              <a:t>km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2117" y="1573102"/>
            <a:ext cx="1722119" cy="40267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340"/>
              </a:spcBef>
            </a:pPr>
            <a:r>
              <a:rPr sz="1400" i="1" dirty="0">
                <a:latin typeface="Times New Roman"/>
                <a:cs typeface="Times New Roman"/>
              </a:rPr>
              <a:t>Straight−line distance  to Bucharest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82117" y="2128343"/>
          <a:ext cx="1630044" cy="3712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pPr marL="31750">
                        <a:lnSpc>
                          <a:spcPts val="143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Arad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0"/>
                        </a:lnSpc>
                        <a:spcBef>
                          <a:spcPts val="14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366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Bucharest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  <a:spcBef>
                          <a:spcPts val="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31750">
                        <a:lnSpc>
                          <a:spcPts val="137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Craiova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3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Dobreta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75"/>
                        </a:lnSpc>
                        <a:spcBef>
                          <a:spcPts val="6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242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Eforie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0"/>
                        </a:lnSpc>
                        <a:spcBef>
                          <a:spcPts val="5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161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Fagaras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  <a:spcBef>
                          <a:spcPts val="4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178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31750">
                        <a:lnSpc>
                          <a:spcPts val="137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Giurgiu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0"/>
                        </a:lnSpc>
                        <a:spcBef>
                          <a:spcPts val="13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77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3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Hirsova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75"/>
                        </a:lnSpc>
                        <a:spcBef>
                          <a:spcPts val="7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151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Iasi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5"/>
                        </a:lnSpc>
                        <a:spcBef>
                          <a:spcPts val="5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226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Lugoj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  <a:spcBef>
                          <a:spcPts val="4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244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31750">
                        <a:lnSpc>
                          <a:spcPts val="1370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Mehadia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0"/>
                        </a:lnSpc>
                        <a:spcBef>
                          <a:spcPts val="13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241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3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Neamt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75"/>
                        </a:lnSpc>
                        <a:spcBef>
                          <a:spcPts val="7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234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Oradea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5"/>
                        </a:lnSpc>
                        <a:spcBef>
                          <a:spcPts val="5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380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Pitesti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  <a:spcBef>
                          <a:spcPts val="4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98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31750">
                        <a:lnSpc>
                          <a:spcPts val="1370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Rimnicu</a:t>
                      </a: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Vilcea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0"/>
                        </a:lnSpc>
                        <a:spcBef>
                          <a:spcPts val="13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193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30"/>
                        </a:lnSpc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Sibiu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70"/>
                        </a:lnSpc>
                        <a:spcBef>
                          <a:spcPts val="7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253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Timisoara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5"/>
                        </a:lnSpc>
                        <a:spcBef>
                          <a:spcPts val="5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329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Urziceni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5"/>
                        </a:lnSpc>
                        <a:spcBef>
                          <a:spcPts val="4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Vaslui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10"/>
                        </a:lnSpc>
                        <a:spcBef>
                          <a:spcPts val="3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31750">
                        <a:lnSpc>
                          <a:spcPts val="138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Zerind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65"/>
                        </a:lnSpc>
                        <a:spcBef>
                          <a:spcPts val="12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374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302609" y="3522116"/>
            <a:ext cx="1169035" cy="1480185"/>
          </a:xfrm>
          <a:custGeom>
            <a:avLst/>
            <a:gdLst/>
            <a:ahLst/>
            <a:cxnLst/>
            <a:rect l="l" t="t" r="r" b="b"/>
            <a:pathLst>
              <a:path w="1169035" h="1480185">
                <a:moveTo>
                  <a:pt x="0" y="0"/>
                </a:moveTo>
                <a:lnTo>
                  <a:pt x="1168831" y="1479626"/>
                </a:lnTo>
              </a:path>
            </a:pathLst>
          </a:custGeom>
          <a:ln w="12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99267" y="4775349"/>
            <a:ext cx="52832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Urziceni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1999" y="4631324"/>
            <a:ext cx="49974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Hirsova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0695" y="5512333"/>
            <a:ext cx="39179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Eforie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8384" y="2125720"/>
            <a:ext cx="42037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10" dirty="0">
                <a:latin typeface="Arial"/>
                <a:cs typeface="Arial"/>
              </a:rPr>
              <a:t>Neamt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7642" y="1885289"/>
            <a:ext cx="47117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10" dirty="0">
                <a:latin typeface="Arial"/>
                <a:cs typeface="Arial"/>
              </a:rPr>
              <a:t>Oradea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1599" y="2445930"/>
            <a:ext cx="42037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Zerind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089" y="2869284"/>
            <a:ext cx="32004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Arad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5652" y="3818951"/>
            <a:ext cx="63627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Timisoara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0988" y="4276620"/>
            <a:ext cx="37719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Lugoj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5304" y="4768618"/>
            <a:ext cx="54292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Mehadia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618" y="5260616"/>
            <a:ext cx="51371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Dobreta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3639" y="5478023"/>
            <a:ext cx="49974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Craiova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2984" y="3155329"/>
            <a:ext cx="34163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Sibiu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31256" y="3183934"/>
            <a:ext cx="521334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Fagaras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10286" y="4215289"/>
            <a:ext cx="413384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Pitesti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17353" y="3464274"/>
            <a:ext cx="40640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Vaslui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94000" y="2697673"/>
            <a:ext cx="24130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Iasi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61919" y="3750300"/>
            <a:ext cx="94488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Rimnicu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Vilcea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65181" y="1935270"/>
            <a:ext cx="5975985" cy="3862070"/>
            <a:chOff x="565181" y="1935270"/>
            <a:chExt cx="5975985" cy="3862070"/>
          </a:xfrm>
        </p:grpSpPr>
        <p:sp>
          <p:nvSpPr>
            <p:cNvPr id="25" name="object 25"/>
            <p:cNvSpPr/>
            <p:nvPr/>
          </p:nvSpPr>
          <p:spPr>
            <a:xfrm>
              <a:off x="5186336" y="3604437"/>
              <a:ext cx="635635" cy="1127125"/>
            </a:xfrm>
            <a:custGeom>
              <a:avLst/>
              <a:gdLst/>
              <a:ahLst/>
              <a:cxnLst/>
              <a:rect l="l" t="t" r="r" b="b"/>
              <a:pathLst>
                <a:path w="635635" h="1127125">
                  <a:moveTo>
                    <a:pt x="0" y="1127023"/>
                  </a:moveTo>
                  <a:lnTo>
                    <a:pt x="635025" y="0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23535" y="4765776"/>
              <a:ext cx="843915" cy="0"/>
            </a:xfrm>
            <a:custGeom>
              <a:avLst/>
              <a:gdLst/>
              <a:ahLst/>
              <a:cxnLst/>
              <a:rect l="l" t="t" r="r" b="b"/>
              <a:pathLst>
                <a:path w="843914">
                  <a:moveTo>
                    <a:pt x="0" y="0"/>
                  </a:moveTo>
                  <a:lnTo>
                    <a:pt x="843818" y="0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65020" y="3427094"/>
              <a:ext cx="4897120" cy="2322830"/>
            </a:xfrm>
            <a:custGeom>
              <a:avLst/>
              <a:gdLst/>
              <a:ahLst/>
              <a:cxnLst/>
              <a:rect l="l" t="t" r="r" b="b"/>
              <a:pathLst>
                <a:path w="4897120" h="2322829">
                  <a:moveTo>
                    <a:pt x="4536655" y="1298638"/>
                  </a:moveTo>
                  <a:lnTo>
                    <a:pt x="4897081" y="2002307"/>
                  </a:lnTo>
                </a:path>
                <a:path w="4897120" h="2322829">
                  <a:moveTo>
                    <a:pt x="2917647" y="1584680"/>
                  </a:moveTo>
                  <a:lnTo>
                    <a:pt x="3586988" y="1338681"/>
                  </a:lnTo>
                </a:path>
                <a:path w="4897120" h="2322829">
                  <a:moveTo>
                    <a:pt x="2917647" y="1619008"/>
                  </a:moveTo>
                  <a:lnTo>
                    <a:pt x="2568676" y="2322677"/>
                  </a:lnTo>
                </a:path>
                <a:path w="4897120" h="2322829">
                  <a:moveTo>
                    <a:pt x="1933651" y="1086967"/>
                  </a:moveTo>
                  <a:lnTo>
                    <a:pt x="2883319" y="1584680"/>
                  </a:lnTo>
                </a:path>
                <a:path w="4897120" h="2322829">
                  <a:moveTo>
                    <a:pt x="1092682" y="2111006"/>
                  </a:moveTo>
                  <a:lnTo>
                    <a:pt x="1899323" y="1127010"/>
                  </a:lnTo>
                </a:path>
                <a:path w="4897120" h="2322829">
                  <a:moveTo>
                    <a:pt x="840968" y="594969"/>
                  </a:moveTo>
                  <a:lnTo>
                    <a:pt x="1865007" y="1086967"/>
                  </a:lnTo>
                </a:path>
                <a:path w="4897120" h="2322829">
                  <a:moveTo>
                    <a:pt x="532041" y="0"/>
                  </a:moveTo>
                  <a:lnTo>
                    <a:pt x="1721980" y="68643"/>
                  </a:lnTo>
                </a:path>
                <a:path w="4897120" h="2322829">
                  <a:moveTo>
                    <a:pt x="1052639" y="2076678"/>
                  </a:moveTo>
                  <a:lnTo>
                    <a:pt x="846683" y="629297"/>
                  </a:lnTo>
                </a:path>
                <a:path w="4897120" h="2322829">
                  <a:moveTo>
                    <a:pt x="0" y="1967979"/>
                  </a:moveTo>
                  <a:lnTo>
                    <a:pt x="1052639" y="2076678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24203" y="4915573"/>
              <a:ext cx="47625" cy="408305"/>
            </a:xfrm>
            <a:custGeom>
              <a:avLst/>
              <a:gdLst/>
              <a:ahLst/>
              <a:cxnLst/>
              <a:rect l="l" t="t" r="r" b="b"/>
              <a:pathLst>
                <a:path w="47625" h="408304">
                  <a:moveTo>
                    <a:pt x="0" y="0"/>
                  </a:moveTo>
                  <a:lnTo>
                    <a:pt x="47306" y="0"/>
                  </a:lnTo>
                </a:path>
                <a:path w="47625" h="408304">
                  <a:moveTo>
                    <a:pt x="23653" y="18973"/>
                  </a:moveTo>
                  <a:lnTo>
                    <a:pt x="23653" y="407992"/>
                  </a:lnTo>
                </a:path>
              </a:pathLst>
            </a:custGeom>
            <a:ln w="379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9668" y="2019757"/>
              <a:ext cx="1722120" cy="1934210"/>
            </a:xfrm>
            <a:custGeom>
              <a:avLst/>
              <a:gdLst/>
              <a:ahLst/>
              <a:cxnLst/>
              <a:rect l="l" t="t" r="r" b="b"/>
              <a:pathLst>
                <a:path w="1722120" h="1934210">
                  <a:moveTo>
                    <a:pt x="1721993" y="1933651"/>
                  </a:moveTo>
                  <a:lnTo>
                    <a:pt x="1430223" y="1407337"/>
                  </a:lnTo>
                </a:path>
                <a:path w="1722120" h="1934210">
                  <a:moveTo>
                    <a:pt x="0" y="949667"/>
                  </a:moveTo>
                  <a:lnTo>
                    <a:pt x="1407337" y="1373009"/>
                  </a:lnTo>
                </a:path>
                <a:path w="1722120" h="1934210">
                  <a:moveTo>
                    <a:pt x="1407337" y="1373009"/>
                  </a:moveTo>
                  <a:lnTo>
                    <a:pt x="491998" y="0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24203" y="4448276"/>
              <a:ext cx="47625" cy="403860"/>
            </a:xfrm>
            <a:custGeom>
              <a:avLst/>
              <a:gdLst/>
              <a:ahLst/>
              <a:cxnLst/>
              <a:rect l="l" t="t" r="r" b="b"/>
              <a:pathLst>
                <a:path w="47625" h="403860">
                  <a:moveTo>
                    <a:pt x="0" y="403703"/>
                  </a:moveTo>
                  <a:lnTo>
                    <a:pt x="47294" y="403703"/>
                  </a:lnTo>
                </a:path>
                <a:path w="47625" h="403860">
                  <a:moveTo>
                    <a:pt x="23647" y="0"/>
                  </a:moveTo>
                  <a:lnTo>
                    <a:pt x="23647" y="380433"/>
                  </a:lnTo>
                </a:path>
              </a:pathLst>
            </a:custGeom>
            <a:ln w="46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3996" y="4022064"/>
              <a:ext cx="847090" cy="354965"/>
            </a:xfrm>
            <a:custGeom>
              <a:avLst/>
              <a:gdLst/>
              <a:ahLst/>
              <a:cxnLst/>
              <a:rect l="l" t="t" r="r" b="b"/>
              <a:pathLst>
                <a:path w="847090" h="354964">
                  <a:moveTo>
                    <a:pt x="0" y="0"/>
                  </a:moveTo>
                  <a:lnTo>
                    <a:pt x="846696" y="354698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8850" y="3040926"/>
              <a:ext cx="47625" cy="931544"/>
            </a:xfrm>
            <a:custGeom>
              <a:avLst/>
              <a:gdLst/>
              <a:ahLst/>
              <a:cxnLst/>
              <a:rect l="l" t="t" r="r" b="b"/>
              <a:pathLst>
                <a:path w="47625" h="931545">
                  <a:moveTo>
                    <a:pt x="0" y="931458"/>
                  </a:moveTo>
                  <a:lnTo>
                    <a:pt x="47306" y="931458"/>
                  </a:lnTo>
                </a:path>
                <a:path w="47625" h="931545">
                  <a:moveTo>
                    <a:pt x="23653" y="0"/>
                  </a:moveTo>
                  <a:lnTo>
                    <a:pt x="23653" y="909617"/>
                  </a:lnTo>
                </a:path>
              </a:pathLst>
            </a:custGeom>
            <a:ln w="43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5340" y="1985429"/>
              <a:ext cx="492125" cy="984250"/>
            </a:xfrm>
            <a:custGeom>
              <a:avLst/>
              <a:gdLst/>
              <a:ahLst/>
              <a:cxnLst/>
              <a:rect l="l" t="t" r="r" b="b"/>
              <a:pathLst>
                <a:path w="492125" h="984250">
                  <a:moveTo>
                    <a:pt x="211670" y="491998"/>
                  </a:moveTo>
                  <a:lnTo>
                    <a:pt x="0" y="983996"/>
                  </a:lnTo>
                </a:path>
                <a:path w="492125" h="984250">
                  <a:moveTo>
                    <a:pt x="491998" y="0"/>
                  </a:moveTo>
                  <a:lnTo>
                    <a:pt x="211670" y="491998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80480" y="5469451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80480" y="5469451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37351" y="3950543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37351" y="3950543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93647" y="5678277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93647" y="5678277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17698" y="4694268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17698" y="4694268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27163" y="4482597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27163" y="4482597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57039" y="2443098"/>
              <a:ext cx="1264920" cy="1087120"/>
            </a:xfrm>
            <a:custGeom>
              <a:avLst/>
              <a:gdLst/>
              <a:ahLst/>
              <a:cxnLst/>
              <a:rect l="l" t="t" r="r" b="b"/>
              <a:pathLst>
                <a:path w="1264920" h="1087120">
                  <a:moveTo>
                    <a:pt x="806653" y="348970"/>
                  </a:moveTo>
                  <a:lnTo>
                    <a:pt x="0" y="0"/>
                  </a:lnTo>
                </a:path>
                <a:path w="1264920" h="1087120">
                  <a:moveTo>
                    <a:pt x="1264323" y="1086967"/>
                  </a:moveTo>
                  <a:lnTo>
                    <a:pt x="806653" y="383298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82660" y="2374448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4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82660" y="2374448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52665" y="3461415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52665" y="3461415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30685" y="4828710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30685" y="4828710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93499" y="5323566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93499" y="5323566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93499" y="4342440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93499" y="4342440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8160" y="2935089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4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78160" y="2935089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12488" y="3950543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12488" y="3950543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2688" y="2440246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4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2688" y="2440246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70158" y="1948248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4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70158" y="1948248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022696" y="3358444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22696" y="3358444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22039" y="5397949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22039" y="5397949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067354" y="4694268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067354" y="4694268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765119" y="3520521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765119" y="3520521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323642" y="2754902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4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323642" y="2754902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14017" y="4974595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14017" y="4974595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800646" y="1991564"/>
            <a:ext cx="193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71</a:t>
            </a:r>
            <a:endParaRPr sz="1150">
              <a:latin typeface="Arial"/>
              <a:cs typeface="Arial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99" name="object 9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</a:t>
            </a:fld>
            <a:endParaRPr spc="20" dirty="0"/>
          </a:p>
        </p:txBody>
      </p:sp>
      <p:sp>
        <p:nvSpPr>
          <p:cNvPr id="76" name="object 76"/>
          <p:cNvSpPr txBox="1"/>
          <p:nvPr/>
        </p:nvSpPr>
        <p:spPr>
          <a:xfrm>
            <a:off x="536870" y="2523535"/>
            <a:ext cx="193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75</a:t>
            </a:r>
            <a:endParaRPr sz="11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72040" y="3340245"/>
            <a:ext cx="27749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118</a:t>
            </a:r>
            <a:endParaRPr sz="11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13221" y="4137890"/>
            <a:ext cx="27749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111</a:t>
            </a:r>
            <a:endParaRPr sz="11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358161" y="4471728"/>
            <a:ext cx="193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70</a:t>
            </a:r>
            <a:endParaRPr sz="11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354155" y="4960597"/>
            <a:ext cx="193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75</a:t>
            </a:r>
            <a:endParaRPr sz="11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973738" y="5170891"/>
            <a:ext cx="27749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120</a:t>
            </a:r>
            <a:endParaRPr sz="11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644754" y="2458435"/>
            <a:ext cx="27749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151</a:t>
            </a:r>
            <a:endParaRPr sz="11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33131" y="2887381"/>
            <a:ext cx="27749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140</a:t>
            </a:r>
            <a:endParaRPr sz="11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692213" y="3194042"/>
            <a:ext cx="193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99</a:t>
            </a:r>
            <a:endParaRPr sz="11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286966" y="3514602"/>
            <a:ext cx="193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80</a:t>
            </a:r>
            <a:endParaRPr sz="11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790629" y="4237711"/>
            <a:ext cx="193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97</a:t>
            </a:r>
            <a:endParaRPr sz="11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731857" y="4698090"/>
            <a:ext cx="27749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101</a:t>
            </a:r>
            <a:endParaRPr sz="11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981061" y="4102109"/>
            <a:ext cx="27749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211</a:t>
            </a:r>
            <a:endParaRPr sz="11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071735" y="4968618"/>
            <a:ext cx="27749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138</a:t>
            </a:r>
            <a:endParaRPr sz="11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572471" y="4651393"/>
            <a:ext cx="27749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146</a:t>
            </a:r>
            <a:endParaRPr sz="11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707764" y="4634352"/>
            <a:ext cx="193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85</a:t>
            </a:r>
            <a:endParaRPr sz="11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258284" y="5017203"/>
            <a:ext cx="875030" cy="77914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620"/>
              </a:spcBef>
            </a:pPr>
            <a:r>
              <a:rPr sz="1000" b="1" spc="5" dirty="0">
                <a:latin typeface="Arial"/>
                <a:cs typeface="Arial"/>
              </a:rPr>
              <a:t>Bucharest</a:t>
            </a:r>
            <a:endParaRPr sz="10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625"/>
              </a:spcBef>
            </a:pPr>
            <a:r>
              <a:rPr sz="1150" b="1" spc="20" dirty="0">
                <a:latin typeface="Arial"/>
                <a:cs typeface="Arial"/>
              </a:rPr>
              <a:t>90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000" b="1" spc="5" dirty="0">
                <a:latin typeface="Arial"/>
                <a:cs typeface="Arial"/>
              </a:rPr>
              <a:t>Giurgiu</a:t>
            </a:r>
            <a:endParaRPr sz="10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608850" y="4490003"/>
            <a:ext cx="193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98</a:t>
            </a:r>
            <a:endParaRPr sz="11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570666" y="4016436"/>
            <a:ext cx="27749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142</a:t>
            </a:r>
            <a:endParaRPr sz="11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664593" y="2989095"/>
            <a:ext cx="193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92</a:t>
            </a:r>
            <a:endParaRPr sz="11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964783" y="2356006"/>
            <a:ext cx="193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87</a:t>
            </a:r>
            <a:endParaRPr sz="11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357617" y="4905357"/>
            <a:ext cx="193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86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Greedy</a:t>
            </a:r>
            <a:r>
              <a:rPr spc="85" dirty="0"/>
              <a:t> </a:t>
            </a:r>
            <a:r>
              <a:rPr spc="-5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57" y="1622519"/>
            <a:ext cx="7883959" cy="168699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Evaluation function </a:t>
            </a:r>
            <a:r>
              <a:rPr sz="2050" i="1" spc="145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050" spc="14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45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spc="14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65" dirty="0">
                <a:latin typeface="Tahoma"/>
                <a:cs typeface="Tahoma"/>
              </a:rPr>
              <a:t>(</a:t>
            </a:r>
            <a:r>
              <a:rPr sz="2050" spc="-65" dirty="0">
                <a:solidFill>
                  <a:srgbClr val="7E0000"/>
                </a:solidFill>
                <a:latin typeface="Century"/>
                <a:cs typeface="Century"/>
              </a:rPr>
              <a:t>h</a:t>
            </a:r>
            <a:r>
              <a:rPr sz="2050" spc="-65" dirty="0">
                <a:latin typeface="Tahoma"/>
                <a:cs typeface="Tahoma"/>
              </a:rPr>
              <a:t>euristic)</a:t>
            </a:r>
            <a:endParaRPr sz="2050" dirty="0">
              <a:latin typeface="Tahoma"/>
              <a:cs typeface="Tahoma"/>
            </a:endParaRPr>
          </a:p>
          <a:p>
            <a:pPr marL="795020">
              <a:lnSpc>
                <a:spcPct val="100000"/>
              </a:lnSpc>
              <a:spcBef>
                <a:spcPts val="35"/>
              </a:spcBef>
            </a:pPr>
            <a:r>
              <a:rPr sz="2050" spc="15" dirty="0">
                <a:latin typeface="Tahoma"/>
                <a:cs typeface="Tahoma"/>
              </a:rPr>
              <a:t>=</a:t>
            </a:r>
            <a:r>
              <a:rPr sz="2050" dirty="0">
                <a:latin typeface="Tahoma"/>
                <a:cs typeface="Tahoma"/>
              </a:rPr>
              <a:t> estimate of cost from </a:t>
            </a:r>
            <a:r>
              <a:rPr sz="2050" i="1" spc="180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i="1" spc="12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latin typeface="Tahoma"/>
                <a:cs typeface="Tahoma"/>
              </a:rPr>
              <a:t>to the closest goal</a:t>
            </a: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80" dirty="0">
                <a:latin typeface="Tahoma"/>
                <a:cs typeface="Tahoma"/>
              </a:rPr>
              <a:t>E.g.,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i="1" spc="114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spc="172" baseline="-11904" dirty="0">
                <a:solidFill>
                  <a:srgbClr val="990099"/>
                </a:solidFill>
                <a:latin typeface="Garamond"/>
                <a:cs typeface="Garamond"/>
              </a:rPr>
              <a:t>SLD</a:t>
            </a:r>
            <a:r>
              <a:rPr sz="2050" spc="114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14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spc="114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straight-line distance from </a:t>
            </a:r>
            <a:r>
              <a:rPr sz="2050" i="1" spc="180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i="1" spc="13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Bucharest</a:t>
            </a:r>
            <a:endParaRPr sz="2050" dirty="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latin typeface="Tahoma"/>
                <a:cs typeface="Tahoma"/>
              </a:rPr>
              <a:t>Greedy search expands the node that </a:t>
            </a:r>
            <a:r>
              <a:rPr sz="2050" spc="40" dirty="0">
                <a:solidFill>
                  <a:srgbClr val="7E0000"/>
                </a:solidFill>
                <a:latin typeface="Century"/>
                <a:cs typeface="Century"/>
              </a:rPr>
              <a:t>appears</a:t>
            </a:r>
            <a:r>
              <a:rPr sz="2050" spc="9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dirty="0">
                <a:latin typeface="Tahoma"/>
                <a:cs typeface="Tahoma"/>
              </a:rPr>
              <a:t>to be closest to goal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90" dirty="0"/>
              <a:t>Greedy</a:t>
            </a:r>
            <a:r>
              <a:rPr spc="114" dirty="0"/>
              <a:t> </a:t>
            </a:r>
            <a:r>
              <a:rPr spc="-55" dirty="0"/>
              <a:t>search</a:t>
            </a:r>
            <a:r>
              <a:rPr spc="155" dirty="0"/>
              <a:t> </a:t>
            </a:r>
            <a:r>
              <a:rPr spc="2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519586" y="1860880"/>
            <a:ext cx="883919" cy="257175"/>
          </a:xfrm>
          <a:custGeom>
            <a:avLst/>
            <a:gdLst/>
            <a:ahLst/>
            <a:cxnLst/>
            <a:rect l="l" t="t" r="r" b="b"/>
            <a:pathLst>
              <a:path w="883920" h="257175">
                <a:moveTo>
                  <a:pt x="883754" y="128282"/>
                </a:moveTo>
                <a:lnTo>
                  <a:pt x="861227" y="87738"/>
                </a:lnTo>
                <a:lnTo>
                  <a:pt x="798497" y="52524"/>
                </a:lnTo>
                <a:lnTo>
                  <a:pt x="754330" y="37576"/>
                </a:lnTo>
                <a:lnTo>
                  <a:pt x="702843" y="24753"/>
                </a:lnTo>
                <a:lnTo>
                  <a:pt x="644945" y="14320"/>
                </a:lnTo>
                <a:lnTo>
                  <a:pt x="581546" y="6540"/>
                </a:lnTo>
                <a:lnTo>
                  <a:pt x="513555" y="1679"/>
                </a:lnTo>
                <a:lnTo>
                  <a:pt x="441883" y="0"/>
                </a:lnTo>
                <a:lnTo>
                  <a:pt x="370208" y="1679"/>
                </a:lnTo>
                <a:lnTo>
                  <a:pt x="302215" y="6540"/>
                </a:lnTo>
                <a:lnTo>
                  <a:pt x="238813" y="14320"/>
                </a:lnTo>
                <a:lnTo>
                  <a:pt x="180914" y="24753"/>
                </a:lnTo>
                <a:lnTo>
                  <a:pt x="129425" y="37576"/>
                </a:lnTo>
                <a:lnTo>
                  <a:pt x="85258" y="52524"/>
                </a:lnTo>
                <a:lnTo>
                  <a:pt x="49322" y="69332"/>
                </a:lnTo>
                <a:lnTo>
                  <a:pt x="5783" y="107476"/>
                </a:lnTo>
                <a:lnTo>
                  <a:pt x="0" y="128282"/>
                </a:lnTo>
                <a:lnTo>
                  <a:pt x="5783" y="149092"/>
                </a:lnTo>
                <a:lnTo>
                  <a:pt x="49322" y="187240"/>
                </a:lnTo>
                <a:lnTo>
                  <a:pt x="85258" y="204051"/>
                </a:lnTo>
                <a:lnTo>
                  <a:pt x="129425" y="219000"/>
                </a:lnTo>
                <a:lnTo>
                  <a:pt x="180914" y="231823"/>
                </a:lnTo>
                <a:lnTo>
                  <a:pt x="238813" y="242257"/>
                </a:lnTo>
                <a:lnTo>
                  <a:pt x="302215" y="250037"/>
                </a:lnTo>
                <a:lnTo>
                  <a:pt x="370208" y="254898"/>
                </a:lnTo>
                <a:lnTo>
                  <a:pt x="441883" y="256578"/>
                </a:lnTo>
                <a:lnTo>
                  <a:pt x="513555" y="254898"/>
                </a:lnTo>
                <a:lnTo>
                  <a:pt x="581546" y="250037"/>
                </a:lnTo>
                <a:lnTo>
                  <a:pt x="644945" y="242257"/>
                </a:lnTo>
                <a:lnTo>
                  <a:pt x="702843" y="231823"/>
                </a:lnTo>
                <a:lnTo>
                  <a:pt x="754330" y="219000"/>
                </a:lnTo>
                <a:lnTo>
                  <a:pt x="798497" y="204051"/>
                </a:lnTo>
                <a:lnTo>
                  <a:pt x="834432" y="187240"/>
                </a:lnTo>
                <a:lnTo>
                  <a:pt x="877971" y="149092"/>
                </a:lnTo>
                <a:lnTo>
                  <a:pt x="883754" y="128282"/>
                </a:lnTo>
                <a:close/>
              </a:path>
            </a:pathLst>
          </a:custGeom>
          <a:ln w="2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80800" y="1812508"/>
            <a:ext cx="35306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 marR="5080" indent="-39370">
              <a:lnSpc>
                <a:spcPct val="131900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Arad  </a:t>
            </a:r>
            <a:r>
              <a:rPr sz="1200" spc="10" dirty="0">
                <a:latin typeface="Arial"/>
                <a:cs typeface="Arial"/>
              </a:rPr>
              <a:t>366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3537" y="1903305"/>
            <a:ext cx="135264" cy="1717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</a:t>
            </a:fld>
            <a:endParaRPr spc="2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90" dirty="0"/>
              <a:t>Greedy</a:t>
            </a:r>
            <a:r>
              <a:rPr spc="114" dirty="0"/>
              <a:t> </a:t>
            </a:r>
            <a:r>
              <a:rPr spc="-55" dirty="0"/>
              <a:t>search</a:t>
            </a:r>
            <a:r>
              <a:rPr spc="155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55430" y="1860880"/>
            <a:ext cx="6119495" cy="1103630"/>
            <a:chOff x="2355430" y="1860880"/>
            <a:chExt cx="6119495" cy="1103630"/>
          </a:xfrm>
        </p:grpSpPr>
        <p:sp>
          <p:nvSpPr>
            <p:cNvPr id="4" name="object 4"/>
            <p:cNvSpPr/>
            <p:nvPr/>
          </p:nvSpPr>
          <p:spPr>
            <a:xfrm>
              <a:off x="2356065" y="2122373"/>
              <a:ext cx="5652135" cy="570230"/>
            </a:xfrm>
            <a:custGeom>
              <a:avLst/>
              <a:gdLst/>
              <a:ahLst/>
              <a:cxnLst/>
              <a:rect l="l" t="t" r="r" b="b"/>
              <a:pathLst>
                <a:path w="5652134" h="570230">
                  <a:moveTo>
                    <a:pt x="0" y="570153"/>
                  </a:moveTo>
                  <a:lnTo>
                    <a:pt x="2629877" y="0"/>
                  </a:lnTo>
                </a:path>
                <a:path w="5652134" h="570230">
                  <a:moveTo>
                    <a:pt x="2629877" y="0"/>
                  </a:moveTo>
                  <a:lnTo>
                    <a:pt x="3371088" y="570153"/>
                  </a:lnTo>
                </a:path>
                <a:path w="5652134" h="570230">
                  <a:moveTo>
                    <a:pt x="2629877" y="0"/>
                  </a:moveTo>
                  <a:lnTo>
                    <a:pt x="5651728" y="57015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7556" y="2694736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20" h="257175">
                  <a:moveTo>
                    <a:pt x="883754" y="128295"/>
                  </a:moveTo>
                  <a:lnTo>
                    <a:pt x="861227" y="87745"/>
                  </a:lnTo>
                  <a:lnTo>
                    <a:pt x="798496" y="52526"/>
                  </a:lnTo>
                  <a:lnTo>
                    <a:pt x="754329" y="37577"/>
                  </a:lnTo>
                  <a:lnTo>
                    <a:pt x="702840" y="24754"/>
                  </a:lnTo>
                  <a:lnTo>
                    <a:pt x="644941" y="14320"/>
                  </a:lnTo>
                  <a:lnTo>
                    <a:pt x="581539" y="6540"/>
                  </a:lnTo>
                  <a:lnTo>
                    <a:pt x="513546" y="1679"/>
                  </a:lnTo>
                  <a:lnTo>
                    <a:pt x="441871" y="0"/>
                  </a:lnTo>
                  <a:lnTo>
                    <a:pt x="370196" y="1679"/>
                  </a:lnTo>
                  <a:lnTo>
                    <a:pt x="302203" y="6540"/>
                  </a:lnTo>
                  <a:lnTo>
                    <a:pt x="238803" y="14320"/>
                  </a:lnTo>
                  <a:lnTo>
                    <a:pt x="180905" y="24754"/>
                  </a:lnTo>
                  <a:lnTo>
                    <a:pt x="129419" y="37577"/>
                  </a:lnTo>
                  <a:lnTo>
                    <a:pt x="85254" y="52526"/>
                  </a:lnTo>
                  <a:lnTo>
                    <a:pt x="49319" y="69337"/>
                  </a:lnTo>
                  <a:lnTo>
                    <a:pt x="5783" y="107485"/>
                  </a:lnTo>
                  <a:lnTo>
                    <a:pt x="0" y="128295"/>
                  </a:lnTo>
                  <a:lnTo>
                    <a:pt x="5783" y="149101"/>
                  </a:lnTo>
                  <a:lnTo>
                    <a:pt x="49319" y="187245"/>
                  </a:lnTo>
                  <a:lnTo>
                    <a:pt x="85254" y="204054"/>
                  </a:lnTo>
                  <a:lnTo>
                    <a:pt x="129419" y="219001"/>
                  </a:lnTo>
                  <a:lnTo>
                    <a:pt x="180905" y="231824"/>
                  </a:lnTo>
                  <a:lnTo>
                    <a:pt x="238803" y="242257"/>
                  </a:lnTo>
                  <a:lnTo>
                    <a:pt x="302203" y="250037"/>
                  </a:lnTo>
                  <a:lnTo>
                    <a:pt x="370196" y="254898"/>
                  </a:lnTo>
                  <a:lnTo>
                    <a:pt x="441871" y="256578"/>
                  </a:lnTo>
                  <a:lnTo>
                    <a:pt x="513546" y="254898"/>
                  </a:lnTo>
                  <a:lnTo>
                    <a:pt x="581539" y="250037"/>
                  </a:lnTo>
                  <a:lnTo>
                    <a:pt x="644941" y="242257"/>
                  </a:lnTo>
                  <a:lnTo>
                    <a:pt x="702840" y="231824"/>
                  </a:lnTo>
                  <a:lnTo>
                    <a:pt x="754329" y="219001"/>
                  </a:lnTo>
                  <a:lnTo>
                    <a:pt x="798496" y="204054"/>
                  </a:lnTo>
                  <a:lnTo>
                    <a:pt x="834432" y="187245"/>
                  </a:lnTo>
                  <a:lnTo>
                    <a:pt x="877971" y="149101"/>
                  </a:lnTo>
                  <a:lnTo>
                    <a:pt x="883754" y="128295"/>
                  </a:lnTo>
                  <a:close/>
                </a:path>
              </a:pathLst>
            </a:custGeom>
            <a:ln w="25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9599" y="1860880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20" h="257175">
                  <a:moveTo>
                    <a:pt x="0" y="128282"/>
                  </a:moveTo>
                  <a:lnTo>
                    <a:pt x="22526" y="168833"/>
                  </a:lnTo>
                  <a:lnTo>
                    <a:pt x="85254" y="204051"/>
                  </a:lnTo>
                  <a:lnTo>
                    <a:pt x="129419" y="219000"/>
                  </a:lnTo>
                  <a:lnTo>
                    <a:pt x="180905" y="231823"/>
                  </a:lnTo>
                  <a:lnTo>
                    <a:pt x="238803" y="242257"/>
                  </a:lnTo>
                  <a:lnTo>
                    <a:pt x="302203" y="250037"/>
                  </a:lnTo>
                  <a:lnTo>
                    <a:pt x="370196" y="254898"/>
                  </a:lnTo>
                  <a:lnTo>
                    <a:pt x="441871" y="256578"/>
                  </a:lnTo>
                  <a:lnTo>
                    <a:pt x="513545" y="254898"/>
                  </a:lnTo>
                  <a:lnTo>
                    <a:pt x="581538" y="250037"/>
                  </a:lnTo>
                  <a:lnTo>
                    <a:pt x="644938" y="242257"/>
                  </a:lnTo>
                  <a:lnTo>
                    <a:pt x="702836" y="231823"/>
                  </a:lnTo>
                  <a:lnTo>
                    <a:pt x="754322" y="219000"/>
                  </a:lnTo>
                  <a:lnTo>
                    <a:pt x="798488" y="204051"/>
                  </a:lnTo>
                  <a:lnTo>
                    <a:pt x="834422" y="187240"/>
                  </a:lnTo>
                  <a:lnTo>
                    <a:pt x="877958" y="149092"/>
                  </a:lnTo>
                  <a:lnTo>
                    <a:pt x="883742" y="128282"/>
                  </a:lnTo>
                  <a:lnTo>
                    <a:pt x="877958" y="107476"/>
                  </a:lnTo>
                  <a:lnTo>
                    <a:pt x="834422" y="69332"/>
                  </a:lnTo>
                  <a:lnTo>
                    <a:pt x="798488" y="52524"/>
                  </a:lnTo>
                  <a:lnTo>
                    <a:pt x="754322" y="37576"/>
                  </a:lnTo>
                  <a:lnTo>
                    <a:pt x="702836" y="24753"/>
                  </a:lnTo>
                  <a:lnTo>
                    <a:pt x="644938" y="14320"/>
                  </a:lnTo>
                  <a:lnTo>
                    <a:pt x="581538" y="6540"/>
                  </a:lnTo>
                  <a:lnTo>
                    <a:pt x="513545" y="1679"/>
                  </a:lnTo>
                  <a:lnTo>
                    <a:pt x="441871" y="0"/>
                  </a:lnTo>
                  <a:lnTo>
                    <a:pt x="370196" y="1679"/>
                  </a:lnTo>
                  <a:lnTo>
                    <a:pt x="302203" y="6540"/>
                  </a:lnTo>
                  <a:lnTo>
                    <a:pt x="238803" y="14320"/>
                  </a:lnTo>
                  <a:lnTo>
                    <a:pt x="180905" y="24753"/>
                  </a:lnTo>
                  <a:lnTo>
                    <a:pt x="129419" y="37576"/>
                  </a:lnTo>
                  <a:lnTo>
                    <a:pt x="85254" y="52524"/>
                  </a:lnTo>
                  <a:lnTo>
                    <a:pt x="49319" y="69332"/>
                  </a:lnTo>
                  <a:lnTo>
                    <a:pt x="5783" y="107476"/>
                  </a:lnTo>
                  <a:lnTo>
                    <a:pt x="0" y="12828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19599" y="1860880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20" h="257175">
                  <a:moveTo>
                    <a:pt x="883742" y="128282"/>
                  </a:moveTo>
                  <a:lnTo>
                    <a:pt x="861215" y="87738"/>
                  </a:lnTo>
                  <a:lnTo>
                    <a:pt x="798488" y="52524"/>
                  </a:lnTo>
                  <a:lnTo>
                    <a:pt x="754322" y="37576"/>
                  </a:lnTo>
                  <a:lnTo>
                    <a:pt x="702836" y="24753"/>
                  </a:lnTo>
                  <a:lnTo>
                    <a:pt x="644938" y="14320"/>
                  </a:lnTo>
                  <a:lnTo>
                    <a:pt x="581538" y="6540"/>
                  </a:lnTo>
                  <a:lnTo>
                    <a:pt x="513545" y="1679"/>
                  </a:lnTo>
                  <a:lnTo>
                    <a:pt x="441871" y="0"/>
                  </a:lnTo>
                  <a:lnTo>
                    <a:pt x="370196" y="1679"/>
                  </a:lnTo>
                  <a:lnTo>
                    <a:pt x="302203" y="6540"/>
                  </a:lnTo>
                  <a:lnTo>
                    <a:pt x="238803" y="14320"/>
                  </a:lnTo>
                  <a:lnTo>
                    <a:pt x="180905" y="24753"/>
                  </a:lnTo>
                  <a:lnTo>
                    <a:pt x="129419" y="37576"/>
                  </a:lnTo>
                  <a:lnTo>
                    <a:pt x="85254" y="52524"/>
                  </a:lnTo>
                  <a:lnTo>
                    <a:pt x="49319" y="69332"/>
                  </a:lnTo>
                  <a:lnTo>
                    <a:pt x="5783" y="107476"/>
                  </a:lnTo>
                  <a:lnTo>
                    <a:pt x="0" y="128282"/>
                  </a:lnTo>
                  <a:lnTo>
                    <a:pt x="5783" y="149092"/>
                  </a:lnTo>
                  <a:lnTo>
                    <a:pt x="49319" y="187240"/>
                  </a:lnTo>
                  <a:lnTo>
                    <a:pt x="85254" y="204051"/>
                  </a:lnTo>
                  <a:lnTo>
                    <a:pt x="129419" y="219000"/>
                  </a:lnTo>
                  <a:lnTo>
                    <a:pt x="180905" y="231823"/>
                  </a:lnTo>
                  <a:lnTo>
                    <a:pt x="238803" y="242257"/>
                  </a:lnTo>
                  <a:lnTo>
                    <a:pt x="302203" y="250037"/>
                  </a:lnTo>
                  <a:lnTo>
                    <a:pt x="370196" y="254898"/>
                  </a:lnTo>
                  <a:lnTo>
                    <a:pt x="441871" y="256578"/>
                  </a:lnTo>
                  <a:lnTo>
                    <a:pt x="513545" y="254898"/>
                  </a:lnTo>
                  <a:lnTo>
                    <a:pt x="581538" y="250037"/>
                  </a:lnTo>
                  <a:lnTo>
                    <a:pt x="644938" y="242257"/>
                  </a:lnTo>
                  <a:lnTo>
                    <a:pt x="702836" y="231823"/>
                  </a:lnTo>
                  <a:lnTo>
                    <a:pt x="754322" y="219000"/>
                  </a:lnTo>
                  <a:lnTo>
                    <a:pt x="798488" y="204051"/>
                  </a:lnTo>
                  <a:lnTo>
                    <a:pt x="834422" y="187240"/>
                  </a:lnTo>
                  <a:lnTo>
                    <a:pt x="877958" y="149092"/>
                  </a:lnTo>
                  <a:lnTo>
                    <a:pt x="883742" y="1282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80813" y="1867666"/>
            <a:ext cx="353060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0435" y="2694736"/>
            <a:ext cx="4245610" cy="257175"/>
          </a:xfrm>
          <a:custGeom>
            <a:avLst/>
            <a:gdLst/>
            <a:ahLst/>
            <a:cxnLst/>
            <a:rect l="l" t="t" r="r" b="b"/>
            <a:pathLst>
              <a:path w="4245610" h="257175">
                <a:moveTo>
                  <a:pt x="883754" y="128295"/>
                </a:moveTo>
                <a:lnTo>
                  <a:pt x="861228" y="87745"/>
                </a:lnTo>
                <a:lnTo>
                  <a:pt x="798500" y="52526"/>
                </a:lnTo>
                <a:lnTo>
                  <a:pt x="754335" y="37577"/>
                </a:lnTo>
                <a:lnTo>
                  <a:pt x="702849" y="24754"/>
                </a:lnTo>
                <a:lnTo>
                  <a:pt x="644951" y="14320"/>
                </a:lnTo>
                <a:lnTo>
                  <a:pt x="581550" y="6540"/>
                </a:lnTo>
                <a:lnTo>
                  <a:pt x="513558" y="1679"/>
                </a:lnTo>
                <a:lnTo>
                  <a:pt x="441883" y="0"/>
                </a:lnTo>
                <a:lnTo>
                  <a:pt x="370208" y="1679"/>
                </a:lnTo>
                <a:lnTo>
                  <a:pt x="302215" y="6540"/>
                </a:lnTo>
                <a:lnTo>
                  <a:pt x="238813" y="14320"/>
                </a:lnTo>
                <a:lnTo>
                  <a:pt x="180914" y="24754"/>
                </a:lnTo>
                <a:lnTo>
                  <a:pt x="129425" y="37577"/>
                </a:lnTo>
                <a:lnTo>
                  <a:pt x="85258" y="52526"/>
                </a:lnTo>
                <a:lnTo>
                  <a:pt x="49322" y="69337"/>
                </a:lnTo>
                <a:lnTo>
                  <a:pt x="5783" y="107485"/>
                </a:lnTo>
                <a:lnTo>
                  <a:pt x="0" y="128295"/>
                </a:lnTo>
                <a:lnTo>
                  <a:pt x="5783" y="149101"/>
                </a:lnTo>
                <a:lnTo>
                  <a:pt x="49322" y="187245"/>
                </a:lnTo>
                <a:lnTo>
                  <a:pt x="85258" y="204054"/>
                </a:lnTo>
                <a:lnTo>
                  <a:pt x="129425" y="219001"/>
                </a:lnTo>
                <a:lnTo>
                  <a:pt x="180914" y="231824"/>
                </a:lnTo>
                <a:lnTo>
                  <a:pt x="238813" y="242257"/>
                </a:lnTo>
                <a:lnTo>
                  <a:pt x="302215" y="250037"/>
                </a:lnTo>
                <a:lnTo>
                  <a:pt x="370208" y="254898"/>
                </a:lnTo>
                <a:lnTo>
                  <a:pt x="441883" y="256578"/>
                </a:lnTo>
                <a:lnTo>
                  <a:pt x="513558" y="254898"/>
                </a:lnTo>
                <a:lnTo>
                  <a:pt x="581550" y="250037"/>
                </a:lnTo>
                <a:lnTo>
                  <a:pt x="644951" y="242257"/>
                </a:lnTo>
                <a:lnTo>
                  <a:pt x="702849" y="231824"/>
                </a:lnTo>
                <a:lnTo>
                  <a:pt x="754335" y="219001"/>
                </a:lnTo>
                <a:lnTo>
                  <a:pt x="798500" y="204054"/>
                </a:lnTo>
                <a:lnTo>
                  <a:pt x="834434" y="187245"/>
                </a:lnTo>
                <a:lnTo>
                  <a:pt x="877971" y="149101"/>
                </a:lnTo>
                <a:lnTo>
                  <a:pt x="883754" y="128295"/>
                </a:lnTo>
                <a:close/>
              </a:path>
              <a:path w="4245610" h="257175">
                <a:moveTo>
                  <a:pt x="4245305" y="128295"/>
                </a:moveTo>
                <a:lnTo>
                  <a:pt x="4222777" y="87745"/>
                </a:lnTo>
                <a:lnTo>
                  <a:pt x="4160046" y="52526"/>
                </a:lnTo>
                <a:lnTo>
                  <a:pt x="4115879" y="37577"/>
                </a:lnTo>
                <a:lnTo>
                  <a:pt x="4064391" y="24754"/>
                </a:lnTo>
                <a:lnTo>
                  <a:pt x="4006491" y="14320"/>
                </a:lnTo>
                <a:lnTo>
                  <a:pt x="3943089" y="6540"/>
                </a:lnTo>
                <a:lnTo>
                  <a:pt x="3875096" y="1679"/>
                </a:lnTo>
                <a:lnTo>
                  <a:pt x="3803421" y="0"/>
                </a:lnTo>
                <a:lnTo>
                  <a:pt x="3731749" y="1679"/>
                </a:lnTo>
                <a:lnTo>
                  <a:pt x="3663759" y="6540"/>
                </a:lnTo>
                <a:lnTo>
                  <a:pt x="3600359" y="14320"/>
                </a:lnTo>
                <a:lnTo>
                  <a:pt x="3542461" y="24754"/>
                </a:lnTo>
                <a:lnTo>
                  <a:pt x="3490974" y="37577"/>
                </a:lnTo>
                <a:lnTo>
                  <a:pt x="3446808" y="52526"/>
                </a:lnTo>
                <a:lnTo>
                  <a:pt x="3410872" y="69337"/>
                </a:lnTo>
                <a:lnTo>
                  <a:pt x="3367333" y="107485"/>
                </a:lnTo>
                <a:lnTo>
                  <a:pt x="3361550" y="128295"/>
                </a:lnTo>
                <a:lnTo>
                  <a:pt x="3367333" y="149101"/>
                </a:lnTo>
                <a:lnTo>
                  <a:pt x="3410872" y="187245"/>
                </a:lnTo>
                <a:lnTo>
                  <a:pt x="3446808" y="204054"/>
                </a:lnTo>
                <a:lnTo>
                  <a:pt x="3490974" y="219001"/>
                </a:lnTo>
                <a:lnTo>
                  <a:pt x="3542461" y="231824"/>
                </a:lnTo>
                <a:lnTo>
                  <a:pt x="3600359" y="242257"/>
                </a:lnTo>
                <a:lnTo>
                  <a:pt x="3663759" y="250037"/>
                </a:lnTo>
                <a:lnTo>
                  <a:pt x="3731749" y="254898"/>
                </a:lnTo>
                <a:lnTo>
                  <a:pt x="3803421" y="256578"/>
                </a:lnTo>
                <a:lnTo>
                  <a:pt x="3875096" y="254898"/>
                </a:lnTo>
                <a:lnTo>
                  <a:pt x="3943089" y="250037"/>
                </a:lnTo>
                <a:lnTo>
                  <a:pt x="4006491" y="242257"/>
                </a:lnTo>
                <a:lnTo>
                  <a:pt x="4064391" y="231824"/>
                </a:lnTo>
                <a:lnTo>
                  <a:pt x="4115879" y="219001"/>
                </a:lnTo>
                <a:lnTo>
                  <a:pt x="4160046" y="204054"/>
                </a:lnTo>
                <a:lnTo>
                  <a:pt x="4195982" y="187245"/>
                </a:lnTo>
                <a:lnTo>
                  <a:pt x="4239521" y="149101"/>
                </a:lnTo>
                <a:lnTo>
                  <a:pt x="4245305" y="128295"/>
                </a:lnTo>
                <a:close/>
              </a:path>
            </a:pathLst>
          </a:custGeom>
          <a:ln w="2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65184" y="2646388"/>
            <a:ext cx="37020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 marR="5080" indent="-45720">
              <a:lnSpc>
                <a:spcPct val="131900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Sibiu  </a:t>
            </a:r>
            <a:r>
              <a:rPr sz="1200" spc="10" dirty="0">
                <a:latin typeface="Arial"/>
                <a:cs typeface="Arial"/>
              </a:rPr>
              <a:t>253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5216" y="2646363"/>
            <a:ext cx="70612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075" marR="5080" indent="-207010">
              <a:lnSpc>
                <a:spcPct val="131900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Timisoara  </a:t>
            </a:r>
            <a:r>
              <a:rPr sz="1200" spc="10" dirty="0">
                <a:latin typeface="Arial"/>
                <a:cs typeface="Arial"/>
              </a:rPr>
              <a:t>329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74152" y="2646363"/>
            <a:ext cx="46545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70" marR="5080" indent="-103505">
              <a:lnSpc>
                <a:spcPct val="131900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Zerind  </a:t>
            </a:r>
            <a:r>
              <a:rPr sz="1200" spc="10" dirty="0">
                <a:latin typeface="Arial"/>
                <a:cs typeface="Arial"/>
              </a:rPr>
              <a:t>374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4385" y="2737162"/>
            <a:ext cx="135252" cy="171726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8</a:t>
            </a:fld>
            <a:endParaRPr spc="2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90" dirty="0"/>
              <a:t>Greedy</a:t>
            </a:r>
            <a:r>
              <a:rPr spc="114" dirty="0"/>
              <a:t> </a:t>
            </a:r>
            <a:r>
              <a:rPr spc="-55" dirty="0"/>
              <a:t>search</a:t>
            </a:r>
            <a:r>
              <a:rPr spc="155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0453" y="1860880"/>
            <a:ext cx="7744459" cy="1946910"/>
            <a:chOff x="730453" y="1860880"/>
            <a:chExt cx="7744459" cy="1946910"/>
          </a:xfrm>
        </p:grpSpPr>
        <p:sp>
          <p:nvSpPr>
            <p:cNvPr id="4" name="object 4"/>
            <p:cNvSpPr/>
            <p:nvPr/>
          </p:nvSpPr>
          <p:spPr>
            <a:xfrm>
              <a:off x="2356053" y="2122373"/>
              <a:ext cx="5652135" cy="570230"/>
            </a:xfrm>
            <a:custGeom>
              <a:avLst/>
              <a:gdLst/>
              <a:ahLst/>
              <a:cxnLst/>
              <a:rect l="l" t="t" r="r" b="b"/>
              <a:pathLst>
                <a:path w="5652134" h="570230">
                  <a:moveTo>
                    <a:pt x="0" y="570153"/>
                  </a:moveTo>
                  <a:lnTo>
                    <a:pt x="2629877" y="0"/>
                  </a:lnTo>
                </a:path>
                <a:path w="5652134" h="570230">
                  <a:moveTo>
                    <a:pt x="2629877" y="0"/>
                  </a:moveTo>
                  <a:lnTo>
                    <a:pt x="3371088" y="570153"/>
                  </a:lnTo>
                </a:path>
                <a:path w="5652134" h="570230">
                  <a:moveTo>
                    <a:pt x="2629877" y="0"/>
                  </a:moveTo>
                  <a:lnTo>
                    <a:pt x="5651728" y="57015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7543" y="2694736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20" h="257175">
                  <a:moveTo>
                    <a:pt x="883754" y="128295"/>
                  </a:moveTo>
                  <a:lnTo>
                    <a:pt x="861228" y="87745"/>
                  </a:lnTo>
                  <a:lnTo>
                    <a:pt x="798500" y="52526"/>
                  </a:lnTo>
                  <a:lnTo>
                    <a:pt x="754335" y="37577"/>
                  </a:lnTo>
                  <a:lnTo>
                    <a:pt x="702849" y="24754"/>
                  </a:lnTo>
                  <a:lnTo>
                    <a:pt x="644951" y="14320"/>
                  </a:lnTo>
                  <a:lnTo>
                    <a:pt x="581550" y="6540"/>
                  </a:lnTo>
                  <a:lnTo>
                    <a:pt x="513558" y="1679"/>
                  </a:lnTo>
                  <a:lnTo>
                    <a:pt x="441883" y="0"/>
                  </a:lnTo>
                  <a:lnTo>
                    <a:pt x="370208" y="1679"/>
                  </a:lnTo>
                  <a:lnTo>
                    <a:pt x="302215" y="6540"/>
                  </a:lnTo>
                  <a:lnTo>
                    <a:pt x="238813" y="14320"/>
                  </a:lnTo>
                  <a:lnTo>
                    <a:pt x="180914" y="24754"/>
                  </a:lnTo>
                  <a:lnTo>
                    <a:pt x="129425" y="37577"/>
                  </a:lnTo>
                  <a:lnTo>
                    <a:pt x="85258" y="52526"/>
                  </a:lnTo>
                  <a:lnTo>
                    <a:pt x="49322" y="69337"/>
                  </a:lnTo>
                  <a:lnTo>
                    <a:pt x="5783" y="107485"/>
                  </a:lnTo>
                  <a:lnTo>
                    <a:pt x="0" y="128295"/>
                  </a:lnTo>
                  <a:lnTo>
                    <a:pt x="5783" y="149101"/>
                  </a:lnTo>
                  <a:lnTo>
                    <a:pt x="49322" y="187245"/>
                  </a:lnTo>
                  <a:lnTo>
                    <a:pt x="85258" y="204054"/>
                  </a:lnTo>
                  <a:lnTo>
                    <a:pt x="129425" y="219001"/>
                  </a:lnTo>
                  <a:lnTo>
                    <a:pt x="180914" y="231824"/>
                  </a:lnTo>
                  <a:lnTo>
                    <a:pt x="238813" y="242257"/>
                  </a:lnTo>
                  <a:lnTo>
                    <a:pt x="302215" y="250037"/>
                  </a:lnTo>
                  <a:lnTo>
                    <a:pt x="370208" y="254898"/>
                  </a:lnTo>
                  <a:lnTo>
                    <a:pt x="441883" y="256578"/>
                  </a:lnTo>
                  <a:lnTo>
                    <a:pt x="513558" y="254898"/>
                  </a:lnTo>
                  <a:lnTo>
                    <a:pt x="581550" y="250037"/>
                  </a:lnTo>
                  <a:lnTo>
                    <a:pt x="644951" y="242257"/>
                  </a:lnTo>
                  <a:lnTo>
                    <a:pt x="702849" y="231824"/>
                  </a:lnTo>
                  <a:lnTo>
                    <a:pt x="754335" y="219001"/>
                  </a:lnTo>
                  <a:lnTo>
                    <a:pt x="798500" y="204054"/>
                  </a:lnTo>
                  <a:lnTo>
                    <a:pt x="834434" y="187245"/>
                  </a:lnTo>
                  <a:lnTo>
                    <a:pt x="877971" y="149101"/>
                  </a:lnTo>
                  <a:lnTo>
                    <a:pt x="883754" y="128295"/>
                  </a:lnTo>
                  <a:close/>
                </a:path>
              </a:pathLst>
            </a:custGeom>
            <a:ln w="25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9586" y="1860880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20" h="257175">
                  <a:moveTo>
                    <a:pt x="0" y="128282"/>
                  </a:moveTo>
                  <a:lnTo>
                    <a:pt x="22527" y="168833"/>
                  </a:lnTo>
                  <a:lnTo>
                    <a:pt x="85258" y="204051"/>
                  </a:lnTo>
                  <a:lnTo>
                    <a:pt x="129425" y="219000"/>
                  </a:lnTo>
                  <a:lnTo>
                    <a:pt x="180914" y="231823"/>
                  </a:lnTo>
                  <a:lnTo>
                    <a:pt x="238813" y="242257"/>
                  </a:lnTo>
                  <a:lnTo>
                    <a:pt x="302215" y="250037"/>
                  </a:lnTo>
                  <a:lnTo>
                    <a:pt x="370208" y="254898"/>
                  </a:lnTo>
                  <a:lnTo>
                    <a:pt x="441883" y="256578"/>
                  </a:lnTo>
                  <a:lnTo>
                    <a:pt x="513555" y="254898"/>
                  </a:lnTo>
                  <a:lnTo>
                    <a:pt x="581546" y="250037"/>
                  </a:lnTo>
                  <a:lnTo>
                    <a:pt x="644945" y="242257"/>
                  </a:lnTo>
                  <a:lnTo>
                    <a:pt x="702843" y="231823"/>
                  </a:lnTo>
                  <a:lnTo>
                    <a:pt x="754330" y="219000"/>
                  </a:lnTo>
                  <a:lnTo>
                    <a:pt x="798497" y="204051"/>
                  </a:lnTo>
                  <a:lnTo>
                    <a:pt x="834432" y="187240"/>
                  </a:lnTo>
                  <a:lnTo>
                    <a:pt x="877971" y="149092"/>
                  </a:lnTo>
                  <a:lnTo>
                    <a:pt x="883754" y="128282"/>
                  </a:lnTo>
                  <a:lnTo>
                    <a:pt x="877971" y="107476"/>
                  </a:lnTo>
                  <a:lnTo>
                    <a:pt x="834432" y="69332"/>
                  </a:lnTo>
                  <a:lnTo>
                    <a:pt x="798497" y="52524"/>
                  </a:lnTo>
                  <a:lnTo>
                    <a:pt x="754330" y="37576"/>
                  </a:lnTo>
                  <a:lnTo>
                    <a:pt x="702843" y="24753"/>
                  </a:lnTo>
                  <a:lnTo>
                    <a:pt x="644945" y="14320"/>
                  </a:lnTo>
                  <a:lnTo>
                    <a:pt x="581546" y="6540"/>
                  </a:lnTo>
                  <a:lnTo>
                    <a:pt x="513555" y="1679"/>
                  </a:lnTo>
                  <a:lnTo>
                    <a:pt x="441883" y="0"/>
                  </a:lnTo>
                  <a:lnTo>
                    <a:pt x="370208" y="1679"/>
                  </a:lnTo>
                  <a:lnTo>
                    <a:pt x="302215" y="6540"/>
                  </a:lnTo>
                  <a:lnTo>
                    <a:pt x="238813" y="14320"/>
                  </a:lnTo>
                  <a:lnTo>
                    <a:pt x="180914" y="24753"/>
                  </a:lnTo>
                  <a:lnTo>
                    <a:pt x="129425" y="37576"/>
                  </a:lnTo>
                  <a:lnTo>
                    <a:pt x="85258" y="52524"/>
                  </a:lnTo>
                  <a:lnTo>
                    <a:pt x="49322" y="69332"/>
                  </a:lnTo>
                  <a:lnTo>
                    <a:pt x="5783" y="107476"/>
                  </a:lnTo>
                  <a:lnTo>
                    <a:pt x="0" y="12828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19586" y="1860880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20" h="257175">
                  <a:moveTo>
                    <a:pt x="883754" y="128282"/>
                  </a:moveTo>
                  <a:lnTo>
                    <a:pt x="861227" y="87738"/>
                  </a:lnTo>
                  <a:lnTo>
                    <a:pt x="798497" y="52524"/>
                  </a:lnTo>
                  <a:lnTo>
                    <a:pt x="754330" y="37576"/>
                  </a:lnTo>
                  <a:lnTo>
                    <a:pt x="702843" y="24753"/>
                  </a:lnTo>
                  <a:lnTo>
                    <a:pt x="644945" y="14320"/>
                  </a:lnTo>
                  <a:lnTo>
                    <a:pt x="581546" y="6540"/>
                  </a:lnTo>
                  <a:lnTo>
                    <a:pt x="513555" y="1679"/>
                  </a:lnTo>
                  <a:lnTo>
                    <a:pt x="441883" y="0"/>
                  </a:lnTo>
                  <a:lnTo>
                    <a:pt x="370208" y="1679"/>
                  </a:lnTo>
                  <a:lnTo>
                    <a:pt x="302215" y="6540"/>
                  </a:lnTo>
                  <a:lnTo>
                    <a:pt x="238813" y="14320"/>
                  </a:lnTo>
                  <a:lnTo>
                    <a:pt x="180914" y="24753"/>
                  </a:lnTo>
                  <a:lnTo>
                    <a:pt x="129425" y="37576"/>
                  </a:lnTo>
                  <a:lnTo>
                    <a:pt x="85258" y="52524"/>
                  </a:lnTo>
                  <a:lnTo>
                    <a:pt x="49322" y="69332"/>
                  </a:lnTo>
                  <a:lnTo>
                    <a:pt x="5783" y="107476"/>
                  </a:lnTo>
                  <a:lnTo>
                    <a:pt x="0" y="128282"/>
                  </a:lnTo>
                  <a:lnTo>
                    <a:pt x="5783" y="149092"/>
                  </a:lnTo>
                  <a:lnTo>
                    <a:pt x="49322" y="187240"/>
                  </a:lnTo>
                  <a:lnTo>
                    <a:pt x="85258" y="204051"/>
                  </a:lnTo>
                  <a:lnTo>
                    <a:pt x="129425" y="219000"/>
                  </a:lnTo>
                  <a:lnTo>
                    <a:pt x="180914" y="231823"/>
                  </a:lnTo>
                  <a:lnTo>
                    <a:pt x="238813" y="242257"/>
                  </a:lnTo>
                  <a:lnTo>
                    <a:pt x="302215" y="250037"/>
                  </a:lnTo>
                  <a:lnTo>
                    <a:pt x="370208" y="254898"/>
                  </a:lnTo>
                  <a:lnTo>
                    <a:pt x="441883" y="256578"/>
                  </a:lnTo>
                  <a:lnTo>
                    <a:pt x="513555" y="254898"/>
                  </a:lnTo>
                  <a:lnTo>
                    <a:pt x="581546" y="250037"/>
                  </a:lnTo>
                  <a:lnTo>
                    <a:pt x="644945" y="242257"/>
                  </a:lnTo>
                  <a:lnTo>
                    <a:pt x="702843" y="231823"/>
                  </a:lnTo>
                  <a:lnTo>
                    <a:pt x="754330" y="219000"/>
                  </a:lnTo>
                  <a:lnTo>
                    <a:pt x="798497" y="204051"/>
                  </a:lnTo>
                  <a:lnTo>
                    <a:pt x="834432" y="187240"/>
                  </a:lnTo>
                  <a:lnTo>
                    <a:pt x="877971" y="149092"/>
                  </a:lnTo>
                  <a:lnTo>
                    <a:pt x="883754" y="1282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088" y="2956229"/>
              <a:ext cx="3242945" cy="570230"/>
            </a:xfrm>
            <a:custGeom>
              <a:avLst/>
              <a:gdLst/>
              <a:ahLst/>
              <a:cxnLst/>
              <a:rect l="l" t="t" r="r" b="b"/>
              <a:pathLst>
                <a:path w="3242945" h="570229">
                  <a:moveTo>
                    <a:pt x="1624965" y="0"/>
                  </a:moveTo>
                  <a:lnTo>
                    <a:pt x="0" y="570166"/>
                  </a:lnTo>
                </a:path>
                <a:path w="3242945" h="570229">
                  <a:moveTo>
                    <a:pt x="1624965" y="0"/>
                  </a:moveTo>
                  <a:lnTo>
                    <a:pt x="1097559" y="570166"/>
                  </a:lnTo>
                </a:path>
                <a:path w="3242945" h="570229">
                  <a:moveTo>
                    <a:pt x="1624965" y="0"/>
                  </a:moveTo>
                  <a:lnTo>
                    <a:pt x="2145233" y="570166"/>
                  </a:lnTo>
                </a:path>
                <a:path w="3242945" h="570229">
                  <a:moveTo>
                    <a:pt x="1624965" y="0"/>
                  </a:moveTo>
                  <a:lnTo>
                    <a:pt x="3242792" y="57016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6104" y="3537648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20" h="257175">
                  <a:moveTo>
                    <a:pt x="883742" y="128282"/>
                  </a:moveTo>
                  <a:lnTo>
                    <a:pt x="861215" y="87733"/>
                  </a:lnTo>
                  <a:lnTo>
                    <a:pt x="798488" y="52518"/>
                  </a:lnTo>
                  <a:lnTo>
                    <a:pt x="754322" y="37571"/>
                  </a:lnTo>
                  <a:lnTo>
                    <a:pt x="702836" y="24749"/>
                  </a:lnTo>
                  <a:lnTo>
                    <a:pt x="644938" y="14317"/>
                  </a:lnTo>
                  <a:lnTo>
                    <a:pt x="581538" y="6539"/>
                  </a:lnTo>
                  <a:lnTo>
                    <a:pt x="513545" y="1678"/>
                  </a:lnTo>
                  <a:lnTo>
                    <a:pt x="441871" y="0"/>
                  </a:lnTo>
                  <a:lnTo>
                    <a:pt x="370196" y="1678"/>
                  </a:lnTo>
                  <a:lnTo>
                    <a:pt x="302203" y="6539"/>
                  </a:lnTo>
                  <a:lnTo>
                    <a:pt x="238803" y="14317"/>
                  </a:lnTo>
                  <a:lnTo>
                    <a:pt x="180905" y="24749"/>
                  </a:lnTo>
                  <a:lnTo>
                    <a:pt x="129419" y="37571"/>
                  </a:lnTo>
                  <a:lnTo>
                    <a:pt x="85254" y="52518"/>
                  </a:lnTo>
                  <a:lnTo>
                    <a:pt x="49319" y="69327"/>
                  </a:lnTo>
                  <a:lnTo>
                    <a:pt x="5783" y="107473"/>
                  </a:lnTo>
                  <a:lnTo>
                    <a:pt x="0" y="128282"/>
                  </a:lnTo>
                  <a:lnTo>
                    <a:pt x="5783" y="149091"/>
                  </a:lnTo>
                  <a:lnTo>
                    <a:pt x="49319" y="187238"/>
                  </a:lnTo>
                  <a:lnTo>
                    <a:pt x="85254" y="204046"/>
                  </a:lnTo>
                  <a:lnTo>
                    <a:pt x="129419" y="218994"/>
                  </a:lnTo>
                  <a:lnTo>
                    <a:pt x="180905" y="231815"/>
                  </a:lnTo>
                  <a:lnTo>
                    <a:pt x="238803" y="242247"/>
                  </a:lnTo>
                  <a:lnTo>
                    <a:pt x="302203" y="250025"/>
                  </a:lnTo>
                  <a:lnTo>
                    <a:pt x="370196" y="254886"/>
                  </a:lnTo>
                  <a:lnTo>
                    <a:pt x="441871" y="256565"/>
                  </a:lnTo>
                  <a:lnTo>
                    <a:pt x="513545" y="254886"/>
                  </a:lnTo>
                  <a:lnTo>
                    <a:pt x="581538" y="250025"/>
                  </a:lnTo>
                  <a:lnTo>
                    <a:pt x="644938" y="242247"/>
                  </a:lnTo>
                  <a:lnTo>
                    <a:pt x="702836" y="231815"/>
                  </a:lnTo>
                  <a:lnTo>
                    <a:pt x="754322" y="218994"/>
                  </a:lnTo>
                  <a:lnTo>
                    <a:pt x="798488" y="204046"/>
                  </a:lnTo>
                  <a:lnTo>
                    <a:pt x="834422" y="187238"/>
                  </a:lnTo>
                  <a:lnTo>
                    <a:pt x="877958" y="149091"/>
                  </a:lnTo>
                  <a:lnTo>
                    <a:pt x="883742" y="128282"/>
                  </a:lnTo>
                  <a:close/>
                </a:path>
              </a:pathLst>
            </a:custGeom>
            <a:ln w="25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80800" y="1867666"/>
            <a:ext cx="353060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10435" y="2694736"/>
            <a:ext cx="883919" cy="257175"/>
            <a:chOff x="1910435" y="2694736"/>
            <a:chExt cx="883919" cy="257175"/>
          </a:xfrm>
        </p:grpSpPr>
        <p:sp>
          <p:nvSpPr>
            <p:cNvPr id="12" name="object 12"/>
            <p:cNvSpPr/>
            <p:nvPr/>
          </p:nvSpPr>
          <p:spPr>
            <a:xfrm>
              <a:off x="1910435" y="2694736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19" h="257175">
                  <a:moveTo>
                    <a:pt x="0" y="128295"/>
                  </a:moveTo>
                  <a:lnTo>
                    <a:pt x="22527" y="168839"/>
                  </a:lnTo>
                  <a:lnTo>
                    <a:pt x="85257" y="204054"/>
                  </a:lnTo>
                  <a:lnTo>
                    <a:pt x="129424" y="219001"/>
                  </a:lnTo>
                  <a:lnTo>
                    <a:pt x="180911" y="231824"/>
                  </a:lnTo>
                  <a:lnTo>
                    <a:pt x="238809" y="242257"/>
                  </a:lnTo>
                  <a:lnTo>
                    <a:pt x="302208" y="250037"/>
                  </a:lnTo>
                  <a:lnTo>
                    <a:pt x="370199" y="254898"/>
                  </a:lnTo>
                  <a:lnTo>
                    <a:pt x="441871" y="256578"/>
                  </a:lnTo>
                  <a:lnTo>
                    <a:pt x="513546" y="254898"/>
                  </a:lnTo>
                  <a:lnTo>
                    <a:pt x="581539" y="250037"/>
                  </a:lnTo>
                  <a:lnTo>
                    <a:pt x="644941" y="242257"/>
                  </a:lnTo>
                  <a:lnTo>
                    <a:pt x="702840" y="231824"/>
                  </a:lnTo>
                  <a:lnTo>
                    <a:pt x="754329" y="219001"/>
                  </a:lnTo>
                  <a:lnTo>
                    <a:pt x="798496" y="204054"/>
                  </a:lnTo>
                  <a:lnTo>
                    <a:pt x="834432" y="187245"/>
                  </a:lnTo>
                  <a:lnTo>
                    <a:pt x="877971" y="149101"/>
                  </a:lnTo>
                  <a:lnTo>
                    <a:pt x="883754" y="128295"/>
                  </a:lnTo>
                  <a:lnTo>
                    <a:pt x="877971" y="107485"/>
                  </a:lnTo>
                  <a:lnTo>
                    <a:pt x="834432" y="69337"/>
                  </a:lnTo>
                  <a:lnTo>
                    <a:pt x="798496" y="52526"/>
                  </a:lnTo>
                  <a:lnTo>
                    <a:pt x="754329" y="37577"/>
                  </a:lnTo>
                  <a:lnTo>
                    <a:pt x="702840" y="24754"/>
                  </a:lnTo>
                  <a:lnTo>
                    <a:pt x="644941" y="14320"/>
                  </a:lnTo>
                  <a:lnTo>
                    <a:pt x="581539" y="6540"/>
                  </a:lnTo>
                  <a:lnTo>
                    <a:pt x="513546" y="1679"/>
                  </a:lnTo>
                  <a:lnTo>
                    <a:pt x="441871" y="0"/>
                  </a:lnTo>
                  <a:lnTo>
                    <a:pt x="370199" y="1679"/>
                  </a:lnTo>
                  <a:lnTo>
                    <a:pt x="302208" y="6540"/>
                  </a:lnTo>
                  <a:lnTo>
                    <a:pt x="238809" y="14320"/>
                  </a:lnTo>
                  <a:lnTo>
                    <a:pt x="180911" y="24754"/>
                  </a:lnTo>
                  <a:lnTo>
                    <a:pt x="129424" y="37577"/>
                  </a:lnTo>
                  <a:lnTo>
                    <a:pt x="85257" y="52526"/>
                  </a:lnTo>
                  <a:lnTo>
                    <a:pt x="49322" y="69337"/>
                  </a:lnTo>
                  <a:lnTo>
                    <a:pt x="5783" y="107485"/>
                  </a:lnTo>
                  <a:lnTo>
                    <a:pt x="0" y="128295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0435" y="2694736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19" h="257175">
                  <a:moveTo>
                    <a:pt x="883754" y="128295"/>
                  </a:moveTo>
                  <a:lnTo>
                    <a:pt x="861227" y="87745"/>
                  </a:lnTo>
                  <a:lnTo>
                    <a:pt x="798496" y="52526"/>
                  </a:lnTo>
                  <a:lnTo>
                    <a:pt x="754329" y="37577"/>
                  </a:lnTo>
                  <a:lnTo>
                    <a:pt x="702840" y="24754"/>
                  </a:lnTo>
                  <a:lnTo>
                    <a:pt x="644941" y="14320"/>
                  </a:lnTo>
                  <a:lnTo>
                    <a:pt x="581539" y="6540"/>
                  </a:lnTo>
                  <a:lnTo>
                    <a:pt x="513546" y="1679"/>
                  </a:lnTo>
                  <a:lnTo>
                    <a:pt x="441871" y="0"/>
                  </a:lnTo>
                  <a:lnTo>
                    <a:pt x="370199" y="1679"/>
                  </a:lnTo>
                  <a:lnTo>
                    <a:pt x="302208" y="6540"/>
                  </a:lnTo>
                  <a:lnTo>
                    <a:pt x="238809" y="14320"/>
                  </a:lnTo>
                  <a:lnTo>
                    <a:pt x="180911" y="24754"/>
                  </a:lnTo>
                  <a:lnTo>
                    <a:pt x="129424" y="37577"/>
                  </a:lnTo>
                  <a:lnTo>
                    <a:pt x="85257" y="52526"/>
                  </a:lnTo>
                  <a:lnTo>
                    <a:pt x="49322" y="69337"/>
                  </a:lnTo>
                  <a:lnTo>
                    <a:pt x="5783" y="107485"/>
                  </a:lnTo>
                  <a:lnTo>
                    <a:pt x="0" y="128295"/>
                  </a:lnTo>
                  <a:lnTo>
                    <a:pt x="5783" y="149101"/>
                  </a:lnTo>
                  <a:lnTo>
                    <a:pt x="49322" y="187245"/>
                  </a:lnTo>
                  <a:lnTo>
                    <a:pt x="85257" y="204054"/>
                  </a:lnTo>
                  <a:lnTo>
                    <a:pt x="129424" y="219001"/>
                  </a:lnTo>
                  <a:lnTo>
                    <a:pt x="180911" y="231824"/>
                  </a:lnTo>
                  <a:lnTo>
                    <a:pt x="238809" y="242257"/>
                  </a:lnTo>
                  <a:lnTo>
                    <a:pt x="302208" y="250037"/>
                  </a:lnTo>
                  <a:lnTo>
                    <a:pt x="370199" y="254898"/>
                  </a:lnTo>
                  <a:lnTo>
                    <a:pt x="441871" y="256578"/>
                  </a:lnTo>
                  <a:lnTo>
                    <a:pt x="513546" y="254898"/>
                  </a:lnTo>
                  <a:lnTo>
                    <a:pt x="581539" y="250037"/>
                  </a:lnTo>
                  <a:lnTo>
                    <a:pt x="644941" y="242257"/>
                  </a:lnTo>
                  <a:lnTo>
                    <a:pt x="702840" y="231824"/>
                  </a:lnTo>
                  <a:lnTo>
                    <a:pt x="754329" y="219001"/>
                  </a:lnTo>
                  <a:lnTo>
                    <a:pt x="798496" y="204054"/>
                  </a:lnTo>
                  <a:lnTo>
                    <a:pt x="834432" y="187245"/>
                  </a:lnTo>
                  <a:lnTo>
                    <a:pt x="877971" y="149101"/>
                  </a:lnTo>
                  <a:lnTo>
                    <a:pt x="883754" y="1282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65172" y="2701535"/>
            <a:ext cx="37020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5" dirty="0">
                <a:latin typeface="Arial"/>
                <a:cs typeface="Arial"/>
              </a:rPr>
              <a:t>Sibiu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9018" y="2694736"/>
            <a:ext cx="5876925" cy="1099820"/>
          </a:xfrm>
          <a:custGeom>
            <a:avLst/>
            <a:gdLst/>
            <a:ahLst/>
            <a:cxnLst/>
            <a:rect l="l" t="t" r="r" b="b"/>
            <a:pathLst>
              <a:path w="5876925" h="1099820">
                <a:moveTo>
                  <a:pt x="883742" y="971194"/>
                </a:moveTo>
                <a:lnTo>
                  <a:pt x="861215" y="930645"/>
                </a:lnTo>
                <a:lnTo>
                  <a:pt x="798488" y="895430"/>
                </a:lnTo>
                <a:lnTo>
                  <a:pt x="754322" y="880483"/>
                </a:lnTo>
                <a:lnTo>
                  <a:pt x="702836" y="867661"/>
                </a:lnTo>
                <a:lnTo>
                  <a:pt x="644938" y="857229"/>
                </a:lnTo>
                <a:lnTo>
                  <a:pt x="581538" y="849451"/>
                </a:lnTo>
                <a:lnTo>
                  <a:pt x="513545" y="844590"/>
                </a:lnTo>
                <a:lnTo>
                  <a:pt x="441871" y="842911"/>
                </a:lnTo>
                <a:lnTo>
                  <a:pt x="370196" y="844590"/>
                </a:lnTo>
                <a:lnTo>
                  <a:pt x="302203" y="849451"/>
                </a:lnTo>
                <a:lnTo>
                  <a:pt x="238803" y="857229"/>
                </a:lnTo>
                <a:lnTo>
                  <a:pt x="180905" y="867661"/>
                </a:lnTo>
                <a:lnTo>
                  <a:pt x="129419" y="880483"/>
                </a:lnTo>
                <a:lnTo>
                  <a:pt x="85254" y="895430"/>
                </a:lnTo>
                <a:lnTo>
                  <a:pt x="49319" y="912239"/>
                </a:lnTo>
                <a:lnTo>
                  <a:pt x="5783" y="950385"/>
                </a:lnTo>
                <a:lnTo>
                  <a:pt x="0" y="971194"/>
                </a:lnTo>
                <a:lnTo>
                  <a:pt x="5783" y="992003"/>
                </a:lnTo>
                <a:lnTo>
                  <a:pt x="49319" y="1030149"/>
                </a:lnTo>
                <a:lnTo>
                  <a:pt x="85254" y="1046958"/>
                </a:lnTo>
                <a:lnTo>
                  <a:pt x="129419" y="1061905"/>
                </a:lnTo>
                <a:lnTo>
                  <a:pt x="180905" y="1074727"/>
                </a:lnTo>
                <a:lnTo>
                  <a:pt x="238803" y="1085159"/>
                </a:lnTo>
                <a:lnTo>
                  <a:pt x="302203" y="1092937"/>
                </a:lnTo>
                <a:lnTo>
                  <a:pt x="370196" y="1097798"/>
                </a:lnTo>
                <a:lnTo>
                  <a:pt x="441871" y="1099477"/>
                </a:lnTo>
                <a:lnTo>
                  <a:pt x="513545" y="1097798"/>
                </a:lnTo>
                <a:lnTo>
                  <a:pt x="581538" y="1092937"/>
                </a:lnTo>
                <a:lnTo>
                  <a:pt x="644938" y="1085159"/>
                </a:lnTo>
                <a:lnTo>
                  <a:pt x="702836" y="1074727"/>
                </a:lnTo>
                <a:lnTo>
                  <a:pt x="754322" y="1061905"/>
                </a:lnTo>
                <a:lnTo>
                  <a:pt x="798488" y="1046958"/>
                </a:lnTo>
                <a:lnTo>
                  <a:pt x="834422" y="1030149"/>
                </a:lnTo>
                <a:lnTo>
                  <a:pt x="877958" y="992003"/>
                </a:lnTo>
                <a:lnTo>
                  <a:pt x="883742" y="971194"/>
                </a:lnTo>
                <a:close/>
              </a:path>
              <a:path w="5876925" h="1099820">
                <a:moveTo>
                  <a:pt x="1975764" y="971194"/>
                </a:moveTo>
                <a:lnTo>
                  <a:pt x="1953236" y="930645"/>
                </a:lnTo>
                <a:lnTo>
                  <a:pt x="1890505" y="895430"/>
                </a:lnTo>
                <a:lnTo>
                  <a:pt x="1846338" y="880483"/>
                </a:lnTo>
                <a:lnTo>
                  <a:pt x="1794850" y="867661"/>
                </a:lnTo>
                <a:lnTo>
                  <a:pt x="1736950" y="857229"/>
                </a:lnTo>
                <a:lnTo>
                  <a:pt x="1673549" y="849451"/>
                </a:lnTo>
                <a:lnTo>
                  <a:pt x="1605555" y="844590"/>
                </a:lnTo>
                <a:lnTo>
                  <a:pt x="1533880" y="842911"/>
                </a:lnTo>
                <a:lnTo>
                  <a:pt x="1462208" y="844590"/>
                </a:lnTo>
                <a:lnTo>
                  <a:pt x="1394218" y="849451"/>
                </a:lnTo>
                <a:lnTo>
                  <a:pt x="1330819" y="857229"/>
                </a:lnTo>
                <a:lnTo>
                  <a:pt x="1272920" y="867661"/>
                </a:lnTo>
                <a:lnTo>
                  <a:pt x="1221433" y="880483"/>
                </a:lnTo>
                <a:lnTo>
                  <a:pt x="1177267" y="895430"/>
                </a:lnTo>
                <a:lnTo>
                  <a:pt x="1141331" y="912239"/>
                </a:lnTo>
                <a:lnTo>
                  <a:pt x="1097793" y="950385"/>
                </a:lnTo>
                <a:lnTo>
                  <a:pt x="1092009" y="971194"/>
                </a:lnTo>
                <a:lnTo>
                  <a:pt x="1097793" y="992003"/>
                </a:lnTo>
                <a:lnTo>
                  <a:pt x="1141331" y="1030149"/>
                </a:lnTo>
                <a:lnTo>
                  <a:pt x="1177267" y="1046958"/>
                </a:lnTo>
                <a:lnTo>
                  <a:pt x="1221433" y="1061905"/>
                </a:lnTo>
                <a:lnTo>
                  <a:pt x="1272920" y="1074727"/>
                </a:lnTo>
                <a:lnTo>
                  <a:pt x="1330819" y="1085159"/>
                </a:lnTo>
                <a:lnTo>
                  <a:pt x="1394218" y="1092937"/>
                </a:lnTo>
                <a:lnTo>
                  <a:pt x="1462208" y="1097798"/>
                </a:lnTo>
                <a:lnTo>
                  <a:pt x="1533880" y="1099477"/>
                </a:lnTo>
                <a:lnTo>
                  <a:pt x="1605555" y="1097798"/>
                </a:lnTo>
                <a:lnTo>
                  <a:pt x="1673549" y="1092937"/>
                </a:lnTo>
                <a:lnTo>
                  <a:pt x="1736950" y="1085159"/>
                </a:lnTo>
                <a:lnTo>
                  <a:pt x="1794850" y="1074727"/>
                </a:lnTo>
                <a:lnTo>
                  <a:pt x="1846338" y="1061905"/>
                </a:lnTo>
                <a:lnTo>
                  <a:pt x="1890505" y="1046958"/>
                </a:lnTo>
                <a:lnTo>
                  <a:pt x="1926441" y="1030149"/>
                </a:lnTo>
                <a:lnTo>
                  <a:pt x="1969980" y="992003"/>
                </a:lnTo>
                <a:lnTo>
                  <a:pt x="1975764" y="971194"/>
                </a:lnTo>
                <a:close/>
              </a:path>
              <a:path w="5876925" h="1099820">
                <a:moveTo>
                  <a:pt x="3040354" y="971194"/>
                </a:moveTo>
                <a:lnTo>
                  <a:pt x="3017828" y="930645"/>
                </a:lnTo>
                <a:lnTo>
                  <a:pt x="2955100" y="895430"/>
                </a:lnTo>
                <a:lnTo>
                  <a:pt x="2910935" y="880483"/>
                </a:lnTo>
                <a:lnTo>
                  <a:pt x="2859448" y="867661"/>
                </a:lnTo>
                <a:lnTo>
                  <a:pt x="2801550" y="857229"/>
                </a:lnTo>
                <a:lnTo>
                  <a:pt x="2738150" y="849451"/>
                </a:lnTo>
                <a:lnTo>
                  <a:pt x="2670158" y="844590"/>
                </a:lnTo>
                <a:lnTo>
                  <a:pt x="2598483" y="842911"/>
                </a:lnTo>
                <a:lnTo>
                  <a:pt x="2526808" y="844590"/>
                </a:lnTo>
                <a:lnTo>
                  <a:pt x="2458816" y="849451"/>
                </a:lnTo>
                <a:lnTo>
                  <a:pt x="2395416" y="857229"/>
                </a:lnTo>
                <a:lnTo>
                  <a:pt x="2337518" y="867661"/>
                </a:lnTo>
                <a:lnTo>
                  <a:pt x="2286031" y="880483"/>
                </a:lnTo>
                <a:lnTo>
                  <a:pt x="2241866" y="895430"/>
                </a:lnTo>
                <a:lnTo>
                  <a:pt x="2205932" y="912239"/>
                </a:lnTo>
                <a:lnTo>
                  <a:pt x="2162395" y="950385"/>
                </a:lnTo>
                <a:lnTo>
                  <a:pt x="2156612" y="971194"/>
                </a:lnTo>
                <a:lnTo>
                  <a:pt x="2162395" y="992003"/>
                </a:lnTo>
                <a:lnTo>
                  <a:pt x="2205932" y="1030149"/>
                </a:lnTo>
                <a:lnTo>
                  <a:pt x="2241866" y="1046958"/>
                </a:lnTo>
                <a:lnTo>
                  <a:pt x="2286031" y="1061905"/>
                </a:lnTo>
                <a:lnTo>
                  <a:pt x="2337518" y="1074727"/>
                </a:lnTo>
                <a:lnTo>
                  <a:pt x="2395416" y="1085159"/>
                </a:lnTo>
                <a:lnTo>
                  <a:pt x="2458816" y="1092937"/>
                </a:lnTo>
                <a:lnTo>
                  <a:pt x="2526808" y="1097798"/>
                </a:lnTo>
                <a:lnTo>
                  <a:pt x="2598483" y="1099477"/>
                </a:lnTo>
                <a:lnTo>
                  <a:pt x="2670158" y="1097798"/>
                </a:lnTo>
                <a:lnTo>
                  <a:pt x="2738150" y="1092937"/>
                </a:lnTo>
                <a:lnTo>
                  <a:pt x="2801550" y="1085159"/>
                </a:lnTo>
                <a:lnTo>
                  <a:pt x="2859448" y="1074727"/>
                </a:lnTo>
                <a:lnTo>
                  <a:pt x="2910935" y="1061905"/>
                </a:lnTo>
                <a:lnTo>
                  <a:pt x="2955100" y="1046958"/>
                </a:lnTo>
                <a:lnTo>
                  <a:pt x="2991034" y="1030149"/>
                </a:lnTo>
                <a:lnTo>
                  <a:pt x="3034571" y="992003"/>
                </a:lnTo>
                <a:lnTo>
                  <a:pt x="3040354" y="971194"/>
                </a:lnTo>
                <a:close/>
              </a:path>
              <a:path w="5876925" h="1099820">
                <a:moveTo>
                  <a:pt x="5876709" y="128295"/>
                </a:moveTo>
                <a:lnTo>
                  <a:pt x="5854182" y="87745"/>
                </a:lnTo>
                <a:lnTo>
                  <a:pt x="5791455" y="52526"/>
                </a:lnTo>
                <a:lnTo>
                  <a:pt x="5747289" y="37577"/>
                </a:lnTo>
                <a:lnTo>
                  <a:pt x="5695803" y="24754"/>
                </a:lnTo>
                <a:lnTo>
                  <a:pt x="5637905" y="14320"/>
                </a:lnTo>
                <a:lnTo>
                  <a:pt x="5574505" y="6540"/>
                </a:lnTo>
                <a:lnTo>
                  <a:pt x="5506512" y="1679"/>
                </a:lnTo>
                <a:lnTo>
                  <a:pt x="5434838" y="0"/>
                </a:lnTo>
                <a:lnTo>
                  <a:pt x="5363163" y="1679"/>
                </a:lnTo>
                <a:lnTo>
                  <a:pt x="5295170" y="6540"/>
                </a:lnTo>
                <a:lnTo>
                  <a:pt x="5231770" y="14320"/>
                </a:lnTo>
                <a:lnTo>
                  <a:pt x="5173872" y="24754"/>
                </a:lnTo>
                <a:lnTo>
                  <a:pt x="5122386" y="37577"/>
                </a:lnTo>
                <a:lnTo>
                  <a:pt x="5078221" y="52526"/>
                </a:lnTo>
                <a:lnTo>
                  <a:pt x="5042286" y="69337"/>
                </a:lnTo>
                <a:lnTo>
                  <a:pt x="4998750" y="107485"/>
                </a:lnTo>
                <a:lnTo>
                  <a:pt x="4992966" y="128295"/>
                </a:lnTo>
                <a:lnTo>
                  <a:pt x="4998750" y="149101"/>
                </a:lnTo>
                <a:lnTo>
                  <a:pt x="5042286" y="187245"/>
                </a:lnTo>
                <a:lnTo>
                  <a:pt x="5078221" y="204054"/>
                </a:lnTo>
                <a:lnTo>
                  <a:pt x="5122386" y="219001"/>
                </a:lnTo>
                <a:lnTo>
                  <a:pt x="5173872" y="231824"/>
                </a:lnTo>
                <a:lnTo>
                  <a:pt x="5231770" y="242257"/>
                </a:lnTo>
                <a:lnTo>
                  <a:pt x="5295170" y="250037"/>
                </a:lnTo>
                <a:lnTo>
                  <a:pt x="5363163" y="254898"/>
                </a:lnTo>
                <a:lnTo>
                  <a:pt x="5434838" y="256578"/>
                </a:lnTo>
                <a:lnTo>
                  <a:pt x="5506512" y="254898"/>
                </a:lnTo>
                <a:lnTo>
                  <a:pt x="5574505" y="250037"/>
                </a:lnTo>
                <a:lnTo>
                  <a:pt x="5637905" y="242257"/>
                </a:lnTo>
                <a:lnTo>
                  <a:pt x="5695803" y="231824"/>
                </a:lnTo>
                <a:lnTo>
                  <a:pt x="5747289" y="219001"/>
                </a:lnTo>
                <a:lnTo>
                  <a:pt x="5791455" y="204054"/>
                </a:lnTo>
                <a:lnTo>
                  <a:pt x="5827389" y="187245"/>
                </a:lnTo>
                <a:lnTo>
                  <a:pt x="5870925" y="149101"/>
                </a:lnTo>
                <a:lnTo>
                  <a:pt x="5876709" y="128295"/>
                </a:lnTo>
                <a:close/>
              </a:path>
            </a:pathLst>
          </a:custGeom>
          <a:ln w="2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65216" y="2646363"/>
            <a:ext cx="70612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075" marR="5080" indent="-207010">
              <a:lnSpc>
                <a:spcPct val="131900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Timisoara  </a:t>
            </a:r>
            <a:r>
              <a:rPr sz="1200" spc="10" dirty="0">
                <a:latin typeface="Arial"/>
                <a:cs typeface="Arial"/>
              </a:rPr>
              <a:t>329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74152" y="2646363"/>
            <a:ext cx="46545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70" marR="5080" indent="-103505">
              <a:lnSpc>
                <a:spcPct val="131900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Zerind  </a:t>
            </a:r>
            <a:r>
              <a:rPr sz="1200" spc="10" dirty="0">
                <a:latin typeface="Arial"/>
                <a:cs typeface="Arial"/>
              </a:rPr>
              <a:t>374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0219" y="3498325"/>
            <a:ext cx="353060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 marR="5080" indent="-38735">
              <a:lnSpc>
                <a:spcPct val="127000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Arad  </a:t>
            </a:r>
            <a:r>
              <a:rPr sz="1200" spc="10" dirty="0">
                <a:latin typeface="Arial"/>
                <a:cs typeface="Arial"/>
              </a:rPr>
              <a:t>366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9496" y="3498325"/>
            <a:ext cx="594360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990" marR="5080" indent="-161925">
              <a:lnSpc>
                <a:spcPct val="127000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Fagaras  </a:t>
            </a:r>
            <a:r>
              <a:rPr sz="1200" spc="10" dirty="0">
                <a:latin typeface="Arial"/>
                <a:cs typeface="Arial"/>
              </a:rPr>
              <a:t>176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99918" y="3498325"/>
            <a:ext cx="542925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7955" marR="5080" indent="-135890">
              <a:lnSpc>
                <a:spcPct val="127000"/>
              </a:lnSpc>
              <a:spcBef>
                <a:spcPts val="95"/>
              </a:spcBef>
            </a:pPr>
            <a:r>
              <a:rPr sz="1200" spc="10" dirty="0">
                <a:latin typeface="Arial"/>
                <a:cs typeface="Arial"/>
              </a:rPr>
              <a:t>Oradea  380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69208" y="3506866"/>
            <a:ext cx="763905" cy="4813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100" spc="-114" dirty="0">
                <a:latin typeface="Arial"/>
                <a:cs typeface="Arial"/>
              </a:rPr>
              <a:t>Rimnicu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Vilcea</a:t>
            </a:r>
            <a:endParaRPr sz="1100">
              <a:latin typeface="Arial"/>
              <a:cs typeface="Arial"/>
            </a:endParaRPr>
          </a:p>
          <a:p>
            <a:pPr marL="33655" algn="ctr">
              <a:lnSpc>
                <a:spcPct val="100000"/>
              </a:lnSpc>
              <a:spcBef>
                <a:spcPts val="445"/>
              </a:spcBef>
            </a:pPr>
            <a:r>
              <a:rPr sz="1200" spc="10" dirty="0">
                <a:latin typeface="Arial"/>
                <a:cs typeface="Arial"/>
              </a:rPr>
              <a:t>193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978" y="3580061"/>
            <a:ext cx="135252" cy="171739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9</a:t>
            </a:fld>
            <a:endParaRPr spc="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</TotalTime>
  <Words>3224</Words>
  <Application>Microsoft Office PowerPoint</Application>
  <PresentationFormat>Custom</PresentationFormat>
  <Paragraphs>724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1" baseType="lpstr">
      <vt:lpstr>PMingLiU</vt:lpstr>
      <vt:lpstr>Arial</vt:lpstr>
      <vt:lpstr>Bookman Old Style</vt:lpstr>
      <vt:lpstr>Calibri</vt:lpstr>
      <vt:lpstr>Century</vt:lpstr>
      <vt:lpstr>Consolas</vt:lpstr>
      <vt:lpstr>Courier New</vt:lpstr>
      <vt:lpstr>Garamond</vt:lpstr>
      <vt:lpstr>Georgia</vt:lpstr>
      <vt:lpstr>Lucida Sans Unicode</vt:lpstr>
      <vt:lpstr>Palatino Linotype</vt:lpstr>
      <vt:lpstr>Tahoma</vt:lpstr>
      <vt:lpstr>Times New Roman</vt:lpstr>
      <vt:lpstr>Wingdings</vt:lpstr>
      <vt:lpstr>Office Theme</vt:lpstr>
      <vt:lpstr>PowerPoint Presentation</vt:lpstr>
      <vt:lpstr>Outline</vt:lpstr>
      <vt:lpstr>Review: Tree search</vt:lpstr>
      <vt:lpstr>Best-first search</vt:lpstr>
      <vt:lpstr>Romania with step costs in km</vt:lpstr>
      <vt:lpstr>Greedy search</vt:lpstr>
      <vt:lpstr>Greedy search example</vt:lpstr>
      <vt:lpstr>Greedy search example</vt:lpstr>
      <vt:lpstr>Greedy search example</vt:lpstr>
      <vt:lpstr>Greedy search example</vt:lpstr>
      <vt:lpstr>Properties of greedy search</vt:lpstr>
      <vt:lpstr>Properties of greedy search</vt:lpstr>
      <vt:lpstr>Properties of greedy search</vt:lpstr>
      <vt:lpstr>Properties of greedy search</vt:lpstr>
      <vt:lpstr>Properties of greedy search</vt:lpstr>
      <vt:lpstr>search</vt:lpstr>
      <vt:lpstr>search example</vt:lpstr>
      <vt:lpstr>search example</vt:lpstr>
      <vt:lpstr>search example</vt:lpstr>
      <vt:lpstr>search example</vt:lpstr>
      <vt:lpstr>search example</vt:lpstr>
      <vt:lpstr>search example</vt:lpstr>
      <vt:lpstr>Optimality of A∗ (standard proof )</vt:lpstr>
      <vt:lpstr>Optimality of A∗ (more useful proof)</vt:lpstr>
      <vt:lpstr>Properties of A∗</vt:lpstr>
      <vt:lpstr>Properties of A∗</vt:lpstr>
      <vt:lpstr>Properties of A∗</vt:lpstr>
      <vt:lpstr>Properties of A∗</vt:lpstr>
      <vt:lpstr>Properties of A∗</vt:lpstr>
      <vt:lpstr>Admissible heuristics</vt:lpstr>
      <vt:lpstr>Admissible heuristics</vt:lpstr>
      <vt:lpstr>Dominance</vt:lpstr>
      <vt:lpstr>Relaxed problems</vt:lpstr>
      <vt:lpstr>Relaxed problems contd.</vt:lpstr>
      <vt:lpstr>Iterative improvement algorithms</vt:lpstr>
      <vt:lpstr>Example: Travelling Salesperson Problem</vt:lpstr>
      <vt:lpstr>Example: n-queens</vt:lpstr>
      <vt:lpstr>Hill-climbing (or gradient ascent/descent)</vt:lpstr>
      <vt:lpstr>Hill-climbing contd.</vt:lpstr>
      <vt:lpstr>Simulated annealing</vt:lpstr>
      <vt:lpstr>Properties of simulated annealing</vt:lpstr>
      <vt:lpstr>Local beam search</vt:lpstr>
      <vt:lpstr>Genetic algorithms</vt:lpstr>
      <vt:lpstr>Genetic algorithms contd.</vt:lpstr>
      <vt:lpstr>Continuous state spaces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Oem</dc:creator>
  <cp:lastModifiedBy>Ghanem, Mohamed Chahine</cp:lastModifiedBy>
  <cp:revision>9</cp:revision>
  <dcterms:created xsi:type="dcterms:W3CDTF">2021-09-27T08:31:52Z</dcterms:created>
  <dcterms:modified xsi:type="dcterms:W3CDTF">2023-10-16T05:54:34Z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2020-11-26T00:00:00Z</vt:filetime>
  </property>
  <property fmtid="{D5CDD505-2E9C-101B-9397-08002B2CF9AE}" pid="3" name="LastSaved">
    <vt:filetime>2021-09-27T00:00:00Z</vt:filetime>
  </property>
</Properties>
</file>