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303" r:id="rId11"/>
    <p:sldId id="267" r:id="rId12"/>
    <p:sldId id="268" r:id="rId13"/>
    <p:sldId id="269" r:id="rId14"/>
    <p:sldId id="270" r:id="rId15"/>
    <p:sldId id="271" r:id="rId16"/>
    <p:sldId id="272" r:id="rId17"/>
    <p:sldId id="273" r:id="rId18"/>
    <p:sldId id="301" r:id="rId19"/>
    <p:sldId id="304" r:id="rId20"/>
    <p:sldId id="274" r:id="rId21"/>
    <p:sldId id="276" r:id="rId22"/>
    <p:sldId id="277" r:id="rId23"/>
    <p:sldId id="302"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73" d="100"/>
          <a:sy n="73" d="100"/>
        </p:scale>
        <p:origin x="125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Bookman Old Style"/>
                <a:cs typeface="Bookman Old Style"/>
              </a:defRPr>
            </a:lvl1p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 name="Holder 5"/>
          <p:cNvSpPr>
            <a:spLocks noGrp="1"/>
          </p:cNvSpPr>
          <p:nvPr>
            <p:ph type="dt" sz="half" idx="6"/>
          </p:nvPr>
        </p:nvSpPr>
        <p:spPr/>
        <p:txBody>
          <a:bodyPr lIns="0" tIns="0" rIns="0" bIns="0"/>
          <a:lstStyle>
            <a:lvl1pPr>
              <a:defRPr sz="800" b="0" i="1">
                <a:solidFill>
                  <a:srgbClr val="660066"/>
                </a:solidFill>
                <a:latin typeface="Bookman Old Style"/>
                <a:cs typeface="Bookman Old Style"/>
              </a:defRPr>
            </a:lvl1p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Bookman Old Style"/>
                <a:cs typeface="Bookman Old Style"/>
              </a:defRPr>
            </a:lvl1p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 name="Holder 5"/>
          <p:cNvSpPr>
            <a:spLocks noGrp="1"/>
          </p:cNvSpPr>
          <p:nvPr>
            <p:ph type="dt" sz="half" idx="6"/>
          </p:nvPr>
        </p:nvSpPr>
        <p:spPr/>
        <p:txBody>
          <a:bodyPr lIns="0" tIns="0" rIns="0" bIns="0"/>
          <a:lstStyle>
            <a:lvl1pPr>
              <a:defRPr sz="800" b="0" i="1">
                <a:solidFill>
                  <a:srgbClr val="660066"/>
                </a:solidFill>
                <a:latin typeface="Bookman Old Style"/>
                <a:cs typeface="Bookman Old Style"/>
              </a:defRPr>
            </a:lvl1p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Georgia"/>
                <a:cs typeface="Georgia"/>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Bookman Old Style"/>
                <a:cs typeface="Bookman Old Style"/>
              </a:defRPr>
            </a:lvl1p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6" name="Holder 6"/>
          <p:cNvSpPr>
            <a:spLocks noGrp="1"/>
          </p:cNvSpPr>
          <p:nvPr>
            <p:ph type="dt" sz="half" idx="6"/>
          </p:nvPr>
        </p:nvSpPr>
        <p:spPr/>
        <p:txBody>
          <a:bodyPr lIns="0" tIns="0" rIns="0" bIns="0"/>
          <a:lstStyle>
            <a:lvl1pPr>
              <a:defRPr sz="800" b="0" i="1">
                <a:solidFill>
                  <a:srgbClr val="660066"/>
                </a:solidFill>
                <a:latin typeface="Bookman Old Style"/>
                <a:cs typeface="Bookman Old Style"/>
              </a:defRPr>
            </a:lvl1p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Bookman Old Style"/>
                <a:cs typeface="Bookman Old Style"/>
              </a:defRPr>
            </a:lvl1p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 name="Holder 4"/>
          <p:cNvSpPr>
            <a:spLocks noGrp="1"/>
          </p:cNvSpPr>
          <p:nvPr>
            <p:ph type="dt" sz="half" idx="6"/>
          </p:nvPr>
        </p:nvSpPr>
        <p:spPr/>
        <p:txBody>
          <a:bodyPr lIns="0" tIns="0" rIns="0" bIns="0"/>
          <a:lstStyle>
            <a:lvl1pPr>
              <a:defRPr sz="800" b="0" i="1">
                <a:solidFill>
                  <a:srgbClr val="660066"/>
                </a:solidFill>
                <a:latin typeface="Bookman Old Style"/>
                <a:cs typeface="Bookman Old Style"/>
              </a:defRPr>
            </a:lvl1p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Bookman Old Style"/>
                <a:cs typeface="Bookman Old Style"/>
              </a:defRPr>
            </a:lvl1p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3" name="Holder 3"/>
          <p:cNvSpPr>
            <a:spLocks noGrp="1"/>
          </p:cNvSpPr>
          <p:nvPr>
            <p:ph type="dt" sz="half" idx="6"/>
          </p:nvPr>
        </p:nvSpPr>
        <p:spPr/>
        <p:txBody>
          <a:bodyPr lIns="0" tIns="0" rIns="0" bIns="0"/>
          <a:lstStyle>
            <a:lvl1pPr>
              <a:defRPr sz="800" b="0" i="1">
                <a:solidFill>
                  <a:srgbClr val="660066"/>
                </a:solidFill>
                <a:latin typeface="Bookman Old Style"/>
                <a:cs typeface="Bookman Old Style"/>
              </a:defRPr>
            </a:lvl1p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68304" y="798823"/>
            <a:ext cx="8356790" cy="380365"/>
          </a:xfrm>
          <a:prstGeom prst="rect">
            <a:avLst/>
          </a:prstGeom>
        </p:spPr>
        <p:txBody>
          <a:bodyPr wrap="square" lIns="0" tIns="0" rIns="0" bIns="0">
            <a:spAutoFit/>
          </a:bodyPr>
          <a:lstStyle>
            <a:lvl1pPr>
              <a:defRPr sz="2500" b="1" i="0">
                <a:solidFill>
                  <a:schemeClr val="tx1"/>
                </a:solidFill>
                <a:latin typeface="Georgia"/>
                <a:cs typeface="Georgia"/>
              </a:defRPr>
            </a:lvl1pPr>
          </a:lstStyle>
          <a:p>
            <a:endParaRPr/>
          </a:p>
        </p:txBody>
      </p:sp>
      <p:sp>
        <p:nvSpPr>
          <p:cNvPr id="3" name="Holder 3"/>
          <p:cNvSpPr>
            <a:spLocks noGrp="1"/>
          </p:cNvSpPr>
          <p:nvPr>
            <p:ph type="body" idx="1"/>
          </p:nvPr>
        </p:nvSpPr>
        <p:spPr>
          <a:xfrm>
            <a:off x="1130300" y="1396472"/>
            <a:ext cx="7799070" cy="1527810"/>
          </a:xfrm>
          <a:prstGeom prst="rect">
            <a:avLst/>
          </a:prstGeom>
        </p:spPr>
        <p:txBody>
          <a:bodyPr wrap="square" lIns="0" tIns="0" rIns="0" bIns="0">
            <a:spAutoFit/>
          </a:bodyPr>
          <a:lstStyle>
            <a:lvl1pPr>
              <a:defRPr sz="20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358166" y="7008081"/>
            <a:ext cx="630554" cy="127000"/>
          </a:xfrm>
          <a:prstGeom prst="rect">
            <a:avLst/>
          </a:prstGeom>
        </p:spPr>
        <p:txBody>
          <a:bodyPr wrap="square" lIns="0" tIns="0" rIns="0" bIns="0">
            <a:spAutoFit/>
          </a:bodyPr>
          <a:lstStyle>
            <a:lvl1pPr>
              <a:defRPr sz="800" b="0" i="0">
                <a:solidFill>
                  <a:schemeClr val="tx1"/>
                </a:solidFill>
                <a:latin typeface="Bookman Old Style"/>
                <a:cs typeface="Bookman Old Style"/>
              </a:defRPr>
            </a:lvl1p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 name="Holder 5"/>
          <p:cNvSpPr>
            <a:spLocks noGrp="1"/>
          </p:cNvSpPr>
          <p:nvPr>
            <p:ph type="dt" sz="half" idx="6"/>
          </p:nvPr>
        </p:nvSpPr>
        <p:spPr>
          <a:xfrm>
            <a:off x="7323175" y="7008081"/>
            <a:ext cx="922654" cy="127000"/>
          </a:xfrm>
          <a:prstGeom prst="rect">
            <a:avLst/>
          </a:prstGeom>
        </p:spPr>
        <p:txBody>
          <a:bodyPr wrap="square" lIns="0" tIns="0" rIns="0" bIns="0">
            <a:spAutoFit/>
          </a:bodyPr>
          <a:lstStyle>
            <a:lvl1pPr>
              <a:defRPr sz="800" b="0" i="1">
                <a:solidFill>
                  <a:srgbClr val="660066"/>
                </a:solidFill>
                <a:latin typeface="Bookman Old Style"/>
                <a:cs typeface="Bookman Old Style"/>
              </a:defRPr>
            </a:lvl1p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6" name="Holder 6"/>
          <p:cNvSpPr>
            <a:spLocks noGrp="1"/>
          </p:cNvSpPr>
          <p:nvPr>
            <p:ph type="sldNum" sz="quarter" idx="7"/>
          </p:nvPr>
        </p:nvSpPr>
        <p:spPr>
          <a:xfrm>
            <a:off x="8769756" y="7008081"/>
            <a:ext cx="19685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60"/>
              </a:lnSpc>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7789" y="2259316"/>
            <a:ext cx="3783329" cy="403225"/>
          </a:xfrm>
          <a:prstGeom prst="rect">
            <a:avLst/>
          </a:prstGeom>
        </p:spPr>
        <p:txBody>
          <a:bodyPr vert="horz" wrap="square" lIns="0" tIns="15875" rIns="0" bIns="0" rtlCol="0">
            <a:spAutoFit/>
          </a:bodyPr>
          <a:lstStyle/>
          <a:p>
            <a:pPr marL="12700">
              <a:lnSpc>
                <a:spcPct val="100000"/>
              </a:lnSpc>
              <a:spcBef>
                <a:spcPts val="125"/>
              </a:spcBef>
            </a:pPr>
            <a:r>
              <a:rPr sz="2450" b="0" spc="250" dirty="0">
                <a:latin typeface="Bookman Old Style"/>
                <a:cs typeface="Bookman Old Style"/>
              </a:rPr>
              <a:t>Artificial</a:t>
            </a:r>
            <a:r>
              <a:rPr sz="2450" b="0" spc="130" dirty="0">
                <a:latin typeface="Bookman Old Style"/>
                <a:cs typeface="Bookman Old Style"/>
              </a:rPr>
              <a:t> </a:t>
            </a:r>
            <a:r>
              <a:rPr sz="2450" b="0" spc="195" dirty="0">
                <a:latin typeface="Bookman Old Style"/>
                <a:cs typeface="Bookman Old Style"/>
              </a:rPr>
              <a:t>Intelligence</a:t>
            </a:r>
            <a:endParaRPr sz="2450">
              <a:latin typeface="Bookman Old Style"/>
              <a:cs typeface="Bookman Old Style"/>
            </a:endParaRPr>
          </a:p>
        </p:txBody>
      </p:sp>
      <p:sp>
        <p:nvSpPr>
          <p:cNvPr id="3" name="object 3"/>
          <p:cNvSpPr txBox="1"/>
          <p:nvPr/>
        </p:nvSpPr>
        <p:spPr>
          <a:xfrm>
            <a:off x="3073108" y="3616316"/>
            <a:ext cx="5181600" cy="330218"/>
          </a:xfrm>
          <a:prstGeom prst="rect">
            <a:avLst/>
          </a:prstGeom>
        </p:spPr>
        <p:txBody>
          <a:bodyPr vert="horz" wrap="square" lIns="0" tIns="14604" rIns="0" bIns="0" rtlCol="0">
            <a:spAutoFit/>
          </a:bodyPr>
          <a:lstStyle/>
          <a:p>
            <a:pPr marL="12700">
              <a:lnSpc>
                <a:spcPct val="100000"/>
              </a:lnSpc>
              <a:spcBef>
                <a:spcPts val="114"/>
              </a:spcBef>
            </a:pPr>
            <a:r>
              <a:rPr lang="en-GB" sz="2050" b="0" spc="130" dirty="0">
                <a:latin typeface="Bookman Old Style"/>
                <a:cs typeface="Bookman Old Style"/>
              </a:rPr>
              <a:t>Lecture 5 </a:t>
            </a:r>
            <a:r>
              <a:rPr sz="2050" b="0" spc="130" dirty="0">
                <a:latin typeface="Bookman Old Style"/>
                <a:cs typeface="Bookman Old Style"/>
              </a:rPr>
              <a:t>Playing</a:t>
            </a:r>
            <a:r>
              <a:rPr sz="2050" b="0" spc="85" dirty="0">
                <a:latin typeface="Bookman Old Style"/>
                <a:cs typeface="Bookman Old Style"/>
              </a:rPr>
              <a:t> </a:t>
            </a:r>
            <a:r>
              <a:rPr sz="2050" b="0" spc="-30" dirty="0">
                <a:latin typeface="Bookman Old Style"/>
                <a:cs typeface="Bookman Old Style"/>
              </a:rPr>
              <a:t>games</a:t>
            </a:r>
            <a:endParaRPr sz="2050" dirty="0">
              <a:latin typeface="Bookman Old Style"/>
              <a:cs typeface="Bookman Old Style"/>
            </a:endParaRPr>
          </a:p>
        </p:txBody>
      </p:sp>
      <p:sp>
        <p:nvSpPr>
          <p:cNvPr id="6" name="object 6"/>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a:t>
            </a:fld>
            <a:endParaRPr spc="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object 48"/>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1" name="object 5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10</a:t>
            </a:fld>
            <a:endParaRPr spc="20" dirty="0"/>
          </a:p>
        </p:txBody>
      </p:sp>
      <p:sp>
        <p:nvSpPr>
          <p:cNvPr id="4" name="TextBox 3">
            <a:extLst>
              <a:ext uri="{FF2B5EF4-FFF2-40B4-BE49-F238E27FC236}">
                <a16:creationId xmlns:a16="http://schemas.microsoft.com/office/drawing/2014/main" id="{3EEB83B4-3641-EEBE-BA79-DA669183DB8A}"/>
              </a:ext>
            </a:extLst>
          </p:cNvPr>
          <p:cNvSpPr txBox="1"/>
          <p:nvPr/>
        </p:nvSpPr>
        <p:spPr>
          <a:xfrm>
            <a:off x="133022" y="7193518"/>
            <a:ext cx="5344510" cy="369332"/>
          </a:xfrm>
          <a:prstGeom prst="rect">
            <a:avLst/>
          </a:prstGeom>
          <a:noFill/>
        </p:spPr>
        <p:txBody>
          <a:bodyPr wrap="square">
            <a:spAutoFit/>
          </a:bodyPr>
          <a:lstStyle/>
          <a:p>
            <a:r>
              <a:rPr lang="en-GB" i="1" u="sng" dirty="0">
                <a:solidFill>
                  <a:srgbClr val="0070C0"/>
                </a:solidFill>
              </a:rPr>
              <a:t>https://youtu.be/l-hh51ncgDI</a:t>
            </a:r>
          </a:p>
        </p:txBody>
      </p:sp>
      <p:pic>
        <p:nvPicPr>
          <p:cNvPr id="7" name="Picture 6">
            <a:extLst>
              <a:ext uri="{FF2B5EF4-FFF2-40B4-BE49-F238E27FC236}">
                <a16:creationId xmlns:a16="http://schemas.microsoft.com/office/drawing/2014/main" id="{09EA4F65-CBCC-B21D-4118-201999EE1E26}"/>
              </a:ext>
            </a:extLst>
          </p:cNvPr>
          <p:cNvPicPr>
            <a:picLocks noChangeAspect="1"/>
          </p:cNvPicPr>
          <p:nvPr/>
        </p:nvPicPr>
        <p:blipFill>
          <a:blip r:embed="rId2"/>
          <a:stretch>
            <a:fillRect/>
          </a:stretch>
        </p:blipFill>
        <p:spPr>
          <a:xfrm>
            <a:off x="12700" y="1281987"/>
            <a:ext cx="10547678" cy="5928438"/>
          </a:xfrm>
          <a:prstGeom prst="rect">
            <a:avLst/>
          </a:prstGeom>
        </p:spPr>
      </p:pic>
    </p:spTree>
    <p:extLst>
      <p:ext uri="{BB962C8B-B14F-4D97-AF65-F5344CB8AC3E}">
        <p14:creationId xmlns:p14="http://schemas.microsoft.com/office/powerpoint/2010/main" val="309094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55" dirty="0"/>
              <a:t>Properties</a:t>
            </a:r>
            <a:r>
              <a:rPr spc="295" dirty="0"/>
              <a:t> </a:t>
            </a:r>
            <a:r>
              <a:rPr spc="-135" dirty="0"/>
              <a:t>of</a:t>
            </a:r>
            <a:r>
              <a:rPr spc="300" dirty="0"/>
              <a:t> </a:t>
            </a:r>
            <a:r>
              <a:rPr spc="-100" dirty="0"/>
              <a:t>minimax</a:t>
            </a:r>
          </a:p>
        </p:txBody>
      </p:sp>
      <p:sp>
        <p:nvSpPr>
          <p:cNvPr id="6" name="object 6"/>
          <p:cNvSpPr txBox="1"/>
          <p:nvPr/>
        </p:nvSpPr>
        <p:spPr>
          <a:xfrm>
            <a:off x="1054100" y="1876425"/>
            <a:ext cx="9639300" cy="4727575"/>
          </a:xfrm>
          <a:prstGeom prst="rect">
            <a:avLst/>
          </a:prstGeom>
        </p:spPr>
        <p:txBody>
          <a:bodyPr vert="horz" wrap="square" lIns="0" tIns="14604" rIns="0" bIns="0" rtlCol="0">
            <a:spAutoFit/>
          </a:bodyPr>
          <a:lstStyle/>
          <a:p>
            <a:pPr marL="431800" indent="-342900">
              <a:lnSpc>
                <a:spcPct val="100000"/>
              </a:lnSpc>
              <a:spcBef>
                <a:spcPts val="114"/>
              </a:spcBef>
              <a:buFont typeface="Wingdings" panose="05000000000000000000" pitchFamily="2" charset="2"/>
              <a:buChar char="q"/>
            </a:pPr>
            <a:r>
              <a:rPr lang="en-GB" sz="2050" spc="-15" dirty="0">
                <a:latin typeface="Times New Roman"/>
                <a:cs typeface="Times New Roman"/>
              </a:rPr>
              <a:t>I</a:t>
            </a:r>
            <a:r>
              <a:rPr sz="2050" spc="50" dirty="0">
                <a:latin typeface="Times New Roman"/>
                <a:cs typeface="Times New Roman"/>
              </a:rPr>
              <a:t>t</a:t>
            </a:r>
            <a:r>
              <a:rPr sz="2050" spc="114" dirty="0">
                <a:latin typeface="Times New Roman"/>
                <a:cs typeface="Times New Roman"/>
              </a:rPr>
              <a:t> </a:t>
            </a:r>
            <a:r>
              <a:rPr sz="2050" spc="5" dirty="0">
                <a:latin typeface="Times New Roman"/>
                <a:cs typeface="Times New Roman"/>
              </a:rPr>
              <a:t>amounts</a:t>
            </a:r>
            <a:r>
              <a:rPr sz="2050" spc="120" dirty="0">
                <a:latin typeface="Times New Roman"/>
                <a:cs typeface="Times New Roman"/>
              </a:rPr>
              <a:t> </a:t>
            </a:r>
            <a:r>
              <a:rPr sz="2050" spc="40" dirty="0">
                <a:latin typeface="Times New Roman"/>
                <a:cs typeface="Times New Roman"/>
              </a:rPr>
              <a:t>to</a:t>
            </a:r>
            <a:r>
              <a:rPr sz="2050" spc="114" dirty="0">
                <a:latin typeface="Times New Roman"/>
                <a:cs typeface="Times New Roman"/>
              </a:rPr>
              <a:t> </a:t>
            </a:r>
            <a:r>
              <a:rPr sz="2050" spc="-5" dirty="0">
                <a:latin typeface="Times New Roman"/>
                <a:cs typeface="Times New Roman"/>
              </a:rPr>
              <a:t>DFS</a:t>
            </a:r>
            <a:r>
              <a:rPr sz="2050" spc="114" dirty="0">
                <a:latin typeface="Times New Roman"/>
                <a:cs typeface="Times New Roman"/>
              </a:rPr>
              <a:t> </a:t>
            </a:r>
            <a:r>
              <a:rPr sz="2050" spc="-10" dirty="0">
                <a:latin typeface="Times New Roman"/>
                <a:cs typeface="Times New Roman"/>
              </a:rPr>
              <a:t>exploration</a:t>
            </a:r>
            <a:r>
              <a:rPr sz="2050" spc="120" dirty="0">
                <a:latin typeface="Times New Roman"/>
                <a:cs typeface="Times New Roman"/>
              </a:rPr>
              <a:t> </a:t>
            </a:r>
            <a:r>
              <a:rPr sz="2050" spc="-100" dirty="0">
                <a:latin typeface="Times New Roman"/>
                <a:cs typeface="Times New Roman"/>
              </a:rPr>
              <a:t>of</a:t>
            </a:r>
            <a:r>
              <a:rPr sz="2050" spc="114" dirty="0">
                <a:latin typeface="Times New Roman"/>
                <a:cs typeface="Times New Roman"/>
              </a:rPr>
              <a:t> </a:t>
            </a:r>
            <a:r>
              <a:rPr lang="en-GB" sz="2050" spc="114" dirty="0">
                <a:latin typeface="Times New Roman"/>
                <a:cs typeface="Times New Roman"/>
              </a:rPr>
              <a:t>the </a:t>
            </a:r>
            <a:r>
              <a:rPr sz="2050" spc="-30" dirty="0">
                <a:latin typeface="Times New Roman"/>
                <a:cs typeface="Times New Roman"/>
              </a:rPr>
              <a:t>game</a:t>
            </a:r>
            <a:r>
              <a:rPr sz="2050" spc="120" dirty="0">
                <a:latin typeface="Times New Roman"/>
                <a:cs typeface="Times New Roman"/>
              </a:rPr>
              <a:t> </a:t>
            </a:r>
            <a:r>
              <a:rPr sz="2050" spc="10" dirty="0">
                <a:latin typeface="Times New Roman"/>
                <a:cs typeface="Times New Roman"/>
              </a:rPr>
              <a:t>tree</a:t>
            </a:r>
            <a:r>
              <a:rPr lang="en-GB" sz="2050" spc="10" dirty="0">
                <a:latin typeface="Times New Roman"/>
                <a:cs typeface="Times New Roman"/>
              </a:rPr>
              <a:t>, therefore has similar </a:t>
            </a:r>
          </a:p>
          <a:p>
            <a:pPr marL="88900">
              <a:lnSpc>
                <a:spcPct val="100000"/>
              </a:lnSpc>
              <a:spcBef>
                <a:spcPts val="114"/>
              </a:spcBef>
            </a:pPr>
            <a:r>
              <a:rPr lang="en-GB" sz="2050" spc="10" dirty="0">
                <a:latin typeface="Times New Roman"/>
                <a:cs typeface="Times New Roman"/>
              </a:rPr>
              <a:t>     complexity as DFS</a:t>
            </a:r>
            <a:endParaRPr sz="2050" dirty="0">
              <a:latin typeface="Times New Roman"/>
              <a:cs typeface="Times New Roman"/>
            </a:endParaRPr>
          </a:p>
          <a:p>
            <a:pPr marL="546100" marR="55880" lvl="1">
              <a:lnSpc>
                <a:spcPct val="163400"/>
              </a:lnSpc>
            </a:pPr>
            <a:r>
              <a:rPr sz="2050" spc="-15" dirty="0">
                <a:solidFill>
                  <a:srgbClr val="EC008C"/>
                </a:solidFill>
                <a:latin typeface="Times New Roman"/>
                <a:cs typeface="Times New Roman"/>
              </a:rPr>
              <a:t>Complete??</a:t>
            </a:r>
            <a:r>
              <a:rPr sz="2050" spc="325" dirty="0">
                <a:solidFill>
                  <a:srgbClr val="EC008C"/>
                </a:solidFill>
                <a:latin typeface="Times New Roman"/>
                <a:cs typeface="Times New Roman"/>
              </a:rPr>
              <a:t> </a:t>
            </a:r>
            <a:r>
              <a:rPr sz="2050" spc="-85" dirty="0">
                <a:latin typeface="Times New Roman"/>
                <a:cs typeface="Times New Roman"/>
              </a:rPr>
              <a:t>Yes,</a:t>
            </a:r>
            <a:r>
              <a:rPr sz="2050" spc="114" dirty="0">
                <a:latin typeface="Times New Roman"/>
                <a:cs typeface="Times New Roman"/>
              </a:rPr>
              <a:t> </a:t>
            </a:r>
            <a:r>
              <a:rPr sz="2050" spc="-85" dirty="0">
                <a:latin typeface="Times New Roman"/>
                <a:cs typeface="Times New Roman"/>
              </a:rPr>
              <a:t>if</a:t>
            </a:r>
            <a:r>
              <a:rPr sz="2050" spc="110" dirty="0">
                <a:latin typeface="Times New Roman"/>
                <a:cs typeface="Times New Roman"/>
              </a:rPr>
              <a:t> </a:t>
            </a:r>
            <a:r>
              <a:rPr sz="2050" spc="15" dirty="0">
                <a:latin typeface="Times New Roman"/>
                <a:cs typeface="Times New Roman"/>
              </a:rPr>
              <a:t>tree</a:t>
            </a:r>
            <a:r>
              <a:rPr sz="2050" spc="114" dirty="0">
                <a:latin typeface="Times New Roman"/>
                <a:cs typeface="Times New Roman"/>
              </a:rPr>
              <a:t> </a:t>
            </a:r>
            <a:r>
              <a:rPr sz="2050" spc="-60" dirty="0">
                <a:latin typeface="Times New Roman"/>
                <a:cs typeface="Times New Roman"/>
              </a:rPr>
              <a:t>is</a:t>
            </a:r>
            <a:r>
              <a:rPr sz="2050" spc="114" dirty="0">
                <a:latin typeface="Times New Roman"/>
                <a:cs typeface="Times New Roman"/>
              </a:rPr>
              <a:t> </a:t>
            </a:r>
            <a:r>
              <a:rPr sz="2050" spc="-30" dirty="0">
                <a:latin typeface="Times New Roman"/>
                <a:cs typeface="Times New Roman"/>
              </a:rPr>
              <a:t>finite</a:t>
            </a:r>
            <a:r>
              <a:rPr sz="2050" spc="114" dirty="0">
                <a:latin typeface="Times New Roman"/>
                <a:cs typeface="Times New Roman"/>
              </a:rPr>
              <a:t> </a:t>
            </a:r>
            <a:r>
              <a:rPr sz="2050" spc="-40" dirty="0">
                <a:latin typeface="Times New Roman"/>
                <a:cs typeface="Times New Roman"/>
              </a:rPr>
              <a:t>(chess</a:t>
            </a:r>
            <a:r>
              <a:rPr sz="2050" spc="110" dirty="0">
                <a:latin typeface="Times New Roman"/>
                <a:cs typeface="Times New Roman"/>
              </a:rPr>
              <a:t> </a:t>
            </a:r>
            <a:r>
              <a:rPr sz="2050" dirty="0">
                <a:latin typeface="Times New Roman"/>
                <a:cs typeface="Times New Roman"/>
              </a:rPr>
              <a:t>has</a:t>
            </a:r>
            <a:r>
              <a:rPr sz="2050" spc="114" dirty="0">
                <a:latin typeface="Times New Roman"/>
                <a:cs typeface="Times New Roman"/>
              </a:rPr>
              <a:t> </a:t>
            </a:r>
            <a:r>
              <a:rPr sz="2050" spc="-60" dirty="0">
                <a:latin typeface="Times New Roman"/>
                <a:cs typeface="Times New Roman"/>
              </a:rPr>
              <a:t>specific</a:t>
            </a:r>
            <a:r>
              <a:rPr sz="2050" spc="114" dirty="0">
                <a:latin typeface="Times New Roman"/>
                <a:cs typeface="Times New Roman"/>
              </a:rPr>
              <a:t> </a:t>
            </a:r>
            <a:r>
              <a:rPr sz="2050" spc="-25" dirty="0">
                <a:latin typeface="Times New Roman"/>
                <a:cs typeface="Times New Roman"/>
              </a:rPr>
              <a:t>rules</a:t>
            </a:r>
            <a:r>
              <a:rPr sz="2050" spc="110" dirty="0">
                <a:latin typeface="Times New Roman"/>
                <a:cs typeface="Times New Roman"/>
              </a:rPr>
              <a:t> </a:t>
            </a:r>
            <a:r>
              <a:rPr sz="2050" spc="-50" dirty="0">
                <a:latin typeface="Times New Roman"/>
                <a:cs typeface="Times New Roman"/>
              </a:rPr>
              <a:t>for</a:t>
            </a:r>
            <a:r>
              <a:rPr sz="2050" spc="114" dirty="0">
                <a:latin typeface="Times New Roman"/>
                <a:cs typeface="Times New Roman"/>
              </a:rPr>
              <a:t> </a:t>
            </a:r>
            <a:r>
              <a:rPr sz="2050" spc="25" dirty="0">
                <a:latin typeface="Times New Roman"/>
                <a:cs typeface="Times New Roman"/>
              </a:rPr>
              <a:t>this) </a:t>
            </a:r>
            <a:r>
              <a:rPr sz="2050" spc="-495" dirty="0">
                <a:latin typeface="Times New Roman"/>
                <a:cs typeface="Times New Roman"/>
              </a:rPr>
              <a:t> </a:t>
            </a:r>
            <a:endParaRPr lang="en-GB" sz="2050" spc="-495" dirty="0">
              <a:latin typeface="Times New Roman"/>
              <a:cs typeface="Times New Roman"/>
            </a:endParaRPr>
          </a:p>
          <a:p>
            <a:pPr marL="546100" marR="55880" lvl="1">
              <a:lnSpc>
                <a:spcPct val="163400"/>
              </a:lnSpc>
            </a:pPr>
            <a:r>
              <a:rPr sz="2050" spc="5" dirty="0">
                <a:solidFill>
                  <a:srgbClr val="EC008C"/>
                </a:solidFill>
                <a:latin typeface="Times New Roman"/>
                <a:cs typeface="Times New Roman"/>
              </a:rPr>
              <a:t>Optimal??</a:t>
            </a:r>
            <a:r>
              <a:rPr sz="2050" spc="320" dirty="0">
                <a:solidFill>
                  <a:srgbClr val="EC008C"/>
                </a:solidFill>
                <a:latin typeface="Times New Roman"/>
                <a:cs typeface="Times New Roman"/>
              </a:rPr>
              <a:t> </a:t>
            </a:r>
            <a:r>
              <a:rPr sz="2050" spc="-85" dirty="0">
                <a:latin typeface="Times New Roman"/>
                <a:cs typeface="Times New Roman"/>
              </a:rPr>
              <a:t>Yes,</a:t>
            </a:r>
            <a:r>
              <a:rPr sz="2050" spc="105" dirty="0">
                <a:latin typeface="Times New Roman"/>
                <a:cs typeface="Times New Roman"/>
              </a:rPr>
              <a:t> </a:t>
            </a:r>
            <a:r>
              <a:rPr sz="2050" spc="-50" dirty="0">
                <a:latin typeface="Times New Roman"/>
                <a:cs typeface="Times New Roman"/>
              </a:rPr>
              <a:t>even</a:t>
            </a:r>
            <a:r>
              <a:rPr sz="2050" spc="110" dirty="0">
                <a:latin typeface="Times New Roman"/>
                <a:cs typeface="Times New Roman"/>
              </a:rPr>
              <a:t> </a:t>
            </a:r>
            <a:r>
              <a:rPr sz="2050" spc="10" dirty="0">
                <a:latin typeface="Times New Roman"/>
                <a:cs typeface="Times New Roman"/>
              </a:rPr>
              <a:t>against</a:t>
            </a:r>
            <a:r>
              <a:rPr sz="2050" spc="110" dirty="0">
                <a:latin typeface="Times New Roman"/>
                <a:cs typeface="Times New Roman"/>
              </a:rPr>
              <a:t> </a:t>
            </a:r>
            <a:r>
              <a:rPr sz="2050" spc="30" dirty="0">
                <a:latin typeface="Times New Roman"/>
                <a:cs typeface="Times New Roman"/>
              </a:rPr>
              <a:t>an</a:t>
            </a:r>
            <a:r>
              <a:rPr sz="2050" spc="110" dirty="0">
                <a:latin typeface="Times New Roman"/>
                <a:cs typeface="Times New Roman"/>
              </a:rPr>
              <a:t> </a:t>
            </a:r>
            <a:r>
              <a:rPr sz="2050" spc="5" dirty="0">
                <a:latin typeface="Times New Roman"/>
                <a:cs typeface="Times New Roman"/>
              </a:rPr>
              <a:t>optimal</a:t>
            </a:r>
            <a:r>
              <a:rPr sz="2050" spc="105" dirty="0">
                <a:latin typeface="Times New Roman"/>
                <a:cs typeface="Times New Roman"/>
              </a:rPr>
              <a:t> </a:t>
            </a:r>
            <a:r>
              <a:rPr sz="2050" spc="5" dirty="0">
                <a:latin typeface="Times New Roman"/>
                <a:cs typeface="Times New Roman"/>
              </a:rPr>
              <a:t>opponent</a:t>
            </a:r>
            <a:endParaRPr sz="2050" dirty="0">
              <a:latin typeface="Times New Roman"/>
              <a:cs typeface="Times New Roman"/>
            </a:endParaRPr>
          </a:p>
          <a:p>
            <a:pPr marL="546100" lvl="1">
              <a:spcBef>
                <a:spcPts val="900"/>
              </a:spcBef>
            </a:pPr>
            <a:r>
              <a:rPr sz="2050" dirty="0">
                <a:solidFill>
                  <a:srgbClr val="EC008C"/>
                </a:solidFill>
                <a:uFill>
                  <a:solidFill>
                    <a:srgbClr val="EC008C"/>
                  </a:solidFill>
                </a:uFill>
                <a:latin typeface="Times New Roman"/>
                <a:cs typeface="Times New Roman"/>
              </a:rPr>
              <a:t>Time</a:t>
            </a:r>
            <a:r>
              <a:rPr sz="2050" spc="90" dirty="0">
                <a:solidFill>
                  <a:srgbClr val="EC008C"/>
                </a:solidFill>
                <a:uFill>
                  <a:solidFill>
                    <a:srgbClr val="EC008C"/>
                  </a:solidFill>
                </a:uFill>
                <a:latin typeface="Times New Roman"/>
                <a:cs typeface="Times New Roman"/>
              </a:rPr>
              <a:t> </a:t>
            </a:r>
            <a:r>
              <a:rPr sz="2050" spc="-25" dirty="0">
                <a:solidFill>
                  <a:srgbClr val="EC008C"/>
                </a:solidFill>
                <a:uFill>
                  <a:solidFill>
                    <a:srgbClr val="EC008C"/>
                  </a:solidFill>
                </a:uFill>
                <a:latin typeface="Times New Roman"/>
                <a:cs typeface="Times New Roman"/>
              </a:rPr>
              <a:t>complexity</a:t>
            </a:r>
            <a:r>
              <a:rPr sz="2050" spc="-25" dirty="0">
                <a:solidFill>
                  <a:srgbClr val="EC008C"/>
                </a:solidFill>
                <a:latin typeface="Times New Roman"/>
                <a:cs typeface="Times New Roman"/>
              </a:rPr>
              <a:t>??</a:t>
            </a:r>
            <a:r>
              <a:rPr sz="2050" spc="305" dirty="0">
                <a:solidFill>
                  <a:srgbClr val="EC008C"/>
                </a:solidFill>
                <a:latin typeface="Times New Roman"/>
                <a:cs typeface="Times New Roman"/>
              </a:rPr>
              <a:t> </a:t>
            </a:r>
            <a:r>
              <a:rPr sz="2050" b="0" i="1" spc="-40" dirty="0">
                <a:solidFill>
                  <a:srgbClr val="A1587B"/>
                </a:solidFill>
                <a:latin typeface="Bookman Old Style"/>
                <a:cs typeface="Bookman Old Style"/>
              </a:rPr>
              <a:t>O</a:t>
            </a:r>
            <a:r>
              <a:rPr sz="2050" spc="-40" dirty="0">
                <a:solidFill>
                  <a:srgbClr val="A1587B"/>
                </a:solidFill>
                <a:latin typeface="Times New Roman"/>
                <a:cs typeface="Times New Roman"/>
              </a:rPr>
              <a:t>(</a:t>
            </a:r>
            <a:r>
              <a:rPr sz="2050" b="0" i="1" spc="-40" dirty="0">
                <a:solidFill>
                  <a:srgbClr val="A1587B"/>
                </a:solidFill>
                <a:latin typeface="Bookman Old Style"/>
                <a:cs typeface="Bookman Old Style"/>
              </a:rPr>
              <a:t>b</a:t>
            </a:r>
            <a:r>
              <a:rPr sz="2100" b="0" i="1" spc="-60" baseline="29761" dirty="0">
                <a:solidFill>
                  <a:srgbClr val="A1587B"/>
                </a:solidFill>
                <a:latin typeface="Bookman Old Style"/>
                <a:cs typeface="Bookman Old Style"/>
              </a:rPr>
              <a:t>m</a:t>
            </a:r>
            <a:r>
              <a:rPr sz="2050" spc="-40" dirty="0">
                <a:solidFill>
                  <a:srgbClr val="A1587B"/>
                </a:solidFill>
                <a:latin typeface="Times New Roman"/>
                <a:cs typeface="Times New Roman"/>
              </a:rPr>
              <a:t>)</a:t>
            </a:r>
            <a:r>
              <a:rPr lang="en-GB" sz="2050" spc="-40" dirty="0">
                <a:solidFill>
                  <a:srgbClr val="A1587B"/>
                </a:solidFill>
                <a:latin typeface="Times New Roman"/>
                <a:cs typeface="Times New Roman"/>
              </a:rPr>
              <a:t> </a:t>
            </a:r>
            <a:r>
              <a:rPr lang="en-GB" sz="2050" spc="-40" dirty="0">
                <a:latin typeface="Times New Roman"/>
                <a:cs typeface="Times New Roman"/>
              </a:rPr>
              <a:t>(need to calculate all possible moves at each level)</a:t>
            </a:r>
            <a:endParaRPr sz="2050" dirty="0">
              <a:latin typeface="Times New Roman"/>
              <a:cs typeface="Times New Roman"/>
            </a:endParaRPr>
          </a:p>
          <a:p>
            <a:pPr marL="546100" marR="1325880" lvl="1">
              <a:lnSpc>
                <a:spcPct val="163400"/>
              </a:lnSpc>
            </a:pPr>
            <a:r>
              <a:rPr sz="2050" spc="-35" dirty="0">
                <a:solidFill>
                  <a:srgbClr val="EC008C"/>
                </a:solidFill>
                <a:latin typeface="Times New Roman"/>
                <a:cs typeface="Times New Roman"/>
              </a:rPr>
              <a:t>Space</a:t>
            </a:r>
            <a:r>
              <a:rPr sz="2050" spc="114" dirty="0">
                <a:solidFill>
                  <a:srgbClr val="EC008C"/>
                </a:solidFill>
                <a:latin typeface="Times New Roman"/>
                <a:cs typeface="Times New Roman"/>
              </a:rPr>
              <a:t> </a:t>
            </a:r>
            <a:r>
              <a:rPr sz="2050" spc="-25" dirty="0">
                <a:solidFill>
                  <a:srgbClr val="EC008C"/>
                </a:solidFill>
                <a:latin typeface="Times New Roman"/>
                <a:cs typeface="Times New Roman"/>
              </a:rPr>
              <a:t>complexity??</a:t>
            </a:r>
            <a:r>
              <a:rPr sz="2050" spc="335" dirty="0">
                <a:solidFill>
                  <a:srgbClr val="EC008C"/>
                </a:solidFill>
                <a:latin typeface="Times New Roman"/>
                <a:cs typeface="Times New Roman"/>
              </a:rPr>
              <a:t> </a:t>
            </a:r>
            <a:r>
              <a:rPr sz="2050" b="0" i="1" spc="-55" dirty="0">
                <a:solidFill>
                  <a:srgbClr val="A1587B"/>
                </a:solidFill>
                <a:latin typeface="Bookman Old Style"/>
                <a:cs typeface="Bookman Old Style"/>
              </a:rPr>
              <a:t>O</a:t>
            </a:r>
            <a:r>
              <a:rPr sz="2050" spc="-55" dirty="0">
                <a:solidFill>
                  <a:srgbClr val="A1587B"/>
                </a:solidFill>
                <a:latin typeface="Times New Roman"/>
                <a:cs typeface="Times New Roman"/>
              </a:rPr>
              <a:t>(</a:t>
            </a:r>
            <a:r>
              <a:rPr sz="2050" b="0" i="1" spc="-55" dirty="0">
                <a:solidFill>
                  <a:srgbClr val="A1587B"/>
                </a:solidFill>
                <a:latin typeface="Bookman Old Style"/>
                <a:cs typeface="Bookman Old Style"/>
              </a:rPr>
              <a:t>bm</a:t>
            </a:r>
            <a:r>
              <a:rPr sz="2050" spc="-55" dirty="0">
                <a:solidFill>
                  <a:srgbClr val="A1587B"/>
                </a:solidFill>
                <a:latin typeface="Times New Roman"/>
                <a:cs typeface="Times New Roman"/>
              </a:rPr>
              <a:t>)</a:t>
            </a:r>
            <a:r>
              <a:rPr sz="2050" spc="114" dirty="0">
                <a:solidFill>
                  <a:srgbClr val="A1587B"/>
                </a:solidFill>
                <a:latin typeface="Times New Roman"/>
                <a:cs typeface="Times New Roman"/>
              </a:rPr>
              <a:t> </a:t>
            </a:r>
            <a:r>
              <a:rPr sz="2050" spc="5" dirty="0">
                <a:latin typeface="Times New Roman"/>
                <a:cs typeface="Times New Roman"/>
              </a:rPr>
              <a:t>(</a:t>
            </a:r>
            <a:r>
              <a:rPr lang="en-GB" sz="2050" spc="-5" dirty="0">
                <a:latin typeface="Times New Roman"/>
                <a:cs typeface="Times New Roman"/>
              </a:rPr>
              <a:t>need to remember all branches on each level</a:t>
            </a:r>
            <a:r>
              <a:rPr sz="2050" spc="-5" dirty="0">
                <a:latin typeface="Times New Roman"/>
                <a:cs typeface="Times New Roman"/>
              </a:rPr>
              <a:t>) </a:t>
            </a:r>
            <a:r>
              <a:rPr sz="2050" spc="-495" dirty="0">
                <a:latin typeface="Times New Roman"/>
                <a:cs typeface="Times New Roman"/>
              </a:rPr>
              <a:t> </a:t>
            </a:r>
            <a:endParaRPr lang="en-GB" sz="2050" spc="-495" dirty="0">
              <a:latin typeface="Times New Roman"/>
              <a:cs typeface="Times New Roman"/>
            </a:endParaRPr>
          </a:p>
          <a:p>
            <a:pPr marL="546100" marR="1325880" lvl="1">
              <a:lnSpc>
                <a:spcPct val="163400"/>
              </a:lnSpc>
            </a:pPr>
            <a:endParaRPr lang="en-GB" sz="2050" b="1" i="1" dirty="0">
              <a:solidFill>
                <a:srgbClr val="7030A0"/>
              </a:solidFill>
              <a:latin typeface="Times New Roman"/>
              <a:cs typeface="Times New Roman"/>
            </a:endParaRPr>
          </a:p>
          <a:p>
            <a:pPr marL="546100" marR="1325880" lvl="1">
              <a:lnSpc>
                <a:spcPct val="163400"/>
              </a:lnSpc>
              <a:spcAft>
                <a:spcPts val="600"/>
              </a:spcAft>
            </a:pPr>
            <a:r>
              <a:rPr lang="en-GB" sz="2050" b="1" i="1" dirty="0">
                <a:solidFill>
                  <a:srgbClr val="7030A0"/>
                </a:solidFill>
                <a:latin typeface="Times New Roman"/>
                <a:cs typeface="Times New Roman"/>
              </a:rPr>
              <a:t>Example: </a:t>
            </a:r>
            <a:r>
              <a:rPr sz="2050" spc="-35" dirty="0">
                <a:latin typeface="Times New Roman"/>
                <a:cs typeface="Times New Roman"/>
              </a:rPr>
              <a:t>For</a:t>
            </a:r>
            <a:r>
              <a:rPr sz="2050" spc="110" dirty="0">
                <a:latin typeface="Times New Roman"/>
                <a:cs typeface="Times New Roman"/>
              </a:rPr>
              <a:t> </a:t>
            </a:r>
            <a:r>
              <a:rPr sz="2050" spc="-50" dirty="0">
                <a:latin typeface="Times New Roman"/>
                <a:cs typeface="Times New Roman"/>
              </a:rPr>
              <a:t>chess,</a:t>
            </a:r>
            <a:r>
              <a:rPr sz="2050" spc="105" dirty="0">
                <a:latin typeface="Times New Roman"/>
                <a:cs typeface="Times New Roman"/>
              </a:rPr>
              <a:t> </a:t>
            </a:r>
            <a:r>
              <a:rPr sz="2050" b="0" i="1" spc="-375" dirty="0">
                <a:solidFill>
                  <a:srgbClr val="A1587B"/>
                </a:solidFill>
                <a:latin typeface="Bookman Old Style"/>
                <a:cs typeface="Bookman Old Style"/>
              </a:rPr>
              <a:t>b</a:t>
            </a:r>
            <a:r>
              <a:rPr sz="2050" b="0" i="1" spc="-270" dirty="0">
                <a:solidFill>
                  <a:srgbClr val="A1587B"/>
                </a:solidFill>
                <a:latin typeface="Bookman Old Style"/>
                <a:cs typeface="Bookman Old Style"/>
              </a:rPr>
              <a:t> </a:t>
            </a:r>
            <a:r>
              <a:rPr sz="2050" i="1" spc="60" dirty="0">
                <a:solidFill>
                  <a:srgbClr val="A1587B"/>
                </a:solidFill>
                <a:latin typeface="DejaVu Sans Condensed"/>
                <a:cs typeface="DejaVu Sans Condensed"/>
              </a:rPr>
              <a:t>≈</a:t>
            </a:r>
            <a:r>
              <a:rPr sz="2050" i="1" spc="-10" dirty="0">
                <a:solidFill>
                  <a:srgbClr val="A1587B"/>
                </a:solidFill>
                <a:latin typeface="DejaVu Sans Condensed"/>
                <a:cs typeface="DejaVu Sans Condensed"/>
              </a:rPr>
              <a:t> </a:t>
            </a:r>
            <a:r>
              <a:rPr sz="2050" spc="-55" dirty="0">
                <a:solidFill>
                  <a:srgbClr val="A1587B"/>
                </a:solidFill>
                <a:latin typeface="Times New Roman"/>
                <a:cs typeface="Times New Roman"/>
              </a:rPr>
              <a:t>35</a:t>
            </a:r>
            <a:r>
              <a:rPr sz="2050" spc="-55" dirty="0">
                <a:latin typeface="Times New Roman"/>
                <a:cs typeface="Times New Roman"/>
              </a:rPr>
              <a:t>,</a:t>
            </a:r>
            <a:r>
              <a:rPr sz="2050" spc="110" dirty="0">
                <a:latin typeface="Times New Roman"/>
                <a:cs typeface="Times New Roman"/>
              </a:rPr>
              <a:t> </a:t>
            </a:r>
            <a:r>
              <a:rPr sz="2050" b="0" i="1" spc="-35" dirty="0">
                <a:solidFill>
                  <a:srgbClr val="A1587B"/>
                </a:solidFill>
                <a:latin typeface="Bookman Old Style"/>
                <a:cs typeface="Bookman Old Style"/>
              </a:rPr>
              <a:t>m</a:t>
            </a:r>
            <a:r>
              <a:rPr sz="2050" b="0" i="1" spc="-40" dirty="0">
                <a:solidFill>
                  <a:srgbClr val="A1587B"/>
                </a:solidFill>
                <a:latin typeface="Bookman Old Style"/>
                <a:cs typeface="Bookman Old Style"/>
              </a:rPr>
              <a:t> </a:t>
            </a:r>
            <a:r>
              <a:rPr sz="2050" i="1" spc="60" dirty="0">
                <a:solidFill>
                  <a:srgbClr val="A1587B"/>
                </a:solidFill>
                <a:latin typeface="DejaVu Sans Condensed"/>
                <a:cs typeface="DejaVu Sans Condensed"/>
              </a:rPr>
              <a:t>≈</a:t>
            </a:r>
            <a:r>
              <a:rPr sz="2050" i="1" spc="-10" dirty="0">
                <a:solidFill>
                  <a:srgbClr val="A1587B"/>
                </a:solidFill>
                <a:latin typeface="DejaVu Sans Condensed"/>
                <a:cs typeface="DejaVu Sans Condensed"/>
              </a:rPr>
              <a:t> </a:t>
            </a:r>
            <a:r>
              <a:rPr sz="2050" spc="-80" dirty="0">
                <a:solidFill>
                  <a:srgbClr val="A1587B"/>
                </a:solidFill>
                <a:latin typeface="Times New Roman"/>
                <a:cs typeface="Times New Roman"/>
              </a:rPr>
              <a:t>100</a:t>
            </a:r>
            <a:r>
              <a:rPr sz="2050" spc="110" dirty="0">
                <a:solidFill>
                  <a:srgbClr val="A1587B"/>
                </a:solidFill>
                <a:latin typeface="Times New Roman"/>
                <a:cs typeface="Times New Roman"/>
              </a:rPr>
              <a:t> </a:t>
            </a:r>
            <a:r>
              <a:rPr sz="2050" spc="-50" dirty="0">
                <a:latin typeface="Times New Roman"/>
                <a:cs typeface="Times New Roman"/>
              </a:rPr>
              <a:t>for</a:t>
            </a:r>
            <a:r>
              <a:rPr sz="2050" spc="110" dirty="0">
                <a:latin typeface="Times New Roman"/>
                <a:cs typeface="Times New Roman"/>
              </a:rPr>
              <a:t> </a:t>
            </a:r>
            <a:r>
              <a:rPr sz="2050" spc="-10" dirty="0">
                <a:latin typeface="Times New Roman"/>
                <a:cs typeface="Times New Roman"/>
              </a:rPr>
              <a:t>“reasonable”</a:t>
            </a:r>
            <a:r>
              <a:rPr sz="2050" spc="110" dirty="0">
                <a:latin typeface="Times New Roman"/>
                <a:cs typeface="Times New Roman"/>
              </a:rPr>
              <a:t> </a:t>
            </a:r>
            <a:r>
              <a:rPr sz="2050" spc="-35" dirty="0">
                <a:latin typeface="Times New Roman"/>
                <a:cs typeface="Times New Roman"/>
              </a:rPr>
              <a:t>games</a:t>
            </a:r>
            <a:endParaRPr sz="2050" dirty="0">
              <a:latin typeface="Times New Roman"/>
              <a:cs typeface="Times New Roman"/>
            </a:endParaRPr>
          </a:p>
          <a:p>
            <a:pPr marL="819785">
              <a:lnSpc>
                <a:spcPct val="100000"/>
              </a:lnSpc>
              <a:spcBef>
                <a:spcPts val="30"/>
              </a:spcBef>
            </a:pPr>
            <a:r>
              <a:rPr sz="2050" i="1" spc="520" dirty="0">
                <a:latin typeface="DejaVu Sans Condensed"/>
                <a:cs typeface="DejaVu Sans Condensed"/>
              </a:rPr>
              <a:t>⇒</a:t>
            </a:r>
            <a:r>
              <a:rPr sz="2050" i="1" spc="25" dirty="0">
                <a:latin typeface="DejaVu Sans Condensed"/>
                <a:cs typeface="DejaVu Sans Condensed"/>
              </a:rPr>
              <a:t> </a:t>
            </a:r>
            <a:r>
              <a:rPr sz="2050" spc="5" dirty="0">
                <a:latin typeface="Times New Roman"/>
                <a:cs typeface="Times New Roman"/>
              </a:rPr>
              <a:t>exact</a:t>
            </a:r>
            <a:r>
              <a:rPr sz="2050" spc="100" dirty="0">
                <a:latin typeface="Times New Roman"/>
                <a:cs typeface="Times New Roman"/>
              </a:rPr>
              <a:t> </a:t>
            </a:r>
            <a:r>
              <a:rPr sz="2050" spc="-15" dirty="0">
                <a:latin typeface="Times New Roman"/>
                <a:cs typeface="Times New Roman"/>
              </a:rPr>
              <a:t>solution</a:t>
            </a:r>
            <a:r>
              <a:rPr sz="2050" spc="100" dirty="0">
                <a:latin typeface="Times New Roman"/>
                <a:cs typeface="Times New Roman"/>
              </a:rPr>
              <a:t> </a:t>
            </a:r>
            <a:r>
              <a:rPr sz="2050" spc="-25" dirty="0">
                <a:latin typeface="Times New Roman"/>
                <a:cs typeface="Times New Roman"/>
              </a:rPr>
              <a:t>completely</a:t>
            </a:r>
            <a:r>
              <a:rPr sz="2050" spc="100" dirty="0">
                <a:latin typeface="Times New Roman"/>
                <a:cs typeface="Times New Roman"/>
              </a:rPr>
              <a:t> </a:t>
            </a:r>
            <a:r>
              <a:rPr sz="2050" spc="-40" dirty="0">
                <a:latin typeface="Times New Roman"/>
                <a:cs typeface="Times New Roman"/>
              </a:rPr>
              <a:t>infeasible</a:t>
            </a:r>
            <a:endParaRPr sz="2050" dirty="0">
              <a:latin typeface="Times New Roman"/>
              <a:cs typeface="Times New Roman"/>
            </a:endParaRPr>
          </a:p>
          <a:p>
            <a:pPr marL="431800" indent="-342900">
              <a:lnSpc>
                <a:spcPct val="100000"/>
              </a:lnSpc>
              <a:spcBef>
                <a:spcPts val="1560"/>
              </a:spcBef>
              <a:buFont typeface="Wingdings" panose="05000000000000000000" pitchFamily="2" charset="2"/>
              <a:buChar char="q"/>
            </a:pPr>
            <a:r>
              <a:rPr sz="2050" spc="55" dirty="0">
                <a:latin typeface="Times New Roman"/>
                <a:cs typeface="Times New Roman"/>
              </a:rPr>
              <a:t>But</a:t>
            </a:r>
            <a:r>
              <a:rPr sz="2050" spc="105" dirty="0">
                <a:latin typeface="Times New Roman"/>
                <a:cs typeface="Times New Roman"/>
              </a:rPr>
              <a:t> </a:t>
            </a:r>
            <a:r>
              <a:rPr sz="2050" spc="-25" dirty="0">
                <a:latin typeface="Times New Roman"/>
                <a:cs typeface="Times New Roman"/>
              </a:rPr>
              <a:t>do</a:t>
            </a:r>
            <a:r>
              <a:rPr sz="2050" spc="105" dirty="0">
                <a:latin typeface="Times New Roman"/>
                <a:cs typeface="Times New Roman"/>
              </a:rPr>
              <a:t> </a:t>
            </a:r>
            <a:r>
              <a:rPr sz="2050" spc="-114" dirty="0">
                <a:latin typeface="Times New Roman"/>
                <a:cs typeface="Times New Roman"/>
              </a:rPr>
              <a:t>we</a:t>
            </a:r>
            <a:r>
              <a:rPr sz="2050" spc="105" dirty="0">
                <a:latin typeface="Times New Roman"/>
                <a:cs typeface="Times New Roman"/>
              </a:rPr>
              <a:t> </a:t>
            </a:r>
            <a:r>
              <a:rPr sz="2050" spc="-25" dirty="0">
                <a:latin typeface="Times New Roman"/>
                <a:cs typeface="Times New Roman"/>
              </a:rPr>
              <a:t>need</a:t>
            </a:r>
            <a:r>
              <a:rPr sz="2050" spc="105" dirty="0">
                <a:latin typeface="Times New Roman"/>
                <a:cs typeface="Times New Roman"/>
              </a:rPr>
              <a:t> </a:t>
            </a:r>
            <a:r>
              <a:rPr sz="2050" spc="40" dirty="0">
                <a:latin typeface="Times New Roman"/>
                <a:cs typeface="Times New Roman"/>
              </a:rPr>
              <a:t>to</a:t>
            </a:r>
            <a:r>
              <a:rPr sz="2050" spc="105" dirty="0">
                <a:latin typeface="Times New Roman"/>
                <a:cs typeface="Times New Roman"/>
              </a:rPr>
              <a:t> </a:t>
            </a:r>
            <a:r>
              <a:rPr sz="2050" spc="-35" dirty="0">
                <a:latin typeface="Times New Roman"/>
                <a:cs typeface="Times New Roman"/>
              </a:rPr>
              <a:t>explore</a:t>
            </a:r>
            <a:r>
              <a:rPr sz="2050" spc="105" dirty="0">
                <a:latin typeface="Times New Roman"/>
                <a:cs typeface="Times New Roman"/>
              </a:rPr>
              <a:t> </a:t>
            </a:r>
            <a:r>
              <a:rPr sz="2050" spc="-40" dirty="0">
                <a:latin typeface="Times New Roman"/>
                <a:cs typeface="Times New Roman"/>
              </a:rPr>
              <a:t>every</a:t>
            </a:r>
            <a:r>
              <a:rPr sz="2050" spc="105" dirty="0">
                <a:latin typeface="Times New Roman"/>
                <a:cs typeface="Times New Roman"/>
              </a:rPr>
              <a:t> </a:t>
            </a:r>
            <a:r>
              <a:rPr sz="2050" spc="45" dirty="0">
                <a:latin typeface="Times New Roman"/>
                <a:cs typeface="Times New Roman"/>
              </a:rPr>
              <a:t>path?</a:t>
            </a:r>
            <a:endParaRPr sz="2050" dirty="0">
              <a:latin typeface="Times New Roman"/>
              <a:cs typeface="Times New Roman"/>
            </a:endParaRPr>
          </a:p>
        </p:txBody>
      </p:sp>
      <p:sp>
        <p:nvSpPr>
          <p:cNvPr id="7" name="object 7"/>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11</a:t>
            </a:fld>
            <a:endParaRPr spc="2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12</a:t>
            </a:fld>
            <a:endParaRPr spc="20" dirty="0"/>
          </a:p>
        </p:txBody>
      </p:sp>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628015" algn="l"/>
              </a:tabLst>
            </a:pP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r>
              <a:rPr sz="2050" b="0" i="1" spc="-150" dirty="0">
                <a:latin typeface="Bookman Old Style"/>
                <a:cs typeface="Bookman Old Style"/>
              </a:rPr>
              <a:t>	</a:t>
            </a:r>
            <a:r>
              <a:rPr spc="-95" dirty="0"/>
              <a:t>pruning</a:t>
            </a:r>
            <a:endParaRPr sz="2050" dirty="0">
              <a:latin typeface="Bookman Old Style"/>
              <a:cs typeface="Bookman Old Style"/>
            </a:endParaRPr>
          </a:p>
        </p:txBody>
      </p:sp>
      <p:sp>
        <p:nvSpPr>
          <p:cNvPr id="3" name="object 3"/>
          <p:cNvSpPr txBox="1"/>
          <p:nvPr/>
        </p:nvSpPr>
        <p:spPr>
          <a:xfrm>
            <a:off x="1130300" y="1379785"/>
            <a:ext cx="7950200" cy="5537925"/>
          </a:xfrm>
          <a:prstGeom prst="rect">
            <a:avLst/>
          </a:prstGeom>
        </p:spPr>
        <p:txBody>
          <a:bodyPr vert="horz" wrap="square" lIns="0" tIns="14604" rIns="0" bIns="0" rtlCol="0">
            <a:spAutoFit/>
          </a:bodyPr>
          <a:lstStyle/>
          <a:p>
            <a:pPr marL="12700">
              <a:lnSpc>
                <a:spcPct val="100000"/>
              </a:lnSpc>
              <a:spcBef>
                <a:spcPts val="114"/>
              </a:spcBef>
            </a:pPr>
            <a:r>
              <a:rPr sz="2050" b="1" i="1" spc="-15" dirty="0">
                <a:latin typeface="Times New Roman"/>
                <a:cs typeface="Times New Roman"/>
              </a:rPr>
              <a:t>Idea:</a:t>
            </a:r>
            <a:r>
              <a:rPr sz="2050" b="1" i="1" spc="305" dirty="0">
                <a:latin typeface="Times New Roman"/>
                <a:cs typeface="Times New Roman"/>
              </a:rPr>
              <a:t> </a:t>
            </a:r>
            <a:r>
              <a:rPr sz="2050" spc="35" dirty="0">
                <a:latin typeface="Times New Roman"/>
                <a:cs typeface="Times New Roman"/>
              </a:rPr>
              <a:t>Prune</a:t>
            </a:r>
            <a:r>
              <a:rPr sz="2050" spc="55" dirty="0">
                <a:latin typeface="Times New Roman"/>
                <a:cs typeface="Times New Roman"/>
              </a:rPr>
              <a:t> </a:t>
            </a:r>
            <a:r>
              <a:rPr sz="2050" spc="-55" dirty="0">
                <a:latin typeface="Times New Roman"/>
                <a:cs typeface="Times New Roman"/>
              </a:rPr>
              <a:t>away</a:t>
            </a:r>
            <a:r>
              <a:rPr sz="2050" spc="55" dirty="0">
                <a:latin typeface="Times New Roman"/>
                <a:cs typeface="Times New Roman"/>
              </a:rPr>
              <a:t> </a:t>
            </a:r>
            <a:r>
              <a:rPr sz="2050" spc="-15" dirty="0">
                <a:latin typeface="Times New Roman"/>
                <a:cs typeface="Times New Roman"/>
              </a:rPr>
              <a:t>branches</a:t>
            </a:r>
            <a:r>
              <a:rPr sz="2050" spc="55" dirty="0">
                <a:latin typeface="Times New Roman"/>
                <a:cs typeface="Times New Roman"/>
              </a:rPr>
              <a:t> </a:t>
            </a:r>
            <a:r>
              <a:rPr sz="2050" spc="95" dirty="0">
                <a:latin typeface="Times New Roman"/>
                <a:cs typeface="Times New Roman"/>
              </a:rPr>
              <a:t>that</a:t>
            </a:r>
            <a:r>
              <a:rPr sz="2050" spc="50" dirty="0">
                <a:latin typeface="Times New Roman"/>
                <a:cs typeface="Times New Roman"/>
              </a:rPr>
              <a:t> </a:t>
            </a:r>
            <a:r>
              <a:rPr sz="2050" spc="15" dirty="0">
                <a:latin typeface="Times New Roman"/>
                <a:cs typeface="Times New Roman"/>
              </a:rPr>
              <a:t>cannot</a:t>
            </a:r>
            <a:r>
              <a:rPr sz="2050" spc="55" dirty="0">
                <a:latin typeface="Times New Roman"/>
                <a:cs typeface="Times New Roman"/>
              </a:rPr>
              <a:t> </a:t>
            </a:r>
            <a:r>
              <a:rPr sz="2050" spc="-30" dirty="0">
                <a:latin typeface="Times New Roman"/>
                <a:cs typeface="Times New Roman"/>
              </a:rPr>
              <a:t>possibly</a:t>
            </a:r>
            <a:r>
              <a:rPr sz="2050" spc="55" dirty="0">
                <a:latin typeface="Times New Roman"/>
                <a:cs typeface="Times New Roman"/>
              </a:rPr>
              <a:t> </a:t>
            </a:r>
            <a:r>
              <a:rPr sz="2050" spc="-50" dirty="0">
                <a:latin typeface="Times New Roman"/>
                <a:cs typeface="Times New Roman"/>
              </a:rPr>
              <a:t>influence</a:t>
            </a:r>
            <a:r>
              <a:rPr sz="2050" spc="55" dirty="0">
                <a:latin typeface="Times New Roman"/>
                <a:cs typeface="Times New Roman"/>
              </a:rPr>
              <a:t> </a:t>
            </a:r>
            <a:r>
              <a:rPr sz="2050" spc="-45" dirty="0">
                <a:latin typeface="Times New Roman"/>
                <a:cs typeface="Times New Roman"/>
              </a:rPr>
              <a:t>decision</a:t>
            </a:r>
            <a:r>
              <a:rPr sz="2050" spc="55" dirty="0">
                <a:latin typeface="Times New Roman"/>
                <a:cs typeface="Times New Roman"/>
              </a:rPr>
              <a:t> </a:t>
            </a:r>
            <a:r>
              <a:rPr sz="2050" spc="95" dirty="0">
                <a:latin typeface="Times New Roman"/>
                <a:cs typeface="Times New Roman"/>
              </a:rPr>
              <a:t>at</a:t>
            </a:r>
            <a:r>
              <a:rPr sz="2050" spc="55" dirty="0">
                <a:latin typeface="Times New Roman"/>
                <a:cs typeface="Times New Roman"/>
              </a:rPr>
              <a:t> </a:t>
            </a:r>
            <a:r>
              <a:rPr sz="2050" spc="20" dirty="0">
                <a:latin typeface="Times New Roman"/>
                <a:cs typeface="Times New Roman"/>
              </a:rPr>
              <a:t>root.</a:t>
            </a:r>
            <a:endParaRPr sz="2050" dirty="0">
              <a:latin typeface="Times New Roman"/>
              <a:cs typeface="Times New Roman"/>
            </a:endParaRPr>
          </a:p>
          <a:p>
            <a:pPr marL="355600" indent="-342900">
              <a:lnSpc>
                <a:spcPct val="100000"/>
              </a:lnSpc>
              <a:spcBef>
                <a:spcPts val="1560"/>
              </a:spcBef>
              <a:spcAft>
                <a:spcPts val="600"/>
              </a:spcAft>
              <a:buFont typeface="Wingdings" panose="05000000000000000000" pitchFamily="2" charset="2"/>
              <a:buChar char="q"/>
            </a:pPr>
            <a:r>
              <a:rPr sz="2050" spc="-20" dirty="0">
                <a:latin typeface="Times New Roman"/>
                <a:cs typeface="Times New Roman"/>
              </a:rPr>
              <a:t>Consider</a:t>
            </a:r>
            <a:r>
              <a:rPr sz="2050" spc="100" dirty="0">
                <a:latin typeface="Times New Roman"/>
                <a:cs typeface="Times New Roman"/>
              </a:rPr>
              <a:t> </a:t>
            </a:r>
            <a:r>
              <a:rPr sz="2050" spc="-10" dirty="0">
                <a:latin typeface="Times New Roman"/>
                <a:cs typeface="Times New Roman"/>
              </a:rPr>
              <a:t>node</a:t>
            </a:r>
            <a:r>
              <a:rPr sz="2050" spc="100" dirty="0">
                <a:latin typeface="Times New Roman"/>
                <a:cs typeface="Times New Roman"/>
              </a:rPr>
              <a:t> </a:t>
            </a:r>
            <a:r>
              <a:rPr sz="2050" b="0" i="1" spc="-65" dirty="0">
                <a:solidFill>
                  <a:srgbClr val="3333FF"/>
                </a:solidFill>
                <a:latin typeface="Bookman Old Style"/>
                <a:cs typeface="Bookman Old Style"/>
              </a:rPr>
              <a:t>n</a:t>
            </a:r>
            <a:r>
              <a:rPr sz="2050" b="0" i="1" dirty="0">
                <a:latin typeface="Bookman Old Style"/>
                <a:cs typeface="Bookman Old Style"/>
              </a:rPr>
              <a:t> </a:t>
            </a:r>
            <a:r>
              <a:rPr sz="2050" spc="-15" dirty="0">
                <a:latin typeface="Times New Roman"/>
                <a:cs typeface="Times New Roman"/>
              </a:rPr>
              <a:t>in</a:t>
            </a:r>
            <a:r>
              <a:rPr sz="2050" spc="100" dirty="0">
                <a:latin typeface="Times New Roman"/>
                <a:cs typeface="Times New Roman"/>
              </a:rPr>
              <a:t> </a:t>
            </a:r>
            <a:r>
              <a:rPr sz="2050" spc="-30" dirty="0">
                <a:latin typeface="Times New Roman"/>
                <a:cs typeface="Times New Roman"/>
              </a:rPr>
              <a:t>game</a:t>
            </a:r>
            <a:r>
              <a:rPr sz="2050" spc="100" dirty="0">
                <a:latin typeface="Times New Roman"/>
                <a:cs typeface="Times New Roman"/>
              </a:rPr>
              <a:t> </a:t>
            </a:r>
            <a:r>
              <a:rPr sz="2050" spc="15" dirty="0">
                <a:latin typeface="Times New Roman"/>
                <a:cs typeface="Times New Roman"/>
              </a:rPr>
              <a:t>tree</a:t>
            </a:r>
            <a:endParaRPr sz="2050" dirty="0">
              <a:latin typeface="Times New Roman"/>
              <a:cs typeface="Times New Roman"/>
            </a:endParaRPr>
          </a:p>
          <a:p>
            <a:pPr marL="12700" marR="5715" indent="365760">
              <a:lnSpc>
                <a:spcPct val="101200"/>
              </a:lnSpc>
              <a:buChar char="–"/>
              <a:tabLst>
                <a:tab pos="596900" algn="l"/>
              </a:tabLst>
            </a:pPr>
            <a:r>
              <a:rPr sz="2050" spc="-65" dirty="0">
                <a:latin typeface="Times New Roman"/>
                <a:cs typeface="Times New Roman"/>
              </a:rPr>
              <a:t>If</a:t>
            </a:r>
            <a:r>
              <a:rPr sz="2050" spc="254" dirty="0">
                <a:latin typeface="Times New Roman"/>
                <a:cs typeface="Times New Roman"/>
              </a:rPr>
              <a:t> </a:t>
            </a:r>
            <a:r>
              <a:rPr sz="2050" spc="-25" dirty="0">
                <a:latin typeface="Times New Roman"/>
                <a:cs typeface="Times New Roman"/>
              </a:rPr>
              <a:t>player</a:t>
            </a:r>
            <a:r>
              <a:rPr sz="2050" spc="260" dirty="0">
                <a:latin typeface="Times New Roman"/>
                <a:cs typeface="Times New Roman"/>
              </a:rPr>
              <a:t> </a:t>
            </a:r>
            <a:r>
              <a:rPr sz="2050" dirty="0">
                <a:latin typeface="Times New Roman"/>
                <a:cs typeface="Times New Roman"/>
              </a:rPr>
              <a:t>has</a:t>
            </a:r>
            <a:r>
              <a:rPr sz="2050" spc="260" dirty="0">
                <a:latin typeface="Times New Roman"/>
                <a:cs typeface="Times New Roman"/>
              </a:rPr>
              <a:t> </a:t>
            </a:r>
            <a:r>
              <a:rPr sz="2050" spc="35" dirty="0">
                <a:latin typeface="Times New Roman"/>
                <a:cs typeface="Times New Roman"/>
              </a:rPr>
              <a:t>a</a:t>
            </a:r>
            <a:r>
              <a:rPr sz="2050" spc="260" dirty="0">
                <a:latin typeface="Times New Roman"/>
                <a:cs typeface="Times New Roman"/>
              </a:rPr>
              <a:t> </a:t>
            </a:r>
            <a:r>
              <a:rPr sz="2050" spc="50" dirty="0">
                <a:latin typeface="Times New Roman"/>
                <a:cs typeface="Times New Roman"/>
              </a:rPr>
              <a:t>better</a:t>
            </a:r>
            <a:r>
              <a:rPr sz="2050" spc="260" dirty="0">
                <a:latin typeface="Times New Roman"/>
                <a:cs typeface="Times New Roman"/>
              </a:rPr>
              <a:t> </a:t>
            </a:r>
            <a:r>
              <a:rPr sz="2050" spc="-65" dirty="0">
                <a:latin typeface="Times New Roman"/>
                <a:cs typeface="Times New Roman"/>
              </a:rPr>
              <a:t>choice</a:t>
            </a:r>
            <a:r>
              <a:rPr sz="2050" spc="250" dirty="0">
                <a:latin typeface="Times New Roman"/>
                <a:cs typeface="Times New Roman"/>
              </a:rPr>
              <a:t> </a:t>
            </a:r>
            <a:r>
              <a:rPr sz="2050" b="0" i="1" spc="-35" dirty="0">
                <a:solidFill>
                  <a:srgbClr val="3333FF"/>
                </a:solidFill>
                <a:latin typeface="Bookman Old Style"/>
                <a:cs typeface="Bookman Old Style"/>
              </a:rPr>
              <a:t>m</a:t>
            </a:r>
            <a:r>
              <a:rPr sz="2050" b="0" i="1" spc="160" dirty="0">
                <a:latin typeface="Bookman Old Style"/>
                <a:cs typeface="Bookman Old Style"/>
              </a:rPr>
              <a:t> </a:t>
            </a:r>
            <a:r>
              <a:rPr sz="2050" spc="5" dirty="0">
                <a:latin typeface="Times New Roman"/>
                <a:cs typeface="Times New Roman"/>
              </a:rPr>
              <a:t>either</a:t>
            </a:r>
            <a:r>
              <a:rPr sz="2050" spc="260" dirty="0">
                <a:latin typeface="Times New Roman"/>
                <a:cs typeface="Times New Roman"/>
              </a:rPr>
              <a:t> </a:t>
            </a:r>
            <a:r>
              <a:rPr sz="2050" spc="95" dirty="0">
                <a:latin typeface="Times New Roman"/>
                <a:cs typeface="Times New Roman"/>
              </a:rPr>
              <a:t>at</a:t>
            </a:r>
            <a:r>
              <a:rPr sz="2050" spc="254" dirty="0">
                <a:latin typeface="Times New Roman"/>
                <a:cs typeface="Times New Roman"/>
              </a:rPr>
              <a:t> </a:t>
            </a:r>
            <a:r>
              <a:rPr sz="2050" spc="35" dirty="0">
                <a:latin typeface="Times New Roman"/>
                <a:cs typeface="Times New Roman"/>
              </a:rPr>
              <a:t>the</a:t>
            </a:r>
            <a:r>
              <a:rPr sz="2050" spc="260" dirty="0">
                <a:latin typeface="Times New Roman"/>
                <a:cs typeface="Times New Roman"/>
              </a:rPr>
              <a:t> </a:t>
            </a:r>
            <a:r>
              <a:rPr sz="2050" spc="25" dirty="0">
                <a:latin typeface="Times New Roman"/>
                <a:cs typeface="Times New Roman"/>
              </a:rPr>
              <a:t>parent</a:t>
            </a:r>
            <a:r>
              <a:rPr sz="2050" spc="260" dirty="0">
                <a:latin typeface="Times New Roman"/>
                <a:cs typeface="Times New Roman"/>
              </a:rPr>
              <a:t> </a:t>
            </a:r>
            <a:r>
              <a:rPr sz="2050" spc="-100" dirty="0">
                <a:latin typeface="Times New Roman"/>
                <a:cs typeface="Times New Roman"/>
              </a:rPr>
              <a:t>of</a:t>
            </a:r>
            <a:r>
              <a:rPr sz="2050" spc="260" dirty="0">
                <a:latin typeface="Times New Roman"/>
                <a:cs typeface="Times New Roman"/>
              </a:rPr>
              <a:t> </a:t>
            </a:r>
            <a:r>
              <a:rPr sz="2050" b="0" i="1" spc="-65" dirty="0">
                <a:solidFill>
                  <a:srgbClr val="3333FF"/>
                </a:solidFill>
                <a:latin typeface="Bookman Old Style"/>
                <a:cs typeface="Bookman Old Style"/>
              </a:rPr>
              <a:t>n</a:t>
            </a:r>
            <a:r>
              <a:rPr sz="2050" b="0" i="1" spc="155" dirty="0">
                <a:latin typeface="Bookman Old Style"/>
                <a:cs typeface="Bookman Old Style"/>
              </a:rPr>
              <a:t> </a:t>
            </a:r>
            <a:r>
              <a:rPr sz="2050" spc="-15" dirty="0">
                <a:latin typeface="Times New Roman"/>
                <a:cs typeface="Times New Roman"/>
              </a:rPr>
              <a:t>or</a:t>
            </a:r>
            <a:r>
              <a:rPr sz="2050" spc="260" dirty="0">
                <a:latin typeface="Times New Roman"/>
                <a:cs typeface="Times New Roman"/>
              </a:rPr>
              <a:t> </a:t>
            </a:r>
            <a:r>
              <a:rPr sz="2050" spc="95" dirty="0">
                <a:latin typeface="Times New Roman"/>
                <a:cs typeface="Times New Roman"/>
              </a:rPr>
              <a:t>at</a:t>
            </a:r>
            <a:r>
              <a:rPr sz="2050" spc="260" dirty="0">
                <a:latin typeface="Times New Roman"/>
                <a:cs typeface="Times New Roman"/>
              </a:rPr>
              <a:t> </a:t>
            </a:r>
            <a:r>
              <a:rPr sz="2050" spc="-5" dirty="0">
                <a:latin typeface="Times New Roman"/>
                <a:cs typeface="Times New Roman"/>
              </a:rPr>
              <a:t>any </a:t>
            </a:r>
            <a:r>
              <a:rPr sz="2050" spc="-495" dirty="0">
                <a:latin typeface="Times New Roman"/>
                <a:cs typeface="Times New Roman"/>
              </a:rPr>
              <a:t> </a:t>
            </a:r>
            <a:r>
              <a:rPr sz="2050" spc="15" dirty="0">
                <a:latin typeface="Times New Roman"/>
                <a:cs typeface="Times New Roman"/>
              </a:rPr>
              <a:t>other</a:t>
            </a:r>
            <a:r>
              <a:rPr sz="2050" spc="110" dirty="0">
                <a:latin typeface="Times New Roman"/>
                <a:cs typeface="Times New Roman"/>
              </a:rPr>
              <a:t> </a:t>
            </a:r>
            <a:r>
              <a:rPr sz="2050" spc="-65" dirty="0">
                <a:latin typeface="Times New Roman"/>
                <a:cs typeface="Times New Roman"/>
              </a:rPr>
              <a:t>choice</a:t>
            </a:r>
            <a:r>
              <a:rPr sz="2050" spc="110" dirty="0">
                <a:latin typeface="Times New Roman"/>
                <a:cs typeface="Times New Roman"/>
              </a:rPr>
              <a:t> </a:t>
            </a:r>
            <a:r>
              <a:rPr sz="2050" spc="15" dirty="0">
                <a:latin typeface="Times New Roman"/>
                <a:cs typeface="Times New Roman"/>
              </a:rPr>
              <a:t>further</a:t>
            </a:r>
            <a:r>
              <a:rPr sz="2050" spc="114" dirty="0">
                <a:latin typeface="Times New Roman"/>
                <a:cs typeface="Times New Roman"/>
              </a:rPr>
              <a:t> </a:t>
            </a:r>
            <a:r>
              <a:rPr sz="2050" spc="15" dirty="0">
                <a:latin typeface="Times New Roman"/>
                <a:cs typeface="Times New Roman"/>
              </a:rPr>
              <a:t>up,</a:t>
            </a:r>
            <a:r>
              <a:rPr sz="2050" spc="110" dirty="0">
                <a:latin typeface="Times New Roman"/>
                <a:cs typeface="Times New Roman"/>
              </a:rPr>
              <a:t> </a:t>
            </a:r>
            <a:r>
              <a:rPr sz="2050" spc="35" dirty="0">
                <a:latin typeface="Times New Roman"/>
                <a:cs typeface="Times New Roman"/>
              </a:rPr>
              <a:t>then</a:t>
            </a:r>
            <a:r>
              <a:rPr sz="2050" spc="110" dirty="0">
                <a:latin typeface="Times New Roman"/>
                <a:cs typeface="Times New Roman"/>
              </a:rPr>
              <a:t> </a:t>
            </a:r>
            <a:r>
              <a:rPr sz="2050" b="0" i="1" spc="-65" dirty="0">
                <a:solidFill>
                  <a:srgbClr val="3333FF"/>
                </a:solidFill>
                <a:latin typeface="Bookman Old Style"/>
                <a:cs typeface="Bookman Old Style"/>
              </a:rPr>
              <a:t>n</a:t>
            </a:r>
            <a:r>
              <a:rPr sz="2050" b="0" i="1" spc="10" dirty="0">
                <a:latin typeface="Bookman Old Style"/>
                <a:cs typeface="Bookman Old Style"/>
              </a:rPr>
              <a:t> </a:t>
            </a:r>
            <a:r>
              <a:rPr sz="2050" spc="-70" dirty="0">
                <a:latin typeface="Times New Roman"/>
                <a:cs typeface="Times New Roman"/>
              </a:rPr>
              <a:t>will</a:t>
            </a:r>
            <a:r>
              <a:rPr sz="2050" spc="114" dirty="0">
                <a:latin typeface="Times New Roman"/>
                <a:cs typeface="Times New Roman"/>
              </a:rPr>
              <a:t> </a:t>
            </a:r>
            <a:r>
              <a:rPr sz="2050" spc="-30" dirty="0">
                <a:latin typeface="Times New Roman"/>
                <a:cs typeface="Times New Roman"/>
              </a:rPr>
              <a:t>never</a:t>
            </a:r>
            <a:r>
              <a:rPr sz="2050" spc="110" dirty="0">
                <a:latin typeface="Times New Roman"/>
                <a:cs typeface="Times New Roman"/>
              </a:rPr>
              <a:t> </a:t>
            </a:r>
            <a:r>
              <a:rPr sz="2050" spc="5" dirty="0">
                <a:latin typeface="Times New Roman"/>
                <a:cs typeface="Times New Roman"/>
              </a:rPr>
              <a:t>be</a:t>
            </a:r>
            <a:r>
              <a:rPr sz="2050" spc="114" dirty="0">
                <a:latin typeface="Times New Roman"/>
                <a:cs typeface="Times New Roman"/>
              </a:rPr>
              <a:t> </a:t>
            </a:r>
            <a:r>
              <a:rPr sz="2050" spc="-20" dirty="0">
                <a:latin typeface="Times New Roman"/>
                <a:cs typeface="Times New Roman"/>
              </a:rPr>
              <a:t>reached</a:t>
            </a:r>
            <a:r>
              <a:rPr sz="2050" spc="110" dirty="0">
                <a:latin typeface="Times New Roman"/>
                <a:cs typeface="Times New Roman"/>
              </a:rPr>
              <a:t> </a:t>
            </a:r>
            <a:r>
              <a:rPr sz="2050" spc="-15" dirty="0">
                <a:latin typeface="Times New Roman"/>
                <a:cs typeface="Times New Roman"/>
              </a:rPr>
              <a:t>in</a:t>
            </a:r>
            <a:r>
              <a:rPr sz="2050" spc="114" dirty="0">
                <a:latin typeface="Times New Roman"/>
                <a:cs typeface="Times New Roman"/>
              </a:rPr>
              <a:t> </a:t>
            </a:r>
            <a:r>
              <a:rPr sz="2050" spc="20" dirty="0">
                <a:latin typeface="Times New Roman"/>
                <a:cs typeface="Times New Roman"/>
              </a:rPr>
              <a:t>actual</a:t>
            </a:r>
            <a:r>
              <a:rPr sz="2050" spc="110" dirty="0">
                <a:latin typeface="Times New Roman"/>
                <a:cs typeface="Times New Roman"/>
              </a:rPr>
              <a:t> </a:t>
            </a:r>
            <a:r>
              <a:rPr sz="2050" spc="-20" dirty="0">
                <a:latin typeface="Times New Roman"/>
                <a:cs typeface="Times New Roman"/>
              </a:rPr>
              <a:t>play</a:t>
            </a:r>
            <a:endParaRPr sz="2050" dirty="0">
              <a:latin typeface="Times New Roman"/>
              <a:cs typeface="Times New Roman"/>
            </a:endParaRPr>
          </a:p>
          <a:p>
            <a:pPr marL="12700" marR="5715" indent="365760">
              <a:lnSpc>
                <a:spcPct val="101200"/>
              </a:lnSpc>
              <a:buChar char="–"/>
              <a:tabLst>
                <a:tab pos="568325" algn="l"/>
              </a:tabLst>
            </a:pPr>
            <a:r>
              <a:rPr sz="2050" spc="35" dirty="0">
                <a:latin typeface="Times New Roman"/>
                <a:cs typeface="Times New Roman"/>
              </a:rPr>
              <a:t>Prune</a:t>
            </a:r>
            <a:r>
              <a:rPr sz="2050" spc="30" dirty="0">
                <a:latin typeface="Times New Roman"/>
                <a:cs typeface="Times New Roman"/>
              </a:rPr>
              <a:t> </a:t>
            </a:r>
            <a:r>
              <a:rPr sz="2050" b="0" i="1" spc="-65" dirty="0">
                <a:solidFill>
                  <a:srgbClr val="3333FF"/>
                </a:solidFill>
                <a:latin typeface="Bookman Old Style"/>
                <a:cs typeface="Bookman Old Style"/>
              </a:rPr>
              <a:t>n</a:t>
            </a:r>
            <a:r>
              <a:rPr sz="2050" b="0" i="1" spc="-70" dirty="0">
                <a:latin typeface="Bookman Old Style"/>
                <a:cs typeface="Bookman Old Style"/>
              </a:rPr>
              <a:t> </a:t>
            </a:r>
            <a:r>
              <a:rPr sz="2050" spc="-10" dirty="0">
                <a:latin typeface="Times New Roman"/>
                <a:cs typeface="Times New Roman"/>
              </a:rPr>
              <a:t>as</a:t>
            </a:r>
            <a:r>
              <a:rPr sz="2050" spc="35" dirty="0">
                <a:latin typeface="Times New Roman"/>
                <a:cs typeface="Times New Roman"/>
              </a:rPr>
              <a:t> </a:t>
            </a:r>
            <a:r>
              <a:rPr sz="2050" spc="-35" dirty="0">
                <a:latin typeface="Times New Roman"/>
                <a:cs typeface="Times New Roman"/>
              </a:rPr>
              <a:t>soon</a:t>
            </a:r>
            <a:r>
              <a:rPr sz="2050" spc="30" dirty="0">
                <a:latin typeface="Times New Roman"/>
                <a:cs typeface="Times New Roman"/>
              </a:rPr>
              <a:t> </a:t>
            </a:r>
            <a:r>
              <a:rPr sz="2050" spc="-10" dirty="0">
                <a:latin typeface="Times New Roman"/>
                <a:cs typeface="Times New Roman"/>
              </a:rPr>
              <a:t>as</a:t>
            </a:r>
            <a:r>
              <a:rPr sz="2050" spc="30" dirty="0">
                <a:latin typeface="Times New Roman"/>
                <a:cs typeface="Times New Roman"/>
              </a:rPr>
              <a:t> </a:t>
            </a:r>
            <a:r>
              <a:rPr sz="2050" spc="-114" dirty="0">
                <a:latin typeface="Times New Roman"/>
                <a:cs typeface="Times New Roman"/>
              </a:rPr>
              <a:t>we</a:t>
            </a:r>
            <a:r>
              <a:rPr sz="2050" spc="35" dirty="0">
                <a:latin typeface="Times New Roman"/>
                <a:cs typeface="Times New Roman"/>
              </a:rPr>
              <a:t> </a:t>
            </a:r>
            <a:r>
              <a:rPr sz="2050" spc="-40" dirty="0">
                <a:latin typeface="Times New Roman"/>
                <a:cs typeface="Times New Roman"/>
              </a:rPr>
              <a:t>have</a:t>
            </a:r>
            <a:r>
              <a:rPr sz="2050" spc="30" dirty="0">
                <a:latin typeface="Times New Roman"/>
                <a:cs typeface="Times New Roman"/>
              </a:rPr>
              <a:t> </a:t>
            </a:r>
            <a:r>
              <a:rPr sz="2050" spc="-25" dirty="0">
                <a:latin typeface="Times New Roman"/>
                <a:cs typeface="Times New Roman"/>
              </a:rPr>
              <a:t>found</a:t>
            </a:r>
            <a:r>
              <a:rPr sz="2050" spc="30" dirty="0">
                <a:latin typeface="Times New Roman"/>
                <a:cs typeface="Times New Roman"/>
              </a:rPr>
              <a:t> </a:t>
            </a:r>
            <a:r>
              <a:rPr sz="2050" spc="35" dirty="0">
                <a:latin typeface="Times New Roman"/>
                <a:cs typeface="Times New Roman"/>
              </a:rPr>
              <a:t>out </a:t>
            </a:r>
            <a:r>
              <a:rPr sz="2050" spc="-25" dirty="0">
                <a:latin typeface="Times New Roman"/>
                <a:cs typeface="Times New Roman"/>
              </a:rPr>
              <a:t>enough</a:t>
            </a:r>
            <a:r>
              <a:rPr sz="2050" spc="30" dirty="0">
                <a:latin typeface="Times New Roman"/>
                <a:cs typeface="Times New Roman"/>
              </a:rPr>
              <a:t> </a:t>
            </a:r>
            <a:r>
              <a:rPr sz="2050" spc="45" dirty="0">
                <a:latin typeface="Times New Roman"/>
                <a:cs typeface="Times New Roman"/>
              </a:rPr>
              <a:t>about</a:t>
            </a:r>
            <a:r>
              <a:rPr sz="2050" spc="40" dirty="0">
                <a:latin typeface="Times New Roman"/>
                <a:cs typeface="Times New Roman"/>
              </a:rPr>
              <a:t> </a:t>
            </a:r>
            <a:r>
              <a:rPr sz="2050" b="0" i="1" spc="-65" dirty="0">
                <a:solidFill>
                  <a:srgbClr val="3333FF"/>
                </a:solidFill>
                <a:latin typeface="Bookman Old Style"/>
                <a:cs typeface="Bookman Old Style"/>
              </a:rPr>
              <a:t>n</a:t>
            </a:r>
            <a:r>
              <a:rPr sz="2050" b="0" i="1" spc="-70" dirty="0">
                <a:latin typeface="Bookman Old Style"/>
                <a:cs typeface="Bookman Old Style"/>
              </a:rPr>
              <a:t> </a:t>
            </a:r>
            <a:r>
              <a:rPr sz="2050" spc="-5" dirty="0">
                <a:latin typeface="Times New Roman"/>
                <a:cs typeface="Times New Roman"/>
              </a:rPr>
              <a:t>(by</a:t>
            </a:r>
            <a:r>
              <a:rPr sz="2050" spc="30" dirty="0">
                <a:latin typeface="Times New Roman"/>
                <a:cs typeface="Times New Roman"/>
              </a:rPr>
              <a:t> </a:t>
            </a:r>
            <a:r>
              <a:rPr sz="2050" spc="-25" dirty="0">
                <a:latin typeface="Times New Roman"/>
                <a:cs typeface="Times New Roman"/>
              </a:rPr>
              <a:t>examining </a:t>
            </a:r>
            <a:r>
              <a:rPr sz="2050" spc="-495" dirty="0">
                <a:latin typeface="Times New Roman"/>
                <a:cs typeface="Times New Roman"/>
              </a:rPr>
              <a:t> </a:t>
            </a:r>
            <a:r>
              <a:rPr sz="2050" spc="-55" dirty="0">
                <a:latin typeface="Times New Roman"/>
                <a:cs typeface="Times New Roman"/>
              </a:rPr>
              <a:t>some</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15" dirty="0">
                <a:latin typeface="Times New Roman"/>
                <a:cs typeface="Times New Roman"/>
              </a:rPr>
              <a:t>its</a:t>
            </a:r>
            <a:r>
              <a:rPr sz="2050" spc="110" dirty="0">
                <a:latin typeface="Times New Roman"/>
                <a:cs typeface="Times New Roman"/>
              </a:rPr>
              <a:t> </a:t>
            </a:r>
            <a:r>
              <a:rPr sz="2050" spc="-5" dirty="0">
                <a:latin typeface="Times New Roman"/>
                <a:cs typeface="Times New Roman"/>
              </a:rPr>
              <a:t>descendants)</a:t>
            </a:r>
            <a:r>
              <a:rPr sz="2050" spc="110"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20" dirty="0">
                <a:latin typeface="Times New Roman"/>
                <a:cs typeface="Times New Roman"/>
              </a:rPr>
              <a:t>reach</a:t>
            </a:r>
            <a:r>
              <a:rPr sz="2050" spc="110" dirty="0">
                <a:latin typeface="Times New Roman"/>
                <a:cs typeface="Times New Roman"/>
              </a:rPr>
              <a:t> </a:t>
            </a:r>
            <a:r>
              <a:rPr sz="2050" spc="95" dirty="0">
                <a:latin typeface="Times New Roman"/>
                <a:cs typeface="Times New Roman"/>
              </a:rPr>
              <a:t>that</a:t>
            </a:r>
            <a:r>
              <a:rPr sz="2050" spc="110" dirty="0">
                <a:latin typeface="Times New Roman"/>
                <a:cs typeface="Times New Roman"/>
              </a:rPr>
              <a:t> </a:t>
            </a:r>
            <a:r>
              <a:rPr sz="2050" spc="-35" dirty="0">
                <a:latin typeface="Times New Roman"/>
                <a:cs typeface="Times New Roman"/>
              </a:rPr>
              <a:t>conclusion.</a:t>
            </a:r>
            <a:endParaRPr sz="2050" dirty="0">
              <a:latin typeface="Times New Roman"/>
              <a:cs typeface="Times New Roman"/>
            </a:endParaRPr>
          </a:p>
          <a:p>
            <a:pPr marL="355600" indent="-342900">
              <a:lnSpc>
                <a:spcPct val="100000"/>
              </a:lnSpc>
              <a:spcBef>
                <a:spcPts val="1565"/>
              </a:spcBef>
              <a:spcAft>
                <a:spcPts val="600"/>
              </a:spcAft>
              <a:buFont typeface="Wingdings" panose="05000000000000000000" pitchFamily="2" charset="2"/>
              <a:buChar char="q"/>
            </a:pPr>
            <a:r>
              <a:rPr sz="2050" spc="-35" dirty="0">
                <a:latin typeface="Times New Roman"/>
                <a:cs typeface="Times New Roman"/>
              </a:rPr>
              <a:t>For</a:t>
            </a:r>
            <a:r>
              <a:rPr sz="2050" spc="110" dirty="0">
                <a:latin typeface="Times New Roman"/>
                <a:cs typeface="Times New Roman"/>
              </a:rPr>
              <a:t> </a:t>
            </a:r>
            <a:r>
              <a:rPr sz="2050" spc="15" dirty="0">
                <a:latin typeface="Times New Roman"/>
                <a:cs typeface="Times New Roman"/>
              </a:rPr>
              <a:t>this,</a:t>
            </a:r>
            <a:r>
              <a:rPr sz="2050" spc="105" dirty="0">
                <a:latin typeface="Times New Roman"/>
                <a:cs typeface="Times New Roman"/>
              </a:rPr>
              <a:t> </a:t>
            </a:r>
            <a:r>
              <a:rPr sz="2050" spc="-50" dirty="0">
                <a:latin typeface="Times New Roman"/>
                <a:cs typeface="Times New Roman"/>
              </a:rPr>
              <a:t>keep</a:t>
            </a:r>
            <a:r>
              <a:rPr sz="2050" spc="110" dirty="0">
                <a:latin typeface="Times New Roman"/>
                <a:cs typeface="Times New Roman"/>
              </a:rPr>
              <a:t> </a:t>
            </a:r>
            <a:r>
              <a:rPr sz="2050" spc="35" dirty="0">
                <a:latin typeface="Times New Roman"/>
                <a:cs typeface="Times New Roman"/>
              </a:rPr>
              <a:t>a</a:t>
            </a:r>
            <a:r>
              <a:rPr sz="2050" spc="110" dirty="0">
                <a:latin typeface="Times New Roman"/>
                <a:cs typeface="Times New Roman"/>
              </a:rPr>
              <a:t> </a:t>
            </a:r>
            <a:r>
              <a:rPr sz="2050" spc="-10" dirty="0">
                <a:latin typeface="Times New Roman"/>
                <a:cs typeface="Times New Roman"/>
              </a:rPr>
              <a:t>range</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30" dirty="0">
                <a:latin typeface="Times New Roman"/>
                <a:cs typeface="Times New Roman"/>
              </a:rPr>
              <a:t>posible</a:t>
            </a:r>
            <a:r>
              <a:rPr sz="2050" spc="110" dirty="0">
                <a:latin typeface="Times New Roman"/>
                <a:cs typeface="Times New Roman"/>
              </a:rPr>
              <a:t> </a:t>
            </a:r>
            <a:r>
              <a:rPr sz="2050" spc="-45" dirty="0">
                <a:latin typeface="Times New Roman"/>
                <a:cs typeface="Times New Roman"/>
              </a:rPr>
              <a:t>values</a:t>
            </a:r>
            <a:r>
              <a:rPr sz="2050" spc="110" dirty="0">
                <a:latin typeface="Times New Roman"/>
                <a:cs typeface="Times New Roman"/>
              </a:rPr>
              <a:t> </a:t>
            </a:r>
            <a:r>
              <a:rPr sz="2050" spc="-50" dirty="0">
                <a:latin typeface="Times New Roman"/>
                <a:cs typeface="Times New Roman"/>
              </a:rPr>
              <a:t>for</a:t>
            </a:r>
            <a:r>
              <a:rPr sz="2050" spc="110" dirty="0">
                <a:latin typeface="Times New Roman"/>
                <a:cs typeface="Times New Roman"/>
              </a:rPr>
              <a:t> </a:t>
            </a:r>
            <a:r>
              <a:rPr sz="2050" spc="-35" dirty="0">
                <a:latin typeface="Times New Roman"/>
                <a:cs typeface="Times New Roman"/>
              </a:rPr>
              <a:t>each</a:t>
            </a:r>
            <a:r>
              <a:rPr sz="2050" spc="110" dirty="0">
                <a:latin typeface="Times New Roman"/>
                <a:cs typeface="Times New Roman"/>
              </a:rPr>
              <a:t> </a:t>
            </a:r>
            <a:r>
              <a:rPr sz="2050" spc="-10" dirty="0">
                <a:latin typeface="Times New Roman"/>
                <a:cs typeface="Times New Roman"/>
              </a:rPr>
              <a:t>node.</a:t>
            </a:r>
            <a:endParaRPr sz="2050" dirty="0">
              <a:latin typeface="Times New Roman"/>
              <a:cs typeface="Times New Roman"/>
            </a:endParaRPr>
          </a:p>
          <a:p>
            <a:pPr marL="12700" marR="5715" indent="365760">
              <a:lnSpc>
                <a:spcPct val="101200"/>
              </a:lnSpc>
              <a:buFont typeface="Times New Roman"/>
              <a:buChar char="–"/>
              <a:tabLst>
                <a:tab pos="560705" algn="l"/>
              </a:tabLst>
            </a:pPr>
            <a:r>
              <a:rPr sz="2050" b="0" i="1" spc="-40" dirty="0">
                <a:solidFill>
                  <a:srgbClr val="FF0000"/>
                </a:solidFill>
                <a:latin typeface="Bookman Old Style"/>
                <a:cs typeface="Bookman Old Style"/>
              </a:rPr>
              <a:t>α</a:t>
            </a:r>
            <a:r>
              <a:rPr sz="2050" spc="-40" dirty="0">
                <a:solidFill>
                  <a:srgbClr val="FF0000"/>
                </a:solidFill>
                <a:latin typeface="Times New Roman"/>
                <a:cs typeface="Times New Roman"/>
              </a:rPr>
              <a:t>:</a:t>
            </a:r>
            <a:r>
              <a:rPr sz="2050" spc="260" dirty="0">
                <a:solidFill>
                  <a:srgbClr val="FF0000"/>
                </a:solidFill>
                <a:latin typeface="Times New Roman"/>
                <a:cs typeface="Times New Roman"/>
              </a:rPr>
              <a:t> </a:t>
            </a:r>
            <a:r>
              <a:rPr sz="2050" spc="-40" dirty="0">
                <a:latin typeface="Times New Roman"/>
                <a:cs typeface="Times New Roman"/>
              </a:rPr>
              <a:t>value</a:t>
            </a:r>
            <a:r>
              <a:rPr sz="2050" spc="-30" dirty="0">
                <a:latin typeface="Times New Roman"/>
                <a:cs typeface="Times New Roman"/>
              </a:rPr>
              <a:t> </a:t>
            </a:r>
            <a:r>
              <a:rPr sz="2050" spc="-100" dirty="0">
                <a:latin typeface="Times New Roman"/>
                <a:cs typeface="Times New Roman"/>
              </a:rPr>
              <a:t>of</a:t>
            </a:r>
            <a:r>
              <a:rPr sz="2050" spc="-25" dirty="0">
                <a:latin typeface="Times New Roman"/>
                <a:cs typeface="Times New Roman"/>
              </a:rPr>
              <a:t> </a:t>
            </a:r>
            <a:r>
              <a:rPr sz="2050" spc="25" dirty="0">
                <a:latin typeface="Times New Roman"/>
                <a:cs typeface="Times New Roman"/>
              </a:rPr>
              <a:t>best</a:t>
            </a:r>
            <a:r>
              <a:rPr sz="2050" spc="-30" dirty="0">
                <a:latin typeface="Times New Roman"/>
                <a:cs typeface="Times New Roman"/>
              </a:rPr>
              <a:t> </a:t>
            </a:r>
            <a:r>
              <a:rPr sz="2050" spc="5" dirty="0">
                <a:latin typeface="Times New Roman"/>
                <a:cs typeface="Times New Roman"/>
              </a:rPr>
              <a:t>(highest)</a:t>
            </a:r>
            <a:r>
              <a:rPr sz="2050" spc="-30" dirty="0">
                <a:latin typeface="Times New Roman"/>
                <a:cs typeface="Times New Roman"/>
              </a:rPr>
              <a:t> </a:t>
            </a:r>
            <a:r>
              <a:rPr sz="2050" spc="-65" dirty="0">
                <a:latin typeface="Times New Roman"/>
                <a:cs typeface="Times New Roman"/>
              </a:rPr>
              <a:t>choice</a:t>
            </a:r>
            <a:r>
              <a:rPr sz="2050" spc="-25" dirty="0">
                <a:latin typeface="Times New Roman"/>
                <a:cs typeface="Times New Roman"/>
              </a:rPr>
              <a:t> found</a:t>
            </a:r>
            <a:r>
              <a:rPr sz="2050" spc="-30" dirty="0">
                <a:latin typeface="Times New Roman"/>
                <a:cs typeface="Times New Roman"/>
              </a:rPr>
              <a:t> </a:t>
            </a:r>
            <a:r>
              <a:rPr sz="2050" spc="-70" dirty="0">
                <a:latin typeface="Times New Roman"/>
                <a:cs typeface="Times New Roman"/>
              </a:rPr>
              <a:t>so</a:t>
            </a:r>
            <a:r>
              <a:rPr sz="2050" spc="-25" dirty="0">
                <a:latin typeface="Times New Roman"/>
                <a:cs typeface="Times New Roman"/>
              </a:rPr>
              <a:t> </a:t>
            </a:r>
            <a:r>
              <a:rPr sz="2050" spc="-10" dirty="0">
                <a:latin typeface="Times New Roman"/>
                <a:cs typeface="Times New Roman"/>
              </a:rPr>
              <a:t>far</a:t>
            </a:r>
            <a:r>
              <a:rPr sz="2050" spc="-30" dirty="0">
                <a:latin typeface="Times New Roman"/>
                <a:cs typeface="Times New Roman"/>
              </a:rPr>
              <a:t> </a:t>
            </a:r>
            <a:r>
              <a:rPr sz="2050" spc="95" dirty="0">
                <a:latin typeface="Times New Roman"/>
                <a:cs typeface="Times New Roman"/>
              </a:rPr>
              <a:t>at</a:t>
            </a:r>
            <a:r>
              <a:rPr sz="2050" spc="-25" dirty="0">
                <a:latin typeface="Times New Roman"/>
                <a:cs typeface="Times New Roman"/>
              </a:rPr>
              <a:t> </a:t>
            </a:r>
            <a:r>
              <a:rPr sz="2050" spc="-5" dirty="0">
                <a:latin typeface="Times New Roman"/>
                <a:cs typeface="Times New Roman"/>
              </a:rPr>
              <a:t>any</a:t>
            </a:r>
            <a:r>
              <a:rPr sz="2050" spc="-30" dirty="0">
                <a:latin typeface="Times New Roman"/>
                <a:cs typeface="Times New Roman"/>
              </a:rPr>
              <a:t> </a:t>
            </a:r>
            <a:r>
              <a:rPr sz="2050" spc="-65" dirty="0">
                <a:latin typeface="Times New Roman"/>
                <a:cs typeface="Times New Roman"/>
              </a:rPr>
              <a:t>choice</a:t>
            </a:r>
            <a:r>
              <a:rPr sz="2050" spc="-30" dirty="0">
                <a:latin typeface="Times New Roman"/>
                <a:cs typeface="Times New Roman"/>
              </a:rPr>
              <a:t> </a:t>
            </a:r>
            <a:r>
              <a:rPr sz="2050" spc="15" dirty="0">
                <a:latin typeface="Times New Roman"/>
                <a:cs typeface="Times New Roman"/>
              </a:rPr>
              <a:t>point</a:t>
            </a:r>
            <a:r>
              <a:rPr sz="2050" spc="-25" dirty="0">
                <a:latin typeface="Times New Roman"/>
                <a:cs typeface="Times New Roman"/>
              </a:rPr>
              <a:t> </a:t>
            </a:r>
            <a:r>
              <a:rPr sz="2050" spc="-30" dirty="0">
                <a:latin typeface="Times New Roman"/>
                <a:cs typeface="Times New Roman"/>
              </a:rPr>
              <a:t>along </a:t>
            </a:r>
            <a:r>
              <a:rPr sz="2050" spc="-500" dirty="0">
                <a:latin typeface="Times New Roman"/>
                <a:cs typeface="Times New Roman"/>
              </a:rPr>
              <a:t> </a:t>
            </a:r>
            <a:r>
              <a:rPr sz="2050" spc="60" dirty="0">
                <a:latin typeface="Times New Roman"/>
                <a:cs typeface="Times New Roman"/>
              </a:rPr>
              <a:t>path</a:t>
            </a:r>
            <a:r>
              <a:rPr sz="2050" spc="105" dirty="0">
                <a:latin typeface="Times New Roman"/>
                <a:cs typeface="Times New Roman"/>
              </a:rPr>
              <a:t> </a:t>
            </a:r>
            <a:r>
              <a:rPr sz="2050" spc="-50" dirty="0">
                <a:latin typeface="Times New Roman"/>
                <a:cs typeface="Times New Roman"/>
              </a:rPr>
              <a:t>for</a:t>
            </a:r>
            <a:r>
              <a:rPr sz="2050" spc="110" dirty="0">
                <a:latin typeface="Times New Roman"/>
                <a:cs typeface="Times New Roman"/>
              </a:rPr>
              <a:t> </a:t>
            </a:r>
            <a:r>
              <a:rPr sz="2050" spc="-55" dirty="0">
                <a:latin typeface="Times New Roman"/>
                <a:cs typeface="Times New Roman"/>
              </a:rPr>
              <a:t>MAX</a:t>
            </a:r>
            <a:endParaRPr sz="2050" dirty="0">
              <a:latin typeface="Times New Roman"/>
              <a:cs typeface="Times New Roman"/>
            </a:endParaRPr>
          </a:p>
          <a:p>
            <a:pPr marL="12700" marR="5080" indent="365760">
              <a:lnSpc>
                <a:spcPct val="101200"/>
              </a:lnSpc>
              <a:buFont typeface="Times New Roman"/>
              <a:buChar char="–"/>
              <a:tabLst>
                <a:tab pos="568960" algn="l"/>
              </a:tabLst>
            </a:pPr>
            <a:r>
              <a:rPr sz="2050" b="0" i="1" spc="-25" dirty="0">
                <a:solidFill>
                  <a:srgbClr val="FF0000"/>
                </a:solidFill>
                <a:latin typeface="Bookman Old Style"/>
                <a:cs typeface="Bookman Old Style"/>
              </a:rPr>
              <a:t>β</a:t>
            </a:r>
            <a:r>
              <a:rPr sz="2050" spc="-25" dirty="0">
                <a:solidFill>
                  <a:srgbClr val="FF0000"/>
                </a:solidFill>
                <a:latin typeface="Times New Roman"/>
                <a:cs typeface="Times New Roman"/>
              </a:rPr>
              <a:t>:</a:t>
            </a:r>
            <a:r>
              <a:rPr sz="2050" spc="295" dirty="0">
                <a:solidFill>
                  <a:srgbClr val="FF0000"/>
                </a:solidFill>
                <a:latin typeface="Times New Roman"/>
                <a:cs typeface="Times New Roman"/>
              </a:rPr>
              <a:t> </a:t>
            </a:r>
            <a:r>
              <a:rPr sz="2050" spc="-40" dirty="0">
                <a:latin typeface="Times New Roman"/>
                <a:cs typeface="Times New Roman"/>
              </a:rPr>
              <a:t>value</a:t>
            </a:r>
            <a:r>
              <a:rPr sz="2050" spc="40" dirty="0">
                <a:latin typeface="Times New Roman"/>
                <a:cs typeface="Times New Roman"/>
              </a:rPr>
              <a:t> </a:t>
            </a:r>
            <a:r>
              <a:rPr sz="2050" spc="-100" dirty="0">
                <a:latin typeface="Times New Roman"/>
                <a:cs typeface="Times New Roman"/>
              </a:rPr>
              <a:t>of</a:t>
            </a:r>
            <a:r>
              <a:rPr sz="2050" spc="40" dirty="0">
                <a:latin typeface="Times New Roman"/>
                <a:cs typeface="Times New Roman"/>
              </a:rPr>
              <a:t> </a:t>
            </a:r>
            <a:r>
              <a:rPr sz="2050" spc="25" dirty="0">
                <a:latin typeface="Times New Roman"/>
                <a:cs typeface="Times New Roman"/>
              </a:rPr>
              <a:t>best</a:t>
            </a:r>
            <a:r>
              <a:rPr sz="2050" spc="40" dirty="0">
                <a:latin typeface="Times New Roman"/>
                <a:cs typeface="Times New Roman"/>
              </a:rPr>
              <a:t> </a:t>
            </a:r>
            <a:r>
              <a:rPr sz="2050" spc="-30" dirty="0">
                <a:latin typeface="Times New Roman"/>
                <a:cs typeface="Times New Roman"/>
              </a:rPr>
              <a:t>(lowest)</a:t>
            </a:r>
            <a:r>
              <a:rPr sz="2050" spc="35" dirty="0">
                <a:latin typeface="Times New Roman"/>
                <a:cs typeface="Times New Roman"/>
              </a:rPr>
              <a:t> </a:t>
            </a:r>
            <a:r>
              <a:rPr sz="2050" spc="-65" dirty="0">
                <a:latin typeface="Times New Roman"/>
                <a:cs typeface="Times New Roman"/>
              </a:rPr>
              <a:t>choice</a:t>
            </a:r>
            <a:r>
              <a:rPr sz="2050" spc="40" dirty="0">
                <a:latin typeface="Times New Roman"/>
                <a:cs typeface="Times New Roman"/>
              </a:rPr>
              <a:t> </a:t>
            </a:r>
            <a:r>
              <a:rPr sz="2050" spc="-25" dirty="0">
                <a:latin typeface="Times New Roman"/>
                <a:cs typeface="Times New Roman"/>
              </a:rPr>
              <a:t>found</a:t>
            </a:r>
            <a:r>
              <a:rPr sz="2050" spc="35" dirty="0">
                <a:latin typeface="Times New Roman"/>
                <a:cs typeface="Times New Roman"/>
              </a:rPr>
              <a:t> </a:t>
            </a:r>
            <a:r>
              <a:rPr sz="2050" spc="-70" dirty="0">
                <a:latin typeface="Times New Roman"/>
                <a:cs typeface="Times New Roman"/>
              </a:rPr>
              <a:t>so</a:t>
            </a:r>
            <a:r>
              <a:rPr sz="2050" spc="40" dirty="0">
                <a:latin typeface="Times New Roman"/>
                <a:cs typeface="Times New Roman"/>
              </a:rPr>
              <a:t> </a:t>
            </a:r>
            <a:r>
              <a:rPr sz="2050" spc="-10" dirty="0">
                <a:latin typeface="Times New Roman"/>
                <a:cs typeface="Times New Roman"/>
              </a:rPr>
              <a:t>far</a:t>
            </a:r>
            <a:r>
              <a:rPr sz="2050" spc="35" dirty="0">
                <a:latin typeface="Times New Roman"/>
                <a:cs typeface="Times New Roman"/>
              </a:rPr>
              <a:t> </a:t>
            </a:r>
            <a:r>
              <a:rPr sz="2050" spc="95" dirty="0">
                <a:latin typeface="Times New Roman"/>
                <a:cs typeface="Times New Roman"/>
              </a:rPr>
              <a:t>at</a:t>
            </a:r>
            <a:r>
              <a:rPr sz="2050" spc="40" dirty="0">
                <a:latin typeface="Times New Roman"/>
                <a:cs typeface="Times New Roman"/>
              </a:rPr>
              <a:t> </a:t>
            </a:r>
            <a:r>
              <a:rPr sz="2050" spc="-5" dirty="0">
                <a:latin typeface="Times New Roman"/>
                <a:cs typeface="Times New Roman"/>
              </a:rPr>
              <a:t>any</a:t>
            </a:r>
            <a:r>
              <a:rPr sz="2050" spc="35" dirty="0">
                <a:latin typeface="Times New Roman"/>
                <a:cs typeface="Times New Roman"/>
              </a:rPr>
              <a:t> </a:t>
            </a:r>
            <a:r>
              <a:rPr sz="2050" spc="-65" dirty="0">
                <a:latin typeface="Times New Roman"/>
                <a:cs typeface="Times New Roman"/>
              </a:rPr>
              <a:t>choice</a:t>
            </a:r>
            <a:r>
              <a:rPr sz="2050" spc="40" dirty="0">
                <a:latin typeface="Times New Roman"/>
                <a:cs typeface="Times New Roman"/>
              </a:rPr>
              <a:t> </a:t>
            </a:r>
            <a:r>
              <a:rPr sz="2050" spc="15" dirty="0">
                <a:latin typeface="Times New Roman"/>
                <a:cs typeface="Times New Roman"/>
              </a:rPr>
              <a:t>point</a:t>
            </a:r>
            <a:r>
              <a:rPr sz="2050" spc="40" dirty="0">
                <a:latin typeface="Times New Roman"/>
                <a:cs typeface="Times New Roman"/>
              </a:rPr>
              <a:t> </a:t>
            </a:r>
            <a:r>
              <a:rPr sz="2050" spc="-30" dirty="0">
                <a:latin typeface="Times New Roman"/>
                <a:cs typeface="Times New Roman"/>
              </a:rPr>
              <a:t>along </a:t>
            </a:r>
            <a:r>
              <a:rPr sz="2050" spc="-500" dirty="0">
                <a:latin typeface="Times New Roman"/>
                <a:cs typeface="Times New Roman"/>
              </a:rPr>
              <a:t> </a:t>
            </a:r>
            <a:r>
              <a:rPr sz="2050" spc="60" dirty="0">
                <a:latin typeface="Times New Roman"/>
                <a:cs typeface="Times New Roman"/>
              </a:rPr>
              <a:t>path</a:t>
            </a:r>
            <a:r>
              <a:rPr sz="2050" spc="105" dirty="0">
                <a:latin typeface="Times New Roman"/>
                <a:cs typeface="Times New Roman"/>
              </a:rPr>
              <a:t> </a:t>
            </a:r>
            <a:r>
              <a:rPr sz="2050" spc="-50" dirty="0">
                <a:latin typeface="Times New Roman"/>
                <a:cs typeface="Times New Roman"/>
              </a:rPr>
              <a:t>for</a:t>
            </a:r>
            <a:r>
              <a:rPr sz="2050" spc="110" dirty="0">
                <a:latin typeface="Times New Roman"/>
                <a:cs typeface="Times New Roman"/>
              </a:rPr>
              <a:t> </a:t>
            </a:r>
            <a:r>
              <a:rPr sz="2050" spc="-45" dirty="0">
                <a:latin typeface="Times New Roman"/>
                <a:cs typeface="Times New Roman"/>
              </a:rPr>
              <a:t>MIN</a:t>
            </a:r>
            <a:endParaRPr sz="2050" dirty="0">
              <a:latin typeface="Times New Roman"/>
              <a:cs typeface="Times New Roman"/>
            </a:endParaRPr>
          </a:p>
          <a:p>
            <a:pPr>
              <a:lnSpc>
                <a:spcPct val="100000"/>
              </a:lnSpc>
            </a:pPr>
            <a:endParaRPr sz="2000" dirty="0">
              <a:latin typeface="Times New Roman"/>
              <a:cs typeface="Times New Roman"/>
            </a:endParaRPr>
          </a:p>
          <a:p>
            <a:pPr marL="12700" marR="5715" algn="just">
              <a:lnSpc>
                <a:spcPct val="101200"/>
              </a:lnSpc>
              <a:spcBef>
                <a:spcPts val="1720"/>
              </a:spcBef>
            </a:pPr>
            <a:r>
              <a:rPr lang="en-GB" sz="2050" b="1" i="1" spc="-30" dirty="0">
                <a:latin typeface="Times New Roman"/>
                <a:cs typeface="Times New Roman"/>
              </a:rPr>
              <a:t>Sketch: </a:t>
            </a:r>
            <a:r>
              <a:rPr lang="en-GB" sz="2050" spc="-30" dirty="0">
                <a:latin typeface="Times New Roman"/>
                <a:cs typeface="Times New Roman"/>
              </a:rPr>
              <a:t>u</a:t>
            </a:r>
            <a:r>
              <a:rPr sz="2050" spc="30" dirty="0" err="1">
                <a:latin typeface="Times New Roman"/>
                <a:cs typeface="Times New Roman"/>
              </a:rPr>
              <a:t>pdate</a:t>
            </a:r>
            <a:r>
              <a:rPr sz="2050" spc="30" dirty="0">
                <a:latin typeface="Times New Roman"/>
                <a:cs typeface="Times New Roman"/>
              </a:rPr>
              <a:t> </a:t>
            </a:r>
            <a:r>
              <a:rPr lang="en-GB" sz="2050" spc="30" dirty="0">
                <a:latin typeface="Times New Roman"/>
                <a:cs typeface="Times New Roman"/>
              </a:rPr>
              <a:t>the </a:t>
            </a:r>
            <a:r>
              <a:rPr sz="2050" spc="-45" dirty="0">
                <a:latin typeface="Times New Roman"/>
                <a:cs typeface="Times New Roman"/>
              </a:rPr>
              <a:t>values </a:t>
            </a:r>
            <a:r>
              <a:rPr sz="2050" spc="-100" dirty="0">
                <a:latin typeface="Times New Roman"/>
                <a:cs typeface="Times New Roman"/>
              </a:rPr>
              <a:t>of</a:t>
            </a:r>
            <a:r>
              <a:rPr sz="2050" spc="310" dirty="0">
                <a:latin typeface="Times New Roman"/>
                <a:cs typeface="Times New Roman"/>
              </a:rPr>
              <a:t> </a:t>
            </a:r>
            <a:r>
              <a:rPr sz="2050" b="0" i="1" spc="-30" dirty="0">
                <a:solidFill>
                  <a:srgbClr val="FF0000"/>
                </a:solidFill>
                <a:latin typeface="Bookman Old Style"/>
                <a:cs typeface="Bookman Old Style"/>
              </a:rPr>
              <a:t>α</a:t>
            </a:r>
            <a:r>
              <a:rPr sz="2050" b="0" i="1" spc="-30" dirty="0">
                <a:latin typeface="Bookman Old Style"/>
                <a:cs typeface="Bookman Old Style"/>
              </a:rPr>
              <a:t> </a:t>
            </a:r>
            <a:r>
              <a:rPr sz="2050" spc="30" dirty="0">
                <a:latin typeface="Times New Roman"/>
                <a:cs typeface="Times New Roman"/>
              </a:rPr>
              <a:t>and </a:t>
            </a:r>
            <a:r>
              <a:rPr sz="2050" b="0" i="1" spc="-105" dirty="0">
                <a:solidFill>
                  <a:srgbClr val="FF0000"/>
                </a:solidFill>
                <a:latin typeface="Bookman Old Style"/>
                <a:cs typeface="Bookman Old Style"/>
              </a:rPr>
              <a:t>β</a:t>
            </a:r>
            <a:r>
              <a:rPr sz="2050" b="0" i="1" spc="-105" dirty="0">
                <a:latin typeface="Bookman Old Style"/>
                <a:cs typeface="Bookman Old Style"/>
              </a:rPr>
              <a:t> </a:t>
            </a:r>
            <a:r>
              <a:rPr sz="2050" spc="30" dirty="0">
                <a:latin typeface="Times New Roman"/>
                <a:cs typeface="Times New Roman"/>
              </a:rPr>
              <a:t>and </a:t>
            </a:r>
            <a:r>
              <a:rPr sz="2050" dirty="0">
                <a:latin typeface="Times New Roman"/>
                <a:cs typeface="Times New Roman"/>
              </a:rPr>
              <a:t>prune </a:t>
            </a:r>
            <a:r>
              <a:rPr sz="2050" spc="-15" dirty="0">
                <a:latin typeface="Times New Roman"/>
                <a:cs typeface="Times New Roman"/>
              </a:rPr>
              <a:t>remaining branches </a:t>
            </a:r>
            <a:r>
              <a:rPr sz="2050" spc="95" dirty="0">
                <a:latin typeface="Times New Roman"/>
                <a:cs typeface="Times New Roman"/>
              </a:rPr>
              <a:t>at </a:t>
            </a:r>
            <a:r>
              <a:rPr sz="2050" spc="-10" dirty="0">
                <a:latin typeface="Times New Roman"/>
                <a:cs typeface="Times New Roman"/>
              </a:rPr>
              <a:t>node </a:t>
            </a:r>
            <a:r>
              <a:rPr sz="2050" spc="-5" dirty="0">
                <a:latin typeface="Times New Roman"/>
                <a:cs typeface="Times New Roman"/>
              </a:rPr>
              <a:t> </a:t>
            </a:r>
            <a:r>
              <a:rPr sz="2050" spc="-10" dirty="0">
                <a:latin typeface="Times New Roman"/>
                <a:cs typeface="Times New Roman"/>
              </a:rPr>
              <a:t>as </a:t>
            </a:r>
            <a:r>
              <a:rPr sz="2050" spc="-35" dirty="0">
                <a:latin typeface="Times New Roman"/>
                <a:cs typeface="Times New Roman"/>
              </a:rPr>
              <a:t>soon </a:t>
            </a:r>
            <a:r>
              <a:rPr sz="2050" spc="-10" dirty="0">
                <a:latin typeface="Times New Roman"/>
                <a:cs typeface="Times New Roman"/>
              </a:rPr>
              <a:t>as </a:t>
            </a:r>
            <a:r>
              <a:rPr sz="2050" spc="-40" dirty="0">
                <a:latin typeface="Times New Roman"/>
                <a:cs typeface="Times New Roman"/>
              </a:rPr>
              <a:t>value </a:t>
            </a:r>
            <a:r>
              <a:rPr sz="2050" spc="-100" dirty="0">
                <a:latin typeface="Times New Roman"/>
                <a:cs typeface="Times New Roman"/>
              </a:rPr>
              <a:t>of</a:t>
            </a:r>
            <a:r>
              <a:rPr sz="2050" spc="-95" dirty="0">
                <a:latin typeface="Times New Roman"/>
                <a:cs typeface="Times New Roman"/>
              </a:rPr>
              <a:t> </a:t>
            </a:r>
            <a:r>
              <a:rPr sz="2050" spc="-10" dirty="0">
                <a:latin typeface="Times New Roman"/>
                <a:cs typeface="Times New Roman"/>
              </a:rPr>
              <a:t>node </a:t>
            </a:r>
            <a:r>
              <a:rPr sz="2050" spc="-60" dirty="0">
                <a:latin typeface="Times New Roman"/>
                <a:cs typeface="Times New Roman"/>
              </a:rPr>
              <a:t>is</a:t>
            </a:r>
            <a:r>
              <a:rPr sz="2050" spc="390" dirty="0">
                <a:latin typeface="Times New Roman"/>
                <a:cs typeface="Times New Roman"/>
              </a:rPr>
              <a:t> </a:t>
            </a:r>
            <a:r>
              <a:rPr sz="2050" spc="-65" dirty="0">
                <a:latin typeface="Times New Roman"/>
                <a:cs typeface="Times New Roman"/>
              </a:rPr>
              <a:t>worse</a:t>
            </a:r>
            <a:r>
              <a:rPr sz="2050" spc="385" dirty="0">
                <a:latin typeface="Times New Roman"/>
                <a:cs typeface="Times New Roman"/>
              </a:rPr>
              <a:t> </a:t>
            </a:r>
            <a:r>
              <a:rPr sz="2050" spc="60" dirty="0">
                <a:latin typeface="Times New Roman"/>
                <a:cs typeface="Times New Roman"/>
              </a:rPr>
              <a:t>than </a:t>
            </a:r>
            <a:r>
              <a:rPr sz="2050" spc="35" dirty="0">
                <a:latin typeface="Times New Roman"/>
                <a:cs typeface="Times New Roman"/>
              </a:rPr>
              <a:t>the </a:t>
            </a:r>
            <a:r>
              <a:rPr sz="2050" spc="15" dirty="0">
                <a:latin typeface="Times New Roman"/>
                <a:cs typeface="Times New Roman"/>
              </a:rPr>
              <a:t>current </a:t>
            </a:r>
            <a:r>
              <a:rPr sz="2050" b="0" i="1" spc="-30" dirty="0">
                <a:solidFill>
                  <a:srgbClr val="FF0000"/>
                </a:solidFill>
                <a:latin typeface="Bookman Old Style"/>
                <a:cs typeface="Bookman Old Style"/>
              </a:rPr>
              <a:t>α</a:t>
            </a:r>
            <a:r>
              <a:rPr sz="2050" b="0" i="1" spc="-30" dirty="0">
                <a:latin typeface="Bookman Old Style"/>
                <a:cs typeface="Bookman Old Style"/>
              </a:rPr>
              <a:t> </a:t>
            </a:r>
            <a:r>
              <a:rPr sz="2050" spc="-15" dirty="0">
                <a:latin typeface="Times New Roman"/>
                <a:cs typeface="Times New Roman"/>
              </a:rPr>
              <a:t>or </a:t>
            </a:r>
            <a:r>
              <a:rPr sz="2050" b="0" i="1" spc="-105" dirty="0">
                <a:solidFill>
                  <a:srgbClr val="FF0000"/>
                </a:solidFill>
                <a:latin typeface="Bookman Old Style"/>
                <a:cs typeface="Bookman Old Style"/>
              </a:rPr>
              <a:t>β</a:t>
            </a:r>
            <a:r>
              <a:rPr sz="2050" b="0" i="1" spc="400" dirty="0">
                <a:latin typeface="Bookman Old Style"/>
                <a:cs typeface="Bookman Old Style"/>
              </a:rPr>
              <a:t> </a:t>
            </a:r>
            <a:r>
              <a:rPr sz="2050" spc="-40" dirty="0">
                <a:latin typeface="Times New Roman"/>
                <a:cs typeface="Times New Roman"/>
              </a:rPr>
              <a:t>value </a:t>
            </a:r>
            <a:r>
              <a:rPr sz="2050" spc="-50" dirty="0">
                <a:latin typeface="Times New Roman"/>
                <a:cs typeface="Times New Roman"/>
              </a:rPr>
              <a:t>for</a:t>
            </a:r>
            <a:r>
              <a:rPr sz="2050" spc="415" dirty="0">
                <a:latin typeface="Times New Roman"/>
                <a:cs typeface="Times New Roman"/>
              </a:rPr>
              <a:t> </a:t>
            </a:r>
            <a:r>
              <a:rPr sz="2050" spc="-55" dirty="0">
                <a:latin typeface="Times New Roman"/>
                <a:cs typeface="Times New Roman"/>
              </a:rPr>
              <a:t>MAX </a:t>
            </a:r>
            <a:r>
              <a:rPr sz="2050" spc="-50" dirty="0">
                <a:latin typeface="Times New Roman"/>
                <a:cs typeface="Times New Roman"/>
              </a:rPr>
              <a:t> </a:t>
            </a:r>
            <a:r>
              <a:rPr sz="2050" spc="-15" dirty="0">
                <a:latin typeface="Times New Roman"/>
                <a:cs typeface="Times New Roman"/>
              </a:rPr>
              <a:t>or</a:t>
            </a:r>
            <a:r>
              <a:rPr sz="2050" spc="105" dirty="0">
                <a:latin typeface="Times New Roman"/>
                <a:cs typeface="Times New Roman"/>
              </a:rPr>
              <a:t> </a:t>
            </a:r>
            <a:r>
              <a:rPr sz="2050" spc="-30" dirty="0">
                <a:latin typeface="Times New Roman"/>
                <a:cs typeface="Times New Roman"/>
              </a:rPr>
              <a:t>MIN,</a:t>
            </a:r>
            <a:r>
              <a:rPr sz="2050" spc="110" dirty="0">
                <a:latin typeface="Times New Roman"/>
                <a:cs typeface="Times New Roman"/>
              </a:rPr>
              <a:t> </a:t>
            </a:r>
            <a:r>
              <a:rPr sz="2050" spc="-35" dirty="0">
                <a:latin typeface="Times New Roman"/>
                <a:cs typeface="Times New Roman"/>
              </a:rPr>
              <a:t>respectively.</a:t>
            </a:r>
            <a:endParaRPr sz="205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627380" algn="l"/>
              </a:tabLst>
            </a:pP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r>
              <a:rPr sz="2050" b="0" i="1" spc="-150" dirty="0">
                <a:latin typeface="Bookman Old Style"/>
                <a:cs typeface="Bookman Old Style"/>
              </a:rPr>
              <a:t>	</a:t>
            </a:r>
            <a:r>
              <a:rPr spc="-95" dirty="0"/>
              <a:t>pruning</a:t>
            </a:r>
            <a:r>
              <a:rPr spc="285" dirty="0"/>
              <a:t> </a:t>
            </a:r>
            <a:r>
              <a:rPr spc="-85" dirty="0"/>
              <a:t>example</a:t>
            </a:r>
            <a:endParaRPr sz="2050" dirty="0">
              <a:latin typeface="Bookman Old Style"/>
              <a:cs typeface="Bookman Old Style"/>
            </a:endParaRPr>
          </a:p>
        </p:txBody>
      </p:sp>
      <p:sp>
        <p:nvSpPr>
          <p:cNvPr id="3" name="object 3"/>
          <p:cNvSpPr txBox="1"/>
          <p:nvPr/>
        </p:nvSpPr>
        <p:spPr>
          <a:xfrm>
            <a:off x="1381590" y="2034219"/>
            <a:ext cx="469900" cy="271780"/>
          </a:xfrm>
          <a:prstGeom prst="rect">
            <a:avLst/>
          </a:prstGeom>
        </p:spPr>
        <p:txBody>
          <a:bodyPr vert="horz" wrap="square" lIns="0" tIns="14605" rIns="0" bIns="0" rtlCol="0">
            <a:spAutoFit/>
          </a:bodyPr>
          <a:lstStyle/>
          <a:p>
            <a:pPr marL="12700">
              <a:lnSpc>
                <a:spcPct val="100000"/>
              </a:lnSpc>
              <a:spcBef>
                <a:spcPts val="115"/>
              </a:spcBef>
            </a:pPr>
            <a:r>
              <a:rPr sz="1600" spc="10" dirty="0">
                <a:latin typeface="Arial"/>
                <a:cs typeface="Arial"/>
              </a:rPr>
              <a:t>MAX</a:t>
            </a:r>
            <a:endParaRPr sz="1600">
              <a:latin typeface="Arial"/>
              <a:cs typeface="Arial"/>
            </a:endParaRPr>
          </a:p>
        </p:txBody>
      </p:sp>
      <p:sp>
        <p:nvSpPr>
          <p:cNvPr id="4" name="object 4"/>
          <p:cNvSpPr txBox="1"/>
          <p:nvPr/>
        </p:nvSpPr>
        <p:spPr>
          <a:xfrm>
            <a:off x="2199185" y="4240914"/>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sp>
        <p:nvSpPr>
          <p:cNvPr id="5" name="object 5"/>
          <p:cNvSpPr txBox="1"/>
          <p:nvPr/>
        </p:nvSpPr>
        <p:spPr>
          <a:xfrm>
            <a:off x="2880527" y="4240914"/>
            <a:ext cx="939165" cy="324485"/>
          </a:xfrm>
          <a:prstGeom prst="rect">
            <a:avLst/>
          </a:prstGeom>
        </p:spPr>
        <p:txBody>
          <a:bodyPr vert="horz" wrap="square" lIns="0" tIns="13335" rIns="0" bIns="0" rtlCol="0">
            <a:spAutoFit/>
          </a:bodyPr>
          <a:lstStyle/>
          <a:p>
            <a:pPr marL="12700">
              <a:lnSpc>
                <a:spcPct val="100000"/>
              </a:lnSpc>
              <a:spcBef>
                <a:spcPts val="105"/>
              </a:spcBef>
              <a:tabLst>
                <a:tab pos="787400" algn="l"/>
              </a:tabLst>
            </a:pPr>
            <a:r>
              <a:rPr sz="1950" b="1" dirty="0">
                <a:latin typeface="Arial"/>
                <a:cs typeface="Arial"/>
              </a:rPr>
              <a:t>12	8</a:t>
            </a:r>
            <a:endParaRPr sz="1950">
              <a:latin typeface="Arial"/>
              <a:cs typeface="Arial"/>
            </a:endParaRPr>
          </a:p>
        </p:txBody>
      </p:sp>
      <p:sp>
        <p:nvSpPr>
          <p:cNvPr id="6" name="object 6"/>
          <p:cNvSpPr txBox="1"/>
          <p:nvPr/>
        </p:nvSpPr>
        <p:spPr>
          <a:xfrm>
            <a:off x="1381590" y="3016539"/>
            <a:ext cx="401320" cy="271780"/>
          </a:xfrm>
          <a:prstGeom prst="rect">
            <a:avLst/>
          </a:prstGeom>
        </p:spPr>
        <p:txBody>
          <a:bodyPr vert="horz" wrap="square" lIns="0" tIns="14605" rIns="0" bIns="0" rtlCol="0">
            <a:spAutoFit/>
          </a:bodyPr>
          <a:lstStyle/>
          <a:p>
            <a:pPr marL="12700">
              <a:lnSpc>
                <a:spcPct val="100000"/>
              </a:lnSpc>
              <a:spcBef>
                <a:spcPts val="115"/>
              </a:spcBef>
            </a:pPr>
            <a:r>
              <a:rPr sz="1600" spc="5" dirty="0">
                <a:latin typeface="Arial"/>
                <a:cs typeface="Arial"/>
              </a:rPr>
              <a:t>MIN</a:t>
            </a:r>
            <a:endParaRPr sz="1600">
              <a:latin typeface="Arial"/>
              <a:cs typeface="Arial"/>
            </a:endParaRPr>
          </a:p>
        </p:txBody>
      </p:sp>
      <p:sp>
        <p:nvSpPr>
          <p:cNvPr id="7" name="object 7"/>
          <p:cNvSpPr/>
          <p:nvPr/>
        </p:nvSpPr>
        <p:spPr>
          <a:xfrm>
            <a:off x="2246760" y="2302692"/>
            <a:ext cx="2580640" cy="1708785"/>
          </a:xfrm>
          <a:custGeom>
            <a:avLst/>
            <a:gdLst/>
            <a:ahLst/>
            <a:cxnLst/>
            <a:rect l="l" t="t" r="r" b="b"/>
            <a:pathLst>
              <a:path w="2580640" h="1708785">
                <a:moveTo>
                  <a:pt x="821027" y="1007073"/>
                </a:moveTo>
                <a:lnTo>
                  <a:pt x="752697" y="1704404"/>
                </a:lnTo>
              </a:path>
              <a:path w="2580640" h="1708785">
                <a:moveTo>
                  <a:pt x="821027" y="1006573"/>
                </a:moveTo>
                <a:lnTo>
                  <a:pt x="0" y="1703926"/>
                </a:lnTo>
              </a:path>
              <a:path w="2580640" h="1708785">
                <a:moveTo>
                  <a:pt x="821046" y="1002307"/>
                </a:moveTo>
                <a:lnTo>
                  <a:pt x="1460816" y="1708185"/>
                </a:lnTo>
              </a:path>
              <a:path w="2580640" h="1708785">
                <a:moveTo>
                  <a:pt x="2580414" y="0"/>
                </a:moveTo>
                <a:lnTo>
                  <a:pt x="810386" y="725071"/>
                </a:lnTo>
              </a:path>
            </a:pathLst>
          </a:custGeom>
          <a:ln w="17083">
            <a:solidFill>
              <a:srgbClr val="000000"/>
            </a:solidFill>
          </a:ln>
        </p:spPr>
        <p:txBody>
          <a:bodyPr wrap="square" lIns="0" tIns="0" rIns="0" bIns="0" rtlCol="0"/>
          <a:lstStyle/>
          <a:p>
            <a:endParaRPr/>
          </a:p>
        </p:txBody>
      </p:sp>
      <p:sp>
        <p:nvSpPr>
          <p:cNvPr id="8" name="object 8"/>
          <p:cNvSpPr txBox="1"/>
          <p:nvPr/>
        </p:nvSpPr>
        <p:spPr>
          <a:xfrm>
            <a:off x="3212699" y="2906003"/>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grpSp>
        <p:nvGrpSpPr>
          <p:cNvPr id="9" name="object 9"/>
          <p:cNvGrpSpPr/>
          <p:nvPr/>
        </p:nvGrpSpPr>
        <p:grpSpPr>
          <a:xfrm>
            <a:off x="2085466" y="2002822"/>
            <a:ext cx="3081655" cy="2306955"/>
            <a:chOff x="2085466" y="2002822"/>
            <a:chExt cx="3081655" cy="2306955"/>
          </a:xfrm>
        </p:grpSpPr>
        <p:sp>
          <p:nvSpPr>
            <p:cNvPr id="10" name="object 10"/>
            <p:cNvSpPr/>
            <p:nvPr/>
          </p:nvSpPr>
          <p:spPr>
            <a:xfrm>
              <a:off x="3554686" y="4010191"/>
              <a:ext cx="307975" cy="290830"/>
            </a:xfrm>
            <a:custGeom>
              <a:avLst/>
              <a:gdLst/>
              <a:ahLst/>
              <a:cxnLst/>
              <a:rect l="l" t="t" r="r" b="b"/>
              <a:pathLst>
                <a:path w="307975" h="290829">
                  <a:moveTo>
                    <a:pt x="153742" y="0"/>
                  </a:moveTo>
                  <a:lnTo>
                    <a:pt x="0" y="290432"/>
                  </a:lnTo>
                  <a:lnTo>
                    <a:pt x="307503" y="290432"/>
                  </a:lnTo>
                  <a:lnTo>
                    <a:pt x="153742" y="0"/>
                  </a:lnTo>
                  <a:close/>
                </a:path>
              </a:pathLst>
            </a:custGeom>
            <a:solidFill>
              <a:srgbClr val="BFBFBF"/>
            </a:solidFill>
          </p:spPr>
          <p:txBody>
            <a:bodyPr wrap="square" lIns="0" tIns="0" rIns="0" bIns="0" rtlCol="0"/>
            <a:lstStyle/>
            <a:p>
              <a:endParaRPr/>
            </a:p>
          </p:txBody>
        </p:sp>
        <p:sp>
          <p:nvSpPr>
            <p:cNvPr id="11" name="object 11"/>
            <p:cNvSpPr/>
            <p:nvPr/>
          </p:nvSpPr>
          <p:spPr>
            <a:xfrm>
              <a:off x="3554686" y="4010191"/>
              <a:ext cx="307975" cy="290830"/>
            </a:xfrm>
            <a:custGeom>
              <a:avLst/>
              <a:gdLst/>
              <a:ahLst/>
              <a:cxnLst/>
              <a:rect l="l" t="t" r="r" b="b"/>
              <a:pathLst>
                <a:path w="307975" h="290829">
                  <a:moveTo>
                    <a:pt x="153742" y="0"/>
                  </a:moveTo>
                  <a:lnTo>
                    <a:pt x="307503" y="290432"/>
                  </a:lnTo>
                  <a:lnTo>
                    <a:pt x="0" y="290432"/>
                  </a:lnTo>
                  <a:lnTo>
                    <a:pt x="153742" y="0"/>
                  </a:lnTo>
                  <a:close/>
                </a:path>
              </a:pathLst>
            </a:custGeom>
            <a:ln w="17083">
              <a:solidFill>
                <a:srgbClr val="000000"/>
              </a:solidFill>
            </a:ln>
          </p:spPr>
          <p:txBody>
            <a:bodyPr wrap="square" lIns="0" tIns="0" rIns="0" bIns="0" rtlCol="0"/>
            <a:lstStyle/>
            <a:p>
              <a:endParaRPr/>
            </a:p>
          </p:txBody>
        </p:sp>
        <p:sp>
          <p:nvSpPr>
            <p:cNvPr id="12" name="object 12"/>
            <p:cNvSpPr/>
            <p:nvPr/>
          </p:nvSpPr>
          <p:spPr>
            <a:xfrm>
              <a:off x="2845697" y="4010191"/>
              <a:ext cx="307975" cy="290830"/>
            </a:xfrm>
            <a:custGeom>
              <a:avLst/>
              <a:gdLst/>
              <a:ahLst/>
              <a:cxnLst/>
              <a:rect l="l" t="t" r="r" b="b"/>
              <a:pathLst>
                <a:path w="307975" h="290829">
                  <a:moveTo>
                    <a:pt x="153761" y="0"/>
                  </a:moveTo>
                  <a:lnTo>
                    <a:pt x="0" y="290432"/>
                  </a:lnTo>
                  <a:lnTo>
                    <a:pt x="307503" y="290432"/>
                  </a:lnTo>
                  <a:lnTo>
                    <a:pt x="153761" y="0"/>
                  </a:lnTo>
                  <a:close/>
                </a:path>
              </a:pathLst>
            </a:custGeom>
            <a:solidFill>
              <a:srgbClr val="BFBFBF"/>
            </a:solidFill>
          </p:spPr>
          <p:txBody>
            <a:bodyPr wrap="square" lIns="0" tIns="0" rIns="0" bIns="0" rtlCol="0"/>
            <a:lstStyle/>
            <a:p>
              <a:endParaRPr/>
            </a:p>
          </p:txBody>
        </p:sp>
        <p:sp>
          <p:nvSpPr>
            <p:cNvPr id="13" name="object 13"/>
            <p:cNvSpPr/>
            <p:nvPr/>
          </p:nvSpPr>
          <p:spPr>
            <a:xfrm>
              <a:off x="2845697" y="4010191"/>
              <a:ext cx="307975" cy="290830"/>
            </a:xfrm>
            <a:custGeom>
              <a:avLst/>
              <a:gdLst/>
              <a:ahLst/>
              <a:cxnLst/>
              <a:rect l="l" t="t" r="r" b="b"/>
              <a:pathLst>
                <a:path w="307975" h="290829">
                  <a:moveTo>
                    <a:pt x="153761" y="0"/>
                  </a:moveTo>
                  <a:lnTo>
                    <a:pt x="307503" y="290432"/>
                  </a:lnTo>
                  <a:lnTo>
                    <a:pt x="0" y="290432"/>
                  </a:lnTo>
                  <a:lnTo>
                    <a:pt x="153761" y="0"/>
                  </a:lnTo>
                  <a:close/>
                </a:path>
              </a:pathLst>
            </a:custGeom>
            <a:ln w="17083">
              <a:solidFill>
                <a:srgbClr val="000000"/>
              </a:solidFill>
            </a:ln>
          </p:spPr>
          <p:txBody>
            <a:bodyPr wrap="square" lIns="0" tIns="0" rIns="0" bIns="0" rtlCol="0"/>
            <a:lstStyle/>
            <a:p>
              <a:endParaRPr/>
            </a:p>
          </p:txBody>
        </p:sp>
        <p:sp>
          <p:nvSpPr>
            <p:cNvPr id="14" name="object 14"/>
            <p:cNvSpPr/>
            <p:nvPr/>
          </p:nvSpPr>
          <p:spPr>
            <a:xfrm>
              <a:off x="2094008" y="4010191"/>
              <a:ext cx="307975" cy="290830"/>
            </a:xfrm>
            <a:custGeom>
              <a:avLst/>
              <a:gdLst/>
              <a:ahLst/>
              <a:cxnLst/>
              <a:rect l="l" t="t" r="r" b="b"/>
              <a:pathLst>
                <a:path w="307975" h="290829">
                  <a:moveTo>
                    <a:pt x="153749" y="0"/>
                  </a:moveTo>
                  <a:lnTo>
                    <a:pt x="0" y="290432"/>
                  </a:lnTo>
                  <a:lnTo>
                    <a:pt x="307507" y="290432"/>
                  </a:lnTo>
                  <a:lnTo>
                    <a:pt x="153749" y="0"/>
                  </a:lnTo>
                  <a:close/>
                </a:path>
              </a:pathLst>
            </a:custGeom>
            <a:solidFill>
              <a:srgbClr val="BFBFBF"/>
            </a:solidFill>
          </p:spPr>
          <p:txBody>
            <a:bodyPr wrap="square" lIns="0" tIns="0" rIns="0" bIns="0" rtlCol="0"/>
            <a:lstStyle/>
            <a:p>
              <a:endParaRPr/>
            </a:p>
          </p:txBody>
        </p:sp>
        <p:sp>
          <p:nvSpPr>
            <p:cNvPr id="15" name="object 15"/>
            <p:cNvSpPr/>
            <p:nvPr/>
          </p:nvSpPr>
          <p:spPr>
            <a:xfrm>
              <a:off x="2094008" y="4010191"/>
              <a:ext cx="307975" cy="290830"/>
            </a:xfrm>
            <a:custGeom>
              <a:avLst/>
              <a:gdLst/>
              <a:ahLst/>
              <a:cxnLst/>
              <a:rect l="l" t="t" r="r" b="b"/>
              <a:pathLst>
                <a:path w="307975" h="290829">
                  <a:moveTo>
                    <a:pt x="153749" y="0"/>
                  </a:moveTo>
                  <a:lnTo>
                    <a:pt x="307507" y="290432"/>
                  </a:lnTo>
                  <a:lnTo>
                    <a:pt x="0" y="290432"/>
                  </a:lnTo>
                  <a:lnTo>
                    <a:pt x="153749" y="0"/>
                  </a:lnTo>
                  <a:close/>
                </a:path>
              </a:pathLst>
            </a:custGeom>
            <a:ln w="17083">
              <a:solidFill>
                <a:srgbClr val="000000"/>
              </a:solidFill>
            </a:ln>
          </p:spPr>
          <p:txBody>
            <a:bodyPr wrap="square" lIns="0" tIns="0" rIns="0" bIns="0" rtlCol="0"/>
            <a:lstStyle/>
            <a:p>
              <a:endParaRPr/>
            </a:p>
          </p:txBody>
        </p:sp>
        <p:sp>
          <p:nvSpPr>
            <p:cNvPr id="16" name="object 16"/>
            <p:cNvSpPr/>
            <p:nvPr/>
          </p:nvSpPr>
          <p:spPr>
            <a:xfrm>
              <a:off x="4656590" y="2011364"/>
              <a:ext cx="307975" cy="290830"/>
            </a:xfrm>
            <a:custGeom>
              <a:avLst/>
              <a:gdLst/>
              <a:ahLst/>
              <a:cxnLst/>
              <a:rect l="l" t="t" r="r" b="b"/>
              <a:pathLst>
                <a:path w="307975" h="290830">
                  <a:moveTo>
                    <a:pt x="153761" y="0"/>
                  </a:moveTo>
                  <a:lnTo>
                    <a:pt x="0" y="290439"/>
                  </a:lnTo>
                  <a:lnTo>
                    <a:pt x="307522" y="290439"/>
                  </a:lnTo>
                  <a:lnTo>
                    <a:pt x="153761" y="0"/>
                  </a:lnTo>
                  <a:close/>
                </a:path>
              </a:pathLst>
            </a:custGeom>
            <a:solidFill>
              <a:srgbClr val="BFBFBF"/>
            </a:solidFill>
          </p:spPr>
          <p:txBody>
            <a:bodyPr wrap="square" lIns="0" tIns="0" rIns="0" bIns="0" rtlCol="0"/>
            <a:lstStyle/>
            <a:p>
              <a:endParaRPr/>
            </a:p>
          </p:txBody>
        </p:sp>
        <p:sp>
          <p:nvSpPr>
            <p:cNvPr id="17" name="object 17"/>
            <p:cNvSpPr/>
            <p:nvPr/>
          </p:nvSpPr>
          <p:spPr>
            <a:xfrm>
              <a:off x="4656590" y="2011364"/>
              <a:ext cx="307975" cy="290830"/>
            </a:xfrm>
            <a:custGeom>
              <a:avLst/>
              <a:gdLst/>
              <a:ahLst/>
              <a:cxnLst/>
              <a:rect l="l" t="t" r="r" b="b"/>
              <a:pathLst>
                <a:path w="307975" h="290830">
                  <a:moveTo>
                    <a:pt x="153761" y="0"/>
                  </a:moveTo>
                  <a:lnTo>
                    <a:pt x="307522" y="290439"/>
                  </a:lnTo>
                  <a:lnTo>
                    <a:pt x="0" y="290439"/>
                  </a:lnTo>
                  <a:lnTo>
                    <a:pt x="153761" y="0"/>
                  </a:lnTo>
                  <a:close/>
                </a:path>
              </a:pathLst>
            </a:custGeom>
            <a:ln w="17083">
              <a:solidFill>
                <a:srgbClr val="000000"/>
              </a:solidFill>
            </a:ln>
          </p:spPr>
          <p:txBody>
            <a:bodyPr wrap="square" lIns="0" tIns="0" rIns="0" bIns="0" rtlCol="0"/>
            <a:lstStyle/>
            <a:p>
              <a:endParaRPr/>
            </a:p>
          </p:txBody>
        </p:sp>
        <p:sp>
          <p:nvSpPr>
            <p:cNvPr id="18" name="object 18"/>
            <p:cNvSpPr/>
            <p:nvPr/>
          </p:nvSpPr>
          <p:spPr>
            <a:xfrm>
              <a:off x="2914031" y="3019324"/>
              <a:ext cx="307975" cy="290830"/>
            </a:xfrm>
            <a:custGeom>
              <a:avLst/>
              <a:gdLst/>
              <a:ahLst/>
              <a:cxnLst/>
              <a:rect l="l" t="t" r="r" b="b"/>
              <a:pathLst>
                <a:path w="307975" h="290829">
                  <a:moveTo>
                    <a:pt x="307518" y="0"/>
                  </a:moveTo>
                  <a:lnTo>
                    <a:pt x="0" y="0"/>
                  </a:lnTo>
                  <a:lnTo>
                    <a:pt x="153757" y="290426"/>
                  </a:lnTo>
                  <a:lnTo>
                    <a:pt x="307518" y="0"/>
                  </a:lnTo>
                  <a:close/>
                </a:path>
              </a:pathLst>
            </a:custGeom>
            <a:solidFill>
              <a:srgbClr val="BFBFBF"/>
            </a:solidFill>
          </p:spPr>
          <p:txBody>
            <a:bodyPr wrap="square" lIns="0" tIns="0" rIns="0" bIns="0" rtlCol="0"/>
            <a:lstStyle/>
            <a:p>
              <a:endParaRPr/>
            </a:p>
          </p:txBody>
        </p:sp>
        <p:sp>
          <p:nvSpPr>
            <p:cNvPr id="19" name="object 19"/>
            <p:cNvSpPr/>
            <p:nvPr/>
          </p:nvSpPr>
          <p:spPr>
            <a:xfrm>
              <a:off x="2914031" y="3019324"/>
              <a:ext cx="307975" cy="290830"/>
            </a:xfrm>
            <a:custGeom>
              <a:avLst/>
              <a:gdLst/>
              <a:ahLst/>
              <a:cxnLst/>
              <a:rect l="l" t="t" r="r" b="b"/>
              <a:pathLst>
                <a:path w="307975" h="290829">
                  <a:moveTo>
                    <a:pt x="153757" y="290426"/>
                  </a:moveTo>
                  <a:lnTo>
                    <a:pt x="307518" y="0"/>
                  </a:lnTo>
                  <a:lnTo>
                    <a:pt x="0" y="0"/>
                  </a:lnTo>
                  <a:lnTo>
                    <a:pt x="153757" y="290426"/>
                  </a:lnTo>
                  <a:close/>
                </a:path>
              </a:pathLst>
            </a:custGeom>
            <a:ln w="17083">
              <a:solidFill>
                <a:srgbClr val="000000"/>
              </a:solidFill>
            </a:ln>
          </p:spPr>
          <p:txBody>
            <a:bodyPr wrap="square" lIns="0" tIns="0" rIns="0" bIns="0" rtlCol="0"/>
            <a:lstStyle/>
            <a:p>
              <a:endParaRPr/>
            </a:p>
          </p:txBody>
        </p:sp>
        <p:sp>
          <p:nvSpPr>
            <p:cNvPr id="20" name="object 20"/>
            <p:cNvSpPr/>
            <p:nvPr/>
          </p:nvSpPr>
          <p:spPr>
            <a:xfrm>
              <a:off x="5014508" y="2052211"/>
              <a:ext cx="135890" cy="194310"/>
            </a:xfrm>
            <a:custGeom>
              <a:avLst/>
              <a:gdLst/>
              <a:ahLst/>
              <a:cxnLst/>
              <a:rect l="l" t="t" r="r" b="b"/>
              <a:pathLst>
                <a:path w="135889" h="194310">
                  <a:moveTo>
                    <a:pt x="128701" y="71513"/>
                  </a:moveTo>
                  <a:lnTo>
                    <a:pt x="0" y="0"/>
                  </a:lnTo>
                </a:path>
                <a:path w="135889" h="194310">
                  <a:moveTo>
                    <a:pt x="128701" y="71513"/>
                  </a:moveTo>
                  <a:lnTo>
                    <a:pt x="0" y="143008"/>
                  </a:lnTo>
                </a:path>
                <a:path w="135889" h="194310">
                  <a:moveTo>
                    <a:pt x="135327" y="122742"/>
                  </a:moveTo>
                  <a:lnTo>
                    <a:pt x="6625" y="194237"/>
                  </a:lnTo>
                </a:path>
              </a:pathLst>
            </a:custGeom>
            <a:ln w="34167">
              <a:solidFill>
                <a:srgbClr val="000000"/>
              </a:solidFill>
            </a:ln>
          </p:spPr>
          <p:txBody>
            <a:bodyPr wrap="square" lIns="0" tIns="0" rIns="0" bIns="0" rtlCol="0"/>
            <a:lstStyle/>
            <a:p>
              <a:endParaRPr/>
            </a:p>
          </p:txBody>
        </p:sp>
      </p:grpSp>
      <p:sp>
        <p:nvSpPr>
          <p:cNvPr id="21" name="object 21"/>
          <p:cNvSpPr txBox="1"/>
          <p:nvPr/>
        </p:nvSpPr>
        <p:spPr>
          <a:xfrm>
            <a:off x="5188124" y="1931963"/>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sp>
        <p:nvSpPr>
          <p:cNvPr id="22" name="object 22"/>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13</a:t>
            </a:fld>
            <a:endParaRPr spc="2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627380" algn="l"/>
              </a:tabLst>
            </a:pP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r>
              <a:rPr sz="2050" b="0" i="1" spc="-150" dirty="0">
                <a:latin typeface="Bookman Old Style"/>
                <a:cs typeface="Bookman Old Style"/>
              </a:rPr>
              <a:t>	</a:t>
            </a:r>
            <a:r>
              <a:rPr spc="-95" dirty="0"/>
              <a:t>pruning</a:t>
            </a:r>
            <a:r>
              <a:rPr spc="285" dirty="0"/>
              <a:t> </a:t>
            </a:r>
            <a:r>
              <a:rPr spc="-85" dirty="0"/>
              <a:t>example</a:t>
            </a:r>
            <a:endParaRPr sz="2050" dirty="0">
              <a:latin typeface="Bookman Old Style"/>
              <a:cs typeface="Bookman Old Style"/>
            </a:endParaRPr>
          </a:p>
        </p:txBody>
      </p:sp>
      <p:sp>
        <p:nvSpPr>
          <p:cNvPr id="3" name="object 3"/>
          <p:cNvSpPr txBox="1"/>
          <p:nvPr/>
        </p:nvSpPr>
        <p:spPr>
          <a:xfrm>
            <a:off x="1381590" y="2034219"/>
            <a:ext cx="469900" cy="271780"/>
          </a:xfrm>
          <a:prstGeom prst="rect">
            <a:avLst/>
          </a:prstGeom>
        </p:spPr>
        <p:txBody>
          <a:bodyPr vert="horz" wrap="square" lIns="0" tIns="14605" rIns="0" bIns="0" rtlCol="0">
            <a:spAutoFit/>
          </a:bodyPr>
          <a:lstStyle/>
          <a:p>
            <a:pPr marL="12700">
              <a:lnSpc>
                <a:spcPct val="100000"/>
              </a:lnSpc>
              <a:spcBef>
                <a:spcPts val="115"/>
              </a:spcBef>
            </a:pPr>
            <a:r>
              <a:rPr sz="1600" spc="10" dirty="0">
                <a:latin typeface="Arial"/>
                <a:cs typeface="Arial"/>
              </a:rPr>
              <a:t>MAX</a:t>
            </a:r>
            <a:endParaRPr sz="1600">
              <a:latin typeface="Arial"/>
              <a:cs typeface="Arial"/>
            </a:endParaRPr>
          </a:p>
        </p:txBody>
      </p:sp>
      <p:sp>
        <p:nvSpPr>
          <p:cNvPr id="4" name="object 4"/>
          <p:cNvSpPr txBox="1"/>
          <p:nvPr/>
        </p:nvSpPr>
        <p:spPr>
          <a:xfrm>
            <a:off x="2199185" y="4240914"/>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sp>
        <p:nvSpPr>
          <p:cNvPr id="5" name="object 5"/>
          <p:cNvSpPr txBox="1"/>
          <p:nvPr/>
        </p:nvSpPr>
        <p:spPr>
          <a:xfrm>
            <a:off x="1381590" y="3016539"/>
            <a:ext cx="401320" cy="271780"/>
          </a:xfrm>
          <a:prstGeom prst="rect">
            <a:avLst/>
          </a:prstGeom>
        </p:spPr>
        <p:txBody>
          <a:bodyPr vert="horz" wrap="square" lIns="0" tIns="14605" rIns="0" bIns="0" rtlCol="0">
            <a:spAutoFit/>
          </a:bodyPr>
          <a:lstStyle/>
          <a:p>
            <a:pPr marL="12700">
              <a:lnSpc>
                <a:spcPct val="100000"/>
              </a:lnSpc>
              <a:spcBef>
                <a:spcPts val="115"/>
              </a:spcBef>
            </a:pPr>
            <a:r>
              <a:rPr sz="1600" spc="5" dirty="0">
                <a:latin typeface="Arial"/>
                <a:cs typeface="Arial"/>
              </a:rPr>
              <a:t>MIN</a:t>
            </a:r>
            <a:endParaRPr sz="1600">
              <a:latin typeface="Arial"/>
              <a:cs typeface="Arial"/>
            </a:endParaRPr>
          </a:p>
        </p:txBody>
      </p:sp>
      <p:sp>
        <p:nvSpPr>
          <p:cNvPr id="6" name="object 6"/>
          <p:cNvSpPr/>
          <p:nvPr/>
        </p:nvSpPr>
        <p:spPr>
          <a:xfrm>
            <a:off x="2246760" y="2302692"/>
            <a:ext cx="2580640" cy="1708785"/>
          </a:xfrm>
          <a:custGeom>
            <a:avLst/>
            <a:gdLst/>
            <a:ahLst/>
            <a:cxnLst/>
            <a:rect l="l" t="t" r="r" b="b"/>
            <a:pathLst>
              <a:path w="2580640" h="1708785">
                <a:moveTo>
                  <a:pt x="821027" y="1007073"/>
                </a:moveTo>
                <a:lnTo>
                  <a:pt x="752697" y="1704404"/>
                </a:lnTo>
              </a:path>
              <a:path w="2580640" h="1708785">
                <a:moveTo>
                  <a:pt x="821027" y="1006573"/>
                </a:moveTo>
                <a:lnTo>
                  <a:pt x="0" y="1703926"/>
                </a:lnTo>
              </a:path>
              <a:path w="2580640" h="1708785">
                <a:moveTo>
                  <a:pt x="821046" y="1002307"/>
                </a:moveTo>
                <a:lnTo>
                  <a:pt x="1460816" y="1708185"/>
                </a:lnTo>
              </a:path>
              <a:path w="2580640" h="1708785">
                <a:moveTo>
                  <a:pt x="2580414" y="0"/>
                </a:moveTo>
                <a:lnTo>
                  <a:pt x="810386" y="725071"/>
                </a:lnTo>
              </a:path>
            </a:pathLst>
          </a:custGeom>
          <a:ln w="17083">
            <a:solidFill>
              <a:srgbClr val="000000"/>
            </a:solidFill>
          </a:ln>
        </p:spPr>
        <p:txBody>
          <a:bodyPr wrap="square" lIns="0" tIns="0" rIns="0" bIns="0" rtlCol="0"/>
          <a:lstStyle/>
          <a:p>
            <a:endParaRPr/>
          </a:p>
        </p:txBody>
      </p:sp>
      <p:sp>
        <p:nvSpPr>
          <p:cNvPr id="7" name="object 7"/>
          <p:cNvSpPr txBox="1"/>
          <p:nvPr/>
        </p:nvSpPr>
        <p:spPr>
          <a:xfrm>
            <a:off x="3268573" y="2906003"/>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grpSp>
        <p:nvGrpSpPr>
          <p:cNvPr id="8" name="object 8"/>
          <p:cNvGrpSpPr/>
          <p:nvPr/>
        </p:nvGrpSpPr>
        <p:grpSpPr>
          <a:xfrm>
            <a:off x="2085436" y="2002792"/>
            <a:ext cx="2887345" cy="2306955"/>
            <a:chOff x="2085436" y="2002792"/>
            <a:chExt cx="2887345" cy="2306955"/>
          </a:xfrm>
        </p:grpSpPr>
        <p:sp>
          <p:nvSpPr>
            <p:cNvPr id="9" name="object 9"/>
            <p:cNvSpPr/>
            <p:nvPr/>
          </p:nvSpPr>
          <p:spPr>
            <a:xfrm>
              <a:off x="3554686" y="4010191"/>
              <a:ext cx="307975" cy="290830"/>
            </a:xfrm>
            <a:custGeom>
              <a:avLst/>
              <a:gdLst/>
              <a:ahLst/>
              <a:cxnLst/>
              <a:rect l="l" t="t" r="r" b="b"/>
              <a:pathLst>
                <a:path w="307975" h="290829">
                  <a:moveTo>
                    <a:pt x="153742" y="0"/>
                  </a:moveTo>
                  <a:lnTo>
                    <a:pt x="0" y="290432"/>
                  </a:lnTo>
                  <a:lnTo>
                    <a:pt x="307503" y="290432"/>
                  </a:lnTo>
                  <a:lnTo>
                    <a:pt x="153742" y="0"/>
                  </a:lnTo>
                  <a:close/>
                </a:path>
              </a:pathLst>
            </a:custGeom>
            <a:solidFill>
              <a:srgbClr val="BFBFBF"/>
            </a:solidFill>
          </p:spPr>
          <p:txBody>
            <a:bodyPr wrap="square" lIns="0" tIns="0" rIns="0" bIns="0" rtlCol="0"/>
            <a:lstStyle/>
            <a:p>
              <a:endParaRPr/>
            </a:p>
          </p:txBody>
        </p:sp>
        <p:sp>
          <p:nvSpPr>
            <p:cNvPr id="10" name="object 10"/>
            <p:cNvSpPr/>
            <p:nvPr/>
          </p:nvSpPr>
          <p:spPr>
            <a:xfrm>
              <a:off x="3554686" y="4010191"/>
              <a:ext cx="307975" cy="290830"/>
            </a:xfrm>
            <a:custGeom>
              <a:avLst/>
              <a:gdLst/>
              <a:ahLst/>
              <a:cxnLst/>
              <a:rect l="l" t="t" r="r" b="b"/>
              <a:pathLst>
                <a:path w="307975" h="290829">
                  <a:moveTo>
                    <a:pt x="153742" y="0"/>
                  </a:moveTo>
                  <a:lnTo>
                    <a:pt x="307503" y="290432"/>
                  </a:lnTo>
                  <a:lnTo>
                    <a:pt x="0" y="290432"/>
                  </a:lnTo>
                  <a:lnTo>
                    <a:pt x="153742" y="0"/>
                  </a:lnTo>
                  <a:close/>
                </a:path>
              </a:pathLst>
            </a:custGeom>
            <a:ln w="17083">
              <a:solidFill>
                <a:srgbClr val="000000"/>
              </a:solidFill>
            </a:ln>
          </p:spPr>
          <p:txBody>
            <a:bodyPr wrap="square" lIns="0" tIns="0" rIns="0" bIns="0" rtlCol="0"/>
            <a:lstStyle/>
            <a:p>
              <a:endParaRPr/>
            </a:p>
          </p:txBody>
        </p:sp>
        <p:sp>
          <p:nvSpPr>
            <p:cNvPr id="11" name="object 11"/>
            <p:cNvSpPr/>
            <p:nvPr/>
          </p:nvSpPr>
          <p:spPr>
            <a:xfrm>
              <a:off x="2845697" y="4010191"/>
              <a:ext cx="307975" cy="290830"/>
            </a:xfrm>
            <a:custGeom>
              <a:avLst/>
              <a:gdLst/>
              <a:ahLst/>
              <a:cxnLst/>
              <a:rect l="l" t="t" r="r" b="b"/>
              <a:pathLst>
                <a:path w="307975" h="290829">
                  <a:moveTo>
                    <a:pt x="153761" y="0"/>
                  </a:moveTo>
                  <a:lnTo>
                    <a:pt x="0" y="290432"/>
                  </a:lnTo>
                  <a:lnTo>
                    <a:pt x="307503" y="290432"/>
                  </a:lnTo>
                  <a:lnTo>
                    <a:pt x="153761" y="0"/>
                  </a:lnTo>
                  <a:close/>
                </a:path>
              </a:pathLst>
            </a:custGeom>
            <a:solidFill>
              <a:srgbClr val="BFBFBF"/>
            </a:solidFill>
          </p:spPr>
          <p:txBody>
            <a:bodyPr wrap="square" lIns="0" tIns="0" rIns="0" bIns="0" rtlCol="0"/>
            <a:lstStyle/>
            <a:p>
              <a:endParaRPr/>
            </a:p>
          </p:txBody>
        </p:sp>
        <p:sp>
          <p:nvSpPr>
            <p:cNvPr id="12" name="object 12"/>
            <p:cNvSpPr/>
            <p:nvPr/>
          </p:nvSpPr>
          <p:spPr>
            <a:xfrm>
              <a:off x="2845697" y="4010191"/>
              <a:ext cx="307975" cy="290830"/>
            </a:xfrm>
            <a:custGeom>
              <a:avLst/>
              <a:gdLst/>
              <a:ahLst/>
              <a:cxnLst/>
              <a:rect l="l" t="t" r="r" b="b"/>
              <a:pathLst>
                <a:path w="307975" h="290829">
                  <a:moveTo>
                    <a:pt x="153761" y="0"/>
                  </a:moveTo>
                  <a:lnTo>
                    <a:pt x="307503" y="290432"/>
                  </a:lnTo>
                  <a:lnTo>
                    <a:pt x="0" y="290432"/>
                  </a:lnTo>
                  <a:lnTo>
                    <a:pt x="153761" y="0"/>
                  </a:lnTo>
                  <a:close/>
                </a:path>
              </a:pathLst>
            </a:custGeom>
            <a:ln w="17083">
              <a:solidFill>
                <a:srgbClr val="000000"/>
              </a:solidFill>
            </a:ln>
          </p:spPr>
          <p:txBody>
            <a:bodyPr wrap="square" lIns="0" tIns="0" rIns="0" bIns="0" rtlCol="0"/>
            <a:lstStyle/>
            <a:p>
              <a:endParaRPr/>
            </a:p>
          </p:txBody>
        </p:sp>
        <p:sp>
          <p:nvSpPr>
            <p:cNvPr id="13" name="object 13"/>
            <p:cNvSpPr/>
            <p:nvPr/>
          </p:nvSpPr>
          <p:spPr>
            <a:xfrm>
              <a:off x="2094008" y="4010191"/>
              <a:ext cx="307975" cy="290830"/>
            </a:xfrm>
            <a:custGeom>
              <a:avLst/>
              <a:gdLst/>
              <a:ahLst/>
              <a:cxnLst/>
              <a:rect l="l" t="t" r="r" b="b"/>
              <a:pathLst>
                <a:path w="307975" h="290829">
                  <a:moveTo>
                    <a:pt x="153749" y="0"/>
                  </a:moveTo>
                  <a:lnTo>
                    <a:pt x="0" y="290432"/>
                  </a:lnTo>
                  <a:lnTo>
                    <a:pt x="307507" y="290432"/>
                  </a:lnTo>
                  <a:lnTo>
                    <a:pt x="153749" y="0"/>
                  </a:lnTo>
                  <a:close/>
                </a:path>
              </a:pathLst>
            </a:custGeom>
            <a:solidFill>
              <a:srgbClr val="BFBFBF"/>
            </a:solidFill>
          </p:spPr>
          <p:txBody>
            <a:bodyPr wrap="square" lIns="0" tIns="0" rIns="0" bIns="0" rtlCol="0"/>
            <a:lstStyle/>
            <a:p>
              <a:endParaRPr/>
            </a:p>
          </p:txBody>
        </p:sp>
        <p:sp>
          <p:nvSpPr>
            <p:cNvPr id="14" name="object 14"/>
            <p:cNvSpPr/>
            <p:nvPr/>
          </p:nvSpPr>
          <p:spPr>
            <a:xfrm>
              <a:off x="2094008" y="4010191"/>
              <a:ext cx="307975" cy="290830"/>
            </a:xfrm>
            <a:custGeom>
              <a:avLst/>
              <a:gdLst/>
              <a:ahLst/>
              <a:cxnLst/>
              <a:rect l="l" t="t" r="r" b="b"/>
              <a:pathLst>
                <a:path w="307975" h="290829">
                  <a:moveTo>
                    <a:pt x="153749" y="0"/>
                  </a:moveTo>
                  <a:lnTo>
                    <a:pt x="307507" y="290432"/>
                  </a:lnTo>
                  <a:lnTo>
                    <a:pt x="0" y="290432"/>
                  </a:lnTo>
                  <a:lnTo>
                    <a:pt x="153749" y="0"/>
                  </a:lnTo>
                  <a:close/>
                </a:path>
              </a:pathLst>
            </a:custGeom>
            <a:ln w="17083">
              <a:solidFill>
                <a:srgbClr val="000000"/>
              </a:solidFill>
            </a:ln>
          </p:spPr>
          <p:txBody>
            <a:bodyPr wrap="square" lIns="0" tIns="0" rIns="0" bIns="0" rtlCol="0"/>
            <a:lstStyle/>
            <a:p>
              <a:endParaRPr/>
            </a:p>
          </p:txBody>
        </p:sp>
        <p:sp>
          <p:nvSpPr>
            <p:cNvPr id="15" name="object 15"/>
            <p:cNvSpPr/>
            <p:nvPr/>
          </p:nvSpPr>
          <p:spPr>
            <a:xfrm>
              <a:off x="4656590" y="2011364"/>
              <a:ext cx="307975" cy="290830"/>
            </a:xfrm>
            <a:custGeom>
              <a:avLst/>
              <a:gdLst/>
              <a:ahLst/>
              <a:cxnLst/>
              <a:rect l="l" t="t" r="r" b="b"/>
              <a:pathLst>
                <a:path w="307975" h="290830">
                  <a:moveTo>
                    <a:pt x="153761" y="0"/>
                  </a:moveTo>
                  <a:lnTo>
                    <a:pt x="0" y="290439"/>
                  </a:lnTo>
                  <a:lnTo>
                    <a:pt x="307522" y="290439"/>
                  </a:lnTo>
                  <a:lnTo>
                    <a:pt x="153761" y="0"/>
                  </a:lnTo>
                  <a:close/>
                </a:path>
              </a:pathLst>
            </a:custGeom>
            <a:solidFill>
              <a:srgbClr val="BFBFBF"/>
            </a:solidFill>
          </p:spPr>
          <p:txBody>
            <a:bodyPr wrap="square" lIns="0" tIns="0" rIns="0" bIns="0" rtlCol="0"/>
            <a:lstStyle/>
            <a:p>
              <a:endParaRPr/>
            </a:p>
          </p:txBody>
        </p:sp>
        <p:sp>
          <p:nvSpPr>
            <p:cNvPr id="16" name="object 16"/>
            <p:cNvSpPr/>
            <p:nvPr/>
          </p:nvSpPr>
          <p:spPr>
            <a:xfrm>
              <a:off x="4656590" y="2011364"/>
              <a:ext cx="307975" cy="290830"/>
            </a:xfrm>
            <a:custGeom>
              <a:avLst/>
              <a:gdLst/>
              <a:ahLst/>
              <a:cxnLst/>
              <a:rect l="l" t="t" r="r" b="b"/>
              <a:pathLst>
                <a:path w="307975" h="290830">
                  <a:moveTo>
                    <a:pt x="153761" y="0"/>
                  </a:moveTo>
                  <a:lnTo>
                    <a:pt x="307522" y="290439"/>
                  </a:lnTo>
                  <a:lnTo>
                    <a:pt x="0" y="290439"/>
                  </a:lnTo>
                  <a:lnTo>
                    <a:pt x="153761" y="0"/>
                  </a:lnTo>
                  <a:close/>
                </a:path>
              </a:pathLst>
            </a:custGeom>
            <a:ln w="17083">
              <a:solidFill>
                <a:srgbClr val="000000"/>
              </a:solidFill>
            </a:ln>
          </p:spPr>
          <p:txBody>
            <a:bodyPr wrap="square" lIns="0" tIns="0" rIns="0" bIns="0" rtlCol="0"/>
            <a:lstStyle/>
            <a:p>
              <a:endParaRPr/>
            </a:p>
          </p:txBody>
        </p:sp>
        <p:sp>
          <p:nvSpPr>
            <p:cNvPr id="17" name="object 17"/>
            <p:cNvSpPr/>
            <p:nvPr/>
          </p:nvSpPr>
          <p:spPr>
            <a:xfrm>
              <a:off x="2914031" y="3019325"/>
              <a:ext cx="307975" cy="290830"/>
            </a:xfrm>
            <a:custGeom>
              <a:avLst/>
              <a:gdLst/>
              <a:ahLst/>
              <a:cxnLst/>
              <a:rect l="l" t="t" r="r" b="b"/>
              <a:pathLst>
                <a:path w="307975" h="290829">
                  <a:moveTo>
                    <a:pt x="307518" y="0"/>
                  </a:moveTo>
                  <a:lnTo>
                    <a:pt x="0" y="0"/>
                  </a:lnTo>
                  <a:lnTo>
                    <a:pt x="153757" y="290426"/>
                  </a:lnTo>
                  <a:lnTo>
                    <a:pt x="307518" y="0"/>
                  </a:lnTo>
                  <a:close/>
                </a:path>
              </a:pathLst>
            </a:custGeom>
            <a:solidFill>
              <a:srgbClr val="BFBFBF"/>
            </a:solidFill>
          </p:spPr>
          <p:txBody>
            <a:bodyPr wrap="square" lIns="0" tIns="0" rIns="0" bIns="0" rtlCol="0"/>
            <a:lstStyle/>
            <a:p>
              <a:endParaRPr/>
            </a:p>
          </p:txBody>
        </p:sp>
        <p:sp>
          <p:nvSpPr>
            <p:cNvPr id="18" name="object 18"/>
            <p:cNvSpPr/>
            <p:nvPr/>
          </p:nvSpPr>
          <p:spPr>
            <a:xfrm>
              <a:off x="2914031" y="3019325"/>
              <a:ext cx="307975" cy="290830"/>
            </a:xfrm>
            <a:custGeom>
              <a:avLst/>
              <a:gdLst/>
              <a:ahLst/>
              <a:cxnLst/>
              <a:rect l="l" t="t" r="r" b="b"/>
              <a:pathLst>
                <a:path w="307975" h="290829">
                  <a:moveTo>
                    <a:pt x="153757" y="290426"/>
                  </a:moveTo>
                  <a:lnTo>
                    <a:pt x="307518" y="0"/>
                  </a:lnTo>
                  <a:lnTo>
                    <a:pt x="0" y="0"/>
                  </a:lnTo>
                  <a:lnTo>
                    <a:pt x="153757" y="290426"/>
                  </a:lnTo>
                  <a:close/>
                </a:path>
              </a:pathLst>
            </a:custGeom>
            <a:ln w="17083">
              <a:solidFill>
                <a:srgbClr val="000000"/>
              </a:solidFill>
            </a:ln>
          </p:spPr>
          <p:txBody>
            <a:bodyPr wrap="square" lIns="0" tIns="0" rIns="0" bIns="0" rtlCol="0"/>
            <a:lstStyle/>
            <a:p>
              <a:endParaRPr/>
            </a:p>
          </p:txBody>
        </p:sp>
      </p:grpSp>
      <p:sp>
        <p:nvSpPr>
          <p:cNvPr id="19" name="object 19"/>
          <p:cNvSpPr txBox="1"/>
          <p:nvPr/>
        </p:nvSpPr>
        <p:spPr>
          <a:xfrm>
            <a:off x="2880527" y="4240914"/>
            <a:ext cx="1481455" cy="324485"/>
          </a:xfrm>
          <a:prstGeom prst="rect">
            <a:avLst/>
          </a:prstGeom>
        </p:spPr>
        <p:txBody>
          <a:bodyPr vert="horz" wrap="square" lIns="0" tIns="13335" rIns="0" bIns="0" rtlCol="0">
            <a:spAutoFit/>
          </a:bodyPr>
          <a:lstStyle/>
          <a:p>
            <a:pPr marL="12700">
              <a:lnSpc>
                <a:spcPct val="100000"/>
              </a:lnSpc>
              <a:spcBef>
                <a:spcPts val="105"/>
              </a:spcBef>
              <a:tabLst>
                <a:tab pos="787400" algn="l"/>
                <a:tab pos="1329690" algn="l"/>
              </a:tabLst>
            </a:pPr>
            <a:r>
              <a:rPr sz="1950" b="1" dirty="0">
                <a:latin typeface="Arial"/>
                <a:cs typeface="Arial"/>
              </a:rPr>
              <a:t>12	8	2</a:t>
            </a:r>
            <a:endParaRPr sz="1950">
              <a:latin typeface="Arial"/>
              <a:cs typeface="Arial"/>
            </a:endParaRPr>
          </a:p>
        </p:txBody>
      </p:sp>
      <p:grpSp>
        <p:nvGrpSpPr>
          <p:cNvPr id="20" name="object 20"/>
          <p:cNvGrpSpPr/>
          <p:nvPr/>
        </p:nvGrpSpPr>
        <p:grpSpPr>
          <a:xfrm>
            <a:off x="4101341" y="2294120"/>
            <a:ext cx="1353185" cy="2015489"/>
            <a:chOff x="4101341" y="2294120"/>
            <a:chExt cx="1353185" cy="2015489"/>
          </a:xfrm>
        </p:grpSpPr>
        <p:sp>
          <p:nvSpPr>
            <p:cNvPr id="21" name="object 21"/>
            <p:cNvSpPr/>
            <p:nvPr/>
          </p:nvSpPr>
          <p:spPr>
            <a:xfrm>
              <a:off x="4264155" y="2302692"/>
              <a:ext cx="1181735" cy="1744980"/>
            </a:xfrm>
            <a:custGeom>
              <a:avLst/>
              <a:gdLst/>
              <a:ahLst/>
              <a:cxnLst/>
              <a:rect l="l" t="t" r="r" b="b"/>
              <a:pathLst>
                <a:path w="1181735" h="1744979">
                  <a:moveTo>
                    <a:pt x="563000" y="0"/>
                  </a:moveTo>
                  <a:lnTo>
                    <a:pt x="563000" y="718686"/>
                  </a:lnTo>
                </a:path>
                <a:path w="1181735" h="1744979">
                  <a:moveTo>
                    <a:pt x="563000" y="1000190"/>
                  </a:moveTo>
                  <a:lnTo>
                    <a:pt x="1181450" y="1714598"/>
                  </a:lnTo>
                </a:path>
                <a:path w="1181735" h="1744979">
                  <a:moveTo>
                    <a:pt x="563000" y="1000190"/>
                  </a:moveTo>
                  <a:lnTo>
                    <a:pt x="597128" y="1744454"/>
                  </a:lnTo>
                </a:path>
                <a:path w="1181735" h="1744979">
                  <a:moveTo>
                    <a:pt x="563000" y="998058"/>
                  </a:moveTo>
                  <a:lnTo>
                    <a:pt x="0" y="1703934"/>
                  </a:lnTo>
                </a:path>
              </a:pathLst>
            </a:custGeom>
            <a:ln w="17083">
              <a:solidFill>
                <a:srgbClr val="000000"/>
              </a:solidFill>
            </a:ln>
          </p:spPr>
          <p:txBody>
            <a:bodyPr wrap="square" lIns="0" tIns="0" rIns="0" bIns="0" rtlCol="0"/>
            <a:lstStyle/>
            <a:p>
              <a:endParaRPr/>
            </a:p>
          </p:txBody>
        </p:sp>
        <p:sp>
          <p:nvSpPr>
            <p:cNvPr id="22" name="object 22"/>
            <p:cNvSpPr/>
            <p:nvPr/>
          </p:nvSpPr>
          <p:spPr>
            <a:xfrm>
              <a:off x="4109913" y="4010191"/>
              <a:ext cx="307975" cy="290830"/>
            </a:xfrm>
            <a:custGeom>
              <a:avLst/>
              <a:gdLst/>
              <a:ahLst/>
              <a:cxnLst/>
              <a:rect l="l" t="t" r="r" b="b"/>
              <a:pathLst>
                <a:path w="307975" h="290829">
                  <a:moveTo>
                    <a:pt x="153742" y="0"/>
                  </a:moveTo>
                  <a:lnTo>
                    <a:pt x="0" y="290432"/>
                  </a:lnTo>
                  <a:lnTo>
                    <a:pt x="307503" y="290432"/>
                  </a:lnTo>
                  <a:lnTo>
                    <a:pt x="153742" y="0"/>
                  </a:lnTo>
                  <a:close/>
                </a:path>
              </a:pathLst>
            </a:custGeom>
            <a:solidFill>
              <a:srgbClr val="BFBFBF"/>
            </a:solidFill>
          </p:spPr>
          <p:txBody>
            <a:bodyPr wrap="square" lIns="0" tIns="0" rIns="0" bIns="0" rtlCol="0"/>
            <a:lstStyle/>
            <a:p>
              <a:endParaRPr/>
            </a:p>
          </p:txBody>
        </p:sp>
        <p:sp>
          <p:nvSpPr>
            <p:cNvPr id="23" name="object 23"/>
            <p:cNvSpPr/>
            <p:nvPr/>
          </p:nvSpPr>
          <p:spPr>
            <a:xfrm>
              <a:off x="4109913" y="4010191"/>
              <a:ext cx="307975" cy="290830"/>
            </a:xfrm>
            <a:custGeom>
              <a:avLst/>
              <a:gdLst/>
              <a:ahLst/>
              <a:cxnLst/>
              <a:rect l="l" t="t" r="r" b="b"/>
              <a:pathLst>
                <a:path w="307975" h="290829">
                  <a:moveTo>
                    <a:pt x="153742" y="0"/>
                  </a:moveTo>
                  <a:lnTo>
                    <a:pt x="307503" y="290432"/>
                  </a:lnTo>
                  <a:lnTo>
                    <a:pt x="0" y="290432"/>
                  </a:lnTo>
                  <a:lnTo>
                    <a:pt x="153742" y="0"/>
                  </a:lnTo>
                  <a:close/>
                </a:path>
              </a:pathLst>
            </a:custGeom>
            <a:ln w="17083">
              <a:solidFill>
                <a:srgbClr val="000000"/>
              </a:solidFill>
            </a:ln>
          </p:spPr>
          <p:txBody>
            <a:bodyPr wrap="square" lIns="0" tIns="0" rIns="0" bIns="0" rtlCol="0"/>
            <a:lstStyle/>
            <a:p>
              <a:endParaRPr/>
            </a:p>
          </p:txBody>
        </p:sp>
        <p:sp>
          <p:nvSpPr>
            <p:cNvPr id="24" name="object 24"/>
            <p:cNvSpPr/>
            <p:nvPr/>
          </p:nvSpPr>
          <p:spPr>
            <a:xfrm>
              <a:off x="4673673" y="3010774"/>
              <a:ext cx="307975" cy="290830"/>
            </a:xfrm>
            <a:custGeom>
              <a:avLst/>
              <a:gdLst/>
              <a:ahLst/>
              <a:cxnLst/>
              <a:rect l="l" t="t" r="r" b="b"/>
              <a:pathLst>
                <a:path w="307975" h="290829">
                  <a:moveTo>
                    <a:pt x="307522" y="0"/>
                  </a:moveTo>
                  <a:lnTo>
                    <a:pt x="0" y="0"/>
                  </a:lnTo>
                  <a:lnTo>
                    <a:pt x="153761" y="290439"/>
                  </a:lnTo>
                  <a:lnTo>
                    <a:pt x="307522" y="0"/>
                  </a:lnTo>
                  <a:close/>
                </a:path>
              </a:pathLst>
            </a:custGeom>
            <a:solidFill>
              <a:srgbClr val="BFBFBF"/>
            </a:solidFill>
          </p:spPr>
          <p:txBody>
            <a:bodyPr wrap="square" lIns="0" tIns="0" rIns="0" bIns="0" rtlCol="0"/>
            <a:lstStyle/>
            <a:p>
              <a:endParaRPr/>
            </a:p>
          </p:txBody>
        </p:sp>
        <p:sp>
          <p:nvSpPr>
            <p:cNvPr id="25" name="object 25"/>
            <p:cNvSpPr/>
            <p:nvPr/>
          </p:nvSpPr>
          <p:spPr>
            <a:xfrm>
              <a:off x="4673673" y="3010774"/>
              <a:ext cx="307975" cy="290830"/>
            </a:xfrm>
            <a:custGeom>
              <a:avLst/>
              <a:gdLst/>
              <a:ahLst/>
              <a:cxnLst/>
              <a:rect l="l" t="t" r="r" b="b"/>
              <a:pathLst>
                <a:path w="307975" h="290829">
                  <a:moveTo>
                    <a:pt x="153761" y="290439"/>
                  </a:moveTo>
                  <a:lnTo>
                    <a:pt x="307522" y="0"/>
                  </a:lnTo>
                  <a:lnTo>
                    <a:pt x="0" y="0"/>
                  </a:lnTo>
                  <a:lnTo>
                    <a:pt x="153761" y="290439"/>
                  </a:lnTo>
                  <a:close/>
                </a:path>
              </a:pathLst>
            </a:custGeom>
            <a:ln w="17083">
              <a:solidFill>
                <a:srgbClr val="000000"/>
              </a:solidFill>
            </a:ln>
          </p:spPr>
          <p:txBody>
            <a:bodyPr wrap="square" lIns="0" tIns="0" rIns="0" bIns="0" rtlCol="0"/>
            <a:lstStyle/>
            <a:p>
              <a:endParaRPr/>
            </a:p>
          </p:txBody>
        </p:sp>
      </p:grpSp>
      <p:sp>
        <p:nvSpPr>
          <p:cNvPr id="26" name="object 26"/>
          <p:cNvSpPr txBox="1"/>
          <p:nvPr/>
        </p:nvSpPr>
        <p:spPr>
          <a:xfrm>
            <a:off x="5264930" y="2902532"/>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2</a:t>
            </a:r>
            <a:endParaRPr sz="1950">
              <a:latin typeface="Arial"/>
              <a:cs typeface="Arial"/>
            </a:endParaRPr>
          </a:p>
        </p:txBody>
      </p:sp>
      <p:sp>
        <p:nvSpPr>
          <p:cNvPr id="27" name="object 27"/>
          <p:cNvSpPr/>
          <p:nvPr/>
        </p:nvSpPr>
        <p:spPr>
          <a:xfrm>
            <a:off x="5012306" y="2052211"/>
            <a:ext cx="205740" cy="1162685"/>
          </a:xfrm>
          <a:custGeom>
            <a:avLst/>
            <a:gdLst/>
            <a:ahLst/>
            <a:cxnLst/>
            <a:rect l="l" t="t" r="r" b="b"/>
            <a:pathLst>
              <a:path w="205739" h="1162685">
                <a:moveTo>
                  <a:pt x="76806" y="1042069"/>
                </a:moveTo>
                <a:lnTo>
                  <a:pt x="205508" y="970556"/>
                </a:lnTo>
              </a:path>
              <a:path w="205739" h="1162685">
                <a:moveTo>
                  <a:pt x="76806" y="1042069"/>
                </a:moveTo>
                <a:lnTo>
                  <a:pt x="205508" y="1113564"/>
                </a:lnTo>
              </a:path>
              <a:path w="205739" h="1162685">
                <a:moveTo>
                  <a:pt x="67978" y="1091086"/>
                </a:moveTo>
                <a:lnTo>
                  <a:pt x="196680" y="1162587"/>
                </a:lnTo>
              </a:path>
              <a:path w="205739" h="1162685">
                <a:moveTo>
                  <a:pt x="128701" y="71513"/>
                </a:moveTo>
                <a:lnTo>
                  <a:pt x="0" y="0"/>
                </a:lnTo>
              </a:path>
              <a:path w="205739" h="1162685">
                <a:moveTo>
                  <a:pt x="128701" y="71513"/>
                </a:moveTo>
                <a:lnTo>
                  <a:pt x="0" y="143008"/>
                </a:lnTo>
              </a:path>
              <a:path w="205739" h="1162685">
                <a:moveTo>
                  <a:pt x="135327" y="120539"/>
                </a:moveTo>
                <a:lnTo>
                  <a:pt x="6625" y="192034"/>
                </a:lnTo>
              </a:path>
            </a:pathLst>
          </a:custGeom>
          <a:ln w="34167">
            <a:solidFill>
              <a:srgbClr val="000000"/>
            </a:solidFill>
          </a:ln>
        </p:spPr>
        <p:txBody>
          <a:bodyPr wrap="square" lIns="0" tIns="0" rIns="0" bIns="0" rtlCol="0"/>
          <a:lstStyle/>
          <a:p>
            <a:endParaRPr/>
          </a:p>
        </p:txBody>
      </p:sp>
      <p:sp>
        <p:nvSpPr>
          <p:cNvPr id="28" name="object 28"/>
          <p:cNvSpPr txBox="1"/>
          <p:nvPr/>
        </p:nvSpPr>
        <p:spPr>
          <a:xfrm>
            <a:off x="4784529" y="4017470"/>
            <a:ext cx="771525" cy="324485"/>
          </a:xfrm>
          <a:prstGeom prst="rect">
            <a:avLst/>
          </a:prstGeom>
        </p:spPr>
        <p:txBody>
          <a:bodyPr vert="horz" wrap="square" lIns="0" tIns="13335" rIns="0" bIns="0" rtlCol="0">
            <a:spAutoFit/>
          </a:bodyPr>
          <a:lstStyle/>
          <a:p>
            <a:pPr marL="12700">
              <a:lnSpc>
                <a:spcPct val="100000"/>
              </a:lnSpc>
              <a:spcBef>
                <a:spcPts val="105"/>
              </a:spcBef>
              <a:tabLst>
                <a:tab pos="591820" algn="l"/>
              </a:tabLst>
            </a:pPr>
            <a:r>
              <a:rPr sz="1950" b="1" spc="5" dirty="0">
                <a:latin typeface="Arial"/>
                <a:cs typeface="Arial"/>
              </a:rPr>
              <a:t>X	X</a:t>
            </a:r>
            <a:endParaRPr sz="1950">
              <a:latin typeface="Arial"/>
              <a:cs typeface="Arial"/>
            </a:endParaRPr>
          </a:p>
        </p:txBody>
      </p:sp>
      <p:sp>
        <p:nvSpPr>
          <p:cNvPr id="30" name="object 30"/>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14</a:t>
            </a:fld>
            <a:endParaRPr spc="20" dirty="0"/>
          </a:p>
        </p:txBody>
      </p:sp>
      <p:sp>
        <p:nvSpPr>
          <p:cNvPr id="29" name="object 29"/>
          <p:cNvSpPr txBox="1"/>
          <p:nvPr/>
        </p:nvSpPr>
        <p:spPr>
          <a:xfrm>
            <a:off x="5188124" y="1931963"/>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627380" algn="l"/>
              </a:tabLst>
            </a:pP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r>
              <a:rPr sz="2050" b="0" i="1" spc="-150" dirty="0">
                <a:latin typeface="Bookman Old Style"/>
                <a:cs typeface="Bookman Old Style"/>
              </a:rPr>
              <a:t>	</a:t>
            </a:r>
            <a:r>
              <a:rPr spc="-95" dirty="0"/>
              <a:t>pruning</a:t>
            </a:r>
            <a:r>
              <a:rPr spc="285" dirty="0"/>
              <a:t> </a:t>
            </a:r>
            <a:r>
              <a:rPr spc="-85" dirty="0"/>
              <a:t>example</a:t>
            </a:r>
            <a:endParaRPr sz="2050" dirty="0">
              <a:latin typeface="Bookman Old Style"/>
              <a:cs typeface="Bookman Old Style"/>
            </a:endParaRPr>
          </a:p>
        </p:txBody>
      </p:sp>
      <p:sp>
        <p:nvSpPr>
          <p:cNvPr id="3" name="object 3"/>
          <p:cNvSpPr txBox="1"/>
          <p:nvPr/>
        </p:nvSpPr>
        <p:spPr>
          <a:xfrm>
            <a:off x="1381590" y="2034219"/>
            <a:ext cx="469900" cy="271780"/>
          </a:xfrm>
          <a:prstGeom prst="rect">
            <a:avLst/>
          </a:prstGeom>
        </p:spPr>
        <p:txBody>
          <a:bodyPr vert="horz" wrap="square" lIns="0" tIns="14605" rIns="0" bIns="0" rtlCol="0">
            <a:spAutoFit/>
          </a:bodyPr>
          <a:lstStyle/>
          <a:p>
            <a:pPr marL="12700">
              <a:lnSpc>
                <a:spcPct val="100000"/>
              </a:lnSpc>
              <a:spcBef>
                <a:spcPts val="115"/>
              </a:spcBef>
            </a:pPr>
            <a:r>
              <a:rPr sz="1600" spc="10" dirty="0">
                <a:latin typeface="Arial"/>
                <a:cs typeface="Arial"/>
              </a:rPr>
              <a:t>MAX</a:t>
            </a:r>
            <a:endParaRPr sz="1600">
              <a:latin typeface="Arial"/>
              <a:cs typeface="Arial"/>
            </a:endParaRPr>
          </a:p>
        </p:txBody>
      </p:sp>
      <p:sp>
        <p:nvSpPr>
          <p:cNvPr id="4" name="object 4"/>
          <p:cNvSpPr txBox="1"/>
          <p:nvPr/>
        </p:nvSpPr>
        <p:spPr>
          <a:xfrm>
            <a:off x="2199185" y="4240914"/>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sp>
        <p:nvSpPr>
          <p:cNvPr id="5" name="object 5"/>
          <p:cNvSpPr txBox="1"/>
          <p:nvPr/>
        </p:nvSpPr>
        <p:spPr>
          <a:xfrm>
            <a:off x="1381590" y="3016539"/>
            <a:ext cx="401320" cy="271780"/>
          </a:xfrm>
          <a:prstGeom prst="rect">
            <a:avLst/>
          </a:prstGeom>
        </p:spPr>
        <p:txBody>
          <a:bodyPr vert="horz" wrap="square" lIns="0" tIns="14605" rIns="0" bIns="0" rtlCol="0">
            <a:spAutoFit/>
          </a:bodyPr>
          <a:lstStyle/>
          <a:p>
            <a:pPr marL="12700">
              <a:lnSpc>
                <a:spcPct val="100000"/>
              </a:lnSpc>
              <a:spcBef>
                <a:spcPts val="115"/>
              </a:spcBef>
            </a:pPr>
            <a:r>
              <a:rPr sz="1600" spc="5" dirty="0">
                <a:latin typeface="Arial"/>
                <a:cs typeface="Arial"/>
              </a:rPr>
              <a:t>MIN</a:t>
            </a:r>
            <a:endParaRPr sz="1600">
              <a:latin typeface="Arial"/>
              <a:cs typeface="Arial"/>
            </a:endParaRPr>
          </a:p>
        </p:txBody>
      </p:sp>
      <p:sp>
        <p:nvSpPr>
          <p:cNvPr id="6" name="object 6"/>
          <p:cNvSpPr/>
          <p:nvPr/>
        </p:nvSpPr>
        <p:spPr>
          <a:xfrm>
            <a:off x="2246760" y="2302692"/>
            <a:ext cx="2580640" cy="1708785"/>
          </a:xfrm>
          <a:custGeom>
            <a:avLst/>
            <a:gdLst/>
            <a:ahLst/>
            <a:cxnLst/>
            <a:rect l="l" t="t" r="r" b="b"/>
            <a:pathLst>
              <a:path w="2580640" h="1708785">
                <a:moveTo>
                  <a:pt x="821027" y="1007073"/>
                </a:moveTo>
                <a:lnTo>
                  <a:pt x="752697" y="1704404"/>
                </a:lnTo>
              </a:path>
              <a:path w="2580640" h="1708785">
                <a:moveTo>
                  <a:pt x="821027" y="1006573"/>
                </a:moveTo>
                <a:lnTo>
                  <a:pt x="0" y="1703926"/>
                </a:lnTo>
              </a:path>
              <a:path w="2580640" h="1708785">
                <a:moveTo>
                  <a:pt x="821046" y="1002307"/>
                </a:moveTo>
                <a:lnTo>
                  <a:pt x="1460816" y="1708185"/>
                </a:lnTo>
              </a:path>
              <a:path w="2580640" h="1708785">
                <a:moveTo>
                  <a:pt x="2580414" y="0"/>
                </a:moveTo>
                <a:lnTo>
                  <a:pt x="810386" y="725071"/>
                </a:lnTo>
              </a:path>
            </a:pathLst>
          </a:custGeom>
          <a:ln w="17083">
            <a:solidFill>
              <a:srgbClr val="000000"/>
            </a:solidFill>
          </a:ln>
        </p:spPr>
        <p:txBody>
          <a:bodyPr wrap="square" lIns="0" tIns="0" rIns="0" bIns="0" rtlCol="0"/>
          <a:lstStyle/>
          <a:p>
            <a:endParaRPr/>
          </a:p>
        </p:txBody>
      </p:sp>
      <p:sp>
        <p:nvSpPr>
          <p:cNvPr id="7" name="object 7"/>
          <p:cNvSpPr txBox="1"/>
          <p:nvPr/>
        </p:nvSpPr>
        <p:spPr>
          <a:xfrm>
            <a:off x="3268573" y="2906003"/>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grpSp>
        <p:nvGrpSpPr>
          <p:cNvPr id="8" name="object 8"/>
          <p:cNvGrpSpPr/>
          <p:nvPr/>
        </p:nvGrpSpPr>
        <p:grpSpPr>
          <a:xfrm>
            <a:off x="2085436" y="2002792"/>
            <a:ext cx="2887345" cy="2306955"/>
            <a:chOff x="2085436" y="2002792"/>
            <a:chExt cx="2887345" cy="2306955"/>
          </a:xfrm>
        </p:grpSpPr>
        <p:sp>
          <p:nvSpPr>
            <p:cNvPr id="9" name="object 9"/>
            <p:cNvSpPr/>
            <p:nvPr/>
          </p:nvSpPr>
          <p:spPr>
            <a:xfrm>
              <a:off x="3554686" y="4010191"/>
              <a:ext cx="307975" cy="290830"/>
            </a:xfrm>
            <a:custGeom>
              <a:avLst/>
              <a:gdLst/>
              <a:ahLst/>
              <a:cxnLst/>
              <a:rect l="l" t="t" r="r" b="b"/>
              <a:pathLst>
                <a:path w="307975" h="290829">
                  <a:moveTo>
                    <a:pt x="153742" y="0"/>
                  </a:moveTo>
                  <a:lnTo>
                    <a:pt x="0" y="290432"/>
                  </a:lnTo>
                  <a:lnTo>
                    <a:pt x="307503" y="290432"/>
                  </a:lnTo>
                  <a:lnTo>
                    <a:pt x="153742" y="0"/>
                  </a:lnTo>
                  <a:close/>
                </a:path>
              </a:pathLst>
            </a:custGeom>
            <a:solidFill>
              <a:srgbClr val="BFBFBF"/>
            </a:solidFill>
          </p:spPr>
          <p:txBody>
            <a:bodyPr wrap="square" lIns="0" tIns="0" rIns="0" bIns="0" rtlCol="0"/>
            <a:lstStyle/>
            <a:p>
              <a:endParaRPr/>
            </a:p>
          </p:txBody>
        </p:sp>
        <p:sp>
          <p:nvSpPr>
            <p:cNvPr id="10" name="object 10"/>
            <p:cNvSpPr/>
            <p:nvPr/>
          </p:nvSpPr>
          <p:spPr>
            <a:xfrm>
              <a:off x="3554686" y="4010191"/>
              <a:ext cx="307975" cy="290830"/>
            </a:xfrm>
            <a:custGeom>
              <a:avLst/>
              <a:gdLst/>
              <a:ahLst/>
              <a:cxnLst/>
              <a:rect l="l" t="t" r="r" b="b"/>
              <a:pathLst>
                <a:path w="307975" h="290829">
                  <a:moveTo>
                    <a:pt x="153742" y="0"/>
                  </a:moveTo>
                  <a:lnTo>
                    <a:pt x="307503" y="290432"/>
                  </a:lnTo>
                  <a:lnTo>
                    <a:pt x="0" y="290432"/>
                  </a:lnTo>
                  <a:lnTo>
                    <a:pt x="153742" y="0"/>
                  </a:lnTo>
                  <a:close/>
                </a:path>
              </a:pathLst>
            </a:custGeom>
            <a:ln w="17083">
              <a:solidFill>
                <a:srgbClr val="000000"/>
              </a:solidFill>
            </a:ln>
          </p:spPr>
          <p:txBody>
            <a:bodyPr wrap="square" lIns="0" tIns="0" rIns="0" bIns="0" rtlCol="0"/>
            <a:lstStyle/>
            <a:p>
              <a:endParaRPr/>
            </a:p>
          </p:txBody>
        </p:sp>
        <p:sp>
          <p:nvSpPr>
            <p:cNvPr id="11" name="object 11"/>
            <p:cNvSpPr/>
            <p:nvPr/>
          </p:nvSpPr>
          <p:spPr>
            <a:xfrm>
              <a:off x="2845697" y="4010191"/>
              <a:ext cx="307975" cy="290830"/>
            </a:xfrm>
            <a:custGeom>
              <a:avLst/>
              <a:gdLst/>
              <a:ahLst/>
              <a:cxnLst/>
              <a:rect l="l" t="t" r="r" b="b"/>
              <a:pathLst>
                <a:path w="307975" h="290829">
                  <a:moveTo>
                    <a:pt x="153761" y="0"/>
                  </a:moveTo>
                  <a:lnTo>
                    <a:pt x="0" y="290432"/>
                  </a:lnTo>
                  <a:lnTo>
                    <a:pt x="307503" y="290432"/>
                  </a:lnTo>
                  <a:lnTo>
                    <a:pt x="153761" y="0"/>
                  </a:lnTo>
                  <a:close/>
                </a:path>
              </a:pathLst>
            </a:custGeom>
            <a:solidFill>
              <a:srgbClr val="BFBFBF"/>
            </a:solidFill>
          </p:spPr>
          <p:txBody>
            <a:bodyPr wrap="square" lIns="0" tIns="0" rIns="0" bIns="0" rtlCol="0"/>
            <a:lstStyle/>
            <a:p>
              <a:endParaRPr/>
            </a:p>
          </p:txBody>
        </p:sp>
        <p:sp>
          <p:nvSpPr>
            <p:cNvPr id="12" name="object 12"/>
            <p:cNvSpPr/>
            <p:nvPr/>
          </p:nvSpPr>
          <p:spPr>
            <a:xfrm>
              <a:off x="2845697" y="4010191"/>
              <a:ext cx="307975" cy="290830"/>
            </a:xfrm>
            <a:custGeom>
              <a:avLst/>
              <a:gdLst/>
              <a:ahLst/>
              <a:cxnLst/>
              <a:rect l="l" t="t" r="r" b="b"/>
              <a:pathLst>
                <a:path w="307975" h="290829">
                  <a:moveTo>
                    <a:pt x="153761" y="0"/>
                  </a:moveTo>
                  <a:lnTo>
                    <a:pt x="307503" y="290432"/>
                  </a:lnTo>
                  <a:lnTo>
                    <a:pt x="0" y="290432"/>
                  </a:lnTo>
                  <a:lnTo>
                    <a:pt x="153761" y="0"/>
                  </a:lnTo>
                  <a:close/>
                </a:path>
              </a:pathLst>
            </a:custGeom>
            <a:ln w="17083">
              <a:solidFill>
                <a:srgbClr val="000000"/>
              </a:solidFill>
            </a:ln>
          </p:spPr>
          <p:txBody>
            <a:bodyPr wrap="square" lIns="0" tIns="0" rIns="0" bIns="0" rtlCol="0"/>
            <a:lstStyle/>
            <a:p>
              <a:endParaRPr/>
            </a:p>
          </p:txBody>
        </p:sp>
        <p:sp>
          <p:nvSpPr>
            <p:cNvPr id="13" name="object 13"/>
            <p:cNvSpPr/>
            <p:nvPr/>
          </p:nvSpPr>
          <p:spPr>
            <a:xfrm>
              <a:off x="2094008" y="4010191"/>
              <a:ext cx="307975" cy="290830"/>
            </a:xfrm>
            <a:custGeom>
              <a:avLst/>
              <a:gdLst/>
              <a:ahLst/>
              <a:cxnLst/>
              <a:rect l="l" t="t" r="r" b="b"/>
              <a:pathLst>
                <a:path w="307975" h="290829">
                  <a:moveTo>
                    <a:pt x="153749" y="0"/>
                  </a:moveTo>
                  <a:lnTo>
                    <a:pt x="0" y="290432"/>
                  </a:lnTo>
                  <a:lnTo>
                    <a:pt x="307507" y="290432"/>
                  </a:lnTo>
                  <a:lnTo>
                    <a:pt x="153749" y="0"/>
                  </a:lnTo>
                  <a:close/>
                </a:path>
              </a:pathLst>
            </a:custGeom>
            <a:solidFill>
              <a:srgbClr val="BFBFBF"/>
            </a:solidFill>
          </p:spPr>
          <p:txBody>
            <a:bodyPr wrap="square" lIns="0" tIns="0" rIns="0" bIns="0" rtlCol="0"/>
            <a:lstStyle/>
            <a:p>
              <a:endParaRPr/>
            </a:p>
          </p:txBody>
        </p:sp>
        <p:sp>
          <p:nvSpPr>
            <p:cNvPr id="14" name="object 14"/>
            <p:cNvSpPr/>
            <p:nvPr/>
          </p:nvSpPr>
          <p:spPr>
            <a:xfrm>
              <a:off x="2094008" y="4010191"/>
              <a:ext cx="307975" cy="290830"/>
            </a:xfrm>
            <a:custGeom>
              <a:avLst/>
              <a:gdLst/>
              <a:ahLst/>
              <a:cxnLst/>
              <a:rect l="l" t="t" r="r" b="b"/>
              <a:pathLst>
                <a:path w="307975" h="290829">
                  <a:moveTo>
                    <a:pt x="153749" y="0"/>
                  </a:moveTo>
                  <a:lnTo>
                    <a:pt x="307507" y="290432"/>
                  </a:lnTo>
                  <a:lnTo>
                    <a:pt x="0" y="290432"/>
                  </a:lnTo>
                  <a:lnTo>
                    <a:pt x="153749" y="0"/>
                  </a:lnTo>
                  <a:close/>
                </a:path>
              </a:pathLst>
            </a:custGeom>
            <a:ln w="17083">
              <a:solidFill>
                <a:srgbClr val="000000"/>
              </a:solidFill>
            </a:ln>
          </p:spPr>
          <p:txBody>
            <a:bodyPr wrap="square" lIns="0" tIns="0" rIns="0" bIns="0" rtlCol="0"/>
            <a:lstStyle/>
            <a:p>
              <a:endParaRPr/>
            </a:p>
          </p:txBody>
        </p:sp>
        <p:sp>
          <p:nvSpPr>
            <p:cNvPr id="15" name="object 15"/>
            <p:cNvSpPr/>
            <p:nvPr/>
          </p:nvSpPr>
          <p:spPr>
            <a:xfrm>
              <a:off x="4656590" y="2011364"/>
              <a:ext cx="307975" cy="290830"/>
            </a:xfrm>
            <a:custGeom>
              <a:avLst/>
              <a:gdLst/>
              <a:ahLst/>
              <a:cxnLst/>
              <a:rect l="l" t="t" r="r" b="b"/>
              <a:pathLst>
                <a:path w="307975" h="290830">
                  <a:moveTo>
                    <a:pt x="153761" y="0"/>
                  </a:moveTo>
                  <a:lnTo>
                    <a:pt x="0" y="290439"/>
                  </a:lnTo>
                  <a:lnTo>
                    <a:pt x="307522" y="290439"/>
                  </a:lnTo>
                  <a:lnTo>
                    <a:pt x="153761" y="0"/>
                  </a:lnTo>
                  <a:close/>
                </a:path>
              </a:pathLst>
            </a:custGeom>
            <a:solidFill>
              <a:srgbClr val="BFBFBF"/>
            </a:solidFill>
          </p:spPr>
          <p:txBody>
            <a:bodyPr wrap="square" lIns="0" tIns="0" rIns="0" bIns="0" rtlCol="0"/>
            <a:lstStyle/>
            <a:p>
              <a:endParaRPr/>
            </a:p>
          </p:txBody>
        </p:sp>
        <p:sp>
          <p:nvSpPr>
            <p:cNvPr id="16" name="object 16"/>
            <p:cNvSpPr/>
            <p:nvPr/>
          </p:nvSpPr>
          <p:spPr>
            <a:xfrm>
              <a:off x="4656590" y="2011364"/>
              <a:ext cx="307975" cy="290830"/>
            </a:xfrm>
            <a:custGeom>
              <a:avLst/>
              <a:gdLst/>
              <a:ahLst/>
              <a:cxnLst/>
              <a:rect l="l" t="t" r="r" b="b"/>
              <a:pathLst>
                <a:path w="307975" h="290830">
                  <a:moveTo>
                    <a:pt x="153761" y="0"/>
                  </a:moveTo>
                  <a:lnTo>
                    <a:pt x="307522" y="290439"/>
                  </a:lnTo>
                  <a:lnTo>
                    <a:pt x="0" y="290439"/>
                  </a:lnTo>
                  <a:lnTo>
                    <a:pt x="153761" y="0"/>
                  </a:lnTo>
                  <a:close/>
                </a:path>
              </a:pathLst>
            </a:custGeom>
            <a:ln w="17083">
              <a:solidFill>
                <a:srgbClr val="000000"/>
              </a:solidFill>
            </a:ln>
          </p:spPr>
          <p:txBody>
            <a:bodyPr wrap="square" lIns="0" tIns="0" rIns="0" bIns="0" rtlCol="0"/>
            <a:lstStyle/>
            <a:p>
              <a:endParaRPr/>
            </a:p>
          </p:txBody>
        </p:sp>
        <p:sp>
          <p:nvSpPr>
            <p:cNvPr id="17" name="object 17"/>
            <p:cNvSpPr/>
            <p:nvPr/>
          </p:nvSpPr>
          <p:spPr>
            <a:xfrm>
              <a:off x="2914031" y="3019325"/>
              <a:ext cx="307975" cy="290830"/>
            </a:xfrm>
            <a:custGeom>
              <a:avLst/>
              <a:gdLst/>
              <a:ahLst/>
              <a:cxnLst/>
              <a:rect l="l" t="t" r="r" b="b"/>
              <a:pathLst>
                <a:path w="307975" h="290829">
                  <a:moveTo>
                    <a:pt x="307518" y="0"/>
                  </a:moveTo>
                  <a:lnTo>
                    <a:pt x="0" y="0"/>
                  </a:lnTo>
                  <a:lnTo>
                    <a:pt x="153757" y="290426"/>
                  </a:lnTo>
                  <a:lnTo>
                    <a:pt x="307518" y="0"/>
                  </a:lnTo>
                  <a:close/>
                </a:path>
              </a:pathLst>
            </a:custGeom>
            <a:solidFill>
              <a:srgbClr val="BFBFBF"/>
            </a:solidFill>
          </p:spPr>
          <p:txBody>
            <a:bodyPr wrap="square" lIns="0" tIns="0" rIns="0" bIns="0" rtlCol="0"/>
            <a:lstStyle/>
            <a:p>
              <a:endParaRPr/>
            </a:p>
          </p:txBody>
        </p:sp>
        <p:sp>
          <p:nvSpPr>
            <p:cNvPr id="18" name="object 18"/>
            <p:cNvSpPr/>
            <p:nvPr/>
          </p:nvSpPr>
          <p:spPr>
            <a:xfrm>
              <a:off x="2914031" y="3019325"/>
              <a:ext cx="307975" cy="290830"/>
            </a:xfrm>
            <a:custGeom>
              <a:avLst/>
              <a:gdLst/>
              <a:ahLst/>
              <a:cxnLst/>
              <a:rect l="l" t="t" r="r" b="b"/>
              <a:pathLst>
                <a:path w="307975" h="290829">
                  <a:moveTo>
                    <a:pt x="153757" y="290426"/>
                  </a:moveTo>
                  <a:lnTo>
                    <a:pt x="307518" y="0"/>
                  </a:lnTo>
                  <a:lnTo>
                    <a:pt x="0" y="0"/>
                  </a:lnTo>
                  <a:lnTo>
                    <a:pt x="153757" y="290426"/>
                  </a:lnTo>
                  <a:close/>
                </a:path>
              </a:pathLst>
            </a:custGeom>
            <a:ln w="17083">
              <a:solidFill>
                <a:srgbClr val="000000"/>
              </a:solidFill>
            </a:ln>
          </p:spPr>
          <p:txBody>
            <a:bodyPr wrap="square" lIns="0" tIns="0" rIns="0" bIns="0" rtlCol="0"/>
            <a:lstStyle/>
            <a:p>
              <a:endParaRPr/>
            </a:p>
          </p:txBody>
        </p:sp>
      </p:grpSp>
      <p:sp>
        <p:nvSpPr>
          <p:cNvPr id="19" name="object 19"/>
          <p:cNvSpPr txBox="1"/>
          <p:nvPr/>
        </p:nvSpPr>
        <p:spPr>
          <a:xfrm>
            <a:off x="2880527" y="4240914"/>
            <a:ext cx="1481455" cy="324485"/>
          </a:xfrm>
          <a:prstGeom prst="rect">
            <a:avLst/>
          </a:prstGeom>
        </p:spPr>
        <p:txBody>
          <a:bodyPr vert="horz" wrap="square" lIns="0" tIns="13335" rIns="0" bIns="0" rtlCol="0">
            <a:spAutoFit/>
          </a:bodyPr>
          <a:lstStyle/>
          <a:p>
            <a:pPr marL="12700">
              <a:lnSpc>
                <a:spcPct val="100000"/>
              </a:lnSpc>
              <a:spcBef>
                <a:spcPts val="105"/>
              </a:spcBef>
              <a:tabLst>
                <a:tab pos="787400" algn="l"/>
                <a:tab pos="1329690" algn="l"/>
              </a:tabLst>
            </a:pPr>
            <a:r>
              <a:rPr sz="1950" b="1" dirty="0">
                <a:latin typeface="Arial"/>
                <a:cs typeface="Arial"/>
              </a:rPr>
              <a:t>12	8	2</a:t>
            </a:r>
            <a:endParaRPr sz="1950">
              <a:latin typeface="Arial"/>
              <a:cs typeface="Arial"/>
            </a:endParaRPr>
          </a:p>
        </p:txBody>
      </p:sp>
      <p:grpSp>
        <p:nvGrpSpPr>
          <p:cNvPr id="20" name="object 20"/>
          <p:cNvGrpSpPr/>
          <p:nvPr/>
        </p:nvGrpSpPr>
        <p:grpSpPr>
          <a:xfrm>
            <a:off x="4101341" y="2294120"/>
            <a:ext cx="1353185" cy="2015489"/>
            <a:chOff x="4101341" y="2294120"/>
            <a:chExt cx="1353185" cy="2015489"/>
          </a:xfrm>
        </p:grpSpPr>
        <p:sp>
          <p:nvSpPr>
            <p:cNvPr id="21" name="object 21"/>
            <p:cNvSpPr/>
            <p:nvPr/>
          </p:nvSpPr>
          <p:spPr>
            <a:xfrm>
              <a:off x="4264155" y="2302692"/>
              <a:ext cx="1181735" cy="1744980"/>
            </a:xfrm>
            <a:custGeom>
              <a:avLst/>
              <a:gdLst/>
              <a:ahLst/>
              <a:cxnLst/>
              <a:rect l="l" t="t" r="r" b="b"/>
              <a:pathLst>
                <a:path w="1181735" h="1744979">
                  <a:moveTo>
                    <a:pt x="563000" y="0"/>
                  </a:moveTo>
                  <a:lnTo>
                    <a:pt x="563000" y="718686"/>
                  </a:lnTo>
                </a:path>
                <a:path w="1181735" h="1744979">
                  <a:moveTo>
                    <a:pt x="563000" y="1000190"/>
                  </a:moveTo>
                  <a:lnTo>
                    <a:pt x="1181450" y="1714598"/>
                  </a:lnTo>
                </a:path>
                <a:path w="1181735" h="1744979">
                  <a:moveTo>
                    <a:pt x="563000" y="1000190"/>
                  </a:moveTo>
                  <a:lnTo>
                    <a:pt x="597128" y="1744454"/>
                  </a:lnTo>
                </a:path>
                <a:path w="1181735" h="1744979">
                  <a:moveTo>
                    <a:pt x="563000" y="998058"/>
                  </a:moveTo>
                  <a:lnTo>
                    <a:pt x="0" y="1703934"/>
                  </a:lnTo>
                </a:path>
              </a:pathLst>
            </a:custGeom>
            <a:ln w="17083">
              <a:solidFill>
                <a:srgbClr val="000000"/>
              </a:solidFill>
            </a:ln>
          </p:spPr>
          <p:txBody>
            <a:bodyPr wrap="square" lIns="0" tIns="0" rIns="0" bIns="0" rtlCol="0"/>
            <a:lstStyle/>
            <a:p>
              <a:endParaRPr/>
            </a:p>
          </p:txBody>
        </p:sp>
        <p:sp>
          <p:nvSpPr>
            <p:cNvPr id="22" name="object 22"/>
            <p:cNvSpPr/>
            <p:nvPr/>
          </p:nvSpPr>
          <p:spPr>
            <a:xfrm>
              <a:off x="4109913" y="4010191"/>
              <a:ext cx="307975" cy="290830"/>
            </a:xfrm>
            <a:custGeom>
              <a:avLst/>
              <a:gdLst/>
              <a:ahLst/>
              <a:cxnLst/>
              <a:rect l="l" t="t" r="r" b="b"/>
              <a:pathLst>
                <a:path w="307975" h="290829">
                  <a:moveTo>
                    <a:pt x="153742" y="0"/>
                  </a:moveTo>
                  <a:lnTo>
                    <a:pt x="0" y="290432"/>
                  </a:lnTo>
                  <a:lnTo>
                    <a:pt x="307503" y="290432"/>
                  </a:lnTo>
                  <a:lnTo>
                    <a:pt x="153742" y="0"/>
                  </a:lnTo>
                  <a:close/>
                </a:path>
              </a:pathLst>
            </a:custGeom>
            <a:solidFill>
              <a:srgbClr val="BFBFBF"/>
            </a:solidFill>
          </p:spPr>
          <p:txBody>
            <a:bodyPr wrap="square" lIns="0" tIns="0" rIns="0" bIns="0" rtlCol="0"/>
            <a:lstStyle/>
            <a:p>
              <a:endParaRPr/>
            </a:p>
          </p:txBody>
        </p:sp>
        <p:sp>
          <p:nvSpPr>
            <p:cNvPr id="23" name="object 23"/>
            <p:cNvSpPr/>
            <p:nvPr/>
          </p:nvSpPr>
          <p:spPr>
            <a:xfrm>
              <a:off x="4109913" y="4010191"/>
              <a:ext cx="307975" cy="290830"/>
            </a:xfrm>
            <a:custGeom>
              <a:avLst/>
              <a:gdLst/>
              <a:ahLst/>
              <a:cxnLst/>
              <a:rect l="l" t="t" r="r" b="b"/>
              <a:pathLst>
                <a:path w="307975" h="290829">
                  <a:moveTo>
                    <a:pt x="153742" y="0"/>
                  </a:moveTo>
                  <a:lnTo>
                    <a:pt x="307503" y="290432"/>
                  </a:lnTo>
                  <a:lnTo>
                    <a:pt x="0" y="290432"/>
                  </a:lnTo>
                  <a:lnTo>
                    <a:pt x="153742" y="0"/>
                  </a:lnTo>
                  <a:close/>
                </a:path>
              </a:pathLst>
            </a:custGeom>
            <a:ln w="17083">
              <a:solidFill>
                <a:srgbClr val="000000"/>
              </a:solidFill>
            </a:ln>
          </p:spPr>
          <p:txBody>
            <a:bodyPr wrap="square" lIns="0" tIns="0" rIns="0" bIns="0" rtlCol="0"/>
            <a:lstStyle/>
            <a:p>
              <a:endParaRPr/>
            </a:p>
          </p:txBody>
        </p:sp>
        <p:sp>
          <p:nvSpPr>
            <p:cNvPr id="24" name="object 24"/>
            <p:cNvSpPr/>
            <p:nvPr/>
          </p:nvSpPr>
          <p:spPr>
            <a:xfrm>
              <a:off x="4673673" y="3010774"/>
              <a:ext cx="307975" cy="290830"/>
            </a:xfrm>
            <a:custGeom>
              <a:avLst/>
              <a:gdLst/>
              <a:ahLst/>
              <a:cxnLst/>
              <a:rect l="l" t="t" r="r" b="b"/>
              <a:pathLst>
                <a:path w="307975" h="290829">
                  <a:moveTo>
                    <a:pt x="307522" y="0"/>
                  </a:moveTo>
                  <a:lnTo>
                    <a:pt x="0" y="0"/>
                  </a:lnTo>
                  <a:lnTo>
                    <a:pt x="153761" y="290439"/>
                  </a:lnTo>
                  <a:lnTo>
                    <a:pt x="307522" y="0"/>
                  </a:lnTo>
                  <a:close/>
                </a:path>
              </a:pathLst>
            </a:custGeom>
            <a:solidFill>
              <a:srgbClr val="BFBFBF"/>
            </a:solidFill>
          </p:spPr>
          <p:txBody>
            <a:bodyPr wrap="square" lIns="0" tIns="0" rIns="0" bIns="0" rtlCol="0"/>
            <a:lstStyle/>
            <a:p>
              <a:endParaRPr/>
            </a:p>
          </p:txBody>
        </p:sp>
        <p:sp>
          <p:nvSpPr>
            <p:cNvPr id="25" name="object 25"/>
            <p:cNvSpPr/>
            <p:nvPr/>
          </p:nvSpPr>
          <p:spPr>
            <a:xfrm>
              <a:off x="4673673" y="3010774"/>
              <a:ext cx="307975" cy="290830"/>
            </a:xfrm>
            <a:custGeom>
              <a:avLst/>
              <a:gdLst/>
              <a:ahLst/>
              <a:cxnLst/>
              <a:rect l="l" t="t" r="r" b="b"/>
              <a:pathLst>
                <a:path w="307975" h="290829">
                  <a:moveTo>
                    <a:pt x="153761" y="290439"/>
                  </a:moveTo>
                  <a:lnTo>
                    <a:pt x="307522" y="0"/>
                  </a:lnTo>
                  <a:lnTo>
                    <a:pt x="0" y="0"/>
                  </a:lnTo>
                  <a:lnTo>
                    <a:pt x="153761" y="290439"/>
                  </a:lnTo>
                  <a:close/>
                </a:path>
              </a:pathLst>
            </a:custGeom>
            <a:ln w="17083">
              <a:solidFill>
                <a:srgbClr val="000000"/>
              </a:solidFill>
            </a:ln>
          </p:spPr>
          <p:txBody>
            <a:bodyPr wrap="square" lIns="0" tIns="0" rIns="0" bIns="0" rtlCol="0"/>
            <a:lstStyle/>
            <a:p>
              <a:endParaRPr/>
            </a:p>
          </p:txBody>
        </p:sp>
      </p:grpSp>
      <p:sp>
        <p:nvSpPr>
          <p:cNvPr id="26" name="object 26"/>
          <p:cNvSpPr txBox="1"/>
          <p:nvPr/>
        </p:nvSpPr>
        <p:spPr>
          <a:xfrm>
            <a:off x="5264930" y="2902532"/>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2</a:t>
            </a:r>
            <a:endParaRPr sz="1950">
              <a:latin typeface="Arial"/>
              <a:cs typeface="Arial"/>
            </a:endParaRPr>
          </a:p>
        </p:txBody>
      </p:sp>
      <p:sp>
        <p:nvSpPr>
          <p:cNvPr id="27" name="object 27"/>
          <p:cNvSpPr/>
          <p:nvPr/>
        </p:nvSpPr>
        <p:spPr>
          <a:xfrm>
            <a:off x="5073640" y="3022767"/>
            <a:ext cx="144780" cy="194310"/>
          </a:xfrm>
          <a:custGeom>
            <a:avLst/>
            <a:gdLst/>
            <a:ahLst/>
            <a:cxnLst/>
            <a:rect l="l" t="t" r="r" b="b"/>
            <a:pathLst>
              <a:path w="144779" h="194310">
                <a:moveTo>
                  <a:pt x="15472" y="71513"/>
                </a:moveTo>
                <a:lnTo>
                  <a:pt x="144174" y="0"/>
                </a:lnTo>
              </a:path>
              <a:path w="144779" h="194310">
                <a:moveTo>
                  <a:pt x="15472" y="71513"/>
                </a:moveTo>
                <a:lnTo>
                  <a:pt x="144174" y="143008"/>
                </a:lnTo>
              </a:path>
              <a:path w="144779" h="194310">
                <a:moveTo>
                  <a:pt x="0" y="122736"/>
                </a:moveTo>
                <a:lnTo>
                  <a:pt x="128701" y="194237"/>
                </a:lnTo>
              </a:path>
            </a:pathLst>
          </a:custGeom>
          <a:ln w="34167">
            <a:solidFill>
              <a:srgbClr val="000000"/>
            </a:solidFill>
          </a:ln>
        </p:spPr>
        <p:txBody>
          <a:bodyPr wrap="square" lIns="0" tIns="0" rIns="0" bIns="0" rtlCol="0"/>
          <a:lstStyle/>
          <a:p>
            <a:endParaRPr/>
          </a:p>
        </p:txBody>
      </p:sp>
      <p:sp>
        <p:nvSpPr>
          <p:cNvPr id="28" name="object 28"/>
          <p:cNvSpPr txBox="1"/>
          <p:nvPr/>
        </p:nvSpPr>
        <p:spPr>
          <a:xfrm>
            <a:off x="4784529" y="4017470"/>
            <a:ext cx="771525" cy="324485"/>
          </a:xfrm>
          <a:prstGeom prst="rect">
            <a:avLst/>
          </a:prstGeom>
        </p:spPr>
        <p:txBody>
          <a:bodyPr vert="horz" wrap="square" lIns="0" tIns="13335" rIns="0" bIns="0" rtlCol="0">
            <a:spAutoFit/>
          </a:bodyPr>
          <a:lstStyle/>
          <a:p>
            <a:pPr marL="12700">
              <a:lnSpc>
                <a:spcPct val="100000"/>
              </a:lnSpc>
              <a:spcBef>
                <a:spcPts val="105"/>
              </a:spcBef>
              <a:tabLst>
                <a:tab pos="591820" algn="l"/>
              </a:tabLst>
            </a:pPr>
            <a:r>
              <a:rPr sz="1950" b="1" spc="5" dirty="0">
                <a:latin typeface="Arial"/>
                <a:cs typeface="Arial"/>
              </a:rPr>
              <a:t>X	X</a:t>
            </a:r>
            <a:endParaRPr sz="1950">
              <a:latin typeface="Arial"/>
              <a:cs typeface="Arial"/>
            </a:endParaRPr>
          </a:p>
        </p:txBody>
      </p:sp>
      <p:sp>
        <p:nvSpPr>
          <p:cNvPr id="29" name="object 29"/>
          <p:cNvSpPr txBox="1"/>
          <p:nvPr/>
        </p:nvSpPr>
        <p:spPr>
          <a:xfrm>
            <a:off x="5955596" y="4240907"/>
            <a:ext cx="30226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14</a:t>
            </a:r>
            <a:endParaRPr sz="1950">
              <a:latin typeface="Arial"/>
              <a:cs typeface="Arial"/>
            </a:endParaRPr>
          </a:p>
        </p:txBody>
      </p:sp>
      <p:grpSp>
        <p:nvGrpSpPr>
          <p:cNvPr id="30" name="object 30"/>
          <p:cNvGrpSpPr/>
          <p:nvPr/>
        </p:nvGrpSpPr>
        <p:grpSpPr>
          <a:xfrm>
            <a:off x="4818633" y="2035127"/>
            <a:ext cx="1980564" cy="2274570"/>
            <a:chOff x="4818633" y="2035127"/>
            <a:chExt cx="1980564" cy="2274570"/>
          </a:xfrm>
        </p:grpSpPr>
        <p:sp>
          <p:nvSpPr>
            <p:cNvPr id="31" name="object 31"/>
            <p:cNvSpPr/>
            <p:nvPr/>
          </p:nvSpPr>
          <p:spPr>
            <a:xfrm>
              <a:off x="4827174" y="2302692"/>
              <a:ext cx="1642110" cy="1704975"/>
            </a:xfrm>
            <a:custGeom>
              <a:avLst/>
              <a:gdLst/>
              <a:ahLst/>
              <a:cxnLst/>
              <a:rect l="l" t="t" r="r" b="b"/>
              <a:pathLst>
                <a:path w="1642110" h="1704975">
                  <a:moveTo>
                    <a:pt x="0" y="0"/>
                  </a:moveTo>
                  <a:lnTo>
                    <a:pt x="1642085" y="722943"/>
                  </a:lnTo>
                </a:path>
                <a:path w="1642110" h="1704975">
                  <a:moveTo>
                    <a:pt x="1623226" y="1007066"/>
                  </a:moveTo>
                  <a:lnTo>
                    <a:pt x="1230310" y="1704389"/>
                  </a:lnTo>
                </a:path>
              </a:pathLst>
            </a:custGeom>
            <a:ln w="17083">
              <a:solidFill>
                <a:srgbClr val="000000"/>
              </a:solidFill>
            </a:ln>
          </p:spPr>
          <p:txBody>
            <a:bodyPr wrap="square" lIns="0" tIns="0" rIns="0" bIns="0" rtlCol="0"/>
            <a:lstStyle/>
            <a:p>
              <a:endParaRPr/>
            </a:p>
          </p:txBody>
        </p:sp>
        <p:sp>
          <p:nvSpPr>
            <p:cNvPr id="32" name="object 32"/>
            <p:cNvSpPr/>
            <p:nvPr/>
          </p:nvSpPr>
          <p:spPr>
            <a:xfrm>
              <a:off x="5903724" y="4010191"/>
              <a:ext cx="307975" cy="290830"/>
            </a:xfrm>
            <a:custGeom>
              <a:avLst/>
              <a:gdLst/>
              <a:ahLst/>
              <a:cxnLst/>
              <a:rect l="l" t="t" r="r" b="b"/>
              <a:pathLst>
                <a:path w="307975" h="290829">
                  <a:moveTo>
                    <a:pt x="153761" y="0"/>
                  </a:moveTo>
                  <a:lnTo>
                    <a:pt x="0" y="290432"/>
                  </a:lnTo>
                  <a:lnTo>
                    <a:pt x="307503" y="290432"/>
                  </a:lnTo>
                  <a:lnTo>
                    <a:pt x="153761" y="0"/>
                  </a:lnTo>
                  <a:close/>
                </a:path>
              </a:pathLst>
            </a:custGeom>
            <a:solidFill>
              <a:srgbClr val="BFBFBF"/>
            </a:solidFill>
          </p:spPr>
          <p:txBody>
            <a:bodyPr wrap="square" lIns="0" tIns="0" rIns="0" bIns="0" rtlCol="0"/>
            <a:lstStyle/>
            <a:p>
              <a:endParaRPr/>
            </a:p>
          </p:txBody>
        </p:sp>
        <p:sp>
          <p:nvSpPr>
            <p:cNvPr id="33" name="object 33"/>
            <p:cNvSpPr/>
            <p:nvPr/>
          </p:nvSpPr>
          <p:spPr>
            <a:xfrm>
              <a:off x="5903724" y="4010191"/>
              <a:ext cx="307975" cy="290830"/>
            </a:xfrm>
            <a:custGeom>
              <a:avLst/>
              <a:gdLst/>
              <a:ahLst/>
              <a:cxnLst/>
              <a:rect l="l" t="t" r="r" b="b"/>
              <a:pathLst>
                <a:path w="307975" h="290829">
                  <a:moveTo>
                    <a:pt x="153761" y="0"/>
                  </a:moveTo>
                  <a:lnTo>
                    <a:pt x="307503" y="290432"/>
                  </a:lnTo>
                  <a:lnTo>
                    <a:pt x="0" y="290432"/>
                  </a:lnTo>
                  <a:lnTo>
                    <a:pt x="153761" y="0"/>
                  </a:lnTo>
                  <a:close/>
                </a:path>
              </a:pathLst>
            </a:custGeom>
            <a:ln w="17083">
              <a:solidFill>
                <a:srgbClr val="000000"/>
              </a:solidFill>
            </a:ln>
          </p:spPr>
          <p:txBody>
            <a:bodyPr wrap="square" lIns="0" tIns="0" rIns="0" bIns="0" rtlCol="0"/>
            <a:lstStyle/>
            <a:p>
              <a:endParaRPr/>
            </a:p>
          </p:txBody>
        </p:sp>
        <p:sp>
          <p:nvSpPr>
            <p:cNvPr id="34" name="object 34"/>
            <p:cNvSpPr/>
            <p:nvPr/>
          </p:nvSpPr>
          <p:spPr>
            <a:xfrm>
              <a:off x="6296658" y="3019325"/>
              <a:ext cx="307975" cy="290830"/>
            </a:xfrm>
            <a:custGeom>
              <a:avLst/>
              <a:gdLst/>
              <a:ahLst/>
              <a:cxnLst/>
              <a:rect l="l" t="t" r="r" b="b"/>
              <a:pathLst>
                <a:path w="307975" h="290829">
                  <a:moveTo>
                    <a:pt x="307503" y="0"/>
                  </a:moveTo>
                  <a:lnTo>
                    <a:pt x="0" y="0"/>
                  </a:lnTo>
                  <a:lnTo>
                    <a:pt x="153742" y="290426"/>
                  </a:lnTo>
                  <a:lnTo>
                    <a:pt x="307503" y="0"/>
                  </a:lnTo>
                  <a:close/>
                </a:path>
              </a:pathLst>
            </a:custGeom>
            <a:solidFill>
              <a:srgbClr val="BFBFBF"/>
            </a:solidFill>
          </p:spPr>
          <p:txBody>
            <a:bodyPr wrap="square" lIns="0" tIns="0" rIns="0" bIns="0" rtlCol="0"/>
            <a:lstStyle/>
            <a:p>
              <a:endParaRPr/>
            </a:p>
          </p:txBody>
        </p:sp>
        <p:sp>
          <p:nvSpPr>
            <p:cNvPr id="35" name="object 35"/>
            <p:cNvSpPr/>
            <p:nvPr/>
          </p:nvSpPr>
          <p:spPr>
            <a:xfrm>
              <a:off x="6296658" y="3019325"/>
              <a:ext cx="307975" cy="290830"/>
            </a:xfrm>
            <a:custGeom>
              <a:avLst/>
              <a:gdLst/>
              <a:ahLst/>
              <a:cxnLst/>
              <a:rect l="l" t="t" r="r" b="b"/>
              <a:pathLst>
                <a:path w="307975" h="290829">
                  <a:moveTo>
                    <a:pt x="153742" y="290426"/>
                  </a:moveTo>
                  <a:lnTo>
                    <a:pt x="307503" y="0"/>
                  </a:lnTo>
                  <a:lnTo>
                    <a:pt x="0" y="0"/>
                  </a:lnTo>
                  <a:lnTo>
                    <a:pt x="153742" y="290426"/>
                  </a:lnTo>
                  <a:close/>
                </a:path>
              </a:pathLst>
            </a:custGeom>
            <a:ln w="17083">
              <a:solidFill>
                <a:srgbClr val="000000"/>
              </a:solidFill>
            </a:ln>
          </p:spPr>
          <p:txBody>
            <a:bodyPr wrap="square" lIns="0" tIns="0" rIns="0" bIns="0" rtlCol="0"/>
            <a:lstStyle/>
            <a:p>
              <a:endParaRPr/>
            </a:p>
          </p:txBody>
        </p:sp>
        <p:sp>
          <p:nvSpPr>
            <p:cNvPr id="36" name="object 36"/>
            <p:cNvSpPr/>
            <p:nvPr/>
          </p:nvSpPr>
          <p:spPr>
            <a:xfrm>
              <a:off x="5012306" y="2052211"/>
              <a:ext cx="1769745" cy="1167130"/>
            </a:xfrm>
            <a:custGeom>
              <a:avLst/>
              <a:gdLst/>
              <a:ahLst/>
              <a:cxnLst/>
              <a:rect l="l" t="t" r="r" b="b"/>
              <a:pathLst>
                <a:path w="1769745" h="1167130">
                  <a:moveTo>
                    <a:pt x="1640863" y="1042069"/>
                  </a:moveTo>
                  <a:lnTo>
                    <a:pt x="1769565" y="970574"/>
                  </a:lnTo>
                </a:path>
                <a:path w="1769745" h="1167130">
                  <a:moveTo>
                    <a:pt x="1640863" y="1042069"/>
                  </a:moveTo>
                  <a:lnTo>
                    <a:pt x="1769565" y="1113579"/>
                  </a:lnTo>
                </a:path>
                <a:path w="1769745" h="1167130">
                  <a:moveTo>
                    <a:pt x="1632035" y="1095511"/>
                  </a:moveTo>
                  <a:lnTo>
                    <a:pt x="1760737" y="1167012"/>
                  </a:lnTo>
                </a:path>
                <a:path w="1769745" h="1167130">
                  <a:moveTo>
                    <a:pt x="128701" y="71513"/>
                  </a:moveTo>
                  <a:lnTo>
                    <a:pt x="0" y="0"/>
                  </a:lnTo>
                </a:path>
                <a:path w="1769745" h="1167130">
                  <a:moveTo>
                    <a:pt x="128701" y="71513"/>
                  </a:moveTo>
                  <a:lnTo>
                    <a:pt x="0" y="143008"/>
                  </a:lnTo>
                </a:path>
                <a:path w="1769745" h="1167130">
                  <a:moveTo>
                    <a:pt x="137529" y="122742"/>
                  </a:moveTo>
                  <a:lnTo>
                    <a:pt x="8828" y="194237"/>
                  </a:lnTo>
                </a:path>
              </a:pathLst>
            </a:custGeom>
            <a:ln w="34167">
              <a:solidFill>
                <a:srgbClr val="000000"/>
              </a:solidFill>
            </a:ln>
          </p:spPr>
          <p:txBody>
            <a:bodyPr wrap="square" lIns="0" tIns="0" rIns="0" bIns="0" rtlCol="0"/>
            <a:lstStyle/>
            <a:p>
              <a:endParaRPr/>
            </a:p>
          </p:txBody>
        </p:sp>
      </p:grpSp>
      <p:sp>
        <p:nvSpPr>
          <p:cNvPr id="37" name="object 37"/>
          <p:cNvSpPr txBox="1"/>
          <p:nvPr/>
        </p:nvSpPr>
        <p:spPr>
          <a:xfrm>
            <a:off x="6828988" y="2902532"/>
            <a:ext cx="30226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14</a:t>
            </a:r>
            <a:endParaRPr sz="1950">
              <a:latin typeface="Arial"/>
              <a:cs typeface="Arial"/>
            </a:endParaRPr>
          </a:p>
        </p:txBody>
      </p:sp>
      <p:sp>
        <p:nvSpPr>
          <p:cNvPr id="39" name="object 39"/>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15</a:t>
            </a:fld>
            <a:endParaRPr spc="20" dirty="0"/>
          </a:p>
        </p:txBody>
      </p:sp>
      <p:sp>
        <p:nvSpPr>
          <p:cNvPr id="38" name="object 38"/>
          <p:cNvSpPr txBox="1"/>
          <p:nvPr/>
        </p:nvSpPr>
        <p:spPr>
          <a:xfrm>
            <a:off x="5188124" y="1931963"/>
            <a:ext cx="163830" cy="324485"/>
          </a:xfrm>
          <a:prstGeom prst="rect">
            <a:avLst/>
          </a:prstGeom>
        </p:spPr>
        <p:txBody>
          <a:bodyPr vert="horz" wrap="square" lIns="0" tIns="13335" rIns="0" bIns="0" rtlCol="0">
            <a:spAutoFit/>
          </a:bodyPr>
          <a:lstStyle/>
          <a:p>
            <a:pPr marL="12700">
              <a:lnSpc>
                <a:spcPct val="100000"/>
              </a:lnSpc>
              <a:spcBef>
                <a:spcPts val="105"/>
              </a:spcBef>
            </a:pPr>
            <a:r>
              <a:rPr sz="1950" b="1" dirty="0">
                <a:latin typeface="Arial"/>
                <a:cs typeface="Arial"/>
              </a:rPr>
              <a:t>3</a:t>
            </a:r>
            <a:endParaRPr sz="195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627380" algn="l"/>
              </a:tabLst>
            </a:pP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r>
              <a:rPr sz="2050" b="0" i="1" spc="-150" dirty="0">
                <a:latin typeface="Bookman Old Style"/>
                <a:cs typeface="Bookman Old Style"/>
              </a:rPr>
              <a:t>	</a:t>
            </a:r>
            <a:r>
              <a:rPr spc="-95" dirty="0"/>
              <a:t>pruning</a:t>
            </a:r>
            <a:r>
              <a:rPr spc="285" dirty="0"/>
              <a:t> </a:t>
            </a:r>
            <a:r>
              <a:rPr spc="-85" dirty="0"/>
              <a:t>example</a:t>
            </a:r>
            <a:endParaRPr sz="2050" dirty="0">
              <a:latin typeface="Bookman Old Style"/>
              <a:cs typeface="Bookman Old Style"/>
            </a:endParaRPr>
          </a:p>
        </p:txBody>
      </p:sp>
      <p:sp>
        <p:nvSpPr>
          <p:cNvPr id="3" name="object 3"/>
          <p:cNvSpPr txBox="1"/>
          <p:nvPr/>
        </p:nvSpPr>
        <p:spPr>
          <a:xfrm>
            <a:off x="1398683" y="2032735"/>
            <a:ext cx="467359" cy="270510"/>
          </a:xfrm>
          <a:prstGeom prst="rect">
            <a:avLst/>
          </a:prstGeom>
        </p:spPr>
        <p:txBody>
          <a:bodyPr vert="horz" wrap="square" lIns="0" tIns="13335" rIns="0" bIns="0" rtlCol="0">
            <a:spAutoFit/>
          </a:bodyPr>
          <a:lstStyle/>
          <a:p>
            <a:pPr marL="12700">
              <a:lnSpc>
                <a:spcPct val="100000"/>
              </a:lnSpc>
              <a:spcBef>
                <a:spcPts val="105"/>
              </a:spcBef>
            </a:pPr>
            <a:r>
              <a:rPr sz="1600" dirty="0">
                <a:latin typeface="Arial"/>
                <a:cs typeface="Arial"/>
              </a:rPr>
              <a:t>MAX</a:t>
            </a:r>
            <a:endParaRPr sz="1600">
              <a:latin typeface="Arial"/>
              <a:cs typeface="Arial"/>
            </a:endParaRPr>
          </a:p>
        </p:txBody>
      </p:sp>
      <p:sp>
        <p:nvSpPr>
          <p:cNvPr id="4" name="object 4"/>
          <p:cNvSpPr txBox="1"/>
          <p:nvPr/>
        </p:nvSpPr>
        <p:spPr>
          <a:xfrm>
            <a:off x="2211991" y="4227861"/>
            <a:ext cx="163195" cy="322580"/>
          </a:xfrm>
          <a:prstGeom prst="rect">
            <a:avLst/>
          </a:prstGeom>
        </p:spPr>
        <p:txBody>
          <a:bodyPr vert="horz" wrap="square" lIns="0" tIns="12065" rIns="0" bIns="0" rtlCol="0">
            <a:spAutoFit/>
          </a:bodyPr>
          <a:lstStyle/>
          <a:p>
            <a:pPr marL="12700">
              <a:lnSpc>
                <a:spcPct val="100000"/>
              </a:lnSpc>
              <a:spcBef>
                <a:spcPts val="95"/>
              </a:spcBef>
            </a:pPr>
            <a:r>
              <a:rPr sz="1950" b="1" spc="-5" dirty="0">
                <a:latin typeface="Arial"/>
                <a:cs typeface="Arial"/>
              </a:rPr>
              <a:t>3</a:t>
            </a:r>
            <a:endParaRPr sz="1950">
              <a:latin typeface="Arial"/>
              <a:cs typeface="Arial"/>
            </a:endParaRPr>
          </a:p>
        </p:txBody>
      </p:sp>
      <p:sp>
        <p:nvSpPr>
          <p:cNvPr id="5" name="object 5"/>
          <p:cNvSpPr txBox="1"/>
          <p:nvPr/>
        </p:nvSpPr>
        <p:spPr>
          <a:xfrm>
            <a:off x="1398683" y="3009905"/>
            <a:ext cx="399415" cy="270510"/>
          </a:xfrm>
          <a:prstGeom prst="rect">
            <a:avLst/>
          </a:prstGeom>
        </p:spPr>
        <p:txBody>
          <a:bodyPr vert="horz" wrap="square" lIns="0" tIns="13335" rIns="0" bIns="0" rtlCol="0">
            <a:spAutoFit/>
          </a:bodyPr>
          <a:lstStyle/>
          <a:p>
            <a:pPr marL="12700">
              <a:lnSpc>
                <a:spcPct val="100000"/>
              </a:lnSpc>
              <a:spcBef>
                <a:spcPts val="105"/>
              </a:spcBef>
            </a:pPr>
            <a:r>
              <a:rPr sz="1600" dirty="0">
                <a:latin typeface="Arial"/>
                <a:cs typeface="Arial"/>
              </a:rPr>
              <a:t>MIN</a:t>
            </a:r>
            <a:endParaRPr sz="1600">
              <a:latin typeface="Arial"/>
              <a:cs typeface="Arial"/>
            </a:endParaRPr>
          </a:p>
        </p:txBody>
      </p:sp>
      <p:sp>
        <p:nvSpPr>
          <p:cNvPr id="6" name="object 6"/>
          <p:cNvSpPr/>
          <p:nvPr/>
        </p:nvSpPr>
        <p:spPr>
          <a:xfrm>
            <a:off x="2259384" y="2299867"/>
            <a:ext cx="2567305" cy="1699260"/>
          </a:xfrm>
          <a:custGeom>
            <a:avLst/>
            <a:gdLst/>
            <a:ahLst/>
            <a:cxnLst/>
            <a:rect l="l" t="t" r="r" b="b"/>
            <a:pathLst>
              <a:path w="2567304" h="1699260">
                <a:moveTo>
                  <a:pt x="816723" y="1001793"/>
                </a:moveTo>
                <a:lnTo>
                  <a:pt x="748751" y="1695468"/>
                </a:lnTo>
              </a:path>
              <a:path w="2567304" h="1699260">
                <a:moveTo>
                  <a:pt x="816723" y="1001296"/>
                </a:moveTo>
                <a:lnTo>
                  <a:pt x="0" y="1694993"/>
                </a:lnTo>
              </a:path>
              <a:path w="2567304" h="1699260">
                <a:moveTo>
                  <a:pt x="816741" y="997053"/>
                </a:moveTo>
                <a:lnTo>
                  <a:pt x="1453157" y="1699229"/>
                </a:lnTo>
              </a:path>
              <a:path w="2567304" h="1699260">
                <a:moveTo>
                  <a:pt x="2566885" y="0"/>
                </a:moveTo>
                <a:lnTo>
                  <a:pt x="806137" y="721270"/>
                </a:lnTo>
              </a:path>
            </a:pathLst>
          </a:custGeom>
          <a:ln w="16994">
            <a:solidFill>
              <a:srgbClr val="000000"/>
            </a:solidFill>
          </a:ln>
        </p:spPr>
        <p:txBody>
          <a:bodyPr wrap="square" lIns="0" tIns="0" rIns="0" bIns="0" rtlCol="0"/>
          <a:lstStyle/>
          <a:p>
            <a:endParaRPr/>
          </a:p>
        </p:txBody>
      </p:sp>
      <p:sp>
        <p:nvSpPr>
          <p:cNvPr id="7" name="object 7"/>
          <p:cNvSpPr txBox="1"/>
          <p:nvPr/>
        </p:nvSpPr>
        <p:spPr>
          <a:xfrm>
            <a:off x="3275774" y="2899948"/>
            <a:ext cx="163195" cy="322580"/>
          </a:xfrm>
          <a:prstGeom prst="rect">
            <a:avLst/>
          </a:prstGeom>
        </p:spPr>
        <p:txBody>
          <a:bodyPr vert="horz" wrap="square" lIns="0" tIns="12065" rIns="0" bIns="0" rtlCol="0">
            <a:spAutoFit/>
          </a:bodyPr>
          <a:lstStyle/>
          <a:p>
            <a:pPr marL="12700">
              <a:lnSpc>
                <a:spcPct val="100000"/>
              </a:lnSpc>
              <a:spcBef>
                <a:spcPts val="95"/>
              </a:spcBef>
            </a:pPr>
            <a:r>
              <a:rPr sz="1950" b="1" spc="-5" dirty="0">
                <a:latin typeface="Arial"/>
                <a:cs typeface="Arial"/>
              </a:rPr>
              <a:t>3</a:t>
            </a:r>
            <a:endParaRPr sz="1950">
              <a:latin typeface="Arial"/>
              <a:cs typeface="Arial"/>
            </a:endParaRPr>
          </a:p>
        </p:txBody>
      </p:sp>
      <p:grpSp>
        <p:nvGrpSpPr>
          <p:cNvPr id="8" name="object 8"/>
          <p:cNvGrpSpPr/>
          <p:nvPr/>
        </p:nvGrpSpPr>
        <p:grpSpPr>
          <a:xfrm>
            <a:off x="2098860" y="2001494"/>
            <a:ext cx="2872740" cy="2294890"/>
            <a:chOff x="2098860" y="2001494"/>
            <a:chExt cx="2872740" cy="2294890"/>
          </a:xfrm>
        </p:grpSpPr>
        <p:sp>
          <p:nvSpPr>
            <p:cNvPr id="9" name="object 9"/>
            <p:cNvSpPr/>
            <p:nvPr/>
          </p:nvSpPr>
          <p:spPr>
            <a:xfrm>
              <a:off x="3560453" y="3998414"/>
              <a:ext cx="306070" cy="288925"/>
            </a:xfrm>
            <a:custGeom>
              <a:avLst/>
              <a:gdLst/>
              <a:ahLst/>
              <a:cxnLst/>
              <a:rect l="l" t="t" r="r" b="b"/>
              <a:pathLst>
                <a:path w="306070" h="288925">
                  <a:moveTo>
                    <a:pt x="152936" y="0"/>
                  </a:moveTo>
                  <a:lnTo>
                    <a:pt x="0" y="288909"/>
                  </a:lnTo>
                  <a:lnTo>
                    <a:pt x="305891" y="288909"/>
                  </a:lnTo>
                  <a:lnTo>
                    <a:pt x="152936" y="0"/>
                  </a:lnTo>
                  <a:close/>
                </a:path>
              </a:pathLst>
            </a:custGeom>
            <a:solidFill>
              <a:srgbClr val="BFBFBF"/>
            </a:solidFill>
          </p:spPr>
          <p:txBody>
            <a:bodyPr wrap="square" lIns="0" tIns="0" rIns="0" bIns="0" rtlCol="0"/>
            <a:lstStyle/>
            <a:p>
              <a:endParaRPr/>
            </a:p>
          </p:txBody>
        </p:sp>
        <p:sp>
          <p:nvSpPr>
            <p:cNvPr id="10" name="object 10"/>
            <p:cNvSpPr/>
            <p:nvPr/>
          </p:nvSpPr>
          <p:spPr>
            <a:xfrm>
              <a:off x="3560453" y="3998414"/>
              <a:ext cx="306070" cy="288925"/>
            </a:xfrm>
            <a:custGeom>
              <a:avLst/>
              <a:gdLst/>
              <a:ahLst/>
              <a:cxnLst/>
              <a:rect l="l" t="t" r="r" b="b"/>
              <a:pathLst>
                <a:path w="306070" h="288925">
                  <a:moveTo>
                    <a:pt x="152936" y="0"/>
                  </a:moveTo>
                  <a:lnTo>
                    <a:pt x="305891" y="288909"/>
                  </a:lnTo>
                  <a:lnTo>
                    <a:pt x="0" y="288909"/>
                  </a:lnTo>
                  <a:lnTo>
                    <a:pt x="152936" y="0"/>
                  </a:lnTo>
                  <a:close/>
                </a:path>
              </a:pathLst>
            </a:custGeom>
            <a:ln w="16994">
              <a:solidFill>
                <a:srgbClr val="000000"/>
              </a:solidFill>
            </a:ln>
          </p:spPr>
          <p:txBody>
            <a:bodyPr wrap="square" lIns="0" tIns="0" rIns="0" bIns="0" rtlCol="0"/>
            <a:lstStyle/>
            <a:p>
              <a:endParaRPr/>
            </a:p>
          </p:txBody>
        </p:sp>
        <p:sp>
          <p:nvSpPr>
            <p:cNvPr id="11" name="object 11"/>
            <p:cNvSpPr/>
            <p:nvPr/>
          </p:nvSpPr>
          <p:spPr>
            <a:xfrm>
              <a:off x="2855181" y="3998414"/>
              <a:ext cx="306070" cy="288925"/>
            </a:xfrm>
            <a:custGeom>
              <a:avLst/>
              <a:gdLst/>
              <a:ahLst/>
              <a:cxnLst/>
              <a:rect l="l" t="t" r="r" b="b"/>
              <a:pathLst>
                <a:path w="306069" h="288925">
                  <a:moveTo>
                    <a:pt x="152954" y="0"/>
                  </a:moveTo>
                  <a:lnTo>
                    <a:pt x="0" y="288909"/>
                  </a:lnTo>
                  <a:lnTo>
                    <a:pt x="305891" y="288909"/>
                  </a:lnTo>
                  <a:lnTo>
                    <a:pt x="152954" y="0"/>
                  </a:lnTo>
                  <a:close/>
                </a:path>
              </a:pathLst>
            </a:custGeom>
            <a:solidFill>
              <a:srgbClr val="BFBFBF"/>
            </a:solidFill>
          </p:spPr>
          <p:txBody>
            <a:bodyPr wrap="square" lIns="0" tIns="0" rIns="0" bIns="0" rtlCol="0"/>
            <a:lstStyle/>
            <a:p>
              <a:endParaRPr/>
            </a:p>
          </p:txBody>
        </p:sp>
        <p:sp>
          <p:nvSpPr>
            <p:cNvPr id="12" name="object 12"/>
            <p:cNvSpPr/>
            <p:nvPr/>
          </p:nvSpPr>
          <p:spPr>
            <a:xfrm>
              <a:off x="2855181" y="3998414"/>
              <a:ext cx="306070" cy="288925"/>
            </a:xfrm>
            <a:custGeom>
              <a:avLst/>
              <a:gdLst/>
              <a:ahLst/>
              <a:cxnLst/>
              <a:rect l="l" t="t" r="r" b="b"/>
              <a:pathLst>
                <a:path w="306069" h="288925">
                  <a:moveTo>
                    <a:pt x="152954" y="0"/>
                  </a:moveTo>
                  <a:lnTo>
                    <a:pt x="305891" y="288909"/>
                  </a:lnTo>
                  <a:lnTo>
                    <a:pt x="0" y="288909"/>
                  </a:lnTo>
                  <a:lnTo>
                    <a:pt x="152954" y="0"/>
                  </a:lnTo>
                  <a:close/>
                </a:path>
              </a:pathLst>
            </a:custGeom>
            <a:ln w="16994">
              <a:solidFill>
                <a:srgbClr val="000000"/>
              </a:solidFill>
            </a:ln>
          </p:spPr>
          <p:txBody>
            <a:bodyPr wrap="square" lIns="0" tIns="0" rIns="0" bIns="0" rtlCol="0"/>
            <a:lstStyle/>
            <a:p>
              <a:endParaRPr/>
            </a:p>
          </p:txBody>
        </p:sp>
        <p:sp>
          <p:nvSpPr>
            <p:cNvPr id="13" name="object 13"/>
            <p:cNvSpPr/>
            <p:nvPr/>
          </p:nvSpPr>
          <p:spPr>
            <a:xfrm>
              <a:off x="2107433" y="3998414"/>
              <a:ext cx="306070" cy="288925"/>
            </a:xfrm>
            <a:custGeom>
              <a:avLst/>
              <a:gdLst/>
              <a:ahLst/>
              <a:cxnLst/>
              <a:rect l="l" t="t" r="r" b="b"/>
              <a:pathLst>
                <a:path w="306069" h="288925">
                  <a:moveTo>
                    <a:pt x="152943" y="0"/>
                  </a:moveTo>
                  <a:lnTo>
                    <a:pt x="0" y="288909"/>
                  </a:lnTo>
                  <a:lnTo>
                    <a:pt x="305895" y="288909"/>
                  </a:lnTo>
                  <a:lnTo>
                    <a:pt x="152943" y="0"/>
                  </a:lnTo>
                  <a:close/>
                </a:path>
              </a:pathLst>
            </a:custGeom>
            <a:solidFill>
              <a:srgbClr val="BFBFBF"/>
            </a:solidFill>
          </p:spPr>
          <p:txBody>
            <a:bodyPr wrap="square" lIns="0" tIns="0" rIns="0" bIns="0" rtlCol="0"/>
            <a:lstStyle/>
            <a:p>
              <a:endParaRPr/>
            </a:p>
          </p:txBody>
        </p:sp>
        <p:sp>
          <p:nvSpPr>
            <p:cNvPr id="14" name="object 14"/>
            <p:cNvSpPr/>
            <p:nvPr/>
          </p:nvSpPr>
          <p:spPr>
            <a:xfrm>
              <a:off x="2107433" y="3998414"/>
              <a:ext cx="306070" cy="288925"/>
            </a:xfrm>
            <a:custGeom>
              <a:avLst/>
              <a:gdLst/>
              <a:ahLst/>
              <a:cxnLst/>
              <a:rect l="l" t="t" r="r" b="b"/>
              <a:pathLst>
                <a:path w="306069" h="288925">
                  <a:moveTo>
                    <a:pt x="152943" y="0"/>
                  </a:moveTo>
                  <a:lnTo>
                    <a:pt x="305895" y="288909"/>
                  </a:lnTo>
                  <a:lnTo>
                    <a:pt x="0" y="288909"/>
                  </a:lnTo>
                  <a:lnTo>
                    <a:pt x="152943" y="0"/>
                  </a:lnTo>
                  <a:close/>
                </a:path>
              </a:pathLst>
            </a:custGeom>
            <a:ln w="16994">
              <a:solidFill>
                <a:srgbClr val="000000"/>
              </a:solidFill>
            </a:ln>
          </p:spPr>
          <p:txBody>
            <a:bodyPr wrap="square" lIns="0" tIns="0" rIns="0" bIns="0" rtlCol="0"/>
            <a:lstStyle/>
            <a:p>
              <a:endParaRPr/>
            </a:p>
          </p:txBody>
        </p:sp>
        <p:sp>
          <p:nvSpPr>
            <p:cNvPr id="15" name="object 15"/>
            <p:cNvSpPr/>
            <p:nvPr/>
          </p:nvSpPr>
          <p:spPr>
            <a:xfrm>
              <a:off x="4656580" y="2010067"/>
              <a:ext cx="306070" cy="288925"/>
            </a:xfrm>
            <a:custGeom>
              <a:avLst/>
              <a:gdLst/>
              <a:ahLst/>
              <a:cxnLst/>
              <a:rect l="l" t="t" r="r" b="b"/>
              <a:pathLst>
                <a:path w="306070" h="288925">
                  <a:moveTo>
                    <a:pt x="152954" y="0"/>
                  </a:moveTo>
                  <a:lnTo>
                    <a:pt x="0" y="288916"/>
                  </a:lnTo>
                  <a:lnTo>
                    <a:pt x="305909" y="288916"/>
                  </a:lnTo>
                  <a:lnTo>
                    <a:pt x="152954" y="0"/>
                  </a:lnTo>
                  <a:close/>
                </a:path>
              </a:pathLst>
            </a:custGeom>
            <a:solidFill>
              <a:srgbClr val="BFBFBF"/>
            </a:solidFill>
          </p:spPr>
          <p:txBody>
            <a:bodyPr wrap="square" lIns="0" tIns="0" rIns="0" bIns="0" rtlCol="0"/>
            <a:lstStyle/>
            <a:p>
              <a:endParaRPr/>
            </a:p>
          </p:txBody>
        </p:sp>
        <p:sp>
          <p:nvSpPr>
            <p:cNvPr id="16" name="object 16"/>
            <p:cNvSpPr/>
            <p:nvPr/>
          </p:nvSpPr>
          <p:spPr>
            <a:xfrm>
              <a:off x="4656580" y="2010067"/>
              <a:ext cx="306070" cy="288925"/>
            </a:xfrm>
            <a:custGeom>
              <a:avLst/>
              <a:gdLst/>
              <a:ahLst/>
              <a:cxnLst/>
              <a:rect l="l" t="t" r="r" b="b"/>
              <a:pathLst>
                <a:path w="306070" h="288925">
                  <a:moveTo>
                    <a:pt x="152954" y="0"/>
                  </a:moveTo>
                  <a:lnTo>
                    <a:pt x="305909" y="288916"/>
                  </a:lnTo>
                  <a:lnTo>
                    <a:pt x="0" y="288916"/>
                  </a:lnTo>
                  <a:lnTo>
                    <a:pt x="152954" y="0"/>
                  </a:lnTo>
                  <a:close/>
                </a:path>
              </a:pathLst>
            </a:custGeom>
            <a:ln w="16994">
              <a:solidFill>
                <a:srgbClr val="000000"/>
              </a:solidFill>
            </a:ln>
          </p:spPr>
          <p:txBody>
            <a:bodyPr wrap="square" lIns="0" tIns="0" rIns="0" bIns="0" rtlCol="0"/>
            <a:lstStyle/>
            <a:p>
              <a:endParaRPr/>
            </a:p>
          </p:txBody>
        </p:sp>
        <p:sp>
          <p:nvSpPr>
            <p:cNvPr id="17" name="object 17"/>
            <p:cNvSpPr/>
            <p:nvPr/>
          </p:nvSpPr>
          <p:spPr>
            <a:xfrm>
              <a:off x="2923156" y="3012742"/>
              <a:ext cx="306070" cy="288925"/>
            </a:xfrm>
            <a:custGeom>
              <a:avLst/>
              <a:gdLst/>
              <a:ahLst/>
              <a:cxnLst/>
              <a:rect l="l" t="t" r="r" b="b"/>
              <a:pathLst>
                <a:path w="306069" h="288925">
                  <a:moveTo>
                    <a:pt x="305906" y="0"/>
                  </a:moveTo>
                  <a:lnTo>
                    <a:pt x="0" y="0"/>
                  </a:lnTo>
                  <a:lnTo>
                    <a:pt x="152951" y="288903"/>
                  </a:lnTo>
                  <a:lnTo>
                    <a:pt x="305906" y="0"/>
                  </a:lnTo>
                  <a:close/>
                </a:path>
              </a:pathLst>
            </a:custGeom>
            <a:solidFill>
              <a:srgbClr val="BFBFBF"/>
            </a:solidFill>
          </p:spPr>
          <p:txBody>
            <a:bodyPr wrap="square" lIns="0" tIns="0" rIns="0" bIns="0" rtlCol="0"/>
            <a:lstStyle/>
            <a:p>
              <a:endParaRPr/>
            </a:p>
          </p:txBody>
        </p:sp>
        <p:sp>
          <p:nvSpPr>
            <p:cNvPr id="18" name="object 18"/>
            <p:cNvSpPr/>
            <p:nvPr/>
          </p:nvSpPr>
          <p:spPr>
            <a:xfrm>
              <a:off x="2923156" y="3012742"/>
              <a:ext cx="306070" cy="288925"/>
            </a:xfrm>
            <a:custGeom>
              <a:avLst/>
              <a:gdLst/>
              <a:ahLst/>
              <a:cxnLst/>
              <a:rect l="l" t="t" r="r" b="b"/>
              <a:pathLst>
                <a:path w="306069" h="288925">
                  <a:moveTo>
                    <a:pt x="152951" y="288903"/>
                  </a:moveTo>
                  <a:lnTo>
                    <a:pt x="305906" y="0"/>
                  </a:lnTo>
                  <a:lnTo>
                    <a:pt x="0" y="0"/>
                  </a:lnTo>
                  <a:lnTo>
                    <a:pt x="152951" y="288903"/>
                  </a:lnTo>
                  <a:close/>
                </a:path>
              </a:pathLst>
            </a:custGeom>
            <a:ln w="16994">
              <a:solidFill>
                <a:srgbClr val="000000"/>
              </a:solidFill>
            </a:ln>
          </p:spPr>
          <p:txBody>
            <a:bodyPr wrap="square" lIns="0" tIns="0" rIns="0" bIns="0" rtlCol="0"/>
            <a:lstStyle/>
            <a:p>
              <a:endParaRPr/>
            </a:p>
          </p:txBody>
        </p:sp>
      </p:grpSp>
      <p:sp>
        <p:nvSpPr>
          <p:cNvPr id="19" name="object 19"/>
          <p:cNvSpPr txBox="1"/>
          <p:nvPr/>
        </p:nvSpPr>
        <p:spPr>
          <a:xfrm>
            <a:off x="2889761" y="4227861"/>
            <a:ext cx="1473835" cy="322580"/>
          </a:xfrm>
          <a:prstGeom prst="rect">
            <a:avLst/>
          </a:prstGeom>
        </p:spPr>
        <p:txBody>
          <a:bodyPr vert="horz" wrap="square" lIns="0" tIns="12065" rIns="0" bIns="0" rtlCol="0">
            <a:spAutoFit/>
          </a:bodyPr>
          <a:lstStyle/>
          <a:p>
            <a:pPr marL="12700">
              <a:lnSpc>
                <a:spcPct val="100000"/>
              </a:lnSpc>
              <a:spcBef>
                <a:spcPts val="95"/>
              </a:spcBef>
              <a:tabLst>
                <a:tab pos="783590" algn="l"/>
                <a:tab pos="1322705" algn="l"/>
              </a:tabLst>
            </a:pPr>
            <a:r>
              <a:rPr sz="1950" b="1" spc="-5" dirty="0">
                <a:latin typeface="Arial"/>
                <a:cs typeface="Arial"/>
              </a:rPr>
              <a:t>12	8	2</a:t>
            </a:r>
            <a:endParaRPr sz="1950">
              <a:latin typeface="Arial"/>
              <a:cs typeface="Arial"/>
            </a:endParaRPr>
          </a:p>
        </p:txBody>
      </p:sp>
      <p:grpSp>
        <p:nvGrpSpPr>
          <p:cNvPr id="20" name="object 20"/>
          <p:cNvGrpSpPr/>
          <p:nvPr/>
        </p:nvGrpSpPr>
        <p:grpSpPr>
          <a:xfrm>
            <a:off x="4104197" y="2291295"/>
            <a:ext cx="1346200" cy="2004695"/>
            <a:chOff x="4104197" y="2291295"/>
            <a:chExt cx="1346200" cy="2004695"/>
          </a:xfrm>
        </p:grpSpPr>
        <p:sp>
          <p:nvSpPr>
            <p:cNvPr id="21" name="object 21"/>
            <p:cNvSpPr/>
            <p:nvPr/>
          </p:nvSpPr>
          <p:spPr>
            <a:xfrm>
              <a:off x="4266203" y="2299867"/>
              <a:ext cx="1175385" cy="1735455"/>
            </a:xfrm>
            <a:custGeom>
              <a:avLst/>
              <a:gdLst/>
              <a:ahLst/>
              <a:cxnLst/>
              <a:rect l="l" t="t" r="r" b="b"/>
              <a:pathLst>
                <a:path w="1175385" h="1735454">
                  <a:moveTo>
                    <a:pt x="560049" y="0"/>
                  </a:moveTo>
                  <a:lnTo>
                    <a:pt x="560049" y="714918"/>
                  </a:lnTo>
                </a:path>
                <a:path w="1175385" h="1735454">
                  <a:moveTo>
                    <a:pt x="560049" y="994946"/>
                  </a:moveTo>
                  <a:lnTo>
                    <a:pt x="1175256" y="1705608"/>
                  </a:lnTo>
                </a:path>
                <a:path w="1175385" h="1735454">
                  <a:moveTo>
                    <a:pt x="560049" y="994946"/>
                  </a:moveTo>
                  <a:lnTo>
                    <a:pt x="593998" y="1735308"/>
                  </a:lnTo>
                </a:path>
                <a:path w="1175385" h="1735454">
                  <a:moveTo>
                    <a:pt x="560049" y="992825"/>
                  </a:moveTo>
                  <a:lnTo>
                    <a:pt x="0" y="1695000"/>
                  </a:lnTo>
                </a:path>
              </a:pathLst>
            </a:custGeom>
            <a:ln w="16994">
              <a:solidFill>
                <a:srgbClr val="000000"/>
              </a:solidFill>
            </a:ln>
          </p:spPr>
          <p:txBody>
            <a:bodyPr wrap="square" lIns="0" tIns="0" rIns="0" bIns="0" rtlCol="0"/>
            <a:lstStyle/>
            <a:p>
              <a:endParaRPr/>
            </a:p>
          </p:txBody>
        </p:sp>
        <p:sp>
          <p:nvSpPr>
            <p:cNvPr id="22" name="object 22"/>
            <p:cNvSpPr/>
            <p:nvPr/>
          </p:nvSpPr>
          <p:spPr>
            <a:xfrm>
              <a:off x="4112769" y="3998414"/>
              <a:ext cx="306070" cy="288925"/>
            </a:xfrm>
            <a:custGeom>
              <a:avLst/>
              <a:gdLst/>
              <a:ahLst/>
              <a:cxnLst/>
              <a:rect l="l" t="t" r="r" b="b"/>
              <a:pathLst>
                <a:path w="306070" h="288925">
                  <a:moveTo>
                    <a:pt x="152936" y="0"/>
                  </a:moveTo>
                  <a:lnTo>
                    <a:pt x="0" y="288909"/>
                  </a:lnTo>
                  <a:lnTo>
                    <a:pt x="305891" y="288909"/>
                  </a:lnTo>
                  <a:lnTo>
                    <a:pt x="152936" y="0"/>
                  </a:lnTo>
                  <a:close/>
                </a:path>
              </a:pathLst>
            </a:custGeom>
            <a:solidFill>
              <a:srgbClr val="BFBFBF"/>
            </a:solidFill>
          </p:spPr>
          <p:txBody>
            <a:bodyPr wrap="square" lIns="0" tIns="0" rIns="0" bIns="0" rtlCol="0"/>
            <a:lstStyle/>
            <a:p>
              <a:endParaRPr/>
            </a:p>
          </p:txBody>
        </p:sp>
        <p:sp>
          <p:nvSpPr>
            <p:cNvPr id="23" name="object 23"/>
            <p:cNvSpPr/>
            <p:nvPr/>
          </p:nvSpPr>
          <p:spPr>
            <a:xfrm>
              <a:off x="4112769" y="3998414"/>
              <a:ext cx="306070" cy="288925"/>
            </a:xfrm>
            <a:custGeom>
              <a:avLst/>
              <a:gdLst/>
              <a:ahLst/>
              <a:cxnLst/>
              <a:rect l="l" t="t" r="r" b="b"/>
              <a:pathLst>
                <a:path w="306070" h="288925">
                  <a:moveTo>
                    <a:pt x="152936" y="0"/>
                  </a:moveTo>
                  <a:lnTo>
                    <a:pt x="305891" y="288909"/>
                  </a:lnTo>
                  <a:lnTo>
                    <a:pt x="0" y="288909"/>
                  </a:lnTo>
                  <a:lnTo>
                    <a:pt x="152936" y="0"/>
                  </a:lnTo>
                  <a:close/>
                </a:path>
              </a:pathLst>
            </a:custGeom>
            <a:ln w="16994">
              <a:solidFill>
                <a:srgbClr val="000000"/>
              </a:solidFill>
            </a:ln>
          </p:spPr>
          <p:txBody>
            <a:bodyPr wrap="square" lIns="0" tIns="0" rIns="0" bIns="0" rtlCol="0"/>
            <a:lstStyle/>
            <a:p>
              <a:endParaRPr/>
            </a:p>
          </p:txBody>
        </p:sp>
        <p:sp>
          <p:nvSpPr>
            <p:cNvPr id="24" name="object 24"/>
            <p:cNvSpPr/>
            <p:nvPr/>
          </p:nvSpPr>
          <p:spPr>
            <a:xfrm>
              <a:off x="4673573" y="3004237"/>
              <a:ext cx="306070" cy="288925"/>
            </a:xfrm>
            <a:custGeom>
              <a:avLst/>
              <a:gdLst/>
              <a:ahLst/>
              <a:cxnLst/>
              <a:rect l="l" t="t" r="r" b="b"/>
              <a:pathLst>
                <a:path w="306070" h="288925">
                  <a:moveTo>
                    <a:pt x="305909" y="0"/>
                  </a:moveTo>
                  <a:lnTo>
                    <a:pt x="0" y="0"/>
                  </a:lnTo>
                  <a:lnTo>
                    <a:pt x="152954" y="288916"/>
                  </a:lnTo>
                  <a:lnTo>
                    <a:pt x="305909" y="0"/>
                  </a:lnTo>
                  <a:close/>
                </a:path>
              </a:pathLst>
            </a:custGeom>
            <a:solidFill>
              <a:srgbClr val="BFBFBF"/>
            </a:solidFill>
          </p:spPr>
          <p:txBody>
            <a:bodyPr wrap="square" lIns="0" tIns="0" rIns="0" bIns="0" rtlCol="0"/>
            <a:lstStyle/>
            <a:p>
              <a:endParaRPr/>
            </a:p>
          </p:txBody>
        </p:sp>
        <p:sp>
          <p:nvSpPr>
            <p:cNvPr id="25" name="object 25"/>
            <p:cNvSpPr/>
            <p:nvPr/>
          </p:nvSpPr>
          <p:spPr>
            <a:xfrm>
              <a:off x="4673573" y="3004237"/>
              <a:ext cx="306070" cy="288925"/>
            </a:xfrm>
            <a:custGeom>
              <a:avLst/>
              <a:gdLst/>
              <a:ahLst/>
              <a:cxnLst/>
              <a:rect l="l" t="t" r="r" b="b"/>
              <a:pathLst>
                <a:path w="306070" h="288925">
                  <a:moveTo>
                    <a:pt x="152954" y="288916"/>
                  </a:moveTo>
                  <a:lnTo>
                    <a:pt x="305909" y="0"/>
                  </a:lnTo>
                  <a:lnTo>
                    <a:pt x="0" y="0"/>
                  </a:lnTo>
                  <a:lnTo>
                    <a:pt x="152954" y="288916"/>
                  </a:lnTo>
                  <a:close/>
                </a:path>
              </a:pathLst>
            </a:custGeom>
            <a:ln w="16994">
              <a:solidFill>
                <a:srgbClr val="000000"/>
              </a:solidFill>
            </a:ln>
          </p:spPr>
          <p:txBody>
            <a:bodyPr wrap="square" lIns="0" tIns="0" rIns="0" bIns="0" rtlCol="0"/>
            <a:lstStyle/>
            <a:p>
              <a:endParaRPr/>
            </a:p>
          </p:txBody>
        </p:sp>
      </p:grpSp>
      <p:sp>
        <p:nvSpPr>
          <p:cNvPr id="26" name="object 26"/>
          <p:cNvSpPr txBox="1"/>
          <p:nvPr/>
        </p:nvSpPr>
        <p:spPr>
          <a:xfrm>
            <a:off x="5261665" y="2896496"/>
            <a:ext cx="163195" cy="322580"/>
          </a:xfrm>
          <a:prstGeom prst="rect">
            <a:avLst/>
          </a:prstGeom>
        </p:spPr>
        <p:txBody>
          <a:bodyPr vert="horz" wrap="square" lIns="0" tIns="12065" rIns="0" bIns="0" rtlCol="0">
            <a:spAutoFit/>
          </a:bodyPr>
          <a:lstStyle/>
          <a:p>
            <a:pPr marL="12700">
              <a:lnSpc>
                <a:spcPct val="100000"/>
              </a:lnSpc>
              <a:spcBef>
                <a:spcPts val="95"/>
              </a:spcBef>
            </a:pPr>
            <a:r>
              <a:rPr sz="1950" b="1" spc="-5" dirty="0">
                <a:latin typeface="Arial"/>
                <a:cs typeface="Arial"/>
              </a:rPr>
              <a:t>2</a:t>
            </a:r>
            <a:endParaRPr sz="1950">
              <a:latin typeface="Arial"/>
              <a:cs typeface="Arial"/>
            </a:endParaRPr>
          </a:p>
        </p:txBody>
      </p:sp>
      <p:grpSp>
        <p:nvGrpSpPr>
          <p:cNvPr id="27" name="object 27"/>
          <p:cNvGrpSpPr/>
          <p:nvPr/>
        </p:nvGrpSpPr>
        <p:grpSpPr>
          <a:xfrm>
            <a:off x="4817698" y="2291295"/>
            <a:ext cx="1970405" cy="2004695"/>
            <a:chOff x="4817698" y="2291295"/>
            <a:chExt cx="1970405" cy="2004695"/>
          </a:xfrm>
        </p:grpSpPr>
        <p:sp>
          <p:nvSpPr>
            <p:cNvPr id="28" name="object 28"/>
            <p:cNvSpPr/>
            <p:nvPr/>
          </p:nvSpPr>
          <p:spPr>
            <a:xfrm>
              <a:off x="5069253" y="3016167"/>
              <a:ext cx="146050" cy="191135"/>
            </a:xfrm>
            <a:custGeom>
              <a:avLst/>
              <a:gdLst/>
              <a:ahLst/>
              <a:cxnLst/>
              <a:rect l="l" t="t" r="r" b="b"/>
              <a:pathLst>
                <a:path w="146050" h="191135">
                  <a:moveTo>
                    <a:pt x="17582" y="71138"/>
                  </a:moveTo>
                  <a:lnTo>
                    <a:pt x="145609" y="0"/>
                  </a:lnTo>
                </a:path>
                <a:path w="146050" h="191135">
                  <a:moveTo>
                    <a:pt x="17582" y="71138"/>
                  </a:moveTo>
                  <a:lnTo>
                    <a:pt x="145609" y="142258"/>
                  </a:lnTo>
                </a:path>
                <a:path w="146050" h="191135">
                  <a:moveTo>
                    <a:pt x="0" y="119898"/>
                  </a:moveTo>
                  <a:lnTo>
                    <a:pt x="128008" y="191024"/>
                  </a:lnTo>
                </a:path>
              </a:pathLst>
            </a:custGeom>
            <a:ln w="33988">
              <a:solidFill>
                <a:srgbClr val="000000"/>
              </a:solidFill>
            </a:ln>
          </p:spPr>
          <p:txBody>
            <a:bodyPr wrap="square" lIns="0" tIns="0" rIns="0" bIns="0" rtlCol="0"/>
            <a:lstStyle/>
            <a:p>
              <a:endParaRPr/>
            </a:p>
          </p:txBody>
        </p:sp>
        <p:sp>
          <p:nvSpPr>
            <p:cNvPr id="29" name="object 29"/>
            <p:cNvSpPr/>
            <p:nvPr/>
          </p:nvSpPr>
          <p:spPr>
            <a:xfrm>
              <a:off x="4826270" y="2299867"/>
              <a:ext cx="1633855" cy="1695450"/>
            </a:xfrm>
            <a:custGeom>
              <a:avLst/>
              <a:gdLst/>
              <a:ahLst/>
              <a:cxnLst/>
              <a:rect l="l" t="t" r="r" b="b"/>
              <a:pathLst>
                <a:path w="1633854" h="1695450">
                  <a:moveTo>
                    <a:pt x="0" y="0"/>
                  </a:moveTo>
                  <a:lnTo>
                    <a:pt x="1633476" y="719153"/>
                  </a:lnTo>
                </a:path>
                <a:path w="1633854" h="1695450">
                  <a:moveTo>
                    <a:pt x="1614716" y="1001786"/>
                  </a:moveTo>
                  <a:lnTo>
                    <a:pt x="1223859" y="1695453"/>
                  </a:lnTo>
                </a:path>
              </a:pathLst>
            </a:custGeom>
            <a:ln w="16994">
              <a:solidFill>
                <a:srgbClr val="000000"/>
              </a:solidFill>
            </a:ln>
          </p:spPr>
          <p:txBody>
            <a:bodyPr wrap="square" lIns="0" tIns="0" rIns="0" bIns="0" rtlCol="0"/>
            <a:lstStyle/>
            <a:p>
              <a:endParaRPr/>
            </a:p>
          </p:txBody>
        </p:sp>
        <p:sp>
          <p:nvSpPr>
            <p:cNvPr id="30" name="object 30"/>
            <p:cNvSpPr/>
            <p:nvPr/>
          </p:nvSpPr>
          <p:spPr>
            <a:xfrm>
              <a:off x="5897175" y="3998414"/>
              <a:ext cx="306070" cy="288925"/>
            </a:xfrm>
            <a:custGeom>
              <a:avLst/>
              <a:gdLst/>
              <a:ahLst/>
              <a:cxnLst/>
              <a:rect l="l" t="t" r="r" b="b"/>
              <a:pathLst>
                <a:path w="306070" h="288925">
                  <a:moveTo>
                    <a:pt x="152954" y="0"/>
                  </a:moveTo>
                  <a:lnTo>
                    <a:pt x="0" y="288909"/>
                  </a:lnTo>
                  <a:lnTo>
                    <a:pt x="305891" y="288909"/>
                  </a:lnTo>
                  <a:lnTo>
                    <a:pt x="152954" y="0"/>
                  </a:lnTo>
                  <a:close/>
                </a:path>
              </a:pathLst>
            </a:custGeom>
            <a:solidFill>
              <a:srgbClr val="BFBFBF"/>
            </a:solidFill>
          </p:spPr>
          <p:txBody>
            <a:bodyPr wrap="square" lIns="0" tIns="0" rIns="0" bIns="0" rtlCol="0"/>
            <a:lstStyle/>
            <a:p>
              <a:endParaRPr/>
            </a:p>
          </p:txBody>
        </p:sp>
        <p:sp>
          <p:nvSpPr>
            <p:cNvPr id="31" name="object 31"/>
            <p:cNvSpPr/>
            <p:nvPr/>
          </p:nvSpPr>
          <p:spPr>
            <a:xfrm>
              <a:off x="5897175" y="3998414"/>
              <a:ext cx="306070" cy="288925"/>
            </a:xfrm>
            <a:custGeom>
              <a:avLst/>
              <a:gdLst/>
              <a:ahLst/>
              <a:cxnLst/>
              <a:rect l="l" t="t" r="r" b="b"/>
              <a:pathLst>
                <a:path w="306070" h="288925">
                  <a:moveTo>
                    <a:pt x="152954" y="0"/>
                  </a:moveTo>
                  <a:lnTo>
                    <a:pt x="305891" y="288909"/>
                  </a:lnTo>
                  <a:lnTo>
                    <a:pt x="0" y="288909"/>
                  </a:lnTo>
                  <a:lnTo>
                    <a:pt x="152954" y="0"/>
                  </a:lnTo>
                  <a:close/>
                </a:path>
              </a:pathLst>
            </a:custGeom>
            <a:ln w="16994">
              <a:solidFill>
                <a:srgbClr val="000000"/>
              </a:solidFill>
            </a:ln>
          </p:spPr>
          <p:txBody>
            <a:bodyPr wrap="square" lIns="0" tIns="0" rIns="0" bIns="0" rtlCol="0"/>
            <a:lstStyle/>
            <a:p>
              <a:endParaRPr/>
            </a:p>
          </p:txBody>
        </p:sp>
        <p:sp>
          <p:nvSpPr>
            <p:cNvPr id="32" name="object 32"/>
            <p:cNvSpPr/>
            <p:nvPr/>
          </p:nvSpPr>
          <p:spPr>
            <a:xfrm>
              <a:off x="6288050" y="3012742"/>
              <a:ext cx="306070" cy="288925"/>
            </a:xfrm>
            <a:custGeom>
              <a:avLst/>
              <a:gdLst/>
              <a:ahLst/>
              <a:cxnLst/>
              <a:rect l="l" t="t" r="r" b="b"/>
              <a:pathLst>
                <a:path w="306070" h="288925">
                  <a:moveTo>
                    <a:pt x="305891" y="0"/>
                  </a:moveTo>
                  <a:lnTo>
                    <a:pt x="0" y="0"/>
                  </a:lnTo>
                  <a:lnTo>
                    <a:pt x="152936" y="288903"/>
                  </a:lnTo>
                  <a:lnTo>
                    <a:pt x="305891" y="0"/>
                  </a:lnTo>
                  <a:close/>
                </a:path>
              </a:pathLst>
            </a:custGeom>
            <a:solidFill>
              <a:srgbClr val="BFBFBF"/>
            </a:solidFill>
          </p:spPr>
          <p:txBody>
            <a:bodyPr wrap="square" lIns="0" tIns="0" rIns="0" bIns="0" rtlCol="0"/>
            <a:lstStyle/>
            <a:p>
              <a:endParaRPr/>
            </a:p>
          </p:txBody>
        </p:sp>
        <p:sp>
          <p:nvSpPr>
            <p:cNvPr id="33" name="object 33"/>
            <p:cNvSpPr/>
            <p:nvPr/>
          </p:nvSpPr>
          <p:spPr>
            <a:xfrm>
              <a:off x="6288050" y="3012742"/>
              <a:ext cx="306070" cy="288925"/>
            </a:xfrm>
            <a:custGeom>
              <a:avLst/>
              <a:gdLst/>
              <a:ahLst/>
              <a:cxnLst/>
              <a:rect l="l" t="t" r="r" b="b"/>
              <a:pathLst>
                <a:path w="306070" h="288925">
                  <a:moveTo>
                    <a:pt x="152936" y="288903"/>
                  </a:moveTo>
                  <a:lnTo>
                    <a:pt x="305891" y="0"/>
                  </a:lnTo>
                  <a:lnTo>
                    <a:pt x="0" y="0"/>
                  </a:lnTo>
                  <a:lnTo>
                    <a:pt x="152936" y="288903"/>
                  </a:lnTo>
                  <a:close/>
                </a:path>
              </a:pathLst>
            </a:custGeom>
            <a:ln w="16994">
              <a:solidFill>
                <a:srgbClr val="000000"/>
              </a:solidFill>
            </a:ln>
          </p:spPr>
          <p:txBody>
            <a:bodyPr wrap="square" lIns="0" tIns="0" rIns="0" bIns="0" rtlCol="0"/>
            <a:lstStyle/>
            <a:p>
              <a:endParaRPr/>
            </a:p>
          </p:txBody>
        </p:sp>
        <p:sp>
          <p:nvSpPr>
            <p:cNvPr id="34" name="object 34"/>
            <p:cNvSpPr/>
            <p:nvPr/>
          </p:nvSpPr>
          <p:spPr>
            <a:xfrm>
              <a:off x="6642711" y="3016185"/>
              <a:ext cx="128270" cy="178435"/>
            </a:xfrm>
            <a:custGeom>
              <a:avLst/>
              <a:gdLst/>
              <a:ahLst/>
              <a:cxnLst/>
              <a:rect l="l" t="t" r="r" b="b"/>
              <a:pathLst>
                <a:path w="128270" h="178435">
                  <a:moveTo>
                    <a:pt x="0" y="71119"/>
                  </a:moveTo>
                  <a:lnTo>
                    <a:pt x="128026" y="0"/>
                  </a:lnTo>
                </a:path>
                <a:path w="128270" h="178435">
                  <a:moveTo>
                    <a:pt x="0" y="71119"/>
                  </a:moveTo>
                  <a:lnTo>
                    <a:pt x="128026" y="142247"/>
                  </a:lnTo>
                </a:path>
                <a:path w="128270" h="178435">
                  <a:moveTo>
                    <a:pt x="0" y="106689"/>
                  </a:moveTo>
                  <a:lnTo>
                    <a:pt x="128026" y="177809"/>
                  </a:lnTo>
                </a:path>
              </a:pathLst>
            </a:custGeom>
            <a:ln w="33988">
              <a:solidFill>
                <a:srgbClr val="000000"/>
              </a:solidFill>
            </a:ln>
          </p:spPr>
          <p:txBody>
            <a:bodyPr wrap="square" lIns="0" tIns="0" rIns="0" bIns="0" rtlCol="0"/>
            <a:lstStyle/>
            <a:p>
              <a:endParaRPr/>
            </a:p>
          </p:txBody>
        </p:sp>
      </p:grpSp>
      <p:sp>
        <p:nvSpPr>
          <p:cNvPr id="35" name="object 35"/>
          <p:cNvSpPr txBox="1"/>
          <p:nvPr/>
        </p:nvSpPr>
        <p:spPr>
          <a:xfrm>
            <a:off x="4783782" y="4005588"/>
            <a:ext cx="767080" cy="322580"/>
          </a:xfrm>
          <a:prstGeom prst="rect">
            <a:avLst/>
          </a:prstGeom>
        </p:spPr>
        <p:txBody>
          <a:bodyPr vert="horz" wrap="square" lIns="0" tIns="12065" rIns="0" bIns="0" rtlCol="0">
            <a:spAutoFit/>
          </a:bodyPr>
          <a:lstStyle/>
          <a:p>
            <a:pPr marL="12700">
              <a:lnSpc>
                <a:spcPct val="100000"/>
              </a:lnSpc>
              <a:spcBef>
                <a:spcPts val="95"/>
              </a:spcBef>
              <a:tabLst>
                <a:tab pos="589280" algn="l"/>
              </a:tabLst>
            </a:pPr>
            <a:r>
              <a:rPr sz="1950" b="1" spc="-5" dirty="0">
                <a:latin typeface="Arial"/>
                <a:cs typeface="Arial"/>
              </a:rPr>
              <a:t>X	X</a:t>
            </a:r>
            <a:endParaRPr sz="1950">
              <a:latin typeface="Arial"/>
              <a:cs typeface="Arial"/>
            </a:endParaRPr>
          </a:p>
        </p:txBody>
      </p:sp>
      <p:sp>
        <p:nvSpPr>
          <p:cNvPr id="36" name="object 36"/>
          <p:cNvSpPr txBox="1"/>
          <p:nvPr/>
        </p:nvSpPr>
        <p:spPr>
          <a:xfrm>
            <a:off x="5948710" y="4227853"/>
            <a:ext cx="930275" cy="322580"/>
          </a:xfrm>
          <a:prstGeom prst="rect">
            <a:avLst/>
          </a:prstGeom>
        </p:spPr>
        <p:txBody>
          <a:bodyPr vert="horz" wrap="square" lIns="0" tIns="12065" rIns="0" bIns="0" rtlCol="0">
            <a:spAutoFit/>
          </a:bodyPr>
          <a:lstStyle/>
          <a:p>
            <a:pPr marL="12700">
              <a:lnSpc>
                <a:spcPct val="100000"/>
              </a:lnSpc>
              <a:spcBef>
                <a:spcPts val="95"/>
              </a:spcBef>
              <a:tabLst>
                <a:tab pos="779145" algn="l"/>
              </a:tabLst>
            </a:pPr>
            <a:r>
              <a:rPr sz="1950" b="1" spc="-5" dirty="0">
                <a:latin typeface="Arial"/>
                <a:cs typeface="Arial"/>
              </a:rPr>
              <a:t>14	5</a:t>
            </a:r>
            <a:endParaRPr sz="1950">
              <a:latin typeface="Arial"/>
              <a:cs typeface="Arial"/>
            </a:endParaRPr>
          </a:p>
        </p:txBody>
      </p:sp>
      <p:grpSp>
        <p:nvGrpSpPr>
          <p:cNvPr id="37" name="object 37"/>
          <p:cNvGrpSpPr/>
          <p:nvPr/>
        </p:nvGrpSpPr>
        <p:grpSpPr>
          <a:xfrm>
            <a:off x="6432064" y="3292606"/>
            <a:ext cx="510540" cy="1003300"/>
            <a:chOff x="6432064" y="3292606"/>
            <a:chExt cx="510540" cy="1003300"/>
          </a:xfrm>
        </p:grpSpPr>
        <p:sp>
          <p:nvSpPr>
            <p:cNvPr id="38" name="object 38"/>
            <p:cNvSpPr/>
            <p:nvPr/>
          </p:nvSpPr>
          <p:spPr>
            <a:xfrm>
              <a:off x="6440636" y="3301179"/>
              <a:ext cx="340995" cy="701675"/>
            </a:xfrm>
            <a:custGeom>
              <a:avLst/>
              <a:gdLst/>
              <a:ahLst/>
              <a:cxnLst/>
              <a:rect l="l" t="t" r="r" b="b"/>
              <a:pathLst>
                <a:path w="340995" h="701675">
                  <a:moveTo>
                    <a:pt x="0" y="0"/>
                  </a:moveTo>
                  <a:lnTo>
                    <a:pt x="340484" y="701118"/>
                  </a:lnTo>
                </a:path>
              </a:pathLst>
            </a:custGeom>
            <a:ln w="16994">
              <a:solidFill>
                <a:srgbClr val="000000"/>
              </a:solidFill>
            </a:ln>
          </p:spPr>
          <p:txBody>
            <a:bodyPr wrap="square" lIns="0" tIns="0" rIns="0" bIns="0" rtlCol="0"/>
            <a:lstStyle/>
            <a:p>
              <a:endParaRPr/>
            </a:p>
          </p:txBody>
        </p:sp>
        <p:sp>
          <p:nvSpPr>
            <p:cNvPr id="39" name="object 39"/>
            <p:cNvSpPr/>
            <p:nvPr/>
          </p:nvSpPr>
          <p:spPr>
            <a:xfrm>
              <a:off x="6627927" y="3998414"/>
              <a:ext cx="306070" cy="288925"/>
            </a:xfrm>
            <a:custGeom>
              <a:avLst/>
              <a:gdLst/>
              <a:ahLst/>
              <a:cxnLst/>
              <a:rect l="l" t="t" r="r" b="b"/>
              <a:pathLst>
                <a:path w="306070" h="288925">
                  <a:moveTo>
                    <a:pt x="152954" y="0"/>
                  </a:moveTo>
                  <a:lnTo>
                    <a:pt x="0" y="288909"/>
                  </a:lnTo>
                  <a:lnTo>
                    <a:pt x="305909" y="288909"/>
                  </a:lnTo>
                  <a:lnTo>
                    <a:pt x="152954" y="0"/>
                  </a:lnTo>
                  <a:close/>
                </a:path>
              </a:pathLst>
            </a:custGeom>
            <a:solidFill>
              <a:srgbClr val="BFBFBF"/>
            </a:solidFill>
          </p:spPr>
          <p:txBody>
            <a:bodyPr wrap="square" lIns="0" tIns="0" rIns="0" bIns="0" rtlCol="0"/>
            <a:lstStyle/>
            <a:p>
              <a:endParaRPr/>
            </a:p>
          </p:txBody>
        </p:sp>
        <p:sp>
          <p:nvSpPr>
            <p:cNvPr id="40" name="object 40"/>
            <p:cNvSpPr/>
            <p:nvPr/>
          </p:nvSpPr>
          <p:spPr>
            <a:xfrm>
              <a:off x="6627927" y="3998414"/>
              <a:ext cx="306070" cy="288925"/>
            </a:xfrm>
            <a:custGeom>
              <a:avLst/>
              <a:gdLst/>
              <a:ahLst/>
              <a:cxnLst/>
              <a:rect l="l" t="t" r="r" b="b"/>
              <a:pathLst>
                <a:path w="306070" h="288925">
                  <a:moveTo>
                    <a:pt x="152954" y="0"/>
                  </a:moveTo>
                  <a:lnTo>
                    <a:pt x="305909" y="288909"/>
                  </a:lnTo>
                  <a:lnTo>
                    <a:pt x="0" y="288909"/>
                  </a:lnTo>
                  <a:lnTo>
                    <a:pt x="152954" y="0"/>
                  </a:lnTo>
                  <a:close/>
                </a:path>
              </a:pathLst>
            </a:custGeom>
            <a:ln w="16994">
              <a:solidFill>
                <a:srgbClr val="000000"/>
              </a:solidFill>
            </a:ln>
          </p:spPr>
          <p:txBody>
            <a:bodyPr wrap="square" lIns="0" tIns="0" rIns="0" bIns="0" rtlCol="0"/>
            <a:lstStyle/>
            <a:p>
              <a:endParaRPr/>
            </a:p>
          </p:txBody>
        </p:sp>
      </p:grpSp>
      <p:sp>
        <p:nvSpPr>
          <p:cNvPr id="41" name="object 41"/>
          <p:cNvSpPr/>
          <p:nvPr/>
        </p:nvSpPr>
        <p:spPr>
          <a:xfrm>
            <a:off x="7193978" y="3016185"/>
            <a:ext cx="132715" cy="200025"/>
          </a:xfrm>
          <a:custGeom>
            <a:avLst/>
            <a:gdLst/>
            <a:ahLst/>
            <a:cxnLst/>
            <a:rect l="l" t="t" r="r" b="b"/>
            <a:pathLst>
              <a:path w="132715" h="200025">
                <a:moveTo>
                  <a:pt x="4381" y="71119"/>
                </a:moveTo>
                <a:lnTo>
                  <a:pt x="132408" y="0"/>
                </a:lnTo>
              </a:path>
              <a:path w="132715" h="200025">
                <a:moveTo>
                  <a:pt x="4381" y="71119"/>
                </a:moveTo>
                <a:lnTo>
                  <a:pt x="132408" y="142254"/>
                </a:lnTo>
              </a:path>
              <a:path w="132715" h="200025">
                <a:moveTo>
                  <a:pt x="0" y="128684"/>
                </a:moveTo>
                <a:lnTo>
                  <a:pt x="128026" y="199807"/>
                </a:lnTo>
              </a:path>
            </a:pathLst>
          </a:custGeom>
          <a:ln w="33988">
            <a:solidFill>
              <a:srgbClr val="000000"/>
            </a:solidFill>
          </a:ln>
        </p:spPr>
        <p:txBody>
          <a:bodyPr wrap="square" lIns="0" tIns="0" rIns="0" bIns="0" rtlCol="0"/>
          <a:lstStyle/>
          <a:p>
            <a:endParaRPr/>
          </a:p>
        </p:txBody>
      </p:sp>
      <p:sp>
        <p:nvSpPr>
          <p:cNvPr id="42" name="object 42"/>
          <p:cNvSpPr txBox="1"/>
          <p:nvPr/>
        </p:nvSpPr>
        <p:spPr>
          <a:xfrm>
            <a:off x="6817522" y="2896496"/>
            <a:ext cx="718820" cy="322580"/>
          </a:xfrm>
          <a:prstGeom prst="rect">
            <a:avLst/>
          </a:prstGeom>
        </p:spPr>
        <p:txBody>
          <a:bodyPr vert="horz" wrap="square" lIns="0" tIns="12065" rIns="0" bIns="0" rtlCol="0">
            <a:spAutoFit/>
          </a:bodyPr>
          <a:lstStyle/>
          <a:p>
            <a:pPr marL="12700">
              <a:lnSpc>
                <a:spcPct val="100000"/>
              </a:lnSpc>
              <a:spcBef>
                <a:spcPts val="95"/>
              </a:spcBef>
              <a:tabLst>
                <a:tab pos="567690" algn="l"/>
              </a:tabLst>
            </a:pPr>
            <a:r>
              <a:rPr sz="1950" b="1" spc="-5" dirty="0">
                <a:latin typeface="Arial"/>
                <a:cs typeface="Arial"/>
              </a:rPr>
              <a:t>14	5</a:t>
            </a:r>
            <a:endParaRPr sz="1950">
              <a:latin typeface="Arial"/>
              <a:cs typeface="Arial"/>
            </a:endParaRPr>
          </a:p>
        </p:txBody>
      </p:sp>
      <p:grpSp>
        <p:nvGrpSpPr>
          <p:cNvPr id="43" name="object 43"/>
          <p:cNvGrpSpPr/>
          <p:nvPr/>
        </p:nvGrpSpPr>
        <p:grpSpPr>
          <a:xfrm>
            <a:off x="4993437" y="2033705"/>
            <a:ext cx="2127885" cy="1229360"/>
            <a:chOff x="4993437" y="2033705"/>
            <a:chExt cx="2127885" cy="1229360"/>
          </a:xfrm>
        </p:grpSpPr>
        <p:sp>
          <p:nvSpPr>
            <p:cNvPr id="44" name="object 44"/>
            <p:cNvSpPr/>
            <p:nvPr/>
          </p:nvSpPr>
          <p:spPr>
            <a:xfrm>
              <a:off x="6651161" y="3014786"/>
              <a:ext cx="445134" cy="222885"/>
            </a:xfrm>
            <a:custGeom>
              <a:avLst/>
              <a:gdLst/>
              <a:ahLst/>
              <a:cxnLst/>
              <a:rect l="l" t="t" r="r" b="b"/>
              <a:pathLst>
                <a:path w="445134" h="222885">
                  <a:moveTo>
                    <a:pt x="0" y="222265"/>
                  </a:moveTo>
                  <a:lnTo>
                    <a:pt x="444541" y="0"/>
                  </a:lnTo>
                </a:path>
                <a:path w="445134" h="222885">
                  <a:moveTo>
                    <a:pt x="0" y="0"/>
                  </a:moveTo>
                  <a:lnTo>
                    <a:pt x="444541" y="222265"/>
                  </a:lnTo>
                </a:path>
              </a:pathLst>
            </a:custGeom>
            <a:ln w="50983">
              <a:solidFill>
                <a:srgbClr val="000000"/>
              </a:solidFill>
            </a:ln>
          </p:spPr>
          <p:txBody>
            <a:bodyPr wrap="square" lIns="0" tIns="0" rIns="0" bIns="0" rtlCol="0"/>
            <a:lstStyle/>
            <a:p>
              <a:endParaRPr/>
            </a:p>
          </p:txBody>
        </p:sp>
        <p:sp>
          <p:nvSpPr>
            <p:cNvPr id="45" name="object 45"/>
            <p:cNvSpPr/>
            <p:nvPr/>
          </p:nvSpPr>
          <p:spPr>
            <a:xfrm>
              <a:off x="5010431" y="2050699"/>
              <a:ext cx="139065" cy="193675"/>
            </a:xfrm>
            <a:custGeom>
              <a:avLst/>
              <a:gdLst/>
              <a:ahLst/>
              <a:cxnLst/>
              <a:rect l="l" t="t" r="r" b="b"/>
              <a:pathLst>
                <a:path w="139064" h="193675">
                  <a:moveTo>
                    <a:pt x="128026" y="71138"/>
                  </a:moveTo>
                  <a:lnTo>
                    <a:pt x="0" y="0"/>
                  </a:lnTo>
                </a:path>
                <a:path w="139064" h="193675">
                  <a:moveTo>
                    <a:pt x="128026" y="71138"/>
                  </a:moveTo>
                  <a:lnTo>
                    <a:pt x="0" y="142258"/>
                  </a:lnTo>
                </a:path>
                <a:path w="139064" h="193675">
                  <a:moveTo>
                    <a:pt x="139018" y="122098"/>
                  </a:moveTo>
                  <a:lnTo>
                    <a:pt x="10991" y="193218"/>
                  </a:lnTo>
                </a:path>
              </a:pathLst>
            </a:custGeom>
            <a:ln w="33988">
              <a:solidFill>
                <a:srgbClr val="000000"/>
              </a:solidFill>
            </a:ln>
          </p:spPr>
          <p:txBody>
            <a:bodyPr wrap="square" lIns="0" tIns="0" rIns="0" bIns="0" rtlCol="0"/>
            <a:lstStyle/>
            <a:p>
              <a:endParaRPr/>
            </a:p>
          </p:txBody>
        </p:sp>
      </p:grpSp>
      <p:sp>
        <p:nvSpPr>
          <p:cNvPr id="46" name="object 46"/>
          <p:cNvSpPr txBox="1"/>
          <p:nvPr/>
        </p:nvSpPr>
        <p:spPr>
          <a:xfrm>
            <a:off x="5185261" y="1931015"/>
            <a:ext cx="163195" cy="322580"/>
          </a:xfrm>
          <a:prstGeom prst="rect">
            <a:avLst/>
          </a:prstGeom>
        </p:spPr>
        <p:txBody>
          <a:bodyPr vert="horz" wrap="square" lIns="0" tIns="12065" rIns="0" bIns="0" rtlCol="0">
            <a:spAutoFit/>
          </a:bodyPr>
          <a:lstStyle/>
          <a:p>
            <a:pPr marL="12700">
              <a:lnSpc>
                <a:spcPct val="100000"/>
              </a:lnSpc>
              <a:spcBef>
                <a:spcPts val="95"/>
              </a:spcBef>
            </a:pPr>
            <a:r>
              <a:rPr sz="1950" b="1" spc="-5" dirty="0">
                <a:latin typeface="Arial"/>
                <a:cs typeface="Arial"/>
              </a:rPr>
              <a:t>3</a:t>
            </a:r>
            <a:endParaRPr sz="1950">
              <a:latin typeface="Arial"/>
              <a:cs typeface="Arial"/>
            </a:endParaRPr>
          </a:p>
        </p:txBody>
      </p:sp>
      <p:sp>
        <p:nvSpPr>
          <p:cNvPr id="47" name="object 47"/>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8" name="object 4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16</a:t>
            </a:fld>
            <a:endParaRPr spc="2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627380" algn="l"/>
              </a:tabLst>
            </a:pP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r>
              <a:rPr sz="2050" b="0" i="1" spc="-150" dirty="0">
                <a:latin typeface="Bookman Old Style"/>
                <a:cs typeface="Bookman Old Style"/>
              </a:rPr>
              <a:t>	</a:t>
            </a:r>
            <a:r>
              <a:rPr spc="-95" dirty="0"/>
              <a:t>pruning</a:t>
            </a:r>
            <a:r>
              <a:rPr spc="285" dirty="0"/>
              <a:t> </a:t>
            </a:r>
            <a:r>
              <a:rPr spc="-85" dirty="0"/>
              <a:t>example</a:t>
            </a:r>
            <a:endParaRPr sz="2050" dirty="0">
              <a:latin typeface="Bookman Old Style"/>
              <a:cs typeface="Bookman Old Style"/>
            </a:endParaRPr>
          </a:p>
        </p:txBody>
      </p:sp>
      <p:sp>
        <p:nvSpPr>
          <p:cNvPr id="3" name="object 3"/>
          <p:cNvSpPr txBox="1"/>
          <p:nvPr/>
        </p:nvSpPr>
        <p:spPr>
          <a:xfrm>
            <a:off x="1399388" y="2051936"/>
            <a:ext cx="468630" cy="271145"/>
          </a:xfrm>
          <a:prstGeom prst="rect">
            <a:avLst/>
          </a:prstGeom>
        </p:spPr>
        <p:txBody>
          <a:bodyPr vert="horz" wrap="square" lIns="0" tIns="13970" rIns="0" bIns="0" rtlCol="0">
            <a:spAutoFit/>
          </a:bodyPr>
          <a:lstStyle/>
          <a:p>
            <a:pPr marL="12700">
              <a:lnSpc>
                <a:spcPct val="100000"/>
              </a:lnSpc>
              <a:spcBef>
                <a:spcPts val="110"/>
              </a:spcBef>
            </a:pPr>
            <a:r>
              <a:rPr sz="1600" spc="5" dirty="0">
                <a:latin typeface="Arial"/>
                <a:cs typeface="Arial"/>
              </a:rPr>
              <a:t>MAX</a:t>
            </a:r>
            <a:endParaRPr sz="1600">
              <a:latin typeface="Arial"/>
              <a:cs typeface="Arial"/>
            </a:endParaRPr>
          </a:p>
        </p:txBody>
      </p:sp>
      <p:sp>
        <p:nvSpPr>
          <p:cNvPr id="4" name="object 4"/>
          <p:cNvSpPr txBox="1"/>
          <p:nvPr/>
        </p:nvSpPr>
        <p:spPr>
          <a:xfrm>
            <a:off x="2214834" y="4252830"/>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3</a:t>
            </a:r>
            <a:endParaRPr sz="1950">
              <a:latin typeface="Arial"/>
              <a:cs typeface="Arial"/>
            </a:endParaRPr>
          </a:p>
        </p:txBody>
      </p:sp>
      <p:sp>
        <p:nvSpPr>
          <p:cNvPr id="5" name="object 5"/>
          <p:cNvSpPr txBox="1"/>
          <p:nvPr/>
        </p:nvSpPr>
        <p:spPr>
          <a:xfrm>
            <a:off x="1399388" y="3031674"/>
            <a:ext cx="400685" cy="271145"/>
          </a:xfrm>
          <a:prstGeom prst="rect">
            <a:avLst/>
          </a:prstGeom>
        </p:spPr>
        <p:txBody>
          <a:bodyPr vert="horz" wrap="square" lIns="0" tIns="13970" rIns="0" bIns="0" rtlCol="0">
            <a:spAutoFit/>
          </a:bodyPr>
          <a:lstStyle/>
          <a:p>
            <a:pPr marL="12700">
              <a:lnSpc>
                <a:spcPct val="100000"/>
              </a:lnSpc>
              <a:spcBef>
                <a:spcPts val="110"/>
              </a:spcBef>
            </a:pPr>
            <a:r>
              <a:rPr sz="1600" spc="5" dirty="0">
                <a:latin typeface="Arial"/>
                <a:cs typeface="Arial"/>
              </a:rPr>
              <a:t>MIN</a:t>
            </a:r>
            <a:endParaRPr sz="1600">
              <a:latin typeface="Arial"/>
              <a:cs typeface="Arial"/>
            </a:endParaRPr>
          </a:p>
        </p:txBody>
      </p:sp>
      <p:sp>
        <p:nvSpPr>
          <p:cNvPr id="6" name="object 6"/>
          <p:cNvSpPr/>
          <p:nvPr/>
        </p:nvSpPr>
        <p:spPr>
          <a:xfrm>
            <a:off x="2262318" y="2319736"/>
            <a:ext cx="2573655" cy="1703705"/>
          </a:xfrm>
          <a:custGeom>
            <a:avLst/>
            <a:gdLst/>
            <a:ahLst/>
            <a:cxnLst/>
            <a:rect l="l" t="t" r="r" b="b"/>
            <a:pathLst>
              <a:path w="2573654" h="1703704">
                <a:moveTo>
                  <a:pt x="818870" y="1004426"/>
                </a:moveTo>
                <a:lnTo>
                  <a:pt x="750719" y="1699924"/>
                </a:lnTo>
              </a:path>
              <a:path w="2573654" h="1703704">
                <a:moveTo>
                  <a:pt x="818870" y="1003928"/>
                </a:moveTo>
                <a:lnTo>
                  <a:pt x="0" y="1699448"/>
                </a:lnTo>
              </a:path>
              <a:path w="2573654" h="1703704">
                <a:moveTo>
                  <a:pt x="818888" y="999673"/>
                </a:moveTo>
                <a:lnTo>
                  <a:pt x="1456977" y="1703695"/>
                </a:lnTo>
              </a:path>
              <a:path w="2573654" h="1703704">
                <a:moveTo>
                  <a:pt x="2573632" y="0"/>
                </a:moveTo>
                <a:lnTo>
                  <a:pt x="808256" y="723165"/>
                </a:lnTo>
              </a:path>
            </a:pathLst>
          </a:custGeom>
          <a:ln w="17039">
            <a:solidFill>
              <a:srgbClr val="000000"/>
            </a:solidFill>
          </a:ln>
        </p:spPr>
        <p:txBody>
          <a:bodyPr wrap="square" lIns="0" tIns="0" rIns="0" bIns="0" rtlCol="0"/>
          <a:lstStyle/>
          <a:p>
            <a:endParaRPr/>
          </a:p>
        </p:txBody>
      </p:sp>
      <p:sp>
        <p:nvSpPr>
          <p:cNvPr id="7" name="object 7"/>
          <p:cNvSpPr txBox="1"/>
          <p:nvPr/>
        </p:nvSpPr>
        <p:spPr>
          <a:xfrm>
            <a:off x="3281412" y="2921428"/>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3</a:t>
            </a:r>
            <a:endParaRPr sz="1950">
              <a:latin typeface="Arial"/>
              <a:cs typeface="Arial"/>
            </a:endParaRPr>
          </a:p>
        </p:txBody>
      </p:sp>
      <p:grpSp>
        <p:nvGrpSpPr>
          <p:cNvPr id="8" name="object 8"/>
          <p:cNvGrpSpPr/>
          <p:nvPr/>
        </p:nvGrpSpPr>
        <p:grpSpPr>
          <a:xfrm>
            <a:off x="2101395" y="2020602"/>
            <a:ext cx="2879725" cy="2300605"/>
            <a:chOff x="2101395" y="2020602"/>
            <a:chExt cx="2879725" cy="2300605"/>
          </a:xfrm>
        </p:grpSpPr>
        <p:sp>
          <p:nvSpPr>
            <p:cNvPr id="9" name="object 9"/>
            <p:cNvSpPr/>
            <p:nvPr/>
          </p:nvSpPr>
          <p:spPr>
            <a:xfrm>
              <a:off x="3566806" y="4022747"/>
              <a:ext cx="306705" cy="290195"/>
            </a:xfrm>
            <a:custGeom>
              <a:avLst/>
              <a:gdLst/>
              <a:ahLst/>
              <a:cxnLst/>
              <a:rect l="l" t="t" r="r" b="b"/>
              <a:pathLst>
                <a:path w="306704" h="290195">
                  <a:moveTo>
                    <a:pt x="153338" y="0"/>
                  </a:moveTo>
                  <a:lnTo>
                    <a:pt x="0" y="289668"/>
                  </a:lnTo>
                  <a:lnTo>
                    <a:pt x="306695" y="289668"/>
                  </a:lnTo>
                  <a:lnTo>
                    <a:pt x="153338" y="0"/>
                  </a:lnTo>
                  <a:close/>
                </a:path>
              </a:pathLst>
            </a:custGeom>
            <a:solidFill>
              <a:srgbClr val="BFBFBF"/>
            </a:solidFill>
          </p:spPr>
          <p:txBody>
            <a:bodyPr wrap="square" lIns="0" tIns="0" rIns="0" bIns="0" rtlCol="0"/>
            <a:lstStyle/>
            <a:p>
              <a:endParaRPr/>
            </a:p>
          </p:txBody>
        </p:sp>
        <p:sp>
          <p:nvSpPr>
            <p:cNvPr id="10" name="object 10"/>
            <p:cNvSpPr/>
            <p:nvPr/>
          </p:nvSpPr>
          <p:spPr>
            <a:xfrm>
              <a:off x="3566806" y="4022747"/>
              <a:ext cx="306705" cy="290195"/>
            </a:xfrm>
            <a:custGeom>
              <a:avLst/>
              <a:gdLst/>
              <a:ahLst/>
              <a:cxnLst/>
              <a:rect l="l" t="t" r="r" b="b"/>
              <a:pathLst>
                <a:path w="306704" h="290195">
                  <a:moveTo>
                    <a:pt x="153338" y="0"/>
                  </a:moveTo>
                  <a:lnTo>
                    <a:pt x="306695" y="289668"/>
                  </a:lnTo>
                  <a:lnTo>
                    <a:pt x="0" y="289668"/>
                  </a:lnTo>
                  <a:lnTo>
                    <a:pt x="153338" y="0"/>
                  </a:lnTo>
                  <a:close/>
                </a:path>
              </a:pathLst>
            </a:custGeom>
            <a:ln w="17039">
              <a:solidFill>
                <a:srgbClr val="000000"/>
              </a:solidFill>
            </a:ln>
          </p:spPr>
          <p:txBody>
            <a:bodyPr wrap="square" lIns="0" tIns="0" rIns="0" bIns="0" rtlCol="0"/>
            <a:lstStyle/>
            <a:p>
              <a:endParaRPr/>
            </a:p>
          </p:txBody>
        </p:sp>
        <p:sp>
          <p:nvSpPr>
            <p:cNvPr id="11" name="object 11"/>
            <p:cNvSpPr/>
            <p:nvPr/>
          </p:nvSpPr>
          <p:spPr>
            <a:xfrm>
              <a:off x="2859681" y="4022747"/>
              <a:ext cx="306705" cy="290195"/>
            </a:xfrm>
            <a:custGeom>
              <a:avLst/>
              <a:gdLst/>
              <a:ahLst/>
              <a:cxnLst/>
              <a:rect l="l" t="t" r="r" b="b"/>
              <a:pathLst>
                <a:path w="306705" h="290195">
                  <a:moveTo>
                    <a:pt x="153356" y="0"/>
                  </a:moveTo>
                  <a:lnTo>
                    <a:pt x="0" y="289668"/>
                  </a:lnTo>
                  <a:lnTo>
                    <a:pt x="306695" y="289668"/>
                  </a:lnTo>
                  <a:lnTo>
                    <a:pt x="153356" y="0"/>
                  </a:lnTo>
                  <a:close/>
                </a:path>
              </a:pathLst>
            </a:custGeom>
            <a:solidFill>
              <a:srgbClr val="BFBFBF"/>
            </a:solidFill>
          </p:spPr>
          <p:txBody>
            <a:bodyPr wrap="square" lIns="0" tIns="0" rIns="0" bIns="0" rtlCol="0"/>
            <a:lstStyle/>
            <a:p>
              <a:endParaRPr/>
            </a:p>
          </p:txBody>
        </p:sp>
        <p:sp>
          <p:nvSpPr>
            <p:cNvPr id="12" name="object 12"/>
            <p:cNvSpPr/>
            <p:nvPr/>
          </p:nvSpPr>
          <p:spPr>
            <a:xfrm>
              <a:off x="2859681" y="4022747"/>
              <a:ext cx="306705" cy="290195"/>
            </a:xfrm>
            <a:custGeom>
              <a:avLst/>
              <a:gdLst/>
              <a:ahLst/>
              <a:cxnLst/>
              <a:rect l="l" t="t" r="r" b="b"/>
              <a:pathLst>
                <a:path w="306705" h="290195">
                  <a:moveTo>
                    <a:pt x="153356" y="0"/>
                  </a:moveTo>
                  <a:lnTo>
                    <a:pt x="306695" y="289668"/>
                  </a:lnTo>
                  <a:lnTo>
                    <a:pt x="0" y="289668"/>
                  </a:lnTo>
                  <a:lnTo>
                    <a:pt x="153356" y="0"/>
                  </a:lnTo>
                  <a:close/>
                </a:path>
              </a:pathLst>
            </a:custGeom>
            <a:ln w="17039">
              <a:solidFill>
                <a:srgbClr val="000000"/>
              </a:solidFill>
            </a:ln>
          </p:spPr>
          <p:txBody>
            <a:bodyPr wrap="square" lIns="0" tIns="0" rIns="0" bIns="0" rtlCol="0"/>
            <a:lstStyle/>
            <a:p>
              <a:endParaRPr/>
            </a:p>
          </p:txBody>
        </p:sp>
        <p:sp>
          <p:nvSpPr>
            <p:cNvPr id="13" name="object 13"/>
            <p:cNvSpPr/>
            <p:nvPr/>
          </p:nvSpPr>
          <p:spPr>
            <a:xfrm>
              <a:off x="2109968" y="4022747"/>
              <a:ext cx="306705" cy="290195"/>
            </a:xfrm>
            <a:custGeom>
              <a:avLst/>
              <a:gdLst/>
              <a:ahLst/>
              <a:cxnLst/>
              <a:rect l="l" t="t" r="r" b="b"/>
              <a:pathLst>
                <a:path w="306705" h="290195">
                  <a:moveTo>
                    <a:pt x="153345" y="0"/>
                  </a:moveTo>
                  <a:lnTo>
                    <a:pt x="0" y="289668"/>
                  </a:lnTo>
                  <a:lnTo>
                    <a:pt x="306699" y="289668"/>
                  </a:lnTo>
                  <a:lnTo>
                    <a:pt x="153345" y="0"/>
                  </a:lnTo>
                  <a:close/>
                </a:path>
              </a:pathLst>
            </a:custGeom>
            <a:solidFill>
              <a:srgbClr val="BFBFBF"/>
            </a:solidFill>
          </p:spPr>
          <p:txBody>
            <a:bodyPr wrap="square" lIns="0" tIns="0" rIns="0" bIns="0" rtlCol="0"/>
            <a:lstStyle/>
            <a:p>
              <a:endParaRPr/>
            </a:p>
          </p:txBody>
        </p:sp>
        <p:sp>
          <p:nvSpPr>
            <p:cNvPr id="14" name="object 14"/>
            <p:cNvSpPr/>
            <p:nvPr/>
          </p:nvSpPr>
          <p:spPr>
            <a:xfrm>
              <a:off x="2109968" y="4022747"/>
              <a:ext cx="306705" cy="290195"/>
            </a:xfrm>
            <a:custGeom>
              <a:avLst/>
              <a:gdLst/>
              <a:ahLst/>
              <a:cxnLst/>
              <a:rect l="l" t="t" r="r" b="b"/>
              <a:pathLst>
                <a:path w="306705" h="290195">
                  <a:moveTo>
                    <a:pt x="153345" y="0"/>
                  </a:moveTo>
                  <a:lnTo>
                    <a:pt x="306699" y="289668"/>
                  </a:lnTo>
                  <a:lnTo>
                    <a:pt x="0" y="289668"/>
                  </a:lnTo>
                  <a:lnTo>
                    <a:pt x="153345" y="0"/>
                  </a:lnTo>
                  <a:close/>
                </a:path>
              </a:pathLst>
            </a:custGeom>
            <a:ln w="17039">
              <a:solidFill>
                <a:srgbClr val="000000"/>
              </a:solidFill>
            </a:ln>
          </p:spPr>
          <p:txBody>
            <a:bodyPr wrap="square" lIns="0" tIns="0" rIns="0" bIns="0" rtlCol="0"/>
            <a:lstStyle/>
            <a:p>
              <a:endParaRPr/>
            </a:p>
          </p:txBody>
        </p:sp>
        <p:sp>
          <p:nvSpPr>
            <p:cNvPr id="15" name="object 15"/>
            <p:cNvSpPr/>
            <p:nvPr/>
          </p:nvSpPr>
          <p:spPr>
            <a:xfrm>
              <a:off x="4665815" y="2029174"/>
              <a:ext cx="307340" cy="290195"/>
            </a:xfrm>
            <a:custGeom>
              <a:avLst/>
              <a:gdLst/>
              <a:ahLst/>
              <a:cxnLst/>
              <a:rect l="l" t="t" r="r" b="b"/>
              <a:pathLst>
                <a:path w="307339" h="290194">
                  <a:moveTo>
                    <a:pt x="153356" y="0"/>
                  </a:moveTo>
                  <a:lnTo>
                    <a:pt x="0" y="289676"/>
                  </a:lnTo>
                  <a:lnTo>
                    <a:pt x="306713" y="289676"/>
                  </a:lnTo>
                  <a:lnTo>
                    <a:pt x="153356" y="0"/>
                  </a:lnTo>
                  <a:close/>
                </a:path>
              </a:pathLst>
            </a:custGeom>
            <a:solidFill>
              <a:srgbClr val="BFBFBF"/>
            </a:solidFill>
          </p:spPr>
          <p:txBody>
            <a:bodyPr wrap="square" lIns="0" tIns="0" rIns="0" bIns="0" rtlCol="0"/>
            <a:lstStyle/>
            <a:p>
              <a:endParaRPr/>
            </a:p>
          </p:txBody>
        </p:sp>
        <p:sp>
          <p:nvSpPr>
            <p:cNvPr id="16" name="object 16"/>
            <p:cNvSpPr/>
            <p:nvPr/>
          </p:nvSpPr>
          <p:spPr>
            <a:xfrm>
              <a:off x="4665815" y="2029174"/>
              <a:ext cx="307340" cy="290195"/>
            </a:xfrm>
            <a:custGeom>
              <a:avLst/>
              <a:gdLst/>
              <a:ahLst/>
              <a:cxnLst/>
              <a:rect l="l" t="t" r="r" b="b"/>
              <a:pathLst>
                <a:path w="307339" h="290194">
                  <a:moveTo>
                    <a:pt x="153356" y="0"/>
                  </a:moveTo>
                  <a:lnTo>
                    <a:pt x="306713" y="289676"/>
                  </a:lnTo>
                  <a:lnTo>
                    <a:pt x="0" y="289676"/>
                  </a:lnTo>
                  <a:lnTo>
                    <a:pt x="153356" y="0"/>
                  </a:lnTo>
                  <a:close/>
                </a:path>
              </a:pathLst>
            </a:custGeom>
            <a:ln w="17039">
              <a:solidFill>
                <a:srgbClr val="000000"/>
              </a:solidFill>
            </a:ln>
          </p:spPr>
          <p:txBody>
            <a:bodyPr wrap="square" lIns="0" tIns="0" rIns="0" bIns="0" rtlCol="0"/>
            <a:lstStyle/>
            <a:p>
              <a:endParaRPr/>
            </a:p>
          </p:txBody>
        </p:sp>
        <p:sp>
          <p:nvSpPr>
            <p:cNvPr id="17" name="object 17"/>
            <p:cNvSpPr/>
            <p:nvPr/>
          </p:nvSpPr>
          <p:spPr>
            <a:xfrm>
              <a:off x="2927835" y="3034485"/>
              <a:ext cx="306705" cy="290195"/>
            </a:xfrm>
            <a:custGeom>
              <a:avLst/>
              <a:gdLst/>
              <a:ahLst/>
              <a:cxnLst/>
              <a:rect l="l" t="t" r="r" b="b"/>
              <a:pathLst>
                <a:path w="306705" h="290195">
                  <a:moveTo>
                    <a:pt x="306710" y="0"/>
                  </a:moveTo>
                  <a:lnTo>
                    <a:pt x="0" y="0"/>
                  </a:lnTo>
                  <a:lnTo>
                    <a:pt x="153353" y="289663"/>
                  </a:lnTo>
                  <a:lnTo>
                    <a:pt x="306710" y="0"/>
                  </a:lnTo>
                  <a:close/>
                </a:path>
              </a:pathLst>
            </a:custGeom>
            <a:solidFill>
              <a:srgbClr val="BFBFBF"/>
            </a:solidFill>
          </p:spPr>
          <p:txBody>
            <a:bodyPr wrap="square" lIns="0" tIns="0" rIns="0" bIns="0" rtlCol="0"/>
            <a:lstStyle/>
            <a:p>
              <a:endParaRPr/>
            </a:p>
          </p:txBody>
        </p:sp>
        <p:sp>
          <p:nvSpPr>
            <p:cNvPr id="18" name="object 18"/>
            <p:cNvSpPr/>
            <p:nvPr/>
          </p:nvSpPr>
          <p:spPr>
            <a:xfrm>
              <a:off x="2927835" y="3034485"/>
              <a:ext cx="306705" cy="290195"/>
            </a:xfrm>
            <a:custGeom>
              <a:avLst/>
              <a:gdLst/>
              <a:ahLst/>
              <a:cxnLst/>
              <a:rect l="l" t="t" r="r" b="b"/>
              <a:pathLst>
                <a:path w="306705" h="290195">
                  <a:moveTo>
                    <a:pt x="153353" y="289663"/>
                  </a:moveTo>
                  <a:lnTo>
                    <a:pt x="306710" y="0"/>
                  </a:lnTo>
                  <a:lnTo>
                    <a:pt x="0" y="0"/>
                  </a:lnTo>
                  <a:lnTo>
                    <a:pt x="153353" y="289663"/>
                  </a:lnTo>
                  <a:close/>
                </a:path>
              </a:pathLst>
            </a:custGeom>
            <a:ln w="17039">
              <a:solidFill>
                <a:srgbClr val="000000"/>
              </a:solidFill>
            </a:ln>
          </p:spPr>
          <p:txBody>
            <a:bodyPr wrap="square" lIns="0" tIns="0" rIns="0" bIns="0" rtlCol="0"/>
            <a:lstStyle/>
            <a:p>
              <a:endParaRPr/>
            </a:p>
          </p:txBody>
        </p:sp>
      </p:grpSp>
      <p:sp>
        <p:nvSpPr>
          <p:cNvPr id="19" name="object 19"/>
          <p:cNvSpPr txBox="1"/>
          <p:nvPr/>
        </p:nvSpPr>
        <p:spPr>
          <a:xfrm>
            <a:off x="2894386" y="4252830"/>
            <a:ext cx="1477645" cy="323215"/>
          </a:xfrm>
          <a:prstGeom prst="rect">
            <a:avLst/>
          </a:prstGeom>
        </p:spPr>
        <p:txBody>
          <a:bodyPr vert="horz" wrap="square" lIns="0" tIns="12700" rIns="0" bIns="0" rtlCol="0">
            <a:spAutoFit/>
          </a:bodyPr>
          <a:lstStyle/>
          <a:p>
            <a:pPr marL="12700">
              <a:lnSpc>
                <a:spcPct val="100000"/>
              </a:lnSpc>
              <a:spcBef>
                <a:spcPts val="100"/>
              </a:spcBef>
              <a:tabLst>
                <a:tab pos="785495" algn="l"/>
                <a:tab pos="1326515" algn="l"/>
              </a:tabLst>
            </a:pPr>
            <a:r>
              <a:rPr sz="1950" b="1" dirty="0">
                <a:latin typeface="Arial"/>
                <a:cs typeface="Arial"/>
              </a:rPr>
              <a:t>12	8	2</a:t>
            </a:r>
            <a:endParaRPr sz="1950">
              <a:latin typeface="Arial"/>
              <a:cs typeface="Arial"/>
            </a:endParaRPr>
          </a:p>
        </p:txBody>
      </p:sp>
      <p:grpSp>
        <p:nvGrpSpPr>
          <p:cNvPr id="20" name="object 20"/>
          <p:cNvGrpSpPr/>
          <p:nvPr/>
        </p:nvGrpSpPr>
        <p:grpSpPr>
          <a:xfrm>
            <a:off x="4112002" y="2311164"/>
            <a:ext cx="1349375" cy="2010410"/>
            <a:chOff x="4112002" y="2311164"/>
            <a:chExt cx="1349375" cy="2010410"/>
          </a:xfrm>
        </p:grpSpPr>
        <p:sp>
          <p:nvSpPr>
            <p:cNvPr id="21" name="object 21"/>
            <p:cNvSpPr/>
            <p:nvPr/>
          </p:nvSpPr>
          <p:spPr>
            <a:xfrm>
              <a:off x="4274411" y="2319736"/>
              <a:ext cx="1178560" cy="1739900"/>
            </a:xfrm>
            <a:custGeom>
              <a:avLst/>
              <a:gdLst/>
              <a:ahLst/>
              <a:cxnLst/>
              <a:rect l="l" t="t" r="r" b="b"/>
              <a:pathLst>
                <a:path w="1178560" h="1739900">
                  <a:moveTo>
                    <a:pt x="561521" y="0"/>
                  </a:moveTo>
                  <a:lnTo>
                    <a:pt x="561521" y="716797"/>
                  </a:lnTo>
                </a:path>
                <a:path w="1178560" h="1739900">
                  <a:moveTo>
                    <a:pt x="561521" y="997561"/>
                  </a:moveTo>
                  <a:lnTo>
                    <a:pt x="1178345" y="1710091"/>
                  </a:lnTo>
                </a:path>
                <a:path w="1178560" h="1739900">
                  <a:moveTo>
                    <a:pt x="561521" y="997561"/>
                  </a:moveTo>
                  <a:lnTo>
                    <a:pt x="595559" y="1739869"/>
                  </a:lnTo>
                </a:path>
                <a:path w="1178560" h="1739900">
                  <a:moveTo>
                    <a:pt x="561521" y="995435"/>
                  </a:moveTo>
                  <a:lnTo>
                    <a:pt x="0" y="1699455"/>
                  </a:lnTo>
                </a:path>
              </a:pathLst>
            </a:custGeom>
            <a:ln w="17039">
              <a:solidFill>
                <a:srgbClr val="000000"/>
              </a:solidFill>
            </a:ln>
          </p:spPr>
          <p:txBody>
            <a:bodyPr wrap="square" lIns="0" tIns="0" rIns="0" bIns="0" rtlCol="0"/>
            <a:lstStyle/>
            <a:p>
              <a:endParaRPr/>
            </a:p>
          </p:txBody>
        </p:sp>
        <p:sp>
          <p:nvSpPr>
            <p:cNvPr id="22" name="object 22"/>
            <p:cNvSpPr/>
            <p:nvPr/>
          </p:nvSpPr>
          <p:spPr>
            <a:xfrm>
              <a:off x="4120574" y="4022747"/>
              <a:ext cx="306705" cy="290195"/>
            </a:xfrm>
            <a:custGeom>
              <a:avLst/>
              <a:gdLst/>
              <a:ahLst/>
              <a:cxnLst/>
              <a:rect l="l" t="t" r="r" b="b"/>
              <a:pathLst>
                <a:path w="306704" h="290195">
                  <a:moveTo>
                    <a:pt x="153338" y="0"/>
                  </a:moveTo>
                  <a:lnTo>
                    <a:pt x="0" y="289668"/>
                  </a:lnTo>
                  <a:lnTo>
                    <a:pt x="306695" y="289668"/>
                  </a:lnTo>
                  <a:lnTo>
                    <a:pt x="153338" y="0"/>
                  </a:lnTo>
                  <a:close/>
                </a:path>
              </a:pathLst>
            </a:custGeom>
            <a:solidFill>
              <a:srgbClr val="BFBFBF"/>
            </a:solidFill>
          </p:spPr>
          <p:txBody>
            <a:bodyPr wrap="square" lIns="0" tIns="0" rIns="0" bIns="0" rtlCol="0"/>
            <a:lstStyle/>
            <a:p>
              <a:endParaRPr/>
            </a:p>
          </p:txBody>
        </p:sp>
        <p:sp>
          <p:nvSpPr>
            <p:cNvPr id="23" name="object 23"/>
            <p:cNvSpPr/>
            <p:nvPr/>
          </p:nvSpPr>
          <p:spPr>
            <a:xfrm>
              <a:off x="4120574" y="4022747"/>
              <a:ext cx="306705" cy="290195"/>
            </a:xfrm>
            <a:custGeom>
              <a:avLst/>
              <a:gdLst/>
              <a:ahLst/>
              <a:cxnLst/>
              <a:rect l="l" t="t" r="r" b="b"/>
              <a:pathLst>
                <a:path w="306704" h="290195">
                  <a:moveTo>
                    <a:pt x="153338" y="0"/>
                  </a:moveTo>
                  <a:lnTo>
                    <a:pt x="306695" y="289668"/>
                  </a:lnTo>
                  <a:lnTo>
                    <a:pt x="0" y="289668"/>
                  </a:lnTo>
                  <a:lnTo>
                    <a:pt x="153338" y="0"/>
                  </a:lnTo>
                  <a:close/>
                </a:path>
              </a:pathLst>
            </a:custGeom>
            <a:ln w="17039">
              <a:solidFill>
                <a:srgbClr val="000000"/>
              </a:solidFill>
            </a:ln>
          </p:spPr>
          <p:txBody>
            <a:bodyPr wrap="square" lIns="0" tIns="0" rIns="0" bIns="0" rtlCol="0"/>
            <a:lstStyle/>
            <a:p>
              <a:endParaRPr/>
            </a:p>
          </p:txBody>
        </p:sp>
        <p:sp>
          <p:nvSpPr>
            <p:cNvPr id="24" name="object 24"/>
            <p:cNvSpPr/>
            <p:nvPr/>
          </p:nvSpPr>
          <p:spPr>
            <a:xfrm>
              <a:off x="4682852" y="3025957"/>
              <a:ext cx="307340" cy="290195"/>
            </a:xfrm>
            <a:custGeom>
              <a:avLst/>
              <a:gdLst/>
              <a:ahLst/>
              <a:cxnLst/>
              <a:rect l="l" t="t" r="r" b="b"/>
              <a:pathLst>
                <a:path w="307339" h="290195">
                  <a:moveTo>
                    <a:pt x="306713" y="0"/>
                  </a:moveTo>
                  <a:lnTo>
                    <a:pt x="0" y="0"/>
                  </a:lnTo>
                  <a:lnTo>
                    <a:pt x="153356" y="289676"/>
                  </a:lnTo>
                  <a:lnTo>
                    <a:pt x="306713" y="0"/>
                  </a:lnTo>
                  <a:close/>
                </a:path>
              </a:pathLst>
            </a:custGeom>
            <a:solidFill>
              <a:srgbClr val="BFBFBF"/>
            </a:solidFill>
          </p:spPr>
          <p:txBody>
            <a:bodyPr wrap="square" lIns="0" tIns="0" rIns="0" bIns="0" rtlCol="0"/>
            <a:lstStyle/>
            <a:p>
              <a:endParaRPr/>
            </a:p>
          </p:txBody>
        </p:sp>
        <p:sp>
          <p:nvSpPr>
            <p:cNvPr id="25" name="object 25"/>
            <p:cNvSpPr/>
            <p:nvPr/>
          </p:nvSpPr>
          <p:spPr>
            <a:xfrm>
              <a:off x="4682852" y="3025957"/>
              <a:ext cx="307340" cy="290195"/>
            </a:xfrm>
            <a:custGeom>
              <a:avLst/>
              <a:gdLst/>
              <a:ahLst/>
              <a:cxnLst/>
              <a:rect l="l" t="t" r="r" b="b"/>
              <a:pathLst>
                <a:path w="307339" h="290195">
                  <a:moveTo>
                    <a:pt x="153356" y="289676"/>
                  </a:moveTo>
                  <a:lnTo>
                    <a:pt x="306713" y="0"/>
                  </a:lnTo>
                  <a:lnTo>
                    <a:pt x="0" y="0"/>
                  </a:lnTo>
                  <a:lnTo>
                    <a:pt x="153356" y="289676"/>
                  </a:lnTo>
                  <a:close/>
                </a:path>
              </a:pathLst>
            </a:custGeom>
            <a:ln w="17039">
              <a:solidFill>
                <a:srgbClr val="000000"/>
              </a:solidFill>
            </a:ln>
          </p:spPr>
          <p:txBody>
            <a:bodyPr wrap="square" lIns="0" tIns="0" rIns="0" bIns="0" rtlCol="0"/>
            <a:lstStyle/>
            <a:p>
              <a:endParaRPr/>
            </a:p>
          </p:txBody>
        </p:sp>
      </p:grpSp>
      <p:sp>
        <p:nvSpPr>
          <p:cNvPr id="26" name="object 26"/>
          <p:cNvSpPr txBox="1"/>
          <p:nvPr/>
        </p:nvSpPr>
        <p:spPr>
          <a:xfrm>
            <a:off x="5272523" y="2917967"/>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2</a:t>
            </a:r>
            <a:endParaRPr sz="1950">
              <a:latin typeface="Arial"/>
              <a:cs typeface="Arial"/>
            </a:endParaRPr>
          </a:p>
        </p:txBody>
      </p:sp>
      <p:grpSp>
        <p:nvGrpSpPr>
          <p:cNvPr id="27" name="object 27"/>
          <p:cNvGrpSpPr/>
          <p:nvPr/>
        </p:nvGrpSpPr>
        <p:grpSpPr>
          <a:xfrm>
            <a:off x="4827378" y="2311164"/>
            <a:ext cx="1975485" cy="2010410"/>
            <a:chOff x="4827378" y="2311164"/>
            <a:chExt cx="1975485" cy="2010410"/>
          </a:xfrm>
        </p:grpSpPr>
        <p:sp>
          <p:nvSpPr>
            <p:cNvPr id="28" name="object 28"/>
            <p:cNvSpPr/>
            <p:nvPr/>
          </p:nvSpPr>
          <p:spPr>
            <a:xfrm>
              <a:off x="5086180" y="3037918"/>
              <a:ext cx="139700" cy="198755"/>
            </a:xfrm>
            <a:custGeom>
              <a:avLst/>
              <a:gdLst/>
              <a:ahLst/>
              <a:cxnLst/>
              <a:rect l="l" t="t" r="r" b="b"/>
              <a:pathLst>
                <a:path w="139700" h="198755">
                  <a:moveTo>
                    <a:pt x="11019" y="71325"/>
                  </a:moveTo>
                  <a:lnTo>
                    <a:pt x="139383" y="0"/>
                  </a:lnTo>
                </a:path>
                <a:path w="139700" h="198755">
                  <a:moveTo>
                    <a:pt x="11019" y="71325"/>
                  </a:moveTo>
                  <a:lnTo>
                    <a:pt x="139383" y="142632"/>
                  </a:lnTo>
                </a:path>
                <a:path w="139700" h="198755">
                  <a:moveTo>
                    <a:pt x="0" y="126825"/>
                  </a:moveTo>
                  <a:lnTo>
                    <a:pt x="128363" y="198138"/>
                  </a:lnTo>
                </a:path>
              </a:pathLst>
            </a:custGeom>
            <a:ln w="34077">
              <a:solidFill>
                <a:srgbClr val="000000"/>
              </a:solidFill>
            </a:ln>
          </p:spPr>
          <p:txBody>
            <a:bodyPr wrap="square" lIns="0" tIns="0" rIns="0" bIns="0" rtlCol="0"/>
            <a:lstStyle/>
            <a:p>
              <a:endParaRPr/>
            </a:p>
          </p:txBody>
        </p:sp>
        <p:sp>
          <p:nvSpPr>
            <p:cNvPr id="29" name="object 29"/>
            <p:cNvSpPr/>
            <p:nvPr/>
          </p:nvSpPr>
          <p:spPr>
            <a:xfrm>
              <a:off x="4835951" y="2319736"/>
              <a:ext cx="1638300" cy="1700530"/>
            </a:xfrm>
            <a:custGeom>
              <a:avLst/>
              <a:gdLst/>
              <a:ahLst/>
              <a:cxnLst/>
              <a:rect l="l" t="t" r="r" b="b"/>
              <a:pathLst>
                <a:path w="1638300" h="1700529">
                  <a:moveTo>
                    <a:pt x="0" y="0"/>
                  </a:moveTo>
                  <a:lnTo>
                    <a:pt x="1637769" y="721043"/>
                  </a:lnTo>
                </a:path>
                <a:path w="1638300" h="1700529">
                  <a:moveTo>
                    <a:pt x="1618959" y="1004419"/>
                  </a:moveTo>
                  <a:lnTo>
                    <a:pt x="1227076" y="1699909"/>
                  </a:lnTo>
                </a:path>
              </a:pathLst>
            </a:custGeom>
            <a:ln w="17039">
              <a:solidFill>
                <a:srgbClr val="000000"/>
              </a:solidFill>
            </a:ln>
          </p:spPr>
          <p:txBody>
            <a:bodyPr wrap="square" lIns="0" tIns="0" rIns="0" bIns="0" rtlCol="0"/>
            <a:lstStyle/>
            <a:p>
              <a:endParaRPr/>
            </a:p>
          </p:txBody>
        </p:sp>
        <p:sp>
          <p:nvSpPr>
            <p:cNvPr id="30" name="object 30"/>
            <p:cNvSpPr/>
            <p:nvPr/>
          </p:nvSpPr>
          <p:spPr>
            <a:xfrm>
              <a:off x="5909671" y="4022747"/>
              <a:ext cx="306705" cy="290195"/>
            </a:xfrm>
            <a:custGeom>
              <a:avLst/>
              <a:gdLst/>
              <a:ahLst/>
              <a:cxnLst/>
              <a:rect l="l" t="t" r="r" b="b"/>
              <a:pathLst>
                <a:path w="306704" h="290195">
                  <a:moveTo>
                    <a:pt x="153356" y="0"/>
                  </a:moveTo>
                  <a:lnTo>
                    <a:pt x="0" y="289668"/>
                  </a:lnTo>
                  <a:lnTo>
                    <a:pt x="306695" y="289668"/>
                  </a:lnTo>
                  <a:lnTo>
                    <a:pt x="153356" y="0"/>
                  </a:lnTo>
                  <a:close/>
                </a:path>
              </a:pathLst>
            </a:custGeom>
            <a:solidFill>
              <a:srgbClr val="BFBFBF"/>
            </a:solidFill>
          </p:spPr>
          <p:txBody>
            <a:bodyPr wrap="square" lIns="0" tIns="0" rIns="0" bIns="0" rtlCol="0"/>
            <a:lstStyle/>
            <a:p>
              <a:endParaRPr/>
            </a:p>
          </p:txBody>
        </p:sp>
        <p:sp>
          <p:nvSpPr>
            <p:cNvPr id="31" name="object 31"/>
            <p:cNvSpPr/>
            <p:nvPr/>
          </p:nvSpPr>
          <p:spPr>
            <a:xfrm>
              <a:off x="5909671" y="4022747"/>
              <a:ext cx="306705" cy="290195"/>
            </a:xfrm>
            <a:custGeom>
              <a:avLst/>
              <a:gdLst/>
              <a:ahLst/>
              <a:cxnLst/>
              <a:rect l="l" t="t" r="r" b="b"/>
              <a:pathLst>
                <a:path w="306704" h="290195">
                  <a:moveTo>
                    <a:pt x="153356" y="0"/>
                  </a:moveTo>
                  <a:lnTo>
                    <a:pt x="306695" y="289668"/>
                  </a:lnTo>
                  <a:lnTo>
                    <a:pt x="0" y="289668"/>
                  </a:lnTo>
                  <a:lnTo>
                    <a:pt x="153356" y="0"/>
                  </a:lnTo>
                  <a:close/>
                </a:path>
              </a:pathLst>
            </a:custGeom>
            <a:ln w="17039">
              <a:solidFill>
                <a:srgbClr val="000000"/>
              </a:solidFill>
            </a:ln>
          </p:spPr>
          <p:txBody>
            <a:bodyPr wrap="square" lIns="0" tIns="0" rIns="0" bIns="0" rtlCol="0"/>
            <a:lstStyle/>
            <a:p>
              <a:endParaRPr/>
            </a:p>
          </p:txBody>
        </p:sp>
        <p:sp>
          <p:nvSpPr>
            <p:cNvPr id="32" name="object 32"/>
            <p:cNvSpPr/>
            <p:nvPr/>
          </p:nvSpPr>
          <p:spPr>
            <a:xfrm>
              <a:off x="6301573" y="3034485"/>
              <a:ext cx="306705" cy="290195"/>
            </a:xfrm>
            <a:custGeom>
              <a:avLst/>
              <a:gdLst/>
              <a:ahLst/>
              <a:cxnLst/>
              <a:rect l="l" t="t" r="r" b="b"/>
              <a:pathLst>
                <a:path w="306704" h="290195">
                  <a:moveTo>
                    <a:pt x="306695" y="0"/>
                  </a:moveTo>
                  <a:lnTo>
                    <a:pt x="0" y="0"/>
                  </a:lnTo>
                  <a:lnTo>
                    <a:pt x="153338" y="289663"/>
                  </a:lnTo>
                  <a:lnTo>
                    <a:pt x="306695" y="0"/>
                  </a:lnTo>
                  <a:close/>
                </a:path>
              </a:pathLst>
            </a:custGeom>
            <a:solidFill>
              <a:srgbClr val="BFBFBF"/>
            </a:solidFill>
          </p:spPr>
          <p:txBody>
            <a:bodyPr wrap="square" lIns="0" tIns="0" rIns="0" bIns="0" rtlCol="0"/>
            <a:lstStyle/>
            <a:p>
              <a:endParaRPr/>
            </a:p>
          </p:txBody>
        </p:sp>
        <p:sp>
          <p:nvSpPr>
            <p:cNvPr id="33" name="object 33"/>
            <p:cNvSpPr/>
            <p:nvPr/>
          </p:nvSpPr>
          <p:spPr>
            <a:xfrm>
              <a:off x="6301573" y="3034485"/>
              <a:ext cx="306705" cy="290195"/>
            </a:xfrm>
            <a:custGeom>
              <a:avLst/>
              <a:gdLst/>
              <a:ahLst/>
              <a:cxnLst/>
              <a:rect l="l" t="t" r="r" b="b"/>
              <a:pathLst>
                <a:path w="306704" h="290195">
                  <a:moveTo>
                    <a:pt x="153338" y="289663"/>
                  </a:moveTo>
                  <a:lnTo>
                    <a:pt x="306695" y="0"/>
                  </a:lnTo>
                  <a:lnTo>
                    <a:pt x="0" y="0"/>
                  </a:lnTo>
                  <a:lnTo>
                    <a:pt x="153338" y="289663"/>
                  </a:lnTo>
                  <a:close/>
                </a:path>
              </a:pathLst>
            </a:custGeom>
            <a:ln w="17039">
              <a:solidFill>
                <a:srgbClr val="000000"/>
              </a:solidFill>
            </a:ln>
          </p:spPr>
          <p:txBody>
            <a:bodyPr wrap="square" lIns="0" tIns="0" rIns="0" bIns="0" rtlCol="0"/>
            <a:lstStyle/>
            <a:p>
              <a:endParaRPr/>
            </a:p>
          </p:txBody>
        </p:sp>
        <p:sp>
          <p:nvSpPr>
            <p:cNvPr id="34" name="object 34"/>
            <p:cNvSpPr/>
            <p:nvPr/>
          </p:nvSpPr>
          <p:spPr>
            <a:xfrm>
              <a:off x="6657166" y="3037937"/>
              <a:ext cx="128905" cy="178435"/>
            </a:xfrm>
            <a:custGeom>
              <a:avLst/>
              <a:gdLst/>
              <a:ahLst/>
              <a:cxnLst/>
              <a:rect l="l" t="t" r="r" b="b"/>
              <a:pathLst>
                <a:path w="128904" h="178435">
                  <a:moveTo>
                    <a:pt x="0" y="71306"/>
                  </a:moveTo>
                  <a:lnTo>
                    <a:pt x="128363" y="0"/>
                  </a:lnTo>
                </a:path>
                <a:path w="128904" h="178435">
                  <a:moveTo>
                    <a:pt x="0" y="71306"/>
                  </a:moveTo>
                  <a:lnTo>
                    <a:pt x="128363" y="142621"/>
                  </a:lnTo>
                </a:path>
                <a:path w="128904" h="178435">
                  <a:moveTo>
                    <a:pt x="0" y="106964"/>
                  </a:moveTo>
                  <a:lnTo>
                    <a:pt x="128363" y="178276"/>
                  </a:lnTo>
                </a:path>
              </a:pathLst>
            </a:custGeom>
            <a:ln w="34077">
              <a:solidFill>
                <a:srgbClr val="000000"/>
              </a:solidFill>
            </a:ln>
          </p:spPr>
          <p:txBody>
            <a:bodyPr wrap="square" lIns="0" tIns="0" rIns="0" bIns="0" rtlCol="0"/>
            <a:lstStyle/>
            <a:p>
              <a:endParaRPr/>
            </a:p>
          </p:txBody>
        </p:sp>
      </p:grpSp>
      <p:sp>
        <p:nvSpPr>
          <p:cNvPr id="35" name="object 35"/>
          <p:cNvSpPr txBox="1"/>
          <p:nvPr/>
        </p:nvSpPr>
        <p:spPr>
          <a:xfrm>
            <a:off x="4793384" y="4029974"/>
            <a:ext cx="769620" cy="323215"/>
          </a:xfrm>
          <a:prstGeom prst="rect">
            <a:avLst/>
          </a:prstGeom>
        </p:spPr>
        <p:txBody>
          <a:bodyPr vert="horz" wrap="square" lIns="0" tIns="12700" rIns="0" bIns="0" rtlCol="0">
            <a:spAutoFit/>
          </a:bodyPr>
          <a:lstStyle/>
          <a:p>
            <a:pPr marL="12700">
              <a:lnSpc>
                <a:spcPct val="100000"/>
              </a:lnSpc>
              <a:spcBef>
                <a:spcPts val="100"/>
              </a:spcBef>
              <a:tabLst>
                <a:tab pos="590550" algn="l"/>
              </a:tabLst>
            </a:pPr>
            <a:r>
              <a:rPr sz="1950" b="1" dirty="0">
                <a:latin typeface="Arial"/>
                <a:cs typeface="Arial"/>
              </a:rPr>
              <a:t>X	X</a:t>
            </a:r>
            <a:endParaRPr sz="1950">
              <a:latin typeface="Arial"/>
              <a:cs typeface="Arial"/>
            </a:endParaRPr>
          </a:p>
        </p:txBody>
      </p:sp>
      <p:sp>
        <p:nvSpPr>
          <p:cNvPr id="36" name="object 36"/>
          <p:cNvSpPr txBox="1"/>
          <p:nvPr/>
        </p:nvSpPr>
        <p:spPr>
          <a:xfrm>
            <a:off x="5961374" y="4252823"/>
            <a:ext cx="932180" cy="323215"/>
          </a:xfrm>
          <a:prstGeom prst="rect">
            <a:avLst/>
          </a:prstGeom>
        </p:spPr>
        <p:txBody>
          <a:bodyPr vert="horz" wrap="square" lIns="0" tIns="12700" rIns="0" bIns="0" rtlCol="0">
            <a:spAutoFit/>
          </a:bodyPr>
          <a:lstStyle/>
          <a:p>
            <a:pPr marL="12700">
              <a:lnSpc>
                <a:spcPct val="100000"/>
              </a:lnSpc>
              <a:spcBef>
                <a:spcPts val="100"/>
              </a:spcBef>
              <a:tabLst>
                <a:tab pos="781050" algn="l"/>
              </a:tabLst>
            </a:pPr>
            <a:r>
              <a:rPr sz="1950" b="1" dirty="0">
                <a:latin typeface="Arial"/>
                <a:cs typeface="Arial"/>
              </a:rPr>
              <a:t>14	5</a:t>
            </a:r>
            <a:endParaRPr sz="1950">
              <a:latin typeface="Arial"/>
              <a:cs typeface="Arial"/>
            </a:endParaRPr>
          </a:p>
        </p:txBody>
      </p:sp>
      <p:grpSp>
        <p:nvGrpSpPr>
          <p:cNvPr id="37" name="object 37"/>
          <p:cNvGrpSpPr/>
          <p:nvPr/>
        </p:nvGrpSpPr>
        <p:grpSpPr>
          <a:xfrm>
            <a:off x="6445987" y="3010816"/>
            <a:ext cx="914400" cy="1310640"/>
            <a:chOff x="6445987" y="3010816"/>
            <a:chExt cx="914400" cy="1310640"/>
          </a:xfrm>
        </p:grpSpPr>
        <p:sp>
          <p:nvSpPr>
            <p:cNvPr id="38" name="object 38"/>
            <p:cNvSpPr/>
            <p:nvPr/>
          </p:nvSpPr>
          <p:spPr>
            <a:xfrm>
              <a:off x="6454560" y="3323679"/>
              <a:ext cx="341630" cy="703580"/>
            </a:xfrm>
            <a:custGeom>
              <a:avLst/>
              <a:gdLst/>
              <a:ahLst/>
              <a:cxnLst/>
              <a:rect l="l" t="t" r="r" b="b"/>
              <a:pathLst>
                <a:path w="341629" h="703579">
                  <a:moveTo>
                    <a:pt x="0" y="0"/>
                  </a:moveTo>
                  <a:lnTo>
                    <a:pt x="341379" y="702960"/>
                  </a:lnTo>
                </a:path>
              </a:pathLst>
            </a:custGeom>
            <a:ln w="17039">
              <a:solidFill>
                <a:srgbClr val="000000"/>
              </a:solidFill>
            </a:ln>
          </p:spPr>
          <p:txBody>
            <a:bodyPr wrap="square" lIns="0" tIns="0" rIns="0" bIns="0" rtlCol="0"/>
            <a:lstStyle/>
            <a:p>
              <a:endParaRPr/>
            </a:p>
          </p:txBody>
        </p:sp>
        <p:sp>
          <p:nvSpPr>
            <p:cNvPr id="39" name="object 39"/>
            <p:cNvSpPr/>
            <p:nvPr/>
          </p:nvSpPr>
          <p:spPr>
            <a:xfrm>
              <a:off x="6642343" y="4022747"/>
              <a:ext cx="307340" cy="290195"/>
            </a:xfrm>
            <a:custGeom>
              <a:avLst/>
              <a:gdLst/>
              <a:ahLst/>
              <a:cxnLst/>
              <a:rect l="l" t="t" r="r" b="b"/>
              <a:pathLst>
                <a:path w="307340" h="290195">
                  <a:moveTo>
                    <a:pt x="153356" y="0"/>
                  </a:moveTo>
                  <a:lnTo>
                    <a:pt x="0" y="289668"/>
                  </a:lnTo>
                  <a:lnTo>
                    <a:pt x="306713" y="289668"/>
                  </a:lnTo>
                  <a:lnTo>
                    <a:pt x="153356" y="0"/>
                  </a:lnTo>
                  <a:close/>
                </a:path>
              </a:pathLst>
            </a:custGeom>
            <a:solidFill>
              <a:srgbClr val="BFBFBF"/>
            </a:solidFill>
          </p:spPr>
          <p:txBody>
            <a:bodyPr wrap="square" lIns="0" tIns="0" rIns="0" bIns="0" rtlCol="0"/>
            <a:lstStyle/>
            <a:p>
              <a:endParaRPr/>
            </a:p>
          </p:txBody>
        </p:sp>
        <p:sp>
          <p:nvSpPr>
            <p:cNvPr id="40" name="object 40"/>
            <p:cNvSpPr/>
            <p:nvPr/>
          </p:nvSpPr>
          <p:spPr>
            <a:xfrm>
              <a:off x="6642343" y="4022747"/>
              <a:ext cx="307340" cy="290195"/>
            </a:xfrm>
            <a:custGeom>
              <a:avLst/>
              <a:gdLst/>
              <a:ahLst/>
              <a:cxnLst/>
              <a:rect l="l" t="t" r="r" b="b"/>
              <a:pathLst>
                <a:path w="307340" h="290195">
                  <a:moveTo>
                    <a:pt x="153356" y="0"/>
                  </a:moveTo>
                  <a:lnTo>
                    <a:pt x="306713" y="289668"/>
                  </a:lnTo>
                  <a:lnTo>
                    <a:pt x="0" y="289668"/>
                  </a:lnTo>
                  <a:lnTo>
                    <a:pt x="153356" y="0"/>
                  </a:lnTo>
                  <a:close/>
                </a:path>
              </a:pathLst>
            </a:custGeom>
            <a:ln w="17039">
              <a:solidFill>
                <a:srgbClr val="000000"/>
              </a:solidFill>
            </a:ln>
          </p:spPr>
          <p:txBody>
            <a:bodyPr wrap="square" lIns="0" tIns="0" rIns="0" bIns="0" rtlCol="0"/>
            <a:lstStyle/>
            <a:p>
              <a:endParaRPr/>
            </a:p>
          </p:txBody>
        </p:sp>
        <p:sp>
          <p:nvSpPr>
            <p:cNvPr id="41" name="object 41"/>
            <p:cNvSpPr/>
            <p:nvPr/>
          </p:nvSpPr>
          <p:spPr>
            <a:xfrm>
              <a:off x="6665638" y="3036534"/>
              <a:ext cx="445770" cy="222885"/>
            </a:xfrm>
            <a:custGeom>
              <a:avLst/>
              <a:gdLst/>
              <a:ahLst/>
              <a:cxnLst/>
              <a:rect l="l" t="t" r="r" b="b"/>
              <a:pathLst>
                <a:path w="445770" h="222885">
                  <a:moveTo>
                    <a:pt x="0" y="222849"/>
                  </a:moveTo>
                  <a:lnTo>
                    <a:pt x="445709" y="0"/>
                  </a:lnTo>
                </a:path>
                <a:path w="445770" h="222885">
                  <a:moveTo>
                    <a:pt x="0" y="0"/>
                  </a:moveTo>
                  <a:lnTo>
                    <a:pt x="445709" y="222849"/>
                  </a:lnTo>
                </a:path>
              </a:pathLst>
            </a:custGeom>
            <a:ln w="51117">
              <a:solidFill>
                <a:srgbClr val="000000"/>
              </a:solidFill>
            </a:ln>
          </p:spPr>
          <p:txBody>
            <a:bodyPr wrap="square" lIns="0" tIns="0" rIns="0" bIns="0" rtlCol="0"/>
            <a:lstStyle/>
            <a:p>
              <a:endParaRPr/>
            </a:p>
          </p:txBody>
        </p:sp>
        <p:sp>
          <p:nvSpPr>
            <p:cNvPr id="42" name="object 42"/>
            <p:cNvSpPr/>
            <p:nvPr/>
          </p:nvSpPr>
          <p:spPr>
            <a:xfrm>
              <a:off x="7214275" y="3037937"/>
              <a:ext cx="128905" cy="178435"/>
            </a:xfrm>
            <a:custGeom>
              <a:avLst/>
              <a:gdLst/>
              <a:ahLst/>
              <a:cxnLst/>
              <a:rect l="l" t="t" r="r" b="b"/>
              <a:pathLst>
                <a:path w="128904" h="178435">
                  <a:moveTo>
                    <a:pt x="0" y="71306"/>
                  </a:moveTo>
                  <a:lnTo>
                    <a:pt x="128381" y="0"/>
                  </a:lnTo>
                </a:path>
                <a:path w="128904" h="178435">
                  <a:moveTo>
                    <a:pt x="0" y="71306"/>
                  </a:moveTo>
                  <a:lnTo>
                    <a:pt x="128381" y="142621"/>
                  </a:lnTo>
                </a:path>
                <a:path w="128904" h="178435">
                  <a:moveTo>
                    <a:pt x="0" y="106964"/>
                  </a:moveTo>
                  <a:lnTo>
                    <a:pt x="128381" y="178276"/>
                  </a:lnTo>
                </a:path>
              </a:pathLst>
            </a:custGeom>
            <a:ln w="34077">
              <a:solidFill>
                <a:srgbClr val="000000"/>
              </a:solidFill>
            </a:ln>
          </p:spPr>
          <p:txBody>
            <a:bodyPr wrap="square" lIns="0" tIns="0" rIns="0" bIns="0" rtlCol="0"/>
            <a:lstStyle/>
            <a:p>
              <a:endParaRPr/>
            </a:p>
          </p:txBody>
        </p:sp>
      </p:grpSp>
      <p:sp>
        <p:nvSpPr>
          <p:cNvPr id="43" name="object 43"/>
          <p:cNvSpPr txBox="1"/>
          <p:nvPr/>
        </p:nvSpPr>
        <p:spPr>
          <a:xfrm>
            <a:off x="7479899" y="4252823"/>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2</a:t>
            </a:r>
            <a:endParaRPr sz="1950">
              <a:latin typeface="Arial"/>
              <a:cs typeface="Arial"/>
            </a:endParaRPr>
          </a:p>
        </p:txBody>
      </p:sp>
      <p:grpSp>
        <p:nvGrpSpPr>
          <p:cNvPr id="44" name="object 44"/>
          <p:cNvGrpSpPr/>
          <p:nvPr/>
        </p:nvGrpSpPr>
        <p:grpSpPr>
          <a:xfrm>
            <a:off x="6445987" y="3315092"/>
            <a:ext cx="1227455" cy="1006475"/>
            <a:chOff x="6445987" y="3315092"/>
            <a:chExt cx="1227455" cy="1006475"/>
          </a:xfrm>
        </p:grpSpPr>
        <p:sp>
          <p:nvSpPr>
            <p:cNvPr id="45" name="object 45"/>
            <p:cNvSpPr/>
            <p:nvPr/>
          </p:nvSpPr>
          <p:spPr>
            <a:xfrm>
              <a:off x="6454560" y="3323665"/>
              <a:ext cx="1059815" cy="702310"/>
            </a:xfrm>
            <a:custGeom>
              <a:avLst/>
              <a:gdLst/>
              <a:ahLst/>
              <a:cxnLst/>
              <a:rect l="l" t="t" r="r" b="b"/>
              <a:pathLst>
                <a:path w="1059815" h="702310">
                  <a:moveTo>
                    <a:pt x="0" y="0"/>
                  </a:moveTo>
                  <a:lnTo>
                    <a:pt x="1059229" y="701893"/>
                  </a:lnTo>
                </a:path>
              </a:pathLst>
            </a:custGeom>
            <a:ln w="17039">
              <a:solidFill>
                <a:srgbClr val="000000"/>
              </a:solidFill>
            </a:ln>
          </p:spPr>
          <p:txBody>
            <a:bodyPr wrap="square" lIns="0" tIns="0" rIns="0" bIns="0" rtlCol="0"/>
            <a:lstStyle/>
            <a:p>
              <a:endParaRPr/>
            </a:p>
          </p:txBody>
        </p:sp>
        <p:sp>
          <p:nvSpPr>
            <p:cNvPr id="46" name="object 46"/>
            <p:cNvSpPr/>
            <p:nvPr/>
          </p:nvSpPr>
          <p:spPr>
            <a:xfrm>
              <a:off x="7357978" y="4022747"/>
              <a:ext cx="307340" cy="290195"/>
            </a:xfrm>
            <a:custGeom>
              <a:avLst/>
              <a:gdLst/>
              <a:ahLst/>
              <a:cxnLst/>
              <a:rect l="l" t="t" r="r" b="b"/>
              <a:pathLst>
                <a:path w="307340" h="290195">
                  <a:moveTo>
                    <a:pt x="153356" y="0"/>
                  </a:moveTo>
                  <a:lnTo>
                    <a:pt x="0" y="289668"/>
                  </a:lnTo>
                  <a:lnTo>
                    <a:pt x="306713" y="289668"/>
                  </a:lnTo>
                  <a:lnTo>
                    <a:pt x="153356" y="0"/>
                  </a:lnTo>
                  <a:close/>
                </a:path>
              </a:pathLst>
            </a:custGeom>
            <a:solidFill>
              <a:srgbClr val="BFBFBF"/>
            </a:solidFill>
          </p:spPr>
          <p:txBody>
            <a:bodyPr wrap="square" lIns="0" tIns="0" rIns="0" bIns="0" rtlCol="0"/>
            <a:lstStyle/>
            <a:p>
              <a:endParaRPr/>
            </a:p>
          </p:txBody>
        </p:sp>
        <p:sp>
          <p:nvSpPr>
            <p:cNvPr id="47" name="object 47"/>
            <p:cNvSpPr/>
            <p:nvPr/>
          </p:nvSpPr>
          <p:spPr>
            <a:xfrm>
              <a:off x="7357978" y="4022747"/>
              <a:ext cx="307340" cy="290195"/>
            </a:xfrm>
            <a:custGeom>
              <a:avLst/>
              <a:gdLst/>
              <a:ahLst/>
              <a:cxnLst/>
              <a:rect l="l" t="t" r="r" b="b"/>
              <a:pathLst>
                <a:path w="307340" h="290195">
                  <a:moveTo>
                    <a:pt x="153356" y="0"/>
                  </a:moveTo>
                  <a:lnTo>
                    <a:pt x="306713" y="289668"/>
                  </a:lnTo>
                  <a:lnTo>
                    <a:pt x="0" y="289668"/>
                  </a:lnTo>
                  <a:lnTo>
                    <a:pt x="153356" y="0"/>
                  </a:lnTo>
                  <a:close/>
                </a:path>
              </a:pathLst>
            </a:custGeom>
            <a:ln w="17039">
              <a:solidFill>
                <a:srgbClr val="000000"/>
              </a:solidFill>
            </a:ln>
          </p:spPr>
          <p:txBody>
            <a:bodyPr wrap="square" lIns="0" tIns="0" rIns="0" bIns="0" rtlCol="0"/>
            <a:lstStyle/>
            <a:p>
              <a:endParaRPr/>
            </a:p>
          </p:txBody>
        </p:sp>
      </p:grpSp>
      <p:sp>
        <p:nvSpPr>
          <p:cNvPr id="48" name="object 48"/>
          <p:cNvSpPr txBox="1"/>
          <p:nvPr/>
        </p:nvSpPr>
        <p:spPr>
          <a:xfrm>
            <a:off x="6832470" y="2917967"/>
            <a:ext cx="1033780" cy="323215"/>
          </a:xfrm>
          <a:prstGeom prst="rect">
            <a:avLst/>
          </a:prstGeom>
        </p:spPr>
        <p:txBody>
          <a:bodyPr vert="horz" wrap="square" lIns="0" tIns="12700" rIns="0" bIns="0" rtlCol="0">
            <a:spAutoFit/>
          </a:bodyPr>
          <a:lstStyle/>
          <a:p>
            <a:pPr marL="12700">
              <a:lnSpc>
                <a:spcPct val="100000"/>
              </a:lnSpc>
              <a:spcBef>
                <a:spcPts val="100"/>
              </a:spcBef>
              <a:tabLst>
                <a:tab pos="569595" algn="l"/>
                <a:tab pos="882650" algn="l"/>
              </a:tabLst>
            </a:pPr>
            <a:r>
              <a:rPr sz="1950" b="1" dirty="0">
                <a:latin typeface="Arial"/>
                <a:cs typeface="Arial"/>
              </a:rPr>
              <a:t>14	5	2</a:t>
            </a:r>
            <a:endParaRPr sz="1950">
              <a:latin typeface="Arial"/>
              <a:cs typeface="Arial"/>
            </a:endParaRPr>
          </a:p>
        </p:txBody>
      </p:sp>
      <p:grpSp>
        <p:nvGrpSpPr>
          <p:cNvPr id="49" name="object 49"/>
          <p:cNvGrpSpPr/>
          <p:nvPr/>
        </p:nvGrpSpPr>
        <p:grpSpPr>
          <a:xfrm>
            <a:off x="5003451" y="2052768"/>
            <a:ext cx="2590800" cy="1225550"/>
            <a:chOff x="5003451" y="2052768"/>
            <a:chExt cx="2590800" cy="1225550"/>
          </a:xfrm>
        </p:grpSpPr>
        <p:sp>
          <p:nvSpPr>
            <p:cNvPr id="50" name="object 50"/>
            <p:cNvSpPr/>
            <p:nvPr/>
          </p:nvSpPr>
          <p:spPr>
            <a:xfrm>
              <a:off x="7211635" y="3029556"/>
              <a:ext cx="356870" cy="222885"/>
            </a:xfrm>
            <a:custGeom>
              <a:avLst/>
              <a:gdLst/>
              <a:ahLst/>
              <a:cxnLst/>
              <a:rect l="l" t="t" r="r" b="b"/>
              <a:pathLst>
                <a:path w="356870" h="222885">
                  <a:moveTo>
                    <a:pt x="0" y="222860"/>
                  </a:moveTo>
                  <a:lnTo>
                    <a:pt x="356552" y="0"/>
                  </a:lnTo>
                </a:path>
                <a:path w="356870" h="222885">
                  <a:moveTo>
                    <a:pt x="0" y="0"/>
                  </a:moveTo>
                  <a:lnTo>
                    <a:pt x="356552" y="222860"/>
                  </a:lnTo>
                </a:path>
              </a:pathLst>
            </a:custGeom>
            <a:ln w="51117">
              <a:solidFill>
                <a:srgbClr val="000000"/>
              </a:solidFill>
            </a:ln>
          </p:spPr>
          <p:txBody>
            <a:bodyPr wrap="square" lIns="0" tIns="0" rIns="0" bIns="0" rtlCol="0"/>
            <a:lstStyle/>
            <a:p>
              <a:endParaRPr/>
            </a:p>
          </p:txBody>
        </p:sp>
        <p:sp>
          <p:nvSpPr>
            <p:cNvPr id="51" name="object 51"/>
            <p:cNvSpPr/>
            <p:nvPr/>
          </p:nvSpPr>
          <p:spPr>
            <a:xfrm>
              <a:off x="5020596" y="2069913"/>
              <a:ext cx="128905" cy="178435"/>
            </a:xfrm>
            <a:custGeom>
              <a:avLst/>
              <a:gdLst/>
              <a:ahLst/>
              <a:cxnLst/>
              <a:rect l="l" t="t" r="r" b="b"/>
              <a:pathLst>
                <a:path w="128904" h="178435">
                  <a:moveTo>
                    <a:pt x="128363" y="71325"/>
                  </a:moveTo>
                  <a:lnTo>
                    <a:pt x="0" y="0"/>
                  </a:lnTo>
                </a:path>
                <a:path w="128904" h="178435">
                  <a:moveTo>
                    <a:pt x="128363" y="71325"/>
                  </a:moveTo>
                  <a:lnTo>
                    <a:pt x="0" y="142632"/>
                  </a:lnTo>
                </a:path>
                <a:path w="128904" h="178435">
                  <a:moveTo>
                    <a:pt x="128363" y="106969"/>
                  </a:moveTo>
                  <a:lnTo>
                    <a:pt x="0" y="178294"/>
                  </a:lnTo>
                </a:path>
              </a:pathLst>
            </a:custGeom>
            <a:ln w="34077">
              <a:solidFill>
                <a:srgbClr val="000000"/>
              </a:solidFill>
            </a:ln>
          </p:spPr>
          <p:txBody>
            <a:bodyPr wrap="square" lIns="0" tIns="0" rIns="0" bIns="0" rtlCol="0"/>
            <a:lstStyle/>
            <a:p>
              <a:endParaRPr/>
            </a:p>
          </p:txBody>
        </p:sp>
      </p:grpSp>
      <p:sp>
        <p:nvSpPr>
          <p:cNvPr id="52" name="object 52"/>
          <p:cNvSpPr txBox="1"/>
          <p:nvPr/>
        </p:nvSpPr>
        <p:spPr>
          <a:xfrm>
            <a:off x="5195918" y="1952514"/>
            <a:ext cx="401955"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3</a:t>
            </a:r>
            <a:r>
              <a:rPr sz="1950" b="1" spc="160" dirty="0">
                <a:latin typeface="Arial"/>
                <a:cs typeface="Arial"/>
              </a:rPr>
              <a:t> </a:t>
            </a:r>
            <a:r>
              <a:rPr sz="1950" b="1" dirty="0">
                <a:latin typeface="Arial"/>
                <a:cs typeface="Arial"/>
              </a:rPr>
              <a:t>3</a:t>
            </a:r>
            <a:endParaRPr sz="1950">
              <a:latin typeface="Arial"/>
              <a:cs typeface="Arial"/>
            </a:endParaRPr>
          </a:p>
        </p:txBody>
      </p:sp>
      <p:sp>
        <p:nvSpPr>
          <p:cNvPr id="53" name="object 53"/>
          <p:cNvSpPr/>
          <p:nvPr/>
        </p:nvSpPr>
        <p:spPr>
          <a:xfrm>
            <a:off x="4990083" y="2040656"/>
            <a:ext cx="356870" cy="222885"/>
          </a:xfrm>
          <a:custGeom>
            <a:avLst/>
            <a:gdLst/>
            <a:ahLst/>
            <a:cxnLst/>
            <a:rect l="l" t="t" r="r" b="b"/>
            <a:pathLst>
              <a:path w="356870" h="222885">
                <a:moveTo>
                  <a:pt x="0" y="222854"/>
                </a:moveTo>
                <a:lnTo>
                  <a:pt x="356552" y="0"/>
                </a:lnTo>
              </a:path>
              <a:path w="356870" h="222885">
                <a:moveTo>
                  <a:pt x="0" y="0"/>
                </a:moveTo>
                <a:lnTo>
                  <a:pt x="356552" y="222854"/>
                </a:lnTo>
              </a:path>
            </a:pathLst>
          </a:custGeom>
          <a:ln w="51117">
            <a:solidFill>
              <a:srgbClr val="000000"/>
            </a:solidFill>
          </a:ln>
        </p:spPr>
        <p:txBody>
          <a:bodyPr wrap="square" lIns="0" tIns="0" rIns="0" bIns="0" rtlCol="0"/>
          <a:lstStyle/>
          <a:p>
            <a:endParaRPr/>
          </a:p>
        </p:txBody>
      </p:sp>
      <p:sp>
        <p:nvSpPr>
          <p:cNvPr id="54" name="object 5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17</a:t>
            </a:fld>
            <a:endParaRPr spc="2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48D8-7BE0-46C7-B336-8560DBE0D6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A8A08F-773E-4EEB-9B00-447B3C7A5E91}"/>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699A9110-F040-4CCE-8E0A-C3C2AEE68735}"/>
              </a:ext>
            </a:extLst>
          </p:cNvPr>
          <p:cNvPicPr>
            <a:picLocks noChangeAspect="1"/>
          </p:cNvPicPr>
          <p:nvPr/>
        </p:nvPicPr>
        <p:blipFill>
          <a:blip r:embed="rId2"/>
          <a:stretch>
            <a:fillRect/>
          </a:stretch>
        </p:blipFill>
        <p:spPr>
          <a:xfrm>
            <a:off x="854051" y="426273"/>
            <a:ext cx="8988449" cy="6707952"/>
          </a:xfrm>
          <a:prstGeom prst="rect">
            <a:avLst/>
          </a:prstGeom>
        </p:spPr>
      </p:pic>
    </p:spTree>
    <p:extLst>
      <p:ext uri="{BB962C8B-B14F-4D97-AF65-F5344CB8AC3E}">
        <p14:creationId xmlns:p14="http://schemas.microsoft.com/office/powerpoint/2010/main" val="420231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GB" spc="20" smtClean="0"/>
              <a:t>19</a:t>
            </a:fld>
            <a:endParaRPr lang="en-GB" spc="20" dirty="0"/>
          </a:p>
        </p:txBody>
      </p:sp>
      <p:pic>
        <p:nvPicPr>
          <p:cNvPr id="13" name="Picture 12" descr="A computer screen shot of a computer code&#10;&#10;Description automatically generated">
            <a:extLst>
              <a:ext uri="{FF2B5EF4-FFF2-40B4-BE49-F238E27FC236}">
                <a16:creationId xmlns:a16="http://schemas.microsoft.com/office/drawing/2014/main" id="{136B36F2-4167-F893-892E-296E91745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906"/>
            <a:ext cx="10693400" cy="6015038"/>
          </a:xfrm>
          <a:prstGeom prst="rect">
            <a:avLst/>
          </a:prstGeom>
        </p:spPr>
      </p:pic>
    </p:spTree>
    <p:extLst>
      <p:ext uri="{BB962C8B-B14F-4D97-AF65-F5344CB8AC3E}">
        <p14:creationId xmlns:p14="http://schemas.microsoft.com/office/powerpoint/2010/main" val="204123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a:t>
            </a:fld>
            <a:endParaRPr spc="20" dirty="0"/>
          </a:p>
        </p:txBody>
      </p:sp>
      <p:sp>
        <p:nvSpPr>
          <p:cNvPr id="2" name="object 2"/>
          <p:cNvSpPr txBox="1">
            <a:spLocks noGrp="1"/>
          </p:cNvSpPr>
          <p:nvPr>
            <p:ph type="title"/>
          </p:nvPr>
        </p:nvSpPr>
        <p:spPr>
          <a:xfrm>
            <a:off x="1168304" y="798823"/>
            <a:ext cx="7722234" cy="359410"/>
          </a:xfrm>
          <a:prstGeom prst="rect">
            <a:avLst/>
          </a:prstGeom>
          <a:ln w="50609">
            <a:solidFill>
              <a:srgbClr val="000000"/>
            </a:solidFill>
          </a:ln>
        </p:spPr>
        <p:txBody>
          <a:bodyPr vert="horz" wrap="square" lIns="0" tIns="0" rIns="0" bIns="0" rtlCol="0">
            <a:spAutoFit/>
          </a:bodyPr>
          <a:lstStyle/>
          <a:p>
            <a:pPr marL="635" algn="ctr">
              <a:lnSpc>
                <a:spcPts val="2630"/>
              </a:lnSpc>
            </a:pPr>
            <a:r>
              <a:rPr spc="-45" dirty="0"/>
              <a:t>Outline</a:t>
            </a:r>
          </a:p>
        </p:txBody>
      </p:sp>
      <p:sp>
        <p:nvSpPr>
          <p:cNvPr id="3" name="object 3"/>
          <p:cNvSpPr txBox="1"/>
          <p:nvPr/>
        </p:nvSpPr>
        <p:spPr>
          <a:xfrm>
            <a:off x="1130300" y="1380470"/>
            <a:ext cx="5003165" cy="3015615"/>
          </a:xfrm>
          <a:prstGeom prst="rect">
            <a:avLst/>
          </a:prstGeom>
        </p:spPr>
        <p:txBody>
          <a:bodyPr vert="horz" wrap="square" lIns="0" tIns="14604" rIns="0" bIns="0" rtlCol="0">
            <a:spAutoFit/>
          </a:bodyPr>
          <a:lstStyle/>
          <a:p>
            <a:pPr marL="374650" indent="-362585">
              <a:lnSpc>
                <a:spcPct val="100000"/>
              </a:lnSpc>
              <a:spcBef>
                <a:spcPts val="114"/>
              </a:spcBef>
              <a:buFont typeface="DejaVu Sans Condensed"/>
              <a:buChar char="♦"/>
              <a:tabLst>
                <a:tab pos="374650" algn="l"/>
                <a:tab pos="375285" algn="l"/>
              </a:tabLst>
            </a:pPr>
            <a:r>
              <a:rPr sz="2050" spc="-15" dirty="0">
                <a:latin typeface="Times New Roman"/>
                <a:cs typeface="Times New Roman"/>
              </a:rPr>
              <a:t>Games</a:t>
            </a:r>
            <a:r>
              <a:rPr lang="bg-BG" sz="2050" spc="-15" dirty="0">
                <a:latin typeface="Times New Roman"/>
                <a:cs typeface="Times New Roman"/>
              </a:rPr>
              <a:t> </a:t>
            </a:r>
            <a:r>
              <a:rPr lang="en-GB" sz="2050" spc="-15" dirty="0">
                <a:latin typeface="Times New Roman"/>
                <a:cs typeface="Times New Roman"/>
              </a:rPr>
              <a:t>and AI</a:t>
            </a:r>
            <a:endParaRPr sz="2050" dirty="0">
              <a:latin typeface="Times New Roman"/>
              <a:cs typeface="Times New Roman"/>
            </a:endParaRPr>
          </a:p>
          <a:p>
            <a:pPr marL="374650" indent="-362585">
              <a:lnSpc>
                <a:spcPct val="100000"/>
              </a:lnSpc>
              <a:spcBef>
                <a:spcPts val="1560"/>
              </a:spcBef>
              <a:buFont typeface="DejaVu Sans Condensed"/>
              <a:buChar char="♦"/>
              <a:tabLst>
                <a:tab pos="374650" algn="l"/>
                <a:tab pos="375285" algn="l"/>
              </a:tabLst>
            </a:pPr>
            <a:r>
              <a:rPr sz="2050" spc="-5" dirty="0">
                <a:latin typeface="Times New Roman"/>
                <a:cs typeface="Times New Roman"/>
              </a:rPr>
              <a:t>Perfect</a:t>
            </a:r>
            <a:r>
              <a:rPr sz="2050" spc="75" dirty="0">
                <a:latin typeface="Times New Roman"/>
                <a:cs typeface="Times New Roman"/>
              </a:rPr>
              <a:t> </a:t>
            </a:r>
            <a:r>
              <a:rPr sz="2050" spc="-20" dirty="0">
                <a:latin typeface="Times New Roman"/>
                <a:cs typeface="Times New Roman"/>
              </a:rPr>
              <a:t>play</a:t>
            </a:r>
            <a:endParaRPr sz="2050" dirty="0">
              <a:latin typeface="Times New Roman"/>
              <a:cs typeface="Times New Roman"/>
            </a:endParaRPr>
          </a:p>
          <a:p>
            <a:pPr marL="943610" lvl="1" indent="-200660">
              <a:lnSpc>
                <a:spcPct val="100000"/>
              </a:lnSpc>
              <a:spcBef>
                <a:spcPts val="30"/>
              </a:spcBef>
              <a:buChar char="–"/>
              <a:tabLst>
                <a:tab pos="944244" algn="l"/>
              </a:tabLst>
            </a:pPr>
            <a:r>
              <a:rPr sz="2050" spc="-10" dirty="0">
                <a:latin typeface="Times New Roman"/>
                <a:cs typeface="Times New Roman"/>
              </a:rPr>
              <a:t>minimax</a:t>
            </a:r>
            <a:r>
              <a:rPr sz="2050" spc="70" dirty="0">
                <a:latin typeface="Times New Roman"/>
                <a:cs typeface="Times New Roman"/>
              </a:rPr>
              <a:t> </a:t>
            </a:r>
            <a:r>
              <a:rPr sz="2050" spc="-45" dirty="0">
                <a:latin typeface="Times New Roman"/>
                <a:cs typeface="Times New Roman"/>
              </a:rPr>
              <a:t>decisions</a:t>
            </a:r>
            <a:endParaRPr sz="2050" dirty="0">
              <a:latin typeface="Times New Roman"/>
              <a:cs typeface="Times New Roman"/>
            </a:endParaRPr>
          </a:p>
          <a:p>
            <a:pPr marL="943610" lvl="1" indent="-200660">
              <a:lnSpc>
                <a:spcPct val="100000"/>
              </a:lnSpc>
              <a:spcBef>
                <a:spcPts val="30"/>
              </a:spcBef>
              <a:buFont typeface="Times New Roman"/>
              <a:buChar char="–"/>
              <a:tabLst>
                <a:tab pos="944244" algn="l"/>
              </a:tabLst>
            </a:pPr>
            <a:r>
              <a:rPr sz="2050" b="0" i="1" spc="-70" dirty="0">
                <a:latin typeface="Bookman Old Style"/>
                <a:cs typeface="Bookman Old Style"/>
              </a:rPr>
              <a:t>α</a:t>
            </a:r>
            <a:r>
              <a:rPr sz="2050" spc="-70" dirty="0">
                <a:latin typeface="Times New Roman"/>
                <a:cs typeface="Times New Roman"/>
              </a:rPr>
              <a:t>–</a:t>
            </a:r>
            <a:r>
              <a:rPr sz="2050" b="0" i="1" spc="-70" dirty="0">
                <a:latin typeface="Bookman Old Style"/>
                <a:cs typeface="Bookman Old Style"/>
              </a:rPr>
              <a:t>β</a:t>
            </a:r>
            <a:r>
              <a:rPr sz="2050" b="0" i="1" spc="85" dirty="0">
                <a:latin typeface="Bookman Old Style"/>
                <a:cs typeface="Bookman Old Style"/>
              </a:rPr>
              <a:t> </a:t>
            </a:r>
            <a:r>
              <a:rPr sz="2050" dirty="0">
                <a:latin typeface="Times New Roman"/>
                <a:cs typeface="Times New Roman"/>
              </a:rPr>
              <a:t>pruning</a:t>
            </a:r>
          </a:p>
          <a:p>
            <a:pPr marL="374650" indent="-362585">
              <a:lnSpc>
                <a:spcPct val="100000"/>
              </a:lnSpc>
              <a:spcBef>
                <a:spcPts val="1560"/>
              </a:spcBef>
              <a:buFont typeface="DejaVu Sans Condensed"/>
              <a:buChar char="♦"/>
              <a:tabLst>
                <a:tab pos="374650" algn="l"/>
                <a:tab pos="375285" algn="l"/>
              </a:tabLst>
            </a:pPr>
            <a:r>
              <a:rPr sz="2050" spc="-30" dirty="0">
                <a:latin typeface="Times New Roman"/>
                <a:cs typeface="Times New Roman"/>
              </a:rPr>
              <a:t>Resource</a:t>
            </a:r>
            <a:r>
              <a:rPr sz="2050" spc="110" dirty="0">
                <a:latin typeface="Times New Roman"/>
                <a:cs typeface="Times New Roman"/>
              </a:rPr>
              <a:t> </a:t>
            </a:r>
            <a:r>
              <a:rPr sz="2050" spc="-10" dirty="0">
                <a:latin typeface="Times New Roman"/>
                <a:cs typeface="Times New Roman"/>
              </a:rPr>
              <a:t>limits</a:t>
            </a:r>
            <a:r>
              <a:rPr sz="2050" spc="114" dirty="0">
                <a:latin typeface="Times New Roman"/>
                <a:cs typeface="Times New Roman"/>
              </a:rPr>
              <a:t> </a:t>
            </a:r>
            <a:r>
              <a:rPr sz="2050" spc="30" dirty="0">
                <a:latin typeface="Times New Roman"/>
                <a:cs typeface="Times New Roman"/>
              </a:rPr>
              <a:t>and</a:t>
            </a:r>
            <a:r>
              <a:rPr sz="2050" spc="110" dirty="0">
                <a:latin typeface="Times New Roman"/>
                <a:cs typeface="Times New Roman"/>
              </a:rPr>
              <a:t> </a:t>
            </a:r>
            <a:r>
              <a:rPr sz="2050" dirty="0">
                <a:latin typeface="Times New Roman"/>
                <a:cs typeface="Times New Roman"/>
              </a:rPr>
              <a:t>approximate</a:t>
            </a:r>
            <a:r>
              <a:rPr sz="2050" spc="110" dirty="0">
                <a:latin typeface="Times New Roman"/>
                <a:cs typeface="Times New Roman"/>
              </a:rPr>
              <a:t> </a:t>
            </a:r>
            <a:r>
              <a:rPr sz="2050" spc="-15" dirty="0">
                <a:latin typeface="Times New Roman"/>
                <a:cs typeface="Times New Roman"/>
              </a:rPr>
              <a:t>evaluation</a:t>
            </a:r>
            <a:endParaRPr sz="2050" dirty="0">
              <a:latin typeface="Times New Roman"/>
              <a:cs typeface="Times New Roman"/>
            </a:endParaRPr>
          </a:p>
          <a:p>
            <a:pPr marL="374650" indent="-362585">
              <a:lnSpc>
                <a:spcPct val="100000"/>
              </a:lnSpc>
              <a:spcBef>
                <a:spcPts val="1560"/>
              </a:spcBef>
              <a:buFont typeface="DejaVu Sans Condensed"/>
              <a:buChar char="♦"/>
              <a:tabLst>
                <a:tab pos="374650" algn="l"/>
                <a:tab pos="375285" algn="l"/>
              </a:tabLst>
            </a:pPr>
            <a:r>
              <a:rPr sz="2050" spc="-15" dirty="0">
                <a:latin typeface="Times New Roman"/>
                <a:cs typeface="Times New Roman"/>
              </a:rPr>
              <a:t>Games</a:t>
            </a:r>
            <a:r>
              <a:rPr sz="2050" spc="85" dirty="0">
                <a:latin typeface="Times New Roman"/>
                <a:cs typeface="Times New Roman"/>
              </a:rPr>
              <a:t> </a:t>
            </a:r>
            <a:r>
              <a:rPr sz="2050" spc="-100" dirty="0">
                <a:latin typeface="Times New Roman"/>
                <a:cs typeface="Times New Roman"/>
              </a:rPr>
              <a:t>of</a:t>
            </a:r>
            <a:r>
              <a:rPr sz="2050" spc="90" dirty="0">
                <a:latin typeface="Times New Roman"/>
                <a:cs typeface="Times New Roman"/>
              </a:rPr>
              <a:t> </a:t>
            </a:r>
            <a:r>
              <a:rPr sz="2050" spc="-35" dirty="0">
                <a:latin typeface="Times New Roman"/>
                <a:cs typeface="Times New Roman"/>
              </a:rPr>
              <a:t>chance</a:t>
            </a:r>
            <a:endParaRPr sz="2050" dirty="0">
              <a:latin typeface="Times New Roman"/>
              <a:cs typeface="Times New Roman"/>
            </a:endParaRPr>
          </a:p>
          <a:p>
            <a:pPr marL="374650" indent="-362585">
              <a:lnSpc>
                <a:spcPct val="100000"/>
              </a:lnSpc>
              <a:spcBef>
                <a:spcPts val="1560"/>
              </a:spcBef>
              <a:buFont typeface="DejaVu Sans Condensed"/>
              <a:buChar char="♦"/>
              <a:tabLst>
                <a:tab pos="374650" algn="l"/>
                <a:tab pos="375285" algn="l"/>
              </a:tabLst>
            </a:pPr>
            <a:r>
              <a:rPr sz="2050" spc="-15" dirty="0">
                <a:latin typeface="Times New Roman"/>
                <a:cs typeface="Times New Roman"/>
              </a:rPr>
              <a:t>Games</a:t>
            </a:r>
            <a:r>
              <a:rPr sz="2050" spc="95" dirty="0">
                <a:latin typeface="Times New Roman"/>
                <a:cs typeface="Times New Roman"/>
              </a:rPr>
              <a:t> </a:t>
            </a:r>
            <a:r>
              <a:rPr sz="2050" spc="-100" dirty="0">
                <a:latin typeface="Times New Roman"/>
                <a:cs typeface="Times New Roman"/>
              </a:rPr>
              <a:t>of</a:t>
            </a:r>
            <a:r>
              <a:rPr sz="2050" spc="95" dirty="0">
                <a:latin typeface="Times New Roman"/>
                <a:cs typeface="Times New Roman"/>
              </a:rPr>
              <a:t> </a:t>
            </a:r>
            <a:r>
              <a:rPr sz="2050" spc="-10" dirty="0">
                <a:latin typeface="Times New Roman"/>
                <a:cs typeface="Times New Roman"/>
              </a:rPr>
              <a:t>imperfect</a:t>
            </a:r>
            <a:r>
              <a:rPr sz="2050" spc="100" dirty="0">
                <a:latin typeface="Times New Roman"/>
                <a:cs typeface="Times New Roman"/>
              </a:rPr>
              <a:t> </a:t>
            </a:r>
            <a:r>
              <a:rPr sz="2050" spc="-10" dirty="0">
                <a:latin typeface="Times New Roman"/>
                <a:cs typeface="Times New Roman"/>
              </a:rPr>
              <a:t>information</a:t>
            </a:r>
            <a:endParaRPr sz="205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descr="A diagram of a triangle with numbers and lines&#10;&#10;Description automatically generated with medium confidence">
            <a:extLst>
              <a:ext uri="{FF2B5EF4-FFF2-40B4-BE49-F238E27FC236}">
                <a16:creationId xmlns:a16="http://schemas.microsoft.com/office/drawing/2014/main" id="{C4CC7B0F-FEF2-36A6-39BC-12EE7AA06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906"/>
            <a:ext cx="10693400" cy="60150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21</a:t>
            </a:fld>
            <a:endParaRPr spc="20" dirty="0"/>
          </a:p>
        </p:txBody>
      </p:sp>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marR="6350" algn="ctr">
              <a:lnSpc>
                <a:spcPts val="2630"/>
              </a:lnSpc>
            </a:pPr>
            <a:r>
              <a:rPr spc="-55" dirty="0"/>
              <a:t>Properties</a:t>
            </a:r>
            <a:r>
              <a:rPr spc="290" dirty="0"/>
              <a:t> </a:t>
            </a:r>
            <a:r>
              <a:rPr spc="-135" dirty="0"/>
              <a:t>of</a:t>
            </a:r>
            <a:r>
              <a:rPr spc="300" dirty="0"/>
              <a:t> </a:t>
            </a: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endParaRPr sz="2050" dirty="0">
              <a:solidFill>
                <a:srgbClr val="FF0000"/>
              </a:solidFill>
              <a:latin typeface="Bookman Old Style"/>
              <a:cs typeface="Bookman Old Style"/>
            </a:endParaRPr>
          </a:p>
        </p:txBody>
      </p:sp>
      <p:sp>
        <p:nvSpPr>
          <p:cNvPr id="3" name="object 3"/>
          <p:cNvSpPr txBox="1"/>
          <p:nvPr/>
        </p:nvSpPr>
        <p:spPr>
          <a:xfrm>
            <a:off x="1092200" y="1396472"/>
            <a:ext cx="9436100" cy="2194831"/>
          </a:xfrm>
          <a:prstGeom prst="rect">
            <a:avLst/>
          </a:prstGeom>
        </p:spPr>
        <p:txBody>
          <a:bodyPr vert="horz" wrap="square" lIns="0" tIns="14604" rIns="0" bIns="0" rtlCol="0">
            <a:spAutoFit/>
          </a:bodyPr>
          <a:lstStyle/>
          <a:p>
            <a:pPr marL="393700" indent="-342900">
              <a:lnSpc>
                <a:spcPct val="100000"/>
              </a:lnSpc>
              <a:spcBef>
                <a:spcPts val="114"/>
              </a:spcBef>
              <a:buFont typeface="Wingdings" panose="05000000000000000000" pitchFamily="2" charset="2"/>
              <a:buChar char="q"/>
            </a:pPr>
            <a:r>
              <a:rPr sz="2050" spc="20" dirty="0">
                <a:latin typeface="Times New Roman"/>
                <a:cs typeface="Times New Roman"/>
              </a:rPr>
              <a:t>Pruning</a:t>
            </a:r>
            <a:r>
              <a:rPr sz="2050" spc="110" dirty="0">
                <a:latin typeface="Times New Roman"/>
                <a:cs typeface="Times New Roman"/>
              </a:rPr>
              <a:t> </a:t>
            </a:r>
            <a:r>
              <a:rPr sz="2050" b="1" spc="-100" dirty="0">
                <a:solidFill>
                  <a:srgbClr val="FF0000"/>
                </a:solidFill>
                <a:latin typeface="Georgia"/>
                <a:cs typeface="Georgia"/>
              </a:rPr>
              <a:t>does</a:t>
            </a:r>
            <a:r>
              <a:rPr sz="2050" b="1" spc="254" dirty="0">
                <a:solidFill>
                  <a:srgbClr val="FF0000"/>
                </a:solidFill>
                <a:latin typeface="Georgia"/>
                <a:cs typeface="Georgia"/>
              </a:rPr>
              <a:t> </a:t>
            </a:r>
            <a:r>
              <a:rPr sz="2050" b="1" spc="-60" dirty="0">
                <a:solidFill>
                  <a:srgbClr val="FF0000"/>
                </a:solidFill>
                <a:latin typeface="Georgia"/>
                <a:cs typeface="Georgia"/>
              </a:rPr>
              <a:t>not</a:t>
            </a:r>
            <a:r>
              <a:rPr sz="2050" b="1" spc="105" dirty="0">
                <a:solidFill>
                  <a:srgbClr val="FF0000"/>
                </a:solidFill>
                <a:latin typeface="Georgia"/>
                <a:cs typeface="Georgia"/>
              </a:rPr>
              <a:t> </a:t>
            </a:r>
            <a:r>
              <a:rPr sz="2050" spc="-40" dirty="0">
                <a:latin typeface="Times New Roman"/>
                <a:cs typeface="Times New Roman"/>
              </a:rPr>
              <a:t>affect</a:t>
            </a:r>
            <a:r>
              <a:rPr sz="2050" spc="110"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spc="-45" dirty="0">
                <a:latin typeface="Times New Roman"/>
                <a:cs typeface="Times New Roman"/>
              </a:rPr>
              <a:t>final</a:t>
            </a:r>
            <a:r>
              <a:rPr sz="2050" spc="110" dirty="0">
                <a:latin typeface="Times New Roman"/>
                <a:cs typeface="Times New Roman"/>
              </a:rPr>
              <a:t> </a:t>
            </a:r>
            <a:r>
              <a:rPr sz="2050" spc="5" dirty="0">
                <a:latin typeface="Times New Roman"/>
                <a:cs typeface="Times New Roman"/>
              </a:rPr>
              <a:t>result</a:t>
            </a:r>
            <a:endParaRPr lang="en-GB" sz="2050" spc="5" dirty="0">
              <a:latin typeface="Times New Roman"/>
              <a:cs typeface="Times New Roman"/>
            </a:endParaRPr>
          </a:p>
          <a:p>
            <a:pPr marL="393700" marR="1578610" indent="-342900">
              <a:lnSpc>
                <a:spcPct val="163400"/>
              </a:lnSpc>
              <a:buFont typeface="Wingdings" panose="05000000000000000000" pitchFamily="2" charset="2"/>
              <a:buChar char="q"/>
            </a:pPr>
            <a:r>
              <a:rPr sz="2050" spc="-5" dirty="0">
                <a:latin typeface="Times New Roman"/>
                <a:cs typeface="Times New Roman"/>
              </a:rPr>
              <a:t>Good </a:t>
            </a:r>
            <a:r>
              <a:rPr sz="2050" spc="-75" dirty="0">
                <a:latin typeface="Times New Roman"/>
                <a:cs typeface="Times New Roman"/>
              </a:rPr>
              <a:t>move</a:t>
            </a:r>
            <a:r>
              <a:rPr sz="2050" spc="-70" dirty="0">
                <a:latin typeface="Times New Roman"/>
                <a:cs typeface="Times New Roman"/>
              </a:rPr>
              <a:t> </a:t>
            </a:r>
            <a:r>
              <a:rPr sz="2050" spc="-20" dirty="0">
                <a:latin typeface="Times New Roman"/>
                <a:cs typeface="Times New Roman"/>
              </a:rPr>
              <a:t>ordering </a:t>
            </a:r>
            <a:r>
              <a:rPr sz="2050" b="1" spc="-45" dirty="0">
                <a:solidFill>
                  <a:srgbClr val="3333FF"/>
                </a:solidFill>
                <a:latin typeface="Times New Roman"/>
                <a:cs typeface="Times New Roman"/>
              </a:rPr>
              <a:t>improves </a:t>
            </a:r>
            <a:r>
              <a:rPr sz="2050" b="1" spc="35" dirty="0">
                <a:solidFill>
                  <a:srgbClr val="3333FF"/>
                </a:solidFill>
                <a:latin typeface="Times New Roman"/>
                <a:cs typeface="Times New Roman"/>
              </a:rPr>
              <a:t>the </a:t>
            </a:r>
            <a:r>
              <a:rPr sz="2050" b="1" spc="-55" dirty="0">
                <a:solidFill>
                  <a:srgbClr val="3333FF"/>
                </a:solidFill>
                <a:latin typeface="Times New Roman"/>
                <a:cs typeface="Times New Roman"/>
              </a:rPr>
              <a:t>effectiveness</a:t>
            </a:r>
            <a:r>
              <a:rPr sz="2050" b="1" spc="-50" dirty="0">
                <a:solidFill>
                  <a:srgbClr val="3333FF"/>
                </a:solidFill>
                <a:latin typeface="Times New Roman"/>
                <a:cs typeface="Times New Roman"/>
              </a:rPr>
              <a:t> </a:t>
            </a:r>
            <a:r>
              <a:rPr sz="2050" spc="-100" dirty="0">
                <a:latin typeface="Times New Roman"/>
                <a:cs typeface="Times New Roman"/>
              </a:rPr>
              <a:t>of</a:t>
            </a:r>
            <a:r>
              <a:rPr sz="2050" spc="-95" dirty="0">
                <a:latin typeface="Times New Roman"/>
                <a:cs typeface="Times New Roman"/>
              </a:rPr>
              <a:t> </a:t>
            </a:r>
            <a:r>
              <a:rPr sz="2050" dirty="0">
                <a:latin typeface="Times New Roman"/>
                <a:cs typeface="Times New Roman"/>
              </a:rPr>
              <a:t>pruning </a:t>
            </a:r>
            <a:r>
              <a:rPr sz="2050" spc="5" dirty="0">
                <a:latin typeface="Times New Roman"/>
                <a:cs typeface="Times New Roman"/>
              </a:rPr>
              <a:t> </a:t>
            </a:r>
            <a:endParaRPr lang="en-GB" sz="2050" spc="5" dirty="0">
              <a:latin typeface="Times New Roman"/>
              <a:cs typeface="Times New Roman"/>
            </a:endParaRPr>
          </a:p>
          <a:p>
            <a:pPr marL="50800" marR="1578610">
              <a:lnSpc>
                <a:spcPct val="163400"/>
              </a:lnSpc>
            </a:pPr>
            <a:r>
              <a:rPr lang="en-GB" sz="2050" b="1" i="1" spc="5" dirty="0">
                <a:solidFill>
                  <a:srgbClr val="7030A0"/>
                </a:solidFill>
                <a:latin typeface="Times New Roman"/>
                <a:cs typeface="Times New Roman"/>
              </a:rPr>
              <a:t>Example: </a:t>
            </a:r>
            <a:r>
              <a:rPr lang="en-GB" sz="2050" spc="5" dirty="0">
                <a:latin typeface="Times New Roman"/>
                <a:cs typeface="Times New Roman"/>
              </a:rPr>
              <a:t>W</a:t>
            </a:r>
            <a:r>
              <a:rPr sz="2050" spc="40" dirty="0" err="1">
                <a:latin typeface="Times New Roman"/>
                <a:cs typeface="Times New Roman"/>
              </a:rPr>
              <a:t>ith</a:t>
            </a:r>
            <a:r>
              <a:rPr sz="2050" spc="110" dirty="0">
                <a:latin typeface="Times New Roman"/>
                <a:cs typeface="Times New Roman"/>
              </a:rPr>
              <a:t> </a:t>
            </a:r>
            <a:r>
              <a:rPr sz="2050" dirty="0">
                <a:latin typeface="Times New Roman"/>
                <a:cs typeface="Times New Roman"/>
              </a:rPr>
              <a:t>“perfect</a:t>
            </a:r>
            <a:r>
              <a:rPr sz="2050" spc="114" dirty="0">
                <a:latin typeface="Times New Roman"/>
                <a:cs typeface="Times New Roman"/>
              </a:rPr>
              <a:t> </a:t>
            </a:r>
            <a:r>
              <a:rPr sz="2050" spc="-15" dirty="0">
                <a:latin typeface="Times New Roman"/>
                <a:cs typeface="Times New Roman"/>
              </a:rPr>
              <a:t>ordering”</a:t>
            </a:r>
            <a:r>
              <a:rPr sz="2050" spc="114" dirty="0">
                <a:latin typeface="Times New Roman"/>
                <a:cs typeface="Times New Roman"/>
              </a:rPr>
              <a:t> </a:t>
            </a:r>
            <a:r>
              <a:rPr sz="2050" spc="-114" dirty="0">
                <a:latin typeface="Times New Roman"/>
                <a:cs typeface="Times New Roman"/>
              </a:rPr>
              <a:t>we</a:t>
            </a:r>
            <a:r>
              <a:rPr sz="2050" spc="110" dirty="0">
                <a:latin typeface="Times New Roman"/>
                <a:cs typeface="Times New Roman"/>
              </a:rPr>
              <a:t> </a:t>
            </a:r>
            <a:r>
              <a:rPr sz="2050" dirty="0">
                <a:latin typeface="Times New Roman"/>
                <a:cs typeface="Times New Roman"/>
              </a:rPr>
              <a:t>get</a:t>
            </a:r>
            <a:r>
              <a:rPr sz="2050" spc="114" dirty="0">
                <a:latin typeface="Times New Roman"/>
                <a:cs typeface="Times New Roman"/>
              </a:rPr>
              <a:t> </a:t>
            </a:r>
            <a:r>
              <a:rPr sz="2050" spc="5" dirty="0">
                <a:latin typeface="Times New Roman"/>
                <a:cs typeface="Times New Roman"/>
              </a:rPr>
              <a:t>time</a:t>
            </a:r>
            <a:r>
              <a:rPr sz="2050" spc="114" dirty="0">
                <a:latin typeface="Times New Roman"/>
                <a:cs typeface="Times New Roman"/>
              </a:rPr>
              <a:t> </a:t>
            </a:r>
            <a:r>
              <a:rPr sz="2050" spc="-25" dirty="0">
                <a:latin typeface="Times New Roman"/>
                <a:cs typeface="Times New Roman"/>
              </a:rPr>
              <a:t>complexity</a:t>
            </a:r>
            <a:r>
              <a:rPr sz="2050" spc="110" dirty="0">
                <a:latin typeface="Times New Roman"/>
                <a:cs typeface="Times New Roman"/>
              </a:rPr>
              <a:t> </a:t>
            </a:r>
            <a:r>
              <a:rPr sz="2050" spc="325" dirty="0">
                <a:latin typeface="Times New Roman"/>
                <a:cs typeface="Times New Roman"/>
              </a:rPr>
              <a:t>=</a:t>
            </a:r>
            <a:r>
              <a:rPr sz="2050" spc="114" dirty="0">
                <a:latin typeface="Times New Roman"/>
                <a:cs typeface="Times New Roman"/>
              </a:rPr>
              <a:t> </a:t>
            </a:r>
            <a:r>
              <a:rPr sz="2050" b="0" i="1" spc="-50" dirty="0">
                <a:solidFill>
                  <a:srgbClr val="A1587B"/>
                </a:solidFill>
                <a:latin typeface="Bookman Old Style"/>
                <a:cs typeface="Bookman Old Style"/>
              </a:rPr>
              <a:t>O</a:t>
            </a:r>
            <a:r>
              <a:rPr sz="2050" spc="-50" dirty="0">
                <a:solidFill>
                  <a:srgbClr val="A1587B"/>
                </a:solidFill>
                <a:latin typeface="Times New Roman"/>
                <a:cs typeface="Times New Roman"/>
              </a:rPr>
              <a:t>(</a:t>
            </a:r>
            <a:r>
              <a:rPr sz="2050" b="0" i="1" spc="-50" dirty="0">
                <a:solidFill>
                  <a:srgbClr val="A1587B"/>
                </a:solidFill>
                <a:latin typeface="Bookman Old Style"/>
                <a:cs typeface="Bookman Old Style"/>
              </a:rPr>
              <a:t>b</a:t>
            </a:r>
            <a:r>
              <a:rPr sz="2100" b="0" i="1" spc="-75" baseline="29761" dirty="0">
                <a:solidFill>
                  <a:srgbClr val="A1587B"/>
                </a:solidFill>
                <a:latin typeface="Bookman Old Style"/>
                <a:cs typeface="Bookman Old Style"/>
              </a:rPr>
              <a:t>m/</a:t>
            </a:r>
            <a:r>
              <a:rPr sz="2100" spc="-75" baseline="29761" dirty="0">
                <a:solidFill>
                  <a:srgbClr val="A1587B"/>
                </a:solidFill>
                <a:latin typeface="Times New Roman"/>
                <a:cs typeface="Times New Roman"/>
              </a:rPr>
              <a:t>2</a:t>
            </a:r>
            <a:r>
              <a:rPr sz="2050" spc="-50" dirty="0">
                <a:solidFill>
                  <a:srgbClr val="A1587B"/>
                </a:solidFill>
                <a:latin typeface="Times New Roman"/>
                <a:cs typeface="Times New Roman"/>
              </a:rPr>
              <a:t>)</a:t>
            </a:r>
            <a:endParaRPr sz="2050" dirty="0">
              <a:latin typeface="Times New Roman"/>
              <a:cs typeface="Times New Roman"/>
            </a:endParaRPr>
          </a:p>
          <a:p>
            <a:pPr marL="781685">
              <a:lnSpc>
                <a:spcPct val="100000"/>
              </a:lnSpc>
              <a:spcBef>
                <a:spcPts val="30"/>
              </a:spcBef>
            </a:pPr>
            <a:r>
              <a:rPr sz="2050" i="1" spc="520" dirty="0">
                <a:latin typeface="DejaVu Sans Condensed"/>
                <a:cs typeface="DejaVu Sans Condensed"/>
              </a:rPr>
              <a:t>⇒</a:t>
            </a:r>
            <a:r>
              <a:rPr sz="2050" i="1" spc="10" dirty="0">
                <a:latin typeface="DejaVu Sans Condensed"/>
                <a:cs typeface="DejaVu Sans Condensed"/>
              </a:rPr>
              <a:t> </a:t>
            </a:r>
            <a:r>
              <a:rPr sz="2050" spc="-95" dirty="0">
                <a:latin typeface="Georgia"/>
                <a:cs typeface="Georgia"/>
              </a:rPr>
              <a:t>doubles</a:t>
            </a:r>
            <a:r>
              <a:rPr sz="2050" b="1" spc="85" dirty="0">
                <a:solidFill>
                  <a:srgbClr val="7F0000"/>
                </a:solidFill>
                <a:latin typeface="Georgia"/>
                <a:cs typeface="Georgia"/>
              </a:rPr>
              <a:t> </a:t>
            </a:r>
            <a:r>
              <a:rPr sz="2050" spc="-50" dirty="0">
                <a:latin typeface="Times New Roman"/>
                <a:cs typeface="Times New Roman"/>
              </a:rPr>
              <a:t>solvable</a:t>
            </a:r>
            <a:r>
              <a:rPr sz="2050" spc="90" dirty="0">
                <a:latin typeface="Times New Roman"/>
                <a:cs typeface="Times New Roman"/>
              </a:rPr>
              <a:t> </a:t>
            </a:r>
            <a:r>
              <a:rPr sz="2050" spc="35" dirty="0">
                <a:latin typeface="Times New Roman"/>
                <a:cs typeface="Times New Roman"/>
              </a:rPr>
              <a:t>depth</a:t>
            </a:r>
            <a:endParaRPr sz="2050" dirty="0">
              <a:latin typeface="Times New Roman"/>
              <a:cs typeface="Times New Roman"/>
            </a:endParaRPr>
          </a:p>
          <a:p>
            <a:pPr marL="50800">
              <a:lnSpc>
                <a:spcPct val="100000"/>
              </a:lnSpc>
              <a:spcBef>
                <a:spcPts val="1560"/>
              </a:spcBef>
            </a:pPr>
            <a:r>
              <a:rPr sz="2050" spc="-5" dirty="0">
                <a:latin typeface="Times New Roman"/>
                <a:cs typeface="Times New Roman"/>
              </a:rPr>
              <a:t>Unfortunately,</a:t>
            </a:r>
            <a:r>
              <a:rPr sz="2050" spc="105" dirty="0">
                <a:latin typeface="Times New Roman"/>
                <a:cs typeface="Times New Roman"/>
              </a:rPr>
              <a:t> </a:t>
            </a:r>
            <a:r>
              <a:rPr sz="2050" spc="-40" dirty="0">
                <a:latin typeface="Times New Roman"/>
                <a:cs typeface="Times New Roman"/>
              </a:rPr>
              <a:t>35</a:t>
            </a:r>
            <a:r>
              <a:rPr sz="2100" spc="-60" baseline="29761" dirty="0">
                <a:latin typeface="Times New Roman"/>
                <a:cs typeface="Times New Roman"/>
              </a:rPr>
              <a:t>50</a:t>
            </a:r>
            <a:r>
              <a:rPr sz="2100" spc="15" baseline="29761" dirty="0">
                <a:solidFill>
                  <a:srgbClr val="A1587B"/>
                </a:solidFill>
                <a:latin typeface="Times New Roman"/>
                <a:cs typeface="Times New Roman"/>
              </a:rPr>
              <a:t> </a:t>
            </a:r>
            <a:r>
              <a:rPr sz="2050" spc="-15" dirty="0">
                <a:latin typeface="Times New Roman"/>
                <a:cs typeface="Times New Roman"/>
              </a:rPr>
              <a:t>still</a:t>
            </a:r>
            <a:r>
              <a:rPr sz="2050" spc="110" dirty="0">
                <a:latin typeface="Times New Roman"/>
                <a:cs typeface="Times New Roman"/>
              </a:rPr>
              <a:t> </a:t>
            </a:r>
            <a:r>
              <a:rPr sz="2050" spc="-35" dirty="0">
                <a:latin typeface="Times New Roman"/>
                <a:cs typeface="Times New Roman"/>
              </a:rPr>
              <a:t>does</a:t>
            </a:r>
            <a:r>
              <a:rPr sz="2050" spc="110" dirty="0">
                <a:latin typeface="Times New Roman"/>
                <a:cs typeface="Times New Roman"/>
              </a:rPr>
              <a:t> </a:t>
            </a:r>
            <a:r>
              <a:rPr sz="2050" spc="35" dirty="0">
                <a:latin typeface="Times New Roman"/>
                <a:cs typeface="Times New Roman"/>
              </a:rPr>
              <a:t>not</a:t>
            </a:r>
            <a:r>
              <a:rPr sz="2050" spc="110" dirty="0">
                <a:latin typeface="Times New Roman"/>
                <a:cs typeface="Times New Roman"/>
              </a:rPr>
              <a:t> </a:t>
            </a:r>
            <a:r>
              <a:rPr sz="2050" spc="-65" dirty="0">
                <a:latin typeface="Times New Roman"/>
                <a:cs typeface="Times New Roman"/>
              </a:rPr>
              <a:t>allow</a:t>
            </a:r>
            <a:r>
              <a:rPr sz="2050" spc="110" dirty="0">
                <a:latin typeface="Times New Roman"/>
                <a:cs typeface="Times New Roman"/>
              </a:rPr>
              <a:t> </a:t>
            </a:r>
            <a:r>
              <a:rPr sz="2050" spc="-15" dirty="0">
                <a:latin typeface="Times New Roman"/>
                <a:cs typeface="Times New Roman"/>
              </a:rPr>
              <a:t>us</a:t>
            </a:r>
            <a:r>
              <a:rPr sz="2050" spc="110"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70" dirty="0">
                <a:latin typeface="Times New Roman"/>
                <a:cs typeface="Times New Roman"/>
              </a:rPr>
              <a:t>solve</a:t>
            </a:r>
            <a:r>
              <a:rPr sz="2050" spc="110" dirty="0">
                <a:latin typeface="Times New Roman"/>
                <a:cs typeface="Times New Roman"/>
              </a:rPr>
              <a:t> </a:t>
            </a:r>
            <a:r>
              <a:rPr sz="2050" spc="-75" dirty="0">
                <a:latin typeface="Times New Roman"/>
                <a:cs typeface="Times New Roman"/>
              </a:rPr>
              <a:t>chess!</a:t>
            </a:r>
            <a:endParaRPr sz="2050" dirty="0">
              <a:latin typeface="Times New Roman"/>
              <a:cs typeface="Times New Roman"/>
            </a:endParaRPr>
          </a:p>
        </p:txBody>
      </p:sp>
      <p:sp>
        <p:nvSpPr>
          <p:cNvPr id="6" name="object 3">
            <a:extLst>
              <a:ext uri="{FF2B5EF4-FFF2-40B4-BE49-F238E27FC236}">
                <a16:creationId xmlns:a16="http://schemas.microsoft.com/office/drawing/2014/main" id="{CA7E8B68-3FDD-AA7A-1BCE-7A7BA3ED052C}"/>
              </a:ext>
            </a:extLst>
          </p:cNvPr>
          <p:cNvSpPr txBox="1"/>
          <p:nvPr/>
        </p:nvSpPr>
        <p:spPr>
          <a:xfrm>
            <a:off x="1130252" y="3991165"/>
            <a:ext cx="7798338" cy="2112757"/>
          </a:xfrm>
          <a:prstGeom prst="rect">
            <a:avLst/>
          </a:prstGeom>
        </p:spPr>
        <p:txBody>
          <a:bodyPr vert="horz" wrap="square" lIns="0" tIns="14604" rIns="0" bIns="0" rtlCol="0">
            <a:spAutoFit/>
          </a:bodyPr>
          <a:lstStyle/>
          <a:p>
            <a:pPr marL="393700" indent="-342900">
              <a:lnSpc>
                <a:spcPct val="100000"/>
              </a:lnSpc>
              <a:spcBef>
                <a:spcPts val="114"/>
              </a:spcBef>
              <a:spcAft>
                <a:spcPts val="600"/>
              </a:spcAft>
              <a:buFont typeface="Wingdings" panose="05000000000000000000" pitchFamily="2" charset="2"/>
              <a:buChar char="q"/>
            </a:pPr>
            <a:r>
              <a:rPr lang="en-GB" sz="2050" spc="5" dirty="0">
                <a:latin typeface="Times New Roman"/>
                <a:cs typeface="Times New Roman"/>
              </a:rPr>
              <a:t>Pruning reduces the </a:t>
            </a:r>
            <a:r>
              <a:rPr lang="en-GB" sz="2050" b="1" spc="5" dirty="0">
                <a:solidFill>
                  <a:srgbClr val="3333FF"/>
                </a:solidFill>
                <a:latin typeface="Times New Roman"/>
                <a:cs typeface="Times New Roman"/>
              </a:rPr>
              <a:t>time for checking </a:t>
            </a:r>
            <a:r>
              <a:rPr lang="en-GB" sz="2050" spc="5" dirty="0">
                <a:latin typeface="Times New Roman"/>
                <a:cs typeface="Times New Roman"/>
              </a:rPr>
              <a:t>unnecessary moves and the </a:t>
            </a:r>
            <a:r>
              <a:rPr lang="en-GB" sz="2050" b="1" spc="5" dirty="0">
                <a:solidFill>
                  <a:srgbClr val="3333FF"/>
                </a:solidFill>
                <a:latin typeface="Times New Roman"/>
                <a:cs typeface="Times New Roman"/>
              </a:rPr>
              <a:t>memory for remembering </a:t>
            </a:r>
            <a:r>
              <a:rPr lang="en-GB" sz="2050" spc="5" dirty="0">
                <a:latin typeface="Times New Roman"/>
                <a:cs typeface="Times New Roman"/>
              </a:rPr>
              <a:t>unnecessary paths</a:t>
            </a:r>
          </a:p>
          <a:p>
            <a:pPr marL="393700" indent="-342900">
              <a:lnSpc>
                <a:spcPct val="100000"/>
              </a:lnSpc>
              <a:spcBef>
                <a:spcPts val="114"/>
              </a:spcBef>
              <a:spcAft>
                <a:spcPts val="600"/>
              </a:spcAft>
              <a:buFont typeface="Wingdings" panose="05000000000000000000" pitchFamily="2" charset="2"/>
              <a:buChar char="q"/>
            </a:pPr>
            <a:r>
              <a:rPr lang="en-GB" sz="2050" spc="5" dirty="0">
                <a:latin typeface="Times New Roman"/>
                <a:cs typeface="Times New Roman"/>
              </a:rPr>
              <a:t>How much precisely depends on the characteristics of the game tree</a:t>
            </a:r>
          </a:p>
          <a:p>
            <a:pPr marL="850900" lvl="1" indent="-342900">
              <a:spcBef>
                <a:spcPts val="114"/>
              </a:spcBef>
              <a:buFont typeface="Arial" panose="020B0604020202020204" pitchFamily="34" charset="0"/>
              <a:buChar char="•"/>
            </a:pPr>
            <a:r>
              <a:rPr lang="en-GB" sz="2050" spc="5" dirty="0">
                <a:latin typeface="Times New Roman"/>
                <a:cs typeface="Times New Roman"/>
              </a:rPr>
              <a:t>Binary trees</a:t>
            </a:r>
          </a:p>
          <a:p>
            <a:pPr marL="850900" lvl="1" indent="-342900">
              <a:spcBef>
                <a:spcPts val="114"/>
              </a:spcBef>
              <a:buFont typeface="Arial" panose="020B0604020202020204" pitchFamily="34" charset="0"/>
              <a:buChar char="•"/>
            </a:pPr>
            <a:r>
              <a:rPr lang="en-GB" sz="2050" spc="5" dirty="0">
                <a:latin typeface="Times New Roman"/>
                <a:cs typeface="Times New Roman"/>
              </a:rPr>
              <a:t>Ordered trees</a:t>
            </a:r>
          </a:p>
          <a:p>
            <a:pPr marL="850900" lvl="1" indent="-342900">
              <a:spcBef>
                <a:spcPts val="114"/>
              </a:spcBef>
              <a:buFont typeface="Arial" panose="020B0604020202020204" pitchFamily="34" charset="0"/>
              <a:buChar char="•"/>
            </a:pPr>
            <a:r>
              <a:rPr lang="en-GB" sz="2050" spc="5" dirty="0">
                <a:latin typeface="Times New Roman"/>
                <a:cs typeface="Times New Roman"/>
              </a:rPr>
              <a:t>Balanced trees</a:t>
            </a:r>
            <a:endParaRPr sz="205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50" dirty="0"/>
              <a:t>Move</a:t>
            </a:r>
            <a:r>
              <a:rPr spc="280" dirty="0"/>
              <a:t> </a:t>
            </a:r>
            <a:r>
              <a:rPr spc="-105" dirty="0"/>
              <a:t>ordering</a:t>
            </a:r>
          </a:p>
        </p:txBody>
      </p:sp>
      <p:sp>
        <p:nvSpPr>
          <p:cNvPr id="3" name="object 3"/>
          <p:cNvSpPr txBox="1"/>
          <p:nvPr/>
        </p:nvSpPr>
        <p:spPr>
          <a:xfrm>
            <a:off x="1399388" y="1772396"/>
            <a:ext cx="468630" cy="271145"/>
          </a:xfrm>
          <a:prstGeom prst="rect">
            <a:avLst/>
          </a:prstGeom>
        </p:spPr>
        <p:txBody>
          <a:bodyPr vert="horz" wrap="square" lIns="0" tIns="13970" rIns="0" bIns="0" rtlCol="0">
            <a:spAutoFit/>
          </a:bodyPr>
          <a:lstStyle/>
          <a:p>
            <a:pPr marL="12700">
              <a:lnSpc>
                <a:spcPct val="100000"/>
              </a:lnSpc>
              <a:spcBef>
                <a:spcPts val="110"/>
              </a:spcBef>
            </a:pPr>
            <a:r>
              <a:rPr sz="1600" spc="5" dirty="0">
                <a:latin typeface="Arial"/>
                <a:cs typeface="Arial"/>
              </a:rPr>
              <a:t>MAX</a:t>
            </a:r>
            <a:endParaRPr sz="1600">
              <a:latin typeface="Arial"/>
              <a:cs typeface="Arial"/>
            </a:endParaRPr>
          </a:p>
        </p:txBody>
      </p:sp>
      <p:sp>
        <p:nvSpPr>
          <p:cNvPr id="4" name="object 4"/>
          <p:cNvSpPr txBox="1"/>
          <p:nvPr/>
        </p:nvSpPr>
        <p:spPr>
          <a:xfrm>
            <a:off x="2214834" y="3973290"/>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3</a:t>
            </a:r>
            <a:endParaRPr sz="1950">
              <a:latin typeface="Arial"/>
              <a:cs typeface="Arial"/>
            </a:endParaRPr>
          </a:p>
        </p:txBody>
      </p:sp>
      <p:sp>
        <p:nvSpPr>
          <p:cNvPr id="5" name="object 5"/>
          <p:cNvSpPr txBox="1"/>
          <p:nvPr/>
        </p:nvSpPr>
        <p:spPr>
          <a:xfrm>
            <a:off x="1399388" y="2752134"/>
            <a:ext cx="400685" cy="271145"/>
          </a:xfrm>
          <a:prstGeom prst="rect">
            <a:avLst/>
          </a:prstGeom>
        </p:spPr>
        <p:txBody>
          <a:bodyPr vert="horz" wrap="square" lIns="0" tIns="13970" rIns="0" bIns="0" rtlCol="0">
            <a:spAutoFit/>
          </a:bodyPr>
          <a:lstStyle/>
          <a:p>
            <a:pPr marL="12700">
              <a:lnSpc>
                <a:spcPct val="100000"/>
              </a:lnSpc>
              <a:spcBef>
                <a:spcPts val="110"/>
              </a:spcBef>
            </a:pPr>
            <a:r>
              <a:rPr sz="1600" spc="5" dirty="0">
                <a:latin typeface="Arial"/>
                <a:cs typeface="Arial"/>
              </a:rPr>
              <a:t>MIN</a:t>
            </a:r>
            <a:endParaRPr sz="1600">
              <a:latin typeface="Arial"/>
              <a:cs typeface="Arial"/>
            </a:endParaRPr>
          </a:p>
        </p:txBody>
      </p:sp>
      <p:sp>
        <p:nvSpPr>
          <p:cNvPr id="6" name="object 6"/>
          <p:cNvSpPr/>
          <p:nvPr/>
        </p:nvSpPr>
        <p:spPr>
          <a:xfrm>
            <a:off x="2262318" y="2040197"/>
            <a:ext cx="2573655" cy="1703705"/>
          </a:xfrm>
          <a:custGeom>
            <a:avLst/>
            <a:gdLst/>
            <a:ahLst/>
            <a:cxnLst/>
            <a:rect l="l" t="t" r="r" b="b"/>
            <a:pathLst>
              <a:path w="2573654" h="1703704">
                <a:moveTo>
                  <a:pt x="818870" y="1004426"/>
                </a:moveTo>
                <a:lnTo>
                  <a:pt x="750719" y="1699924"/>
                </a:lnTo>
              </a:path>
              <a:path w="2573654" h="1703704">
                <a:moveTo>
                  <a:pt x="818870" y="1003928"/>
                </a:moveTo>
                <a:lnTo>
                  <a:pt x="0" y="1699448"/>
                </a:lnTo>
              </a:path>
              <a:path w="2573654" h="1703704">
                <a:moveTo>
                  <a:pt x="818888" y="999673"/>
                </a:moveTo>
                <a:lnTo>
                  <a:pt x="1456977" y="1703695"/>
                </a:lnTo>
              </a:path>
              <a:path w="2573654" h="1703704">
                <a:moveTo>
                  <a:pt x="2573632" y="0"/>
                </a:moveTo>
                <a:lnTo>
                  <a:pt x="808256" y="723165"/>
                </a:lnTo>
              </a:path>
            </a:pathLst>
          </a:custGeom>
          <a:ln w="17039">
            <a:solidFill>
              <a:srgbClr val="000000"/>
            </a:solidFill>
          </a:ln>
        </p:spPr>
        <p:txBody>
          <a:bodyPr wrap="square" lIns="0" tIns="0" rIns="0" bIns="0" rtlCol="0"/>
          <a:lstStyle/>
          <a:p>
            <a:endParaRPr/>
          </a:p>
        </p:txBody>
      </p:sp>
      <p:sp>
        <p:nvSpPr>
          <p:cNvPr id="7" name="object 7"/>
          <p:cNvSpPr txBox="1"/>
          <p:nvPr/>
        </p:nvSpPr>
        <p:spPr>
          <a:xfrm>
            <a:off x="3281412" y="2641888"/>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3</a:t>
            </a:r>
            <a:endParaRPr sz="1950">
              <a:latin typeface="Arial"/>
              <a:cs typeface="Arial"/>
            </a:endParaRPr>
          </a:p>
        </p:txBody>
      </p:sp>
      <p:grpSp>
        <p:nvGrpSpPr>
          <p:cNvPr id="8" name="object 8"/>
          <p:cNvGrpSpPr/>
          <p:nvPr/>
        </p:nvGrpSpPr>
        <p:grpSpPr>
          <a:xfrm>
            <a:off x="2101395" y="1741062"/>
            <a:ext cx="2879725" cy="2300605"/>
            <a:chOff x="2101395" y="1741062"/>
            <a:chExt cx="2879725" cy="2300605"/>
          </a:xfrm>
        </p:grpSpPr>
        <p:sp>
          <p:nvSpPr>
            <p:cNvPr id="9" name="object 9"/>
            <p:cNvSpPr/>
            <p:nvPr/>
          </p:nvSpPr>
          <p:spPr>
            <a:xfrm>
              <a:off x="3566806" y="3743207"/>
              <a:ext cx="306705" cy="290195"/>
            </a:xfrm>
            <a:custGeom>
              <a:avLst/>
              <a:gdLst/>
              <a:ahLst/>
              <a:cxnLst/>
              <a:rect l="l" t="t" r="r" b="b"/>
              <a:pathLst>
                <a:path w="306704" h="290195">
                  <a:moveTo>
                    <a:pt x="153338" y="0"/>
                  </a:moveTo>
                  <a:lnTo>
                    <a:pt x="0" y="289668"/>
                  </a:lnTo>
                  <a:lnTo>
                    <a:pt x="306695" y="289668"/>
                  </a:lnTo>
                  <a:lnTo>
                    <a:pt x="153338" y="0"/>
                  </a:lnTo>
                  <a:close/>
                </a:path>
              </a:pathLst>
            </a:custGeom>
            <a:solidFill>
              <a:srgbClr val="BFBFBF"/>
            </a:solidFill>
          </p:spPr>
          <p:txBody>
            <a:bodyPr wrap="square" lIns="0" tIns="0" rIns="0" bIns="0" rtlCol="0"/>
            <a:lstStyle/>
            <a:p>
              <a:endParaRPr/>
            </a:p>
          </p:txBody>
        </p:sp>
        <p:sp>
          <p:nvSpPr>
            <p:cNvPr id="10" name="object 10"/>
            <p:cNvSpPr/>
            <p:nvPr/>
          </p:nvSpPr>
          <p:spPr>
            <a:xfrm>
              <a:off x="3566806" y="3743207"/>
              <a:ext cx="306705" cy="290195"/>
            </a:xfrm>
            <a:custGeom>
              <a:avLst/>
              <a:gdLst/>
              <a:ahLst/>
              <a:cxnLst/>
              <a:rect l="l" t="t" r="r" b="b"/>
              <a:pathLst>
                <a:path w="306704" h="290195">
                  <a:moveTo>
                    <a:pt x="153338" y="0"/>
                  </a:moveTo>
                  <a:lnTo>
                    <a:pt x="306695" y="289668"/>
                  </a:lnTo>
                  <a:lnTo>
                    <a:pt x="0" y="289668"/>
                  </a:lnTo>
                  <a:lnTo>
                    <a:pt x="153338" y="0"/>
                  </a:lnTo>
                  <a:close/>
                </a:path>
              </a:pathLst>
            </a:custGeom>
            <a:ln w="17039">
              <a:solidFill>
                <a:srgbClr val="000000"/>
              </a:solidFill>
            </a:ln>
          </p:spPr>
          <p:txBody>
            <a:bodyPr wrap="square" lIns="0" tIns="0" rIns="0" bIns="0" rtlCol="0"/>
            <a:lstStyle/>
            <a:p>
              <a:endParaRPr/>
            </a:p>
          </p:txBody>
        </p:sp>
        <p:sp>
          <p:nvSpPr>
            <p:cNvPr id="11" name="object 11"/>
            <p:cNvSpPr/>
            <p:nvPr/>
          </p:nvSpPr>
          <p:spPr>
            <a:xfrm>
              <a:off x="2859681" y="3743207"/>
              <a:ext cx="306705" cy="290195"/>
            </a:xfrm>
            <a:custGeom>
              <a:avLst/>
              <a:gdLst/>
              <a:ahLst/>
              <a:cxnLst/>
              <a:rect l="l" t="t" r="r" b="b"/>
              <a:pathLst>
                <a:path w="306705" h="290195">
                  <a:moveTo>
                    <a:pt x="153356" y="0"/>
                  </a:moveTo>
                  <a:lnTo>
                    <a:pt x="0" y="289668"/>
                  </a:lnTo>
                  <a:lnTo>
                    <a:pt x="306695" y="289668"/>
                  </a:lnTo>
                  <a:lnTo>
                    <a:pt x="153356" y="0"/>
                  </a:lnTo>
                  <a:close/>
                </a:path>
              </a:pathLst>
            </a:custGeom>
            <a:solidFill>
              <a:srgbClr val="BFBFBF"/>
            </a:solidFill>
          </p:spPr>
          <p:txBody>
            <a:bodyPr wrap="square" lIns="0" tIns="0" rIns="0" bIns="0" rtlCol="0"/>
            <a:lstStyle/>
            <a:p>
              <a:endParaRPr/>
            </a:p>
          </p:txBody>
        </p:sp>
        <p:sp>
          <p:nvSpPr>
            <p:cNvPr id="12" name="object 12"/>
            <p:cNvSpPr/>
            <p:nvPr/>
          </p:nvSpPr>
          <p:spPr>
            <a:xfrm>
              <a:off x="2859681" y="3743207"/>
              <a:ext cx="306705" cy="290195"/>
            </a:xfrm>
            <a:custGeom>
              <a:avLst/>
              <a:gdLst/>
              <a:ahLst/>
              <a:cxnLst/>
              <a:rect l="l" t="t" r="r" b="b"/>
              <a:pathLst>
                <a:path w="306705" h="290195">
                  <a:moveTo>
                    <a:pt x="153356" y="0"/>
                  </a:moveTo>
                  <a:lnTo>
                    <a:pt x="306695" y="289668"/>
                  </a:lnTo>
                  <a:lnTo>
                    <a:pt x="0" y="289668"/>
                  </a:lnTo>
                  <a:lnTo>
                    <a:pt x="153356" y="0"/>
                  </a:lnTo>
                  <a:close/>
                </a:path>
              </a:pathLst>
            </a:custGeom>
            <a:ln w="17039">
              <a:solidFill>
                <a:srgbClr val="000000"/>
              </a:solidFill>
            </a:ln>
          </p:spPr>
          <p:txBody>
            <a:bodyPr wrap="square" lIns="0" tIns="0" rIns="0" bIns="0" rtlCol="0"/>
            <a:lstStyle/>
            <a:p>
              <a:endParaRPr/>
            </a:p>
          </p:txBody>
        </p:sp>
        <p:sp>
          <p:nvSpPr>
            <p:cNvPr id="13" name="object 13"/>
            <p:cNvSpPr/>
            <p:nvPr/>
          </p:nvSpPr>
          <p:spPr>
            <a:xfrm>
              <a:off x="2109968" y="3743207"/>
              <a:ext cx="306705" cy="290195"/>
            </a:xfrm>
            <a:custGeom>
              <a:avLst/>
              <a:gdLst/>
              <a:ahLst/>
              <a:cxnLst/>
              <a:rect l="l" t="t" r="r" b="b"/>
              <a:pathLst>
                <a:path w="306705" h="290195">
                  <a:moveTo>
                    <a:pt x="153345" y="0"/>
                  </a:moveTo>
                  <a:lnTo>
                    <a:pt x="0" y="289668"/>
                  </a:lnTo>
                  <a:lnTo>
                    <a:pt x="306699" y="289668"/>
                  </a:lnTo>
                  <a:lnTo>
                    <a:pt x="153345" y="0"/>
                  </a:lnTo>
                  <a:close/>
                </a:path>
              </a:pathLst>
            </a:custGeom>
            <a:solidFill>
              <a:srgbClr val="BFBFBF"/>
            </a:solidFill>
          </p:spPr>
          <p:txBody>
            <a:bodyPr wrap="square" lIns="0" tIns="0" rIns="0" bIns="0" rtlCol="0"/>
            <a:lstStyle/>
            <a:p>
              <a:endParaRPr/>
            </a:p>
          </p:txBody>
        </p:sp>
        <p:sp>
          <p:nvSpPr>
            <p:cNvPr id="14" name="object 14"/>
            <p:cNvSpPr/>
            <p:nvPr/>
          </p:nvSpPr>
          <p:spPr>
            <a:xfrm>
              <a:off x="2109968" y="3743207"/>
              <a:ext cx="306705" cy="290195"/>
            </a:xfrm>
            <a:custGeom>
              <a:avLst/>
              <a:gdLst/>
              <a:ahLst/>
              <a:cxnLst/>
              <a:rect l="l" t="t" r="r" b="b"/>
              <a:pathLst>
                <a:path w="306705" h="290195">
                  <a:moveTo>
                    <a:pt x="153345" y="0"/>
                  </a:moveTo>
                  <a:lnTo>
                    <a:pt x="306699" y="289668"/>
                  </a:lnTo>
                  <a:lnTo>
                    <a:pt x="0" y="289668"/>
                  </a:lnTo>
                  <a:lnTo>
                    <a:pt x="153345" y="0"/>
                  </a:lnTo>
                  <a:close/>
                </a:path>
              </a:pathLst>
            </a:custGeom>
            <a:ln w="17039">
              <a:solidFill>
                <a:srgbClr val="000000"/>
              </a:solidFill>
            </a:ln>
          </p:spPr>
          <p:txBody>
            <a:bodyPr wrap="square" lIns="0" tIns="0" rIns="0" bIns="0" rtlCol="0"/>
            <a:lstStyle/>
            <a:p>
              <a:endParaRPr/>
            </a:p>
          </p:txBody>
        </p:sp>
        <p:sp>
          <p:nvSpPr>
            <p:cNvPr id="15" name="object 15"/>
            <p:cNvSpPr/>
            <p:nvPr/>
          </p:nvSpPr>
          <p:spPr>
            <a:xfrm>
              <a:off x="4665815" y="1749634"/>
              <a:ext cx="307340" cy="290195"/>
            </a:xfrm>
            <a:custGeom>
              <a:avLst/>
              <a:gdLst/>
              <a:ahLst/>
              <a:cxnLst/>
              <a:rect l="l" t="t" r="r" b="b"/>
              <a:pathLst>
                <a:path w="307339" h="290194">
                  <a:moveTo>
                    <a:pt x="153356" y="0"/>
                  </a:moveTo>
                  <a:lnTo>
                    <a:pt x="0" y="289676"/>
                  </a:lnTo>
                  <a:lnTo>
                    <a:pt x="306713" y="289676"/>
                  </a:lnTo>
                  <a:lnTo>
                    <a:pt x="153356" y="0"/>
                  </a:lnTo>
                  <a:close/>
                </a:path>
              </a:pathLst>
            </a:custGeom>
            <a:solidFill>
              <a:srgbClr val="BFBFBF"/>
            </a:solidFill>
          </p:spPr>
          <p:txBody>
            <a:bodyPr wrap="square" lIns="0" tIns="0" rIns="0" bIns="0" rtlCol="0"/>
            <a:lstStyle/>
            <a:p>
              <a:endParaRPr/>
            </a:p>
          </p:txBody>
        </p:sp>
        <p:sp>
          <p:nvSpPr>
            <p:cNvPr id="16" name="object 16"/>
            <p:cNvSpPr/>
            <p:nvPr/>
          </p:nvSpPr>
          <p:spPr>
            <a:xfrm>
              <a:off x="4665815" y="1749634"/>
              <a:ext cx="307340" cy="290195"/>
            </a:xfrm>
            <a:custGeom>
              <a:avLst/>
              <a:gdLst/>
              <a:ahLst/>
              <a:cxnLst/>
              <a:rect l="l" t="t" r="r" b="b"/>
              <a:pathLst>
                <a:path w="307339" h="290194">
                  <a:moveTo>
                    <a:pt x="153356" y="0"/>
                  </a:moveTo>
                  <a:lnTo>
                    <a:pt x="306713" y="289676"/>
                  </a:lnTo>
                  <a:lnTo>
                    <a:pt x="0" y="289676"/>
                  </a:lnTo>
                  <a:lnTo>
                    <a:pt x="153356" y="0"/>
                  </a:lnTo>
                  <a:close/>
                </a:path>
              </a:pathLst>
            </a:custGeom>
            <a:ln w="17039">
              <a:solidFill>
                <a:srgbClr val="000000"/>
              </a:solidFill>
            </a:ln>
          </p:spPr>
          <p:txBody>
            <a:bodyPr wrap="square" lIns="0" tIns="0" rIns="0" bIns="0" rtlCol="0"/>
            <a:lstStyle/>
            <a:p>
              <a:endParaRPr/>
            </a:p>
          </p:txBody>
        </p:sp>
        <p:sp>
          <p:nvSpPr>
            <p:cNvPr id="17" name="object 17"/>
            <p:cNvSpPr/>
            <p:nvPr/>
          </p:nvSpPr>
          <p:spPr>
            <a:xfrm>
              <a:off x="2927835" y="2754945"/>
              <a:ext cx="306705" cy="290195"/>
            </a:xfrm>
            <a:custGeom>
              <a:avLst/>
              <a:gdLst/>
              <a:ahLst/>
              <a:cxnLst/>
              <a:rect l="l" t="t" r="r" b="b"/>
              <a:pathLst>
                <a:path w="306705" h="290194">
                  <a:moveTo>
                    <a:pt x="306710" y="0"/>
                  </a:moveTo>
                  <a:lnTo>
                    <a:pt x="0" y="0"/>
                  </a:lnTo>
                  <a:lnTo>
                    <a:pt x="153353" y="289663"/>
                  </a:lnTo>
                  <a:lnTo>
                    <a:pt x="306710" y="0"/>
                  </a:lnTo>
                  <a:close/>
                </a:path>
              </a:pathLst>
            </a:custGeom>
            <a:solidFill>
              <a:srgbClr val="BFBFBF"/>
            </a:solidFill>
          </p:spPr>
          <p:txBody>
            <a:bodyPr wrap="square" lIns="0" tIns="0" rIns="0" bIns="0" rtlCol="0"/>
            <a:lstStyle/>
            <a:p>
              <a:endParaRPr/>
            </a:p>
          </p:txBody>
        </p:sp>
        <p:sp>
          <p:nvSpPr>
            <p:cNvPr id="18" name="object 18"/>
            <p:cNvSpPr/>
            <p:nvPr/>
          </p:nvSpPr>
          <p:spPr>
            <a:xfrm>
              <a:off x="2927835" y="2754945"/>
              <a:ext cx="306705" cy="290195"/>
            </a:xfrm>
            <a:custGeom>
              <a:avLst/>
              <a:gdLst/>
              <a:ahLst/>
              <a:cxnLst/>
              <a:rect l="l" t="t" r="r" b="b"/>
              <a:pathLst>
                <a:path w="306705" h="290194">
                  <a:moveTo>
                    <a:pt x="153353" y="289663"/>
                  </a:moveTo>
                  <a:lnTo>
                    <a:pt x="306710" y="0"/>
                  </a:lnTo>
                  <a:lnTo>
                    <a:pt x="0" y="0"/>
                  </a:lnTo>
                  <a:lnTo>
                    <a:pt x="153353" y="289663"/>
                  </a:lnTo>
                  <a:close/>
                </a:path>
              </a:pathLst>
            </a:custGeom>
            <a:ln w="17039">
              <a:solidFill>
                <a:srgbClr val="000000"/>
              </a:solidFill>
            </a:ln>
          </p:spPr>
          <p:txBody>
            <a:bodyPr wrap="square" lIns="0" tIns="0" rIns="0" bIns="0" rtlCol="0"/>
            <a:lstStyle/>
            <a:p>
              <a:endParaRPr/>
            </a:p>
          </p:txBody>
        </p:sp>
      </p:grpSp>
      <p:sp>
        <p:nvSpPr>
          <p:cNvPr id="19" name="object 19"/>
          <p:cNvSpPr txBox="1"/>
          <p:nvPr/>
        </p:nvSpPr>
        <p:spPr>
          <a:xfrm>
            <a:off x="2894386" y="3973290"/>
            <a:ext cx="1477645" cy="323215"/>
          </a:xfrm>
          <a:prstGeom prst="rect">
            <a:avLst/>
          </a:prstGeom>
        </p:spPr>
        <p:txBody>
          <a:bodyPr vert="horz" wrap="square" lIns="0" tIns="12700" rIns="0" bIns="0" rtlCol="0">
            <a:spAutoFit/>
          </a:bodyPr>
          <a:lstStyle/>
          <a:p>
            <a:pPr marL="12700">
              <a:lnSpc>
                <a:spcPct val="100000"/>
              </a:lnSpc>
              <a:spcBef>
                <a:spcPts val="100"/>
              </a:spcBef>
              <a:tabLst>
                <a:tab pos="785495" algn="l"/>
                <a:tab pos="1326515" algn="l"/>
              </a:tabLst>
            </a:pPr>
            <a:r>
              <a:rPr sz="1950" b="1" dirty="0">
                <a:latin typeface="Arial"/>
                <a:cs typeface="Arial"/>
              </a:rPr>
              <a:t>12	8	2</a:t>
            </a:r>
            <a:endParaRPr sz="1950">
              <a:latin typeface="Arial"/>
              <a:cs typeface="Arial"/>
            </a:endParaRPr>
          </a:p>
        </p:txBody>
      </p:sp>
      <p:grpSp>
        <p:nvGrpSpPr>
          <p:cNvPr id="20" name="object 20"/>
          <p:cNvGrpSpPr/>
          <p:nvPr/>
        </p:nvGrpSpPr>
        <p:grpSpPr>
          <a:xfrm>
            <a:off x="4112002" y="2031624"/>
            <a:ext cx="1349375" cy="2010410"/>
            <a:chOff x="4112002" y="2031624"/>
            <a:chExt cx="1349375" cy="2010410"/>
          </a:xfrm>
        </p:grpSpPr>
        <p:sp>
          <p:nvSpPr>
            <p:cNvPr id="21" name="object 21"/>
            <p:cNvSpPr/>
            <p:nvPr/>
          </p:nvSpPr>
          <p:spPr>
            <a:xfrm>
              <a:off x="4274411" y="2040197"/>
              <a:ext cx="1178560" cy="1739900"/>
            </a:xfrm>
            <a:custGeom>
              <a:avLst/>
              <a:gdLst/>
              <a:ahLst/>
              <a:cxnLst/>
              <a:rect l="l" t="t" r="r" b="b"/>
              <a:pathLst>
                <a:path w="1178560" h="1739900">
                  <a:moveTo>
                    <a:pt x="561521" y="0"/>
                  </a:moveTo>
                  <a:lnTo>
                    <a:pt x="561521" y="716797"/>
                  </a:lnTo>
                </a:path>
                <a:path w="1178560" h="1739900">
                  <a:moveTo>
                    <a:pt x="561521" y="997561"/>
                  </a:moveTo>
                  <a:lnTo>
                    <a:pt x="1178345" y="1710091"/>
                  </a:lnTo>
                </a:path>
                <a:path w="1178560" h="1739900">
                  <a:moveTo>
                    <a:pt x="561521" y="997561"/>
                  </a:moveTo>
                  <a:lnTo>
                    <a:pt x="595559" y="1739869"/>
                  </a:lnTo>
                </a:path>
                <a:path w="1178560" h="1739900">
                  <a:moveTo>
                    <a:pt x="561521" y="995435"/>
                  </a:moveTo>
                  <a:lnTo>
                    <a:pt x="0" y="1699455"/>
                  </a:lnTo>
                </a:path>
              </a:pathLst>
            </a:custGeom>
            <a:ln w="17039">
              <a:solidFill>
                <a:srgbClr val="000000"/>
              </a:solidFill>
            </a:ln>
          </p:spPr>
          <p:txBody>
            <a:bodyPr wrap="square" lIns="0" tIns="0" rIns="0" bIns="0" rtlCol="0"/>
            <a:lstStyle/>
            <a:p>
              <a:endParaRPr/>
            </a:p>
          </p:txBody>
        </p:sp>
        <p:sp>
          <p:nvSpPr>
            <p:cNvPr id="22" name="object 22"/>
            <p:cNvSpPr/>
            <p:nvPr/>
          </p:nvSpPr>
          <p:spPr>
            <a:xfrm>
              <a:off x="4120574" y="3743208"/>
              <a:ext cx="306705" cy="290195"/>
            </a:xfrm>
            <a:custGeom>
              <a:avLst/>
              <a:gdLst/>
              <a:ahLst/>
              <a:cxnLst/>
              <a:rect l="l" t="t" r="r" b="b"/>
              <a:pathLst>
                <a:path w="306704" h="290195">
                  <a:moveTo>
                    <a:pt x="153338" y="0"/>
                  </a:moveTo>
                  <a:lnTo>
                    <a:pt x="0" y="289668"/>
                  </a:lnTo>
                  <a:lnTo>
                    <a:pt x="306695" y="289668"/>
                  </a:lnTo>
                  <a:lnTo>
                    <a:pt x="153338" y="0"/>
                  </a:lnTo>
                  <a:close/>
                </a:path>
              </a:pathLst>
            </a:custGeom>
            <a:solidFill>
              <a:srgbClr val="BFBFBF"/>
            </a:solidFill>
          </p:spPr>
          <p:txBody>
            <a:bodyPr wrap="square" lIns="0" tIns="0" rIns="0" bIns="0" rtlCol="0"/>
            <a:lstStyle/>
            <a:p>
              <a:endParaRPr/>
            </a:p>
          </p:txBody>
        </p:sp>
        <p:sp>
          <p:nvSpPr>
            <p:cNvPr id="23" name="object 23"/>
            <p:cNvSpPr/>
            <p:nvPr/>
          </p:nvSpPr>
          <p:spPr>
            <a:xfrm>
              <a:off x="4120574" y="3743208"/>
              <a:ext cx="306705" cy="290195"/>
            </a:xfrm>
            <a:custGeom>
              <a:avLst/>
              <a:gdLst/>
              <a:ahLst/>
              <a:cxnLst/>
              <a:rect l="l" t="t" r="r" b="b"/>
              <a:pathLst>
                <a:path w="306704" h="290195">
                  <a:moveTo>
                    <a:pt x="153338" y="0"/>
                  </a:moveTo>
                  <a:lnTo>
                    <a:pt x="306695" y="289668"/>
                  </a:lnTo>
                  <a:lnTo>
                    <a:pt x="0" y="289668"/>
                  </a:lnTo>
                  <a:lnTo>
                    <a:pt x="153338" y="0"/>
                  </a:lnTo>
                  <a:close/>
                </a:path>
              </a:pathLst>
            </a:custGeom>
            <a:ln w="17039">
              <a:solidFill>
                <a:srgbClr val="000000"/>
              </a:solidFill>
            </a:ln>
          </p:spPr>
          <p:txBody>
            <a:bodyPr wrap="square" lIns="0" tIns="0" rIns="0" bIns="0" rtlCol="0"/>
            <a:lstStyle/>
            <a:p>
              <a:endParaRPr/>
            </a:p>
          </p:txBody>
        </p:sp>
        <p:sp>
          <p:nvSpPr>
            <p:cNvPr id="24" name="object 24"/>
            <p:cNvSpPr/>
            <p:nvPr/>
          </p:nvSpPr>
          <p:spPr>
            <a:xfrm>
              <a:off x="4682852" y="2746417"/>
              <a:ext cx="307340" cy="290195"/>
            </a:xfrm>
            <a:custGeom>
              <a:avLst/>
              <a:gdLst/>
              <a:ahLst/>
              <a:cxnLst/>
              <a:rect l="l" t="t" r="r" b="b"/>
              <a:pathLst>
                <a:path w="307339" h="290194">
                  <a:moveTo>
                    <a:pt x="306713" y="0"/>
                  </a:moveTo>
                  <a:lnTo>
                    <a:pt x="0" y="0"/>
                  </a:lnTo>
                  <a:lnTo>
                    <a:pt x="153356" y="289676"/>
                  </a:lnTo>
                  <a:lnTo>
                    <a:pt x="306713" y="0"/>
                  </a:lnTo>
                  <a:close/>
                </a:path>
              </a:pathLst>
            </a:custGeom>
            <a:solidFill>
              <a:srgbClr val="BFBFBF"/>
            </a:solidFill>
          </p:spPr>
          <p:txBody>
            <a:bodyPr wrap="square" lIns="0" tIns="0" rIns="0" bIns="0" rtlCol="0"/>
            <a:lstStyle/>
            <a:p>
              <a:endParaRPr/>
            </a:p>
          </p:txBody>
        </p:sp>
        <p:sp>
          <p:nvSpPr>
            <p:cNvPr id="25" name="object 25"/>
            <p:cNvSpPr/>
            <p:nvPr/>
          </p:nvSpPr>
          <p:spPr>
            <a:xfrm>
              <a:off x="4682852" y="2746417"/>
              <a:ext cx="307340" cy="290195"/>
            </a:xfrm>
            <a:custGeom>
              <a:avLst/>
              <a:gdLst/>
              <a:ahLst/>
              <a:cxnLst/>
              <a:rect l="l" t="t" r="r" b="b"/>
              <a:pathLst>
                <a:path w="307339" h="290194">
                  <a:moveTo>
                    <a:pt x="153356" y="289676"/>
                  </a:moveTo>
                  <a:lnTo>
                    <a:pt x="306713" y="0"/>
                  </a:lnTo>
                  <a:lnTo>
                    <a:pt x="0" y="0"/>
                  </a:lnTo>
                  <a:lnTo>
                    <a:pt x="153356" y="289676"/>
                  </a:lnTo>
                  <a:close/>
                </a:path>
              </a:pathLst>
            </a:custGeom>
            <a:ln w="17039">
              <a:solidFill>
                <a:srgbClr val="000000"/>
              </a:solidFill>
            </a:ln>
          </p:spPr>
          <p:txBody>
            <a:bodyPr wrap="square" lIns="0" tIns="0" rIns="0" bIns="0" rtlCol="0"/>
            <a:lstStyle/>
            <a:p>
              <a:endParaRPr/>
            </a:p>
          </p:txBody>
        </p:sp>
      </p:grpSp>
      <p:sp>
        <p:nvSpPr>
          <p:cNvPr id="26" name="object 26"/>
          <p:cNvSpPr txBox="1"/>
          <p:nvPr/>
        </p:nvSpPr>
        <p:spPr>
          <a:xfrm>
            <a:off x="5272523" y="2638427"/>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2</a:t>
            </a:r>
            <a:endParaRPr sz="1950">
              <a:latin typeface="Arial"/>
              <a:cs typeface="Arial"/>
            </a:endParaRPr>
          </a:p>
        </p:txBody>
      </p:sp>
      <p:grpSp>
        <p:nvGrpSpPr>
          <p:cNvPr id="27" name="object 27"/>
          <p:cNvGrpSpPr/>
          <p:nvPr/>
        </p:nvGrpSpPr>
        <p:grpSpPr>
          <a:xfrm>
            <a:off x="4827378" y="2031624"/>
            <a:ext cx="1975485" cy="2010410"/>
            <a:chOff x="4827378" y="2031624"/>
            <a:chExt cx="1975485" cy="2010410"/>
          </a:xfrm>
        </p:grpSpPr>
        <p:sp>
          <p:nvSpPr>
            <p:cNvPr id="28" name="object 28"/>
            <p:cNvSpPr/>
            <p:nvPr/>
          </p:nvSpPr>
          <p:spPr>
            <a:xfrm>
              <a:off x="5086180" y="2758379"/>
              <a:ext cx="139700" cy="198755"/>
            </a:xfrm>
            <a:custGeom>
              <a:avLst/>
              <a:gdLst/>
              <a:ahLst/>
              <a:cxnLst/>
              <a:rect l="l" t="t" r="r" b="b"/>
              <a:pathLst>
                <a:path w="139700" h="198755">
                  <a:moveTo>
                    <a:pt x="11019" y="71325"/>
                  </a:moveTo>
                  <a:lnTo>
                    <a:pt x="139383" y="0"/>
                  </a:lnTo>
                </a:path>
                <a:path w="139700" h="198755">
                  <a:moveTo>
                    <a:pt x="11019" y="71325"/>
                  </a:moveTo>
                  <a:lnTo>
                    <a:pt x="139383" y="142632"/>
                  </a:lnTo>
                </a:path>
                <a:path w="139700" h="198755">
                  <a:moveTo>
                    <a:pt x="0" y="126825"/>
                  </a:moveTo>
                  <a:lnTo>
                    <a:pt x="128363" y="198138"/>
                  </a:lnTo>
                </a:path>
              </a:pathLst>
            </a:custGeom>
            <a:ln w="34077">
              <a:solidFill>
                <a:srgbClr val="000000"/>
              </a:solidFill>
            </a:ln>
          </p:spPr>
          <p:txBody>
            <a:bodyPr wrap="square" lIns="0" tIns="0" rIns="0" bIns="0" rtlCol="0"/>
            <a:lstStyle/>
            <a:p>
              <a:endParaRPr/>
            </a:p>
          </p:txBody>
        </p:sp>
        <p:sp>
          <p:nvSpPr>
            <p:cNvPr id="29" name="object 29"/>
            <p:cNvSpPr/>
            <p:nvPr/>
          </p:nvSpPr>
          <p:spPr>
            <a:xfrm>
              <a:off x="4835951" y="2040197"/>
              <a:ext cx="1638300" cy="1700530"/>
            </a:xfrm>
            <a:custGeom>
              <a:avLst/>
              <a:gdLst/>
              <a:ahLst/>
              <a:cxnLst/>
              <a:rect l="l" t="t" r="r" b="b"/>
              <a:pathLst>
                <a:path w="1638300" h="1700529">
                  <a:moveTo>
                    <a:pt x="0" y="0"/>
                  </a:moveTo>
                  <a:lnTo>
                    <a:pt x="1637769" y="721043"/>
                  </a:lnTo>
                </a:path>
                <a:path w="1638300" h="1700529">
                  <a:moveTo>
                    <a:pt x="1618959" y="1004419"/>
                  </a:moveTo>
                  <a:lnTo>
                    <a:pt x="1227076" y="1699909"/>
                  </a:lnTo>
                </a:path>
              </a:pathLst>
            </a:custGeom>
            <a:ln w="17039">
              <a:solidFill>
                <a:srgbClr val="000000"/>
              </a:solidFill>
            </a:ln>
          </p:spPr>
          <p:txBody>
            <a:bodyPr wrap="square" lIns="0" tIns="0" rIns="0" bIns="0" rtlCol="0"/>
            <a:lstStyle/>
            <a:p>
              <a:endParaRPr/>
            </a:p>
          </p:txBody>
        </p:sp>
        <p:sp>
          <p:nvSpPr>
            <p:cNvPr id="30" name="object 30"/>
            <p:cNvSpPr/>
            <p:nvPr/>
          </p:nvSpPr>
          <p:spPr>
            <a:xfrm>
              <a:off x="5909671" y="3743208"/>
              <a:ext cx="306705" cy="290195"/>
            </a:xfrm>
            <a:custGeom>
              <a:avLst/>
              <a:gdLst/>
              <a:ahLst/>
              <a:cxnLst/>
              <a:rect l="l" t="t" r="r" b="b"/>
              <a:pathLst>
                <a:path w="306704" h="290195">
                  <a:moveTo>
                    <a:pt x="153356" y="0"/>
                  </a:moveTo>
                  <a:lnTo>
                    <a:pt x="0" y="289668"/>
                  </a:lnTo>
                  <a:lnTo>
                    <a:pt x="306695" y="289668"/>
                  </a:lnTo>
                  <a:lnTo>
                    <a:pt x="153356" y="0"/>
                  </a:lnTo>
                  <a:close/>
                </a:path>
              </a:pathLst>
            </a:custGeom>
            <a:solidFill>
              <a:srgbClr val="BFBFBF"/>
            </a:solidFill>
          </p:spPr>
          <p:txBody>
            <a:bodyPr wrap="square" lIns="0" tIns="0" rIns="0" bIns="0" rtlCol="0"/>
            <a:lstStyle/>
            <a:p>
              <a:endParaRPr/>
            </a:p>
          </p:txBody>
        </p:sp>
        <p:sp>
          <p:nvSpPr>
            <p:cNvPr id="31" name="object 31"/>
            <p:cNvSpPr/>
            <p:nvPr/>
          </p:nvSpPr>
          <p:spPr>
            <a:xfrm>
              <a:off x="5909671" y="3743208"/>
              <a:ext cx="306705" cy="290195"/>
            </a:xfrm>
            <a:custGeom>
              <a:avLst/>
              <a:gdLst/>
              <a:ahLst/>
              <a:cxnLst/>
              <a:rect l="l" t="t" r="r" b="b"/>
              <a:pathLst>
                <a:path w="306704" h="290195">
                  <a:moveTo>
                    <a:pt x="153356" y="0"/>
                  </a:moveTo>
                  <a:lnTo>
                    <a:pt x="306695" y="289668"/>
                  </a:lnTo>
                  <a:lnTo>
                    <a:pt x="0" y="289668"/>
                  </a:lnTo>
                  <a:lnTo>
                    <a:pt x="153356" y="0"/>
                  </a:lnTo>
                  <a:close/>
                </a:path>
              </a:pathLst>
            </a:custGeom>
            <a:ln w="17039">
              <a:solidFill>
                <a:srgbClr val="000000"/>
              </a:solidFill>
            </a:ln>
          </p:spPr>
          <p:txBody>
            <a:bodyPr wrap="square" lIns="0" tIns="0" rIns="0" bIns="0" rtlCol="0"/>
            <a:lstStyle/>
            <a:p>
              <a:endParaRPr/>
            </a:p>
          </p:txBody>
        </p:sp>
        <p:sp>
          <p:nvSpPr>
            <p:cNvPr id="32" name="object 32"/>
            <p:cNvSpPr/>
            <p:nvPr/>
          </p:nvSpPr>
          <p:spPr>
            <a:xfrm>
              <a:off x="6301573" y="2754945"/>
              <a:ext cx="306705" cy="290195"/>
            </a:xfrm>
            <a:custGeom>
              <a:avLst/>
              <a:gdLst/>
              <a:ahLst/>
              <a:cxnLst/>
              <a:rect l="l" t="t" r="r" b="b"/>
              <a:pathLst>
                <a:path w="306704" h="290194">
                  <a:moveTo>
                    <a:pt x="306695" y="0"/>
                  </a:moveTo>
                  <a:lnTo>
                    <a:pt x="0" y="0"/>
                  </a:lnTo>
                  <a:lnTo>
                    <a:pt x="153338" y="289663"/>
                  </a:lnTo>
                  <a:lnTo>
                    <a:pt x="306695" y="0"/>
                  </a:lnTo>
                  <a:close/>
                </a:path>
              </a:pathLst>
            </a:custGeom>
            <a:solidFill>
              <a:srgbClr val="BFBFBF"/>
            </a:solidFill>
          </p:spPr>
          <p:txBody>
            <a:bodyPr wrap="square" lIns="0" tIns="0" rIns="0" bIns="0" rtlCol="0"/>
            <a:lstStyle/>
            <a:p>
              <a:endParaRPr/>
            </a:p>
          </p:txBody>
        </p:sp>
        <p:sp>
          <p:nvSpPr>
            <p:cNvPr id="33" name="object 33"/>
            <p:cNvSpPr/>
            <p:nvPr/>
          </p:nvSpPr>
          <p:spPr>
            <a:xfrm>
              <a:off x="6301573" y="2754945"/>
              <a:ext cx="306705" cy="290195"/>
            </a:xfrm>
            <a:custGeom>
              <a:avLst/>
              <a:gdLst/>
              <a:ahLst/>
              <a:cxnLst/>
              <a:rect l="l" t="t" r="r" b="b"/>
              <a:pathLst>
                <a:path w="306704" h="290194">
                  <a:moveTo>
                    <a:pt x="153338" y="289663"/>
                  </a:moveTo>
                  <a:lnTo>
                    <a:pt x="306695" y="0"/>
                  </a:lnTo>
                  <a:lnTo>
                    <a:pt x="0" y="0"/>
                  </a:lnTo>
                  <a:lnTo>
                    <a:pt x="153338" y="289663"/>
                  </a:lnTo>
                  <a:close/>
                </a:path>
              </a:pathLst>
            </a:custGeom>
            <a:ln w="17039">
              <a:solidFill>
                <a:srgbClr val="000000"/>
              </a:solidFill>
            </a:ln>
          </p:spPr>
          <p:txBody>
            <a:bodyPr wrap="square" lIns="0" tIns="0" rIns="0" bIns="0" rtlCol="0"/>
            <a:lstStyle/>
            <a:p>
              <a:endParaRPr/>
            </a:p>
          </p:txBody>
        </p:sp>
        <p:sp>
          <p:nvSpPr>
            <p:cNvPr id="34" name="object 34"/>
            <p:cNvSpPr/>
            <p:nvPr/>
          </p:nvSpPr>
          <p:spPr>
            <a:xfrm>
              <a:off x="6657166" y="2758397"/>
              <a:ext cx="128905" cy="178435"/>
            </a:xfrm>
            <a:custGeom>
              <a:avLst/>
              <a:gdLst/>
              <a:ahLst/>
              <a:cxnLst/>
              <a:rect l="l" t="t" r="r" b="b"/>
              <a:pathLst>
                <a:path w="128904" h="178435">
                  <a:moveTo>
                    <a:pt x="0" y="71306"/>
                  </a:moveTo>
                  <a:lnTo>
                    <a:pt x="128363" y="0"/>
                  </a:lnTo>
                </a:path>
                <a:path w="128904" h="178435">
                  <a:moveTo>
                    <a:pt x="0" y="71306"/>
                  </a:moveTo>
                  <a:lnTo>
                    <a:pt x="128363" y="142621"/>
                  </a:lnTo>
                </a:path>
                <a:path w="128904" h="178435">
                  <a:moveTo>
                    <a:pt x="0" y="106964"/>
                  </a:moveTo>
                  <a:lnTo>
                    <a:pt x="128363" y="178276"/>
                  </a:lnTo>
                </a:path>
              </a:pathLst>
            </a:custGeom>
            <a:ln w="34077">
              <a:solidFill>
                <a:srgbClr val="000000"/>
              </a:solidFill>
            </a:ln>
          </p:spPr>
          <p:txBody>
            <a:bodyPr wrap="square" lIns="0" tIns="0" rIns="0" bIns="0" rtlCol="0"/>
            <a:lstStyle/>
            <a:p>
              <a:endParaRPr/>
            </a:p>
          </p:txBody>
        </p:sp>
      </p:grpSp>
      <p:sp>
        <p:nvSpPr>
          <p:cNvPr id="35" name="object 35"/>
          <p:cNvSpPr txBox="1"/>
          <p:nvPr/>
        </p:nvSpPr>
        <p:spPr>
          <a:xfrm>
            <a:off x="4793384" y="3750434"/>
            <a:ext cx="769620" cy="323215"/>
          </a:xfrm>
          <a:prstGeom prst="rect">
            <a:avLst/>
          </a:prstGeom>
        </p:spPr>
        <p:txBody>
          <a:bodyPr vert="horz" wrap="square" lIns="0" tIns="12700" rIns="0" bIns="0" rtlCol="0">
            <a:spAutoFit/>
          </a:bodyPr>
          <a:lstStyle/>
          <a:p>
            <a:pPr marL="12700">
              <a:lnSpc>
                <a:spcPct val="100000"/>
              </a:lnSpc>
              <a:spcBef>
                <a:spcPts val="100"/>
              </a:spcBef>
              <a:tabLst>
                <a:tab pos="590550" algn="l"/>
              </a:tabLst>
            </a:pPr>
            <a:r>
              <a:rPr sz="1950" b="1" dirty="0">
                <a:latin typeface="Arial"/>
                <a:cs typeface="Arial"/>
              </a:rPr>
              <a:t>X	X</a:t>
            </a:r>
            <a:endParaRPr sz="1950">
              <a:latin typeface="Arial"/>
              <a:cs typeface="Arial"/>
            </a:endParaRPr>
          </a:p>
        </p:txBody>
      </p:sp>
      <p:sp>
        <p:nvSpPr>
          <p:cNvPr id="36" name="object 36"/>
          <p:cNvSpPr txBox="1"/>
          <p:nvPr/>
        </p:nvSpPr>
        <p:spPr>
          <a:xfrm>
            <a:off x="5961374" y="3973283"/>
            <a:ext cx="932180" cy="323215"/>
          </a:xfrm>
          <a:prstGeom prst="rect">
            <a:avLst/>
          </a:prstGeom>
        </p:spPr>
        <p:txBody>
          <a:bodyPr vert="horz" wrap="square" lIns="0" tIns="12700" rIns="0" bIns="0" rtlCol="0">
            <a:spAutoFit/>
          </a:bodyPr>
          <a:lstStyle/>
          <a:p>
            <a:pPr marL="12700">
              <a:lnSpc>
                <a:spcPct val="100000"/>
              </a:lnSpc>
              <a:spcBef>
                <a:spcPts val="100"/>
              </a:spcBef>
              <a:tabLst>
                <a:tab pos="781050" algn="l"/>
              </a:tabLst>
            </a:pPr>
            <a:r>
              <a:rPr sz="1950" b="1" dirty="0">
                <a:latin typeface="Arial"/>
                <a:cs typeface="Arial"/>
              </a:rPr>
              <a:t>14	5</a:t>
            </a:r>
            <a:endParaRPr sz="1950">
              <a:latin typeface="Arial"/>
              <a:cs typeface="Arial"/>
            </a:endParaRPr>
          </a:p>
        </p:txBody>
      </p:sp>
      <p:grpSp>
        <p:nvGrpSpPr>
          <p:cNvPr id="37" name="object 37"/>
          <p:cNvGrpSpPr/>
          <p:nvPr/>
        </p:nvGrpSpPr>
        <p:grpSpPr>
          <a:xfrm>
            <a:off x="6445987" y="2731277"/>
            <a:ext cx="914400" cy="1310640"/>
            <a:chOff x="6445987" y="2731277"/>
            <a:chExt cx="914400" cy="1310640"/>
          </a:xfrm>
        </p:grpSpPr>
        <p:sp>
          <p:nvSpPr>
            <p:cNvPr id="38" name="object 38"/>
            <p:cNvSpPr/>
            <p:nvPr/>
          </p:nvSpPr>
          <p:spPr>
            <a:xfrm>
              <a:off x="6454560" y="3044140"/>
              <a:ext cx="341630" cy="703580"/>
            </a:xfrm>
            <a:custGeom>
              <a:avLst/>
              <a:gdLst/>
              <a:ahLst/>
              <a:cxnLst/>
              <a:rect l="l" t="t" r="r" b="b"/>
              <a:pathLst>
                <a:path w="341629" h="703579">
                  <a:moveTo>
                    <a:pt x="0" y="0"/>
                  </a:moveTo>
                  <a:lnTo>
                    <a:pt x="341379" y="702960"/>
                  </a:lnTo>
                </a:path>
              </a:pathLst>
            </a:custGeom>
            <a:ln w="17039">
              <a:solidFill>
                <a:srgbClr val="000000"/>
              </a:solidFill>
            </a:ln>
          </p:spPr>
          <p:txBody>
            <a:bodyPr wrap="square" lIns="0" tIns="0" rIns="0" bIns="0" rtlCol="0"/>
            <a:lstStyle/>
            <a:p>
              <a:endParaRPr/>
            </a:p>
          </p:txBody>
        </p:sp>
        <p:sp>
          <p:nvSpPr>
            <p:cNvPr id="39" name="object 39"/>
            <p:cNvSpPr/>
            <p:nvPr/>
          </p:nvSpPr>
          <p:spPr>
            <a:xfrm>
              <a:off x="6642343" y="3743208"/>
              <a:ext cx="307340" cy="290195"/>
            </a:xfrm>
            <a:custGeom>
              <a:avLst/>
              <a:gdLst/>
              <a:ahLst/>
              <a:cxnLst/>
              <a:rect l="l" t="t" r="r" b="b"/>
              <a:pathLst>
                <a:path w="307340" h="290195">
                  <a:moveTo>
                    <a:pt x="153356" y="0"/>
                  </a:moveTo>
                  <a:lnTo>
                    <a:pt x="0" y="289668"/>
                  </a:lnTo>
                  <a:lnTo>
                    <a:pt x="306713" y="289668"/>
                  </a:lnTo>
                  <a:lnTo>
                    <a:pt x="153356" y="0"/>
                  </a:lnTo>
                  <a:close/>
                </a:path>
              </a:pathLst>
            </a:custGeom>
            <a:solidFill>
              <a:srgbClr val="BFBFBF"/>
            </a:solidFill>
          </p:spPr>
          <p:txBody>
            <a:bodyPr wrap="square" lIns="0" tIns="0" rIns="0" bIns="0" rtlCol="0"/>
            <a:lstStyle/>
            <a:p>
              <a:endParaRPr/>
            </a:p>
          </p:txBody>
        </p:sp>
        <p:sp>
          <p:nvSpPr>
            <p:cNvPr id="40" name="object 40"/>
            <p:cNvSpPr/>
            <p:nvPr/>
          </p:nvSpPr>
          <p:spPr>
            <a:xfrm>
              <a:off x="6642343" y="3743208"/>
              <a:ext cx="307340" cy="290195"/>
            </a:xfrm>
            <a:custGeom>
              <a:avLst/>
              <a:gdLst/>
              <a:ahLst/>
              <a:cxnLst/>
              <a:rect l="l" t="t" r="r" b="b"/>
              <a:pathLst>
                <a:path w="307340" h="290195">
                  <a:moveTo>
                    <a:pt x="153356" y="0"/>
                  </a:moveTo>
                  <a:lnTo>
                    <a:pt x="306713" y="289668"/>
                  </a:lnTo>
                  <a:lnTo>
                    <a:pt x="0" y="289668"/>
                  </a:lnTo>
                  <a:lnTo>
                    <a:pt x="153356" y="0"/>
                  </a:lnTo>
                  <a:close/>
                </a:path>
              </a:pathLst>
            </a:custGeom>
            <a:ln w="17039">
              <a:solidFill>
                <a:srgbClr val="000000"/>
              </a:solidFill>
            </a:ln>
          </p:spPr>
          <p:txBody>
            <a:bodyPr wrap="square" lIns="0" tIns="0" rIns="0" bIns="0" rtlCol="0"/>
            <a:lstStyle/>
            <a:p>
              <a:endParaRPr/>
            </a:p>
          </p:txBody>
        </p:sp>
        <p:sp>
          <p:nvSpPr>
            <p:cNvPr id="41" name="object 41"/>
            <p:cNvSpPr/>
            <p:nvPr/>
          </p:nvSpPr>
          <p:spPr>
            <a:xfrm>
              <a:off x="6665638" y="2756994"/>
              <a:ext cx="445770" cy="222885"/>
            </a:xfrm>
            <a:custGeom>
              <a:avLst/>
              <a:gdLst/>
              <a:ahLst/>
              <a:cxnLst/>
              <a:rect l="l" t="t" r="r" b="b"/>
              <a:pathLst>
                <a:path w="445770" h="222885">
                  <a:moveTo>
                    <a:pt x="0" y="222849"/>
                  </a:moveTo>
                  <a:lnTo>
                    <a:pt x="445709" y="0"/>
                  </a:lnTo>
                </a:path>
                <a:path w="445770" h="222885">
                  <a:moveTo>
                    <a:pt x="0" y="0"/>
                  </a:moveTo>
                  <a:lnTo>
                    <a:pt x="445709" y="222849"/>
                  </a:lnTo>
                </a:path>
              </a:pathLst>
            </a:custGeom>
            <a:ln w="51117">
              <a:solidFill>
                <a:srgbClr val="000000"/>
              </a:solidFill>
            </a:ln>
          </p:spPr>
          <p:txBody>
            <a:bodyPr wrap="square" lIns="0" tIns="0" rIns="0" bIns="0" rtlCol="0"/>
            <a:lstStyle/>
            <a:p>
              <a:endParaRPr/>
            </a:p>
          </p:txBody>
        </p:sp>
        <p:sp>
          <p:nvSpPr>
            <p:cNvPr id="42" name="object 42"/>
            <p:cNvSpPr/>
            <p:nvPr/>
          </p:nvSpPr>
          <p:spPr>
            <a:xfrm>
              <a:off x="7214275" y="2758397"/>
              <a:ext cx="128905" cy="178435"/>
            </a:xfrm>
            <a:custGeom>
              <a:avLst/>
              <a:gdLst/>
              <a:ahLst/>
              <a:cxnLst/>
              <a:rect l="l" t="t" r="r" b="b"/>
              <a:pathLst>
                <a:path w="128904" h="178435">
                  <a:moveTo>
                    <a:pt x="0" y="71306"/>
                  </a:moveTo>
                  <a:lnTo>
                    <a:pt x="128381" y="0"/>
                  </a:lnTo>
                </a:path>
                <a:path w="128904" h="178435">
                  <a:moveTo>
                    <a:pt x="0" y="71306"/>
                  </a:moveTo>
                  <a:lnTo>
                    <a:pt x="128381" y="142621"/>
                  </a:lnTo>
                </a:path>
                <a:path w="128904" h="178435">
                  <a:moveTo>
                    <a:pt x="0" y="106964"/>
                  </a:moveTo>
                  <a:lnTo>
                    <a:pt x="128381" y="178276"/>
                  </a:lnTo>
                </a:path>
              </a:pathLst>
            </a:custGeom>
            <a:ln w="34077">
              <a:solidFill>
                <a:srgbClr val="000000"/>
              </a:solidFill>
            </a:ln>
          </p:spPr>
          <p:txBody>
            <a:bodyPr wrap="square" lIns="0" tIns="0" rIns="0" bIns="0" rtlCol="0"/>
            <a:lstStyle/>
            <a:p>
              <a:endParaRPr/>
            </a:p>
          </p:txBody>
        </p:sp>
      </p:grpSp>
      <p:sp>
        <p:nvSpPr>
          <p:cNvPr id="43" name="object 43"/>
          <p:cNvSpPr txBox="1"/>
          <p:nvPr/>
        </p:nvSpPr>
        <p:spPr>
          <a:xfrm>
            <a:off x="7479899" y="3973283"/>
            <a:ext cx="163830"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2</a:t>
            </a:r>
            <a:endParaRPr sz="1950">
              <a:latin typeface="Arial"/>
              <a:cs typeface="Arial"/>
            </a:endParaRPr>
          </a:p>
        </p:txBody>
      </p:sp>
      <p:grpSp>
        <p:nvGrpSpPr>
          <p:cNvPr id="44" name="object 44"/>
          <p:cNvGrpSpPr/>
          <p:nvPr/>
        </p:nvGrpSpPr>
        <p:grpSpPr>
          <a:xfrm>
            <a:off x="6445987" y="3035552"/>
            <a:ext cx="1227455" cy="1006475"/>
            <a:chOff x="6445987" y="3035552"/>
            <a:chExt cx="1227455" cy="1006475"/>
          </a:xfrm>
        </p:grpSpPr>
        <p:sp>
          <p:nvSpPr>
            <p:cNvPr id="45" name="object 45"/>
            <p:cNvSpPr/>
            <p:nvPr/>
          </p:nvSpPr>
          <p:spPr>
            <a:xfrm>
              <a:off x="6454560" y="3044125"/>
              <a:ext cx="1059815" cy="702310"/>
            </a:xfrm>
            <a:custGeom>
              <a:avLst/>
              <a:gdLst/>
              <a:ahLst/>
              <a:cxnLst/>
              <a:rect l="l" t="t" r="r" b="b"/>
              <a:pathLst>
                <a:path w="1059815" h="702310">
                  <a:moveTo>
                    <a:pt x="0" y="0"/>
                  </a:moveTo>
                  <a:lnTo>
                    <a:pt x="1059229" y="701893"/>
                  </a:lnTo>
                </a:path>
              </a:pathLst>
            </a:custGeom>
            <a:ln w="17039">
              <a:solidFill>
                <a:srgbClr val="000000"/>
              </a:solidFill>
            </a:ln>
          </p:spPr>
          <p:txBody>
            <a:bodyPr wrap="square" lIns="0" tIns="0" rIns="0" bIns="0" rtlCol="0"/>
            <a:lstStyle/>
            <a:p>
              <a:endParaRPr/>
            </a:p>
          </p:txBody>
        </p:sp>
        <p:sp>
          <p:nvSpPr>
            <p:cNvPr id="46" name="object 46"/>
            <p:cNvSpPr/>
            <p:nvPr/>
          </p:nvSpPr>
          <p:spPr>
            <a:xfrm>
              <a:off x="7357978" y="3743208"/>
              <a:ext cx="307340" cy="290195"/>
            </a:xfrm>
            <a:custGeom>
              <a:avLst/>
              <a:gdLst/>
              <a:ahLst/>
              <a:cxnLst/>
              <a:rect l="l" t="t" r="r" b="b"/>
              <a:pathLst>
                <a:path w="307340" h="290195">
                  <a:moveTo>
                    <a:pt x="153356" y="0"/>
                  </a:moveTo>
                  <a:lnTo>
                    <a:pt x="0" y="289668"/>
                  </a:lnTo>
                  <a:lnTo>
                    <a:pt x="306713" y="289668"/>
                  </a:lnTo>
                  <a:lnTo>
                    <a:pt x="153356" y="0"/>
                  </a:lnTo>
                  <a:close/>
                </a:path>
              </a:pathLst>
            </a:custGeom>
            <a:solidFill>
              <a:srgbClr val="BFBFBF"/>
            </a:solidFill>
          </p:spPr>
          <p:txBody>
            <a:bodyPr wrap="square" lIns="0" tIns="0" rIns="0" bIns="0" rtlCol="0"/>
            <a:lstStyle/>
            <a:p>
              <a:endParaRPr/>
            </a:p>
          </p:txBody>
        </p:sp>
        <p:sp>
          <p:nvSpPr>
            <p:cNvPr id="47" name="object 47"/>
            <p:cNvSpPr/>
            <p:nvPr/>
          </p:nvSpPr>
          <p:spPr>
            <a:xfrm>
              <a:off x="7357978" y="3743208"/>
              <a:ext cx="307340" cy="290195"/>
            </a:xfrm>
            <a:custGeom>
              <a:avLst/>
              <a:gdLst/>
              <a:ahLst/>
              <a:cxnLst/>
              <a:rect l="l" t="t" r="r" b="b"/>
              <a:pathLst>
                <a:path w="307340" h="290195">
                  <a:moveTo>
                    <a:pt x="153356" y="0"/>
                  </a:moveTo>
                  <a:lnTo>
                    <a:pt x="306713" y="289668"/>
                  </a:lnTo>
                  <a:lnTo>
                    <a:pt x="0" y="289668"/>
                  </a:lnTo>
                  <a:lnTo>
                    <a:pt x="153356" y="0"/>
                  </a:lnTo>
                  <a:close/>
                </a:path>
              </a:pathLst>
            </a:custGeom>
            <a:ln w="17039">
              <a:solidFill>
                <a:srgbClr val="000000"/>
              </a:solidFill>
            </a:ln>
          </p:spPr>
          <p:txBody>
            <a:bodyPr wrap="square" lIns="0" tIns="0" rIns="0" bIns="0" rtlCol="0"/>
            <a:lstStyle/>
            <a:p>
              <a:endParaRPr/>
            </a:p>
          </p:txBody>
        </p:sp>
      </p:grpSp>
      <p:sp>
        <p:nvSpPr>
          <p:cNvPr id="48" name="object 48"/>
          <p:cNvSpPr txBox="1"/>
          <p:nvPr/>
        </p:nvSpPr>
        <p:spPr>
          <a:xfrm>
            <a:off x="6832470" y="2638427"/>
            <a:ext cx="1033780" cy="323215"/>
          </a:xfrm>
          <a:prstGeom prst="rect">
            <a:avLst/>
          </a:prstGeom>
        </p:spPr>
        <p:txBody>
          <a:bodyPr vert="horz" wrap="square" lIns="0" tIns="12700" rIns="0" bIns="0" rtlCol="0">
            <a:spAutoFit/>
          </a:bodyPr>
          <a:lstStyle/>
          <a:p>
            <a:pPr marL="12700">
              <a:lnSpc>
                <a:spcPct val="100000"/>
              </a:lnSpc>
              <a:spcBef>
                <a:spcPts val="100"/>
              </a:spcBef>
              <a:tabLst>
                <a:tab pos="569595" algn="l"/>
                <a:tab pos="882650" algn="l"/>
              </a:tabLst>
            </a:pPr>
            <a:r>
              <a:rPr sz="1950" b="1" dirty="0">
                <a:latin typeface="Arial"/>
                <a:cs typeface="Arial"/>
              </a:rPr>
              <a:t>14	5	2</a:t>
            </a:r>
            <a:endParaRPr sz="1950">
              <a:latin typeface="Arial"/>
              <a:cs typeface="Arial"/>
            </a:endParaRPr>
          </a:p>
        </p:txBody>
      </p:sp>
      <p:grpSp>
        <p:nvGrpSpPr>
          <p:cNvPr id="49" name="object 49"/>
          <p:cNvGrpSpPr/>
          <p:nvPr/>
        </p:nvGrpSpPr>
        <p:grpSpPr>
          <a:xfrm>
            <a:off x="5003451" y="1773228"/>
            <a:ext cx="2590800" cy="1225550"/>
            <a:chOff x="5003451" y="1773228"/>
            <a:chExt cx="2590800" cy="1225550"/>
          </a:xfrm>
        </p:grpSpPr>
        <p:sp>
          <p:nvSpPr>
            <p:cNvPr id="50" name="object 50"/>
            <p:cNvSpPr/>
            <p:nvPr/>
          </p:nvSpPr>
          <p:spPr>
            <a:xfrm>
              <a:off x="7211635" y="2750017"/>
              <a:ext cx="356870" cy="222885"/>
            </a:xfrm>
            <a:custGeom>
              <a:avLst/>
              <a:gdLst/>
              <a:ahLst/>
              <a:cxnLst/>
              <a:rect l="l" t="t" r="r" b="b"/>
              <a:pathLst>
                <a:path w="356870" h="222885">
                  <a:moveTo>
                    <a:pt x="0" y="222860"/>
                  </a:moveTo>
                  <a:lnTo>
                    <a:pt x="356552" y="0"/>
                  </a:lnTo>
                </a:path>
                <a:path w="356870" h="222885">
                  <a:moveTo>
                    <a:pt x="0" y="0"/>
                  </a:moveTo>
                  <a:lnTo>
                    <a:pt x="356552" y="222860"/>
                  </a:lnTo>
                </a:path>
              </a:pathLst>
            </a:custGeom>
            <a:ln w="51117">
              <a:solidFill>
                <a:srgbClr val="000000"/>
              </a:solidFill>
            </a:ln>
          </p:spPr>
          <p:txBody>
            <a:bodyPr wrap="square" lIns="0" tIns="0" rIns="0" bIns="0" rtlCol="0"/>
            <a:lstStyle/>
            <a:p>
              <a:endParaRPr/>
            </a:p>
          </p:txBody>
        </p:sp>
        <p:sp>
          <p:nvSpPr>
            <p:cNvPr id="51" name="object 51"/>
            <p:cNvSpPr/>
            <p:nvPr/>
          </p:nvSpPr>
          <p:spPr>
            <a:xfrm>
              <a:off x="5020596" y="1790373"/>
              <a:ext cx="128905" cy="178435"/>
            </a:xfrm>
            <a:custGeom>
              <a:avLst/>
              <a:gdLst/>
              <a:ahLst/>
              <a:cxnLst/>
              <a:rect l="l" t="t" r="r" b="b"/>
              <a:pathLst>
                <a:path w="128904" h="178435">
                  <a:moveTo>
                    <a:pt x="128363" y="71325"/>
                  </a:moveTo>
                  <a:lnTo>
                    <a:pt x="0" y="0"/>
                  </a:lnTo>
                </a:path>
                <a:path w="128904" h="178435">
                  <a:moveTo>
                    <a:pt x="128363" y="71325"/>
                  </a:moveTo>
                  <a:lnTo>
                    <a:pt x="0" y="142632"/>
                  </a:lnTo>
                </a:path>
                <a:path w="128904" h="178435">
                  <a:moveTo>
                    <a:pt x="128363" y="106969"/>
                  </a:moveTo>
                  <a:lnTo>
                    <a:pt x="0" y="178294"/>
                  </a:lnTo>
                </a:path>
              </a:pathLst>
            </a:custGeom>
            <a:ln w="34077">
              <a:solidFill>
                <a:srgbClr val="000000"/>
              </a:solidFill>
            </a:ln>
          </p:spPr>
          <p:txBody>
            <a:bodyPr wrap="square" lIns="0" tIns="0" rIns="0" bIns="0" rtlCol="0"/>
            <a:lstStyle/>
            <a:p>
              <a:endParaRPr/>
            </a:p>
          </p:txBody>
        </p:sp>
      </p:grpSp>
      <p:sp>
        <p:nvSpPr>
          <p:cNvPr id="52" name="object 52"/>
          <p:cNvSpPr txBox="1"/>
          <p:nvPr/>
        </p:nvSpPr>
        <p:spPr>
          <a:xfrm>
            <a:off x="5195918" y="1672974"/>
            <a:ext cx="401955" cy="32321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3</a:t>
            </a:r>
            <a:r>
              <a:rPr sz="1950" b="1" spc="160" dirty="0">
                <a:latin typeface="Arial"/>
                <a:cs typeface="Arial"/>
              </a:rPr>
              <a:t> </a:t>
            </a:r>
            <a:r>
              <a:rPr sz="1950" b="1" dirty="0">
                <a:latin typeface="Arial"/>
                <a:cs typeface="Arial"/>
              </a:rPr>
              <a:t>3</a:t>
            </a:r>
            <a:endParaRPr sz="1950">
              <a:latin typeface="Arial"/>
              <a:cs typeface="Arial"/>
            </a:endParaRPr>
          </a:p>
        </p:txBody>
      </p:sp>
      <p:sp>
        <p:nvSpPr>
          <p:cNvPr id="53" name="object 53"/>
          <p:cNvSpPr/>
          <p:nvPr/>
        </p:nvSpPr>
        <p:spPr>
          <a:xfrm>
            <a:off x="4990083" y="1761116"/>
            <a:ext cx="356870" cy="222885"/>
          </a:xfrm>
          <a:custGeom>
            <a:avLst/>
            <a:gdLst/>
            <a:ahLst/>
            <a:cxnLst/>
            <a:rect l="l" t="t" r="r" b="b"/>
            <a:pathLst>
              <a:path w="356870" h="222885">
                <a:moveTo>
                  <a:pt x="0" y="222854"/>
                </a:moveTo>
                <a:lnTo>
                  <a:pt x="356552" y="0"/>
                </a:lnTo>
              </a:path>
              <a:path w="356870" h="222885">
                <a:moveTo>
                  <a:pt x="0" y="0"/>
                </a:moveTo>
                <a:lnTo>
                  <a:pt x="356552" y="222854"/>
                </a:lnTo>
              </a:path>
            </a:pathLst>
          </a:custGeom>
          <a:ln w="51117">
            <a:solidFill>
              <a:srgbClr val="000000"/>
            </a:solidFill>
          </a:ln>
        </p:spPr>
        <p:txBody>
          <a:bodyPr wrap="square" lIns="0" tIns="0" rIns="0" bIns="0" rtlCol="0"/>
          <a:lstStyle/>
          <a:p>
            <a:endParaRPr/>
          </a:p>
        </p:txBody>
      </p:sp>
      <p:sp>
        <p:nvSpPr>
          <p:cNvPr id="54" name="object 54"/>
          <p:cNvSpPr txBox="1"/>
          <p:nvPr/>
        </p:nvSpPr>
        <p:spPr>
          <a:xfrm>
            <a:off x="1280247" y="4452981"/>
            <a:ext cx="7610292" cy="2715936"/>
          </a:xfrm>
          <a:prstGeom prst="rect">
            <a:avLst/>
          </a:prstGeom>
        </p:spPr>
        <p:txBody>
          <a:bodyPr vert="horz" wrap="square" lIns="0" tIns="10795" rIns="0" bIns="0" rtlCol="0">
            <a:spAutoFit/>
          </a:bodyPr>
          <a:lstStyle/>
          <a:p>
            <a:pPr marL="355600" marR="5080" indent="-342900">
              <a:lnSpc>
                <a:spcPct val="101200"/>
              </a:lnSpc>
              <a:spcBef>
                <a:spcPts val="85"/>
              </a:spcBef>
              <a:buFont typeface="Wingdings" panose="05000000000000000000" pitchFamily="2" charset="2"/>
              <a:buChar char="q"/>
            </a:pPr>
            <a:r>
              <a:rPr sz="2050" spc="15" dirty="0">
                <a:latin typeface="Times New Roman"/>
                <a:cs typeface="Times New Roman"/>
              </a:rPr>
              <a:t>On</a:t>
            </a:r>
            <a:r>
              <a:rPr sz="2050" spc="150" dirty="0">
                <a:latin typeface="Times New Roman"/>
                <a:cs typeface="Times New Roman"/>
              </a:rPr>
              <a:t> </a:t>
            </a:r>
            <a:r>
              <a:rPr sz="2050" spc="35" dirty="0">
                <a:latin typeface="Times New Roman"/>
                <a:cs typeface="Times New Roman"/>
              </a:rPr>
              <a:t>the</a:t>
            </a:r>
            <a:r>
              <a:rPr sz="2050" spc="155" dirty="0">
                <a:latin typeface="Times New Roman"/>
                <a:cs typeface="Times New Roman"/>
              </a:rPr>
              <a:t> </a:t>
            </a:r>
            <a:r>
              <a:rPr sz="2050" spc="20" dirty="0">
                <a:latin typeface="Times New Roman"/>
                <a:cs typeface="Times New Roman"/>
              </a:rPr>
              <a:t>last</a:t>
            </a:r>
            <a:r>
              <a:rPr sz="2050" spc="145" dirty="0">
                <a:latin typeface="Times New Roman"/>
                <a:cs typeface="Times New Roman"/>
              </a:rPr>
              <a:t> </a:t>
            </a:r>
            <a:r>
              <a:rPr sz="2050" spc="5" dirty="0">
                <a:latin typeface="Times New Roman"/>
                <a:cs typeface="Times New Roman"/>
              </a:rPr>
              <a:t>branch,</a:t>
            </a:r>
            <a:r>
              <a:rPr sz="2050" spc="165" dirty="0">
                <a:latin typeface="Times New Roman"/>
                <a:cs typeface="Times New Roman"/>
              </a:rPr>
              <a:t> </a:t>
            </a:r>
            <a:r>
              <a:rPr sz="2050" spc="30" dirty="0">
                <a:latin typeface="Times New Roman"/>
                <a:cs typeface="Times New Roman"/>
              </a:rPr>
              <a:t>had</a:t>
            </a:r>
            <a:r>
              <a:rPr sz="2050" spc="155" dirty="0">
                <a:latin typeface="Times New Roman"/>
                <a:cs typeface="Times New Roman"/>
              </a:rPr>
              <a:t> </a:t>
            </a:r>
            <a:r>
              <a:rPr sz="2050" spc="-114" dirty="0">
                <a:latin typeface="Times New Roman"/>
                <a:cs typeface="Times New Roman"/>
              </a:rPr>
              <a:t>we</a:t>
            </a:r>
            <a:r>
              <a:rPr sz="2050" spc="150" dirty="0">
                <a:latin typeface="Times New Roman"/>
                <a:cs typeface="Times New Roman"/>
              </a:rPr>
              <a:t> </a:t>
            </a:r>
            <a:r>
              <a:rPr sz="2050" spc="-15" dirty="0">
                <a:latin typeface="Times New Roman"/>
                <a:cs typeface="Times New Roman"/>
              </a:rPr>
              <a:t>first</a:t>
            </a:r>
            <a:r>
              <a:rPr sz="2050" spc="150" dirty="0">
                <a:latin typeface="Times New Roman"/>
                <a:cs typeface="Times New Roman"/>
              </a:rPr>
              <a:t> </a:t>
            </a:r>
            <a:r>
              <a:rPr sz="2050" spc="-20" dirty="0">
                <a:latin typeface="Times New Roman"/>
                <a:cs typeface="Times New Roman"/>
              </a:rPr>
              <a:t>examined</a:t>
            </a:r>
            <a:r>
              <a:rPr sz="2050" spc="155" dirty="0">
                <a:latin typeface="Times New Roman"/>
                <a:cs typeface="Times New Roman"/>
              </a:rPr>
              <a:t> </a:t>
            </a:r>
            <a:r>
              <a:rPr sz="2050" spc="35" dirty="0">
                <a:latin typeface="Times New Roman"/>
                <a:cs typeface="Times New Roman"/>
              </a:rPr>
              <a:t>the</a:t>
            </a:r>
            <a:r>
              <a:rPr sz="2050" spc="145" dirty="0">
                <a:latin typeface="Times New Roman"/>
                <a:cs typeface="Times New Roman"/>
              </a:rPr>
              <a:t> </a:t>
            </a:r>
            <a:r>
              <a:rPr sz="2050" dirty="0">
                <a:latin typeface="Times New Roman"/>
                <a:cs typeface="Times New Roman"/>
              </a:rPr>
              <a:t>right-most</a:t>
            </a:r>
            <a:r>
              <a:rPr sz="2050" spc="150" dirty="0">
                <a:latin typeface="Times New Roman"/>
                <a:cs typeface="Times New Roman"/>
              </a:rPr>
              <a:t> </a:t>
            </a:r>
            <a:r>
              <a:rPr sz="2050" spc="-75" dirty="0">
                <a:latin typeface="Times New Roman"/>
                <a:cs typeface="Times New Roman"/>
              </a:rPr>
              <a:t>move</a:t>
            </a:r>
            <a:r>
              <a:rPr sz="2050" spc="150" dirty="0">
                <a:latin typeface="Times New Roman"/>
                <a:cs typeface="Times New Roman"/>
              </a:rPr>
              <a:t> </a:t>
            </a:r>
            <a:r>
              <a:rPr sz="2050" dirty="0">
                <a:latin typeface="Times New Roman"/>
                <a:cs typeface="Times New Roman"/>
              </a:rPr>
              <a:t>(resulting </a:t>
            </a:r>
            <a:r>
              <a:rPr sz="2050" spc="-500" dirty="0">
                <a:latin typeface="Times New Roman"/>
                <a:cs typeface="Times New Roman"/>
              </a:rPr>
              <a:t> </a:t>
            </a:r>
            <a:r>
              <a:rPr sz="2050" spc="-15" dirty="0">
                <a:latin typeface="Times New Roman"/>
                <a:cs typeface="Times New Roman"/>
              </a:rPr>
              <a:t>in</a:t>
            </a:r>
            <a:r>
              <a:rPr sz="2050" spc="110" dirty="0">
                <a:latin typeface="Times New Roman"/>
                <a:cs typeface="Times New Roman"/>
              </a:rPr>
              <a:t> </a:t>
            </a:r>
            <a:r>
              <a:rPr sz="2050" spc="-10" dirty="0">
                <a:latin typeface="Times New Roman"/>
                <a:cs typeface="Times New Roman"/>
              </a:rPr>
              <a:t>2),</a:t>
            </a:r>
            <a:r>
              <a:rPr sz="2050" spc="110" dirty="0">
                <a:latin typeface="Times New Roman"/>
                <a:cs typeface="Times New Roman"/>
              </a:rPr>
              <a:t> </a:t>
            </a:r>
            <a:r>
              <a:rPr sz="2050" spc="-114" dirty="0">
                <a:latin typeface="Times New Roman"/>
                <a:cs typeface="Times New Roman"/>
              </a:rPr>
              <a:t>we</a:t>
            </a:r>
            <a:r>
              <a:rPr sz="2050" spc="110" dirty="0">
                <a:latin typeface="Times New Roman"/>
                <a:cs typeface="Times New Roman"/>
              </a:rPr>
              <a:t> </a:t>
            </a:r>
            <a:r>
              <a:rPr sz="2050" spc="-30" dirty="0">
                <a:latin typeface="Times New Roman"/>
                <a:cs typeface="Times New Roman"/>
              </a:rPr>
              <a:t>could</a:t>
            </a:r>
            <a:r>
              <a:rPr sz="2050" spc="114" dirty="0">
                <a:latin typeface="Times New Roman"/>
                <a:cs typeface="Times New Roman"/>
              </a:rPr>
              <a:t> </a:t>
            </a:r>
            <a:r>
              <a:rPr sz="2050" spc="-40" dirty="0">
                <a:latin typeface="Times New Roman"/>
                <a:cs typeface="Times New Roman"/>
              </a:rPr>
              <a:t>have</a:t>
            </a:r>
            <a:r>
              <a:rPr sz="2050" spc="110" dirty="0">
                <a:latin typeface="Times New Roman"/>
                <a:cs typeface="Times New Roman"/>
              </a:rPr>
              <a:t> </a:t>
            </a:r>
            <a:r>
              <a:rPr sz="2050" spc="-40" dirty="0">
                <a:latin typeface="Times New Roman"/>
                <a:cs typeface="Times New Roman"/>
              </a:rPr>
              <a:t>avoided</a:t>
            </a:r>
            <a:r>
              <a:rPr sz="2050" spc="110" dirty="0">
                <a:latin typeface="Times New Roman"/>
                <a:cs typeface="Times New Roman"/>
              </a:rPr>
              <a:t> </a:t>
            </a:r>
            <a:r>
              <a:rPr sz="2050" spc="-45" dirty="0">
                <a:latin typeface="Times New Roman"/>
                <a:cs typeface="Times New Roman"/>
              </a:rPr>
              <a:t>looking</a:t>
            </a:r>
            <a:r>
              <a:rPr sz="2050" spc="110" dirty="0">
                <a:latin typeface="Times New Roman"/>
                <a:cs typeface="Times New Roman"/>
              </a:rPr>
              <a:t> </a:t>
            </a:r>
            <a:r>
              <a:rPr sz="2050" spc="95" dirty="0">
                <a:latin typeface="Times New Roman"/>
                <a:cs typeface="Times New Roman"/>
              </a:rPr>
              <a:t>at</a:t>
            </a:r>
            <a:r>
              <a:rPr sz="2050" spc="114" dirty="0">
                <a:latin typeface="Times New Roman"/>
                <a:cs typeface="Times New Roman"/>
              </a:rPr>
              <a:t> </a:t>
            </a:r>
            <a:r>
              <a:rPr sz="2050" spc="-70" dirty="0">
                <a:latin typeface="Times New Roman"/>
                <a:cs typeface="Times New Roman"/>
              </a:rPr>
              <a:t>moves</a:t>
            </a:r>
            <a:r>
              <a:rPr sz="2050" spc="110" dirty="0">
                <a:latin typeface="Times New Roman"/>
                <a:cs typeface="Times New Roman"/>
              </a:rPr>
              <a:t> </a:t>
            </a:r>
            <a:r>
              <a:rPr sz="2050" spc="-25" dirty="0">
                <a:latin typeface="Times New Roman"/>
                <a:cs typeface="Times New Roman"/>
              </a:rPr>
              <a:t>leading</a:t>
            </a:r>
            <a:r>
              <a:rPr sz="2050" spc="110"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80" dirty="0">
                <a:latin typeface="Times New Roman"/>
                <a:cs typeface="Times New Roman"/>
              </a:rPr>
              <a:t>14</a:t>
            </a:r>
            <a:r>
              <a:rPr sz="2050" spc="114" dirty="0">
                <a:latin typeface="Times New Roman"/>
                <a:cs typeface="Times New Roman"/>
              </a:rPr>
              <a:t> </a:t>
            </a:r>
            <a:r>
              <a:rPr sz="2050" spc="30" dirty="0">
                <a:latin typeface="Times New Roman"/>
                <a:cs typeface="Times New Roman"/>
              </a:rPr>
              <a:t>and</a:t>
            </a:r>
            <a:r>
              <a:rPr sz="2050" spc="110" dirty="0">
                <a:latin typeface="Times New Roman"/>
                <a:cs typeface="Times New Roman"/>
              </a:rPr>
              <a:t> </a:t>
            </a:r>
            <a:r>
              <a:rPr sz="2050" spc="-80" dirty="0">
                <a:latin typeface="Times New Roman"/>
                <a:cs typeface="Times New Roman"/>
              </a:rPr>
              <a:t>5</a:t>
            </a:r>
            <a:endParaRPr sz="2050" dirty="0">
              <a:latin typeface="Times New Roman"/>
              <a:cs typeface="Times New Roman"/>
            </a:endParaRPr>
          </a:p>
          <a:p>
            <a:pPr marL="469900" lvl="1">
              <a:spcBef>
                <a:spcPts val="1560"/>
              </a:spcBef>
            </a:pPr>
            <a:r>
              <a:rPr sz="2050" i="1" spc="520" dirty="0">
                <a:latin typeface="DejaVu Sans Condensed"/>
                <a:cs typeface="DejaVu Sans Condensed"/>
              </a:rPr>
              <a:t>⇒</a:t>
            </a:r>
            <a:r>
              <a:rPr sz="2050" i="1" spc="35" dirty="0">
                <a:latin typeface="DejaVu Sans Condensed"/>
                <a:cs typeface="DejaVu Sans Condensed"/>
              </a:rPr>
              <a:t> </a:t>
            </a:r>
            <a:r>
              <a:rPr sz="2050" spc="-5" dirty="0">
                <a:latin typeface="Times New Roman"/>
                <a:cs typeface="Times New Roman"/>
              </a:rPr>
              <a:t>Good</a:t>
            </a:r>
            <a:r>
              <a:rPr sz="2050" spc="114" dirty="0">
                <a:latin typeface="Times New Roman"/>
                <a:cs typeface="Times New Roman"/>
              </a:rPr>
              <a:t> </a:t>
            </a:r>
            <a:r>
              <a:rPr sz="2050" spc="-75" dirty="0">
                <a:latin typeface="Times New Roman"/>
                <a:cs typeface="Times New Roman"/>
              </a:rPr>
              <a:t>move</a:t>
            </a:r>
            <a:r>
              <a:rPr sz="2050" spc="114" dirty="0">
                <a:latin typeface="Times New Roman"/>
                <a:cs typeface="Times New Roman"/>
              </a:rPr>
              <a:t> </a:t>
            </a:r>
            <a:r>
              <a:rPr sz="2050" spc="-20" dirty="0">
                <a:latin typeface="Times New Roman"/>
                <a:cs typeface="Times New Roman"/>
              </a:rPr>
              <a:t>ordering</a:t>
            </a:r>
            <a:r>
              <a:rPr sz="2050" spc="114" dirty="0">
                <a:latin typeface="Times New Roman"/>
                <a:cs typeface="Times New Roman"/>
              </a:rPr>
              <a:t> </a:t>
            </a:r>
            <a:r>
              <a:rPr sz="2050" spc="-35" dirty="0">
                <a:latin typeface="Times New Roman"/>
                <a:cs typeface="Times New Roman"/>
              </a:rPr>
              <a:t>significantly</a:t>
            </a:r>
            <a:r>
              <a:rPr sz="2050" spc="110" dirty="0">
                <a:latin typeface="Times New Roman"/>
                <a:cs typeface="Times New Roman"/>
              </a:rPr>
              <a:t> </a:t>
            </a:r>
            <a:r>
              <a:rPr sz="2050" spc="-40" dirty="0">
                <a:latin typeface="Times New Roman"/>
                <a:cs typeface="Times New Roman"/>
              </a:rPr>
              <a:t>improves</a:t>
            </a:r>
            <a:r>
              <a:rPr sz="2050" spc="114"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25" dirty="0">
                <a:latin typeface="Times New Roman"/>
                <a:cs typeface="Times New Roman"/>
              </a:rPr>
              <a:t>search</a:t>
            </a:r>
            <a:endParaRPr lang="en-GB" sz="2050" spc="-25" dirty="0">
              <a:latin typeface="Times New Roman"/>
              <a:cs typeface="Times New Roman"/>
            </a:endParaRPr>
          </a:p>
          <a:p>
            <a:pPr marL="355600" indent="-342900">
              <a:lnSpc>
                <a:spcPct val="100000"/>
              </a:lnSpc>
              <a:spcBef>
                <a:spcPts val="1560"/>
              </a:spcBef>
              <a:spcAft>
                <a:spcPts val="600"/>
              </a:spcAft>
              <a:buFont typeface="Wingdings" panose="05000000000000000000" pitchFamily="2" charset="2"/>
              <a:buChar char="q"/>
            </a:pPr>
            <a:r>
              <a:rPr lang="en-GB" sz="2050" spc="-25" dirty="0">
                <a:latin typeface="Times New Roman"/>
                <a:cs typeface="Times New Roman"/>
              </a:rPr>
              <a:t>How to order the nodes?</a:t>
            </a:r>
            <a:endParaRPr sz="2050" dirty="0">
              <a:latin typeface="Times New Roman"/>
              <a:cs typeface="Times New Roman"/>
            </a:endParaRPr>
          </a:p>
          <a:p>
            <a:pPr marL="720725" indent="-342900">
              <a:lnSpc>
                <a:spcPct val="100000"/>
              </a:lnSpc>
              <a:spcBef>
                <a:spcPts val="30"/>
              </a:spcBef>
              <a:buFont typeface="Wingdings" panose="05000000000000000000" pitchFamily="2" charset="2"/>
              <a:buChar char=""/>
              <a:tabLst>
                <a:tab pos="578485" algn="l"/>
              </a:tabLst>
            </a:pPr>
            <a:r>
              <a:rPr sz="2050" spc="-35" dirty="0">
                <a:latin typeface="Times New Roman"/>
                <a:cs typeface="Times New Roman"/>
              </a:rPr>
              <a:t>use</a:t>
            </a:r>
            <a:r>
              <a:rPr sz="2050" spc="100" dirty="0">
                <a:latin typeface="Times New Roman"/>
                <a:cs typeface="Times New Roman"/>
              </a:rPr>
              <a:t> </a:t>
            </a:r>
            <a:r>
              <a:rPr sz="2050" spc="-5" dirty="0">
                <a:latin typeface="Times New Roman"/>
                <a:cs typeface="Times New Roman"/>
              </a:rPr>
              <a:t>hard-coded</a:t>
            </a:r>
            <a:r>
              <a:rPr sz="2050" spc="105" dirty="0">
                <a:latin typeface="Times New Roman"/>
                <a:cs typeface="Times New Roman"/>
              </a:rPr>
              <a:t> </a:t>
            </a:r>
            <a:r>
              <a:rPr sz="2050" spc="-15" dirty="0">
                <a:latin typeface="Times New Roman"/>
                <a:cs typeface="Times New Roman"/>
              </a:rPr>
              <a:t>heuristics</a:t>
            </a:r>
            <a:endParaRPr sz="2050" dirty="0">
              <a:latin typeface="Times New Roman"/>
              <a:cs typeface="Times New Roman"/>
            </a:endParaRPr>
          </a:p>
          <a:p>
            <a:pPr marL="720725" indent="-342900">
              <a:lnSpc>
                <a:spcPct val="100000"/>
              </a:lnSpc>
              <a:spcBef>
                <a:spcPts val="30"/>
              </a:spcBef>
              <a:buFont typeface="Wingdings" panose="05000000000000000000" pitchFamily="2" charset="2"/>
              <a:buChar char=""/>
              <a:tabLst>
                <a:tab pos="578485" algn="l"/>
              </a:tabLst>
            </a:pPr>
            <a:r>
              <a:rPr sz="2050" spc="-5" dirty="0">
                <a:latin typeface="Times New Roman"/>
                <a:cs typeface="Times New Roman"/>
              </a:rPr>
              <a:t>learn</a:t>
            </a:r>
            <a:r>
              <a:rPr sz="2050" spc="95" dirty="0">
                <a:latin typeface="Times New Roman"/>
                <a:cs typeface="Times New Roman"/>
              </a:rPr>
              <a:t> </a:t>
            </a:r>
            <a:r>
              <a:rPr sz="2050" spc="-40" dirty="0">
                <a:latin typeface="Times New Roman"/>
                <a:cs typeface="Times New Roman"/>
              </a:rPr>
              <a:t>form</a:t>
            </a:r>
            <a:r>
              <a:rPr sz="2050" spc="95" dirty="0">
                <a:latin typeface="Times New Roman"/>
                <a:cs typeface="Times New Roman"/>
              </a:rPr>
              <a:t> </a:t>
            </a:r>
            <a:r>
              <a:rPr sz="2050" spc="40" dirty="0">
                <a:latin typeface="Times New Roman"/>
                <a:cs typeface="Times New Roman"/>
              </a:rPr>
              <a:t>past</a:t>
            </a:r>
            <a:r>
              <a:rPr sz="2050" spc="100" dirty="0">
                <a:latin typeface="Times New Roman"/>
                <a:cs typeface="Times New Roman"/>
              </a:rPr>
              <a:t> </a:t>
            </a:r>
            <a:r>
              <a:rPr sz="2050" spc="-70" dirty="0">
                <a:latin typeface="Times New Roman"/>
                <a:cs typeface="Times New Roman"/>
              </a:rPr>
              <a:t>moves</a:t>
            </a:r>
            <a:endParaRPr sz="2050" dirty="0">
              <a:latin typeface="Times New Roman"/>
              <a:cs typeface="Times New Roman"/>
            </a:endParaRPr>
          </a:p>
        </p:txBody>
      </p:sp>
      <p:sp>
        <p:nvSpPr>
          <p:cNvPr id="55" name="object 55"/>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6" name="object 5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8" name="object 5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22</a:t>
            </a:fld>
            <a:endParaRPr spc="2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23</a:t>
            </a:fld>
            <a:endParaRPr spc="20" dirty="0"/>
          </a:p>
        </p:txBody>
      </p:sp>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marR="6350" algn="ctr">
              <a:lnSpc>
                <a:spcPts val="2630"/>
              </a:lnSpc>
            </a:pPr>
            <a:r>
              <a:rPr spc="-55" dirty="0"/>
              <a:t>Properties</a:t>
            </a:r>
            <a:r>
              <a:rPr spc="290" dirty="0"/>
              <a:t> </a:t>
            </a:r>
            <a:r>
              <a:rPr spc="-135" dirty="0"/>
              <a:t>of</a:t>
            </a:r>
            <a:r>
              <a:rPr spc="300" dirty="0"/>
              <a:t> </a:t>
            </a:r>
            <a:r>
              <a:rPr sz="2050" i="1" spc="-150" dirty="0">
                <a:solidFill>
                  <a:srgbClr val="FF0000"/>
                </a:solidFill>
                <a:latin typeface="Bookman Old Style"/>
                <a:cs typeface="Bookman Old Style"/>
              </a:rPr>
              <a:t>α</a:t>
            </a:r>
            <a:r>
              <a:rPr spc="-150" dirty="0">
                <a:solidFill>
                  <a:srgbClr val="FF0000"/>
                </a:solidFill>
              </a:rPr>
              <a:t>–</a:t>
            </a:r>
            <a:r>
              <a:rPr sz="2050" i="1" spc="-150" dirty="0">
                <a:solidFill>
                  <a:srgbClr val="FF0000"/>
                </a:solidFill>
                <a:latin typeface="Bookman Old Style"/>
                <a:cs typeface="Bookman Old Style"/>
              </a:rPr>
              <a:t>β</a:t>
            </a:r>
            <a:endParaRPr sz="2050" dirty="0">
              <a:solidFill>
                <a:srgbClr val="FF0000"/>
              </a:solidFill>
              <a:latin typeface="Bookman Old Style"/>
              <a:cs typeface="Bookman Old Style"/>
            </a:endParaRPr>
          </a:p>
        </p:txBody>
      </p:sp>
      <p:pic>
        <p:nvPicPr>
          <p:cNvPr id="9" name="Picture 8" descr="A diagram of a diagram&#10;&#10;Description automatically generated">
            <a:extLst>
              <a:ext uri="{FF2B5EF4-FFF2-40B4-BE49-F238E27FC236}">
                <a16:creationId xmlns:a16="http://schemas.microsoft.com/office/drawing/2014/main" id="{77C50B25-92C0-3AC5-8AA8-609780A4B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906"/>
            <a:ext cx="10693400" cy="6015038"/>
          </a:xfrm>
          <a:prstGeom prst="rect">
            <a:avLst/>
          </a:prstGeom>
        </p:spPr>
      </p:pic>
    </p:spTree>
    <p:extLst>
      <p:ext uri="{BB962C8B-B14F-4D97-AF65-F5344CB8AC3E}">
        <p14:creationId xmlns:p14="http://schemas.microsoft.com/office/powerpoint/2010/main" val="29872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24</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1270" algn="ctr">
              <a:lnSpc>
                <a:spcPts val="2630"/>
              </a:lnSpc>
            </a:pPr>
            <a:r>
              <a:rPr spc="-60" dirty="0"/>
              <a:t>Dealing</a:t>
            </a:r>
            <a:r>
              <a:rPr spc="305" dirty="0"/>
              <a:t> </a:t>
            </a:r>
            <a:r>
              <a:rPr spc="-45" dirty="0"/>
              <a:t>with</a:t>
            </a:r>
            <a:r>
              <a:rPr spc="310" dirty="0"/>
              <a:t> </a:t>
            </a:r>
            <a:r>
              <a:rPr spc="-120" dirty="0"/>
              <a:t>resource</a:t>
            </a:r>
            <a:r>
              <a:rPr spc="310" dirty="0"/>
              <a:t> </a:t>
            </a:r>
            <a:r>
              <a:rPr spc="-75" dirty="0"/>
              <a:t>limits</a:t>
            </a:r>
          </a:p>
        </p:txBody>
      </p:sp>
      <p:sp>
        <p:nvSpPr>
          <p:cNvPr id="3" name="object 3"/>
          <p:cNvSpPr txBox="1"/>
          <p:nvPr/>
        </p:nvSpPr>
        <p:spPr>
          <a:xfrm>
            <a:off x="1079500" y="1670792"/>
            <a:ext cx="7316470" cy="4167165"/>
          </a:xfrm>
          <a:prstGeom prst="rect">
            <a:avLst/>
          </a:prstGeom>
        </p:spPr>
        <p:txBody>
          <a:bodyPr vert="horz" wrap="square" lIns="0" tIns="14604" rIns="0" bIns="0" rtlCol="0">
            <a:spAutoFit/>
          </a:bodyPr>
          <a:lstStyle/>
          <a:p>
            <a:pPr marL="63500">
              <a:lnSpc>
                <a:spcPct val="100000"/>
              </a:lnSpc>
              <a:spcBef>
                <a:spcPts val="114"/>
              </a:spcBef>
            </a:pPr>
            <a:r>
              <a:rPr sz="2050" dirty="0">
                <a:latin typeface="Times New Roman"/>
                <a:cs typeface="Times New Roman"/>
              </a:rPr>
              <a:t>Standard approach:</a:t>
            </a:r>
          </a:p>
          <a:p>
            <a:pPr marL="429259">
              <a:lnSpc>
                <a:spcPct val="100000"/>
              </a:lnSpc>
              <a:spcBef>
                <a:spcPts val="30"/>
              </a:spcBef>
            </a:pPr>
            <a:r>
              <a:rPr sz="2050" dirty="0">
                <a:latin typeface="Times New Roman"/>
                <a:cs typeface="Times New Roman"/>
              </a:rPr>
              <a:t>– use </a:t>
            </a:r>
            <a:r>
              <a:rPr b="1" dirty="0">
                <a:latin typeface="Bookman Old Style" panose="02050604050505020204" pitchFamily="18" charset="0"/>
                <a:cs typeface="Times New Roman" panose="02020603050405020304" pitchFamily="18" charset="0"/>
              </a:rPr>
              <a:t>Cutoff-Test</a:t>
            </a:r>
            <a:r>
              <a:rPr sz="2050" b="0" dirty="0">
                <a:latin typeface="Bookman Old Style"/>
                <a:cs typeface="Bookman Old Style"/>
              </a:rPr>
              <a:t> </a:t>
            </a:r>
            <a:r>
              <a:rPr sz="2050" dirty="0">
                <a:latin typeface="Times New Roman"/>
                <a:cs typeface="Times New Roman"/>
              </a:rPr>
              <a:t>instead of </a:t>
            </a:r>
            <a:r>
              <a:rPr b="1" dirty="0">
                <a:latin typeface="Bookman Old Style" panose="02050604050505020204" pitchFamily="18" charset="0"/>
                <a:cs typeface="Times New Roman" panose="02020603050405020304" pitchFamily="18" charset="0"/>
              </a:rPr>
              <a:t>Terminal-Test</a:t>
            </a:r>
            <a:r>
              <a:rPr lang="en-GB" sz="2050" b="0" dirty="0">
                <a:latin typeface="Times New Roman" panose="02020603050405020304" pitchFamily="18" charset="0"/>
                <a:cs typeface="Times New Roman" panose="02020603050405020304" pitchFamily="18" charset="0"/>
              </a:rPr>
              <a:t> function to cut-off entire branches by maintaining values applicable to the entire branch rather than to the local path, </a:t>
            </a:r>
            <a:r>
              <a:rPr sz="2050" dirty="0">
                <a:latin typeface="Times New Roman"/>
                <a:cs typeface="Times New Roman"/>
              </a:rPr>
              <a:t>e.g., depth limit</a:t>
            </a:r>
          </a:p>
          <a:p>
            <a:pPr marL="428625">
              <a:lnSpc>
                <a:spcPct val="100000"/>
              </a:lnSpc>
              <a:spcBef>
                <a:spcPts val="30"/>
              </a:spcBef>
            </a:pPr>
            <a:r>
              <a:rPr sz="2050" dirty="0">
                <a:latin typeface="Times New Roman" panose="02020603050405020304" pitchFamily="18" charset="0"/>
                <a:cs typeface="Times New Roman" panose="02020603050405020304" pitchFamily="18" charset="0"/>
              </a:rPr>
              <a:t>– use </a:t>
            </a:r>
            <a:r>
              <a:rPr b="1" dirty="0">
                <a:latin typeface="Bookman Old Style" panose="02050604050505020204" pitchFamily="18" charset="0"/>
                <a:cs typeface="Times New Roman" panose="02020603050405020304" pitchFamily="18" charset="0"/>
              </a:rPr>
              <a:t>Eval</a:t>
            </a:r>
            <a:r>
              <a:rPr sz="2050" b="0" dirty="0">
                <a:latin typeface="Times New Roman" panose="02020603050405020304" pitchFamily="18" charset="0"/>
                <a:cs typeface="Times New Roman" panose="02020603050405020304" pitchFamily="18" charset="0"/>
              </a:rPr>
              <a:t> </a:t>
            </a:r>
            <a:r>
              <a:rPr lang="en-GB" sz="2050" b="0" dirty="0">
                <a:latin typeface="Times New Roman" panose="02020603050405020304" pitchFamily="18" charset="0"/>
                <a:cs typeface="Times New Roman" panose="02020603050405020304" pitchFamily="18" charset="0"/>
              </a:rPr>
              <a:t>(for estimating the value as needed) </a:t>
            </a:r>
            <a:r>
              <a:rPr sz="2050" dirty="0">
                <a:latin typeface="Times New Roman" panose="02020603050405020304" pitchFamily="18" charset="0"/>
                <a:cs typeface="Times New Roman" panose="02020603050405020304" pitchFamily="18" charset="0"/>
              </a:rPr>
              <a:t>instead of </a:t>
            </a:r>
            <a:r>
              <a:rPr b="1" dirty="0">
                <a:latin typeface="Bookman Old Style" panose="02050604050505020204" pitchFamily="18" charset="0"/>
                <a:cs typeface="Times New Roman" panose="02020603050405020304" pitchFamily="18" charset="0"/>
              </a:rPr>
              <a:t>Utility</a:t>
            </a:r>
            <a:r>
              <a:rPr lang="en-GB" sz="2050" b="0" dirty="0">
                <a:latin typeface="Times New Roman" panose="02020603050405020304" pitchFamily="18" charset="0"/>
                <a:cs typeface="Times New Roman" panose="02020603050405020304" pitchFamily="18" charset="0"/>
              </a:rPr>
              <a:t> (for retrieving the value as stored) - </a:t>
            </a:r>
            <a:r>
              <a:rPr sz="2050" dirty="0">
                <a:latin typeface="Times New Roman"/>
                <a:cs typeface="Times New Roman"/>
              </a:rPr>
              <a:t>i.e., evaluation function that estimates desirability of position</a:t>
            </a:r>
          </a:p>
          <a:p>
            <a:pPr marL="63500">
              <a:lnSpc>
                <a:spcPct val="100000"/>
              </a:lnSpc>
              <a:spcBef>
                <a:spcPts val="1565"/>
              </a:spcBef>
            </a:pPr>
            <a:r>
              <a:rPr lang="en-GB" sz="2050" b="1" i="1" dirty="0">
                <a:solidFill>
                  <a:srgbClr val="7030A0"/>
                </a:solidFill>
                <a:latin typeface="Times New Roman"/>
                <a:cs typeface="Times New Roman"/>
              </a:rPr>
              <a:t>Example: </a:t>
            </a:r>
            <a:r>
              <a:rPr sz="2050" dirty="0">
                <a:latin typeface="Times New Roman"/>
                <a:cs typeface="Times New Roman"/>
              </a:rPr>
              <a:t>Suppose we have </a:t>
            </a:r>
            <a:r>
              <a:rPr sz="2050" dirty="0">
                <a:solidFill>
                  <a:srgbClr val="A1587B"/>
                </a:solidFill>
                <a:latin typeface="Times New Roman"/>
                <a:cs typeface="Times New Roman"/>
              </a:rPr>
              <a:t>100 </a:t>
            </a:r>
            <a:r>
              <a:rPr sz="2050" dirty="0">
                <a:latin typeface="Times New Roman"/>
                <a:cs typeface="Times New Roman"/>
              </a:rPr>
              <a:t>seconds and we explore </a:t>
            </a:r>
            <a:r>
              <a:rPr sz="2050" dirty="0">
                <a:solidFill>
                  <a:srgbClr val="A1587B"/>
                </a:solidFill>
                <a:latin typeface="Times New Roman"/>
                <a:cs typeface="Times New Roman"/>
              </a:rPr>
              <a:t>10</a:t>
            </a:r>
            <a:r>
              <a:rPr sz="2100" baseline="29761" dirty="0">
                <a:solidFill>
                  <a:srgbClr val="A1587B"/>
                </a:solidFill>
                <a:latin typeface="Times New Roman"/>
                <a:cs typeface="Times New Roman"/>
              </a:rPr>
              <a:t>4 </a:t>
            </a:r>
            <a:r>
              <a:rPr sz="2050" dirty="0">
                <a:latin typeface="Times New Roman"/>
                <a:cs typeface="Times New Roman"/>
              </a:rPr>
              <a:t>nodes/second</a:t>
            </a:r>
            <a:endParaRPr lang="en-GB" sz="2050" dirty="0">
              <a:latin typeface="Times New Roman"/>
              <a:cs typeface="Times New Roman"/>
            </a:endParaRPr>
          </a:p>
          <a:p>
            <a:pPr marL="428625">
              <a:lnSpc>
                <a:spcPct val="100000"/>
              </a:lnSpc>
            </a:pPr>
            <a:endParaRPr lang="en-GB" sz="1000" i="1" dirty="0">
              <a:latin typeface="Times New Roman"/>
              <a:cs typeface="Times New Roman"/>
            </a:endParaRPr>
          </a:p>
          <a:p>
            <a:pPr marL="428625">
              <a:lnSpc>
                <a:spcPct val="100000"/>
              </a:lnSpc>
            </a:pPr>
            <a:r>
              <a:rPr sz="2050" i="1" dirty="0">
                <a:latin typeface="DejaVu Sans Condensed"/>
                <a:cs typeface="DejaVu Sans Condensed"/>
              </a:rPr>
              <a:t>⇒ </a:t>
            </a:r>
            <a:r>
              <a:rPr sz="2050" dirty="0">
                <a:solidFill>
                  <a:srgbClr val="A1587B"/>
                </a:solidFill>
                <a:latin typeface="Times New Roman"/>
                <a:cs typeface="Times New Roman"/>
              </a:rPr>
              <a:t>10</a:t>
            </a:r>
            <a:r>
              <a:rPr sz="2100" baseline="29761" dirty="0">
                <a:solidFill>
                  <a:srgbClr val="A1587B"/>
                </a:solidFill>
                <a:latin typeface="Times New Roman"/>
                <a:cs typeface="Times New Roman"/>
              </a:rPr>
              <a:t>6 </a:t>
            </a:r>
            <a:r>
              <a:rPr sz="2050" dirty="0">
                <a:latin typeface="Times New Roman"/>
                <a:cs typeface="Times New Roman"/>
              </a:rPr>
              <a:t>nodes per move </a:t>
            </a:r>
            <a:r>
              <a:rPr sz="2050" i="1" dirty="0">
                <a:latin typeface="DejaVu Sans Condensed"/>
                <a:cs typeface="DejaVu Sans Condensed"/>
              </a:rPr>
              <a:t>≈ </a:t>
            </a:r>
            <a:r>
              <a:rPr sz="2050" dirty="0">
                <a:solidFill>
                  <a:srgbClr val="A1587B"/>
                </a:solidFill>
                <a:latin typeface="Times New Roman"/>
                <a:cs typeface="Times New Roman"/>
              </a:rPr>
              <a:t>35</a:t>
            </a:r>
            <a:r>
              <a:rPr sz="2100" baseline="29761" dirty="0">
                <a:solidFill>
                  <a:srgbClr val="A1587B"/>
                </a:solidFill>
                <a:latin typeface="Times New Roman"/>
                <a:cs typeface="Times New Roman"/>
              </a:rPr>
              <a:t>8</a:t>
            </a:r>
            <a:r>
              <a:rPr sz="2100" b="0" i="1" baseline="29761" dirty="0">
                <a:solidFill>
                  <a:srgbClr val="A1587B"/>
                </a:solidFill>
                <a:latin typeface="Bookman Old Style"/>
                <a:cs typeface="Bookman Old Style"/>
              </a:rPr>
              <a:t>/</a:t>
            </a:r>
            <a:r>
              <a:rPr sz="2100" baseline="29761" dirty="0">
                <a:solidFill>
                  <a:srgbClr val="A1587B"/>
                </a:solidFill>
                <a:latin typeface="Times New Roman"/>
                <a:cs typeface="Times New Roman"/>
              </a:rPr>
              <a:t>2</a:t>
            </a:r>
            <a:r>
              <a:rPr lang="en-GB" sz="2100" baseline="29761" dirty="0">
                <a:solidFill>
                  <a:srgbClr val="A1587B"/>
                </a:solidFill>
                <a:latin typeface="Times New Roman"/>
                <a:cs typeface="Times New Roman"/>
              </a:rPr>
              <a:t> </a:t>
            </a:r>
            <a:r>
              <a:rPr lang="en-GB" sz="2100" dirty="0">
                <a:latin typeface="Times New Roman"/>
                <a:cs typeface="Times New Roman"/>
              </a:rPr>
              <a:t>nodes in the search space</a:t>
            </a:r>
            <a:endParaRPr sz="2100" dirty="0">
              <a:latin typeface="Times New Roman"/>
              <a:cs typeface="Times New Roman"/>
            </a:endParaRPr>
          </a:p>
          <a:p>
            <a:pPr marL="429259">
              <a:lnSpc>
                <a:spcPct val="100000"/>
              </a:lnSpc>
              <a:spcBef>
                <a:spcPts val="30"/>
              </a:spcBef>
            </a:pPr>
            <a:r>
              <a:rPr sz="2050" i="1" dirty="0">
                <a:latin typeface="DejaVu Sans Condensed"/>
                <a:cs typeface="DejaVu Sans Condensed"/>
              </a:rPr>
              <a:t>⇒ </a:t>
            </a:r>
            <a:r>
              <a:rPr sz="2050" b="0" i="1" dirty="0">
                <a:latin typeface="Bookman Old Style"/>
                <a:cs typeface="Bookman Old Style"/>
              </a:rPr>
              <a:t>α</a:t>
            </a:r>
            <a:r>
              <a:rPr sz="2050" dirty="0">
                <a:latin typeface="Times New Roman"/>
                <a:cs typeface="Times New Roman"/>
              </a:rPr>
              <a:t>–</a:t>
            </a:r>
            <a:r>
              <a:rPr sz="2050" b="0" i="1" dirty="0">
                <a:latin typeface="Bookman Old Style"/>
                <a:cs typeface="Bookman Old Style"/>
              </a:rPr>
              <a:t>β </a:t>
            </a:r>
            <a:r>
              <a:rPr sz="2050" dirty="0">
                <a:latin typeface="Times New Roman"/>
                <a:cs typeface="Times New Roman"/>
              </a:rPr>
              <a:t>reaches depth 8 </a:t>
            </a:r>
            <a:r>
              <a:rPr lang="en-GB" sz="2050" dirty="0">
                <a:latin typeface="Times New Roman"/>
                <a:cs typeface="Times New Roman"/>
              </a:rPr>
              <a:t>(out of max depth 100) </a:t>
            </a:r>
            <a:r>
              <a:rPr sz="2050" i="1" dirty="0">
                <a:latin typeface="DejaVu Sans Condensed"/>
                <a:cs typeface="DejaVu Sans Condensed"/>
              </a:rPr>
              <a:t>⇒ </a:t>
            </a:r>
            <a:r>
              <a:rPr sz="2050" dirty="0">
                <a:latin typeface="Times New Roman"/>
                <a:cs typeface="Times New Roman"/>
              </a:rPr>
              <a:t>pretty good chess program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marL="635" algn="ctr">
              <a:lnSpc>
                <a:spcPts val="2630"/>
              </a:lnSpc>
              <a:tabLst>
                <a:tab pos="2564765" algn="l"/>
              </a:tabLst>
            </a:pPr>
            <a:r>
              <a:rPr spc="15" dirty="0"/>
              <a:t>Exact</a:t>
            </a:r>
            <a:r>
              <a:rPr spc="320" dirty="0"/>
              <a:t> </a:t>
            </a:r>
            <a:r>
              <a:rPr spc="-100" dirty="0"/>
              <a:t>values</a:t>
            </a:r>
            <a:r>
              <a:rPr spc="320" dirty="0"/>
              <a:t> </a:t>
            </a:r>
            <a:r>
              <a:rPr spc="-135" dirty="0"/>
              <a:t>of	</a:t>
            </a:r>
            <a:r>
              <a:rPr sz="2400" b="0" spc="145" dirty="0">
                <a:latin typeface="Bookman Old Style"/>
                <a:cs typeface="Bookman Old Style"/>
              </a:rPr>
              <a:t>Eval</a:t>
            </a:r>
            <a:r>
              <a:rPr sz="2050" b="0" spc="280" dirty="0">
                <a:latin typeface="Bookman Old Style"/>
                <a:cs typeface="Bookman Old Style"/>
              </a:rPr>
              <a:t> </a:t>
            </a:r>
            <a:r>
              <a:rPr spc="-114" dirty="0"/>
              <a:t>do</a:t>
            </a:r>
            <a:r>
              <a:rPr spc="305" dirty="0"/>
              <a:t> </a:t>
            </a:r>
            <a:r>
              <a:rPr spc="-60" dirty="0"/>
              <a:t>not</a:t>
            </a:r>
            <a:r>
              <a:rPr spc="305" dirty="0"/>
              <a:t> </a:t>
            </a:r>
            <a:r>
              <a:rPr spc="-45" dirty="0"/>
              <a:t>matter</a:t>
            </a:r>
            <a:endParaRPr sz="2050" dirty="0">
              <a:latin typeface="Bookman Old Style"/>
              <a:cs typeface="Bookman Old Style"/>
            </a:endParaRPr>
          </a:p>
        </p:txBody>
      </p:sp>
      <p:sp>
        <p:nvSpPr>
          <p:cNvPr id="3" name="object 3"/>
          <p:cNvSpPr txBox="1"/>
          <p:nvPr/>
        </p:nvSpPr>
        <p:spPr>
          <a:xfrm>
            <a:off x="1154735" y="2848392"/>
            <a:ext cx="385445" cy="247650"/>
          </a:xfrm>
          <a:prstGeom prst="rect">
            <a:avLst/>
          </a:prstGeom>
        </p:spPr>
        <p:txBody>
          <a:bodyPr vert="horz" wrap="square" lIns="0" tIns="13335" rIns="0" bIns="0" rtlCol="0">
            <a:spAutoFit/>
          </a:bodyPr>
          <a:lstStyle/>
          <a:p>
            <a:pPr marL="12700">
              <a:lnSpc>
                <a:spcPct val="100000"/>
              </a:lnSpc>
              <a:spcBef>
                <a:spcPts val="105"/>
              </a:spcBef>
            </a:pPr>
            <a:r>
              <a:rPr sz="1450" spc="5" dirty="0">
                <a:latin typeface="Times New Roman"/>
                <a:cs typeface="Times New Roman"/>
              </a:rPr>
              <a:t>MIN</a:t>
            </a:r>
            <a:endParaRPr sz="1450">
              <a:latin typeface="Times New Roman"/>
              <a:cs typeface="Times New Roman"/>
            </a:endParaRPr>
          </a:p>
        </p:txBody>
      </p:sp>
      <p:sp>
        <p:nvSpPr>
          <p:cNvPr id="4" name="object 4"/>
          <p:cNvSpPr txBox="1"/>
          <p:nvPr/>
        </p:nvSpPr>
        <p:spPr>
          <a:xfrm>
            <a:off x="1154735" y="1735827"/>
            <a:ext cx="457834" cy="247650"/>
          </a:xfrm>
          <a:prstGeom prst="rect">
            <a:avLst/>
          </a:prstGeom>
        </p:spPr>
        <p:txBody>
          <a:bodyPr vert="horz" wrap="square" lIns="0" tIns="13335" rIns="0" bIns="0" rtlCol="0">
            <a:spAutoFit/>
          </a:bodyPr>
          <a:lstStyle/>
          <a:p>
            <a:pPr marL="12700">
              <a:lnSpc>
                <a:spcPct val="100000"/>
              </a:lnSpc>
              <a:spcBef>
                <a:spcPts val="105"/>
              </a:spcBef>
            </a:pPr>
            <a:r>
              <a:rPr sz="1450" spc="5" dirty="0">
                <a:latin typeface="Times New Roman"/>
                <a:cs typeface="Times New Roman"/>
              </a:rPr>
              <a:t>MAX</a:t>
            </a:r>
            <a:endParaRPr sz="1450">
              <a:latin typeface="Times New Roman"/>
              <a:cs typeface="Times New Roman"/>
            </a:endParaRPr>
          </a:p>
        </p:txBody>
      </p:sp>
      <p:grpSp>
        <p:nvGrpSpPr>
          <p:cNvPr id="5" name="object 5"/>
          <p:cNvGrpSpPr/>
          <p:nvPr/>
        </p:nvGrpSpPr>
        <p:grpSpPr>
          <a:xfrm>
            <a:off x="6527336" y="1738787"/>
            <a:ext cx="2165985" cy="2000250"/>
            <a:chOff x="6527336" y="1738787"/>
            <a:chExt cx="2165985" cy="2000250"/>
          </a:xfrm>
        </p:grpSpPr>
        <p:sp>
          <p:nvSpPr>
            <p:cNvPr id="6" name="object 6"/>
            <p:cNvSpPr/>
            <p:nvPr/>
          </p:nvSpPr>
          <p:spPr>
            <a:xfrm>
              <a:off x="6780558" y="2008041"/>
              <a:ext cx="849630" cy="832485"/>
            </a:xfrm>
            <a:custGeom>
              <a:avLst/>
              <a:gdLst/>
              <a:ahLst/>
              <a:cxnLst/>
              <a:rect l="l" t="t" r="r" b="b"/>
              <a:pathLst>
                <a:path w="849629" h="832485">
                  <a:moveTo>
                    <a:pt x="849461" y="0"/>
                  </a:moveTo>
                  <a:lnTo>
                    <a:pt x="0" y="832121"/>
                  </a:lnTo>
                </a:path>
              </a:pathLst>
            </a:custGeom>
            <a:ln w="15430">
              <a:solidFill>
                <a:srgbClr val="000000"/>
              </a:solidFill>
            </a:ln>
          </p:spPr>
          <p:txBody>
            <a:bodyPr wrap="square" lIns="0" tIns="0" rIns="0" bIns="0" rtlCol="0"/>
            <a:lstStyle/>
            <a:p>
              <a:endParaRPr/>
            </a:p>
          </p:txBody>
        </p:sp>
        <p:sp>
          <p:nvSpPr>
            <p:cNvPr id="7" name="object 7"/>
            <p:cNvSpPr/>
            <p:nvPr/>
          </p:nvSpPr>
          <p:spPr>
            <a:xfrm>
              <a:off x="7496203" y="1746724"/>
              <a:ext cx="273685" cy="262255"/>
            </a:xfrm>
            <a:custGeom>
              <a:avLst/>
              <a:gdLst/>
              <a:ahLst/>
              <a:cxnLst/>
              <a:rect l="l" t="t" r="r" b="b"/>
              <a:pathLst>
                <a:path w="273684" h="262255">
                  <a:moveTo>
                    <a:pt x="136759" y="0"/>
                  </a:moveTo>
                  <a:lnTo>
                    <a:pt x="0" y="261968"/>
                  </a:lnTo>
                  <a:lnTo>
                    <a:pt x="273519" y="261968"/>
                  </a:lnTo>
                  <a:lnTo>
                    <a:pt x="136759" y="0"/>
                  </a:lnTo>
                  <a:close/>
                </a:path>
              </a:pathLst>
            </a:custGeom>
            <a:solidFill>
              <a:srgbClr val="BFBFBF"/>
            </a:solidFill>
          </p:spPr>
          <p:txBody>
            <a:bodyPr wrap="square" lIns="0" tIns="0" rIns="0" bIns="0" rtlCol="0"/>
            <a:lstStyle/>
            <a:p>
              <a:endParaRPr/>
            </a:p>
          </p:txBody>
        </p:sp>
        <p:sp>
          <p:nvSpPr>
            <p:cNvPr id="8" name="object 8"/>
            <p:cNvSpPr/>
            <p:nvPr/>
          </p:nvSpPr>
          <p:spPr>
            <a:xfrm>
              <a:off x="6535273" y="1746724"/>
              <a:ext cx="1235075" cy="1971675"/>
            </a:xfrm>
            <a:custGeom>
              <a:avLst/>
              <a:gdLst/>
              <a:ahLst/>
              <a:cxnLst/>
              <a:rect l="l" t="t" r="r" b="b"/>
              <a:pathLst>
                <a:path w="1235075" h="1971675">
                  <a:moveTo>
                    <a:pt x="1234448" y="261968"/>
                  </a:moveTo>
                  <a:lnTo>
                    <a:pt x="1097689" y="0"/>
                  </a:lnTo>
                  <a:lnTo>
                    <a:pt x="960929" y="261968"/>
                  </a:lnTo>
                  <a:lnTo>
                    <a:pt x="1234448" y="261968"/>
                  </a:lnTo>
                  <a:close/>
                </a:path>
                <a:path w="1235075" h="1971675">
                  <a:moveTo>
                    <a:pt x="226311" y="1384844"/>
                  </a:moveTo>
                  <a:lnTo>
                    <a:pt x="0" y="1971211"/>
                  </a:lnTo>
                </a:path>
                <a:path w="1235075" h="1971675">
                  <a:moveTo>
                    <a:pt x="225692" y="1384844"/>
                  </a:moveTo>
                  <a:lnTo>
                    <a:pt x="452021" y="1971211"/>
                  </a:lnTo>
                </a:path>
              </a:pathLst>
            </a:custGeom>
            <a:ln w="15430">
              <a:solidFill>
                <a:srgbClr val="000000"/>
              </a:solidFill>
            </a:ln>
          </p:spPr>
          <p:txBody>
            <a:bodyPr wrap="square" lIns="0" tIns="0" rIns="0" bIns="0" rtlCol="0"/>
            <a:lstStyle/>
            <a:p>
              <a:endParaRPr/>
            </a:p>
          </p:txBody>
        </p:sp>
        <p:sp>
          <p:nvSpPr>
            <p:cNvPr id="9" name="object 9"/>
            <p:cNvSpPr/>
            <p:nvPr/>
          </p:nvSpPr>
          <p:spPr>
            <a:xfrm>
              <a:off x="6625143" y="2872302"/>
              <a:ext cx="273685" cy="262255"/>
            </a:xfrm>
            <a:custGeom>
              <a:avLst/>
              <a:gdLst/>
              <a:ahLst/>
              <a:cxnLst/>
              <a:rect l="l" t="t" r="r" b="b"/>
              <a:pathLst>
                <a:path w="273684" h="262255">
                  <a:moveTo>
                    <a:pt x="273519" y="0"/>
                  </a:moveTo>
                  <a:lnTo>
                    <a:pt x="0" y="0"/>
                  </a:lnTo>
                  <a:lnTo>
                    <a:pt x="136759" y="261969"/>
                  </a:lnTo>
                  <a:lnTo>
                    <a:pt x="273519" y="0"/>
                  </a:lnTo>
                  <a:close/>
                </a:path>
              </a:pathLst>
            </a:custGeom>
            <a:solidFill>
              <a:srgbClr val="BFBFBF"/>
            </a:solidFill>
          </p:spPr>
          <p:txBody>
            <a:bodyPr wrap="square" lIns="0" tIns="0" rIns="0" bIns="0" rtlCol="0"/>
            <a:lstStyle/>
            <a:p>
              <a:endParaRPr/>
            </a:p>
          </p:txBody>
        </p:sp>
        <p:sp>
          <p:nvSpPr>
            <p:cNvPr id="10" name="object 10"/>
            <p:cNvSpPr/>
            <p:nvPr/>
          </p:nvSpPr>
          <p:spPr>
            <a:xfrm>
              <a:off x="6625143" y="2872302"/>
              <a:ext cx="2060575" cy="859155"/>
            </a:xfrm>
            <a:custGeom>
              <a:avLst/>
              <a:gdLst/>
              <a:ahLst/>
              <a:cxnLst/>
              <a:rect l="l" t="t" r="r" b="b"/>
              <a:pathLst>
                <a:path w="2060575" h="859154">
                  <a:moveTo>
                    <a:pt x="273519" y="0"/>
                  </a:moveTo>
                  <a:lnTo>
                    <a:pt x="136759" y="261969"/>
                  </a:lnTo>
                  <a:lnTo>
                    <a:pt x="0" y="0"/>
                  </a:lnTo>
                  <a:lnTo>
                    <a:pt x="273519" y="0"/>
                  </a:lnTo>
                  <a:close/>
                </a:path>
                <a:path w="2060575" h="859154">
                  <a:moveTo>
                    <a:pt x="1834246" y="272366"/>
                  </a:moveTo>
                  <a:lnTo>
                    <a:pt x="1607934" y="858739"/>
                  </a:lnTo>
                </a:path>
                <a:path w="2060575" h="859154">
                  <a:moveTo>
                    <a:pt x="1833627" y="272366"/>
                  </a:moveTo>
                  <a:lnTo>
                    <a:pt x="2059955" y="858739"/>
                  </a:lnTo>
                </a:path>
              </a:pathLst>
            </a:custGeom>
            <a:ln w="15430">
              <a:solidFill>
                <a:srgbClr val="000000"/>
              </a:solidFill>
            </a:ln>
          </p:spPr>
          <p:txBody>
            <a:bodyPr wrap="square" lIns="0" tIns="0" rIns="0" bIns="0" rtlCol="0"/>
            <a:lstStyle/>
            <a:p>
              <a:endParaRPr/>
            </a:p>
          </p:txBody>
        </p:sp>
        <p:sp>
          <p:nvSpPr>
            <p:cNvPr id="11" name="object 11"/>
            <p:cNvSpPr/>
            <p:nvPr/>
          </p:nvSpPr>
          <p:spPr>
            <a:xfrm>
              <a:off x="8322930" y="2885408"/>
              <a:ext cx="273685" cy="262255"/>
            </a:xfrm>
            <a:custGeom>
              <a:avLst/>
              <a:gdLst/>
              <a:ahLst/>
              <a:cxnLst/>
              <a:rect l="l" t="t" r="r" b="b"/>
              <a:pathLst>
                <a:path w="273684" h="262255">
                  <a:moveTo>
                    <a:pt x="273536" y="0"/>
                  </a:moveTo>
                  <a:lnTo>
                    <a:pt x="0" y="0"/>
                  </a:lnTo>
                  <a:lnTo>
                    <a:pt x="136776" y="261963"/>
                  </a:lnTo>
                  <a:lnTo>
                    <a:pt x="273536" y="0"/>
                  </a:lnTo>
                  <a:close/>
                </a:path>
              </a:pathLst>
            </a:custGeom>
            <a:solidFill>
              <a:srgbClr val="BFBFBF"/>
            </a:solidFill>
          </p:spPr>
          <p:txBody>
            <a:bodyPr wrap="square" lIns="0" tIns="0" rIns="0" bIns="0" rtlCol="0"/>
            <a:lstStyle/>
            <a:p>
              <a:endParaRPr/>
            </a:p>
          </p:txBody>
        </p:sp>
        <p:sp>
          <p:nvSpPr>
            <p:cNvPr id="12" name="object 12"/>
            <p:cNvSpPr/>
            <p:nvPr/>
          </p:nvSpPr>
          <p:spPr>
            <a:xfrm>
              <a:off x="8322930" y="2885408"/>
              <a:ext cx="273685" cy="262255"/>
            </a:xfrm>
            <a:custGeom>
              <a:avLst/>
              <a:gdLst/>
              <a:ahLst/>
              <a:cxnLst/>
              <a:rect l="l" t="t" r="r" b="b"/>
              <a:pathLst>
                <a:path w="273684" h="262255">
                  <a:moveTo>
                    <a:pt x="273536" y="0"/>
                  </a:moveTo>
                  <a:lnTo>
                    <a:pt x="136776" y="261963"/>
                  </a:lnTo>
                  <a:lnTo>
                    <a:pt x="0" y="0"/>
                  </a:lnTo>
                  <a:lnTo>
                    <a:pt x="273536" y="0"/>
                  </a:lnTo>
                  <a:close/>
                </a:path>
              </a:pathLst>
            </a:custGeom>
            <a:ln w="15430">
              <a:solidFill>
                <a:srgbClr val="000000"/>
              </a:solidFill>
            </a:ln>
          </p:spPr>
          <p:txBody>
            <a:bodyPr wrap="square" lIns="0" tIns="0" rIns="0" bIns="0" rtlCol="0"/>
            <a:lstStyle/>
            <a:p>
              <a:endParaRPr/>
            </a:p>
          </p:txBody>
        </p:sp>
      </p:grpSp>
      <p:grpSp>
        <p:nvGrpSpPr>
          <p:cNvPr id="13" name="object 13"/>
          <p:cNvGrpSpPr/>
          <p:nvPr/>
        </p:nvGrpSpPr>
        <p:grpSpPr>
          <a:xfrm>
            <a:off x="2669622" y="1738787"/>
            <a:ext cx="1250950" cy="1987550"/>
            <a:chOff x="2669622" y="1738787"/>
            <a:chExt cx="1250950" cy="1987550"/>
          </a:xfrm>
        </p:grpSpPr>
        <p:sp>
          <p:nvSpPr>
            <p:cNvPr id="14" name="object 14"/>
            <p:cNvSpPr/>
            <p:nvPr/>
          </p:nvSpPr>
          <p:spPr>
            <a:xfrm>
              <a:off x="3638477" y="1746724"/>
              <a:ext cx="273685" cy="262255"/>
            </a:xfrm>
            <a:custGeom>
              <a:avLst/>
              <a:gdLst/>
              <a:ahLst/>
              <a:cxnLst/>
              <a:rect l="l" t="t" r="r" b="b"/>
              <a:pathLst>
                <a:path w="273685" h="262255">
                  <a:moveTo>
                    <a:pt x="136776" y="0"/>
                  </a:moveTo>
                  <a:lnTo>
                    <a:pt x="0" y="261968"/>
                  </a:lnTo>
                  <a:lnTo>
                    <a:pt x="273536" y="261968"/>
                  </a:lnTo>
                  <a:lnTo>
                    <a:pt x="136776" y="0"/>
                  </a:lnTo>
                  <a:close/>
                </a:path>
              </a:pathLst>
            </a:custGeom>
            <a:solidFill>
              <a:srgbClr val="BFBFBF"/>
            </a:solidFill>
          </p:spPr>
          <p:txBody>
            <a:bodyPr wrap="square" lIns="0" tIns="0" rIns="0" bIns="0" rtlCol="0"/>
            <a:lstStyle/>
            <a:p>
              <a:endParaRPr/>
            </a:p>
          </p:txBody>
        </p:sp>
        <p:sp>
          <p:nvSpPr>
            <p:cNvPr id="15" name="object 15"/>
            <p:cNvSpPr/>
            <p:nvPr/>
          </p:nvSpPr>
          <p:spPr>
            <a:xfrm>
              <a:off x="2677559" y="1746724"/>
              <a:ext cx="1235075" cy="1971675"/>
            </a:xfrm>
            <a:custGeom>
              <a:avLst/>
              <a:gdLst/>
              <a:ahLst/>
              <a:cxnLst/>
              <a:rect l="l" t="t" r="r" b="b"/>
              <a:pathLst>
                <a:path w="1235075" h="1971675">
                  <a:moveTo>
                    <a:pt x="1234453" y="261968"/>
                  </a:moveTo>
                  <a:lnTo>
                    <a:pt x="1097694" y="0"/>
                  </a:lnTo>
                  <a:lnTo>
                    <a:pt x="960917" y="261968"/>
                  </a:lnTo>
                  <a:lnTo>
                    <a:pt x="1234453" y="261968"/>
                  </a:lnTo>
                  <a:close/>
                </a:path>
                <a:path w="1235075" h="1971675">
                  <a:moveTo>
                    <a:pt x="226316" y="1384844"/>
                  </a:moveTo>
                  <a:lnTo>
                    <a:pt x="0" y="1971211"/>
                  </a:lnTo>
                </a:path>
                <a:path w="1235075" h="1971675">
                  <a:moveTo>
                    <a:pt x="225714" y="1384844"/>
                  </a:moveTo>
                  <a:lnTo>
                    <a:pt x="452026" y="1971211"/>
                  </a:lnTo>
                </a:path>
              </a:pathLst>
            </a:custGeom>
            <a:ln w="15430">
              <a:solidFill>
                <a:srgbClr val="000000"/>
              </a:solidFill>
            </a:ln>
          </p:spPr>
          <p:txBody>
            <a:bodyPr wrap="square" lIns="0" tIns="0" rIns="0" bIns="0" rtlCol="0"/>
            <a:lstStyle/>
            <a:p>
              <a:endParaRPr/>
            </a:p>
          </p:txBody>
        </p:sp>
        <p:sp>
          <p:nvSpPr>
            <p:cNvPr id="16" name="object 16"/>
            <p:cNvSpPr/>
            <p:nvPr/>
          </p:nvSpPr>
          <p:spPr>
            <a:xfrm>
              <a:off x="2767430" y="2872302"/>
              <a:ext cx="273685" cy="262255"/>
            </a:xfrm>
            <a:custGeom>
              <a:avLst/>
              <a:gdLst/>
              <a:ahLst/>
              <a:cxnLst/>
              <a:rect l="l" t="t" r="r" b="b"/>
              <a:pathLst>
                <a:path w="273685" h="262255">
                  <a:moveTo>
                    <a:pt x="273522" y="0"/>
                  </a:moveTo>
                  <a:lnTo>
                    <a:pt x="0" y="0"/>
                  </a:lnTo>
                  <a:lnTo>
                    <a:pt x="136763" y="261969"/>
                  </a:lnTo>
                  <a:lnTo>
                    <a:pt x="273522" y="0"/>
                  </a:lnTo>
                  <a:close/>
                </a:path>
              </a:pathLst>
            </a:custGeom>
            <a:solidFill>
              <a:srgbClr val="BFBFBF"/>
            </a:solidFill>
          </p:spPr>
          <p:txBody>
            <a:bodyPr wrap="square" lIns="0" tIns="0" rIns="0" bIns="0" rtlCol="0"/>
            <a:lstStyle/>
            <a:p>
              <a:endParaRPr/>
            </a:p>
          </p:txBody>
        </p:sp>
        <p:sp>
          <p:nvSpPr>
            <p:cNvPr id="17" name="object 17"/>
            <p:cNvSpPr/>
            <p:nvPr/>
          </p:nvSpPr>
          <p:spPr>
            <a:xfrm>
              <a:off x="2767430" y="2872302"/>
              <a:ext cx="273685" cy="262255"/>
            </a:xfrm>
            <a:custGeom>
              <a:avLst/>
              <a:gdLst/>
              <a:ahLst/>
              <a:cxnLst/>
              <a:rect l="l" t="t" r="r" b="b"/>
              <a:pathLst>
                <a:path w="273685" h="262255">
                  <a:moveTo>
                    <a:pt x="273522" y="0"/>
                  </a:moveTo>
                  <a:lnTo>
                    <a:pt x="136763" y="261969"/>
                  </a:lnTo>
                  <a:lnTo>
                    <a:pt x="0" y="0"/>
                  </a:lnTo>
                  <a:lnTo>
                    <a:pt x="273522" y="0"/>
                  </a:lnTo>
                  <a:close/>
                </a:path>
              </a:pathLst>
            </a:custGeom>
            <a:ln w="15430">
              <a:solidFill>
                <a:srgbClr val="000000"/>
              </a:solidFill>
            </a:ln>
          </p:spPr>
          <p:txBody>
            <a:bodyPr wrap="square" lIns="0" tIns="0" rIns="0" bIns="0" rtlCol="0"/>
            <a:lstStyle/>
            <a:p>
              <a:endParaRPr/>
            </a:p>
          </p:txBody>
        </p:sp>
      </p:grpSp>
      <p:sp>
        <p:nvSpPr>
          <p:cNvPr id="18" name="object 18"/>
          <p:cNvSpPr txBox="1"/>
          <p:nvPr/>
        </p:nvSpPr>
        <p:spPr>
          <a:xfrm>
            <a:off x="2646503" y="2795608"/>
            <a:ext cx="146050" cy="285115"/>
          </a:xfrm>
          <a:prstGeom prst="rect">
            <a:avLst/>
          </a:prstGeom>
        </p:spPr>
        <p:txBody>
          <a:bodyPr vert="horz" wrap="square" lIns="0" tIns="12700" rIns="0" bIns="0" rtlCol="0">
            <a:spAutoFit/>
          </a:bodyPr>
          <a:lstStyle/>
          <a:p>
            <a:pPr marL="12700">
              <a:lnSpc>
                <a:spcPct val="100000"/>
              </a:lnSpc>
              <a:spcBef>
                <a:spcPts val="100"/>
              </a:spcBef>
            </a:pPr>
            <a:r>
              <a:rPr sz="1700" b="1" dirty="0">
                <a:latin typeface="Arial"/>
                <a:cs typeface="Arial"/>
              </a:rPr>
              <a:t>1</a:t>
            </a:r>
            <a:endParaRPr sz="1700">
              <a:latin typeface="Arial"/>
              <a:cs typeface="Arial"/>
            </a:endParaRPr>
          </a:p>
        </p:txBody>
      </p:sp>
      <p:grpSp>
        <p:nvGrpSpPr>
          <p:cNvPr id="19" name="object 19"/>
          <p:cNvGrpSpPr/>
          <p:nvPr/>
        </p:nvGrpSpPr>
        <p:grpSpPr>
          <a:xfrm>
            <a:off x="4392640" y="2877471"/>
            <a:ext cx="467995" cy="861694"/>
            <a:chOff x="4392640" y="2877471"/>
            <a:chExt cx="467995" cy="861694"/>
          </a:xfrm>
        </p:grpSpPr>
        <p:sp>
          <p:nvSpPr>
            <p:cNvPr id="20" name="object 20"/>
            <p:cNvSpPr/>
            <p:nvPr/>
          </p:nvSpPr>
          <p:spPr>
            <a:xfrm>
              <a:off x="4400577" y="3144668"/>
              <a:ext cx="452120" cy="586740"/>
            </a:xfrm>
            <a:custGeom>
              <a:avLst/>
              <a:gdLst/>
              <a:ahLst/>
              <a:cxnLst/>
              <a:rect l="l" t="t" r="r" b="b"/>
              <a:pathLst>
                <a:path w="452120" h="586739">
                  <a:moveTo>
                    <a:pt x="226311" y="0"/>
                  </a:moveTo>
                  <a:lnTo>
                    <a:pt x="0" y="586373"/>
                  </a:lnTo>
                </a:path>
                <a:path w="452120" h="586739">
                  <a:moveTo>
                    <a:pt x="225709" y="0"/>
                  </a:moveTo>
                  <a:lnTo>
                    <a:pt x="452021" y="586373"/>
                  </a:lnTo>
                </a:path>
              </a:pathLst>
            </a:custGeom>
            <a:ln w="15430">
              <a:solidFill>
                <a:srgbClr val="000000"/>
              </a:solidFill>
            </a:ln>
          </p:spPr>
          <p:txBody>
            <a:bodyPr wrap="square" lIns="0" tIns="0" rIns="0" bIns="0" rtlCol="0"/>
            <a:lstStyle/>
            <a:p>
              <a:endParaRPr/>
            </a:p>
          </p:txBody>
        </p:sp>
        <p:sp>
          <p:nvSpPr>
            <p:cNvPr id="21" name="object 21"/>
            <p:cNvSpPr/>
            <p:nvPr/>
          </p:nvSpPr>
          <p:spPr>
            <a:xfrm>
              <a:off x="4490446" y="2885408"/>
              <a:ext cx="273685" cy="262255"/>
            </a:xfrm>
            <a:custGeom>
              <a:avLst/>
              <a:gdLst/>
              <a:ahLst/>
              <a:cxnLst/>
              <a:rect l="l" t="t" r="r" b="b"/>
              <a:pathLst>
                <a:path w="273685" h="262255">
                  <a:moveTo>
                    <a:pt x="273519" y="0"/>
                  </a:moveTo>
                  <a:lnTo>
                    <a:pt x="0" y="0"/>
                  </a:lnTo>
                  <a:lnTo>
                    <a:pt x="136759" y="261963"/>
                  </a:lnTo>
                  <a:lnTo>
                    <a:pt x="273519" y="0"/>
                  </a:lnTo>
                  <a:close/>
                </a:path>
              </a:pathLst>
            </a:custGeom>
            <a:solidFill>
              <a:srgbClr val="BFBFBF"/>
            </a:solidFill>
          </p:spPr>
          <p:txBody>
            <a:bodyPr wrap="square" lIns="0" tIns="0" rIns="0" bIns="0" rtlCol="0"/>
            <a:lstStyle/>
            <a:p>
              <a:endParaRPr/>
            </a:p>
          </p:txBody>
        </p:sp>
        <p:sp>
          <p:nvSpPr>
            <p:cNvPr id="22" name="object 22"/>
            <p:cNvSpPr/>
            <p:nvPr/>
          </p:nvSpPr>
          <p:spPr>
            <a:xfrm>
              <a:off x="4490446" y="2885408"/>
              <a:ext cx="273685" cy="262255"/>
            </a:xfrm>
            <a:custGeom>
              <a:avLst/>
              <a:gdLst/>
              <a:ahLst/>
              <a:cxnLst/>
              <a:rect l="l" t="t" r="r" b="b"/>
              <a:pathLst>
                <a:path w="273685" h="262255">
                  <a:moveTo>
                    <a:pt x="273519" y="0"/>
                  </a:moveTo>
                  <a:lnTo>
                    <a:pt x="136759" y="261963"/>
                  </a:lnTo>
                  <a:lnTo>
                    <a:pt x="0" y="0"/>
                  </a:lnTo>
                  <a:lnTo>
                    <a:pt x="273519" y="0"/>
                  </a:lnTo>
                  <a:close/>
                </a:path>
              </a:pathLst>
            </a:custGeom>
            <a:ln w="15430">
              <a:solidFill>
                <a:srgbClr val="000000"/>
              </a:solidFill>
            </a:ln>
          </p:spPr>
          <p:txBody>
            <a:bodyPr wrap="square" lIns="0" tIns="0" rIns="0" bIns="0" rtlCol="0"/>
            <a:lstStyle/>
            <a:p>
              <a:endParaRPr/>
            </a:p>
          </p:txBody>
        </p:sp>
      </p:grpSp>
      <p:sp>
        <p:nvSpPr>
          <p:cNvPr id="23" name="object 23"/>
          <p:cNvSpPr txBox="1"/>
          <p:nvPr/>
        </p:nvSpPr>
        <p:spPr>
          <a:xfrm>
            <a:off x="4364425" y="2793277"/>
            <a:ext cx="146050" cy="285115"/>
          </a:xfrm>
          <a:prstGeom prst="rect">
            <a:avLst/>
          </a:prstGeom>
        </p:spPr>
        <p:txBody>
          <a:bodyPr vert="horz" wrap="square" lIns="0" tIns="12700" rIns="0" bIns="0" rtlCol="0">
            <a:spAutoFit/>
          </a:bodyPr>
          <a:lstStyle/>
          <a:p>
            <a:pPr marL="12700">
              <a:lnSpc>
                <a:spcPct val="100000"/>
              </a:lnSpc>
              <a:spcBef>
                <a:spcPts val="100"/>
              </a:spcBef>
            </a:pPr>
            <a:r>
              <a:rPr sz="1700" b="1" dirty="0">
                <a:latin typeface="Arial"/>
                <a:cs typeface="Arial"/>
              </a:rPr>
              <a:t>2</a:t>
            </a:r>
            <a:endParaRPr sz="1700">
              <a:latin typeface="Arial"/>
              <a:cs typeface="Arial"/>
            </a:endParaRPr>
          </a:p>
        </p:txBody>
      </p:sp>
      <p:sp>
        <p:nvSpPr>
          <p:cNvPr id="24" name="object 24"/>
          <p:cNvSpPr txBox="1"/>
          <p:nvPr/>
        </p:nvSpPr>
        <p:spPr>
          <a:xfrm>
            <a:off x="6396161" y="2795609"/>
            <a:ext cx="146050" cy="285115"/>
          </a:xfrm>
          <a:prstGeom prst="rect">
            <a:avLst/>
          </a:prstGeom>
        </p:spPr>
        <p:txBody>
          <a:bodyPr vert="horz" wrap="square" lIns="0" tIns="12700" rIns="0" bIns="0" rtlCol="0">
            <a:spAutoFit/>
          </a:bodyPr>
          <a:lstStyle/>
          <a:p>
            <a:pPr marL="12700">
              <a:lnSpc>
                <a:spcPct val="100000"/>
              </a:lnSpc>
              <a:spcBef>
                <a:spcPts val="100"/>
              </a:spcBef>
            </a:pPr>
            <a:r>
              <a:rPr sz="1700" b="1" dirty="0">
                <a:latin typeface="Arial"/>
                <a:cs typeface="Arial"/>
              </a:rPr>
              <a:t>1</a:t>
            </a:r>
            <a:endParaRPr sz="1700">
              <a:latin typeface="Arial"/>
              <a:cs typeface="Arial"/>
            </a:endParaRPr>
          </a:p>
        </p:txBody>
      </p:sp>
      <p:sp>
        <p:nvSpPr>
          <p:cNvPr id="25" name="object 25"/>
          <p:cNvSpPr txBox="1"/>
          <p:nvPr/>
        </p:nvSpPr>
        <p:spPr>
          <a:xfrm>
            <a:off x="8027051" y="2793283"/>
            <a:ext cx="266065" cy="285115"/>
          </a:xfrm>
          <a:prstGeom prst="rect">
            <a:avLst/>
          </a:prstGeom>
        </p:spPr>
        <p:txBody>
          <a:bodyPr vert="horz" wrap="square" lIns="0" tIns="12700" rIns="0" bIns="0" rtlCol="0">
            <a:spAutoFit/>
          </a:bodyPr>
          <a:lstStyle/>
          <a:p>
            <a:pPr marL="12700">
              <a:lnSpc>
                <a:spcPct val="100000"/>
              </a:lnSpc>
              <a:spcBef>
                <a:spcPts val="100"/>
              </a:spcBef>
            </a:pPr>
            <a:r>
              <a:rPr sz="1700" b="1" dirty="0">
                <a:latin typeface="Arial"/>
                <a:cs typeface="Arial"/>
              </a:rPr>
              <a:t>20</a:t>
            </a:r>
            <a:endParaRPr sz="1700">
              <a:latin typeface="Arial"/>
              <a:cs typeface="Arial"/>
            </a:endParaRPr>
          </a:p>
        </p:txBody>
      </p:sp>
      <p:grpSp>
        <p:nvGrpSpPr>
          <p:cNvPr id="26" name="object 26"/>
          <p:cNvGrpSpPr/>
          <p:nvPr/>
        </p:nvGrpSpPr>
        <p:grpSpPr>
          <a:xfrm>
            <a:off x="7624428" y="2000292"/>
            <a:ext cx="864869" cy="903605"/>
            <a:chOff x="7624428" y="2000292"/>
            <a:chExt cx="864869" cy="903605"/>
          </a:xfrm>
        </p:grpSpPr>
        <p:sp>
          <p:nvSpPr>
            <p:cNvPr id="27" name="object 27"/>
            <p:cNvSpPr/>
            <p:nvPr/>
          </p:nvSpPr>
          <p:spPr>
            <a:xfrm>
              <a:off x="7632143" y="2008007"/>
              <a:ext cx="833119" cy="870585"/>
            </a:xfrm>
            <a:custGeom>
              <a:avLst/>
              <a:gdLst/>
              <a:ahLst/>
              <a:cxnLst/>
              <a:rect l="l" t="t" r="r" b="b"/>
              <a:pathLst>
                <a:path w="833120" h="870585">
                  <a:moveTo>
                    <a:pt x="0" y="0"/>
                  </a:moveTo>
                  <a:lnTo>
                    <a:pt x="832494" y="870336"/>
                  </a:lnTo>
                </a:path>
              </a:pathLst>
            </a:custGeom>
            <a:ln w="15430">
              <a:solidFill>
                <a:srgbClr val="000000"/>
              </a:solidFill>
            </a:ln>
          </p:spPr>
          <p:txBody>
            <a:bodyPr wrap="square" lIns="0" tIns="0" rIns="0" bIns="0" rtlCol="0"/>
            <a:lstStyle/>
            <a:p>
              <a:endParaRPr/>
            </a:p>
          </p:txBody>
        </p:sp>
        <p:sp>
          <p:nvSpPr>
            <p:cNvPr id="28" name="object 28"/>
            <p:cNvSpPr/>
            <p:nvPr/>
          </p:nvSpPr>
          <p:spPr>
            <a:xfrm>
              <a:off x="8307116" y="2716764"/>
              <a:ext cx="181610" cy="187325"/>
            </a:xfrm>
            <a:custGeom>
              <a:avLst/>
              <a:gdLst/>
              <a:ahLst/>
              <a:cxnLst/>
              <a:rect l="l" t="t" r="r" b="b"/>
              <a:pathLst>
                <a:path w="181609" h="187325">
                  <a:moveTo>
                    <a:pt x="69725" y="0"/>
                  </a:moveTo>
                  <a:lnTo>
                    <a:pt x="0" y="66691"/>
                  </a:lnTo>
                  <a:lnTo>
                    <a:pt x="181594" y="186739"/>
                  </a:lnTo>
                  <a:lnTo>
                    <a:pt x="69725" y="0"/>
                  </a:lnTo>
                  <a:close/>
                </a:path>
              </a:pathLst>
            </a:custGeom>
            <a:solidFill>
              <a:srgbClr val="000000"/>
            </a:solidFill>
          </p:spPr>
          <p:txBody>
            <a:bodyPr wrap="square" lIns="0" tIns="0" rIns="0" bIns="0" rtlCol="0"/>
            <a:lstStyle/>
            <a:p>
              <a:endParaRPr/>
            </a:p>
          </p:txBody>
        </p:sp>
        <p:sp>
          <p:nvSpPr>
            <p:cNvPr id="29" name="object 29"/>
            <p:cNvSpPr/>
            <p:nvPr/>
          </p:nvSpPr>
          <p:spPr>
            <a:xfrm>
              <a:off x="8319436" y="2729016"/>
              <a:ext cx="145415" cy="149860"/>
            </a:xfrm>
            <a:custGeom>
              <a:avLst/>
              <a:gdLst/>
              <a:ahLst/>
              <a:cxnLst/>
              <a:rect l="l" t="t" r="r" b="b"/>
              <a:pathLst>
                <a:path w="145415" h="149860">
                  <a:moveTo>
                    <a:pt x="55750" y="0"/>
                  </a:moveTo>
                  <a:lnTo>
                    <a:pt x="145201" y="149327"/>
                  </a:lnTo>
                  <a:lnTo>
                    <a:pt x="0" y="53336"/>
                  </a:lnTo>
                </a:path>
              </a:pathLst>
            </a:custGeom>
            <a:ln w="15430">
              <a:solidFill>
                <a:srgbClr val="000000"/>
              </a:solidFill>
            </a:ln>
          </p:spPr>
          <p:txBody>
            <a:bodyPr wrap="square" lIns="0" tIns="0" rIns="0" bIns="0" rtlCol="0"/>
            <a:lstStyle/>
            <a:p>
              <a:endParaRPr/>
            </a:p>
          </p:txBody>
        </p:sp>
      </p:grpSp>
      <p:grpSp>
        <p:nvGrpSpPr>
          <p:cNvPr id="30" name="object 30"/>
          <p:cNvGrpSpPr/>
          <p:nvPr/>
        </p:nvGrpSpPr>
        <p:grpSpPr>
          <a:xfrm>
            <a:off x="2925665" y="2012896"/>
            <a:ext cx="1729105" cy="877569"/>
            <a:chOff x="2925665" y="2012896"/>
            <a:chExt cx="1729105" cy="877569"/>
          </a:xfrm>
        </p:grpSpPr>
        <p:sp>
          <p:nvSpPr>
            <p:cNvPr id="31" name="object 31"/>
            <p:cNvSpPr/>
            <p:nvPr/>
          </p:nvSpPr>
          <p:spPr>
            <a:xfrm>
              <a:off x="2933381" y="2020612"/>
              <a:ext cx="1696720" cy="845185"/>
            </a:xfrm>
            <a:custGeom>
              <a:avLst/>
              <a:gdLst/>
              <a:ahLst/>
              <a:cxnLst/>
              <a:rect l="l" t="t" r="r" b="b"/>
              <a:pathLst>
                <a:path w="1696720" h="845185">
                  <a:moveTo>
                    <a:pt x="849461" y="33"/>
                  </a:moveTo>
                  <a:lnTo>
                    <a:pt x="0" y="832160"/>
                  </a:lnTo>
                </a:path>
                <a:path w="1696720" h="845185">
                  <a:moveTo>
                    <a:pt x="851585" y="0"/>
                  </a:moveTo>
                  <a:lnTo>
                    <a:pt x="1696700" y="845122"/>
                  </a:lnTo>
                </a:path>
              </a:pathLst>
            </a:custGeom>
            <a:ln w="15430">
              <a:solidFill>
                <a:srgbClr val="000000"/>
              </a:solidFill>
            </a:ln>
          </p:spPr>
          <p:txBody>
            <a:bodyPr wrap="square" lIns="0" tIns="0" rIns="0" bIns="0" rtlCol="0"/>
            <a:lstStyle/>
            <a:p>
              <a:endParaRPr/>
            </a:p>
          </p:txBody>
        </p:sp>
        <p:sp>
          <p:nvSpPr>
            <p:cNvPr id="32" name="object 32"/>
            <p:cNvSpPr/>
            <p:nvPr/>
          </p:nvSpPr>
          <p:spPr>
            <a:xfrm>
              <a:off x="4470503" y="2706141"/>
              <a:ext cx="184785" cy="184785"/>
            </a:xfrm>
            <a:custGeom>
              <a:avLst/>
              <a:gdLst/>
              <a:ahLst/>
              <a:cxnLst/>
              <a:rect l="l" t="t" r="r" b="b"/>
              <a:pathLst>
                <a:path w="184785" h="184785">
                  <a:moveTo>
                    <a:pt x="68221" y="0"/>
                  </a:moveTo>
                  <a:lnTo>
                    <a:pt x="0" y="68226"/>
                  </a:lnTo>
                  <a:lnTo>
                    <a:pt x="184201" y="184210"/>
                  </a:lnTo>
                  <a:lnTo>
                    <a:pt x="68221" y="0"/>
                  </a:lnTo>
                  <a:close/>
                </a:path>
              </a:pathLst>
            </a:custGeom>
            <a:solidFill>
              <a:srgbClr val="000000"/>
            </a:solidFill>
          </p:spPr>
          <p:txBody>
            <a:bodyPr wrap="square" lIns="0" tIns="0" rIns="0" bIns="0" rtlCol="0"/>
            <a:lstStyle/>
            <a:p>
              <a:endParaRPr/>
            </a:p>
          </p:txBody>
        </p:sp>
        <p:sp>
          <p:nvSpPr>
            <p:cNvPr id="33" name="object 33"/>
            <p:cNvSpPr/>
            <p:nvPr/>
          </p:nvSpPr>
          <p:spPr>
            <a:xfrm>
              <a:off x="4482790" y="2718431"/>
              <a:ext cx="147320" cy="147320"/>
            </a:xfrm>
            <a:custGeom>
              <a:avLst/>
              <a:gdLst/>
              <a:ahLst/>
              <a:cxnLst/>
              <a:rect l="l" t="t" r="r" b="b"/>
              <a:pathLst>
                <a:path w="147320" h="147319">
                  <a:moveTo>
                    <a:pt x="54546" y="0"/>
                  </a:moveTo>
                  <a:lnTo>
                    <a:pt x="147291" y="147303"/>
                  </a:lnTo>
                  <a:lnTo>
                    <a:pt x="0" y="54556"/>
                  </a:lnTo>
                </a:path>
              </a:pathLst>
            </a:custGeom>
            <a:ln w="15430">
              <a:solidFill>
                <a:srgbClr val="000000"/>
              </a:solidFill>
            </a:ln>
          </p:spPr>
          <p:txBody>
            <a:bodyPr wrap="square" lIns="0" tIns="0" rIns="0" bIns="0" rtlCol="0"/>
            <a:lstStyle/>
            <a:p>
              <a:endParaRPr/>
            </a:p>
          </p:txBody>
        </p:sp>
      </p:grpSp>
      <p:sp>
        <p:nvSpPr>
          <p:cNvPr id="34" name="object 34"/>
          <p:cNvSpPr txBox="1"/>
          <p:nvPr/>
        </p:nvSpPr>
        <p:spPr>
          <a:xfrm>
            <a:off x="1092200" y="3628873"/>
            <a:ext cx="7875905" cy="2718693"/>
          </a:xfrm>
          <a:prstGeom prst="rect">
            <a:avLst/>
          </a:prstGeom>
        </p:spPr>
        <p:txBody>
          <a:bodyPr vert="horz" wrap="square" lIns="0" tIns="12700" rIns="0" bIns="0" rtlCol="0">
            <a:spAutoFit/>
          </a:bodyPr>
          <a:lstStyle/>
          <a:p>
            <a:pPr marL="1551305">
              <a:lnSpc>
                <a:spcPct val="100000"/>
              </a:lnSpc>
              <a:spcBef>
                <a:spcPts val="100"/>
              </a:spcBef>
              <a:tabLst>
                <a:tab pos="1998980" algn="l"/>
                <a:tab pos="3253740" algn="l"/>
                <a:tab pos="3731895" algn="l"/>
                <a:tab pos="5308600" algn="l"/>
                <a:tab pos="5810250" algn="l"/>
                <a:tab pos="6993255" algn="l"/>
                <a:tab pos="7464425" algn="l"/>
              </a:tabLst>
            </a:pPr>
            <a:r>
              <a:rPr sz="1700" b="1" dirty="0">
                <a:latin typeface="Arial"/>
                <a:cs typeface="Arial"/>
              </a:rPr>
              <a:t>1	2	2	4	1	20	20	400</a:t>
            </a:r>
            <a:endParaRPr sz="1700" dirty="0">
              <a:latin typeface="Arial"/>
              <a:cs typeface="Arial"/>
            </a:endParaRPr>
          </a:p>
          <a:p>
            <a:pPr>
              <a:lnSpc>
                <a:spcPct val="100000"/>
              </a:lnSpc>
              <a:spcBef>
                <a:spcPts val="5"/>
              </a:spcBef>
            </a:pPr>
            <a:endParaRPr sz="2250" dirty="0">
              <a:latin typeface="Arial"/>
              <a:cs typeface="Arial"/>
            </a:endParaRPr>
          </a:p>
          <a:p>
            <a:pPr marL="393700" indent="-342900">
              <a:lnSpc>
                <a:spcPct val="100000"/>
              </a:lnSpc>
              <a:spcBef>
                <a:spcPts val="5"/>
              </a:spcBef>
              <a:buFont typeface="Wingdings" panose="05000000000000000000" pitchFamily="2" charset="2"/>
              <a:buChar char="q"/>
            </a:pPr>
            <a:r>
              <a:rPr sz="2050" spc="-35" dirty="0">
                <a:latin typeface="Times New Roman"/>
                <a:cs typeface="Times New Roman"/>
              </a:rPr>
              <a:t>Any</a:t>
            </a:r>
            <a:r>
              <a:rPr sz="2050" spc="114" dirty="0">
                <a:latin typeface="Times New Roman"/>
                <a:cs typeface="Times New Roman"/>
              </a:rPr>
              <a:t> </a:t>
            </a:r>
            <a:r>
              <a:rPr sz="2050" b="1" dirty="0">
                <a:solidFill>
                  <a:srgbClr val="7F0000"/>
                </a:solidFill>
                <a:latin typeface="Georgia"/>
                <a:cs typeface="Georgia"/>
              </a:rPr>
              <a:t>monotonic</a:t>
            </a:r>
            <a:r>
              <a:rPr sz="2050" b="1" spc="105" dirty="0">
                <a:solidFill>
                  <a:srgbClr val="7F0000"/>
                </a:solidFill>
                <a:latin typeface="Georgia"/>
                <a:cs typeface="Georgia"/>
              </a:rPr>
              <a:t> </a:t>
            </a:r>
            <a:r>
              <a:rPr sz="2050" spc="10" dirty="0">
                <a:latin typeface="Times New Roman"/>
                <a:cs typeface="Times New Roman"/>
              </a:rPr>
              <a:t>transformation</a:t>
            </a:r>
            <a:r>
              <a:rPr sz="2050" spc="114" dirty="0">
                <a:latin typeface="Times New Roman"/>
                <a:cs typeface="Times New Roman"/>
              </a:rPr>
              <a:t> </a:t>
            </a:r>
            <a:r>
              <a:rPr sz="2050" spc="-100" dirty="0">
                <a:latin typeface="Times New Roman"/>
                <a:cs typeface="Times New Roman"/>
              </a:rPr>
              <a:t>of</a:t>
            </a:r>
            <a:r>
              <a:rPr sz="2050" spc="250" dirty="0">
                <a:latin typeface="Times New Roman"/>
                <a:cs typeface="Times New Roman"/>
              </a:rPr>
              <a:t> </a:t>
            </a:r>
            <a:r>
              <a:rPr sz="2050" dirty="0">
                <a:latin typeface="Consolas" panose="020B0609020204030204" pitchFamily="49" charset="0"/>
                <a:cs typeface="Times New Roman" panose="02020603050405020304" pitchFamily="18" charset="0"/>
              </a:rPr>
              <a:t>Utility</a:t>
            </a:r>
            <a:r>
              <a:rPr sz="2050" b="0" spc="10" dirty="0">
                <a:latin typeface="Bookman Old Style"/>
                <a:cs typeface="Bookman Old Style"/>
              </a:rPr>
              <a:t> </a:t>
            </a:r>
            <a:r>
              <a:rPr lang="en-GB" sz="2050" b="0" spc="10" dirty="0">
                <a:latin typeface="Bookman Old Style"/>
                <a:cs typeface="Bookman Old Style"/>
              </a:rPr>
              <a:t>function </a:t>
            </a:r>
            <a:r>
              <a:rPr sz="2050" spc="-35" dirty="0">
                <a:latin typeface="Times New Roman"/>
                <a:cs typeface="Times New Roman"/>
              </a:rPr>
              <a:t>preserves</a:t>
            </a:r>
            <a:r>
              <a:rPr lang="en-GB" sz="2050" spc="-35" dirty="0">
                <a:latin typeface="Times New Roman"/>
                <a:cs typeface="Times New Roman"/>
              </a:rPr>
              <a:t> the</a:t>
            </a:r>
            <a:r>
              <a:rPr sz="2050" spc="114" dirty="0">
                <a:latin typeface="Times New Roman"/>
                <a:cs typeface="Times New Roman"/>
              </a:rPr>
              <a:t> </a:t>
            </a:r>
            <a:r>
              <a:rPr sz="2050" spc="5" dirty="0">
                <a:latin typeface="Times New Roman"/>
                <a:cs typeface="Times New Roman"/>
              </a:rPr>
              <a:t>optimality</a:t>
            </a:r>
            <a:r>
              <a:rPr lang="en-GB" sz="2050" spc="5" dirty="0">
                <a:latin typeface="Times New Roman"/>
                <a:cs typeface="Times New Roman"/>
              </a:rPr>
              <a:t> of the strategy</a:t>
            </a:r>
          </a:p>
          <a:p>
            <a:pPr marL="393700" indent="-342900">
              <a:lnSpc>
                <a:spcPct val="100000"/>
              </a:lnSpc>
              <a:spcBef>
                <a:spcPts val="5"/>
              </a:spcBef>
              <a:buFont typeface="Wingdings" panose="05000000000000000000" pitchFamily="2" charset="2"/>
              <a:buChar char="q"/>
            </a:pPr>
            <a:endParaRPr lang="en-GB" sz="2050" spc="5" dirty="0">
              <a:latin typeface="Times New Roman"/>
              <a:cs typeface="Times New Roman"/>
            </a:endParaRPr>
          </a:p>
          <a:p>
            <a:pPr marL="50800">
              <a:spcBef>
                <a:spcPts val="5"/>
              </a:spcBef>
            </a:pPr>
            <a:r>
              <a:rPr lang="en-GB" sz="2050" b="0" spc="85" dirty="0">
                <a:solidFill>
                  <a:srgbClr val="A1587B"/>
                </a:solidFill>
                <a:latin typeface="Bookman Old Style"/>
                <a:cs typeface="Bookman Old Style"/>
              </a:rPr>
              <a:t>    </a:t>
            </a:r>
            <a:r>
              <a:rPr sz="2050" b="0" spc="85" dirty="0">
                <a:solidFill>
                  <a:srgbClr val="A1587B"/>
                </a:solidFill>
                <a:latin typeface="Bookman Old Style"/>
                <a:cs typeface="Bookman Old Style"/>
              </a:rPr>
              <a:t>Eval</a:t>
            </a:r>
            <a:r>
              <a:rPr sz="2050" spc="85" dirty="0">
                <a:solidFill>
                  <a:srgbClr val="A1587B"/>
                </a:solidFill>
                <a:latin typeface="Times New Roman"/>
                <a:cs typeface="Times New Roman"/>
              </a:rPr>
              <a:t>(</a:t>
            </a:r>
            <a:r>
              <a:rPr sz="2050" b="0" i="1" spc="85" dirty="0">
                <a:solidFill>
                  <a:srgbClr val="A1587B"/>
                </a:solidFill>
                <a:latin typeface="Bookman Old Style"/>
                <a:cs typeface="Bookman Old Style"/>
              </a:rPr>
              <a:t>n</a:t>
            </a:r>
            <a:r>
              <a:rPr sz="2050" spc="85" dirty="0">
                <a:solidFill>
                  <a:srgbClr val="A1587B"/>
                </a:solidFill>
                <a:latin typeface="Times New Roman"/>
                <a:cs typeface="Times New Roman"/>
              </a:rPr>
              <a:t>)</a:t>
            </a:r>
            <a:r>
              <a:rPr sz="2050" spc="60" dirty="0">
                <a:solidFill>
                  <a:srgbClr val="A1587B"/>
                </a:solidFill>
                <a:latin typeface="Times New Roman"/>
                <a:cs typeface="Times New Roman"/>
              </a:rPr>
              <a:t> </a:t>
            </a:r>
            <a:r>
              <a:rPr sz="2050" i="1" spc="60" dirty="0">
                <a:solidFill>
                  <a:srgbClr val="A1587B"/>
                </a:solidFill>
                <a:latin typeface="DejaVu Sans Condensed"/>
                <a:cs typeface="DejaVu Sans Condensed"/>
              </a:rPr>
              <a:t>≤</a:t>
            </a:r>
            <a:r>
              <a:rPr sz="2050" i="1" spc="-10" dirty="0">
                <a:solidFill>
                  <a:srgbClr val="A1587B"/>
                </a:solidFill>
                <a:latin typeface="DejaVu Sans Condensed"/>
                <a:cs typeface="DejaVu Sans Condensed"/>
              </a:rPr>
              <a:t> </a:t>
            </a:r>
            <a:r>
              <a:rPr sz="2050" b="0" spc="95" dirty="0">
                <a:solidFill>
                  <a:srgbClr val="A1587B"/>
                </a:solidFill>
                <a:latin typeface="Bookman Old Style"/>
                <a:cs typeface="Bookman Old Style"/>
              </a:rPr>
              <a:t>Eval</a:t>
            </a:r>
            <a:r>
              <a:rPr sz="2050" spc="95" dirty="0">
                <a:solidFill>
                  <a:srgbClr val="A1587B"/>
                </a:solidFill>
                <a:latin typeface="Times New Roman"/>
                <a:cs typeface="Times New Roman"/>
              </a:rPr>
              <a:t>(</a:t>
            </a:r>
            <a:r>
              <a:rPr sz="2050" b="0" i="1" spc="95" dirty="0">
                <a:solidFill>
                  <a:srgbClr val="A1587B"/>
                </a:solidFill>
                <a:latin typeface="Bookman Old Style"/>
                <a:cs typeface="Bookman Old Style"/>
              </a:rPr>
              <a:t>n</a:t>
            </a:r>
            <a:r>
              <a:rPr sz="3075" b="0" i="1" spc="-262" baseline="20325" dirty="0">
                <a:solidFill>
                  <a:srgbClr val="A1587B"/>
                </a:solidFill>
                <a:latin typeface="Bookman Old Style"/>
                <a:cs typeface="Bookman Old Style"/>
              </a:rPr>
              <a:t> </a:t>
            </a:r>
            <a:r>
              <a:rPr sz="2050" spc="45" dirty="0">
                <a:solidFill>
                  <a:srgbClr val="A1587B"/>
                </a:solidFill>
                <a:latin typeface="Times New Roman"/>
                <a:cs typeface="Times New Roman"/>
              </a:rPr>
              <a:t>)</a:t>
            </a:r>
            <a:r>
              <a:rPr sz="2050" spc="110" dirty="0">
                <a:solidFill>
                  <a:srgbClr val="A1587B"/>
                </a:solidFill>
                <a:latin typeface="Times New Roman"/>
                <a:cs typeface="Times New Roman"/>
              </a:rPr>
              <a:t> </a:t>
            </a:r>
            <a:r>
              <a:rPr sz="2050" spc="-85" dirty="0">
                <a:latin typeface="Times New Roman"/>
                <a:cs typeface="Times New Roman"/>
              </a:rPr>
              <a:t>if</a:t>
            </a:r>
            <a:r>
              <a:rPr sz="2050" spc="110" dirty="0">
                <a:latin typeface="Times New Roman"/>
                <a:cs typeface="Times New Roman"/>
              </a:rPr>
              <a:t> </a:t>
            </a:r>
            <a:r>
              <a:rPr sz="2050" spc="30" dirty="0">
                <a:latin typeface="Times New Roman"/>
                <a:cs typeface="Times New Roman"/>
              </a:rPr>
              <a:t>and</a:t>
            </a:r>
            <a:r>
              <a:rPr sz="2050" spc="110" dirty="0">
                <a:latin typeface="Times New Roman"/>
                <a:cs typeface="Times New Roman"/>
              </a:rPr>
              <a:t> </a:t>
            </a:r>
            <a:r>
              <a:rPr sz="2050" spc="-35" dirty="0">
                <a:latin typeface="Times New Roman"/>
                <a:cs typeface="Times New Roman"/>
              </a:rPr>
              <a:t>only</a:t>
            </a:r>
            <a:r>
              <a:rPr sz="2050" spc="110" dirty="0">
                <a:latin typeface="Times New Roman"/>
                <a:cs typeface="Times New Roman"/>
              </a:rPr>
              <a:t> </a:t>
            </a:r>
            <a:r>
              <a:rPr sz="2050" spc="-85" dirty="0">
                <a:latin typeface="Times New Roman"/>
                <a:cs typeface="Times New Roman"/>
              </a:rPr>
              <a:t>if</a:t>
            </a:r>
            <a:r>
              <a:rPr sz="2050" spc="114" dirty="0">
                <a:latin typeface="Times New Roman"/>
                <a:cs typeface="Times New Roman"/>
              </a:rPr>
              <a:t> </a:t>
            </a:r>
            <a:r>
              <a:rPr sz="2050" b="0" spc="160" dirty="0">
                <a:solidFill>
                  <a:srgbClr val="A1587B"/>
                </a:solidFill>
                <a:latin typeface="Bookman Old Style"/>
                <a:cs typeface="Bookman Old Style"/>
              </a:rPr>
              <a:t>Utility</a:t>
            </a:r>
            <a:r>
              <a:rPr sz="2050" spc="160" dirty="0">
                <a:solidFill>
                  <a:srgbClr val="A1587B"/>
                </a:solidFill>
                <a:latin typeface="Times New Roman"/>
                <a:cs typeface="Times New Roman"/>
              </a:rPr>
              <a:t>(</a:t>
            </a:r>
            <a:r>
              <a:rPr sz="2050" b="0" i="1" spc="160" dirty="0">
                <a:solidFill>
                  <a:srgbClr val="A1587B"/>
                </a:solidFill>
                <a:latin typeface="Bookman Old Style"/>
                <a:cs typeface="Bookman Old Style"/>
              </a:rPr>
              <a:t>n</a:t>
            </a:r>
            <a:r>
              <a:rPr sz="2050" spc="160" dirty="0">
                <a:solidFill>
                  <a:srgbClr val="A1587B"/>
                </a:solidFill>
                <a:latin typeface="Times New Roman"/>
                <a:cs typeface="Times New Roman"/>
              </a:rPr>
              <a:t>)</a:t>
            </a:r>
            <a:r>
              <a:rPr sz="2050" spc="60" dirty="0">
                <a:solidFill>
                  <a:srgbClr val="A1587B"/>
                </a:solidFill>
                <a:latin typeface="Times New Roman"/>
                <a:cs typeface="Times New Roman"/>
              </a:rPr>
              <a:t> </a:t>
            </a:r>
            <a:r>
              <a:rPr sz="2050" i="1" spc="60" dirty="0">
                <a:solidFill>
                  <a:srgbClr val="A1587B"/>
                </a:solidFill>
                <a:latin typeface="DejaVu Sans Condensed"/>
                <a:cs typeface="DejaVu Sans Condensed"/>
              </a:rPr>
              <a:t>≤</a:t>
            </a:r>
            <a:r>
              <a:rPr sz="2050" i="1" spc="-10" dirty="0">
                <a:solidFill>
                  <a:srgbClr val="A1587B"/>
                </a:solidFill>
                <a:latin typeface="DejaVu Sans Condensed"/>
                <a:cs typeface="DejaVu Sans Condensed"/>
              </a:rPr>
              <a:t> </a:t>
            </a:r>
            <a:r>
              <a:rPr sz="2050" b="0" spc="170" dirty="0">
                <a:solidFill>
                  <a:srgbClr val="A1587B"/>
                </a:solidFill>
                <a:latin typeface="Bookman Old Style"/>
                <a:cs typeface="Bookman Old Style"/>
              </a:rPr>
              <a:t>Utility</a:t>
            </a:r>
            <a:r>
              <a:rPr sz="2050" spc="170" dirty="0">
                <a:solidFill>
                  <a:srgbClr val="A1587B"/>
                </a:solidFill>
                <a:latin typeface="Times New Roman"/>
                <a:cs typeface="Times New Roman"/>
              </a:rPr>
              <a:t>(</a:t>
            </a:r>
            <a:r>
              <a:rPr sz="2050" b="0" i="1" spc="170" dirty="0">
                <a:solidFill>
                  <a:srgbClr val="A1587B"/>
                </a:solidFill>
                <a:latin typeface="Bookman Old Style"/>
                <a:cs typeface="Bookman Old Style"/>
              </a:rPr>
              <a:t>n</a:t>
            </a:r>
            <a:r>
              <a:rPr sz="3075" b="0" i="1" spc="-262" baseline="20325" dirty="0">
                <a:solidFill>
                  <a:srgbClr val="A1587B"/>
                </a:solidFill>
                <a:latin typeface="Bookman Old Style"/>
                <a:cs typeface="Bookman Old Style"/>
              </a:rPr>
              <a:t> </a:t>
            </a:r>
            <a:r>
              <a:rPr sz="2050" spc="45" dirty="0">
                <a:solidFill>
                  <a:srgbClr val="A1587B"/>
                </a:solidFill>
                <a:latin typeface="Times New Roman"/>
                <a:cs typeface="Times New Roman"/>
              </a:rPr>
              <a:t>)</a:t>
            </a:r>
            <a:endParaRPr sz="2050" dirty="0">
              <a:latin typeface="Times New Roman"/>
              <a:cs typeface="Times New Roman"/>
            </a:endParaRPr>
          </a:p>
          <a:p>
            <a:pPr marL="415925">
              <a:lnSpc>
                <a:spcPct val="100000"/>
              </a:lnSpc>
              <a:spcBef>
                <a:spcPts val="30"/>
              </a:spcBef>
            </a:pPr>
            <a:r>
              <a:rPr sz="2050" spc="-80" dirty="0">
                <a:latin typeface="Times New Roman"/>
                <a:cs typeface="Times New Roman"/>
              </a:rPr>
              <a:t>–</a:t>
            </a:r>
            <a:r>
              <a:rPr sz="2050" spc="100" dirty="0">
                <a:latin typeface="Times New Roman"/>
                <a:cs typeface="Times New Roman"/>
              </a:rPr>
              <a:t> </a:t>
            </a:r>
            <a:r>
              <a:rPr sz="2050" spc="-15" dirty="0">
                <a:latin typeface="Times New Roman"/>
                <a:cs typeface="Times New Roman"/>
              </a:rPr>
              <a:t>usually</a:t>
            </a:r>
            <a:r>
              <a:rPr sz="2050" spc="105" dirty="0">
                <a:latin typeface="Times New Roman"/>
                <a:cs typeface="Times New Roman"/>
              </a:rPr>
              <a:t> </a:t>
            </a:r>
            <a:r>
              <a:rPr sz="2050" spc="35" dirty="0">
                <a:latin typeface="Times New Roman"/>
                <a:cs typeface="Times New Roman"/>
              </a:rPr>
              <a:t>not</a:t>
            </a:r>
            <a:r>
              <a:rPr sz="2050" spc="105" dirty="0">
                <a:latin typeface="Times New Roman"/>
                <a:cs typeface="Times New Roman"/>
              </a:rPr>
              <a:t> </a:t>
            </a:r>
            <a:r>
              <a:rPr sz="2050" spc="35" dirty="0">
                <a:latin typeface="Times New Roman"/>
                <a:cs typeface="Times New Roman"/>
              </a:rPr>
              <a:t>the</a:t>
            </a:r>
            <a:r>
              <a:rPr sz="2050" spc="105" dirty="0">
                <a:latin typeface="Times New Roman"/>
                <a:cs typeface="Times New Roman"/>
              </a:rPr>
              <a:t> </a:t>
            </a:r>
            <a:r>
              <a:rPr sz="2050" spc="-45" dirty="0">
                <a:latin typeface="Times New Roman"/>
                <a:cs typeface="Times New Roman"/>
              </a:rPr>
              <a:t>case</a:t>
            </a:r>
            <a:r>
              <a:rPr sz="2050" spc="100" dirty="0">
                <a:latin typeface="Times New Roman"/>
                <a:cs typeface="Times New Roman"/>
              </a:rPr>
              <a:t> </a:t>
            </a:r>
            <a:r>
              <a:rPr sz="2050" spc="-15" dirty="0">
                <a:latin typeface="Times New Roman"/>
                <a:cs typeface="Times New Roman"/>
              </a:rPr>
              <a:t>in</a:t>
            </a:r>
            <a:r>
              <a:rPr sz="2050" spc="105" dirty="0">
                <a:latin typeface="Times New Roman"/>
                <a:cs typeface="Times New Roman"/>
              </a:rPr>
              <a:t> </a:t>
            </a:r>
            <a:r>
              <a:rPr sz="2050" dirty="0">
                <a:latin typeface="Times New Roman"/>
                <a:cs typeface="Times New Roman"/>
              </a:rPr>
              <a:t>practice</a:t>
            </a:r>
          </a:p>
          <a:p>
            <a:pPr marL="50165">
              <a:lnSpc>
                <a:spcPct val="100000"/>
              </a:lnSpc>
              <a:spcBef>
                <a:spcPts val="1560"/>
              </a:spcBef>
            </a:pPr>
            <a:r>
              <a:rPr sz="2050" i="1" spc="520" dirty="0">
                <a:latin typeface="DejaVu Sans Condensed"/>
                <a:cs typeface="DejaVu Sans Condensed"/>
              </a:rPr>
              <a:t>⇒</a:t>
            </a:r>
            <a:r>
              <a:rPr sz="2050" i="1" spc="35" dirty="0">
                <a:latin typeface="DejaVu Sans Condensed"/>
                <a:cs typeface="DejaVu Sans Condensed"/>
              </a:rPr>
              <a:t> </a:t>
            </a:r>
            <a:r>
              <a:rPr sz="2050" spc="10" dirty="0">
                <a:latin typeface="Times New Roman"/>
                <a:cs typeface="Times New Roman"/>
              </a:rPr>
              <a:t>In</a:t>
            </a:r>
            <a:r>
              <a:rPr sz="2050" spc="114" dirty="0">
                <a:latin typeface="Times New Roman"/>
                <a:cs typeface="Times New Roman"/>
              </a:rPr>
              <a:t> </a:t>
            </a:r>
            <a:r>
              <a:rPr sz="2050" spc="-5" dirty="0">
                <a:latin typeface="Times New Roman"/>
                <a:cs typeface="Times New Roman"/>
              </a:rPr>
              <a:t>deterministic</a:t>
            </a:r>
            <a:r>
              <a:rPr sz="2050" spc="114" dirty="0">
                <a:latin typeface="Times New Roman"/>
                <a:cs typeface="Times New Roman"/>
              </a:rPr>
              <a:t> </a:t>
            </a:r>
            <a:r>
              <a:rPr sz="2050" spc="-35" dirty="0">
                <a:latin typeface="Times New Roman"/>
                <a:cs typeface="Times New Roman"/>
              </a:rPr>
              <a:t>games</a:t>
            </a:r>
            <a:r>
              <a:rPr sz="2050" spc="114" dirty="0">
                <a:latin typeface="Times New Roman"/>
                <a:cs typeface="Times New Roman"/>
              </a:rPr>
              <a:t> </a:t>
            </a:r>
            <a:r>
              <a:rPr sz="2050" spc="-114" dirty="0">
                <a:latin typeface="Times New Roman"/>
                <a:cs typeface="Times New Roman"/>
              </a:rPr>
              <a:t>we</a:t>
            </a:r>
            <a:r>
              <a:rPr sz="2050" spc="114" dirty="0">
                <a:latin typeface="Times New Roman"/>
                <a:cs typeface="Times New Roman"/>
              </a:rPr>
              <a:t> </a:t>
            </a:r>
            <a:r>
              <a:rPr sz="2050" spc="30" dirty="0">
                <a:latin typeface="Times New Roman"/>
                <a:cs typeface="Times New Roman"/>
              </a:rPr>
              <a:t>just</a:t>
            </a:r>
            <a:r>
              <a:rPr sz="2050" spc="114" dirty="0">
                <a:latin typeface="Times New Roman"/>
                <a:cs typeface="Times New Roman"/>
              </a:rPr>
              <a:t> </a:t>
            </a:r>
            <a:r>
              <a:rPr sz="2050" spc="-25" dirty="0">
                <a:latin typeface="Times New Roman"/>
                <a:cs typeface="Times New Roman"/>
              </a:rPr>
              <a:t>need</a:t>
            </a:r>
            <a:r>
              <a:rPr sz="2050" spc="114" dirty="0">
                <a:latin typeface="Times New Roman"/>
                <a:cs typeface="Times New Roman"/>
              </a:rPr>
              <a:t> </a:t>
            </a:r>
            <a:r>
              <a:rPr sz="2050" spc="40" dirty="0">
                <a:latin typeface="Times New Roman"/>
                <a:cs typeface="Times New Roman"/>
              </a:rPr>
              <a:t>to</a:t>
            </a:r>
            <a:r>
              <a:rPr sz="2050" spc="95" dirty="0">
                <a:latin typeface="Times New Roman"/>
                <a:cs typeface="Times New Roman"/>
              </a:rPr>
              <a:t> </a:t>
            </a:r>
            <a:r>
              <a:rPr sz="2050" b="1" dirty="0">
                <a:solidFill>
                  <a:srgbClr val="7F0000"/>
                </a:solidFill>
                <a:latin typeface="Georgia"/>
                <a:cs typeface="Georgia"/>
              </a:rPr>
              <a:t>order</a:t>
            </a:r>
            <a:r>
              <a:rPr sz="2050" b="1" spc="105" dirty="0">
                <a:solidFill>
                  <a:srgbClr val="7F0000"/>
                </a:solidFill>
                <a:latin typeface="Georgia"/>
                <a:cs typeface="Georgia"/>
              </a:rPr>
              <a:t> </a:t>
            </a:r>
            <a:r>
              <a:rPr sz="2050" spc="25" dirty="0">
                <a:latin typeface="Times New Roman"/>
                <a:cs typeface="Times New Roman"/>
              </a:rPr>
              <a:t>states</a:t>
            </a:r>
            <a:endParaRPr sz="2050" dirty="0">
              <a:latin typeface="Times New Roman"/>
              <a:cs typeface="Times New Roman"/>
            </a:endParaRPr>
          </a:p>
        </p:txBody>
      </p:sp>
      <p:sp>
        <p:nvSpPr>
          <p:cNvPr id="35" name="object 35"/>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25</a:t>
            </a:fld>
            <a:endParaRPr spc="2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26</a:t>
            </a:fld>
            <a:endParaRPr spc="20" dirty="0"/>
          </a:p>
        </p:txBody>
      </p:sp>
      <p:sp>
        <p:nvSpPr>
          <p:cNvPr id="2" name="object 2"/>
          <p:cNvSpPr txBox="1">
            <a:spLocks noGrp="1"/>
          </p:cNvSpPr>
          <p:nvPr>
            <p:ph type="title"/>
          </p:nvPr>
        </p:nvSpPr>
        <p:spPr>
          <a:xfrm>
            <a:off x="1168304" y="798823"/>
            <a:ext cx="7722234" cy="359410"/>
          </a:xfrm>
          <a:prstGeom prst="rect">
            <a:avLst/>
          </a:prstGeom>
          <a:ln w="50609">
            <a:solidFill>
              <a:srgbClr val="000000"/>
            </a:solidFill>
          </a:ln>
        </p:spPr>
        <p:txBody>
          <a:bodyPr vert="horz" wrap="square" lIns="0" tIns="0" rIns="0" bIns="0" rtlCol="0">
            <a:spAutoFit/>
          </a:bodyPr>
          <a:lstStyle/>
          <a:p>
            <a:pPr algn="ctr">
              <a:lnSpc>
                <a:spcPts val="2630"/>
              </a:lnSpc>
            </a:pPr>
            <a:r>
              <a:rPr spc="-30" dirty="0"/>
              <a:t>Practical</a:t>
            </a:r>
            <a:r>
              <a:rPr spc="310" dirty="0"/>
              <a:t> </a:t>
            </a:r>
            <a:r>
              <a:rPr spc="-85" dirty="0"/>
              <a:t>evaluation</a:t>
            </a:r>
            <a:r>
              <a:rPr spc="310" dirty="0"/>
              <a:t> </a:t>
            </a:r>
            <a:r>
              <a:rPr spc="-95" dirty="0"/>
              <a:t>functions</a:t>
            </a:r>
          </a:p>
        </p:txBody>
      </p:sp>
      <p:sp>
        <p:nvSpPr>
          <p:cNvPr id="3" name="object 3"/>
          <p:cNvSpPr txBox="1"/>
          <p:nvPr/>
        </p:nvSpPr>
        <p:spPr>
          <a:xfrm>
            <a:off x="1130300" y="1380470"/>
            <a:ext cx="8331200" cy="1639294"/>
          </a:xfrm>
          <a:prstGeom prst="rect">
            <a:avLst/>
          </a:prstGeom>
        </p:spPr>
        <p:txBody>
          <a:bodyPr vert="horz" wrap="square" lIns="0" tIns="14604" rIns="0" bIns="0" rtlCol="0">
            <a:spAutoFit/>
          </a:bodyPr>
          <a:lstStyle/>
          <a:p>
            <a:pPr marL="355600" indent="-342900">
              <a:lnSpc>
                <a:spcPct val="100000"/>
              </a:lnSpc>
              <a:spcBef>
                <a:spcPts val="114"/>
              </a:spcBef>
              <a:spcAft>
                <a:spcPts val="600"/>
              </a:spcAft>
              <a:buFont typeface="Wingdings" panose="05000000000000000000" pitchFamily="2" charset="2"/>
              <a:buChar char="q"/>
            </a:pPr>
            <a:r>
              <a:rPr sz="2050" b="1" dirty="0">
                <a:latin typeface="Bookman Old Style"/>
                <a:cs typeface="Bookman Old Style"/>
              </a:rPr>
              <a:t>Eval</a:t>
            </a:r>
            <a:r>
              <a:rPr sz="2050" b="0" spc="-40" dirty="0">
                <a:latin typeface="Bookman Old Style"/>
                <a:cs typeface="Bookman Old Style"/>
              </a:rPr>
              <a:t> </a:t>
            </a:r>
            <a:r>
              <a:rPr sz="2050" spc="-20" dirty="0">
                <a:latin typeface="Times New Roman"/>
                <a:cs typeface="Times New Roman"/>
              </a:rPr>
              <a:t>should</a:t>
            </a:r>
            <a:r>
              <a:rPr sz="2050" spc="110" dirty="0">
                <a:latin typeface="Times New Roman"/>
                <a:cs typeface="Times New Roman"/>
              </a:rPr>
              <a:t> </a:t>
            </a:r>
            <a:r>
              <a:rPr sz="2050" spc="-5" dirty="0">
                <a:latin typeface="Times New Roman"/>
                <a:cs typeface="Times New Roman"/>
              </a:rPr>
              <a:t>order</a:t>
            </a:r>
            <a:r>
              <a:rPr sz="2050" spc="110" dirty="0">
                <a:latin typeface="Times New Roman"/>
                <a:cs typeface="Times New Roman"/>
              </a:rPr>
              <a:t> </a:t>
            </a:r>
            <a:r>
              <a:rPr sz="2050" spc="10" dirty="0">
                <a:latin typeface="Times New Roman"/>
                <a:cs typeface="Times New Roman"/>
              </a:rPr>
              <a:t>terminal</a:t>
            </a:r>
            <a:r>
              <a:rPr sz="2050" spc="105" dirty="0">
                <a:latin typeface="Times New Roman"/>
                <a:cs typeface="Times New Roman"/>
              </a:rPr>
              <a:t> </a:t>
            </a:r>
            <a:r>
              <a:rPr sz="2050" spc="25" dirty="0">
                <a:latin typeface="Times New Roman"/>
                <a:cs typeface="Times New Roman"/>
              </a:rPr>
              <a:t>states</a:t>
            </a:r>
            <a:r>
              <a:rPr sz="2050" spc="110" dirty="0">
                <a:latin typeface="Times New Roman"/>
                <a:cs typeface="Times New Roman"/>
              </a:rPr>
              <a:t> </a:t>
            </a:r>
            <a:r>
              <a:rPr sz="2050" spc="-10" dirty="0">
                <a:latin typeface="Times New Roman"/>
                <a:cs typeface="Times New Roman"/>
              </a:rPr>
              <a:t>as</a:t>
            </a:r>
            <a:r>
              <a:rPr sz="2050" spc="114" dirty="0">
                <a:latin typeface="Times New Roman"/>
                <a:cs typeface="Times New Roman"/>
              </a:rPr>
              <a:t> </a:t>
            </a:r>
            <a:r>
              <a:rPr sz="2050" b="1" dirty="0">
                <a:latin typeface="Bookman Old Style"/>
                <a:cs typeface="Bookman Old Style"/>
              </a:rPr>
              <a:t>Utility</a:t>
            </a:r>
          </a:p>
          <a:p>
            <a:pPr marL="378460">
              <a:lnSpc>
                <a:spcPct val="100000"/>
              </a:lnSpc>
              <a:spcBef>
                <a:spcPts val="30"/>
              </a:spcBef>
            </a:pPr>
            <a:r>
              <a:rPr sz="2050" spc="-80" dirty="0">
                <a:latin typeface="Times New Roman"/>
                <a:cs typeface="Times New Roman"/>
              </a:rPr>
              <a:t>–</a:t>
            </a:r>
            <a:r>
              <a:rPr sz="2050" spc="90" dirty="0">
                <a:latin typeface="Times New Roman"/>
                <a:cs typeface="Times New Roman"/>
              </a:rPr>
              <a:t> </a:t>
            </a:r>
            <a:r>
              <a:rPr sz="2050" spc="-25" dirty="0">
                <a:latin typeface="Times New Roman"/>
                <a:cs typeface="Times New Roman"/>
              </a:rPr>
              <a:t>otherwise</a:t>
            </a:r>
            <a:r>
              <a:rPr sz="2050" spc="100" dirty="0">
                <a:latin typeface="Times New Roman"/>
                <a:cs typeface="Times New Roman"/>
              </a:rPr>
              <a:t> </a:t>
            </a:r>
            <a:r>
              <a:rPr sz="2050" spc="-114" dirty="0">
                <a:latin typeface="Times New Roman"/>
                <a:cs typeface="Times New Roman"/>
              </a:rPr>
              <a:t>we</a:t>
            </a:r>
            <a:r>
              <a:rPr sz="2050" spc="95" dirty="0">
                <a:latin typeface="Times New Roman"/>
                <a:cs typeface="Times New Roman"/>
              </a:rPr>
              <a:t> </a:t>
            </a:r>
            <a:r>
              <a:rPr sz="2050" spc="-30" dirty="0">
                <a:latin typeface="Times New Roman"/>
                <a:cs typeface="Times New Roman"/>
              </a:rPr>
              <a:t>could</a:t>
            </a:r>
            <a:r>
              <a:rPr sz="2050" spc="95" dirty="0">
                <a:latin typeface="Times New Roman"/>
                <a:cs typeface="Times New Roman"/>
              </a:rPr>
              <a:t> </a:t>
            </a:r>
            <a:r>
              <a:rPr sz="2050" spc="-45" dirty="0">
                <a:latin typeface="Times New Roman"/>
                <a:cs typeface="Times New Roman"/>
              </a:rPr>
              <a:t>miss</a:t>
            </a:r>
            <a:r>
              <a:rPr sz="2050" spc="90" dirty="0">
                <a:latin typeface="Times New Roman"/>
                <a:cs typeface="Times New Roman"/>
              </a:rPr>
              <a:t> </a:t>
            </a:r>
            <a:r>
              <a:rPr sz="2050" spc="-50" dirty="0">
                <a:latin typeface="Times New Roman"/>
                <a:cs typeface="Times New Roman"/>
              </a:rPr>
              <a:t>wins</a:t>
            </a:r>
            <a:r>
              <a:rPr sz="2050" spc="100" dirty="0">
                <a:latin typeface="Times New Roman"/>
                <a:cs typeface="Times New Roman"/>
              </a:rPr>
              <a:t> </a:t>
            </a:r>
            <a:r>
              <a:rPr sz="2050" spc="-50" dirty="0">
                <a:latin typeface="Times New Roman"/>
                <a:cs typeface="Times New Roman"/>
              </a:rPr>
              <a:t>even</a:t>
            </a:r>
            <a:r>
              <a:rPr sz="2050" spc="100" dirty="0">
                <a:latin typeface="Times New Roman"/>
                <a:cs typeface="Times New Roman"/>
              </a:rPr>
              <a:t> </a:t>
            </a:r>
            <a:r>
              <a:rPr sz="2050" spc="-85" dirty="0">
                <a:latin typeface="Times New Roman"/>
                <a:cs typeface="Times New Roman"/>
              </a:rPr>
              <a:t>if</a:t>
            </a:r>
            <a:r>
              <a:rPr sz="2050" spc="90" dirty="0">
                <a:latin typeface="Times New Roman"/>
                <a:cs typeface="Times New Roman"/>
              </a:rPr>
              <a:t> </a:t>
            </a:r>
            <a:r>
              <a:rPr sz="2050" spc="-114" dirty="0">
                <a:latin typeface="Times New Roman"/>
                <a:cs typeface="Times New Roman"/>
              </a:rPr>
              <a:t>we</a:t>
            </a:r>
            <a:r>
              <a:rPr sz="2050" spc="95" dirty="0">
                <a:latin typeface="Times New Roman"/>
                <a:cs typeface="Times New Roman"/>
              </a:rPr>
              <a:t> </a:t>
            </a:r>
            <a:r>
              <a:rPr sz="2050" spc="-5" dirty="0">
                <a:latin typeface="Times New Roman"/>
                <a:cs typeface="Times New Roman"/>
              </a:rPr>
              <a:t>can</a:t>
            </a:r>
            <a:r>
              <a:rPr sz="2050" spc="90" dirty="0">
                <a:latin typeface="Times New Roman"/>
                <a:cs typeface="Times New Roman"/>
              </a:rPr>
              <a:t> </a:t>
            </a:r>
            <a:r>
              <a:rPr sz="2050" spc="-35" dirty="0">
                <a:latin typeface="Times New Roman"/>
                <a:cs typeface="Times New Roman"/>
              </a:rPr>
              <a:t>explore</a:t>
            </a:r>
            <a:r>
              <a:rPr sz="2050" spc="95" dirty="0">
                <a:latin typeface="Times New Roman"/>
                <a:cs typeface="Times New Roman"/>
              </a:rPr>
              <a:t> </a:t>
            </a:r>
            <a:r>
              <a:rPr sz="2050" spc="-5" dirty="0">
                <a:latin typeface="Times New Roman"/>
                <a:cs typeface="Times New Roman"/>
              </a:rPr>
              <a:t>entire</a:t>
            </a:r>
            <a:r>
              <a:rPr sz="2050" spc="95" dirty="0">
                <a:latin typeface="Times New Roman"/>
                <a:cs typeface="Times New Roman"/>
              </a:rPr>
              <a:t> </a:t>
            </a:r>
            <a:r>
              <a:rPr sz="2050" spc="-30" dirty="0">
                <a:latin typeface="Times New Roman"/>
                <a:cs typeface="Times New Roman"/>
              </a:rPr>
              <a:t>game</a:t>
            </a:r>
            <a:r>
              <a:rPr sz="2050" spc="90" dirty="0">
                <a:latin typeface="Times New Roman"/>
                <a:cs typeface="Times New Roman"/>
              </a:rPr>
              <a:t> </a:t>
            </a:r>
            <a:r>
              <a:rPr sz="2050" spc="15" dirty="0">
                <a:latin typeface="Times New Roman"/>
                <a:cs typeface="Times New Roman"/>
              </a:rPr>
              <a:t>tree</a:t>
            </a:r>
            <a:endParaRPr sz="2050" dirty="0">
              <a:latin typeface="Times New Roman"/>
              <a:cs typeface="Times New Roman"/>
            </a:endParaRPr>
          </a:p>
          <a:p>
            <a:pPr marL="355600" marR="1051560" indent="-342900">
              <a:spcBef>
                <a:spcPts val="1200"/>
              </a:spcBef>
              <a:buFont typeface="Wingdings" panose="05000000000000000000" pitchFamily="2" charset="2"/>
              <a:buChar char="q"/>
            </a:pPr>
            <a:r>
              <a:rPr sz="2050" spc="-25" dirty="0">
                <a:latin typeface="Times New Roman"/>
                <a:cs typeface="Times New Roman"/>
              </a:rPr>
              <a:t>Should</a:t>
            </a:r>
            <a:r>
              <a:rPr sz="2050" spc="110" dirty="0">
                <a:latin typeface="Times New Roman"/>
                <a:cs typeface="Times New Roman"/>
              </a:rPr>
              <a:t> </a:t>
            </a:r>
            <a:r>
              <a:rPr sz="2050" spc="-15" dirty="0">
                <a:latin typeface="Times New Roman"/>
                <a:cs typeface="Times New Roman"/>
              </a:rPr>
              <a:t>reasonably</a:t>
            </a:r>
            <a:r>
              <a:rPr sz="2050" spc="114" dirty="0">
                <a:latin typeface="Times New Roman"/>
                <a:cs typeface="Times New Roman"/>
              </a:rPr>
              <a:t> </a:t>
            </a:r>
            <a:r>
              <a:rPr sz="2050" spc="5" dirty="0">
                <a:latin typeface="Times New Roman"/>
                <a:cs typeface="Times New Roman"/>
              </a:rPr>
              <a:t>approximate</a:t>
            </a:r>
            <a:r>
              <a:rPr sz="2050" spc="120" dirty="0">
                <a:latin typeface="Times New Roman"/>
                <a:cs typeface="Times New Roman"/>
              </a:rPr>
              <a:t> </a:t>
            </a:r>
            <a:r>
              <a:rPr sz="2050" b="1" dirty="0">
                <a:latin typeface="Bookman Old Style"/>
                <a:cs typeface="Bookman Old Style"/>
              </a:rPr>
              <a:t>Utility</a:t>
            </a:r>
            <a:r>
              <a:rPr sz="2050" b="0" spc="5" dirty="0">
                <a:latin typeface="Bookman Old Style"/>
                <a:cs typeface="Bookman Old Style"/>
              </a:rPr>
              <a:t> </a:t>
            </a:r>
            <a:r>
              <a:rPr sz="2050" spc="-25" dirty="0">
                <a:latin typeface="Times New Roman"/>
                <a:cs typeface="Times New Roman"/>
              </a:rPr>
              <a:t>on</a:t>
            </a:r>
            <a:r>
              <a:rPr sz="2050" spc="110" dirty="0">
                <a:latin typeface="Times New Roman"/>
                <a:cs typeface="Times New Roman"/>
              </a:rPr>
              <a:t> </a:t>
            </a:r>
            <a:r>
              <a:rPr sz="2050" dirty="0">
                <a:latin typeface="Times New Roman"/>
                <a:cs typeface="Times New Roman"/>
              </a:rPr>
              <a:t>nonterminal</a:t>
            </a:r>
            <a:r>
              <a:rPr sz="2050" spc="114" dirty="0">
                <a:latin typeface="Times New Roman"/>
                <a:cs typeface="Times New Roman"/>
              </a:rPr>
              <a:t> </a:t>
            </a:r>
            <a:r>
              <a:rPr sz="2050" spc="25" dirty="0">
                <a:latin typeface="Times New Roman"/>
                <a:cs typeface="Times New Roman"/>
              </a:rPr>
              <a:t>states</a:t>
            </a:r>
            <a:endParaRPr lang="en-GB" sz="2050" spc="25" dirty="0">
              <a:latin typeface="Times New Roman"/>
              <a:cs typeface="Times New Roman"/>
            </a:endParaRPr>
          </a:p>
          <a:p>
            <a:pPr marL="324000" marR="1051560" lvl="1">
              <a:lnSpc>
                <a:spcPct val="163400"/>
              </a:lnSpc>
            </a:pPr>
            <a:r>
              <a:rPr lang="en-GB" sz="2050" spc="-80" dirty="0">
                <a:latin typeface="Times New Roman"/>
                <a:cs typeface="Times New Roman"/>
              </a:rPr>
              <a:t>– </a:t>
            </a:r>
            <a:r>
              <a:rPr sz="2050" spc="20" dirty="0">
                <a:latin typeface="Times New Roman"/>
                <a:cs typeface="Times New Roman"/>
              </a:rPr>
              <a:t>Computation</a:t>
            </a:r>
            <a:r>
              <a:rPr sz="2050" spc="105" dirty="0">
                <a:latin typeface="Times New Roman"/>
                <a:cs typeface="Times New Roman"/>
              </a:rPr>
              <a:t> </a:t>
            </a:r>
            <a:r>
              <a:rPr sz="2050" spc="-20" dirty="0">
                <a:latin typeface="Times New Roman"/>
                <a:cs typeface="Times New Roman"/>
              </a:rPr>
              <a:t>should</a:t>
            </a:r>
            <a:r>
              <a:rPr sz="2050" spc="110" dirty="0">
                <a:latin typeface="Times New Roman"/>
                <a:cs typeface="Times New Roman"/>
              </a:rPr>
              <a:t> </a:t>
            </a:r>
            <a:r>
              <a:rPr sz="2050" spc="35" dirty="0">
                <a:latin typeface="Times New Roman"/>
                <a:cs typeface="Times New Roman"/>
              </a:rPr>
              <a:t>not</a:t>
            </a:r>
            <a:r>
              <a:rPr sz="2050" spc="110" dirty="0">
                <a:latin typeface="Times New Roman"/>
                <a:cs typeface="Times New Roman"/>
              </a:rPr>
              <a:t> </a:t>
            </a:r>
            <a:r>
              <a:rPr sz="2050" spc="10" dirty="0">
                <a:latin typeface="Times New Roman"/>
                <a:cs typeface="Times New Roman"/>
              </a:rPr>
              <a:t>take</a:t>
            </a:r>
            <a:r>
              <a:rPr sz="2050" spc="110" dirty="0">
                <a:latin typeface="Times New Roman"/>
                <a:cs typeface="Times New Roman"/>
              </a:rPr>
              <a:t> </a:t>
            </a:r>
            <a:r>
              <a:rPr sz="2050" spc="15" dirty="0">
                <a:latin typeface="Times New Roman"/>
                <a:cs typeface="Times New Roman"/>
              </a:rPr>
              <a:t>too</a:t>
            </a:r>
            <a:r>
              <a:rPr sz="2050" spc="110" dirty="0">
                <a:latin typeface="Times New Roman"/>
                <a:cs typeface="Times New Roman"/>
              </a:rPr>
              <a:t> </a:t>
            </a:r>
            <a:r>
              <a:rPr sz="2050" spc="-50" dirty="0">
                <a:latin typeface="Times New Roman"/>
                <a:cs typeface="Times New Roman"/>
              </a:rPr>
              <a:t>long</a:t>
            </a:r>
            <a:endParaRPr sz="205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27</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35" algn="ctr">
              <a:lnSpc>
                <a:spcPts val="2630"/>
              </a:lnSpc>
            </a:pPr>
            <a:r>
              <a:rPr spc="-85" dirty="0"/>
              <a:t>Defining</a:t>
            </a:r>
            <a:r>
              <a:rPr spc="320" dirty="0"/>
              <a:t> </a:t>
            </a:r>
            <a:r>
              <a:rPr spc="-85" dirty="0"/>
              <a:t>evaluation</a:t>
            </a:r>
            <a:r>
              <a:rPr spc="320" dirty="0"/>
              <a:t> </a:t>
            </a:r>
            <a:r>
              <a:rPr spc="-95" dirty="0"/>
              <a:t>functions</a:t>
            </a:r>
          </a:p>
        </p:txBody>
      </p:sp>
      <p:sp>
        <p:nvSpPr>
          <p:cNvPr id="3" name="object 3"/>
          <p:cNvSpPr txBox="1"/>
          <p:nvPr/>
        </p:nvSpPr>
        <p:spPr>
          <a:xfrm>
            <a:off x="1079500" y="1268533"/>
            <a:ext cx="9067800" cy="5645135"/>
          </a:xfrm>
          <a:prstGeom prst="rect">
            <a:avLst/>
          </a:prstGeom>
        </p:spPr>
        <p:txBody>
          <a:bodyPr vert="horz" wrap="square" lIns="0" tIns="142240" rIns="0" bIns="0" rtlCol="0">
            <a:spAutoFit/>
          </a:bodyPr>
          <a:lstStyle/>
          <a:p>
            <a:pPr marL="63500">
              <a:lnSpc>
                <a:spcPct val="100000"/>
              </a:lnSpc>
              <a:spcBef>
                <a:spcPts val="1120"/>
              </a:spcBef>
            </a:pPr>
            <a:r>
              <a:rPr sz="2050" b="1" i="1" spc="-20" dirty="0">
                <a:solidFill>
                  <a:srgbClr val="3333FF"/>
                </a:solidFill>
                <a:latin typeface="Times New Roman"/>
                <a:cs typeface="Times New Roman"/>
              </a:rPr>
              <a:t>Common</a:t>
            </a:r>
            <a:r>
              <a:rPr sz="2050" b="1" i="1" spc="110" dirty="0">
                <a:solidFill>
                  <a:srgbClr val="3333FF"/>
                </a:solidFill>
                <a:latin typeface="Times New Roman"/>
                <a:cs typeface="Times New Roman"/>
              </a:rPr>
              <a:t> </a:t>
            </a:r>
            <a:r>
              <a:rPr sz="2050" b="1" i="1" spc="-10" dirty="0">
                <a:solidFill>
                  <a:srgbClr val="3333FF"/>
                </a:solidFill>
                <a:latin typeface="Times New Roman"/>
                <a:cs typeface="Times New Roman"/>
              </a:rPr>
              <a:t>approach:</a:t>
            </a:r>
            <a:r>
              <a:rPr sz="2050" b="1" i="1" spc="330" dirty="0">
                <a:solidFill>
                  <a:srgbClr val="3333FF"/>
                </a:solidFill>
                <a:latin typeface="Times New Roman"/>
                <a:cs typeface="Times New Roman"/>
              </a:rPr>
              <a:t> </a:t>
            </a:r>
            <a:r>
              <a:rPr sz="2050" spc="-55" dirty="0">
                <a:latin typeface="Times New Roman"/>
                <a:cs typeface="Times New Roman"/>
              </a:rPr>
              <a:t>define</a:t>
            </a:r>
            <a:r>
              <a:rPr sz="2050" spc="105" dirty="0">
                <a:latin typeface="Times New Roman"/>
                <a:cs typeface="Times New Roman"/>
              </a:rPr>
              <a:t> </a:t>
            </a:r>
            <a:r>
              <a:rPr sz="2050" b="1" dirty="0">
                <a:latin typeface="Bookman Old Style"/>
                <a:cs typeface="Bookman Old Style"/>
              </a:rPr>
              <a:t>Eval</a:t>
            </a:r>
            <a:r>
              <a:rPr sz="2050" b="0" spc="-35" dirty="0">
                <a:latin typeface="Bookman Old Style"/>
                <a:cs typeface="Bookman Old Style"/>
              </a:rPr>
              <a:t> </a:t>
            </a:r>
            <a:r>
              <a:rPr sz="2050" spc="-10" dirty="0">
                <a:latin typeface="Times New Roman"/>
                <a:cs typeface="Times New Roman"/>
              </a:rPr>
              <a:t>as</a:t>
            </a:r>
            <a:r>
              <a:rPr sz="2050" spc="114" dirty="0">
                <a:latin typeface="Times New Roman"/>
                <a:cs typeface="Times New Roman"/>
              </a:rPr>
              <a:t> </a:t>
            </a:r>
            <a:r>
              <a:rPr sz="2050" spc="35" dirty="0">
                <a:latin typeface="Times New Roman"/>
                <a:cs typeface="Times New Roman"/>
              </a:rPr>
              <a:t>a</a:t>
            </a:r>
            <a:r>
              <a:rPr sz="2050" spc="110" dirty="0">
                <a:latin typeface="Times New Roman"/>
                <a:cs typeface="Times New Roman"/>
              </a:rPr>
              <a:t> </a:t>
            </a:r>
            <a:r>
              <a:rPr sz="2050" spc="-15" dirty="0">
                <a:solidFill>
                  <a:srgbClr val="004C00"/>
                </a:solidFill>
                <a:latin typeface="Times New Roman"/>
                <a:cs typeface="Times New Roman"/>
              </a:rPr>
              <a:t>linear</a:t>
            </a:r>
            <a:r>
              <a:rPr sz="2050" spc="110" dirty="0">
                <a:solidFill>
                  <a:srgbClr val="004C00"/>
                </a:solidFill>
                <a:latin typeface="Times New Roman"/>
                <a:cs typeface="Times New Roman"/>
              </a:rPr>
              <a:t> </a:t>
            </a:r>
            <a:r>
              <a:rPr sz="2050" spc="-10" dirty="0">
                <a:latin typeface="Times New Roman"/>
                <a:cs typeface="Times New Roman"/>
              </a:rPr>
              <a:t>combination</a:t>
            </a:r>
            <a:r>
              <a:rPr sz="2050" spc="114"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5" dirty="0">
                <a:latin typeface="Times New Roman"/>
                <a:cs typeface="Times New Roman"/>
              </a:rPr>
              <a:t>features</a:t>
            </a:r>
            <a:endParaRPr sz="2050" dirty="0">
              <a:latin typeface="Times New Roman"/>
              <a:cs typeface="Times New Roman"/>
            </a:endParaRPr>
          </a:p>
          <a:p>
            <a:pPr marL="26034" algn="ctr">
              <a:lnSpc>
                <a:spcPct val="100000"/>
              </a:lnSpc>
              <a:spcBef>
                <a:spcPts val="1030"/>
              </a:spcBef>
            </a:pPr>
            <a:r>
              <a:rPr sz="2050" b="0" dirty="0">
                <a:solidFill>
                  <a:srgbClr val="A1587B"/>
                </a:solidFill>
                <a:latin typeface="Bookman Old Style"/>
                <a:cs typeface="Bookman Old Style"/>
              </a:rPr>
              <a:t>Eval</a:t>
            </a:r>
            <a:r>
              <a:rPr sz="2050" dirty="0">
                <a:solidFill>
                  <a:srgbClr val="A1587B"/>
                </a:solidFill>
                <a:latin typeface="Times New Roman"/>
                <a:cs typeface="Times New Roman"/>
              </a:rPr>
              <a:t>(</a:t>
            </a:r>
            <a:r>
              <a:rPr sz="2050" b="0" i="1" dirty="0">
                <a:solidFill>
                  <a:srgbClr val="A1587B"/>
                </a:solidFill>
                <a:latin typeface="Bookman Old Style"/>
                <a:cs typeface="Bookman Old Style"/>
              </a:rPr>
              <a:t>s</a:t>
            </a:r>
            <a:r>
              <a:rPr sz="2050" dirty="0">
                <a:solidFill>
                  <a:srgbClr val="A1587B"/>
                </a:solidFill>
                <a:latin typeface="Times New Roman"/>
                <a:cs typeface="Times New Roman"/>
              </a:rPr>
              <a:t>) = </a:t>
            </a:r>
            <a:r>
              <a:rPr sz="2050" b="0" i="1" dirty="0">
                <a:solidFill>
                  <a:srgbClr val="A1587B"/>
                </a:solidFill>
                <a:latin typeface="Bookman Old Style"/>
                <a:cs typeface="Bookman Old Style"/>
              </a:rPr>
              <a:t>w</a:t>
            </a:r>
            <a:r>
              <a:rPr sz="2100" baseline="-11904" dirty="0">
                <a:solidFill>
                  <a:srgbClr val="A1587B"/>
                </a:solidFill>
                <a:latin typeface="Times New Roman"/>
                <a:cs typeface="Times New Roman"/>
              </a:rPr>
              <a:t>1</a:t>
            </a:r>
            <a:r>
              <a:rPr sz="2050" b="0" i="1" dirty="0">
                <a:solidFill>
                  <a:srgbClr val="A1587B"/>
                </a:solidFill>
                <a:latin typeface="Bookman Old Style"/>
                <a:cs typeface="Bookman Old Style"/>
              </a:rPr>
              <a:t>f</a:t>
            </a:r>
            <a:r>
              <a:rPr sz="2100" baseline="-11904" dirty="0">
                <a:solidFill>
                  <a:srgbClr val="A1587B"/>
                </a:solidFill>
                <a:latin typeface="Times New Roman"/>
                <a:cs typeface="Times New Roman"/>
              </a:rPr>
              <a:t>1</a:t>
            </a:r>
            <a:r>
              <a:rPr sz="2050" dirty="0">
                <a:solidFill>
                  <a:srgbClr val="A1587B"/>
                </a:solidFill>
                <a:latin typeface="Times New Roman"/>
                <a:cs typeface="Times New Roman"/>
              </a:rPr>
              <a:t>(</a:t>
            </a:r>
            <a:r>
              <a:rPr sz="2050" b="0" i="1" dirty="0">
                <a:solidFill>
                  <a:srgbClr val="A1587B"/>
                </a:solidFill>
                <a:latin typeface="Bookman Old Style"/>
                <a:cs typeface="Bookman Old Style"/>
              </a:rPr>
              <a:t>s</a:t>
            </a:r>
            <a:r>
              <a:rPr sz="2050" dirty="0">
                <a:solidFill>
                  <a:srgbClr val="A1587B"/>
                </a:solidFill>
                <a:latin typeface="Times New Roman"/>
                <a:cs typeface="Times New Roman"/>
              </a:rPr>
              <a:t>) + </a:t>
            </a:r>
            <a:r>
              <a:rPr sz="2050" b="0" i="1" dirty="0">
                <a:solidFill>
                  <a:srgbClr val="A1587B"/>
                </a:solidFill>
                <a:latin typeface="Bookman Old Style"/>
                <a:cs typeface="Bookman Old Style"/>
              </a:rPr>
              <a:t>w</a:t>
            </a:r>
            <a:r>
              <a:rPr sz="2100" baseline="-11904" dirty="0">
                <a:solidFill>
                  <a:srgbClr val="A1587B"/>
                </a:solidFill>
                <a:latin typeface="Times New Roman"/>
                <a:cs typeface="Times New Roman"/>
              </a:rPr>
              <a:t>2</a:t>
            </a:r>
            <a:r>
              <a:rPr sz="2050" b="0" i="1" dirty="0">
                <a:solidFill>
                  <a:srgbClr val="A1587B"/>
                </a:solidFill>
                <a:latin typeface="Bookman Old Style"/>
                <a:cs typeface="Bookman Old Style"/>
              </a:rPr>
              <a:t>f</a:t>
            </a:r>
            <a:r>
              <a:rPr sz="2100" baseline="-11904" dirty="0">
                <a:solidFill>
                  <a:srgbClr val="A1587B"/>
                </a:solidFill>
                <a:latin typeface="Times New Roman"/>
                <a:cs typeface="Times New Roman"/>
              </a:rPr>
              <a:t>2</a:t>
            </a:r>
            <a:r>
              <a:rPr sz="2050" dirty="0">
                <a:solidFill>
                  <a:srgbClr val="A1587B"/>
                </a:solidFill>
                <a:latin typeface="Times New Roman"/>
                <a:cs typeface="Times New Roman"/>
              </a:rPr>
              <a:t>(</a:t>
            </a:r>
            <a:r>
              <a:rPr sz="2050" b="0" i="1" dirty="0">
                <a:solidFill>
                  <a:srgbClr val="A1587B"/>
                </a:solidFill>
                <a:latin typeface="Bookman Old Style"/>
                <a:cs typeface="Bookman Old Style"/>
              </a:rPr>
              <a:t>s</a:t>
            </a:r>
            <a:r>
              <a:rPr sz="2050" dirty="0">
                <a:solidFill>
                  <a:srgbClr val="A1587B"/>
                </a:solidFill>
                <a:latin typeface="Times New Roman"/>
                <a:cs typeface="Times New Roman"/>
              </a:rPr>
              <a:t>) + </a:t>
            </a:r>
            <a:r>
              <a:rPr sz="2050" b="0" i="1" dirty="0">
                <a:solidFill>
                  <a:srgbClr val="A1587B"/>
                </a:solidFill>
                <a:latin typeface="Bookman Old Style"/>
                <a:cs typeface="Bookman Old Style"/>
              </a:rPr>
              <a:t>. . . </a:t>
            </a:r>
            <a:r>
              <a:rPr sz="2050" dirty="0">
                <a:solidFill>
                  <a:srgbClr val="A1587B"/>
                </a:solidFill>
                <a:latin typeface="Times New Roman"/>
                <a:cs typeface="Times New Roman"/>
              </a:rPr>
              <a:t>+ </a:t>
            </a:r>
            <a:r>
              <a:rPr sz="2050" b="0" i="1" dirty="0">
                <a:solidFill>
                  <a:srgbClr val="A1587B"/>
                </a:solidFill>
                <a:latin typeface="Bookman Old Style"/>
                <a:cs typeface="Bookman Old Style"/>
              </a:rPr>
              <a:t>w</a:t>
            </a:r>
            <a:r>
              <a:rPr sz="2100" b="0" i="1" baseline="-11904" dirty="0">
                <a:solidFill>
                  <a:srgbClr val="A1587B"/>
                </a:solidFill>
                <a:latin typeface="Bookman Old Style"/>
                <a:cs typeface="Bookman Old Style"/>
              </a:rPr>
              <a:t>n</a:t>
            </a:r>
            <a:r>
              <a:rPr sz="2050" b="0" i="1" dirty="0">
                <a:solidFill>
                  <a:srgbClr val="A1587B"/>
                </a:solidFill>
                <a:latin typeface="Bookman Old Style"/>
                <a:cs typeface="Bookman Old Style"/>
              </a:rPr>
              <a:t>f</a:t>
            </a:r>
            <a:r>
              <a:rPr sz="2100" b="0" i="1" baseline="-11904" dirty="0">
                <a:solidFill>
                  <a:srgbClr val="A1587B"/>
                </a:solidFill>
                <a:latin typeface="Bookman Old Style"/>
                <a:cs typeface="Bookman Old Style"/>
              </a:rPr>
              <a:t>n</a:t>
            </a:r>
            <a:r>
              <a:rPr sz="2050" dirty="0">
                <a:solidFill>
                  <a:srgbClr val="A1587B"/>
                </a:solidFill>
                <a:latin typeface="Times New Roman"/>
                <a:cs typeface="Times New Roman"/>
              </a:rPr>
              <a:t>(</a:t>
            </a:r>
            <a:r>
              <a:rPr sz="2050" b="0" i="1" dirty="0">
                <a:solidFill>
                  <a:srgbClr val="A1587B"/>
                </a:solidFill>
                <a:latin typeface="Bookman Old Style"/>
                <a:cs typeface="Bookman Old Style"/>
              </a:rPr>
              <a:t>s</a:t>
            </a:r>
            <a:r>
              <a:rPr sz="2050" dirty="0">
                <a:solidFill>
                  <a:srgbClr val="A1587B"/>
                </a:solidFill>
                <a:latin typeface="Times New Roman"/>
                <a:cs typeface="Times New Roman"/>
              </a:rPr>
              <a:t>)</a:t>
            </a:r>
            <a:endParaRPr sz="2050" dirty="0">
              <a:latin typeface="Times New Roman"/>
              <a:cs typeface="Times New Roman"/>
            </a:endParaRPr>
          </a:p>
          <a:p>
            <a:pPr marL="63500">
              <a:lnSpc>
                <a:spcPct val="100000"/>
              </a:lnSpc>
              <a:spcBef>
                <a:spcPts val="1025"/>
              </a:spcBef>
            </a:pPr>
            <a:r>
              <a:rPr lang="en-GB" sz="2050" b="1" i="1" spc="10" dirty="0">
                <a:solidFill>
                  <a:srgbClr val="7030A0"/>
                </a:solidFill>
                <a:latin typeface="Times New Roman"/>
                <a:cs typeface="Times New Roman"/>
              </a:rPr>
              <a:t>Example: </a:t>
            </a:r>
            <a:r>
              <a:rPr sz="2050" spc="10" dirty="0">
                <a:latin typeface="Times New Roman"/>
                <a:cs typeface="Times New Roman"/>
              </a:rPr>
              <a:t>In</a:t>
            </a:r>
            <a:r>
              <a:rPr sz="2050" spc="75" dirty="0">
                <a:latin typeface="Times New Roman"/>
                <a:cs typeface="Times New Roman"/>
              </a:rPr>
              <a:t> </a:t>
            </a:r>
            <a:r>
              <a:rPr sz="2050" spc="-60" dirty="0">
                <a:latin typeface="Times New Roman"/>
                <a:cs typeface="Times New Roman"/>
              </a:rPr>
              <a:t>chess</a:t>
            </a:r>
            <a:r>
              <a:rPr lang="en-GB" sz="2050" spc="-60" dirty="0">
                <a:latin typeface="Times New Roman"/>
                <a:cs typeface="Times New Roman"/>
              </a:rPr>
              <a:t> </a:t>
            </a:r>
            <a:r>
              <a:rPr sz="2050" b="0" i="1" spc="190" dirty="0">
                <a:solidFill>
                  <a:srgbClr val="A1587B"/>
                </a:solidFill>
                <a:latin typeface="Bookman Old Style"/>
                <a:cs typeface="Bookman Old Style"/>
              </a:rPr>
              <a:t>f</a:t>
            </a:r>
            <a:r>
              <a:rPr sz="2100" b="0" i="1" spc="284" baseline="-11904" dirty="0">
                <a:solidFill>
                  <a:srgbClr val="A1587B"/>
                </a:solidFill>
                <a:latin typeface="Bookman Old Style"/>
                <a:cs typeface="Bookman Old Style"/>
              </a:rPr>
              <a:t>i</a:t>
            </a:r>
            <a:r>
              <a:rPr sz="2100" b="0" i="1" spc="367" baseline="-11904" dirty="0">
                <a:solidFill>
                  <a:srgbClr val="A1587B"/>
                </a:solidFill>
                <a:latin typeface="Bookman Old Style"/>
                <a:cs typeface="Bookman Old Style"/>
              </a:rPr>
              <a:t> </a:t>
            </a:r>
            <a:r>
              <a:rPr sz="2050" spc="325" dirty="0">
                <a:latin typeface="Times New Roman"/>
                <a:cs typeface="Times New Roman"/>
              </a:rPr>
              <a:t>=</a:t>
            </a:r>
            <a:r>
              <a:rPr sz="2050" spc="114"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dirty="0">
                <a:latin typeface="Times New Roman"/>
                <a:cs typeface="Times New Roman"/>
              </a:rPr>
              <a:t>number</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50" dirty="0">
                <a:latin typeface="Times New Roman"/>
                <a:cs typeface="Times New Roman"/>
              </a:rPr>
              <a:t>pieces</a:t>
            </a:r>
            <a:r>
              <a:rPr sz="2050" spc="110" dirty="0">
                <a:latin typeface="Times New Roman"/>
                <a:cs typeface="Times New Roman"/>
              </a:rPr>
              <a:t> </a:t>
            </a:r>
            <a:r>
              <a:rPr sz="2050" spc="-25" dirty="0">
                <a:latin typeface="Times New Roman"/>
                <a:cs typeface="Times New Roman"/>
              </a:rPr>
              <a:t>on</a:t>
            </a:r>
            <a:r>
              <a:rPr sz="2050" spc="110"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spc="10" dirty="0">
                <a:latin typeface="Times New Roman"/>
                <a:cs typeface="Times New Roman"/>
              </a:rPr>
              <a:t>board;</a:t>
            </a:r>
            <a:r>
              <a:rPr sz="2050" spc="110" dirty="0">
                <a:latin typeface="Times New Roman"/>
                <a:cs typeface="Times New Roman"/>
              </a:rPr>
              <a:t> </a:t>
            </a:r>
            <a:r>
              <a:rPr sz="2050" b="0" i="1" spc="-140" dirty="0">
                <a:solidFill>
                  <a:srgbClr val="A1587B"/>
                </a:solidFill>
                <a:latin typeface="Bookman Old Style"/>
                <a:cs typeface="Bookman Old Style"/>
              </a:rPr>
              <a:t>w</a:t>
            </a:r>
            <a:r>
              <a:rPr sz="2100" b="0" i="1" spc="-209" baseline="-11904" dirty="0">
                <a:solidFill>
                  <a:srgbClr val="A1587B"/>
                </a:solidFill>
                <a:latin typeface="Bookman Old Style"/>
                <a:cs typeface="Bookman Old Style"/>
              </a:rPr>
              <a:t>i</a:t>
            </a:r>
            <a:r>
              <a:rPr sz="2100" b="0" i="1" spc="-37" baseline="-11904" dirty="0">
                <a:solidFill>
                  <a:srgbClr val="A1587B"/>
                </a:solidFill>
                <a:latin typeface="Bookman Old Style"/>
                <a:cs typeface="Bookman Old Style"/>
              </a:rPr>
              <a:t> </a:t>
            </a:r>
            <a:r>
              <a:rPr sz="2050" spc="325" dirty="0">
                <a:latin typeface="Times New Roman"/>
                <a:cs typeface="Times New Roman"/>
              </a:rPr>
              <a:t>=</a:t>
            </a:r>
            <a:r>
              <a:rPr sz="2050" spc="110"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spc="15" dirty="0">
                <a:latin typeface="Times New Roman"/>
                <a:cs typeface="Times New Roman"/>
              </a:rPr>
              <a:t>utility</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lang="en-GB" sz="2050" spc="110" dirty="0">
                <a:latin typeface="Times New Roman"/>
                <a:cs typeface="Times New Roman"/>
              </a:rPr>
              <a:t>the different </a:t>
            </a:r>
            <a:r>
              <a:rPr sz="2050" spc="-50" dirty="0">
                <a:latin typeface="Times New Roman"/>
                <a:cs typeface="Times New Roman"/>
              </a:rPr>
              <a:t>pieces</a:t>
            </a:r>
            <a:r>
              <a:rPr lang="en-GB" sz="2050" spc="-50" dirty="0">
                <a:latin typeface="Times New Roman"/>
                <a:cs typeface="Times New Roman"/>
              </a:rPr>
              <a:t> (the queen has the highest value, the pawn the lowest)</a:t>
            </a:r>
          </a:p>
          <a:p>
            <a:pPr marL="63500">
              <a:lnSpc>
                <a:spcPct val="100000"/>
              </a:lnSpc>
              <a:spcBef>
                <a:spcPts val="1025"/>
              </a:spcBef>
            </a:pPr>
            <a:endParaRPr sz="2050" dirty="0">
              <a:latin typeface="Times New Roman"/>
              <a:cs typeface="Times New Roman"/>
            </a:endParaRPr>
          </a:p>
          <a:p>
            <a:pPr marL="771525" indent="-342900">
              <a:lnSpc>
                <a:spcPct val="100000"/>
              </a:lnSpc>
              <a:spcBef>
                <a:spcPts val="30"/>
              </a:spcBef>
              <a:buFont typeface="Wingdings" panose="05000000000000000000" pitchFamily="2" charset="2"/>
              <a:buChar char="ü"/>
              <a:tabLst>
                <a:tab pos="629285" algn="l"/>
              </a:tabLst>
            </a:pPr>
            <a:r>
              <a:rPr lang="en-GB" b="1" spc="-15" dirty="0">
                <a:solidFill>
                  <a:srgbClr val="FF0000"/>
                </a:solidFill>
                <a:latin typeface="Times New Roman"/>
                <a:cs typeface="Times New Roman"/>
              </a:rPr>
              <a:t>Eval(s)</a:t>
            </a:r>
            <a:r>
              <a:rPr lang="en-GB" spc="-15" dirty="0">
                <a:latin typeface="Times New Roman"/>
                <a:cs typeface="Times New Roman"/>
              </a:rPr>
              <a:t> gives </a:t>
            </a:r>
            <a:r>
              <a:rPr spc="-15" dirty="0">
                <a:latin typeface="Times New Roman"/>
                <a:cs typeface="Times New Roman"/>
              </a:rPr>
              <a:t>“good</a:t>
            </a:r>
            <a:r>
              <a:rPr spc="90" dirty="0">
                <a:latin typeface="Times New Roman"/>
                <a:cs typeface="Times New Roman"/>
              </a:rPr>
              <a:t> </a:t>
            </a:r>
            <a:r>
              <a:rPr spc="-20" dirty="0">
                <a:latin typeface="Times New Roman"/>
                <a:cs typeface="Times New Roman"/>
              </a:rPr>
              <a:t>pawn</a:t>
            </a:r>
            <a:r>
              <a:rPr spc="95" dirty="0">
                <a:latin typeface="Times New Roman"/>
                <a:cs typeface="Times New Roman"/>
              </a:rPr>
              <a:t> </a:t>
            </a:r>
            <a:r>
              <a:rPr spc="30" dirty="0">
                <a:latin typeface="Times New Roman"/>
                <a:cs typeface="Times New Roman"/>
              </a:rPr>
              <a:t>structure”</a:t>
            </a:r>
            <a:endParaRPr dirty="0">
              <a:latin typeface="Times New Roman"/>
              <a:cs typeface="Times New Roman"/>
            </a:endParaRPr>
          </a:p>
          <a:p>
            <a:pPr marL="771525" indent="-342900">
              <a:lnSpc>
                <a:spcPct val="100000"/>
              </a:lnSpc>
              <a:spcBef>
                <a:spcPts val="35"/>
              </a:spcBef>
              <a:buFont typeface="Wingdings" panose="05000000000000000000" pitchFamily="2" charset="2"/>
              <a:buChar char="ü"/>
              <a:tabLst>
                <a:tab pos="629285" algn="l"/>
              </a:tabLst>
            </a:pPr>
            <a:r>
              <a:rPr lang="en-GB" b="1" spc="-15" dirty="0">
                <a:solidFill>
                  <a:srgbClr val="FF0000"/>
                </a:solidFill>
                <a:latin typeface="Times New Roman"/>
                <a:cs typeface="Times New Roman"/>
              </a:rPr>
              <a:t>Eval(s)</a:t>
            </a:r>
            <a:r>
              <a:rPr lang="en-GB" spc="-15" dirty="0">
                <a:latin typeface="Times New Roman"/>
                <a:cs typeface="Times New Roman"/>
              </a:rPr>
              <a:t> gives </a:t>
            </a:r>
            <a:r>
              <a:rPr spc="-20" dirty="0">
                <a:latin typeface="Times New Roman"/>
                <a:cs typeface="Times New Roman"/>
              </a:rPr>
              <a:t>“king</a:t>
            </a:r>
            <a:r>
              <a:rPr spc="70" dirty="0">
                <a:latin typeface="Times New Roman"/>
                <a:cs typeface="Times New Roman"/>
              </a:rPr>
              <a:t> </a:t>
            </a:r>
            <a:r>
              <a:rPr spc="-15" dirty="0">
                <a:latin typeface="Times New Roman"/>
                <a:cs typeface="Times New Roman"/>
              </a:rPr>
              <a:t>safety”</a:t>
            </a:r>
            <a:endParaRPr lang="en-GB" spc="-15" dirty="0">
              <a:latin typeface="Times New Roman"/>
              <a:cs typeface="Times New Roman"/>
            </a:endParaRPr>
          </a:p>
          <a:p>
            <a:pPr marL="771525" indent="-342900">
              <a:lnSpc>
                <a:spcPct val="100000"/>
              </a:lnSpc>
              <a:spcBef>
                <a:spcPts val="35"/>
              </a:spcBef>
              <a:buFont typeface="Wingdings" panose="05000000000000000000" pitchFamily="2" charset="2"/>
              <a:buChar char="ü"/>
              <a:tabLst>
                <a:tab pos="629285" algn="l"/>
              </a:tabLst>
            </a:pPr>
            <a:r>
              <a:rPr lang="en-GB" b="1" spc="-15" dirty="0">
                <a:solidFill>
                  <a:srgbClr val="FF0000"/>
                </a:solidFill>
                <a:latin typeface="Times New Roman"/>
                <a:cs typeface="Times New Roman"/>
              </a:rPr>
              <a:t>Eval(s)</a:t>
            </a:r>
            <a:r>
              <a:rPr lang="en-GB" spc="-15" dirty="0">
                <a:latin typeface="Times New Roman"/>
                <a:cs typeface="Times New Roman"/>
              </a:rPr>
              <a:t> gives “long corridors”</a:t>
            </a:r>
            <a:endParaRPr dirty="0">
              <a:latin typeface="Times New Roman"/>
              <a:cs typeface="Times New Roman"/>
            </a:endParaRPr>
          </a:p>
          <a:p>
            <a:pPr marL="772159" indent="-342900">
              <a:lnSpc>
                <a:spcPct val="100000"/>
              </a:lnSpc>
              <a:spcBef>
                <a:spcPts val="30"/>
              </a:spcBef>
              <a:buFont typeface="Wingdings" panose="05000000000000000000" pitchFamily="2" charset="2"/>
              <a:buChar char="ü"/>
            </a:pPr>
            <a:r>
              <a:rPr dirty="0">
                <a:latin typeface="Times New Roman"/>
                <a:cs typeface="Times New Roman"/>
              </a:rPr>
              <a:t>.</a:t>
            </a:r>
            <a:r>
              <a:rPr spc="-190" dirty="0">
                <a:latin typeface="Times New Roman"/>
                <a:cs typeface="Times New Roman"/>
              </a:rPr>
              <a:t> </a:t>
            </a:r>
            <a:r>
              <a:rPr dirty="0">
                <a:latin typeface="Times New Roman"/>
                <a:cs typeface="Times New Roman"/>
              </a:rPr>
              <a:t>.</a:t>
            </a:r>
            <a:r>
              <a:rPr spc="-190" dirty="0">
                <a:latin typeface="Times New Roman"/>
                <a:cs typeface="Times New Roman"/>
              </a:rPr>
              <a:t> </a:t>
            </a:r>
            <a:r>
              <a:rPr dirty="0">
                <a:latin typeface="Times New Roman"/>
                <a:cs typeface="Times New Roman"/>
              </a:rPr>
              <a:t>.</a:t>
            </a:r>
          </a:p>
          <a:p>
            <a:pPr marL="63500">
              <a:lnSpc>
                <a:spcPct val="100000"/>
              </a:lnSpc>
              <a:spcBef>
                <a:spcPts val="1560"/>
              </a:spcBef>
            </a:pPr>
            <a:r>
              <a:rPr lang="en-GB" sz="2050" b="1" i="1" dirty="0">
                <a:solidFill>
                  <a:srgbClr val="3333FF"/>
                </a:solidFill>
                <a:latin typeface="Times New Roman"/>
                <a:cs typeface="Times New Roman"/>
              </a:rPr>
              <a:t>Alternative: </a:t>
            </a:r>
            <a:r>
              <a:rPr sz="2050" spc="-130" dirty="0">
                <a:latin typeface="Times New Roman"/>
                <a:cs typeface="Times New Roman"/>
              </a:rPr>
              <a:t>W</a:t>
            </a:r>
            <a:r>
              <a:rPr sz="2050" spc="-75" dirty="0">
                <a:latin typeface="Times New Roman"/>
                <a:cs typeface="Times New Roman"/>
              </a:rPr>
              <a:t>e</a:t>
            </a:r>
            <a:r>
              <a:rPr sz="2050" spc="110" dirty="0">
                <a:latin typeface="Times New Roman"/>
                <a:cs typeface="Times New Roman"/>
              </a:rPr>
              <a:t> </a:t>
            </a:r>
            <a:r>
              <a:rPr sz="2050" spc="-5" dirty="0">
                <a:latin typeface="Times New Roman"/>
                <a:cs typeface="Times New Roman"/>
              </a:rPr>
              <a:t>can</a:t>
            </a:r>
            <a:r>
              <a:rPr sz="2050" spc="110" dirty="0">
                <a:latin typeface="Times New Roman"/>
                <a:cs typeface="Times New Roman"/>
              </a:rPr>
              <a:t> </a:t>
            </a:r>
            <a:r>
              <a:rPr sz="2050" spc="-40" dirty="0">
                <a:latin typeface="Times New Roman"/>
                <a:cs typeface="Times New Roman"/>
              </a:rPr>
              <a:t>also</a:t>
            </a:r>
            <a:r>
              <a:rPr sz="2050" spc="110" dirty="0">
                <a:latin typeface="Times New Roman"/>
                <a:cs typeface="Times New Roman"/>
              </a:rPr>
              <a:t> </a:t>
            </a:r>
            <a:r>
              <a:rPr sz="2050" spc="-35" dirty="0">
                <a:latin typeface="Times New Roman"/>
                <a:cs typeface="Times New Roman"/>
              </a:rPr>
              <a:t>use</a:t>
            </a:r>
            <a:r>
              <a:rPr sz="2050" spc="110" dirty="0">
                <a:latin typeface="Times New Roman"/>
                <a:cs typeface="Times New Roman"/>
              </a:rPr>
              <a:t> </a:t>
            </a:r>
            <a:r>
              <a:rPr sz="2050" spc="-10" dirty="0">
                <a:latin typeface="Times New Roman"/>
                <a:cs typeface="Times New Roman"/>
              </a:rPr>
              <a:t>nonlinear</a:t>
            </a:r>
            <a:r>
              <a:rPr sz="2050" spc="110" dirty="0">
                <a:latin typeface="Times New Roman"/>
                <a:cs typeface="Times New Roman"/>
              </a:rPr>
              <a:t> </a:t>
            </a:r>
            <a:r>
              <a:rPr sz="2050" spc="-45" dirty="0">
                <a:latin typeface="Times New Roman"/>
                <a:cs typeface="Times New Roman"/>
              </a:rPr>
              <a:t>co</a:t>
            </a:r>
            <a:r>
              <a:rPr sz="2050" spc="-125" dirty="0">
                <a:latin typeface="Times New Roman"/>
                <a:cs typeface="Times New Roman"/>
              </a:rPr>
              <a:t>m</a:t>
            </a:r>
            <a:r>
              <a:rPr sz="2050" dirty="0">
                <a:latin typeface="Times New Roman"/>
                <a:cs typeface="Times New Roman"/>
              </a:rPr>
              <a:t>binations</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5" dirty="0">
                <a:latin typeface="Times New Roman"/>
                <a:cs typeface="Times New Roman"/>
              </a:rPr>
              <a:t>features</a:t>
            </a:r>
            <a:endParaRPr lang="en-GB" sz="2050" dirty="0">
              <a:latin typeface="Times New Roman"/>
              <a:cs typeface="Times New Roman"/>
            </a:endParaRPr>
          </a:p>
          <a:p>
            <a:pPr marL="63500">
              <a:lnSpc>
                <a:spcPct val="100000"/>
              </a:lnSpc>
              <a:spcBef>
                <a:spcPts val="1560"/>
              </a:spcBef>
            </a:pPr>
            <a:r>
              <a:rPr lang="en-GB" sz="2050" b="1" i="1" dirty="0">
                <a:solidFill>
                  <a:srgbClr val="7030A0"/>
                </a:solidFill>
                <a:latin typeface="Times New Roman"/>
                <a:cs typeface="Times New Roman"/>
              </a:rPr>
              <a:t>Example: </a:t>
            </a:r>
            <a:r>
              <a:rPr lang="en-GB" sz="2050" dirty="0">
                <a:latin typeface="Times New Roman"/>
                <a:cs typeface="Times New Roman"/>
              </a:rPr>
              <a:t>In chess relations between figures and context matter</a:t>
            </a:r>
          </a:p>
          <a:p>
            <a:pPr marL="63500">
              <a:lnSpc>
                <a:spcPct val="100000"/>
              </a:lnSpc>
            </a:pPr>
            <a:endParaRPr sz="2050" dirty="0">
              <a:latin typeface="Times New Roman"/>
              <a:cs typeface="Times New Roman"/>
            </a:endParaRPr>
          </a:p>
          <a:p>
            <a:pPr marL="771525" indent="-342900">
              <a:lnSpc>
                <a:spcPct val="100000"/>
              </a:lnSpc>
              <a:spcBef>
                <a:spcPts val="30"/>
              </a:spcBef>
              <a:buFont typeface="Wingdings" panose="05000000000000000000" pitchFamily="2" charset="2"/>
              <a:buChar char="ü"/>
              <a:tabLst>
                <a:tab pos="610870" algn="l"/>
              </a:tabLst>
            </a:pPr>
            <a:r>
              <a:rPr dirty="0">
                <a:latin typeface="Times New Roman"/>
                <a:cs typeface="Times New Roman"/>
              </a:rPr>
              <a:t>two pieces may be more useful together than each piece independently</a:t>
            </a:r>
          </a:p>
          <a:p>
            <a:pPr marL="771525" indent="-342900">
              <a:lnSpc>
                <a:spcPct val="100000"/>
              </a:lnSpc>
              <a:spcBef>
                <a:spcPts val="30"/>
              </a:spcBef>
              <a:buFont typeface="Wingdings" panose="05000000000000000000" pitchFamily="2" charset="2"/>
              <a:buChar char="ü"/>
              <a:tabLst>
                <a:tab pos="629285" algn="l"/>
              </a:tabLst>
            </a:pPr>
            <a:r>
              <a:rPr dirty="0">
                <a:latin typeface="Times New Roman"/>
                <a:cs typeface="Times New Roman"/>
              </a:rPr>
              <a:t>a piece may have different utility at various states of the game</a:t>
            </a:r>
          </a:p>
          <a:p>
            <a:pPr marL="520700" lvl="1">
              <a:spcBef>
                <a:spcPts val="1560"/>
              </a:spcBef>
            </a:pPr>
            <a:r>
              <a:rPr sz="2050" i="1" dirty="0">
                <a:latin typeface="DejaVu Sans Condensed"/>
                <a:cs typeface="DejaVu Sans Condensed"/>
              </a:rPr>
              <a:t>⇒ </a:t>
            </a:r>
            <a:r>
              <a:rPr sz="2050" dirty="0">
                <a:latin typeface="Times New Roman"/>
                <a:cs typeface="Times New Roman"/>
              </a:rPr>
              <a:t>Requires huge amounts of expertise!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28</a:t>
            </a:fld>
            <a:endParaRPr spc="20" dirty="0"/>
          </a:p>
        </p:txBody>
      </p:sp>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pPr>
            <a:r>
              <a:rPr spc="25" dirty="0"/>
              <a:t>Cutting</a:t>
            </a:r>
            <a:r>
              <a:rPr spc="295" dirty="0"/>
              <a:t> </a:t>
            </a:r>
            <a:r>
              <a:rPr spc="-155" dirty="0"/>
              <a:t>off</a:t>
            </a:r>
            <a:r>
              <a:rPr spc="295" dirty="0"/>
              <a:t> </a:t>
            </a:r>
            <a:r>
              <a:rPr spc="-125" dirty="0"/>
              <a:t>search</a:t>
            </a:r>
            <a:r>
              <a:rPr lang="en-GB" spc="-125" dirty="0"/>
              <a:t> strategies</a:t>
            </a:r>
            <a:endParaRPr spc="-125" dirty="0"/>
          </a:p>
        </p:txBody>
      </p:sp>
      <p:sp>
        <p:nvSpPr>
          <p:cNvPr id="3" name="object 3"/>
          <p:cNvSpPr txBox="1"/>
          <p:nvPr/>
        </p:nvSpPr>
        <p:spPr>
          <a:xfrm>
            <a:off x="1130300" y="1396472"/>
            <a:ext cx="8407400" cy="2637003"/>
          </a:xfrm>
          <a:prstGeom prst="rect">
            <a:avLst/>
          </a:prstGeom>
        </p:spPr>
        <p:txBody>
          <a:bodyPr vert="horz" wrap="square" lIns="0" tIns="14604" rIns="0" bIns="0" rtlCol="0">
            <a:spAutoFit/>
          </a:bodyPr>
          <a:lstStyle/>
          <a:p>
            <a:pPr marL="12700">
              <a:lnSpc>
                <a:spcPct val="100000"/>
              </a:lnSpc>
              <a:spcBef>
                <a:spcPts val="114"/>
              </a:spcBef>
            </a:pPr>
            <a:r>
              <a:rPr sz="2050" b="1" i="1" dirty="0">
                <a:solidFill>
                  <a:srgbClr val="FF0000"/>
                </a:solidFill>
                <a:latin typeface="Times New Roman"/>
                <a:cs typeface="Times New Roman"/>
              </a:rPr>
              <a:t>Straightforward approach: </a:t>
            </a:r>
            <a:r>
              <a:rPr sz="2050" dirty="0">
                <a:latin typeface="Times New Roman"/>
                <a:cs typeface="Times New Roman"/>
              </a:rPr>
              <a:t>a priori depth limit</a:t>
            </a:r>
          </a:p>
          <a:p>
            <a:pPr marL="12700">
              <a:lnSpc>
                <a:spcPct val="100000"/>
              </a:lnSpc>
              <a:spcBef>
                <a:spcPts val="1560"/>
              </a:spcBef>
              <a:spcAft>
                <a:spcPts val="600"/>
              </a:spcAft>
            </a:pPr>
            <a:r>
              <a:rPr sz="2050" b="1" i="1" dirty="0">
                <a:solidFill>
                  <a:srgbClr val="3333FF"/>
                </a:solidFill>
                <a:latin typeface="Times New Roman"/>
                <a:cs typeface="Times New Roman"/>
              </a:rPr>
              <a:t>Improvement: </a:t>
            </a:r>
            <a:r>
              <a:rPr sz="2050" dirty="0">
                <a:latin typeface="Times New Roman"/>
                <a:cs typeface="Times New Roman"/>
              </a:rPr>
              <a:t>iterative deepening</a:t>
            </a:r>
          </a:p>
          <a:p>
            <a:pPr lvl="1">
              <a:buFont typeface="Wingdings" panose="05000000000000000000" pitchFamily="2" charset="2"/>
              <a:buChar char="Ø"/>
              <a:tabLst>
                <a:tab pos="578485" algn="l"/>
              </a:tabLst>
            </a:pPr>
            <a:r>
              <a:rPr sz="2050" dirty="0">
                <a:latin typeface="Times New Roman"/>
                <a:cs typeface="Times New Roman"/>
              </a:rPr>
              <a:t>increase depth until the time runs out</a:t>
            </a:r>
          </a:p>
          <a:p>
            <a:pPr lvl="1">
              <a:buFont typeface="Wingdings" panose="05000000000000000000" pitchFamily="2" charset="2"/>
              <a:buChar char="Ø"/>
              <a:tabLst>
                <a:tab pos="578485" algn="l"/>
              </a:tabLst>
            </a:pPr>
            <a:r>
              <a:rPr sz="2050" dirty="0">
                <a:latin typeface="Times New Roman"/>
                <a:cs typeface="Times New Roman"/>
              </a:rPr>
              <a:t>return the best move detected thus far</a:t>
            </a:r>
          </a:p>
          <a:p>
            <a:pPr marL="914400" lvl="3"/>
            <a:r>
              <a:rPr sz="2050" i="1" dirty="0">
                <a:latin typeface="DejaVu Sans Condensed"/>
                <a:cs typeface="DejaVu Sans Condensed"/>
              </a:rPr>
              <a:t>⇒ </a:t>
            </a:r>
            <a:r>
              <a:rPr sz="2050" dirty="0">
                <a:latin typeface="Times New Roman"/>
                <a:cs typeface="Times New Roman"/>
              </a:rPr>
              <a:t>can be adapted to learn good move orderings</a:t>
            </a:r>
          </a:p>
          <a:p>
            <a:pPr marL="457200" marR="5080" lvl="2">
              <a:buFont typeface="Wingdings" panose="05000000000000000000" pitchFamily="2" charset="2"/>
              <a:buChar char="Ø"/>
            </a:pPr>
            <a:r>
              <a:rPr lang="en-GB" sz="2050" dirty="0">
                <a:latin typeface="Times New Roman"/>
                <a:cs typeface="Times New Roman"/>
              </a:rPr>
              <a:t>c</a:t>
            </a:r>
            <a:r>
              <a:rPr sz="2050" dirty="0" err="1">
                <a:latin typeface="Times New Roman"/>
                <a:cs typeface="Times New Roman"/>
              </a:rPr>
              <a:t>ut</a:t>
            </a:r>
            <a:r>
              <a:rPr sz="2050" dirty="0">
                <a:latin typeface="Times New Roman"/>
                <a:cs typeface="Times New Roman"/>
              </a:rPr>
              <a:t> off at quiescent states (i.e., where </a:t>
            </a:r>
            <a:r>
              <a:rPr sz="2050" b="1" dirty="0">
                <a:latin typeface="Bookman Old Style"/>
                <a:cs typeface="Bookman Old Style"/>
              </a:rPr>
              <a:t>Eval</a:t>
            </a:r>
            <a:r>
              <a:rPr sz="2050" b="0" dirty="0">
                <a:latin typeface="Bookman Old Style"/>
                <a:cs typeface="Bookman Old Style"/>
              </a:rPr>
              <a:t> </a:t>
            </a:r>
            <a:r>
              <a:rPr sz="2050" dirty="0">
                <a:latin typeface="Times New Roman"/>
                <a:cs typeface="Times New Roman"/>
              </a:rPr>
              <a:t>is unlikely to change rapidly)  </a:t>
            </a:r>
            <a:endParaRPr lang="en-GB" sz="2050" dirty="0">
              <a:latin typeface="Times New Roman"/>
              <a:cs typeface="Times New Roman"/>
            </a:endParaRPr>
          </a:p>
          <a:p>
            <a:pPr marL="0" marR="5080" lvl="1">
              <a:lnSpc>
                <a:spcPct val="163400"/>
              </a:lnSpc>
              <a:spcBef>
                <a:spcPts val="5"/>
              </a:spcBef>
            </a:pPr>
            <a:r>
              <a:rPr sz="2050" b="1" i="1" dirty="0">
                <a:solidFill>
                  <a:srgbClr val="00007F"/>
                </a:solidFill>
                <a:latin typeface="Times New Roman"/>
                <a:cs typeface="Times New Roman"/>
              </a:rPr>
              <a:t>Horizon effect</a:t>
            </a:r>
            <a:r>
              <a:rPr sz="2050" b="1" i="1" dirty="0">
                <a:latin typeface="Times New Roman"/>
                <a:cs typeface="Times New Roman"/>
              </a:rPr>
              <a:t>: </a:t>
            </a:r>
            <a:r>
              <a:rPr sz="2050" dirty="0">
                <a:latin typeface="Times New Roman"/>
                <a:cs typeface="Times New Roman"/>
              </a:rPr>
              <a:t>limit on search depth can postpone inevitable moves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29</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105" dirty="0"/>
              <a:t>Search</a:t>
            </a:r>
            <a:r>
              <a:rPr spc="295" dirty="0"/>
              <a:t> </a:t>
            </a:r>
            <a:r>
              <a:rPr spc="-30" dirty="0"/>
              <a:t>vs.</a:t>
            </a:r>
            <a:r>
              <a:rPr spc="295" dirty="0"/>
              <a:t> </a:t>
            </a:r>
            <a:r>
              <a:rPr spc="-90" dirty="0"/>
              <a:t>lookup</a:t>
            </a:r>
          </a:p>
        </p:txBody>
      </p:sp>
      <p:sp>
        <p:nvSpPr>
          <p:cNvPr id="3" name="object 3"/>
          <p:cNvSpPr txBox="1"/>
          <p:nvPr/>
        </p:nvSpPr>
        <p:spPr>
          <a:xfrm>
            <a:off x="1130300" y="1396472"/>
            <a:ext cx="7760238" cy="3810658"/>
          </a:xfrm>
          <a:prstGeom prst="rect">
            <a:avLst/>
          </a:prstGeom>
        </p:spPr>
        <p:txBody>
          <a:bodyPr vert="horz" wrap="square" lIns="0" tIns="14604" rIns="0" bIns="0" rtlCol="0">
            <a:spAutoFit/>
          </a:bodyPr>
          <a:lstStyle/>
          <a:p>
            <a:pPr marL="12700">
              <a:lnSpc>
                <a:spcPct val="100000"/>
              </a:lnSpc>
              <a:spcBef>
                <a:spcPts val="114"/>
              </a:spcBef>
              <a:spcAft>
                <a:spcPts val="600"/>
              </a:spcAft>
            </a:pPr>
            <a:r>
              <a:rPr sz="2050" b="1" i="1" dirty="0">
                <a:solidFill>
                  <a:srgbClr val="FF0000"/>
                </a:solidFill>
                <a:latin typeface="Times New Roman"/>
                <a:cs typeface="Times New Roman"/>
              </a:rPr>
              <a:t>Idea:</a:t>
            </a:r>
          </a:p>
          <a:p>
            <a:pPr marL="720090" indent="-342900">
              <a:lnSpc>
                <a:spcPct val="100000"/>
              </a:lnSpc>
              <a:spcBef>
                <a:spcPts val="30"/>
              </a:spcBef>
              <a:buFont typeface="Wingdings" panose="05000000000000000000" pitchFamily="2" charset="2"/>
              <a:buChar char="ü"/>
              <a:tabLst>
                <a:tab pos="578485" algn="l"/>
              </a:tabLst>
            </a:pPr>
            <a:r>
              <a:rPr sz="2050" dirty="0">
                <a:latin typeface="Times New Roman"/>
                <a:cs typeface="Times New Roman"/>
              </a:rPr>
              <a:t>precompute a database of positions and the “best moves”</a:t>
            </a:r>
          </a:p>
          <a:p>
            <a:pPr marL="720090" indent="-342900">
              <a:lnSpc>
                <a:spcPct val="100000"/>
              </a:lnSpc>
              <a:spcBef>
                <a:spcPts val="30"/>
              </a:spcBef>
              <a:buFont typeface="Wingdings" panose="05000000000000000000" pitchFamily="2" charset="2"/>
              <a:buChar char="ü"/>
              <a:tabLst>
                <a:tab pos="578485" algn="l"/>
              </a:tabLst>
            </a:pPr>
            <a:r>
              <a:rPr sz="2050" dirty="0">
                <a:latin typeface="Times New Roman"/>
                <a:cs typeface="Times New Roman"/>
              </a:rPr>
              <a:t>use lookup during play instead of search</a:t>
            </a:r>
          </a:p>
          <a:p>
            <a:pPr marL="720090" indent="-342900">
              <a:lnSpc>
                <a:spcPct val="100000"/>
              </a:lnSpc>
              <a:spcBef>
                <a:spcPts val="30"/>
              </a:spcBef>
              <a:buFont typeface="Wingdings" panose="05000000000000000000" pitchFamily="2" charset="2"/>
              <a:buChar char="ü"/>
              <a:tabLst>
                <a:tab pos="578485" algn="l"/>
              </a:tabLst>
            </a:pPr>
            <a:r>
              <a:rPr sz="2050" dirty="0">
                <a:latin typeface="Times New Roman"/>
                <a:cs typeface="Times New Roman"/>
              </a:rPr>
              <a:t>often applicable to certain parts of the game</a:t>
            </a:r>
          </a:p>
          <a:p>
            <a:pPr marL="355600" indent="-342900">
              <a:lnSpc>
                <a:spcPct val="100000"/>
              </a:lnSpc>
              <a:spcBef>
                <a:spcPts val="1560"/>
              </a:spcBef>
              <a:spcAft>
                <a:spcPts val="600"/>
              </a:spcAft>
              <a:buFont typeface="Wingdings" panose="05000000000000000000" pitchFamily="2" charset="2"/>
              <a:buChar char="q"/>
            </a:pPr>
            <a:r>
              <a:rPr sz="2050" b="1" i="1" dirty="0">
                <a:solidFill>
                  <a:srgbClr val="3333FF"/>
                </a:solidFill>
                <a:latin typeface="Times New Roman"/>
                <a:cs typeface="Times New Roman"/>
              </a:rPr>
              <a:t>Chess openings </a:t>
            </a:r>
            <a:r>
              <a:rPr sz="2050" dirty="0">
                <a:latin typeface="Times New Roman"/>
                <a:cs typeface="Times New Roman"/>
              </a:rPr>
              <a:t>were known for a century</a:t>
            </a:r>
          </a:p>
          <a:p>
            <a:pPr marL="720090" indent="-342900">
              <a:lnSpc>
                <a:spcPct val="100000"/>
              </a:lnSpc>
              <a:spcBef>
                <a:spcPts val="35"/>
              </a:spcBef>
              <a:buFont typeface="Wingdings" panose="05000000000000000000" pitchFamily="2" charset="2"/>
              <a:buChar char="Ø"/>
              <a:tabLst>
                <a:tab pos="578485" algn="l"/>
              </a:tabLst>
            </a:pPr>
            <a:r>
              <a:rPr sz="2050" dirty="0">
                <a:latin typeface="Times New Roman"/>
                <a:cs typeface="Times New Roman"/>
              </a:rPr>
              <a:t>The Oxford Companion to Chess lists 1,327 named openings</a:t>
            </a:r>
          </a:p>
          <a:p>
            <a:pPr marL="355600" indent="-342900">
              <a:lnSpc>
                <a:spcPct val="100000"/>
              </a:lnSpc>
              <a:spcBef>
                <a:spcPts val="1560"/>
              </a:spcBef>
              <a:spcAft>
                <a:spcPts val="600"/>
              </a:spcAft>
              <a:buFont typeface="Wingdings" panose="05000000000000000000" pitchFamily="2" charset="2"/>
              <a:buChar char="q"/>
            </a:pPr>
            <a:r>
              <a:rPr sz="2050" b="1" i="1" dirty="0">
                <a:solidFill>
                  <a:srgbClr val="3333FF"/>
                </a:solidFill>
                <a:latin typeface="Times New Roman"/>
                <a:cs typeface="Times New Roman"/>
              </a:rPr>
              <a:t>Endings</a:t>
            </a:r>
            <a:r>
              <a:rPr sz="2050" dirty="0">
                <a:latin typeface="Times New Roman"/>
                <a:cs typeface="Times New Roman"/>
              </a:rPr>
              <a:t> can be precomputed by backwards search</a:t>
            </a:r>
          </a:p>
          <a:p>
            <a:pPr marL="720090" indent="-342900">
              <a:lnSpc>
                <a:spcPct val="100000"/>
              </a:lnSpc>
              <a:spcBef>
                <a:spcPts val="30"/>
              </a:spcBef>
              <a:buFont typeface="Wingdings" panose="05000000000000000000" pitchFamily="2" charset="2"/>
              <a:buChar char="§"/>
              <a:tabLst>
                <a:tab pos="578485" algn="l"/>
              </a:tabLst>
            </a:pPr>
            <a:r>
              <a:rPr sz="2050" dirty="0">
                <a:latin typeface="Times New Roman"/>
                <a:cs typeface="Times New Roman"/>
              </a:rPr>
              <a:t>start with a winning position and apply moves “backwards”</a:t>
            </a:r>
          </a:p>
          <a:p>
            <a:pPr marL="720090" indent="-342900">
              <a:lnSpc>
                <a:spcPct val="100000"/>
              </a:lnSpc>
              <a:spcBef>
                <a:spcPts val="30"/>
              </a:spcBef>
              <a:buFont typeface="Wingdings" panose="05000000000000000000" pitchFamily="2" charset="2"/>
              <a:buChar char="§"/>
              <a:tabLst>
                <a:tab pos="578485" algn="l"/>
              </a:tabLst>
            </a:pPr>
            <a:r>
              <a:rPr sz="2050" dirty="0">
                <a:latin typeface="Times New Roman"/>
                <a:cs typeface="Times New Roman"/>
              </a:rPr>
              <a:t>better performance in chess than humans!</a:t>
            </a:r>
          </a:p>
          <a:p>
            <a:pPr marL="720090" indent="-342900">
              <a:lnSpc>
                <a:spcPct val="100000"/>
              </a:lnSpc>
              <a:spcBef>
                <a:spcPts val="30"/>
              </a:spcBef>
              <a:buFont typeface="Wingdings" panose="05000000000000000000" pitchFamily="2" charset="2"/>
              <a:buChar char="§"/>
              <a:tabLst>
                <a:tab pos="578485" algn="l"/>
              </a:tabLst>
            </a:pPr>
            <a:r>
              <a:rPr sz="2050" dirty="0">
                <a:latin typeface="Times New Roman"/>
                <a:cs typeface="Times New Roman"/>
              </a:rPr>
              <a:t>solved checkers!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1270" algn="ctr">
              <a:lnSpc>
                <a:spcPts val="2630"/>
              </a:lnSpc>
            </a:pPr>
            <a:r>
              <a:rPr spc="-60" dirty="0"/>
              <a:t>Games</a:t>
            </a:r>
            <a:r>
              <a:rPr spc="305" dirty="0"/>
              <a:t> </a:t>
            </a:r>
            <a:r>
              <a:rPr spc="-30" dirty="0"/>
              <a:t>vs.</a:t>
            </a:r>
            <a:r>
              <a:rPr spc="310" dirty="0"/>
              <a:t> </a:t>
            </a:r>
            <a:r>
              <a:rPr spc="-125" dirty="0"/>
              <a:t>search</a:t>
            </a:r>
            <a:r>
              <a:rPr spc="310" dirty="0"/>
              <a:t> </a:t>
            </a:r>
            <a:r>
              <a:rPr spc="-110" dirty="0"/>
              <a:t>problems</a:t>
            </a:r>
          </a:p>
        </p:txBody>
      </p:sp>
      <p:sp>
        <p:nvSpPr>
          <p:cNvPr id="3" name="object 3"/>
          <p:cNvSpPr txBox="1"/>
          <p:nvPr/>
        </p:nvSpPr>
        <p:spPr>
          <a:xfrm>
            <a:off x="1130300" y="1391926"/>
            <a:ext cx="7798434" cy="4405821"/>
          </a:xfrm>
          <a:prstGeom prst="rect">
            <a:avLst/>
          </a:prstGeom>
        </p:spPr>
        <p:txBody>
          <a:bodyPr vert="horz" wrap="square" lIns="0" tIns="10795" rIns="0" bIns="0" rtlCol="0">
            <a:spAutoFit/>
          </a:bodyPr>
          <a:lstStyle/>
          <a:p>
            <a:pPr marL="355600" marR="5080" indent="-342900">
              <a:lnSpc>
                <a:spcPct val="101200"/>
              </a:lnSpc>
              <a:spcBef>
                <a:spcPts val="85"/>
              </a:spcBef>
              <a:buFont typeface="Wingdings" panose="05000000000000000000" pitchFamily="2" charset="2"/>
              <a:buChar char="q"/>
              <a:tabLst>
                <a:tab pos="2633980" algn="l"/>
              </a:tabLst>
            </a:pPr>
            <a:r>
              <a:rPr sz="2050" b="1" dirty="0">
                <a:solidFill>
                  <a:srgbClr val="7F0000"/>
                </a:solidFill>
                <a:latin typeface="Georgia"/>
                <a:cs typeface="Georgia"/>
              </a:rPr>
              <a:t>Adversarial search</a:t>
            </a:r>
            <a:r>
              <a:rPr sz="2050" dirty="0">
                <a:latin typeface="Times New Roman"/>
                <a:cs typeface="Times New Roman"/>
              </a:rPr>
              <a:t>:</a:t>
            </a:r>
            <a:r>
              <a:rPr lang="bg-BG" sz="2050" dirty="0">
                <a:latin typeface="Times New Roman"/>
                <a:cs typeface="Times New Roman"/>
              </a:rPr>
              <a:t> </a:t>
            </a:r>
            <a:r>
              <a:rPr sz="2050" dirty="0">
                <a:latin typeface="Times New Roman"/>
                <a:cs typeface="Times New Roman"/>
              </a:rPr>
              <a:t>our first example of a (competitive) multi-agent  setting !</a:t>
            </a:r>
            <a:endParaRPr lang="bg-BG" sz="2050" dirty="0">
              <a:latin typeface="Times New Roman"/>
              <a:cs typeface="Times New Roman"/>
            </a:endParaRPr>
          </a:p>
          <a:p>
            <a:pPr marL="12700" marR="5080">
              <a:lnSpc>
                <a:spcPct val="101200"/>
              </a:lnSpc>
              <a:spcBef>
                <a:spcPts val="85"/>
              </a:spcBef>
              <a:tabLst>
                <a:tab pos="2633980" algn="l"/>
              </a:tabLst>
            </a:pPr>
            <a:endParaRPr sz="1000" dirty="0">
              <a:latin typeface="Times New Roman"/>
              <a:cs typeface="Times New Roman"/>
            </a:endParaRPr>
          </a:p>
          <a:p>
            <a:pPr marL="812800" marR="6350" lvl="1" indent="-342900">
              <a:buFont typeface="Wingdings" panose="05000000000000000000" pitchFamily="2" charset="2"/>
              <a:buChar char="Ø"/>
            </a:pPr>
            <a:r>
              <a:rPr sz="2050" dirty="0">
                <a:latin typeface="Times New Roman"/>
                <a:cs typeface="Times New Roman"/>
              </a:rPr>
              <a:t>“Unpredictable” opponent </a:t>
            </a:r>
            <a:r>
              <a:rPr sz="2050" i="1" dirty="0">
                <a:latin typeface="DejaVu Sans Condensed"/>
                <a:cs typeface="DejaVu Sans Condensed"/>
              </a:rPr>
              <a:t>⇒ </a:t>
            </a:r>
            <a:r>
              <a:rPr lang="en-GB" sz="2050" dirty="0">
                <a:latin typeface="Times New Roman"/>
                <a:cs typeface="Times New Roman"/>
              </a:rPr>
              <a:t>the s</a:t>
            </a:r>
            <a:r>
              <a:rPr sz="2050" dirty="0" err="1">
                <a:latin typeface="Times New Roman"/>
                <a:cs typeface="Times New Roman"/>
              </a:rPr>
              <a:t>olution</a:t>
            </a:r>
            <a:r>
              <a:rPr sz="2050" dirty="0">
                <a:latin typeface="Times New Roman"/>
                <a:cs typeface="Times New Roman"/>
              </a:rPr>
              <a:t> is a </a:t>
            </a:r>
            <a:r>
              <a:rPr sz="2050" dirty="0">
                <a:solidFill>
                  <a:srgbClr val="004C00"/>
                </a:solidFill>
                <a:latin typeface="Times New Roman"/>
                <a:cs typeface="Times New Roman"/>
              </a:rPr>
              <a:t>strategy </a:t>
            </a:r>
            <a:r>
              <a:rPr sz="2050" dirty="0">
                <a:latin typeface="Times New Roman"/>
                <a:cs typeface="Times New Roman"/>
              </a:rPr>
              <a:t>that specifies a move  for every possible opponent’s reply</a:t>
            </a:r>
            <a:r>
              <a:rPr lang="en-GB" sz="2050" dirty="0">
                <a:latin typeface="Times New Roman"/>
                <a:cs typeface="Times New Roman"/>
              </a:rPr>
              <a:t>, not a single action</a:t>
            </a:r>
            <a:endParaRPr sz="2050" dirty="0">
              <a:latin typeface="Times New Roman"/>
              <a:cs typeface="Times New Roman"/>
            </a:endParaRPr>
          </a:p>
          <a:p>
            <a:pPr marL="812800" marR="5080" lvl="1" indent="-342900">
              <a:buFont typeface="Wingdings" panose="05000000000000000000" pitchFamily="2" charset="2"/>
              <a:buChar char="Ø"/>
            </a:pPr>
            <a:r>
              <a:rPr sz="2050" dirty="0">
                <a:latin typeface="Times New Roman"/>
                <a:cs typeface="Times New Roman"/>
              </a:rPr>
              <a:t>There are time limits </a:t>
            </a:r>
            <a:r>
              <a:rPr sz="2050" i="1" dirty="0">
                <a:latin typeface="DejaVu Sans Condensed"/>
                <a:cs typeface="DejaVu Sans Condensed"/>
              </a:rPr>
              <a:t>⇒ </a:t>
            </a:r>
            <a:r>
              <a:rPr sz="2050" dirty="0">
                <a:latin typeface="Times New Roman"/>
                <a:cs typeface="Times New Roman"/>
              </a:rPr>
              <a:t>we are unlikely to find </a:t>
            </a:r>
            <a:r>
              <a:rPr lang="en-GB" sz="2050" dirty="0">
                <a:latin typeface="Times New Roman"/>
                <a:cs typeface="Times New Roman"/>
              </a:rPr>
              <a:t>a </a:t>
            </a:r>
            <a:r>
              <a:rPr sz="2050" dirty="0">
                <a:latin typeface="Times New Roman"/>
                <a:cs typeface="Times New Roman"/>
              </a:rPr>
              <a:t>goal </a:t>
            </a:r>
            <a:r>
              <a:rPr lang="en-GB" sz="2050" dirty="0">
                <a:latin typeface="Times New Roman"/>
                <a:cs typeface="Times New Roman"/>
              </a:rPr>
              <a:t>each time </a:t>
            </a:r>
            <a:r>
              <a:rPr sz="2050" dirty="0">
                <a:latin typeface="Times New Roman"/>
                <a:cs typeface="Times New Roman"/>
              </a:rPr>
              <a:t>and must</a:t>
            </a:r>
            <a:r>
              <a:rPr lang="bg-BG" sz="2050" dirty="0">
                <a:latin typeface="Times New Roman"/>
                <a:cs typeface="Times New Roman"/>
              </a:rPr>
              <a:t> </a:t>
            </a:r>
            <a:r>
              <a:rPr sz="2050" dirty="0">
                <a:latin typeface="Times New Roman"/>
                <a:cs typeface="Times New Roman"/>
              </a:rPr>
              <a:t>approximate</a:t>
            </a:r>
            <a:r>
              <a:rPr lang="en-GB" sz="2050" dirty="0">
                <a:latin typeface="Times New Roman"/>
                <a:cs typeface="Times New Roman"/>
              </a:rPr>
              <a:t> by making decisions</a:t>
            </a:r>
            <a:endParaRPr lang="bg-BG" sz="2050" dirty="0">
              <a:latin typeface="Times New Roman"/>
              <a:cs typeface="Times New Roman"/>
            </a:endParaRPr>
          </a:p>
          <a:p>
            <a:pPr marL="355600" marR="5080" indent="-342900">
              <a:lnSpc>
                <a:spcPct val="163400"/>
              </a:lnSpc>
              <a:buFont typeface="Wingdings" panose="05000000000000000000" pitchFamily="2" charset="2"/>
              <a:buChar char="q"/>
            </a:pPr>
            <a:r>
              <a:rPr sz="2050" dirty="0">
                <a:latin typeface="Times New Roman"/>
                <a:cs typeface="Times New Roman"/>
              </a:rPr>
              <a:t>One of the first AI problems studied:</a:t>
            </a:r>
          </a:p>
          <a:p>
            <a:pPr lvl="1">
              <a:spcBef>
                <a:spcPts val="50"/>
              </a:spcBef>
            </a:pPr>
            <a:endParaRPr sz="1750" dirty="0">
              <a:latin typeface="Times New Roman"/>
              <a:cs typeface="Times New Roman"/>
            </a:endParaRPr>
          </a:p>
          <a:p>
            <a:pPr marL="786130" lvl="1" indent="-195580">
              <a:spcBef>
                <a:spcPts val="675"/>
              </a:spcBef>
              <a:buFont typeface="DejaVu Sans Condensed"/>
              <a:buChar char="•"/>
              <a:tabLst>
                <a:tab pos="329565" algn="l"/>
              </a:tabLst>
            </a:pPr>
            <a:r>
              <a:rPr sz="2050" dirty="0">
                <a:latin typeface="Times New Roman"/>
                <a:cs typeface="Times New Roman"/>
              </a:rPr>
              <a:t>First chess program </a:t>
            </a:r>
            <a:r>
              <a:rPr lang="en-GB" sz="2050" dirty="0">
                <a:latin typeface="Times New Roman"/>
                <a:cs typeface="Times New Roman"/>
              </a:rPr>
              <a:t>to use game search </a:t>
            </a:r>
            <a:r>
              <a:rPr sz="2050" dirty="0">
                <a:latin typeface="Times New Roman"/>
                <a:cs typeface="Times New Roman"/>
              </a:rPr>
              <a:t>(Turing, 1951)</a:t>
            </a:r>
          </a:p>
          <a:p>
            <a:pPr marL="786130" lvl="1" indent="-195580">
              <a:spcBef>
                <a:spcPts val="680"/>
              </a:spcBef>
              <a:buFont typeface="DejaVu Sans Condensed"/>
              <a:buChar char="•"/>
              <a:tabLst>
                <a:tab pos="329565" algn="l"/>
              </a:tabLst>
            </a:pPr>
            <a:r>
              <a:rPr sz="2050" dirty="0">
                <a:latin typeface="Times New Roman"/>
                <a:cs typeface="Times New Roman"/>
              </a:rPr>
              <a:t>Machine learning to improve evaluation accuracy (Samuel, 1952)</a:t>
            </a:r>
          </a:p>
          <a:p>
            <a:pPr marL="786130" lvl="1" indent="-195580">
              <a:spcBef>
                <a:spcPts val="680"/>
              </a:spcBef>
              <a:buFont typeface="DejaVu Sans Condensed"/>
              <a:buChar char="•"/>
              <a:tabLst>
                <a:tab pos="329565" algn="l"/>
              </a:tabLst>
            </a:pPr>
            <a:r>
              <a:rPr sz="2050" dirty="0">
                <a:latin typeface="Times New Roman"/>
                <a:cs typeface="Times New Roman"/>
              </a:rPr>
              <a:t>Pruning to allow deeper search (McCarthy, 1956)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30</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2540" algn="ctr">
              <a:lnSpc>
                <a:spcPts val="2630"/>
              </a:lnSpc>
            </a:pPr>
            <a:r>
              <a:rPr spc="-60" dirty="0"/>
              <a:t>Deterministic</a:t>
            </a:r>
            <a:r>
              <a:rPr spc="300" dirty="0"/>
              <a:t> </a:t>
            </a:r>
            <a:r>
              <a:rPr spc="-110" dirty="0"/>
              <a:t>games</a:t>
            </a:r>
            <a:r>
              <a:rPr spc="300" dirty="0"/>
              <a:t> </a:t>
            </a:r>
            <a:r>
              <a:rPr spc="-114" dirty="0"/>
              <a:t>in</a:t>
            </a:r>
            <a:r>
              <a:rPr spc="305" dirty="0"/>
              <a:t> </a:t>
            </a:r>
            <a:r>
              <a:rPr spc="-60" dirty="0"/>
              <a:t>practice</a:t>
            </a:r>
          </a:p>
        </p:txBody>
      </p:sp>
      <p:sp>
        <p:nvSpPr>
          <p:cNvPr id="3" name="object 3"/>
          <p:cNvSpPr txBox="1"/>
          <p:nvPr/>
        </p:nvSpPr>
        <p:spPr>
          <a:xfrm>
            <a:off x="1130300" y="1396472"/>
            <a:ext cx="7799705" cy="5030544"/>
          </a:xfrm>
          <a:prstGeom prst="rect">
            <a:avLst/>
          </a:prstGeom>
        </p:spPr>
        <p:txBody>
          <a:bodyPr vert="horz" wrap="square" lIns="0" tIns="10795" rIns="0" bIns="0" rtlCol="0">
            <a:spAutoFit/>
          </a:bodyPr>
          <a:lstStyle/>
          <a:p>
            <a:pPr marL="648000" marR="5080" indent="-457200">
              <a:lnSpc>
                <a:spcPct val="101200"/>
              </a:lnSpc>
              <a:spcBef>
                <a:spcPts val="85"/>
              </a:spcBef>
            </a:pPr>
            <a:r>
              <a:rPr sz="2050" b="1" spc="-45" dirty="0">
                <a:latin typeface="Times New Roman"/>
                <a:cs typeface="Times New Roman"/>
              </a:rPr>
              <a:t>Checkers: </a:t>
            </a:r>
            <a:r>
              <a:rPr sz="2050" spc="-20" dirty="0">
                <a:latin typeface="Times New Roman"/>
                <a:cs typeface="Times New Roman"/>
              </a:rPr>
              <a:t>Chinook </a:t>
            </a:r>
            <a:r>
              <a:rPr sz="2050" spc="-15" dirty="0">
                <a:latin typeface="Times New Roman"/>
                <a:cs typeface="Times New Roman"/>
              </a:rPr>
              <a:t>ended </a:t>
            </a:r>
            <a:r>
              <a:rPr sz="2050" spc="-40" dirty="0">
                <a:latin typeface="Times New Roman"/>
                <a:cs typeface="Times New Roman"/>
              </a:rPr>
              <a:t>40-year-reign </a:t>
            </a:r>
            <a:r>
              <a:rPr sz="2050" spc="-100" dirty="0">
                <a:latin typeface="Times New Roman"/>
                <a:cs typeface="Times New Roman"/>
              </a:rPr>
              <a:t>of </a:t>
            </a:r>
            <a:r>
              <a:rPr sz="2050" spc="10" dirty="0">
                <a:latin typeface="Times New Roman"/>
                <a:cs typeface="Times New Roman"/>
              </a:rPr>
              <a:t>human </a:t>
            </a:r>
            <a:r>
              <a:rPr sz="2050" spc="-45" dirty="0">
                <a:latin typeface="Times New Roman"/>
                <a:cs typeface="Times New Roman"/>
              </a:rPr>
              <a:t>world </a:t>
            </a:r>
            <a:r>
              <a:rPr sz="2050" spc="-20" dirty="0">
                <a:latin typeface="Times New Roman"/>
                <a:cs typeface="Times New Roman"/>
              </a:rPr>
              <a:t>champion </a:t>
            </a:r>
            <a:r>
              <a:rPr sz="2050" spc="-15" dirty="0">
                <a:latin typeface="Times New Roman"/>
                <a:cs typeface="Times New Roman"/>
              </a:rPr>
              <a:t>Marion </a:t>
            </a:r>
            <a:r>
              <a:rPr sz="2050" spc="-10" dirty="0">
                <a:latin typeface="Times New Roman"/>
                <a:cs typeface="Times New Roman"/>
              </a:rPr>
              <a:t> </a:t>
            </a:r>
            <a:r>
              <a:rPr sz="2050" spc="-20" dirty="0">
                <a:latin typeface="Times New Roman"/>
                <a:cs typeface="Times New Roman"/>
              </a:rPr>
              <a:t>Tinsley </a:t>
            </a:r>
            <a:r>
              <a:rPr sz="2050" spc="-15" dirty="0">
                <a:latin typeface="Times New Roman"/>
                <a:cs typeface="Times New Roman"/>
              </a:rPr>
              <a:t>in </a:t>
            </a:r>
            <a:r>
              <a:rPr sz="2050" spc="-65" dirty="0">
                <a:latin typeface="Times New Roman"/>
                <a:cs typeface="Times New Roman"/>
              </a:rPr>
              <a:t>1994.</a:t>
            </a:r>
            <a:r>
              <a:rPr sz="2050" spc="-60" dirty="0">
                <a:latin typeface="Times New Roman"/>
                <a:cs typeface="Times New Roman"/>
              </a:rPr>
              <a:t> </a:t>
            </a:r>
            <a:r>
              <a:rPr sz="2050" spc="-40" dirty="0">
                <a:latin typeface="Times New Roman"/>
                <a:cs typeface="Times New Roman"/>
              </a:rPr>
              <a:t>Used </a:t>
            </a:r>
            <a:r>
              <a:rPr sz="2050" spc="30" dirty="0">
                <a:latin typeface="Times New Roman"/>
                <a:cs typeface="Times New Roman"/>
              </a:rPr>
              <a:t>an </a:t>
            </a:r>
            <a:r>
              <a:rPr sz="2050" spc="-20" dirty="0">
                <a:latin typeface="Times New Roman"/>
                <a:cs typeface="Times New Roman"/>
              </a:rPr>
              <a:t>endgame </a:t>
            </a:r>
            <a:r>
              <a:rPr sz="2050" spc="25" dirty="0">
                <a:latin typeface="Times New Roman"/>
                <a:cs typeface="Times New Roman"/>
              </a:rPr>
              <a:t>database </a:t>
            </a:r>
            <a:r>
              <a:rPr sz="2050" spc="-45" dirty="0">
                <a:latin typeface="Times New Roman"/>
                <a:cs typeface="Times New Roman"/>
              </a:rPr>
              <a:t>defining </a:t>
            </a:r>
            <a:r>
              <a:rPr sz="2050" spc="-5" dirty="0">
                <a:latin typeface="Times New Roman"/>
                <a:cs typeface="Times New Roman"/>
              </a:rPr>
              <a:t>perfect </a:t>
            </a:r>
            <a:r>
              <a:rPr sz="2050" spc="-20" dirty="0">
                <a:latin typeface="Times New Roman"/>
                <a:cs typeface="Times New Roman"/>
              </a:rPr>
              <a:t>play </a:t>
            </a:r>
            <a:r>
              <a:rPr sz="2050" spc="-50" dirty="0">
                <a:latin typeface="Times New Roman"/>
                <a:cs typeface="Times New Roman"/>
              </a:rPr>
              <a:t>for </a:t>
            </a:r>
            <a:r>
              <a:rPr sz="2050" spc="-25" dirty="0">
                <a:latin typeface="Times New Roman"/>
                <a:cs typeface="Times New Roman"/>
              </a:rPr>
              <a:t>all </a:t>
            </a:r>
            <a:r>
              <a:rPr sz="2050" spc="-20" dirty="0">
                <a:latin typeface="Times New Roman"/>
                <a:cs typeface="Times New Roman"/>
              </a:rPr>
              <a:t> </a:t>
            </a:r>
            <a:r>
              <a:rPr sz="2050" spc="-15" dirty="0">
                <a:latin typeface="Times New Roman"/>
                <a:cs typeface="Times New Roman"/>
              </a:rPr>
              <a:t>positions</a:t>
            </a:r>
            <a:r>
              <a:rPr sz="2050" spc="-60" dirty="0">
                <a:latin typeface="Times New Roman"/>
                <a:cs typeface="Times New Roman"/>
              </a:rPr>
              <a:t> </a:t>
            </a:r>
            <a:r>
              <a:rPr sz="2050" spc="-50" dirty="0">
                <a:latin typeface="Times New Roman"/>
                <a:cs typeface="Times New Roman"/>
              </a:rPr>
              <a:t>involving</a:t>
            </a:r>
            <a:r>
              <a:rPr sz="2050" spc="-55" dirty="0">
                <a:latin typeface="Times New Roman"/>
                <a:cs typeface="Times New Roman"/>
              </a:rPr>
              <a:t> </a:t>
            </a:r>
            <a:r>
              <a:rPr sz="2050" spc="-80" dirty="0">
                <a:latin typeface="Times New Roman"/>
                <a:cs typeface="Times New Roman"/>
              </a:rPr>
              <a:t>8</a:t>
            </a:r>
            <a:r>
              <a:rPr sz="2050" spc="-60" dirty="0">
                <a:latin typeface="Times New Roman"/>
                <a:cs typeface="Times New Roman"/>
              </a:rPr>
              <a:t> </a:t>
            </a:r>
            <a:r>
              <a:rPr sz="2050" spc="-15" dirty="0">
                <a:latin typeface="Times New Roman"/>
                <a:cs typeface="Times New Roman"/>
              </a:rPr>
              <a:t>or</a:t>
            </a:r>
            <a:r>
              <a:rPr sz="2050" spc="-55" dirty="0">
                <a:latin typeface="Times New Roman"/>
                <a:cs typeface="Times New Roman"/>
              </a:rPr>
              <a:t> </a:t>
            </a:r>
            <a:r>
              <a:rPr sz="2050" spc="-75" dirty="0">
                <a:latin typeface="Times New Roman"/>
                <a:cs typeface="Times New Roman"/>
              </a:rPr>
              <a:t>fewer</a:t>
            </a:r>
            <a:r>
              <a:rPr sz="2050" spc="-60" dirty="0">
                <a:latin typeface="Times New Roman"/>
                <a:cs typeface="Times New Roman"/>
              </a:rPr>
              <a:t> </a:t>
            </a:r>
            <a:r>
              <a:rPr sz="2050" spc="-50" dirty="0">
                <a:latin typeface="Times New Roman"/>
                <a:cs typeface="Times New Roman"/>
              </a:rPr>
              <a:t>pieces</a:t>
            </a:r>
            <a:r>
              <a:rPr sz="2050" spc="-55" dirty="0">
                <a:latin typeface="Times New Roman"/>
                <a:cs typeface="Times New Roman"/>
              </a:rPr>
              <a:t> </a:t>
            </a:r>
            <a:r>
              <a:rPr sz="2050" spc="-25" dirty="0">
                <a:latin typeface="Times New Roman"/>
                <a:cs typeface="Times New Roman"/>
              </a:rPr>
              <a:t>on</a:t>
            </a:r>
            <a:r>
              <a:rPr sz="2050" spc="-60" dirty="0">
                <a:latin typeface="Times New Roman"/>
                <a:cs typeface="Times New Roman"/>
              </a:rPr>
              <a:t> </a:t>
            </a:r>
            <a:r>
              <a:rPr sz="2050" spc="35" dirty="0">
                <a:latin typeface="Times New Roman"/>
                <a:cs typeface="Times New Roman"/>
              </a:rPr>
              <a:t>the</a:t>
            </a:r>
            <a:r>
              <a:rPr sz="2050" spc="-55" dirty="0">
                <a:latin typeface="Times New Roman"/>
                <a:cs typeface="Times New Roman"/>
              </a:rPr>
              <a:t> </a:t>
            </a:r>
            <a:r>
              <a:rPr sz="2050" spc="20" dirty="0">
                <a:latin typeface="Times New Roman"/>
                <a:cs typeface="Times New Roman"/>
              </a:rPr>
              <a:t>board,</a:t>
            </a:r>
            <a:r>
              <a:rPr sz="2050" spc="-20" dirty="0">
                <a:latin typeface="Times New Roman"/>
                <a:cs typeface="Times New Roman"/>
              </a:rPr>
              <a:t> </a:t>
            </a:r>
            <a:r>
              <a:rPr sz="2050" spc="35" dirty="0">
                <a:latin typeface="Times New Roman"/>
                <a:cs typeface="Times New Roman"/>
              </a:rPr>
              <a:t>a</a:t>
            </a:r>
            <a:r>
              <a:rPr sz="2050" spc="-60" dirty="0">
                <a:latin typeface="Times New Roman"/>
                <a:cs typeface="Times New Roman"/>
              </a:rPr>
              <a:t> </a:t>
            </a:r>
            <a:r>
              <a:rPr sz="2050" spc="45" dirty="0">
                <a:latin typeface="Times New Roman"/>
                <a:cs typeface="Times New Roman"/>
              </a:rPr>
              <a:t>total</a:t>
            </a:r>
            <a:r>
              <a:rPr sz="2050" spc="-55" dirty="0">
                <a:latin typeface="Times New Roman"/>
                <a:cs typeface="Times New Roman"/>
              </a:rPr>
              <a:t> </a:t>
            </a:r>
            <a:r>
              <a:rPr sz="2050" spc="-100" dirty="0">
                <a:latin typeface="Times New Roman"/>
                <a:cs typeface="Times New Roman"/>
              </a:rPr>
              <a:t>of</a:t>
            </a:r>
            <a:r>
              <a:rPr sz="2050" spc="-60" dirty="0">
                <a:latin typeface="Times New Roman"/>
                <a:cs typeface="Times New Roman"/>
              </a:rPr>
              <a:t> </a:t>
            </a:r>
            <a:r>
              <a:rPr sz="2050" spc="-65" dirty="0">
                <a:latin typeface="Times New Roman"/>
                <a:cs typeface="Times New Roman"/>
              </a:rPr>
              <a:t>443,748,401,247 </a:t>
            </a:r>
            <a:r>
              <a:rPr sz="2050" spc="-500" dirty="0">
                <a:latin typeface="Times New Roman"/>
                <a:cs typeface="Times New Roman"/>
              </a:rPr>
              <a:t> </a:t>
            </a:r>
            <a:r>
              <a:rPr sz="2050" spc="-15" dirty="0">
                <a:latin typeface="Times New Roman"/>
                <a:cs typeface="Times New Roman"/>
              </a:rPr>
              <a:t>positions.</a:t>
            </a:r>
            <a:r>
              <a:rPr sz="2050" spc="325" dirty="0">
                <a:latin typeface="Times New Roman"/>
                <a:cs typeface="Times New Roman"/>
              </a:rPr>
              <a:t> </a:t>
            </a:r>
            <a:r>
              <a:rPr sz="2050" spc="25" dirty="0">
                <a:latin typeface="Times New Roman"/>
                <a:cs typeface="Times New Roman"/>
              </a:rPr>
              <a:t>Current</a:t>
            </a:r>
            <a:r>
              <a:rPr sz="2050" spc="114" dirty="0">
                <a:latin typeface="Times New Roman"/>
                <a:cs typeface="Times New Roman"/>
              </a:rPr>
              <a:t> </a:t>
            </a:r>
            <a:r>
              <a:rPr sz="2050" spc="-40" dirty="0">
                <a:latin typeface="Times New Roman"/>
                <a:cs typeface="Times New Roman"/>
              </a:rPr>
              <a:t>version</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20" dirty="0">
                <a:latin typeface="Times New Roman"/>
                <a:cs typeface="Times New Roman"/>
              </a:rPr>
              <a:t>Chinook</a:t>
            </a:r>
            <a:r>
              <a:rPr sz="2050" spc="110" dirty="0">
                <a:latin typeface="Times New Roman"/>
                <a:cs typeface="Times New Roman"/>
              </a:rPr>
              <a:t> </a:t>
            </a:r>
            <a:r>
              <a:rPr sz="2050" spc="15" dirty="0">
                <a:latin typeface="Times New Roman"/>
                <a:cs typeface="Times New Roman"/>
              </a:rPr>
              <a:t>cannot</a:t>
            </a:r>
            <a:r>
              <a:rPr sz="2050" spc="114" dirty="0">
                <a:latin typeface="Times New Roman"/>
                <a:cs typeface="Times New Roman"/>
              </a:rPr>
              <a:t> </a:t>
            </a:r>
            <a:r>
              <a:rPr sz="2050" spc="-55" dirty="0">
                <a:latin typeface="Times New Roman"/>
                <a:cs typeface="Times New Roman"/>
              </a:rPr>
              <a:t>lose.</a:t>
            </a:r>
            <a:endParaRPr sz="2050" dirty="0">
              <a:latin typeface="Times New Roman"/>
              <a:cs typeface="Times New Roman"/>
            </a:endParaRPr>
          </a:p>
          <a:p>
            <a:pPr marL="648000" marR="5715" indent="-457200">
              <a:lnSpc>
                <a:spcPct val="101200"/>
              </a:lnSpc>
              <a:spcBef>
                <a:spcPts val="1530"/>
              </a:spcBef>
            </a:pPr>
            <a:r>
              <a:rPr sz="2050" b="1" spc="-35" dirty="0">
                <a:latin typeface="Times New Roman"/>
                <a:cs typeface="Times New Roman"/>
              </a:rPr>
              <a:t>Chess: </a:t>
            </a:r>
            <a:r>
              <a:rPr sz="2050" spc="-35" dirty="0">
                <a:latin typeface="Times New Roman"/>
                <a:cs typeface="Times New Roman"/>
              </a:rPr>
              <a:t>Deep </a:t>
            </a:r>
            <a:r>
              <a:rPr sz="2050" spc="-30" dirty="0">
                <a:latin typeface="Times New Roman"/>
                <a:cs typeface="Times New Roman"/>
              </a:rPr>
              <a:t>Blue </a:t>
            </a:r>
            <a:r>
              <a:rPr sz="2050" spc="-10" dirty="0">
                <a:latin typeface="Times New Roman"/>
                <a:cs typeface="Times New Roman"/>
              </a:rPr>
              <a:t>defeated </a:t>
            </a:r>
            <a:r>
              <a:rPr sz="2050" spc="10" dirty="0">
                <a:latin typeface="Times New Roman"/>
                <a:cs typeface="Times New Roman"/>
              </a:rPr>
              <a:t>human </a:t>
            </a:r>
            <a:r>
              <a:rPr sz="2050" spc="-45" dirty="0">
                <a:latin typeface="Times New Roman"/>
                <a:cs typeface="Times New Roman"/>
              </a:rPr>
              <a:t>world </a:t>
            </a:r>
            <a:r>
              <a:rPr sz="2050" spc="-20" dirty="0">
                <a:latin typeface="Times New Roman"/>
                <a:cs typeface="Times New Roman"/>
              </a:rPr>
              <a:t>champion </a:t>
            </a:r>
            <a:r>
              <a:rPr sz="2050" spc="20" dirty="0">
                <a:latin typeface="Times New Roman"/>
                <a:cs typeface="Times New Roman"/>
              </a:rPr>
              <a:t>Gary </a:t>
            </a:r>
            <a:r>
              <a:rPr sz="2050" spc="-10" dirty="0">
                <a:latin typeface="Times New Roman"/>
                <a:cs typeface="Times New Roman"/>
              </a:rPr>
              <a:t>Kasparov </a:t>
            </a:r>
            <a:r>
              <a:rPr sz="2050" spc="-15" dirty="0">
                <a:latin typeface="Times New Roman"/>
                <a:cs typeface="Times New Roman"/>
              </a:rPr>
              <a:t>in </a:t>
            </a:r>
            <a:r>
              <a:rPr sz="2050" spc="35" dirty="0">
                <a:latin typeface="Times New Roman"/>
                <a:cs typeface="Times New Roman"/>
              </a:rPr>
              <a:t>a </a:t>
            </a:r>
            <a:r>
              <a:rPr sz="2050" spc="-50" dirty="0">
                <a:latin typeface="Times New Roman"/>
                <a:cs typeface="Times New Roman"/>
              </a:rPr>
              <a:t>six- </a:t>
            </a:r>
            <a:r>
              <a:rPr sz="2050" spc="-500" dirty="0">
                <a:latin typeface="Times New Roman"/>
                <a:cs typeface="Times New Roman"/>
              </a:rPr>
              <a:t> </a:t>
            </a:r>
            <a:r>
              <a:rPr sz="2050" spc="-30" dirty="0">
                <a:latin typeface="Times New Roman"/>
                <a:cs typeface="Times New Roman"/>
              </a:rPr>
              <a:t>game </a:t>
            </a:r>
            <a:r>
              <a:rPr sz="2050" spc="20" dirty="0">
                <a:latin typeface="Times New Roman"/>
                <a:cs typeface="Times New Roman"/>
              </a:rPr>
              <a:t>match </a:t>
            </a:r>
            <a:r>
              <a:rPr sz="2050" spc="-15" dirty="0">
                <a:latin typeface="Times New Roman"/>
                <a:cs typeface="Times New Roman"/>
              </a:rPr>
              <a:t>in </a:t>
            </a:r>
            <a:r>
              <a:rPr sz="2050" spc="-65" dirty="0">
                <a:latin typeface="Times New Roman"/>
                <a:cs typeface="Times New Roman"/>
              </a:rPr>
              <a:t>1997. </a:t>
            </a:r>
            <a:r>
              <a:rPr sz="2050" spc="-35" dirty="0">
                <a:latin typeface="Times New Roman"/>
                <a:cs typeface="Times New Roman"/>
              </a:rPr>
              <a:t>Deep </a:t>
            </a:r>
            <a:r>
              <a:rPr sz="2050" spc="-30" dirty="0">
                <a:latin typeface="Times New Roman"/>
                <a:cs typeface="Times New Roman"/>
              </a:rPr>
              <a:t>Blue </a:t>
            </a:r>
            <a:r>
              <a:rPr sz="2050" spc="-35" dirty="0">
                <a:latin typeface="Times New Roman"/>
                <a:cs typeface="Times New Roman"/>
              </a:rPr>
              <a:t>searches </a:t>
            </a:r>
            <a:r>
              <a:rPr sz="2050" spc="-80" dirty="0">
                <a:latin typeface="Times New Roman"/>
                <a:cs typeface="Times New Roman"/>
              </a:rPr>
              <a:t>200 </a:t>
            </a:r>
            <a:r>
              <a:rPr sz="2050" spc="-40" dirty="0">
                <a:latin typeface="Times New Roman"/>
                <a:cs typeface="Times New Roman"/>
              </a:rPr>
              <a:t>million </a:t>
            </a:r>
            <a:r>
              <a:rPr sz="2050" spc="-15" dirty="0">
                <a:latin typeface="Times New Roman"/>
                <a:cs typeface="Times New Roman"/>
              </a:rPr>
              <a:t>positions </a:t>
            </a:r>
            <a:r>
              <a:rPr sz="2050" spc="20" dirty="0">
                <a:latin typeface="Times New Roman"/>
                <a:cs typeface="Times New Roman"/>
              </a:rPr>
              <a:t>per </a:t>
            </a:r>
            <a:r>
              <a:rPr sz="2050" spc="-35" dirty="0">
                <a:latin typeface="Times New Roman"/>
                <a:cs typeface="Times New Roman"/>
              </a:rPr>
              <a:t>second, </a:t>
            </a:r>
            <a:r>
              <a:rPr sz="2050" spc="-30" dirty="0">
                <a:latin typeface="Times New Roman"/>
                <a:cs typeface="Times New Roman"/>
              </a:rPr>
              <a:t> </a:t>
            </a:r>
            <a:r>
              <a:rPr sz="2050" spc="-40" dirty="0">
                <a:latin typeface="Times New Roman"/>
                <a:cs typeface="Times New Roman"/>
              </a:rPr>
              <a:t>uses </a:t>
            </a:r>
            <a:r>
              <a:rPr sz="2050" spc="-35" dirty="0">
                <a:latin typeface="Times New Roman"/>
                <a:cs typeface="Times New Roman"/>
              </a:rPr>
              <a:t>very </a:t>
            </a:r>
            <a:r>
              <a:rPr sz="2050" dirty="0">
                <a:latin typeface="Times New Roman"/>
                <a:cs typeface="Times New Roman"/>
              </a:rPr>
              <a:t>sophisticated </a:t>
            </a:r>
            <a:r>
              <a:rPr sz="2050" spc="-10" dirty="0">
                <a:latin typeface="Times New Roman"/>
                <a:cs typeface="Times New Roman"/>
              </a:rPr>
              <a:t>evaluation, </a:t>
            </a:r>
            <a:r>
              <a:rPr sz="2050" spc="30" dirty="0">
                <a:latin typeface="Times New Roman"/>
                <a:cs typeface="Times New Roman"/>
              </a:rPr>
              <a:t>and </a:t>
            </a:r>
            <a:r>
              <a:rPr sz="2050" spc="-30" dirty="0">
                <a:latin typeface="Times New Roman"/>
                <a:cs typeface="Times New Roman"/>
              </a:rPr>
              <a:t>undisclosed </a:t>
            </a:r>
            <a:r>
              <a:rPr sz="2050" spc="5" dirty="0">
                <a:latin typeface="Times New Roman"/>
                <a:cs typeface="Times New Roman"/>
              </a:rPr>
              <a:t>methods </a:t>
            </a:r>
            <a:r>
              <a:rPr sz="2050" spc="-50" dirty="0">
                <a:latin typeface="Times New Roman"/>
                <a:cs typeface="Times New Roman"/>
              </a:rPr>
              <a:t>for </a:t>
            </a:r>
            <a:r>
              <a:rPr sz="2050" spc="-10" dirty="0">
                <a:latin typeface="Times New Roman"/>
                <a:cs typeface="Times New Roman"/>
              </a:rPr>
              <a:t>extending </a:t>
            </a:r>
            <a:r>
              <a:rPr sz="2050" spc="-5" dirty="0">
                <a:latin typeface="Times New Roman"/>
                <a:cs typeface="Times New Roman"/>
              </a:rPr>
              <a:t> </a:t>
            </a:r>
            <a:r>
              <a:rPr sz="2050" spc="-55" dirty="0">
                <a:latin typeface="Times New Roman"/>
                <a:cs typeface="Times New Roman"/>
              </a:rPr>
              <a:t>some</a:t>
            </a:r>
            <a:r>
              <a:rPr sz="2050" spc="105" dirty="0">
                <a:latin typeface="Times New Roman"/>
                <a:cs typeface="Times New Roman"/>
              </a:rPr>
              <a:t> </a:t>
            </a:r>
            <a:r>
              <a:rPr sz="2050" spc="-45" dirty="0">
                <a:latin typeface="Times New Roman"/>
                <a:cs typeface="Times New Roman"/>
              </a:rPr>
              <a:t>lines</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25" dirty="0">
                <a:latin typeface="Times New Roman"/>
                <a:cs typeface="Times New Roman"/>
              </a:rPr>
              <a:t>search</a:t>
            </a:r>
            <a:r>
              <a:rPr sz="2050" spc="110" dirty="0">
                <a:latin typeface="Times New Roman"/>
                <a:cs typeface="Times New Roman"/>
              </a:rPr>
              <a:t> </a:t>
            </a:r>
            <a:r>
              <a:rPr sz="2050" spc="25" dirty="0">
                <a:latin typeface="Times New Roman"/>
                <a:cs typeface="Times New Roman"/>
              </a:rPr>
              <a:t>up</a:t>
            </a:r>
            <a:r>
              <a:rPr sz="2050" spc="110"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80" dirty="0">
                <a:latin typeface="Times New Roman"/>
                <a:cs typeface="Times New Roman"/>
              </a:rPr>
              <a:t>40</a:t>
            </a:r>
            <a:r>
              <a:rPr sz="2050" spc="110" dirty="0">
                <a:latin typeface="Times New Roman"/>
                <a:cs typeface="Times New Roman"/>
              </a:rPr>
              <a:t> </a:t>
            </a:r>
            <a:r>
              <a:rPr sz="2050" spc="-55" dirty="0">
                <a:latin typeface="Times New Roman"/>
                <a:cs typeface="Times New Roman"/>
              </a:rPr>
              <a:t>ply.</a:t>
            </a:r>
            <a:endParaRPr sz="2050" dirty="0">
              <a:latin typeface="Times New Roman"/>
              <a:cs typeface="Times New Roman"/>
            </a:endParaRPr>
          </a:p>
          <a:p>
            <a:pPr marL="648000" marR="5715" indent="-457200">
              <a:lnSpc>
                <a:spcPct val="101200"/>
              </a:lnSpc>
              <a:spcBef>
                <a:spcPts val="1530"/>
              </a:spcBef>
            </a:pPr>
            <a:r>
              <a:rPr sz="2050" b="1" spc="-15" dirty="0">
                <a:latin typeface="Times New Roman"/>
                <a:cs typeface="Times New Roman"/>
              </a:rPr>
              <a:t>Othello: </a:t>
            </a:r>
            <a:r>
              <a:rPr sz="2050" spc="10" dirty="0">
                <a:latin typeface="Times New Roman"/>
                <a:cs typeface="Times New Roman"/>
              </a:rPr>
              <a:t>human </a:t>
            </a:r>
            <a:r>
              <a:rPr sz="2050" spc="-25" dirty="0">
                <a:latin typeface="Times New Roman"/>
                <a:cs typeface="Times New Roman"/>
              </a:rPr>
              <a:t>champions </a:t>
            </a:r>
            <a:r>
              <a:rPr sz="2050" spc="-40" dirty="0">
                <a:latin typeface="Times New Roman"/>
                <a:cs typeface="Times New Roman"/>
              </a:rPr>
              <a:t>refuse </a:t>
            </a:r>
            <a:r>
              <a:rPr sz="2050" spc="40" dirty="0">
                <a:latin typeface="Times New Roman"/>
                <a:cs typeface="Times New Roman"/>
              </a:rPr>
              <a:t>to </a:t>
            </a:r>
            <a:r>
              <a:rPr sz="2050" spc="-10" dirty="0">
                <a:latin typeface="Times New Roman"/>
                <a:cs typeface="Times New Roman"/>
              </a:rPr>
              <a:t>compete </a:t>
            </a:r>
            <a:r>
              <a:rPr sz="2050" spc="10" dirty="0">
                <a:latin typeface="Times New Roman"/>
                <a:cs typeface="Times New Roman"/>
              </a:rPr>
              <a:t>against </a:t>
            </a:r>
            <a:r>
              <a:rPr sz="2050" spc="-5" dirty="0">
                <a:latin typeface="Times New Roman"/>
                <a:cs typeface="Times New Roman"/>
              </a:rPr>
              <a:t>computers, </a:t>
            </a:r>
            <a:r>
              <a:rPr sz="2050" spc="-55" dirty="0">
                <a:latin typeface="Times New Roman"/>
                <a:cs typeface="Times New Roman"/>
              </a:rPr>
              <a:t>who </a:t>
            </a:r>
            <a:r>
              <a:rPr sz="2050" dirty="0">
                <a:latin typeface="Times New Roman"/>
                <a:cs typeface="Times New Roman"/>
              </a:rPr>
              <a:t>are </a:t>
            </a:r>
            <a:r>
              <a:rPr sz="2050" spc="5" dirty="0">
                <a:latin typeface="Times New Roman"/>
                <a:cs typeface="Times New Roman"/>
              </a:rPr>
              <a:t> </a:t>
            </a:r>
            <a:r>
              <a:rPr sz="2050" spc="15" dirty="0">
                <a:latin typeface="Times New Roman"/>
                <a:cs typeface="Times New Roman"/>
              </a:rPr>
              <a:t>too</a:t>
            </a:r>
            <a:r>
              <a:rPr sz="2050" spc="105" dirty="0">
                <a:latin typeface="Times New Roman"/>
                <a:cs typeface="Times New Roman"/>
              </a:rPr>
              <a:t> </a:t>
            </a:r>
            <a:r>
              <a:rPr sz="2050" spc="-20" dirty="0">
                <a:latin typeface="Times New Roman"/>
                <a:cs typeface="Times New Roman"/>
              </a:rPr>
              <a:t>good.</a:t>
            </a:r>
            <a:endParaRPr sz="2050" dirty="0">
              <a:latin typeface="Times New Roman"/>
              <a:cs typeface="Times New Roman"/>
            </a:endParaRPr>
          </a:p>
          <a:p>
            <a:pPr marL="648000" marR="5080" indent="-457200">
              <a:lnSpc>
                <a:spcPct val="101200"/>
              </a:lnSpc>
              <a:spcBef>
                <a:spcPts val="1535"/>
              </a:spcBef>
            </a:pPr>
            <a:r>
              <a:rPr sz="2050" b="1" spc="-40" dirty="0">
                <a:latin typeface="Times New Roman"/>
                <a:cs typeface="Times New Roman"/>
              </a:rPr>
              <a:t>Go:</a:t>
            </a:r>
            <a:r>
              <a:rPr sz="2050" b="1" spc="-35" dirty="0">
                <a:latin typeface="Times New Roman"/>
                <a:cs typeface="Times New Roman"/>
              </a:rPr>
              <a:t> </a:t>
            </a:r>
            <a:r>
              <a:rPr sz="2050" spc="10" dirty="0">
                <a:latin typeface="Times New Roman"/>
                <a:cs typeface="Times New Roman"/>
              </a:rPr>
              <a:t>human </a:t>
            </a:r>
            <a:r>
              <a:rPr sz="2050" spc="-25" dirty="0">
                <a:latin typeface="Times New Roman"/>
                <a:cs typeface="Times New Roman"/>
              </a:rPr>
              <a:t>champions </a:t>
            </a:r>
            <a:r>
              <a:rPr sz="2050" spc="-40" dirty="0">
                <a:latin typeface="Times New Roman"/>
                <a:cs typeface="Times New Roman"/>
              </a:rPr>
              <a:t>refuse </a:t>
            </a:r>
            <a:r>
              <a:rPr sz="2050" spc="40" dirty="0">
                <a:latin typeface="Times New Roman"/>
                <a:cs typeface="Times New Roman"/>
              </a:rPr>
              <a:t>to </a:t>
            </a:r>
            <a:r>
              <a:rPr sz="2050" spc="-10" dirty="0">
                <a:latin typeface="Times New Roman"/>
                <a:cs typeface="Times New Roman"/>
              </a:rPr>
              <a:t>compete </a:t>
            </a:r>
            <a:r>
              <a:rPr sz="2050" spc="10" dirty="0">
                <a:latin typeface="Times New Roman"/>
                <a:cs typeface="Times New Roman"/>
              </a:rPr>
              <a:t>against </a:t>
            </a:r>
            <a:r>
              <a:rPr sz="2050" spc="-5" dirty="0">
                <a:latin typeface="Times New Roman"/>
                <a:cs typeface="Times New Roman"/>
              </a:rPr>
              <a:t>computers, </a:t>
            </a:r>
            <a:r>
              <a:rPr sz="2050" spc="-55" dirty="0">
                <a:latin typeface="Times New Roman"/>
                <a:cs typeface="Times New Roman"/>
              </a:rPr>
              <a:t>who </a:t>
            </a:r>
            <a:r>
              <a:rPr sz="2050" dirty="0">
                <a:latin typeface="Times New Roman"/>
                <a:cs typeface="Times New Roman"/>
              </a:rPr>
              <a:t>are </a:t>
            </a:r>
            <a:r>
              <a:rPr sz="2050" spc="15" dirty="0">
                <a:latin typeface="Times New Roman"/>
                <a:cs typeface="Times New Roman"/>
              </a:rPr>
              <a:t>too </a:t>
            </a:r>
            <a:r>
              <a:rPr sz="2050" spc="20" dirty="0">
                <a:latin typeface="Times New Roman"/>
                <a:cs typeface="Times New Roman"/>
              </a:rPr>
              <a:t> bad.</a:t>
            </a:r>
            <a:r>
              <a:rPr sz="2050" spc="25" dirty="0">
                <a:latin typeface="Times New Roman"/>
                <a:cs typeface="Times New Roman"/>
              </a:rPr>
              <a:t> </a:t>
            </a:r>
            <a:r>
              <a:rPr sz="2050" spc="10" dirty="0">
                <a:latin typeface="Times New Roman"/>
                <a:cs typeface="Times New Roman"/>
              </a:rPr>
              <a:t>In </a:t>
            </a:r>
            <a:r>
              <a:rPr sz="2050" spc="-20" dirty="0">
                <a:latin typeface="Times New Roman"/>
                <a:cs typeface="Times New Roman"/>
              </a:rPr>
              <a:t>Go, </a:t>
            </a:r>
            <a:r>
              <a:rPr sz="2050" b="0" i="1" spc="-375" dirty="0">
                <a:latin typeface="Bookman Old Style"/>
                <a:cs typeface="Bookman Old Style"/>
              </a:rPr>
              <a:t>b</a:t>
            </a:r>
            <a:r>
              <a:rPr sz="2050" b="0" i="1" spc="-370" dirty="0">
                <a:latin typeface="Bookman Old Style"/>
                <a:cs typeface="Bookman Old Style"/>
              </a:rPr>
              <a:t> </a:t>
            </a:r>
            <a:r>
              <a:rPr sz="2050" b="0" i="1" spc="340" dirty="0">
                <a:latin typeface="Bookman Old Style"/>
                <a:cs typeface="Bookman Old Style"/>
              </a:rPr>
              <a:t>&gt; </a:t>
            </a:r>
            <a:r>
              <a:rPr sz="2050" spc="-60" dirty="0">
                <a:latin typeface="Times New Roman"/>
                <a:cs typeface="Times New Roman"/>
              </a:rPr>
              <a:t>300, </a:t>
            </a:r>
            <a:r>
              <a:rPr sz="2050" spc="-70" dirty="0">
                <a:latin typeface="Times New Roman"/>
                <a:cs typeface="Times New Roman"/>
              </a:rPr>
              <a:t>so </a:t>
            </a:r>
            <a:r>
              <a:rPr sz="2050" spc="5" dirty="0">
                <a:latin typeface="Times New Roman"/>
                <a:cs typeface="Times New Roman"/>
              </a:rPr>
              <a:t>most </a:t>
            </a:r>
            <a:r>
              <a:rPr sz="2050" spc="-10" dirty="0">
                <a:latin typeface="Times New Roman"/>
                <a:cs typeface="Times New Roman"/>
              </a:rPr>
              <a:t>programs </a:t>
            </a:r>
            <a:r>
              <a:rPr sz="2050" spc="-35" dirty="0">
                <a:latin typeface="Times New Roman"/>
                <a:cs typeface="Times New Roman"/>
              </a:rPr>
              <a:t>use </a:t>
            </a:r>
            <a:r>
              <a:rPr sz="2050" spc="55" dirty="0">
                <a:latin typeface="Times New Roman"/>
                <a:cs typeface="Times New Roman"/>
              </a:rPr>
              <a:t>pattern </a:t>
            </a:r>
            <a:r>
              <a:rPr sz="2050" spc="-55" dirty="0">
                <a:latin typeface="Times New Roman"/>
                <a:cs typeface="Times New Roman"/>
              </a:rPr>
              <a:t>knowledge </a:t>
            </a:r>
            <a:r>
              <a:rPr sz="2050" spc="-30" dirty="0">
                <a:latin typeface="Times New Roman"/>
                <a:cs typeface="Times New Roman"/>
              </a:rPr>
              <a:t>bases </a:t>
            </a:r>
            <a:r>
              <a:rPr sz="2050" spc="40" dirty="0">
                <a:latin typeface="Times New Roman"/>
                <a:cs typeface="Times New Roman"/>
              </a:rPr>
              <a:t>to </a:t>
            </a:r>
            <a:r>
              <a:rPr sz="2050" spc="45" dirty="0">
                <a:latin typeface="Times New Roman"/>
                <a:cs typeface="Times New Roman"/>
              </a:rPr>
              <a:t> </a:t>
            </a:r>
            <a:r>
              <a:rPr sz="2050" spc="-25" dirty="0">
                <a:latin typeface="Times New Roman"/>
                <a:cs typeface="Times New Roman"/>
              </a:rPr>
              <a:t>suggest</a:t>
            </a:r>
            <a:r>
              <a:rPr sz="2050" spc="105" dirty="0">
                <a:latin typeface="Times New Roman"/>
                <a:cs typeface="Times New Roman"/>
              </a:rPr>
              <a:t> </a:t>
            </a:r>
            <a:r>
              <a:rPr sz="2050" spc="-20" dirty="0">
                <a:latin typeface="Times New Roman"/>
                <a:cs typeface="Times New Roman"/>
              </a:rPr>
              <a:t>plausible</a:t>
            </a:r>
            <a:r>
              <a:rPr sz="2050" spc="110" dirty="0">
                <a:latin typeface="Times New Roman"/>
                <a:cs typeface="Times New Roman"/>
              </a:rPr>
              <a:t> </a:t>
            </a:r>
            <a:r>
              <a:rPr sz="2050" spc="-60" dirty="0">
                <a:latin typeface="Times New Roman"/>
                <a:cs typeface="Times New Roman"/>
              </a:rPr>
              <a:t>moves.</a:t>
            </a:r>
            <a:endParaRPr sz="205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771525">
              <a:lnSpc>
                <a:spcPts val="2630"/>
              </a:lnSpc>
              <a:tabLst>
                <a:tab pos="4876165" algn="l"/>
              </a:tabLst>
            </a:pPr>
            <a:r>
              <a:rPr spc="-70" dirty="0"/>
              <a:t>Nondeterministic</a:t>
            </a:r>
            <a:r>
              <a:rPr spc="320" dirty="0"/>
              <a:t> </a:t>
            </a:r>
            <a:r>
              <a:rPr spc="-110" dirty="0"/>
              <a:t>games:	</a:t>
            </a:r>
            <a:r>
              <a:rPr spc="-105" dirty="0"/>
              <a:t>backgammon</a:t>
            </a:r>
          </a:p>
        </p:txBody>
      </p:sp>
      <p:grpSp>
        <p:nvGrpSpPr>
          <p:cNvPr id="3" name="object 3"/>
          <p:cNvGrpSpPr/>
          <p:nvPr/>
        </p:nvGrpSpPr>
        <p:grpSpPr>
          <a:xfrm>
            <a:off x="3072658" y="2062485"/>
            <a:ext cx="4279900" cy="4130675"/>
            <a:chOff x="3072658" y="2062485"/>
            <a:chExt cx="4279900" cy="4130675"/>
          </a:xfrm>
        </p:grpSpPr>
        <p:sp>
          <p:nvSpPr>
            <p:cNvPr id="4" name="object 4"/>
            <p:cNvSpPr/>
            <p:nvPr/>
          </p:nvSpPr>
          <p:spPr>
            <a:xfrm>
              <a:off x="3119463" y="2118639"/>
              <a:ext cx="4186554" cy="4036695"/>
            </a:xfrm>
            <a:custGeom>
              <a:avLst/>
              <a:gdLst/>
              <a:ahLst/>
              <a:cxnLst/>
              <a:rect l="l" t="t" r="r" b="b"/>
              <a:pathLst>
                <a:path w="4186554" h="4036695">
                  <a:moveTo>
                    <a:pt x="4186058" y="0"/>
                  </a:moveTo>
                  <a:lnTo>
                    <a:pt x="0" y="0"/>
                  </a:lnTo>
                  <a:lnTo>
                    <a:pt x="0" y="4036566"/>
                  </a:lnTo>
                  <a:lnTo>
                    <a:pt x="4186058" y="4036566"/>
                  </a:lnTo>
                  <a:lnTo>
                    <a:pt x="4186058" y="0"/>
                  </a:lnTo>
                  <a:close/>
                </a:path>
              </a:pathLst>
            </a:custGeom>
            <a:solidFill>
              <a:srgbClr val="BFBFBF"/>
            </a:solidFill>
          </p:spPr>
          <p:txBody>
            <a:bodyPr wrap="square" lIns="0" tIns="0" rIns="0" bIns="0" rtlCol="0"/>
            <a:lstStyle/>
            <a:p>
              <a:endParaRPr/>
            </a:p>
          </p:txBody>
        </p:sp>
        <p:sp>
          <p:nvSpPr>
            <p:cNvPr id="5" name="object 5"/>
            <p:cNvSpPr/>
            <p:nvPr/>
          </p:nvSpPr>
          <p:spPr>
            <a:xfrm>
              <a:off x="3119463" y="2118639"/>
              <a:ext cx="4186554" cy="4036695"/>
            </a:xfrm>
            <a:custGeom>
              <a:avLst/>
              <a:gdLst/>
              <a:ahLst/>
              <a:cxnLst/>
              <a:rect l="l" t="t" r="r" b="b"/>
              <a:pathLst>
                <a:path w="4186554" h="4036695">
                  <a:moveTo>
                    <a:pt x="0" y="4036566"/>
                  </a:moveTo>
                  <a:lnTo>
                    <a:pt x="4186058" y="4036566"/>
                  </a:lnTo>
                  <a:lnTo>
                    <a:pt x="4186058" y="0"/>
                  </a:lnTo>
                  <a:lnTo>
                    <a:pt x="0" y="0"/>
                  </a:lnTo>
                  <a:lnTo>
                    <a:pt x="0" y="4036566"/>
                  </a:lnTo>
                  <a:close/>
                </a:path>
              </a:pathLst>
            </a:custGeom>
            <a:ln w="18318">
              <a:solidFill>
                <a:srgbClr val="000000"/>
              </a:solidFill>
            </a:ln>
          </p:spPr>
          <p:txBody>
            <a:bodyPr wrap="square" lIns="0" tIns="0" rIns="0" bIns="0" rtlCol="0"/>
            <a:lstStyle/>
            <a:p>
              <a:endParaRPr/>
            </a:p>
          </p:txBody>
        </p:sp>
        <p:sp>
          <p:nvSpPr>
            <p:cNvPr id="6" name="object 6"/>
            <p:cNvSpPr/>
            <p:nvPr/>
          </p:nvSpPr>
          <p:spPr>
            <a:xfrm>
              <a:off x="5699529" y="2119128"/>
              <a:ext cx="313055" cy="1774825"/>
            </a:xfrm>
            <a:custGeom>
              <a:avLst/>
              <a:gdLst/>
              <a:ahLst/>
              <a:cxnLst/>
              <a:rect l="l" t="t" r="r" b="b"/>
              <a:pathLst>
                <a:path w="313054" h="1774825">
                  <a:moveTo>
                    <a:pt x="312846" y="0"/>
                  </a:moveTo>
                  <a:lnTo>
                    <a:pt x="0" y="0"/>
                  </a:lnTo>
                  <a:lnTo>
                    <a:pt x="154225" y="1774462"/>
                  </a:lnTo>
                  <a:lnTo>
                    <a:pt x="312846" y="0"/>
                  </a:lnTo>
                  <a:close/>
                </a:path>
              </a:pathLst>
            </a:custGeom>
            <a:solidFill>
              <a:srgbClr val="FFFFFF"/>
            </a:solidFill>
          </p:spPr>
          <p:txBody>
            <a:bodyPr wrap="square" lIns="0" tIns="0" rIns="0" bIns="0" rtlCol="0"/>
            <a:lstStyle/>
            <a:p>
              <a:endParaRPr/>
            </a:p>
          </p:txBody>
        </p:sp>
        <p:sp>
          <p:nvSpPr>
            <p:cNvPr id="7" name="object 7"/>
            <p:cNvSpPr/>
            <p:nvPr/>
          </p:nvSpPr>
          <p:spPr>
            <a:xfrm>
              <a:off x="5699529" y="2119128"/>
              <a:ext cx="313055" cy="1774825"/>
            </a:xfrm>
            <a:custGeom>
              <a:avLst/>
              <a:gdLst/>
              <a:ahLst/>
              <a:cxnLst/>
              <a:rect l="l" t="t" r="r" b="b"/>
              <a:pathLst>
                <a:path w="313054" h="1774825">
                  <a:moveTo>
                    <a:pt x="312846" y="0"/>
                  </a:moveTo>
                  <a:lnTo>
                    <a:pt x="154225" y="1774462"/>
                  </a:lnTo>
                  <a:lnTo>
                    <a:pt x="0" y="0"/>
                  </a:lnTo>
                  <a:lnTo>
                    <a:pt x="312846" y="0"/>
                  </a:lnTo>
                  <a:close/>
                </a:path>
              </a:pathLst>
            </a:custGeom>
            <a:ln w="9159">
              <a:solidFill>
                <a:srgbClr val="000000"/>
              </a:solidFill>
            </a:ln>
          </p:spPr>
          <p:txBody>
            <a:bodyPr wrap="square" lIns="0" tIns="0" rIns="0" bIns="0" rtlCol="0"/>
            <a:lstStyle/>
            <a:p>
              <a:endParaRPr/>
            </a:p>
          </p:txBody>
        </p:sp>
        <p:sp>
          <p:nvSpPr>
            <p:cNvPr id="8" name="object 8"/>
            <p:cNvSpPr/>
            <p:nvPr/>
          </p:nvSpPr>
          <p:spPr>
            <a:xfrm>
              <a:off x="5377871" y="2119128"/>
              <a:ext cx="313055" cy="1774825"/>
            </a:xfrm>
            <a:custGeom>
              <a:avLst/>
              <a:gdLst/>
              <a:ahLst/>
              <a:cxnLst/>
              <a:rect l="l" t="t" r="r" b="b"/>
              <a:pathLst>
                <a:path w="313054" h="1774825">
                  <a:moveTo>
                    <a:pt x="312846" y="0"/>
                  </a:moveTo>
                  <a:lnTo>
                    <a:pt x="0" y="0"/>
                  </a:lnTo>
                  <a:lnTo>
                    <a:pt x="154225" y="1774462"/>
                  </a:lnTo>
                  <a:lnTo>
                    <a:pt x="312846" y="0"/>
                  </a:lnTo>
                  <a:close/>
                </a:path>
              </a:pathLst>
            </a:custGeom>
            <a:solidFill>
              <a:srgbClr val="FFFFFF"/>
            </a:solidFill>
          </p:spPr>
          <p:txBody>
            <a:bodyPr wrap="square" lIns="0" tIns="0" rIns="0" bIns="0" rtlCol="0"/>
            <a:lstStyle/>
            <a:p>
              <a:endParaRPr/>
            </a:p>
          </p:txBody>
        </p:sp>
        <p:sp>
          <p:nvSpPr>
            <p:cNvPr id="9" name="object 9"/>
            <p:cNvSpPr/>
            <p:nvPr/>
          </p:nvSpPr>
          <p:spPr>
            <a:xfrm>
              <a:off x="5377871" y="2119128"/>
              <a:ext cx="313055" cy="1774825"/>
            </a:xfrm>
            <a:custGeom>
              <a:avLst/>
              <a:gdLst/>
              <a:ahLst/>
              <a:cxnLst/>
              <a:rect l="l" t="t" r="r" b="b"/>
              <a:pathLst>
                <a:path w="313054" h="1774825">
                  <a:moveTo>
                    <a:pt x="312846" y="0"/>
                  </a:moveTo>
                  <a:lnTo>
                    <a:pt x="154225" y="1774462"/>
                  </a:lnTo>
                  <a:lnTo>
                    <a:pt x="0" y="0"/>
                  </a:lnTo>
                  <a:lnTo>
                    <a:pt x="312846" y="0"/>
                  </a:lnTo>
                  <a:close/>
                </a:path>
              </a:pathLst>
            </a:custGeom>
            <a:ln w="9159">
              <a:solidFill>
                <a:srgbClr val="000000"/>
              </a:solidFill>
            </a:ln>
          </p:spPr>
          <p:txBody>
            <a:bodyPr wrap="square" lIns="0" tIns="0" rIns="0" bIns="0" rtlCol="0"/>
            <a:lstStyle/>
            <a:p>
              <a:endParaRPr/>
            </a:p>
          </p:txBody>
        </p:sp>
        <p:sp>
          <p:nvSpPr>
            <p:cNvPr id="10" name="object 10"/>
            <p:cNvSpPr/>
            <p:nvPr/>
          </p:nvSpPr>
          <p:spPr>
            <a:xfrm>
              <a:off x="6342845" y="2119128"/>
              <a:ext cx="313055" cy="1774825"/>
            </a:xfrm>
            <a:custGeom>
              <a:avLst/>
              <a:gdLst/>
              <a:ahLst/>
              <a:cxnLst/>
              <a:rect l="l" t="t" r="r" b="b"/>
              <a:pathLst>
                <a:path w="313054" h="1774825">
                  <a:moveTo>
                    <a:pt x="312846" y="0"/>
                  </a:moveTo>
                  <a:lnTo>
                    <a:pt x="0" y="0"/>
                  </a:lnTo>
                  <a:lnTo>
                    <a:pt x="154225" y="1774462"/>
                  </a:lnTo>
                  <a:lnTo>
                    <a:pt x="312846" y="0"/>
                  </a:lnTo>
                  <a:close/>
                </a:path>
              </a:pathLst>
            </a:custGeom>
            <a:solidFill>
              <a:srgbClr val="FFFFFF"/>
            </a:solidFill>
          </p:spPr>
          <p:txBody>
            <a:bodyPr wrap="square" lIns="0" tIns="0" rIns="0" bIns="0" rtlCol="0"/>
            <a:lstStyle/>
            <a:p>
              <a:endParaRPr/>
            </a:p>
          </p:txBody>
        </p:sp>
        <p:sp>
          <p:nvSpPr>
            <p:cNvPr id="11" name="object 11"/>
            <p:cNvSpPr/>
            <p:nvPr/>
          </p:nvSpPr>
          <p:spPr>
            <a:xfrm>
              <a:off x="6342845" y="2119128"/>
              <a:ext cx="313055" cy="1774825"/>
            </a:xfrm>
            <a:custGeom>
              <a:avLst/>
              <a:gdLst/>
              <a:ahLst/>
              <a:cxnLst/>
              <a:rect l="l" t="t" r="r" b="b"/>
              <a:pathLst>
                <a:path w="313054" h="1774825">
                  <a:moveTo>
                    <a:pt x="312846" y="0"/>
                  </a:moveTo>
                  <a:lnTo>
                    <a:pt x="154225" y="1774462"/>
                  </a:lnTo>
                  <a:lnTo>
                    <a:pt x="0" y="0"/>
                  </a:lnTo>
                  <a:lnTo>
                    <a:pt x="312846" y="0"/>
                  </a:lnTo>
                  <a:close/>
                </a:path>
              </a:pathLst>
            </a:custGeom>
            <a:ln w="9159">
              <a:solidFill>
                <a:srgbClr val="000000"/>
              </a:solidFill>
            </a:ln>
          </p:spPr>
          <p:txBody>
            <a:bodyPr wrap="square" lIns="0" tIns="0" rIns="0" bIns="0" rtlCol="0"/>
            <a:lstStyle/>
            <a:p>
              <a:endParaRPr/>
            </a:p>
          </p:txBody>
        </p:sp>
        <p:sp>
          <p:nvSpPr>
            <p:cNvPr id="12" name="object 12"/>
            <p:cNvSpPr/>
            <p:nvPr/>
          </p:nvSpPr>
          <p:spPr>
            <a:xfrm>
              <a:off x="6021187" y="2119128"/>
              <a:ext cx="313055" cy="1774825"/>
            </a:xfrm>
            <a:custGeom>
              <a:avLst/>
              <a:gdLst/>
              <a:ahLst/>
              <a:cxnLst/>
              <a:rect l="l" t="t" r="r" b="b"/>
              <a:pathLst>
                <a:path w="313054" h="1774825">
                  <a:moveTo>
                    <a:pt x="312846" y="0"/>
                  </a:moveTo>
                  <a:lnTo>
                    <a:pt x="0" y="0"/>
                  </a:lnTo>
                  <a:lnTo>
                    <a:pt x="154215" y="1774462"/>
                  </a:lnTo>
                  <a:lnTo>
                    <a:pt x="312846" y="0"/>
                  </a:lnTo>
                  <a:close/>
                </a:path>
              </a:pathLst>
            </a:custGeom>
            <a:solidFill>
              <a:srgbClr val="FFFFFF"/>
            </a:solidFill>
          </p:spPr>
          <p:txBody>
            <a:bodyPr wrap="square" lIns="0" tIns="0" rIns="0" bIns="0" rtlCol="0"/>
            <a:lstStyle/>
            <a:p>
              <a:endParaRPr/>
            </a:p>
          </p:txBody>
        </p:sp>
        <p:sp>
          <p:nvSpPr>
            <p:cNvPr id="13" name="object 13"/>
            <p:cNvSpPr/>
            <p:nvPr/>
          </p:nvSpPr>
          <p:spPr>
            <a:xfrm>
              <a:off x="6021187" y="2119128"/>
              <a:ext cx="313055" cy="1774825"/>
            </a:xfrm>
            <a:custGeom>
              <a:avLst/>
              <a:gdLst/>
              <a:ahLst/>
              <a:cxnLst/>
              <a:rect l="l" t="t" r="r" b="b"/>
              <a:pathLst>
                <a:path w="313054" h="1774825">
                  <a:moveTo>
                    <a:pt x="312846" y="0"/>
                  </a:moveTo>
                  <a:lnTo>
                    <a:pt x="154215" y="1774462"/>
                  </a:lnTo>
                  <a:lnTo>
                    <a:pt x="0" y="0"/>
                  </a:lnTo>
                  <a:lnTo>
                    <a:pt x="312846" y="0"/>
                  </a:lnTo>
                  <a:close/>
                </a:path>
              </a:pathLst>
            </a:custGeom>
            <a:ln w="9159">
              <a:solidFill>
                <a:srgbClr val="000000"/>
              </a:solidFill>
            </a:ln>
          </p:spPr>
          <p:txBody>
            <a:bodyPr wrap="square" lIns="0" tIns="0" rIns="0" bIns="0" rtlCol="0"/>
            <a:lstStyle/>
            <a:p>
              <a:endParaRPr/>
            </a:p>
          </p:txBody>
        </p:sp>
        <p:sp>
          <p:nvSpPr>
            <p:cNvPr id="14" name="object 14"/>
            <p:cNvSpPr/>
            <p:nvPr/>
          </p:nvSpPr>
          <p:spPr>
            <a:xfrm>
              <a:off x="6986161" y="2119128"/>
              <a:ext cx="313055" cy="1774825"/>
            </a:xfrm>
            <a:custGeom>
              <a:avLst/>
              <a:gdLst/>
              <a:ahLst/>
              <a:cxnLst/>
              <a:rect l="l" t="t" r="r" b="b"/>
              <a:pathLst>
                <a:path w="313054" h="1774825">
                  <a:moveTo>
                    <a:pt x="312846" y="0"/>
                  </a:moveTo>
                  <a:lnTo>
                    <a:pt x="0" y="0"/>
                  </a:lnTo>
                  <a:lnTo>
                    <a:pt x="154215" y="1774462"/>
                  </a:lnTo>
                  <a:lnTo>
                    <a:pt x="312846" y="0"/>
                  </a:lnTo>
                  <a:close/>
                </a:path>
              </a:pathLst>
            </a:custGeom>
            <a:solidFill>
              <a:srgbClr val="FFFFFF"/>
            </a:solidFill>
          </p:spPr>
          <p:txBody>
            <a:bodyPr wrap="square" lIns="0" tIns="0" rIns="0" bIns="0" rtlCol="0"/>
            <a:lstStyle/>
            <a:p>
              <a:endParaRPr/>
            </a:p>
          </p:txBody>
        </p:sp>
        <p:sp>
          <p:nvSpPr>
            <p:cNvPr id="15" name="object 15"/>
            <p:cNvSpPr/>
            <p:nvPr/>
          </p:nvSpPr>
          <p:spPr>
            <a:xfrm>
              <a:off x="6986161" y="2119128"/>
              <a:ext cx="313055" cy="1774825"/>
            </a:xfrm>
            <a:custGeom>
              <a:avLst/>
              <a:gdLst/>
              <a:ahLst/>
              <a:cxnLst/>
              <a:rect l="l" t="t" r="r" b="b"/>
              <a:pathLst>
                <a:path w="313054" h="1774825">
                  <a:moveTo>
                    <a:pt x="312846" y="0"/>
                  </a:moveTo>
                  <a:lnTo>
                    <a:pt x="154215" y="1774462"/>
                  </a:lnTo>
                  <a:lnTo>
                    <a:pt x="0" y="0"/>
                  </a:lnTo>
                  <a:lnTo>
                    <a:pt x="312846" y="0"/>
                  </a:lnTo>
                  <a:close/>
                </a:path>
              </a:pathLst>
            </a:custGeom>
            <a:ln w="9159">
              <a:solidFill>
                <a:srgbClr val="000000"/>
              </a:solidFill>
            </a:ln>
          </p:spPr>
          <p:txBody>
            <a:bodyPr wrap="square" lIns="0" tIns="0" rIns="0" bIns="0" rtlCol="0"/>
            <a:lstStyle/>
            <a:p>
              <a:endParaRPr/>
            </a:p>
          </p:txBody>
        </p:sp>
        <p:sp>
          <p:nvSpPr>
            <p:cNvPr id="16" name="object 16"/>
            <p:cNvSpPr/>
            <p:nvPr/>
          </p:nvSpPr>
          <p:spPr>
            <a:xfrm>
              <a:off x="6664503" y="2119128"/>
              <a:ext cx="313055" cy="1774825"/>
            </a:xfrm>
            <a:custGeom>
              <a:avLst/>
              <a:gdLst/>
              <a:ahLst/>
              <a:cxnLst/>
              <a:rect l="l" t="t" r="r" b="b"/>
              <a:pathLst>
                <a:path w="313054" h="1774825">
                  <a:moveTo>
                    <a:pt x="312846" y="0"/>
                  </a:moveTo>
                  <a:lnTo>
                    <a:pt x="0" y="0"/>
                  </a:lnTo>
                  <a:lnTo>
                    <a:pt x="154225" y="1774462"/>
                  </a:lnTo>
                  <a:lnTo>
                    <a:pt x="312846" y="0"/>
                  </a:lnTo>
                  <a:close/>
                </a:path>
              </a:pathLst>
            </a:custGeom>
            <a:solidFill>
              <a:srgbClr val="FFFFFF"/>
            </a:solidFill>
          </p:spPr>
          <p:txBody>
            <a:bodyPr wrap="square" lIns="0" tIns="0" rIns="0" bIns="0" rtlCol="0"/>
            <a:lstStyle/>
            <a:p>
              <a:endParaRPr/>
            </a:p>
          </p:txBody>
        </p:sp>
        <p:sp>
          <p:nvSpPr>
            <p:cNvPr id="17" name="object 17"/>
            <p:cNvSpPr/>
            <p:nvPr/>
          </p:nvSpPr>
          <p:spPr>
            <a:xfrm>
              <a:off x="6664503" y="2119128"/>
              <a:ext cx="313055" cy="1774825"/>
            </a:xfrm>
            <a:custGeom>
              <a:avLst/>
              <a:gdLst/>
              <a:ahLst/>
              <a:cxnLst/>
              <a:rect l="l" t="t" r="r" b="b"/>
              <a:pathLst>
                <a:path w="313054" h="1774825">
                  <a:moveTo>
                    <a:pt x="312846" y="0"/>
                  </a:moveTo>
                  <a:lnTo>
                    <a:pt x="154225" y="1774462"/>
                  </a:lnTo>
                  <a:lnTo>
                    <a:pt x="0" y="0"/>
                  </a:lnTo>
                  <a:lnTo>
                    <a:pt x="312846" y="0"/>
                  </a:lnTo>
                  <a:close/>
                </a:path>
              </a:pathLst>
            </a:custGeom>
            <a:ln w="9159">
              <a:solidFill>
                <a:srgbClr val="000000"/>
              </a:solidFill>
            </a:ln>
          </p:spPr>
          <p:txBody>
            <a:bodyPr wrap="square" lIns="0" tIns="0" rIns="0" bIns="0" rtlCol="0"/>
            <a:lstStyle/>
            <a:p>
              <a:endParaRPr/>
            </a:p>
          </p:txBody>
        </p:sp>
        <p:sp>
          <p:nvSpPr>
            <p:cNvPr id="18" name="object 18"/>
            <p:cNvSpPr/>
            <p:nvPr/>
          </p:nvSpPr>
          <p:spPr>
            <a:xfrm>
              <a:off x="3438309" y="2119128"/>
              <a:ext cx="313055" cy="1774825"/>
            </a:xfrm>
            <a:custGeom>
              <a:avLst/>
              <a:gdLst/>
              <a:ahLst/>
              <a:cxnLst/>
              <a:rect l="l" t="t" r="r" b="b"/>
              <a:pathLst>
                <a:path w="313054" h="1774825">
                  <a:moveTo>
                    <a:pt x="312845" y="0"/>
                  </a:moveTo>
                  <a:lnTo>
                    <a:pt x="0" y="0"/>
                  </a:lnTo>
                  <a:lnTo>
                    <a:pt x="154220" y="1774462"/>
                  </a:lnTo>
                  <a:lnTo>
                    <a:pt x="312845" y="0"/>
                  </a:lnTo>
                  <a:close/>
                </a:path>
              </a:pathLst>
            </a:custGeom>
            <a:solidFill>
              <a:srgbClr val="FFFFFF"/>
            </a:solidFill>
          </p:spPr>
          <p:txBody>
            <a:bodyPr wrap="square" lIns="0" tIns="0" rIns="0" bIns="0" rtlCol="0"/>
            <a:lstStyle/>
            <a:p>
              <a:endParaRPr/>
            </a:p>
          </p:txBody>
        </p:sp>
        <p:sp>
          <p:nvSpPr>
            <p:cNvPr id="19" name="object 19"/>
            <p:cNvSpPr/>
            <p:nvPr/>
          </p:nvSpPr>
          <p:spPr>
            <a:xfrm>
              <a:off x="3438309" y="2119128"/>
              <a:ext cx="313055" cy="1774825"/>
            </a:xfrm>
            <a:custGeom>
              <a:avLst/>
              <a:gdLst/>
              <a:ahLst/>
              <a:cxnLst/>
              <a:rect l="l" t="t" r="r" b="b"/>
              <a:pathLst>
                <a:path w="313054" h="1774825">
                  <a:moveTo>
                    <a:pt x="312845" y="0"/>
                  </a:moveTo>
                  <a:lnTo>
                    <a:pt x="154220" y="1774462"/>
                  </a:lnTo>
                  <a:lnTo>
                    <a:pt x="0" y="0"/>
                  </a:lnTo>
                  <a:lnTo>
                    <a:pt x="312845" y="0"/>
                  </a:lnTo>
                  <a:close/>
                </a:path>
              </a:pathLst>
            </a:custGeom>
            <a:ln w="9159">
              <a:solidFill>
                <a:srgbClr val="000000"/>
              </a:solidFill>
            </a:ln>
          </p:spPr>
          <p:txBody>
            <a:bodyPr wrap="square" lIns="0" tIns="0" rIns="0" bIns="0" rtlCol="0"/>
            <a:lstStyle/>
            <a:p>
              <a:endParaRPr/>
            </a:p>
          </p:txBody>
        </p:sp>
        <p:sp>
          <p:nvSpPr>
            <p:cNvPr id="20" name="object 20"/>
            <p:cNvSpPr/>
            <p:nvPr/>
          </p:nvSpPr>
          <p:spPr>
            <a:xfrm>
              <a:off x="3116649" y="2119128"/>
              <a:ext cx="313055" cy="1774825"/>
            </a:xfrm>
            <a:custGeom>
              <a:avLst/>
              <a:gdLst/>
              <a:ahLst/>
              <a:cxnLst/>
              <a:rect l="l" t="t" r="r" b="b"/>
              <a:pathLst>
                <a:path w="313054" h="1774825">
                  <a:moveTo>
                    <a:pt x="312845" y="0"/>
                  </a:moveTo>
                  <a:lnTo>
                    <a:pt x="0" y="0"/>
                  </a:lnTo>
                  <a:lnTo>
                    <a:pt x="154221" y="1774462"/>
                  </a:lnTo>
                  <a:lnTo>
                    <a:pt x="312845" y="0"/>
                  </a:lnTo>
                  <a:close/>
                </a:path>
              </a:pathLst>
            </a:custGeom>
            <a:solidFill>
              <a:srgbClr val="FFFFFF"/>
            </a:solidFill>
          </p:spPr>
          <p:txBody>
            <a:bodyPr wrap="square" lIns="0" tIns="0" rIns="0" bIns="0" rtlCol="0"/>
            <a:lstStyle/>
            <a:p>
              <a:endParaRPr/>
            </a:p>
          </p:txBody>
        </p:sp>
        <p:sp>
          <p:nvSpPr>
            <p:cNvPr id="21" name="object 21"/>
            <p:cNvSpPr/>
            <p:nvPr/>
          </p:nvSpPr>
          <p:spPr>
            <a:xfrm>
              <a:off x="3116649" y="2119128"/>
              <a:ext cx="313055" cy="1774825"/>
            </a:xfrm>
            <a:custGeom>
              <a:avLst/>
              <a:gdLst/>
              <a:ahLst/>
              <a:cxnLst/>
              <a:rect l="l" t="t" r="r" b="b"/>
              <a:pathLst>
                <a:path w="313054" h="1774825">
                  <a:moveTo>
                    <a:pt x="312845" y="0"/>
                  </a:moveTo>
                  <a:lnTo>
                    <a:pt x="154221" y="1774462"/>
                  </a:lnTo>
                  <a:lnTo>
                    <a:pt x="0" y="0"/>
                  </a:lnTo>
                  <a:lnTo>
                    <a:pt x="312845" y="0"/>
                  </a:lnTo>
                  <a:close/>
                </a:path>
              </a:pathLst>
            </a:custGeom>
            <a:ln w="9159">
              <a:solidFill>
                <a:srgbClr val="000000"/>
              </a:solidFill>
            </a:ln>
          </p:spPr>
          <p:txBody>
            <a:bodyPr wrap="square" lIns="0" tIns="0" rIns="0" bIns="0" rtlCol="0"/>
            <a:lstStyle/>
            <a:p>
              <a:endParaRPr/>
            </a:p>
          </p:txBody>
        </p:sp>
        <p:sp>
          <p:nvSpPr>
            <p:cNvPr id="22" name="object 22"/>
            <p:cNvSpPr/>
            <p:nvPr/>
          </p:nvSpPr>
          <p:spPr>
            <a:xfrm>
              <a:off x="4081624" y="2119128"/>
              <a:ext cx="313055" cy="1774825"/>
            </a:xfrm>
            <a:custGeom>
              <a:avLst/>
              <a:gdLst/>
              <a:ahLst/>
              <a:cxnLst/>
              <a:rect l="l" t="t" r="r" b="b"/>
              <a:pathLst>
                <a:path w="313054" h="1774825">
                  <a:moveTo>
                    <a:pt x="312846" y="0"/>
                  </a:moveTo>
                  <a:lnTo>
                    <a:pt x="0" y="0"/>
                  </a:lnTo>
                  <a:lnTo>
                    <a:pt x="154215" y="1774462"/>
                  </a:lnTo>
                  <a:lnTo>
                    <a:pt x="312846" y="0"/>
                  </a:lnTo>
                  <a:close/>
                </a:path>
              </a:pathLst>
            </a:custGeom>
            <a:solidFill>
              <a:srgbClr val="FFFFFF"/>
            </a:solidFill>
          </p:spPr>
          <p:txBody>
            <a:bodyPr wrap="square" lIns="0" tIns="0" rIns="0" bIns="0" rtlCol="0"/>
            <a:lstStyle/>
            <a:p>
              <a:endParaRPr/>
            </a:p>
          </p:txBody>
        </p:sp>
        <p:sp>
          <p:nvSpPr>
            <p:cNvPr id="23" name="object 23"/>
            <p:cNvSpPr/>
            <p:nvPr/>
          </p:nvSpPr>
          <p:spPr>
            <a:xfrm>
              <a:off x="4081624" y="2119128"/>
              <a:ext cx="313055" cy="1774825"/>
            </a:xfrm>
            <a:custGeom>
              <a:avLst/>
              <a:gdLst/>
              <a:ahLst/>
              <a:cxnLst/>
              <a:rect l="l" t="t" r="r" b="b"/>
              <a:pathLst>
                <a:path w="313054" h="1774825">
                  <a:moveTo>
                    <a:pt x="312846" y="0"/>
                  </a:moveTo>
                  <a:lnTo>
                    <a:pt x="154215" y="1774462"/>
                  </a:lnTo>
                  <a:lnTo>
                    <a:pt x="0" y="0"/>
                  </a:lnTo>
                  <a:lnTo>
                    <a:pt x="312846" y="0"/>
                  </a:lnTo>
                  <a:close/>
                </a:path>
              </a:pathLst>
            </a:custGeom>
            <a:ln w="9159">
              <a:solidFill>
                <a:srgbClr val="000000"/>
              </a:solidFill>
            </a:ln>
          </p:spPr>
          <p:txBody>
            <a:bodyPr wrap="square" lIns="0" tIns="0" rIns="0" bIns="0" rtlCol="0"/>
            <a:lstStyle/>
            <a:p>
              <a:endParaRPr/>
            </a:p>
          </p:txBody>
        </p:sp>
        <p:sp>
          <p:nvSpPr>
            <p:cNvPr id="24" name="object 24"/>
            <p:cNvSpPr/>
            <p:nvPr/>
          </p:nvSpPr>
          <p:spPr>
            <a:xfrm>
              <a:off x="3759966" y="2119128"/>
              <a:ext cx="313055" cy="1774825"/>
            </a:xfrm>
            <a:custGeom>
              <a:avLst/>
              <a:gdLst/>
              <a:ahLst/>
              <a:cxnLst/>
              <a:rect l="l" t="t" r="r" b="b"/>
              <a:pathLst>
                <a:path w="313054" h="1774825">
                  <a:moveTo>
                    <a:pt x="312846" y="0"/>
                  </a:moveTo>
                  <a:lnTo>
                    <a:pt x="0" y="0"/>
                  </a:lnTo>
                  <a:lnTo>
                    <a:pt x="154215" y="1774462"/>
                  </a:lnTo>
                  <a:lnTo>
                    <a:pt x="312846" y="0"/>
                  </a:lnTo>
                  <a:close/>
                </a:path>
              </a:pathLst>
            </a:custGeom>
            <a:solidFill>
              <a:srgbClr val="FFFFFF"/>
            </a:solidFill>
          </p:spPr>
          <p:txBody>
            <a:bodyPr wrap="square" lIns="0" tIns="0" rIns="0" bIns="0" rtlCol="0"/>
            <a:lstStyle/>
            <a:p>
              <a:endParaRPr/>
            </a:p>
          </p:txBody>
        </p:sp>
        <p:sp>
          <p:nvSpPr>
            <p:cNvPr id="25" name="object 25"/>
            <p:cNvSpPr/>
            <p:nvPr/>
          </p:nvSpPr>
          <p:spPr>
            <a:xfrm>
              <a:off x="3759966" y="2119128"/>
              <a:ext cx="313055" cy="1774825"/>
            </a:xfrm>
            <a:custGeom>
              <a:avLst/>
              <a:gdLst/>
              <a:ahLst/>
              <a:cxnLst/>
              <a:rect l="l" t="t" r="r" b="b"/>
              <a:pathLst>
                <a:path w="313054" h="1774825">
                  <a:moveTo>
                    <a:pt x="312846" y="0"/>
                  </a:moveTo>
                  <a:lnTo>
                    <a:pt x="154215" y="1774462"/>
                  </a:lnTo>
                  <a:lnTo>
                    <a:pt x="0" y="0"/>
                  </a:lnTo>
                  <a:lnTo>
                    <a:pt x="312846" y="0"/>
                  </a:lnTo>
                  <a:close/>
                </a:path>
              </a:pathLst>
            </a:custGeom>
            <a:ln w="9159">
              <a:solidFill>
                <a:srgbClr val="000000"/>
              </a:solidFill>
            </a:ln>
          </p:spPr>
          <p:txBody>
            <a:bodyPr wrap="square" lIns="0" tIns="0" rIns="0" bIns="0" rtlCol="0"/>
            <a:lstStyle/>
            <a:p>
              <a:endParaRPr/>
            </a:p>
          </p:txBody>
        </p:sp>
        <p:sp>
          <p:nvSpPr>
            <p:cNvPr id="26" name="object 26"/>
            <p:cNvSpPr/>
            <p:nvPr/>
          </p:nvSpPr>
          <p:spPr>
            <a:xfrm>
              <a:off x="4724940" y="2119128"/>
              <a:ext cx="313055" cy="1774825"/>
            </a:xfrm>
            <a:custGeom>
              <a:avLst/>
              <a:gdLst/>
              <a:ahLst/>
              <a:cxnLst/>
              <a:rect l="l" t="t" r="r" b="b"/>
              <a:pathLst>
                <a:path w="313054" h="1774825">
                  <a:moveTo>
                    <a:pt x="312846" y="0"/>
                  </a:moveTo>
                  <a:lnTo>
                    <a:pt x="0" y="0"/>
                  </a:lnTo>
                  <a:lnTo>
                    <a:pt x="154225" y="1774462"/>
                  </a:lnTo>
                  <a:lnTo>
                    <a:pt x="312846" y="0"/>
                  </a:lnTo>
                  <a:close/>
                </a:path>
              </a:pathLst>
            </a:custGeom>
            <a:solidFill>
              <a:srgbClr val="FFFFFF"/>
            </a:solidFill>
          </p:spPr>
          <p:txBody>
            <a:bodyPr wrap="square" lIns="0" tIns="0" rIns="0" bIns="0" rtlCol="0"/>
            <a:lstStyle/>
            <a:p>
              <a:endParaRPr/>
            </a:p>
          </p:txBody>
        </p:sp>
        <p:sp>
          <p:nvSpPr>
            <p:cNvPr id="27" name="object 27"/>
            <p:cNvSpPr/>
            <p:nvPr/>
          </p:nvSpPr>
          <p:spPr>
            <a:xfrm>
              <a:off x="4724940" y="2119128"/>
              <a:ext cx="313055" cy="1774825"/>
            </a:xfrm>
            <a:custGeom>
              <a:avLst/>
              <a:gdLst/>
              <a:ahLst/>
              <a:cxnLst/>
              <a:rect l="l" t="t" r="r" b="b"/>
              <a:pathLst>
                <a:path w="313054" h="1774825">
                  <a:moveTo>
                    <a:pt x="312846" y="0"/>
                  </a:moveTo>
                  <a:lnTo>
                    <a:pt x="154225" y="1774462"/>
                  </a:lnTo>
                  <a:lnTo>
                    <a:pt x="0" y="0"/>
                  </a:lnTo>
                  <a:lnTo>
                    <a:pt x="312846" y="0"/>
                  </a:lnTo>
                  <a:close/>
                </a:path>
              </a:pathLst>
            </a:custGeom>
            <a:ln w="9159">
              <a:solidFill>
                <a:srgbClr val="000000"/>
              </a:solidFill>
            </a:ln>
          </p:spPr>
          <p:txBody>
            <a:bodyPr wrap="square" lIns="0" tIns="0" rIns="0" bIns="0" rtlCol="0"/>
            <a:lstStyle/>
            <a:p>
              <a:endParaRPr/>
            </a:p>
          </p:txBody>
        </p:sp>
        <p:sp>
          <p:nvSpPr>
            <p:cNvPr id="28" name="object 28"/>
            <p:cNvSpPr/>
            <p:nvPr/>
          </p:nvSpPr>
          <p:spPr>
            <a:xfrm>
              <a:off x="4403282" y="2119128"/>
              <a:ext cx="313055" cy="1774825"/>
            </a:xfrm>
            <a:custGeom>
              <a:avLst/>
              <a:gdLst/>
              <a:ahLst/>
              <a:cxnLst/>
              <a:rect l="l" t="t" r="r" b="b"/>
              <a:pathLst>
                <a:path w="313054" h="1774825">
                  <a:moveTo>
                    <a:pt x="312846" y="0"/>
                  </a:moveTo>
                  <a:lnTo>
                    <a:pt x="0" y="0"/>
                  </a:lnTo>
                  <a:lnTo>
                    <a:pt x="154215" y="1774462"/>
                  </a:lnTo>
                  <a:lnTo>
                    <a:pt x="312846" y="0"/>
                  </a:lnTo>
                  <a:close/>
                </a:path>
              </a:pathLst>
            </a:custGeom>
            <a:solidFill>
              <a:srgbClr val="FFFFFF"/>
            </a:solidFill>
          </p:spPr>
          <p:txBody>
            <a:bodyPr wrap="square" lIns="0" tIns="0" rIns="0" bIns="0" rtlCol="0"/>
            <a:lstStyle/>
            <a:p>
              <a:endParaRPr/>
            </a:p>
          </p:txBody>
        </p:sp>
        <p:sp>
          <p:nvSpPr>
            <p:cNvPr id="29" name="object 29"/>
            <p:cNvSpPr/>
            <p:nvPr/>
          </p:nvSpPr>
          <p:spPr>
            <a:xfrm>
              <a:off x="4403282" y="2119128"/>
              <a:ext cx="313055" cy="1774825"/>
            </a:xfrm>
            <a:custGeom>
              <a:avLst/>
              <a:gdLst/>
              <a:ahLst/>
              <a:cxnLst/>
              <a:rect l="l" t="t" r="r" b="b"/>
              <a:pathLst>
                <a:path w="313054" h="1774825">
                  <a:moveTo>
                    <a:pt x="312846" y="0"/>
                  </a:moveTo>
                  <a:lnTo>
                    <a:pt x="154215" y="1774462"/>
                  </a:lnTo>
                  <a:lnTo>
                    <a:pt x="0" y="0"/>
                  </a:lnTo>
                  <a:lnTo>
                    <a:pt x="312846" y="0"/>
                  </a:lnTo>
                  <a:close/>
                </a:path>
              </a:pathLst>
            </a:custGeom>
            <a:ln w="9159">
              <a:solidFill>
                <a:srgbClr val="000000"/>
              </a:solidFill>
            </a:ln>
          </p:spPr>
          <p:txBody>
            <a:bodyPr wrap="square" lIns="0" tIns="0" rIns="0" bIns="0" rtlCol="0"/>
            <a:lstStyle/>
            <a:p>
              <a:endParaRPr/>
            </a:p>
          </p:txBody>
        </p:sp>
        <p:sp>
          <p:nvSpPr>
            <p:cNvPr id="30" name="object 30"/>
            <p:cNvSpPr/>
            <p:nvPr/>
          </p:nvSpPr>
          <p:spPr>
            <a:xfrm>
              <a:off x="3438297" y="4380280"/>
              <a:ext cx="313055" cy="1774825"/>
            </a:xfrm>
            <a:custGeom>
              <a:avLst/>
              <a:gdLst/>
              <a:ahLst/>
              <a:cxnLst/>
              <a:rect l="l" t="t" r="r" b="b"/>
              <a:pathLst>
                <a:path w="313054" h="1774825">
                  <a:moveTo>
                    <a:pt x="154221" y="0"/>
                  </a:moveTo>
                  <a:lnTo>
                    <a:pt x="0" y="1774460"/>
                  </a:lnTo>
                  <a:lnTo>
                    <a:pt x="312847" y="1774460"/>
                  </a:lnTo>
                  <a:lnTo>
                    <a:pt x="154221" y="0"/>
                  </a:lnTo>
                  <a:close/>
                </a:path>
              </a:pathLst>
            </a:custGeom>
            <a:solidFill>
              <a:srgbClr val="FFFFFF"/>
            </a:solidFill>
          </p:spPr>
          <p:txBody>
            <a:bodyPr wrap="square" lIns="0" tIns="0" rIns="0" bIns="0" rtlCol="0"/>
            <a:lstStyle/>
            <a:p>
              <a:endParaRPr/>
            </a:p>
          </p:txBody>
        </p:sp>
        <p:sp>
          <p:nvSpPr>
            <p:cNvPr id="31" name="object 31"/>
            <p:cNvSpPr/>
            <p:nvPr/>
          </p:nvSpPr>
          <p:spPr>
            <a:xfrm>
              <a:off x="3438297" y="4380280"/>
              <a:ext cx="313055" cy="1774825"/>
            </a:xfrm>
            <a:custGeom>
              <a:avLst/>
              <a:gdLst/>
              <a:ahLst/>
              <a:cxnLst/>
              <a:rect l="l" t="t" r="r" b="b"/>
              <a:pathLst>
                <a:path w="313054" h="1774825">
                  <a:moveTo>
                    <a:pt x="312847" y="1774460"/>
                  </a:moveTo>
                  <a:lnTo>
                    <a:pt x="154221" y="0"/>
                  </a:lnTo>
                  <a:lnTo>
                    <a:pt x="0" y="1774460"/>
                  </a:lnTo>
                  <a:lnTo>
                    <a:pt x="312847" y="1774460"/>
                  </a:lnTo>
                  <a:close/>
                </a:path>
              </a:pathLst>
            </a:custGeom>
            <a:ln w="9159">
              <a:solidFill>
                <a:srgbClr val="000000"/>
              </a:solidFill>
            </a:ln>
          </p:spPr>
          <p:txBody>
            <a:bodyPr wrap="square" lIns="0" tIns="0" rIns="0" bIns="0" rtlCol="0"/>
            <a:lstStyle/>
            <a:p>
              <a:endParaRPr/>
            </a:p>
          </p:txBody>
        </p:sp>
        <p:sp>
          <p:nvSpPr>
            <p:cNvPr id="32" name="object 32"/>
            <p:cNvSpPr/>
            <p:nvPr/>
          </p:nvSpPr>
          <p:spPr>
            <a:xfrm>
              <a:off x="3116641" y="4380280"/>
              <a:ext cx="313055" cy="1774825"/>
            </a:xfrm>
            <a:custGeom>
              <a:avLst/>
              <a:gdLst/>
              <a:ahLst/>
              <a:cxnLst/>
              <a:rect l="l" t="t" r="r" b="b"/>
              <a:pathLst>
                <a:path w="313054" h="1774825">
                  <a:moveTo>
                    <a:pt x="154221" y="0"/>
                  </a:moveTo>
                  <a:lnTo>
                    <a:pt x="0" y="1774460"/>
                  </a:lnTo>
                  <a:lnTo>
                    <a:pt x="312845" y="1774460"/>
                  </a:lnTo>
                  <a:lnTo>
                    <a:pt x="154221" y="0"/>
                  </a:lnTo>
                  <a:close/>
                </a:path>
              </a:pathLst>
            </a:custGeom>
            <a:solidFill>
              <a:srgbClr val="FFFFFF"/>
            </a:solidFill>
          </p:spPr>
          <p:txBody>
            <a:bodyPr wrap="square" lIns="0" tIns="0" rIns="0" bIns="0" rtlCol="0"/>
            <a:lstStyle/>
            <a:p>
              <a:endParaRPr/>
            </a:p>
          </p:txBody>
        </p:sp>
        <p:sp>
          <p:nvSpPr>
            <p:cNvPr id="33" name="object 33"/>
            <p:cNvSpPr/>
            <p:nvPr/>
          </p:nvSpPr>
          <p:spPr>
            <a:xfrm>
              <a:off x="3116641" y="4380280"/>
              <a:ext cx="313055" cy="1774825"/>
            </a:xfrm>
            <a:custGeom>
              <a:avLst/>
              <a:gdLst/>
              <a:ahLst/>
              <a:cxnLst/>
              <a:rect l="l" t="t" r="r" b="b"/>
              <a:pathLst>
                <a:path w="313054" h="1774825">
                  <a:moveTo>
                    <a:pt x="312845" y="1774460"/>
                  </a:moveTo>
                  <a:lnTo>
                    <a:pt x="154221" y="0"/>
                  </a:lnTo>
                  <a:lnTo>
                    <a:pt x="0" y="1774460"/>
                  </a:lnTo>
                  <a:lnTo>
                    <a:pt x="312845" y="1774460"/>
                  </a:lnTo>
                  <a:close/>
                </a:path>
              </a:pathLst>
            </a:custGeom>
            <a:ln w="9159">
              <a:solidFill>
                <a:srgbClr val="000000"/>
              </a:solidFill>
            </a:ln>
          </p:spPr>
          <p:txBody>
            <a:bodyPr wrap="square" lIns="0" tIns="0" rIns="0" bIns="0" rtlCol="0"/>
            <a:lstStyle/>
            <a:p>
              <a:endParaRPr/>
            </a:p>
          </p:txBody>
        </p:sp>
        <p:sp>
          <p:nvSpPr>
            <p:cNvPr id="34" name="object 34"/>
            <p:cNvSpPr/>
            <p:nvPr/>
          </p:nvSpPr>
          <p:spPr>
            <a:xfrm>
              <a:off x="4081615" y="4380280"/>
              <a:ext cx="313055" cy="1774825"/>
            </a:xfrm>
            <a:custGeom>
              <a:avLst/>
              <a:gdLst/>
              <a:ahLst/>
              <a:cxnLst/>
              <a:rect l="l" t="t" r="r" b="b"/>
              <a:pathLst>
                <a:path w="313054" h="1774825">
                  <a:moveTo>
                    <a:pt x="154215" y="0"/>
                  </a:moveTo>
                  <a:lnTo>
                    <a:pt x="0" y="1774457"/>
                  </a:lnTo>
                  <a:lnTo>
                    <a:pt x="312846" y="1774457"/>
                  </a:lnTo>
                  <a:lnTo>
                    <a:pt x="154215" y="0"/>
                  </a:lnTo>
                  <a:close/>
                </a:path>
              </a:pathLst>
            </a:custGeom>
            <a:solidFill>
              <a:srgbClr val="FFFFFF"/>
            </a:solidFill>
          </p:spPr>
          <p:txBody>
            <a:bodyPr wrap="square" lIns="0" tIns="0" rIns="0" bIns="0" rtlCol="0"/>
            <a:lstStyle/>
            <a:p>
              <a:endParaRPr/>
            </a:p>
          </p:txBody>
        </p:sp>
        <p:sp>
          <p:nvSpPr>
            <p:cNvPr id="35" name="object 35"/>
            <p:cNvSpPr/>
            <p:nvPr/>
          </p:nvSpPr>
          <p:spPr>
            <a:xfrm>
              <a:off x="4081615" y="4380280"/>
              <a:ext cx="313055" cy="1774825"/>
            </a:xfrm>
            <a:custGeom>
              <a:avLst/>
              <a:gdLst/>
              <a:ahLst/>
              <a:cxnLst/>
              <a:rect l="l" t="t" r="r" b="b"/>
              <a:pathLst>
                <a:path w="313054" h="1774825">
                  <a:moveTo>
                    <a:pt x="312846" y="1774457"/>
                  </a:moveTo>
                  <a:lnTo>
                    <a:pt x="154215" y="0"/>
                  </a:lnTo>
                  <a:lnTo>
                    <a:pt x="0" y="1774457"/>
                  </a:lnTo>
                  <a:lnTo>
                    <a:pt x="312846" y="1774457"/>
                  </a:lnTo>
                  <a:close/>
                </a:path>
              </a:pathLst>
            </a:custGeom>
            <a:ln w="9159">
              <a:solidFill>
                <a:srgbClr val="000000"/>
              </a:solidFill>
            </a:ln>
          </p:spPr>
          <p:txBody>
            <a:bodyPr wrap="square" lIns="0" tIns="0" rIns="0" bIns="0" rtlCol="0"/>
            <a:lstStyle/>
            <a:p>
              <a:endParaRPr/>
            </a:p>
          </p:txBody>
        </p:sp>
        <p:sp>
          <p:nvSpPr>
            <p:cNvPr id="36" name="object 36"/>
            <p:cNvSpPr/>
            <p:nvPr/>
          </p:nvSpPr>
          <p:spPr>
            <a:xfrm>
              <a:off x="3759956" y="4380280"/>
              <a:ext cx="313055" cy="1774825"/>
            </a:xfrm>
            <a:custGeom>
              <a:avLst/>
              <a:gdLst/>
              <a:ahLst/>
              <a:cxnLst/>
              <a:rect l="l" t="t" r="r" b="b"/>
              <a:pathLst>
                <a:path w="313054" h="1774825">
                  <a:moveTo>
                    <a:pt x="154215" y="0"/>
                  </a:moveTo>
                  <a:lnTo>
                    <a:pt x="0" y="1774457"/>
                  </a:lnTo>
                  <a:lnTo>
                    <a:pt x="312846" y="1774457"/>
                  </a:lnTo>
                  <a:lnTo>
                    <a:pt x="154215" y="0"/>
                  </a:lnTo>
                  <a:close/>
                </a:path>
              </a:pathLst>
            </a:custGeom>
            <a:solidFill>
              <a:srgbClr val="FFFFFF"/>
            </a:solidFill>
          </p:spPr>
          <p:txBody>
            <a:bodyPr wrap="square" lIns="0" tIns="0" rIns="0" bIns="0" rtlCol="0"/>
            <a:lstStyle/>
            <a:p>
              <a:endParaRPr/>
            </a:p>
          </p:txBody>
        </p:sp>
        <p:sp>
          <p:nvSpPr>
            <p:cNvPr id="37" name="object 37"/>
            <p:cNvSpPr/>
            <p:nvPr/>
          </p:nvSpPr>
          <p:spPr>
            <a:xfrm>
              <a:off x="3759956" y="4380280"/>
              <a:ext cx="313055" cy="1774825"/>
            </a:xfrm>
            <a:custGeom>
              <a:avLst/>
              <a:gdLst/>
              <a:ahLst/>
              <a:cxnLst/>
              <a:rect l="l" t="t" r="r" b="b"/>
              <a:pathLst>
                <a:path w="313054" h="1774825">
                  <a:moveTo>
                    <a:pt x="312846" y="1774457"/>
                  </a:moveTo>
                  <a:lnTo>
                    <a:pt x="154215" y="0"/>
                  </a:lnTo>
                  <a:lnTo>
                    <a:pt x="0" y="1774457"/>
                  </a:lnTo>
                  <a:lnTo>
                    <a:pt x="312846" y="1774457"/>
                  </a:lnTo>
                  <a:close/>
                </a:path>
              </a:pathLst>
            </a:custGeom>
            <a:ln w="9159">
              <a:solidFill>
                <a:srgbClr val="000000"/>
              </a:solidFill>
            </a:ln>
          </p:spPr>
          <p:txBody>
            <a:bodyPr wrap="square" lIns="0" tIns="0" rIns="0" bIns="0" rtlCol="0"/>
            <a:lstStyle/>
            <a:p>
              <a:endParaRPr/>
            </a:p>
          </p:txBody>
        </p:sp>
        <p:sp>
          <p:nvSpPr>
            <p:cNvPr id="38" name="object 38"/>
            <p:cNvSpPr/>
            <p:nvPr/>
          </p:nvSpPr>
          <p:spPr>
            <a:xfrm>
              <a:off x="4724930" y="4380280"/>
              <a:ext cx="313055" cy="1774825"/>
            </a:xfrm>
            <a:custGeom>
              <a:avLst/>
              <a:gdLst/>
              <a:ahLst/>
              <a:cxnLst/>
              <a:rect l="l" t="t" r="r" b="b"/>
              <a:pathLst>
                <a:path w="313054" h="1774825">
                  <a:moveTo>
                    <a:pt x="154215" y="0"/>
                  </a:moveTo>
                  <a:lnTo>
                    <a:pt x="0" y="1774457"/>
                  </a:lnTo>
                  <a:lnTo>
                    <a:pt x="312846" y="1774457"/>
                  </a:lnTo>
                  <a:lnTo>
                    <a:pt x="154215" y="0"/>
                  </a:lnTo>
                  <a:close/>
                </a:path>
              </a:pathLst>
            </a:custGeom>
            <a:solidFill>
              <a:srgbClr val="FFFFFF"/>
            </a:solidFill>
          </p:spPr>
          <p:txBody>
            <a:bodyPr wrap="square" lIns="0" tIns="0" rIns="0" bIns="0" rtlCol="0"/>
            <a:lstStyle/>
            <a:p>
              <a:endParaRPr/>
            </a:p>
          </p:txBody>
        </p:sp>
        <p:sp>
          <p:nvSpPr>
            <p:cNvPr id="39" name="object 39"/>
            <p:cNvSpPr/>
            <p:nvPr/>
          </p:nvSpPr>
          <p:spPr>
            <a:xfrm>
              <a:off x="4724930" y="4380280"/>
              <a:ext cx="313055" cy="1774825"/>
            </a:xfrm>
            <a:custGeom>
              <a:avLst/>
              <a:gdLst/>
              <a:ahLst/>
              <a:cxnLst/>
              <a:rect l="l" t="t" r="r" b="b"/>
              <a:pathLst>
                <a:path w="313054" h="1774825">
                  <a:moveTo>
                    <a:pt x="312846" y="1774457"/>
                  </a:moveTo>
                  <a:lnTo>
                    <a:pt x="154215" y="0"/>
                  </a:lnTo>
                  <a:lnTo>
                    <a:pt x="0" y="1774457"/>
                  </a:lnTo>
                  <a:lnTo>
                    <a:pt x="312846" y="1774457"/>
                  </a:lnTo>
                  <a:close/>
                </a:path>
              </a:pathLst>
            </a:custGeom>
            <a:ln w="9159">
              <a:solidFill>
                <a:srgbClr val="000000"/>
              </a:solidFill>
            </a:ln>
          </p:spPr>
          <p:txBody>
            <a:bodyPr wrap="square" lIns="0" tIns="0" rIns="0" bIns="0" rtlCol="0"/>
            <a:lstStyle/>
            <a:p>
              <a:endParaRPr/>
            </a:p>
          </p:txBody>
        </p:sp>
        <p:sp>
          <p:nvSpPr>
            <p:cNvPr id="40" name="object 40"/>
            <p:cNvSpPr/>
            <p:nvPr/>
          </p:nvSpPr>
          <p:spPr>
            <a:xfrm>
              <a:off x="4403272" y="4380280"/>
              <a:ext cx="313055" cy="1774825"/>
            </a:xfrm>
            <a:custGeom>
              <a:avLst/>
              <a:gdLst/>
              <a:ahLst/>
              <a:cxnLst/>
              <a:rect l="l" t="t" r="r" b="b"/>
              <a:pathLst>
                <a:path w="313054" h="1774825">
                  <a:moveTo>
                    <a:pt x="154225" y="0"/>
                  </a:moveTo>
                  <a:lnTo>
                    <a:pt x="0" y="1774457"/>
                  </a:lnTo>
                  <a:lnTo>
                    <a:pt x="312846" y="1774457"/>
                  </a:lnTo>
                  <a:lnTo>
                    <a:pt x="154225" y="0"/>
                  </a:lnTo>
                  <a:close/>
                </a:path>
              </a:pathLst>
            </a:custGeom>
            <a:solidFill>
              <a:srgbClr val="FFFFFF"/>
            </a:solidFill>
          </p:spPr>
          <p:txBody>
            <a:bodyPr wrap="square" lIns="0" tIns="0" rIns="0" bIns="0" rtlCol="0"/>
            <a:lstStyle/>
            <a:p>
              <a:endParaRPr/>
            </a:p>
          </p:txBody>
        </p:sp>
        <p:sp>
          <p:nvSpPr>
            <p:cNvPr id="41" name="object 41"/>
            <p:cNvSpPr/>
            <p:nvPr/>
          </p:nvSpPr>
          <p:spPr>
            <a:xfrm>
              <a:off x="4403272" y="4380280"/>
              <a:ext cx="313055" cy="1774825"/>
            </a:xfrm>
            <a:custGeom>
              <a:avLst/>
              <a:gdLst/>
              <a:ahLst/>
              <a:cxnLst/>
              <a:rect l="l" t="t" r="r" b="b"/>
              <a:pathLst>
                <a:path w="313054" h="1774825">
                  <a:moveTo>
                    <a:pt x="312846" y="1774457"/>
                  </a:moveTo>
                  <a:lnTo>
                    <a:pt x="154225" y="0"/>
                  </a:lnTo>
                  <a:lnTo>
                    <a:pt x="0" y="1774457"/>
                  </a:lnTo>
                  <a:lnTo>
                    <a:pt x="312846" y="1774457"/>
                  </a:lnTo>
                  <a:close/>
                </a:path>
              </a:pathLst>
            </a:custGeom>
            <a:ln w="9159">
              <a:solidFill>
                <a:srgbClr val="000000"/>
              </a:solidFill>
            </a:ln>
          </p:spPr>
          <p:txBody>
            <a:bodyPr wrap="square" lIns="0" tIns="0" rIns="0" bIns="0" rtlCol="0"/>
            <a:lstStyle/>
            <a:p>
              <a:endParaRPr/>
            </a:p>
          </p:txBody>
        </p:sp>
        <p:sp>
          <p:nvSpPr>
            <p:cNvPr id="42" name="object 42"/>
            <p:cNvSpPr/>
            <p:nvPr/>
          </p:nvSpPr>
          <p:spPr>
            <a:xfrm>
              <a:off x="5699529" y="4380310"/>
              <a:ext cx="313055" cy="1774825"/>
            </a:xfrm>
            <a:custGeom>
              <a:avLst/>
              <a:gdLst/>
              <a:ahLst/>
              <a:cxnLst/>
              <a:rect l="l" t="t" r="r" b="b"/>
              <a:pathLst>
                <a:path w="313054" h="1774825">
                  <a:moveTo>
                    <a:pt x="154215" y="0"/>
                  </a:moveTo>
                  <a:lnTo>
                    <a:pt x="0" y="1774462"/>
                  </a:lnTo>
                  <a:lnTo>
                    <a:pt x="312846" y="1774462"/>
                  </a:lnTo>
                  <a:lnTo>
                    <a:pt x="154215" y="0"/>
                  </a:lnTo>
                  <a:close/>
                </a:path>
              </a:pathLst>
            </a:custGeom>
            <a:solidFill>
              <a:srgbClr val="FFFFFF"/>
            </a:solidFill>
          </p:spPr>
          <p:txBody>
            <a:bodyPr wrap="square" lIns="0" tIns="0" rIns="0" bIns="0" rtlCol="0"/>
            <a:lstStyle/>
            <a:p>
              <a:endParaRPr/>
            </a:p>
          </p:txBody>
        </p:sp>
        <p:sp>
          <p:nvSpPr>
            <p:cNvPr id="43" name="object 43"/>
            <p:cNvSpPr/>
            <p:nvPr/>
          </p:nvSpPr>
          <p:spPr>
            <a:xfrm>
              <a:off x="5699529" y="4380310"/>
              <a:ext cx="313055" cy="1774825"/>
            </a:xfrm>
            <a:custGeom>
              <a:avLst/>
              <a:gdLst/>
              <a:ahLst/>
              <a:cxnLst/>
              <a:rect l="l" t="t" r="r" b="b"/>
              <a:pathLst>
                <a:path w="313054" h="1774825">
                  <a:moveTo>
                    <a:pt x="312846" y="1774462"/>
                  </a:moveTo>
                  <a:lnTo>
                    <a:pt x="154215" y="0"/>
                  </a:lnTo>
                  <a:lnTo>
                    <a:pt x="0" y="1774462"/>
                  </a:lnTo>
                  <a:lnTo>
                    <a:pt x="312846" y="1774462"/>
                  </a:lnTo>
                  <a:close/>
                </a:path>
              </a:pathLst>
            </a:custGeom>
            <a:ln w="9159">
              <a:solidFill>
                <a:srgbClr val="000000"/>
              </a:solidFill>
            </a:ln>
          </p:spPr>
          <p:txBody>
            <a:bodyPr wrap="square" lIns="0" tIns="0" rIns="0" bIns="0" rtlCol="0"/>
            <a:lstStyle/>
            <a:p>
              <a:endParaRPr/>
            </a:p>
          </p:txBody>
        </p:sp>
        <p:sp>
          <p:nvSpPr>
            <p:cNvPr id="44" name="object 44"/>
            <p:cNvSpPr/>
            <p:nvPr/>
          </p:nvSpPr>
          <p:spPr>
            <a:xfrm>
              <a:off x="5377871" y="4380310"/>
              <a:ext cx="313055" cy="1774825"/>
            </a:xfrm>
            <a:custGeom>
              <a:avLst/>
              <a:gdLst/>
              <a:ahLst/>
              <a:cxnLst/>
              <a:rect l="l" t="t" r="r" b="b"/>
              <a:pathLst>
                <a:path w="313054" h="1774825">
                  <a:moveTo>
                    <a:pt x="154215" y="0"/>
                  </a:moveTo>
                  <a:lnTo>
                    <a:pt x="0" y="1774462"/>
                  </a:lnTo>
                  <a:lnTo>
                    <a:pt x="312846" y="1774462"/>
                  </a:lnTo>
                  <a:lnTo>
                    <a:pt x="154215" y="0"/>
                  </a:lnTo>
                  <a:close/>
                </a:path>
              </a:pathLst>
            </a:custGeom>
            <a:solidFill>
              <a:srgbClr val="FFFFFF"/>
            </a:solidFill>
          </p:spPr>
          <p:txBody>
            <a:bodyPr wrap="square" lIns="0" tIns="0" rIns="0" bIns="0" rtlCol="0"/>
            <a:lstStyle/>
            <a:p>
              <a:endParaRPr/>
            </a:p>
          </p:txBody>
        </p:sp>
        <p:sp>
          <p:nvSpPr>
            <p:cNvPr id="45" name="object 45"/>
            <p:cNvSpPr/>
            <p:nvPr/>
          </p:nvSpPr>
          <p:spPr>
            <a:xfrm>
              <a:off x="5377871" y="4380310"/>
              <a:ext cx="313055" cy="1774825"/>
            </a:xfrm>
            <a:custGeom>
              <a:avLst/>
              <a:gdLst/>
              <a:ahLst/>
              <a:cxnLst/>
              <a:rect l="l" t="t" r="r" b="b"/>
              <a:pathLst>
                <a:path w="313054" h="1774825">
                  <a:moveTo>
                    <a:pt x="312846" y="1774462"/>
                  </a:moveTo>
                  <a:lnTo>
                    <a:pt x="154215" y="0"/>
                  </a:lnTo>
                  <a:lnTo>
                    <a:pt x="0" y="1774462"/>
                  </a:lnTo>
                  <a:lnTo>
                    <a:pt x="312846" y="1774462"/>
                  </a:lnTo>
                  <a:close/>
                </a:path>
              </a:pathLst>
            </a:custGeom>
            <a:ln w="9159">
              <a:solidFill>
                <a:srgbClr val="000000"/>
              </a:solidFill>
            </a:ln>
          </p:spPr>
          <p:txBody>
            <a:bodyPr wrap="square" lIns="0" tIns="0" rIns="0" bIns="0" rtlCol="0"/>
            <a:lstStyle/>
            <a:p>
              <a:endParaRPr/>
            </a:p>
          </p:txBody>
        </p:sp>
        <p:sp>
          <p:nvSpPr>
            <p:cNvPr id="46" name="object 46"/>
            <p:cNvSpPr/>
            <p:nvPr/>
          </p:nvSpPr>
          <p:spPr>
            <a:xfrm>
              <a:off x="6342845" y="4380310"/>
              <a:ext cx="313055" cy="1774825"/>
            </a:xfrm>
            <a:custGeom>
              <a:avLst/>
              <a:gdLst/>
              <a:ahLst/>
              <a:cxnLst/>
              <a:rect l="l" t="t" r="r" b="b"/>
              <a:pathLst>
                <a:path w="313054" h="1774825">
                  <a:moveTo>
                    <a:pt x="154215" y="0"/>
                  </a:moveTo>
                  <a:lnTo>
                    <a:pt x="0" y="1774458"/>
                  </a:lnTo>
                  <a:lnTo>
                    <a:pt x="312836" y="1774458"/>
                  </a:lnTo>
                  <a:lnTo>
                    <a:pt x="154215" y="0"/>
                  </a:lnTo>
                  <a:close/>
                </a:path>
              </a:pathLst>
            </a:custGeom>
            <a:solidFill>
              <a:srgbClr val="FFFFFF"/>
            </a:solidFill>
          </p:spPr>
          <p:txBody>
            <a:bodyPr wrap="square" lIns="0" tIns="0" rIns="0" bIns="0" rtlCol="0"/>
            <a:lstStyle/>
            <a:p>
              <a:endParaRPr/>
            </a:p>
          </p:txBody>
        </p:sp>
        <p:sp>
          <p:nvSpPr>
            <p:cNvPr id="47" name="object 47"/>
            <p:cNvSpPr/>
            <p:nvPr/>
          </p:nvSpPr>
          <p:spPr>
            <a:xfrm>
              <a:off x="6342845" y="4380310"/>
              <a:ext cx="313055" cy="1774825"/>
            </a:xfrm>
            <a:custGeom>
              <a:avLst/>
              <a:gdLst/>
              <a:ahLst/>
              <a:cxnLst/>
              <a:rect l="l" t="t" r="r" b="b"/>
              <a:pathLst>
                <a:path w="313054" h="1774825">
                  <a:moveTo>
                    <a:pt x="312836" y="1774458"/>
                  </a:moveTo>
                  <a:lnTo>
                    <a:pt x="154215" y="0"/>
                  </a:lnTo>
                  <a:lnTo>
                    <a:pt x="0" y="1774458"/>
                  </a:lnTo>
                  <a:lnTo>
                    <a:pt x="312836" y="1774458"/>
                  </a:lnTo>
                  <a:close/>
                </a:path>
              </a:pathLst>
            </a:custGeom>
            <a:ln w="9159">
              <a:solidFill>
                <a:srgbClr val="000000"/>
              </a:solidFill>
            </a:ln>
          </p:spPr>
          <p:txBody>
            <a:bodyPr wrap="square" lIns="0" tIns="0" rIns="0" bIns="0" rtlCol="0"/>
            <a:lstStyle/>
            <a:p>
              <a:endParaRPr/>
            </a:p>
          </p:txBody>
        </p:sp>
        <p:sp>
          <p:nvSpPr>
            <p:cNvPr id="48" name="object 48"/>
            <p:cNvSpPr/>
            <p:nvPr/>
          </p:nvSpPr>
          <p:spPr>
            <a:xfrm>
              <a:off x="6021187" y="4380310"/>
              <a:ext cx="313055" cy="1774825"/>
            </a:xfrm>
            <a:custGeom>
              <a:avLst/>
              <a:gdLst/>
              <a:ahLst/>
              <a:cxnLst/>
              <a:rect l="l" t="t" r="r" b="b"/>
              <a:pathLst>
                <a:path w="313054" h="1774825">
                  <a:moveTo>
                    <a:pt x="154215" y="0"/>
                  </a:moveTo>
                  <a:lnTo>
                    <a:pt x="0" y="1774458"/>
                  </a:lnTo>
                  <a:lnTo>
                    <a:pt x="312846" y="1774458"/>
                  </a:lnTo>
                  <a:lnTo>
                    <a:pt x="154215" y="0"/>
                  </a:lnTo>
                  <a:close/>
                </a:path>
              </a:pathLst>
            </a:custGeom>
            <a:solidFill>
              <a:srgbClr val="FFFFFF"/>
            </a:solidFill>
          </p:spPr>
          <p:txBody>
            <a:bodyPr wrap="square" lIns="0" tIns="0" rIns="0" bIns="0" rtlCol="0"/>
            <a:lstStyle/>
            <a:p>
              <a:endParaRPr/>
            </a:p>
          </p:txBody>
        </p:sp>
        <p:sp>
          <p:nvSpPr>
            <p:cNvPr id="49" name="object 49"/>
            <p:cNvSpPr/>
            <p:nvPr/>
          </p:nvSpPr>
          <p:spPr>
            <a:xfrm>
              <a:off x="6021187" y="4380310"/>
              <a:ext cx="313055" cy="1774825"/>
            </a:xfrm>
            <a:custGeom>
              <a:avLst/>
              <a:gdLst/>
              <a:ahLst/>
              <a:cxnLst/>
              <a:rect l="l" t="t" r="r" b="b"/>
              <a:pathLst>
                <a:path w="313054" h="1774825">
                  <a:moveTo>
                    <a:pt x="312846" y="1774458"/>
                  </a:moveTo>
                  <a:lnTo>
                    <a:pt x="154215" y="0"/>
                  </a:lnTo>
                  <a:lnTo>
                    <a:pt x="0" y="1774458"/>
                  </a:lnTo>
                  <a:lnTo>
                    <a:pt x="312846" y="1774458"/>
                  </a:lnTo>
                  <a:close/>
                </a:path>
              </a:pathLst>
            </a:custGeom>
            <a:ln w="9159">
              <a:solidFill>
                <a:srgbClr val="000000"/>
              </a:solidFill>
            </a:ln>
          </p:spPr>
          <p:txBody>
            <a:bodyPr wrap="square" lIns="0" tIns="0" rIns="0" bIns="0" rtlCol="0"/>
            <a:lstStyle/>
            <a:p>
              <a:endParaRPr/>
            </a:p>
          </p:txBody>
        </p:sp>
        <p:sp>
          <p:nvSpPr>
            <p:cNvPr id="50" name="object 50"/>
            <p:cNvSpPr/>
            <p:nvPr/>
          </p:nvSpPr>
          <p:spPr>
            <a:xfrm>
              <a:off x="6986161" y="4380310"/>
              <a:ext cx="313055" cy="1774825"/>
            </a:xfrm>
            <a:custGeom>
              <a:avLst/>
              <a:gdLst/>
              <a:ahLst/>
              <a:cxnLst/>
              <a:rect l="l" t="t" r="r" b="b"/>
              <a:pathLst>
                <a:path w="313054" h="1774825">
                  <a:moveTo>
                    <a:pt x="154215" y="0"/>
                  </a:moveTo>
                  <a:lnTo>
                    <a:pt x="0" y="1774458"/>
                  </a:lnTo>
                  <a:lnTo>
                    <a:pt x="312846" y="1774458"/>
                  </a:lnTo>
                  <a:lnTo>
                    <a:pt x="154215" y="0"/>
                  </a:lnTo>
                  <a:close/>
                </a:path>
              </a:pathLst>
            </a:custGeom>
            <a:solidFill>
              <a:srgbClr val="FFFFFF"/>
            </a:solidFill>
          </p:spPr>
          <p:txBody>
            <a:bodyPr wrap="square" lIns="0" tIns="0" rIns="0" bIns="0" rtlCol="0"/>
            <a:lstStyle/>
            <a:p>
              <a:endParaRPr/>
            </a:p>
          </p:txBody>
        </p:sp>
        <p:sp>
          <p:nvSpPr>
            <p:cNvPr id="51" name="object 51"/>
            <p:cNvSpPr/>
            <p:nvPr/>
          </p:nvSpPr>
          <p:spPr>
            <a:xfrm>
              <a:off x="6986161" y="4380310"/>
              <a:ext cx="313055" cy="1774825"/>
            </a:xfrm>
            <a:custGeom>
              <a:avLst/>
              <a:gdLst/>
              <a:ahLst/>
              <a:cxnLst/>
              <a:rect l="l" t="t" r="r" b="b"/>
              <a:pathLst>
                <a:path w="313054" h="1774825">
                  <a:moveTo>
                    <a:pt x="312846" y="1774458"/>
                  </a:moveTo>
                  <a:lnTo>
                    <a:pt x="154215" y="0"/>
                  </a:lnTo>
                  <a:lnTo>
                    <a:pt x="0" y="1774458"/>
                  </a:lnTo>
                  <a:lnTo>
                    <a:pt x="312846" y="1774458"/>
                  </a:lnTo>
                  <a:close/>
                </a:path>
              </a:pathLst>
            </a:custGeom>
            <a:ln w="9159">
              <a:solidFill>
                <a:srgbClr val="000000"/>
              </a:solidFill>
            </a:ln>
          </p:spPr>
          <p:txBody>
            <a:bodyPr wrap="square" lIns="0" tIns="0" rIns="0" bIns="0" rtlCol="0"/>
            <a:lstStyle/>
            <a:p>
              <a:endParaRPr/>
            </a:p>
          </p:txBody>
        </p:sp>
        <p:sp>
          <p:nvSpPr>
            <p:cNvPr id="52" name="object 52"/>
            <p:cNvSpPr/>
            <p:nvPr/>
          </p:nvSpPr>
          <p:spPr>
            <a:xfrm>
              <a:off x="6664503" y="4380310"/>
              <a:ext cx="313055" cy="1774825"/>
            </a:xfrm>
            <a:custGeom>
              <a:avLst/>
              <a:gdLst/>
              <a:ahLst/>
              <a:cxnLst/>
              <a:rect l="l" t="t" r="r" b="b"/>
              <a:pathLst>
                <a:path w="313054" h="1774825">
                  <a:moveTo>
                    <a:pt x="154215" y="0"/>
                  </a:moveTo>
                  <a:lnTo>
                    <a:pt x="0" y="1774458"/>
                  </a:lnTo>
                  <a:lnTo>
                    <a:pt x="312846" y="1774458"/>
                  </a:lnTo>
                  <a:lnTo>
                    <a:pt x="154215" y="0"/>
                  </a:lnTo>
                  <a:close/>
                </a:path>
              </a:pathLst>
            </a:custGeom>
            <a:solidFill>
              <a:srgbClr val="FFFFFF"/>
            </a:solidFill>
          </p:spPr>
          <p:txBody>
            <a:bodyPr wrap="square" lIns="0" tIns="0" rIns="0" bIns="0" rtlCol="0"/>
            <a:lstStyle/>
            <a:p>
              <a:endParaRPr/>
            </a:p>
          </p:txBody>
        </p:sp>
        <p:sp>
          <p:nvSpPr>
            <p:cNvPr id="53" name="object 53"/>
            <p:cNvSpPr/>
            <p:nvPr/>
          </p:nvSpPr>
          <p:spPr>
            <a:xfrm>
              <a:off x="6664503" y="4380310"/>
              <a:ext cx="313055" cy="1774825"/>
            </a:xfrm>
            <a:custGeom>
              <a:avLst/>
              <a:gdLst/>
              <a:ahLst/>
              <a:cxnLst/>
              <a:rect l="l" t="t" r="r" b="b"/>
              <a:pathLst>
                <a:path w="313054" h="1774825">
                  <a:moveTo>
                    <a:pt x="312846" y="1774458"/>
                  </a:moveTo>
                  <a:lnTo>
                    <a:pt x="154215" y="0"/>
                  </a:lnTo>
                  <a:lnTo>
                    <a:pt x="0" y="1774458"/>
                  </a:lnTo>
                  <a:lnTo>
                    <a:pt x="312846" y="1774458"/>
                  </a:lnTo>
                  <a:close/>
                </a:path>
              </a:pathLst>
            </a:custGeom>
            <a:ln w="9159">
              <a:solidFill>
                <a:srgbClr val="000000"/>
              </a:solidFill>
            </a:ln>
          </p:spPr>
          <p:txBody>
            <a:bodyPr wrap="square" lIns="0" tIns="0" rIns="0" bIns="0" rtlCol="0"/>
            <a:lstStyle/>
            <a:p>
              <a:endParaRPr/>
            </a:p>
          </p:txBody>
        </p:sp>
        <p:sp>
          <p:nvSpPr>
            <p:cNvPr id="54" name="object 54"/>
            <p:cNvSpPr/>
            <p:nvPr/>
          </p:nvSpPr>
          <p:spPr>
            <a:xfrm>
              <a:off x="5044306" y="2118642"/>
              <a:ext cx="336550" cy="4036695"/>
            </a:xfrm>
            <a:custGeom>
              <a:avLst/>
              <a:gdLst/>
              <a:ahLst/>
              <a:cxnLst/>
              <a:rect l="l" t="t" r="r" b="b"/>
              <a:pathLst>
                <a:path w="336550" h="4036695">
                  <a:moveTo>
                    <a:pt x="0" y="0"/>
                  </a:moveTo>
                  <a:lnTo>
                    <a:pt x="0" y="4036563"/>
                  </a:lnTo>
                </a:path>
                <a:path w="336550" h="4036695">
                  <a:moveTo>
                    <a:pt x="336373" y="0"/>
                  </a:moveTo>
                  <a:lnTo>
                    <a:pt x="336373" y="4036563"/>
                  </a:lnTo>
                </a:path>
              </a:pathLst>
            </a:custGeom>
            <a:ln w="18318">
              <a:solidFill>
                <a:srgbClr val="000000"/>
              </a:solidFill>
            </a:ln>
          </p:spPr>
          <p:txBody>
            <a:bodyPr wrap="square" lIns="0" tIns="0" rIns="0" bIns="0" rtlCol="0"/>
            <a:lstStyle/>
            <a:p>
              <a:endParaRPr/>
            </a:p>
          </p:txBody>
        </p:sp>
        <p:sp>
          <p:nvSpPr>
            <p:cNvPr id="55" name="object 55"/>
            <p:cNvSpPr/>
            <p:nvPr/>
          </p:nvSpPr>
          <p:spPr>
            <a:xfrm>
              <a:off x="3077421" y="2067248"/>
              <a:ext cx="4270375" cy="4121150"/>
            </a:xfrm>
            <a:custGeom>
              <a:avLst/>
              <a:gdLst/>
              <a:ahLst/>
              <a:cxnLst/>
              <a:rect l="l" t="t" r="r" b="b"/>
              <a:pathLst>
                <a:path w="4270375" h="4121150">
                  <a:moveTo>
                    <a:pt x="0" y="4120659"/>
                  </a:moveTo>
                  <a:lnTo>
                    <a:pt x="4270152" y="4120659"/>
                  </a:lnTo>
                  <a:lnTo>
                    <a:pt x="4270152" y="0"/>
                  </a:lnTo>
                  <a:lnTo>
                    <a:pt x="0" y="0"/>
                  </a:lnTo>
                  <a:lnTo>
                    <a:pt x="0" y="4120659"/>
                  </a:lnTo>
                  <a:close/>
                </a:path>
              </a:pathLst>
            </a:custGeom>
            <a:ln w="9159">
              <a:solidFill>
                <a:srgbClr val="000000"/>
              </a:solidFill>
            </a:ln>
          </p:spPr>
          <p:txBody>
            <a:bodyPr wrap="square" lIns="0" tIns="0" rIns="0" bIns="0" rtlCol="0"/>
            <a:lstStyle/>
            <a:p>
              <a:endParaRPr/>
            </a:p>
          </p:txBody>
        </p:sp>
      </p:grpSp>
      <p:sp>
        <p:nvSpPr>
          <p:cNvPr id="56" name="object 56"/>
          <p:cNvSpPr txBox="1"/>
          <p:nvPr/>
        </p:nvSpPr>
        <p:spPr>
          <a:xfrm>
            <a:off x="2775483" y="1740657"/>
            <a:ext cx="1524000" cy="276860"/>
          </a:xfrm>
          <a:prstGeom prst="rect">
            <a:avLst/>
          </a:prstGeom>
        </p:spPr>
        <p:txBody>
          <a:bodyPr vert="horz" wrap="square" lIns="0" tIns="12065" rIns="0" bIns="0" rtlCol="0">
            <a:spAutoFit/>
          </a:bodyPr>
          <a:lstStyle/>
          <a:p>
            <a:pPr marL="12700">
              <a:lnSpc>
                <a:spcPct val="100000"/>
              </a:lnSpc>
              <a:spcBef>
                <a:spcPts val="95"/>
              </a:spcBef>
              <a:tabLst>
                <a:tab pos="450215" algn="l"/>
                <a:tab pos="767715" algn="l"/>
                <a:tab pos="1085850" algn="l"/>
                <a:tab pos="1394460" algn="l"/>
              </a:tabLst>
            </a:pPr>
            <a:r>
              <a:rPr sz="1650" b="1" spc="-5" dirty="0">
                <a:latin typeface="Arial"/>
                <a:cs typeface="Arial"/>
              </a:rPr>
              <a:t>0	1	2	3	4</a:t>
            </a:r>
            <a:endParaRPr sz="1650">
              <a:latin typeface="Arial"/>
              <a:cs typeface="Arial"/>
            </a:endParaRPr>
          </a:p>
        </p:txBody>
      </p:sp>
      <p:sp>
        <p:nvSpPr>
          <p:cNvPr id="57" name="object 57"/>
          <p:cNvSpPr txBox="1"/>
          <p:nvPr/>
        </p:nvSpPr>
        <p:spPr>
          <a:xfrm>
            <a:off x="4493400" y="1731323"/>
            <a:ext cx="142240" cy="276860"/>
          </a:xfrm>
          <a:prstGeom prst="rect">
            <a:avLst/>
          </a:prstGeom>
        </p:spPr>
        <p:txBody>
          <a:bodyPr vert="horz" wrap="square" lIns="0" tIns="12065" rIns="0" bIns="0" rtlCol="0">
            <a:spAutoFit/>
          </a:bodyPr>
          <a:lstStyle/>
          <a:p>
            <a:pPr marL="12700">
              <a:lnSpc>
                <a:spcPct val="100000"/>
              </a:lnSpc>
              <a:spcBef>
                <a:spcPts val="95"/>
              </a:spcBef>
            </a:pPr>
            <a:r>
              <a:rPr sz="1650" b="1" spc="-5" dirty="0">
                <a:latin typeface="Arial"/>
                <a:cs typeface="Arial"/>
              </a:rPr>
              <a:t>5</a:t>
            </a:r>
            <a:endParaRPr sz="1650">
              <a:latin typeface="Arial"/>
              <a:cs typeface="Arial"/>
            </a:endParaRPr>
          </a:p>
        </p:txBody>
      </p:sp>
      <p:sp>
        <p:nvSpPr>
          <p:cNvPr id="58" name="object 58"/>
          <p:cNvSpPr txBox="1"/>
          <p:nvPr/>
        </p:nvSpPr>
        <p:spPr>
          <a:xfrm>
            <a:off x="4829781" y="1740657"/>
            <a:ext cx="142240" cy="276860"/>
          </a:xfrm>
          <a:prstGeom prst="rect">
            <a:avLst/>
          </a:prstGeom>
        </p:spPr>
        <p:txBody>
          <a:bodyPr vert="horz" wrap="square" lIns="0" tIns="12065" rIns="0" bIns="0" rtlCol="0">
            <a:spAutoFit/>
          </a:bodyPr>
          <a:lstStyle/>
          <a:p>
            <a:pPr marL="12700">
              <a:lnSpc>
                <a:spcPct val="100000"/>
              </a:lnSpc>
              <a:spcBef>
                <a:spcPts val="95"/>
              </a:spcBef>
            </a:pPr>
            <a:r>
              <a:rPr sz="1650" b="1" spc="-5" dirty="0">
                <a:latin typeface="Arial"/>
                <a:cs typeface="Arial"/>
              </a:rPr>
              <a:t>6</a:t>
            </a:r>
            <a:endParaRPr sz="1650">
              <a:latin typeface="Arial"/>
              <a:cs typeface="Arial"/>
            </a:endParaRPr>
          </a:p>
        </p:txBody>
      </p:sp>
      <p:sp>
        <p:nvSpPr>
          <p:cNvPr id="59" name="object 59"/>
          <p:cNvSpPr txBox="1"/>
          <p:nvPr/>
        </p:nvSpPr>
        <p:spPr>
          <a:xfrm>
            <a:off x="5474542" y="1740657"/>
            <a:ext cx="1797050" cy="276860"/>
          </a:xfrm>
          <a:prstGeom prst="rect">
            <a:avLst/>
          </a:prstGeom>
        </p:spPr>
        <p:txBody>
          <a:bodyPr vert="horz" wrap="square" lIns="0" tIns="12065" rIns="0" bIns="0" rtlCol="0">
            <a:spAutoFit/>
          </a:bodyPr>
          <a:lstStyle/>
          <a:p>
            <a:pPr marL="12700">
              <a:lnSpc>
                <a:spcPct val="100000"/>
              </a:lnSpc>
              <a:spcBef>
                <a:spcPts val="95"/>
              </a:spcBef>
              <a:tabLst>
                <a:tab pos="330200" algn="l"/>
                <a:tab pos="657225" algn="l"/>
                <a:tab pos="924560" algn="l"/>
              </a:tabLst>
            </a:pPr>
            <a:r>
              <a:rPr sz="1650" b="1" spc="-5" dirty="0">
                <a:latin typeface="Arial"/>
                <a:cs typeface="Arial"/>
              </a:rPr>
              <a:t>7	8	9	10</a:t>
            </a:r>
            <a:r>
              <a:rPr sz="1650" b="1" spc="30" dirty="0">
                <a:latin typeface="Arial"/>
                <a:cs typeface="Arial"/>
              </a:rPr>
              <a:t> </a:t>
            </a:r>
            <a:r>
              <a:rPr sz="1650" b="1" spc="-5" dirty="0">
                <a:latin typeface="Arial"/>
                <a:cs typeface="Arial"/>
              </a:rPr>
              <a:t>11</a:t>
            </a:r>
            <a:r>
              <a:rPr sz="1650" b="1" spc="240" dirty="0">
                <a:latin typeface="Arial"/>
                <a:cs typeface="Arial"/>
              </a:rPr>
              <a:t> </a:t>
            </a:r>
            <a:r>
              <a:rPr sz="1650" b="1" spc="-5" dirty="0">
                <a:latin typeface="Arial"/>
                <a:cs typeface="Arial"/>
              </a:rPr>
              <a:t>12</a:t>
            </a:r>
            <a:endParaRPr sz="1650">
              <a:latin typeface="Arial"/>
              <a:cs typeface="Arial"/>
            </a:endParaRPr>
          </a:p>
        </p:txBody>
      </p:sp>
      <p:sp>
        <p:nvSpPr>
          <p:cNvPr id="60" name="object 60"/>
          <p:cNvSpPr txBox="1"/>
          <p:nvPr/>
        </p:nvSpPr>
        <p:spPr>
          <a:xfrm>
            <a:off x="2706339" y="6181178"/>
            <a:ext cx="4565650" cy="276860"/>
          </a:xfrm>
          <a:prstGeom prst="rect">
            <a:avLst/>
          </a:prstGeom>
        </p:spPr>
        <p:txBody>
          <a:bodyPr vert="horz" wrap="square" lIns="0" tIns="12065" rIns="0" bIns="0" rtlCol="0">
            <a:spAutoFit/>
          </a:bodyPr>
          <a:lstStyle/>
          <a:p>
            <a:pPr marL="12700">
              <a:lnSpc>
                <a:spcPct val="100000"/>
              </a:lnSpc>
              <a:spcBef>
                <a:spcPts val="95"/>
              </a:spcBef>
              <a:tabLst>
                <a:tab pos="454659" algn="l"/>
                <a:tab pos="2702560" algn="l"/>
              </a:tabLst>
            </a:pPr>
            <a:r>
              <a:rPr sz="1650" b="1" spc="-5" dirty="0">
                <a:latin typeface="Arial"/>
                <a:cs typeface="Arial"/>
              </a:rPr>
              <a:t>25	24</a:t>
            </a:r>
            <a:r>
              <a:rPr sz="1650" b="1" spc="250" dirty="0">
                <a:latin typeface="Arial"/>
                <a:cs typeface="Arial"/>
              </a:rPr>
              <a:t> </a:t>
            </a:r>
            <a:r>
              <a:rPr sz="1650" b="1" spc="-5" dirty="0">
                <a:latin typeface="Arial"/>
                <a:cs typeface="Arial"/>
              </a:rPr>
              <a:t>23</a:t>
            </a:r>
            <a:r>
              <a:rPr sz="1650" b="1" spc="215" dirty="0">
                <a:latin typeface="Arial"/>
                <a:cs typeface="Arial"/>
              </a:rPr>
              <a:t> </a:t>
            </a:r>
            <a:r>
              <a:rPr sz="1650" b="1" spc="-5" dirty="0">
                <a:latin typeface="Arial"/>
                <a:cs typeface="Arial"/>
              </a:rPr>
              <a:t>22</a:t>
            </a:r>
            <a:r>
              <a:rPr sz="1650" b="1" spc="290" dirty="0">
                <a:latin typeface="Arial"/>
                <a:cs typeface="Arial"/>
              </a:rPr>
              <a:t> </a:t>
            </a:r>
            <a:r>
              <a:rPr sz="1650" b="1" spc="-5" dirty="0">
                <a:latin typeface="Arial"/>
                <a:cs typeface="Arial"/>
              </a:rPr>
              <a:t>21</a:t>
            </a:r>
            <a:r>
              <a:rPr sz="1650" b="1" spc="220" dirty="0">
                <a:latin typeface="Arial"/>
                <a:cs typeface="Arial"/>
              </a:rPr>
              <a:t> </a:t>
            </a:r>
            <a:r>
              <a:rPr sz="1650" b="1" spc="-5" dirty="0">
                <a:latin typeface="Arial"/>
                <a:cs typeface="Arial"/>
              </a:rPr>
              <a:t>20</a:t>
            </a:r>
            <a:r>
              <a:rPr sz="1650" b="1" spc="290" dirty="0">
                <a:latin typeface="Arial"/>
                <a:cs typeface="Arial"/>
              </a:rPr>
              <a:t> </a:t>
            </a:r>
            <a:r>
              <a:rPr sz="1650" b="1" spc="-5" dirty="0">
                <a:latin typeface="Arial"/>
                <a:cs typeface="Arial"/>
              </a:rPr>
              <a:t>19	18</a:t>
            </a:r>
            <a:r>
              <a:rPr sz="1650" b="1" spc="275" dirty="0">
                <a:latin typeface="Arial"/>
                <a:cs typeface="Arial"/>
              </a:rPr>
              <a:t> </a:t>
            </a:r>
            <a:r>
              <a:rPr sz="1650" b="1" spc="-5" dirty="0">
                <a:latin typeface="Arial"/>
                <a:cs typeface="Arial"/>
              </a:rPr>
              <a:t>17</a:t>
            </a:r>
            <a:r>
              <a:rPr sz="1650" b="1" spc="200" dirty="0">
                <a:latin typeface="Arial"/>
                <a:cs typeface="Arial"/>
              </a:rPr>
              <a:t> </a:t>
            </a:r>
            <a:r>
              <a:rPr sz="1650" b="1" spc="-5" dirty="0">
                <a:latin typeface="Arial"/>
                <a:cs typeface="Arial"/>
              </a:rPr>
              <a:t>16</a:t>
            </a:r>
            <a:r>
              <a:rPr sz="1650" b="1" spc="270" dirty="0">
                <a:latin typeface="Arial"/>
                <a:cs typeface="Arial"/>
              </a:rPr>
              <a:t> </a:t>
            </a:r>
            <a:r>
              <a:rPr sz="1650" b="1" spc="-5" dirty="0">
                <a:latin typeface="Arial"/>
                <a:cs typeface="Arial"/>
              </a:rPr>
              <a:t>15</a:t>
            </a:r>
            <a:r>
              <a:rPr sz="1650" b="1" spc="200" dirty="0">
                <a:latin typeface="Arial"/>
                <a:cs typeface="Arial"/>
              </a:rPr>
              <a:t> </a:t>
            </a:r>
            <a:r>
              <a:rPr sz="1650" b="1" spc="-5" dirty="0">
                <a:latin typeface="Arial"/>
                <a:cs typeface="Arial"/>
              </a:rPr>
              <a:t>14</a:t>
            </a:r>
            <a:r>
              <a:rPr sz="1650" b="1" spc="275" dirty="0">
                <a:latin typeface="Arial"/>
                <a:cs typeface="Arial"/>
              </a:rPr>
              <a:t> </a:t>
            </a:r>
            <a:r>
              <a:rPr sz="1650" b="1" spc="-5" dirty="0">
                <a:latin typeface="Arial"/>
                <a:cs typeface="Arial"/>
              </a:rPr>
              <a:t>13</a:t>
            </a:r>
            <a:endParaRPr sz="1650">
              <a:latin typeface="Arial"/>
              <a:cs typeface="Arial"/>
            </a:endParaRPr>
          </a:p>
        </p:txBody>
      </p:sp>
      <p:grpSp>
        <p:nvGrpSpPr>
          <p:cNvPr id="61" name="object 61"/>
          <p:cNvGrpSpPr/>
          <p:nvPr/>
        </p:nvGrpSpPr>
        <p:grpSpPr>
          <a:xfrm>
            <a:off x="3104103" y="2117074"/>
            <a:ext cx="3553460" cy="4037329"/>
            <a:chOff x="3104103" y="2117074"/>
            <a:chExt cx="3553460" cy="4037329"/>
          </a:xfrm>
        </p:grpSpPr>
        <p:sp>
          <p:nvSpPr>
            <p:cNvPr id="62" name="object 62"/>
            <p:cNvSpPr/>
            <p:nvPr/>
          </p:nvSpPr>
          <p:spPr>
            <a:xfrm>
              <a:off x="4114845" y="3993525"/>
              <a:ext cx="247650" cy="250190"/>
            </a:xfrm>
            <a:custGeom>
              <a:avLst/>
              <a:gdLst/>
              <a:ahLst/>
              <a:cxnLst/>
              <a:rect l="l" t="t" r="r" b="b"/>
              <a:pathLst>
                <a:path w="247650" h="250189">
                  <a:moveTo>
                    <a:pt x="247298" y="0"/>
                  </a:moveTo>
                  <a:lnTo>
                    <a:pt x="0" y="0"/>
                  </a:lnTo>
                  <a:lnTo>
                    <a:pt x="0" y="249585"/>
                  </a:lnTo>
                  <a:lnTo>
                    <a:pt x="247298" y="249585"/>
                  </a:lnTo>
                  <a:lnTo>
                    <a:pt x="247298" y="0"/>
                  </a:lnTo>
                  <a:close/>
                </a:path>
              </a:pathLst>
            </a:custGeom>
            <a:solidFill>
              <a:srgbClr val="FFFFFF"/>
            </a:solidFill>
          </p:spPr>
          <p:txBody>
            <a:bodyPr wrap="square" lIns="0" tIns="0" rIns="0" bIns="0" rtlCol="0"/>
            <a:lstStyle/>
            <a:p>
              <a:endParaRPr/>
            </a:p>
          </p:txBody>
        </p:sp>
        <p:sp>
          <p:nvSpPr>
            <p:cNvPr id="63" name="object 63"/>
            <p:cNvSpPr/>
            <p:nvPr/>
          </p:nvSpPr>
          <p:spPr>
            <a:xfrm>
              <a:off x="4114845" y="3993525"/>
              <a:ext cx="247650" cy="250190"/>
            </a:xfrm>
            <a:custGeom>
              <a:avLst/>
              <a:gdLst/>
              <a:ahLst/>
              <a:cxnLst/>
              <a:rect l="l" t="t" r="r" b="b"/>
              <a:pathLst>
                <a:path w="247650" h="250189">
                  <a:moveTo>
                    <a:pt x="0" y="249585"/>
                  </a:moveTo>
                  <a:lnTo>
                    <a:pt x="247298" y="249585"/>
                  </a:lnTo>
                  <a:lnTo>
                    <a:pt x="247298" y="0"/>
                  </a:lnTo>
                  <a:lnTo>
                    <a:pt x="0" y="0"/>
                  </a:lnTo>
                  <a:lnTo>
                    <a:pt x="0" y="249585"/>
                  </a:lnTo>
                  <a:close/>
                </a:path>
              </a:pathLst>
            </a:custGeom>
            <a:ln w="18318">
              <a:solidFill>
                <a:srgbClr val="000000"/>
              </a:solidFill>
            </a:ln>
          </p:spPr>
          <p:txBody>
            <a:bodyPr wrap="square" lIns="0" tIns="0" rIns="0" bIns="0" rtlCol="0"/>
            <a:lstStyle/>
            <a:p>
              <a:endParaRPr/>
            </a:p>
          </p:txBody>
        </p:sp>
        <p:pic>
          <p:nvPicPr>
            <p:cNvPr id="64" name="object 64"/>
            <p:cNvPicPr/>
            <p:nvPr/>
          </p:nvPicPr>
          <p:blipFill>
            <a:blip r:embed="rId2" cstate="print"/>
            <a:stretch>
              <a:fillRect/>
            </a:stretch>
          </p:blipFill>
          <p:spPr>
            <a:xfrm>
              <a:off x="4158771" y="4038439"/>
              <a:ext cx="159952" cy="168594"/>
            </a:xfrm>
            <a:prstGeom prst="rect">
              <a:avLst/>
            </a:prstGeom>
          </p:spPr>
        </p:pic>
        <p:sp>
          <p:nvSpPr>
            <p:cNvPr id="65" name="object 65"/>
            <p:cNvSpPr/>
            <p:nvPr/>
          </p:nvSpPr>
          <p:spPr>
            <a:xfrm>
              <a:off x="3801978" y="3994662"/>
              <a:ext cx="252095" cy="250190"/>
            </a:xfrm>
            <a:custGeom>
              <a:avLst/>
              <a:gdLst/>
              <a:ahLst/>
              <a:cxnLst/>
              <a:rect l="l" t="t" r="r" b="b"/>
              <a:pathLst>
                <a:path w="252095" h="250189">
                  <a:moveTo>
                    <a:pt x="251880" y="0"/>
                  </a:moveTo>
                  <a:lnTo>
                    <a:pt x="0" y="0"/>
                  </a:lnTo>
                  <a:lnTo>
                    <a:pt x="0" y="249589"/>
                  </a:lnTo>
                  <a:lnTo>
                    <a:pt x="251880" y="249589"/>
                  </a:lnTo>
                  <a:lnTo>
                    <a:pt x="251880" y="0"/>
                  </a:lnTo>
                  <a:close/>
                </a:path>
              </a:pathLst>
            </a:custGeom>
            <a:solidFill>
              <a:srgbClr val="FFFFFF"/>
            </a:solidFill>
          </p:spPr>
          <p:txBody>
            <a:bodyPr wrap="square" lIns="0" tIns="0" rIns="0" bIns="0" rtlCol="0"/>
            <a:lstStyle/>
            <a:p>
              <a:endParaRPr/>
            </a:p>
          </p:txBody>
        </p:sp>
        <p:sp>
          <p:nvSpPr>
            <p:cNvPr id="66" name="object 66"/>
            <p:cNvSpPr/>
            <p:nvPr/>
          </p:nvSpPr>
          <p:spPr>
            <a:xfrm>
              <a:off x="3801978" y="3994662"/>
              <a:ext cx="252095" cy="250190"/>
            </a:xfrm>
            <a:custGeom>
              <a:avLst/>
              <a:gdLst/>
              <a:ahLst/>
              <a:cxnLst/>
              <a:rect l="l" t="t" r="r" b="b"/>
              <a:pathLst>
                <a:path w="252095" h="250189">
                  <a:moveTo>
                    <a:pt x="0" y="249589"/>
                  </a:moveTo>
                  <a:lnTo>
                    <a:pt x="251880" y="249589"/>
                  </a:lnTo>
                  <a:lnTo>
                    <a:pt x="251880" y="0"/>
                  </a:lnTo>
                  <a:lnTo>
                    <a:pt x="0" y="0"/>
                  </a:lnTo>
                  <a:lnTo>
                    <a:pt x="0" y="249589"/>
                  </a:lnTo>
                  <a:close/>
                </a:path>
              </a:pathLst>
            </a:custGeom>
            <a:ln w="18318">
              <a:solidFill>
                <a:srgbClr val="000000"/>
              </a:solidFill>
            </a:ln>
          </p:spPr>
          <p:txBody>
            <a:bodyPr wrap="square" lIns="0" tIns="0" rIns="0" bIns="0" rtlCol="0"/>
            <a:lstStyle/>
            <a:p>
              <a:endParaRPr/>
            </a:p>
          </p:txBody>
        </p:sp>
        <p:sp>
          <p:nvSpPr>
            <p:cNvPr id="67" name="object 67"/>
            <p:cNvSpPr/>
            <p:nvPr/>
          </p:nvSpPr>
          <p:spPr>
            <a:xfrm>
              <a:off x="3984880" y="4047598"/>
              <a:ext cx="31750" cy="31750"/>
            </a:xfrm>
            <a:custGeom>
              <a:avLst/>
              <a:gdLst/>
              <a:ahLst/>
              <a:cxnLst/>
              <a:rect l="l" t="t" r="r" b="b"/>
              <a:pathLst>
                <a:path w="31750" h="31750">
                  <a:moveTo>
                    <a:pt x="24171" y="0"/>
                  </a:moveTo>
                  <a:lnTo>
                    <a:pt x="6975" y="0"/>
                  </a:lnTo>
                  <a:lnTo>
                    <a:pt x="0" y="6965"/>
                  </a:lnTo>
                  <a:lnTo>
                    <a:pt x="0" y="24161"/>
                  </a:lnTo>
                  <a:lnTo>
                    <a:pt x="6975" y="31136"/>
                  </a:lnTo>
                  <a:lnTo>
                    <a:pt x="24171" y="31136"/>
                  </a:lnTo>
                  <a:lnTo>
                    <a:pt x="31146" y="24161"/>
                  </a:lnTo>
                  <a:lnTo>
                    <a:pt x="31146" y="15568"/>
                  </a:lnTo>
                  <a:lnTo>
                    <a:pt x="31146" y="6965"/>
                  </a:lnTo>
                  <a:lnTo>
                    <a:pt x="24171" y="0"/>
                  </a:lnTo>
                  <a:close/>
                </a:path>
              </a:pathLst>
            </a:custGeom>
            <a:solidFill>
              <a:srgbClr val="FFFFFF"/>
            </a:solidFill>
          </p:spPr>
          <p:txBody>
            <a:bodyPr wrap="square" lIns="0" tIns="0" rIns="0" bIns="0" rtlCol="0"/>
            <a:lstStyle/>
            <a:p>
              <a:endParaRPr/>
            </a:p>
          </p:txBody>
        </p:sp>
        <p:sp>
          <p:nvSpPr>
            <p:cNvPr id="68" name="object 68"/>
            <p:cNvSpPr/>
            <p:nvPr/>
          </p:nvSpPr>
          <p:spPr>
            <a:xfrm>
              <a:off x="3984880" y="4047598"/>
              <a:ext cx="31750" cy="31750"/>
            </a:xfrm>
            <a:custGeom>
              <a:avLst/>
              <a:gdLst/>
              <a:ahLst/>
              <a:cxnLst/>
              <a:rect l="l" t="t" r="r" b="b"/>
              <a:pathLst>
                <a:path w="31750" h="31750">
                  <a:moveTo>
                    <a:pt x="31146" y="15568"/>
                  </a:moveTo>
                  <a:lnTo>
                    <a:pt x="31146" y="6965"/>
                  </a:lnTo>
                  <a:lnTo>
                    <a:pt x="24171" y="0"/>
                  </a:lnTo>
                  <a:lnTo>
                    <a:pt x="15578" y="0"/>
                  </a:lnTo>
                  <a:lnTo>
                    <a:pt x="6975" y="0"/>
                  </a:lnTo>
                  <a:lnTo>
                    <a:pt x="0" y="6965"/>
                  </a:lnTo>
                  <a:lnTo>
                    <a:pt x="0" y="15568"/>
                  </a:lnTo>
                  <a:lnTo>
                    <a:pt x="0" y="24161"/>
                  </a:lnTo>
                  <a:lnTo>
                    <a:pt x="6975" y="31136"/>
                  </a:lnTo>
                  <a:lnTo>
                    <a:pt x="15578" y="31136"/>
                  </a:lnTo>
                  <a:lnTo>
                    <a:pt x="24171" y="31136"/>
                  </a:lnTo>
                  <a:lnTo>
                    <a:pt x="31146" y="24161"/>
                  </a:lnTo>
                  <a:lnTo>
                    <a:pt x="31146" y="15568"/>
                  </a:lnTo>
                  <a:close/>
                </a:path>
              </a:pathLst>
            </a:custGeom>
            <a:ln w="18318">
              <a:solidFill>
                <a:srgbClr val="000000"/>
              </a:solidFill>
            </a:ln>
          </p:spPr>
          <p:txBody>
            <a:bodyPr wrap="square" lIns="0" tIns="0" rIns="0" bIns="0" rtlCol="0"/>
            <a:lstStyle/>
            <a:p>
              <a:endParaRPr/>
            </a:p>
          </p:txBody>
        </p:sp>
        <p:sp>
          <p:nvSpPr>
            <p:cNvPr id="69" name="object 69"/>
            <p:cNvSpPr/>
            <p:nvPr/>
          </p:nvSpPr>
          <p:spPr>
            <a:xfrm>
              <a:off x="3911602" y="4047598"/>
              <a:ext cx="31750" cy="31750"/>
            </a:xfrm>
            <a:custGeom>
              <a:avLst/>
              <a:gdLst/>
              <a:ahLst/>
              <a:cxnLst/>
              <a:rect l="l" t="t" r="r" b="b"/>
              <a:pathLst>
                <a:path w="31750" h="31750">
                  <a:moveTo>
                    <a:pt x="24161" y="0"/>
                  </a:moveTo>
                  <a:lnTo>
                    <a:pt x="6975" y="0"/>
                  </a:lnTo>
                  <a:lnTo>
                    <a:pt x="0" y="6965"/>
                  </a:lnTo>
                  <a:lnTo>
                    <a:pt x="0" y="24161"/>
                  </a:lnTo>
                  <a:lnTo>
                    <a:pt x="6975" y="31136"/>
                  </a:lnTo>
                  <a:lnTo>
                    <a:pt x="24161" y="31136"/>
                  </a:lnTo>
                  <a:lnTo>
                    <a:pt x="31136" y="24161"/>
                  </a:lnTo>
                  <a:lnTo>
                    <a:pt x="31136" y="15568"/>
                  </a:lnTo>
                  <a:lnTo>
                    <a:pt x="31136" y="6965"/>
                  </a:lnTo>
                  <a:lnTo>
                    <a:pt x="24161" y="0"/>
                  </a:lnTo>
                  <a:close/>
                </a:path>
              </a:pathLst>
            </a:custGeom>
            <a:solidFill>
              <a:srgbClr val="FFFFFF"/>
            </a:solidFill>
          </p:spPr>
          <p:txBody>
            <a:bodyPr wrap="square" lIns="0" tIns="0" rIns="0" bIns="0" rtlCol="0"/>
            <a:lstStyle/>
            <a:p>
              <a:endParaRPr/>
            </a:p>
          </p:txBody>
        </p:sp>
        <p:sp>
          <p:nvSpPr>
            <p:cNvPr id="70" name="object 70"/>
            <p:cNvSpPr/>
            <p:nvPr/>
          </p:nvSpPr>
          <p:spPr>
            <a:xfrm>
              <a:off x="3911602" y="4047598"/>
              <a:ext cx="31750" cy="31750"/>
            </a:xfrm>
            <a:custGeom>
              <a:avLst/>
              <a:gdLst/>
              <a:ahLst/>
              <a:cxnLst/>
              <a:rect l="l" t="t" r="r" b="b"/>
              <a:pathLst>
                <a:path w="31750" h="31750">
                  <a:moveTo>
                    <a:pt x="31136" y="15568"/>
                  </a:moveTo>
                  <a:lnTo>
                    <a:pt x="31136" y="6965"/>
                  </a:lnTo>
                  <a:lnTo>
                    <a:pt x="24161" y="0"/>
                  </a:lnTo>
                  <a:lnTo>
                    <a:pt x="15568" y="0"/>
                  </a:lnTo>
                  <a:lnTo>
                    <a:pt x="6975" y="0"/>
                  </a:lnTo>
                  <a:lnTo>
                    <a:pt x="0" y="6965"/>
                  </a:lnTo>
                  <a:lnTo>
                    <a:pt x="0" y="15568"/>
                  </a:lnTo>
                  <a:lnTo>
                    <a:pt x="0" y="24161"/>
                  </a:lnTo>
                  <a:lnTo>
                    <a:pt x="6975" y="31136"/>
                  </a:lnTo>
                  <a:lnTo>
                    <a:pt x="15568" y="31136"/>
                  </a:lnTo>
                  <a:lnTo>
                    <a:pt x="24161" y="31136"/>
                  </a:lnTo>
                  <a:lnTo>
                    <a:pt x="31136" y="24161"/>
                  </a:lnTo>
                  <a:lnTo>
                    <a:pt x="31136" y="15568"/>
                  </a:lnTo>
                  <a:close/>
                </a:path>
              </a:pathLst>
            </a:custGeom>
            <a:ln w="18318">
              <a:solidFill>
                <a:srgbClr val="000000"/>
              </a:solidFill>
            </a:ln>
          </p:spPr>
          <p:txBody>
            <a:bodyPr wrap="square" lIns="0" tIns="0" rIns="0" bIns="0" rtlCol="0"/>
            <a:lstStyle/>
            <a:p>
              <a:endParaRPr/>
            </a:p>
          </p:txBody>
        </p:sp>
        <p:sp>
          <p:nvSpPr>
            <p:cNvPr id="71" name="object 71"/>
            <p:cNvSpPr/>
            <p:nvPr/>
          </p:nvSpPr>
          <p:spPr>
            <a:xfrm>
              <a:off x="3839813" y="4047598"/>
              <a:ext cx="31750" cy="31750"/>
            </a:xfrm>
            <a:custGeom>
              <a:avLst/>
              <a:gdLst/>
              <a:ahLst/>
              <a:cxnLst/>
              <a:rect l="l" t="t" r="r" b="b"/>
              <a:pathLst>
                <a:path w="31750" h="31750">
                  <a:moveTo>
                    <a:pt x="24161" y="0"/>
                  </a:moveTo>
                  <a:lnTo>
                    <a:pt x="6965" y="0"/>
                  </a:lnTo>
                  <a:lnTo>
                    <a:pt x="0" y="6965"/>
                  </a:lnTo>
                  <a:lnTo>
                    <a:pt x="0" y="24161"/>
                  </a:lnTo>
                  <a:lnTo>
                    <a:pt x="6965" y="31136"/>
                  </a:lnTo>
                  <a:lnTo>
                    <a:pt x="24161" y="31136"/>
                  </a:lnTo>
                  <a:lnTo>
                    <a:pt x="31136" y="24161"/>
                  </a:lnTo>
                  <a:lnTo>
                    <a:pt x="31136" y="15568"/>
                  </a:lnTo>
                  <a:lnTo>
                    <a:pt x="31136" y="6965"/>
                  </a:lnTo>
                  <a:lnTo>
                    <a:pt x="24161" y="0"/>
                  </a:lnTo>
                  <a:close/>
                </a:path>
              </a:pathLst>
            </a:custGeom>
            <a:solidFill>
              <a:srgbClr val="FFFFFF"/>
            </a:solidFill>
          </p:spPr>
          <p:txBody>
            <a:bodyPr wrap="square" lIns="0" tIns="0" rIns="0" bIns="0" rtlCol="0"/>
            <a:lstStyle/>
            <a:p>
              <a:endParaRPr/>
            </a:p>
          </p:txBody>
        </p:sp>
        <p:sp>
          <p:nvSpPr>
            <p:cNvPr id="72" name="object 72"/>
            <p:cNvSpPr/>
            <p:nvPr/>
          </p:nvSpPr>
          <p:spPr>
            <a:xfrm>
              <a:off x="3839813" y="4047598"/>
              <a:ext cx="31750" cy="31750"/>
            </a:xfrm>
            <a:custGeom>
              <a:avLst/>
              <a:gdLst/>
              <a:ahLst/>
              <a:cxnLst/>
              <a:rect l="l" t="t" r="r" b="b"/>
              <a:pathLst>
                <a:path w="31750" h="31750">
                  <a:moveTo>
                    <a:pt x="31136" y="15568"/>
                  </a:moveTo>
                  <a:lnTo>
                    <a:pt x="31136" y="6965"/>
                  </a:lnTo>
                  <a:lnTo>
                    <a:pt x="24161" y="0"/>
                  </a:lnTo>
                  <a:lnTo>
                    <a:pt x="15568" y="0"/>
                  </a:lnTo>
                  <a:lnTo>
                    <a:pt x="6965" y="0"/>
                  </a:lnTo>
                  <a:lnTo>
                    <a:pt x="0" y="6965"/>
                  </a:lnTo>
                  <a:lnTo>
                    <a:pt x="0" y="15568"/>
                  </a:lnTo>
                  <a:lnTo>
                    <a:pt x="0" y="24161"/>
                  </a:lnTo>
                  <a:lnTo>
                    <a:pt x="6965" y="31136"/>
                  </a:lnTo>
                  <a:lnTo>
                    <a:pt x="15568" y="31136"/>
                  </a:lnTo>
                  <a:lnTo>
                    <a:pt x="24161" y="31136"/>
                  </a:lnTo>
                  <a:lnTo>
                    <a:pt x="31136" y="24161"/>
                  </a:lnTo>
                  <a:lnTo>
                    <a:pt x="31136" y="15568"/>
                  </a:lnTo>
                  <a:close/>
                </a:path>
              </a:pathLst>
            </a:custGeom>
            <a:ln w="18318">
              <a:solidFill>
                <a:srgbClr val="000000"/>
              </a:solidFill>
            </a:ln>
          </p:spPr>
          <p:txBody>
            <a:bodyPr wrap="square" lIns="0" tIns="0" rIns="0" bIns="0" rtlCol="0"/>
            <a:lstStyle/>
            <a:p>
              <a:endParaRPr/>
            </a:p>
          </p:txBody>
        </p:sp>
        <p:sp>
          <p:nvSpPr>
            <p:cNvPr id="73" name="object 73"/>
            <p:cNvSpPr/>
            <p:nvPr/>
          </p:nvSpPr>
          <p:spPr>
            <a:xfrm>
              <a:off x="3984880" y="4166728"/>
              <a:ext cx="31750" cy="31750"/>
            </a:xfrm>
            <a:custGeom>
              <a:avLst/>
              <a:gdLst/>
              <a:ahLst/>
              <a:cxnLst/>
              <a:rect l="l" t="t" r="r" b="b"/>
              <a:pathLst>
                <a:path w="31750" h="31750">
                  <a:moveTo>
                    <a:pt x="24171" y="0"/>
                  </a:moveTo>
                  <a:lnTo>
                    <a:pt x="6975" y="0"/>
                  </a:lnTo>
                  <a:lnTo>
                    <a:pt x="0" y="6975"/>
                  </a:lnTo>
                  <a:lnTo>
                    <a:pt x="0" y="24171"/>
                  </a:lnTo>
                  <a:lnTo>
                    <a:pt x="6975" y="31146"/>
                  </a:lnTo>
                  <a:lnTo>
                    <a:pt x="24171" y="31146"/>
                  </a:lnTo>
                  <a:lnTo>
                    <a:pt x="31146" y="24171"/>
                  </a:lnTo>
                  <a:lnTo>
                    <a:pt x="31146" y="15568"/>
                  </a:lnTo>
                  <a:lnTo>
                    <a:pt x="31146" y="6975"/>
                  </a:lnTo>
                  <a:lnTo>
                    <a:pt x="24171" y="0"/>
                  </a:lnTo>
                  <a:close/>
                </a:path>
              </a:pathLst>
            </a:custGeom>
            <a:solidFill>
              <a:srgbClr val="FFFFFF"/>
            </a:solidFill>
          </p:spPr>
          <p:txBody>
            <a:bodyPr wrap="square" lIns="0" tIns="0" rIns="0" bIns="0" rtlCol="0"/>
            <a:lstStyle/>
            <a:p>
              <a:endParaRPr/>
            </a:p>
          </p:txBody>
        </p:sp>
        <p:sp>
          <p:nvSpPr>
            <p:cNvPr id="74" name="object 74"/>
            <p:cNvSpPr/>
            <p:nvPr/>
          </p:nvSpPr>
          <p:spPr>
            <a:xfrm>
              <a:off x="3984880" y="4166728"/>
              <a:ext cx="31750" cy="31750"/>
            </a:xfrm>
            <a:custGeom>
              <a:avLst/>
              <a:gdLst/>
              <a:ahLst/>
              <a:cxnLst/>
              <a:rect l="l" t="t" r="r" b="b"/>
              <a:pathLst>
                <a:path w="31750" h="31750">
                  <a:moveTo>
                    <a:pt x="31146" y="15568"/>
                  </a:moveTo>
                  <a:lnTo>
                    <a:pt x="31146" y="6975"/>
                  </a:lnTo>
                  <a:lnTo>
                    <a:pt x="24171" y="0"/>
                  </a:lnTo>
                  <a:lnTo>
                    <a:pt x="15578" y="0"/>
                  </a:lnTo>
                  <a:lnTo>
                    <a:pt x="6975" y="0"/>
                  </a:lnTo>
                  <a:lnTo>
                    <a:pt x="0" y="6975"/>
                  </a:lnTo>
                  <a:lnTo>
                    <a:pt x="0" y="15568"/>
                  </a:lnTo>
                  <a:lnTo>
                    <a:pt x="0" y="24171"/>
                  </a:lnTo>
                  <a:lnTo>
                    <a:pt x="6975" y="31146"/>
                  </a:lnTo>
                  <a:lnTo>
                    <a:pt x="15578" y="31146"/>
                  </a:lnTo>
                  <a:lnTo>
                    <a:pt x="24171" y="31146"/>
                  </a:lnTo>
                  <a:lnTo>
                    <a:pt x="31146" y="24171"/>
                  </a:lnTo>
                  <a:lnTo>
                    <a:pt x="31146" y="15568"/>
                  </a:lnTo>
                  <a:close/>
                </a:path>
              </a:pathLst>
            </a:custGeom>
            <a:ln w="18318">
              <a:solidFill>
                <a:srgbClr val="000000"/>
              </a:solidFill>
            </a:ln>
          </p:spPr>
          <p:txBody>
            <a:bodyPr wrap="square" lIns="0" tIns="0" rIns="0" bIns="0" rtlCol="0"/>
            <a:lstStyle/>
            <a:p>
              <a:endParaRPr/>
            </a:p>
          </p:txBody>
        </p:sp>
        <p:sp>
          <p:nvSpPr>
            <p:cNvPr id="75" name="object 75"/>
            <p:cNvSpPr/>
            <p:nvPr/>
          </p:nvSpPr>
          <p:spPr>
            <a:xfrm>
              <a:off x="3911602" y="4166728"/>
              <a:ext cx="31750" cy="31750"/>
            </a:xfrm>
            <a:custGeom>
              <a:avLst/>
              <a:gdLst/>
              <a:ahLst/>
              <a:cxnLst/>
              <a:rect l="l" t="t" r="r" b="b"/>
              <a:pathLst>
                <a:path w="31750" h="31750">
                  <a:moveTo>
                    <a:pt x="24161" y="0"/>
                  </a:moveTo>
                  <a:lnTo>
                    <a:pt x="6975" y="0"/>
                  </a:lnTo>
                  <a:lnTo>
                    <a:pt x="0" y="6975"/>
                  </a:lnTo>
                  <a:lnTo>
                    <a:pt x="0" y="24171"/>
                  </a:lnTo>
                  <a:lnTo>
                    <a:pt x="6975" y="31146"/>
                  </a:lnTo>
                  <a:lnTo>
                    <a:pt x="24161" y="31146"/>
                  </a:lnTo>
                  <a:lnTo>
                    <a:pt x="31136" y="24171"/>
                  </a:lnTo>
                  <a:lnTo>
                    <a:pt x="31136" y="15568"/>
                  </a:lnTo>
                  <a:lnTo>
                    <a:pt x="31136" y="6975"/>
                  </a:lnTo>
                  <a:lnTo>
                    <a:pt x="24161" y="0"/>
                  </a:lnTo>
                  <a:close/>
                </a:path>
              </a:pathLst>
            </a:custGeom>
            <a:solidFill>
              <a:srgbClr val="FFFFFF"/>
            </a:solidFill>
          </p:spPr>
          <p:txBody>
            <a:bodyPr wrap="square" lIns="0" tIns="0" rIns="0" bIns="0" rtlCol="0"/>
            <a:lstStyle/>
            <a:p>
              <a:endParaRPr/>
            </a:p>
          </p:txBody>
        </p:sp>
        <p:sp>
          <p:nvSpPr>
            <p:cNvPr id="76" name="object 76"/>
            <p:cNvSpPr/>
            <p:nvPr/>
          </p:nvSpPr>
          <p:spPr>
            <a:xfrm>
              <a:off x="3911602" y="4166728"/>
              <a:ext cx="31750" cy="31750"/>
            </a:xfrm>
            <a:custGeom>
              <a:avLst/>
              <a:gdLst/>
              <a:ahLst/>
              <a:cxnLst/>
              <a:rect l="l" t="t" r="r" b="b"/>
              <a:pathLst>
                <a:path w="31750" h="31750">
                  <a:moveTo>
                    <a:pt x="31136" y="15568"/>
                  </a:moveTo>
                  <a:lnTo>
                    <a:pt x="31136" y="6975"/>
                  </a:lnTo>
                  <a:lnTo>
                    <a:pt x="24161" y="0"/>
                  </a:lnTo>
                  <a:lnTo>
                    <a:pt x="15568" y="0"/>
                  </a:lnTo>
                  <a:lnTo>
                    <a:pt x="6975" y="0"/>
                  </a:lnTo>
                  <a:lnTo>
                    <a:pt x="0" y="6975"/>
                  </a:lnTo>
                  <a:lnTo>
                    <a:pt x="0" y="15568"/>
                  </a:lnTo>
                  <a:lnTo>
                    <a:pt x="0" y="24171"/>
                  </a:lnTo>
                  <a:lnTo>
                    <a:pt x="6975" y="31146"/>
                  </a:lnTo>
                  <a:lnTo>
                    <a:pt x="15568" y="31146"/>
                  </a:lnTo>
                  <a:lnTo>
                    <a:pt x="24161" y="31146"/>
                  </a:lnTo>
                  <a:lnTo>
                    <a:pt x="31136" y="24171"/>
                  </a:lnTo>
                  <a:lnTo>
                    <a:pt x="31136" y="15568"/>
                  </a:lnTo>
                  <a:close/>
                </a:path>
              </a:pathLst>
            </a:custGeom>
            <a:ln w="18318">
              <a:solidFill>
                <a:srgbClr val="000000"/>
              </a:solidFill>
            </a:ln>
          </p:spPr>
          <p:txBody>
            <a:bodyPr wrap="square" lIns="0" tIns="0" rIns="0" bIns="0" rtlCol="0"/>
            <a:lstStyle/>
            <a:p>
              <a:endParaRPr/>
            </a:p>
          </p:txBody>
        </p:sp>
        <p:sp>
          <p:nvSpPr>
            <p:cNvPr id="77" name="object 77"/>
            <p:cNvSpPr/>
            <p:nvPr/>
          </p:nvSpPr>
          <p:spPr>
            <a:xfrm>
              <a:off x="3839813" y="4166728"/>
              <a:ext cx="31750" cy="31750"/>
            </a:xfrm>
            <a:custGeom>
              <a:avLst/>
              <a:gdLst/>
              <a:ahLst/>
              <a:cxnLst/>
              <a:rect l="l" t="t" r="r" b="b"/>
              <a:pathLst>
                <a:path w="31750" h="31750">
                  <a:moveTo>
                    <a:pt x="24161" y="0"/>
                  </a:moveTo>
                  <a:lnTo>
                    <a:pt x="6965" y="0"/>
                  </a:lnTo>
                  <a:lnTo>
                    <a:pt x="0" y="6975"/>
                  </a:lnTo>
                  <a:lnTo>
                    <a:pt x="0" y="24171"/>
                  </a:lnTo>
                  <a:lnTo>
                    <a:pt x="6965" y="31146"/>
                  </a:lnTo>
                  <a:lnTo>
                    <a:pt x="24161" y="31146"/>
                  </a:lnTo>
                  <a:lnTo>
                    <a:pt x="31136" y="24171"/>
                  </a:lnTo>
                  <a:lnTo>
                    <a:pt x="31136" y="15568"/>
                  </a:lnTo>
                  <a:lnTo>
                    <a:pt x="31136" y="6975"/>
                  </a:lnTo>
                  <a:lnTo>
                    <a:pt x="24161" y="0"/>
                  </a:lnTo>
                  <a:close/>
                </a:path>
              </a:pathLst>
            </a:custGeom>
            <a:solidFill>
              <a:srgbClr val="FFFFFF"/>
            </a:solidFill>
          </p:spPr>
          <p:txBody>
            <a:bodyPr wrap="square" lIns="0" tIns="0" rIns="0" bIns="0" rtlCol="0"/>
            <a:lstStyle/>
            <a:p>
              <a:endParaRPr/>
            </a:p>
          </p:txBody>
        </p:sp>
        <p:sp>
          <p:nvSpPr>
            <p:cNvPr id="78" name="object 78"/>
            <p:cNvSpPr/>
            <p:nvPr/>
          </p:nvSpPr>
          <p:spPr>
            <a:xfrm>
              <a:off x="3839813" y="4166728"/>
              <a:ext cx="31750" cy="31750"/>
            </a:xfrm>
            <a:custGeom>
              <a:avLst/>
              <a:gdLst/>
              <a:ahLst/>
              <a:cxnLst/>
              <a:rect l="l" t="t" r="r" b="b"/>
              <a:pathLst>
                <a:path w="31750" h="31750">
                  <a:moveTo>
                    <a:pt x="31136" y="15568"/>
                  </a:moveTo>
                  <a:lnTo>
                    <a:pt x="31136" y="6975"/>
                  </a:lnTo>
                  <a:lnTo>
                    <a:pt x="24161" y="0"/>
                  </a:lnTo>
                  <a:lnTo>
                    <a:pt x="15568" y="0"/>
                  </a:lnTo>
                  <a:lnTo>
                    <a:pt x="6965" y="0"/>
                  </a:lnTo>
                  <a:lnTo>
                    <a:pt x="0" y="6975"/>
                  </a:lnTo>
                  <a:lnTo>
                    <a:pt x="0" y="15568"/>
                  </a:lnTo>
                  <a:lnTo>
                    <a:pt x="0" y="24171"/>
                  </a:lnTo>
                  <a:lnTo>
                    <a:pt x="6965" y="31146"/>
                  </a:lnTo>
                  <a:lnTo>
                    <a:pt x="15568" y="31146"/>
                  </a:lnTo>
                  <a:lnTo>
                    <a:pt x="24161" y="31146"/>
                  </a:lnTo>
                  <a:lnTo>
                    <a:pt x="31136" y="24171"/>
                  </a:lnTo>
                  <a:lnTo>
                    <a:pt x="31136" y="15568"/>
                  </a:lnTo>
                  <a:close/>
                </a:path>
              </a:pathLst>
            </a:custGeom>
            <a:ln w="18318">
              <a:solidFill>
                <a:srgbClr val="000000"/>
              </a:solidFill>
            </a:ln>
          </p:spPr>
          <p:txBody>
            <a:bodyPr wrap="square" lIns="0" tIns="0" rIns="0" bIns="0" rtlCol="0"/>
            <a:lstStyle/>
            <a:p>
              <a:endParaRPr/>
            </a:p>
          </p:txBody>
        </p:sp>
        <p:sp>
          <p:nvSpPr>
            <p:cNvPr id="79" name="object 79"/>
            <p:cNvSpPr/>
            <p:nvPr/>
          </p:nvSpPr>
          <p:spPr>
            <a:xfrm>
              <a:off x="4402727" y="2446799"/>
              <a:ext cx="311785" cy="311785"/>
            </a:xfrm>
            <a:custGeom>
              <a:avLst/>
              <a:gdLst/>
              <a:ahLst/>
              <a:cxnLst/>
              <a:rect l="l" t="t" r="r" b="b"/>
              <a:pathLst>
                <a:path w="311785" h="311785">
                  <a:moveTo>
                    <a:pt x="155704" y="0"/>
                  </a:moveTo>
                  <a:lnTo>
                    <a:pt x="106487" y="7938"/>
                  </a:lnTo>
                  <a:lnTo>
                    <a:pt x="63744" y="30043"/>
                  </a:lnTo>
                  <a:lnTo>
                    <a:pt x="30040" y="63751"/>
                  </a:lnTo>
                  <a:lnTo>
                    <a:pt x="7937" y="106496"/>
                  </a:lnTo>
                  <a:lnTo>
                    <a:pt x="0" y="155713"/>
                  </a:lnTo>
                  <a:lnTo>
                    <a:pt x="7937" y="204926"/>
                  </a:lnTo>
                  <a:lnTo>
                    <a:pt x="30040" y="247668"/>
                  </a:lnTo>
                  <a:lnTo>
                    <a:pt x="63744" y="281374"/>
                  </a:lnTo>
                  <a:lnTo>
                    <a:pt x="106487" y="303479"/>
                  </a:lnTo>
                  <a:lnTo>
                    <a:pt x="155704" y="311417"/>
                  </a:lnTo>
                  <a:lnTo>
                    <a:pt x="204916" y="303479"/>
                  </a:lnTo>
                  <a:lnTo>
                    <a:pt x="247658" y="281374"/>
                  </a:lnTo>
                  <a:lnTo>
                    <a:pt x="281364" y="247668"/>
                  </a:lnTo>
                  <a:lnTo>
                    <a:pt x="303469" y="204926"/>
                  </a:lnTo>
                  <a:lnTo>
                    <a:pt x="311408" y="155713"/>
                  </a:lnTo>
                  <a:lnTo>
                    <a:pt x="303469" y="106496"/>
                  </a:lnTo>
                  <a:lnTo>
                    <a:pt x="281364" y="63751"/>
                  </a:lnTo>
                  <a:lnTo>
                    <a:pt x="247658" y="30043"/>
                  </a:lnTo>
                  <a:lnTo>
                    <a:pt x="204916" y="7938"/>
                  </a:lnTo>
                  <a:lnTo>
                    <a:pt x="155704" y="0"/>
                  </a:lnTo>
                  <a:close/>
                </a:path>
              </a:pathLst>
            </a:custGeom>
            <a:solidFill>
              <a:srgbClr val="FFFFFF"/>
            </a:solidFill>
          </p:spPr>
          <p:txBody>
            <a:bodyPr wrap="square" lIns="0" tIns="0" rIns="0" bIns="0" rtlCol="0"/>
            <a:lstStyle/>
            <a:p>
              <a:endParaRPr/>
            </a:p>
          </p:txBody>
        </p:sp>
        <p:sp>
          <p:nvSpPr>
            <p:cNvPr id="80" name="object 80"/>
            <p:cNvSpPr/>
            <p:nvPr/>
          </p:nvSpPr>
          <p:spPr>
            <a:xfrm>
              <a:off x="4402727" y="2446799"/>
              <a:ext cx="311785" cy="311785"/>
            </a:xfrm>
            <a:custGeom>
              <a:avLst/>
              <a:gdLst/>
              <a:ahLst/>
              <a:cxnLst/>
              <a:rect l="l" t="t" r="r" b="b"/>
              <a:pathLst>
                <a:path w="311785" h="311785">
                  <a:moveTo>
                    <a:pt x="311408" y="155713"/>
                  </a:moveTo>
                  <a:lnTo>
                    <a:pt x="303469" y="106496"/>
                  </a:lnTo>
                  <a:lnTo>
                    <a:pt x="281364" y="63751"/>
                  </a:lnTo>
                  <a:lnTo>
                    <a:pt x="247658" y="30043"/>
                  </a:lnTo>
                  <a:lnTo>
                    <a:pt x="204916" y="7938"/>
                  </a:lnTo>
                  <a:lnTo>
                    <a:pt x="155704" y="0"/>
                  </a:lnTo>
                  <a:lnTo>
                    <a:pt x="106487" y="7938"/>
                  </a:lnTo>
                  <a:lnTo>
                    <a:pt x="63744" y="30043"/>
                  </a:lnTo>
                  <a:lnTo>
                    <a:pt x="30040" y="63751"/>
                  </a:lnTo>
                  <a:lnTo>
                    <a:pt x="7937" y="106496"/>
                  </a:lnTo>
                  <a:lnTo>
                    <a:pt x="0" y="155713"/>
                  </a:lnTo>
                  <a:lnTo>
                    <a:pt x="7937" y="204926"/>
                  </a:lnTo>
                  <a:lnTo>
                    <a:pt x="30040" y="247668"/>
                  </a:lnTo>
                  <a:lnTo>
                    <a:pt x="63744" y="281374"/>
                  </a:lnTo>
                  <a:lnTo>
                    <a:pt x="106487" y="303479"/>
                  </a:lnTo>
                  <a:lnTo>
                    <a:pt x="155704" y="311417"/>
                  </a:lnTo>
                  <a:lnTo>
                    <a:pt x="204916" y="303479"/>
                  </a:lnTo>
                  <a:lnTo>
                    <a:pt x="247658" y="281374"/>
                  </a:lnTo>
                  <a:lnTo>
                    <a:pt x="281364" y="247668"/>
                  </a:lnTo>
                  <a:lnTo>
                    <a:pt x="303469" y="204926"/>
                  </a:lnTo>
                  <a:lnTo>
                    <a:pt x="311408" y="155713"/>
                  </a:lnTo>
                  <a:close/>
                </a:path>
              </a:pathLst>
            </a:custGeom>
            <a:ln w="18318">
              <a:solidFill>
                <a:srgbClr val="000000"/>
              </a:solidFill>
            </a:ln>
          </p:spPr>
          <p:txBody>
            <a:bodyPr wrap="square" lIns="0" tIns="0" rIns="0" bIns="0" rtlCol="0"/>
            <a:lstStyle/>
            <a:p>
              <a:endParaRPr/>
            </a:p>
          </p:txBody>
        </p:sp>
        <p:sp>
          <p:nvSpPr>
            <p:cNvPr id="81" name="object 81"/>
            <p:cNvSpPr/>
            <p:nvPr/>
          </p:nvSpPr>
          <p:spPr>
            <a:xfrm>
              <a:off x="4402727" y="2126233"/>
              <a:ext cx="311785" cy="311785"/>
            </a:xfrm>
            <a:custGeom>
              <a:avLst/>
              <a:gdLst/>
              <a:ahLst/>
              <a:cxnLst/>
              <a:rect l="l" t="t" r="r" b="b"/>
              <a:pathLst>
                <a:path w="311785" h="311785">
                  <a:moveTo>
                    <a:pt x="155704" y="0"/>
                  </a:moveTo>
                  <a:lnTo>
                    <a:pt x="106487" y="7938"/>
                  </a:lnTo>
                  <a:lnTo>
                    <a:pt x="63744" y="30043"/>
                  </a:lnTo>
                  <a:lnTo>
                    <a:pt x="30040" y="63749"/>
                  </a:lnTo>
                  <a:lnTo>
                    <a:pt x="7937" y="106491"/>
                  </a:lnTo>
                  <a:lnTo>
                    <a:pt x="0" y="155704"/>
                  </a:lnTo>
                  <a:lnTo>
                    <a:pt x="7937" y="204920"/>
                  </a:lnTo>
                  <a:lnTo>
                    <a:pt x="30040" y="247663"/>
                  </a:lnTo>
                  <a:lnTo>
                    <a:pt x="63744" y="281367"/>
                  </a:lnTo>
                  <a:lnTo>
                    <a:pt x="106487" y="303470"/>
                  </a:lnTo>
                  <a:lnTo>
                    <a:pt x="155704" y="311408"/>
                  </a:lnTo>
                  <a:lnTo>
                    <a:pt x="204916" y="303470"/>
                  </a:lnTo>
                  <a:lnTo>
                    <a:pt x="247658" y="281367"/>
                  </a:lnTo>
                  <a:lnTo>
                    <a:pt x="281364" y="247663"/>
                  </a:lnTo>
                  <a:lnTo>
                    <a:pt x="303469" y="204920"/>
                  </a:lnTo>
                  <a:lnTo>
                    <a:pt x="311408" y="155704"/>
                  </a:lnTo>
                  <a:lnTo>
                    <a:pt x="303469" y="106491"/>
                  </a:lnTo>
                  <a:lnTo>
                    <a:pt x="281364" y="63749"/>
                  </a:lnTo>
                  <a:lnTo>
                    <a:pt x="247658" y="30043"/>
                  </a:lnTo>
                  <a:lnTo>
                    <a:pt x="204916" y="7938"/>
                  </a:lnTo>
                  <a:lnTo>
                    <a:pt x="155704" y="0"/>
                  </a:lnTo>
                  <a:close/>
                </a:path>
              </a:pathLst>
            </a:custGeom>
            <a:solidFill>
              <a:srgbClr val="FFFFFF"/>
            </a:solidFill>
          </p:spPr>
          <p:txBody>
            <a:bodyPr wrap="square" lIns="0" tIns="0" rIns="0" bIns="0" rtlCol="0"/>
            <a:lstStyle/>
            <a:p>
              <a:endParaRPr/>
            </a:p>
          </p:txBody>
        </p:sp>
        <p:sp>
          <p:nvSpPr>
            <p:cNvPr id="82" name="object 82"/>
            <p:cNvSpPr/>
            <p:nvPr/>
          </p:nvSpPr>
          <p:spPr>
            <a:xfrm>
              <a:off x="4402727" y="2126233"/>
              <a:ext cx="311785" cy="311785"/>
            </a:xfrm>
            <a:custGeom>
              <a:avLst/>
              <a:gdLst/>
              <a:ahLst/>
              <a:cxnLst/>
              <a:rect l="l" t="t" r="r" b="b"/>
              <a:pathLst>
                <a:path w="311785" h="311785">
                  <a:moveTo>
                    <a:pt x="311408" y="155704"/>
                  </a:moveTo>
                  <a:lnTo>
                    <a:pt x="303469" y="106491"/>
                  </a:lnTo>
                  <a:lnTo>
                    <a:pt x="281364" y="63749"/>
                  </a:lnTo>
                  <a:lnTo>
                    <a:pt x="247658" y="30043"/>
                  </a:lnTo>
                  <a:lnTo>
                    <a:pt x="204916" y="7938"/>
                  </a:lnTo>
                  <a:lnTo>
                    <a:pt x="155704" y="0"/>
                  </a:lnTo>
                  <a:lnTo>
                    <a:pt x="106487" y="7938"/>
                  </a:lnTo>
                  <a:lnTo>
                    <a:pt x="63744" y="30043"/>
                  </a:lnTo>
                  <a:lnTo>
                    <a:pt x="30040" y="63749"/>
                  </a:lnTo>
                  <a:lnTo>
                    <a:pt x="7937" y="106491"/>
                  </a:lnTo>
                  <a:lnTo>
                    <a:pt x="0" y="155704"/>
                  </a:lnTo>
                  <a:lnTo>
                    <a:pt x="7937" y="204920"/>
                  </a:lnTo>
                  <a:lnTo>
                    <a:pt x="30040" y="247663"/>
                  </a:lnTo>
                  <a:lnTo>
                    <a:pt x="63744" y="281367"/>
                  </a:lnTo>
                  <a:lnTo>
                    <a:pt x="106487" y="303470"/>
                  </a:lnTo>
                  <a:lnTo>
                    <a:pt x="155704" y="311408"/>
                  </a:lnTo>
                  <a:lnTo>
                    <a:pt x="204916" y="303470"/>
                  </a:lnTo>
                  <a:lnTo>
                    <a:pt x="247658" y="281367"/>
                  </a:lnTo>
                  <a:lnTo>
                    <a:pt x="281364" y="247663"/>
                  </a:lnTo>
                  <a:lnTo>
                    <a:pt x="303469" y="204920"/>
                  </a:lnTo>
                  <a:lnTo>
                    <a:pt x="311408" y="155704"/>
                  </a:lnTo>
                  <a:close/>
                </a:path>
              </a:pathLst>
            </a:custGeom>
            <a:ln w="18318">
              <a:solidFill>
                <a:srgbClr val="000000"/>
              </a:solidFill>
            </a:ln>
          </p:spPr>
          <p:txBody>
            <a:bodyPr wrap="square" lIns="0" tIns="0" rIns="0" bIns="0" rtlCol="0"/>
            <a:lstStyle/>
            <a:p>
              <a:endParaRPr/>
            </a:p>
          </p:txBody>
        </p:sp>
        <p:sp>
          <p:nvSpPr>
            <p:cNvPr id="83" name="object 83"/>
            <p:cNvSpPr/>
            <p:nvPr/>
          </p:nvSpPr>
          <p:spPr>
            <a:xfrm>
              <a:off x="3757992" y="2758217"/>
              <a:ext cx="311785" cy="311785"/>
            </a:xfrm>
            <a:custGeom>
              <a:avLst/>
              <a:gdLst/>
              <a:ahLst/>
              <a:cxnLst/>
              <a:rect l="l" t="t" r="r" b="b"/>
              <a:pathLst>
                <a:path w="311785" h="311785">
                  <a:moveTo>
                    <a:pt x="155704" y="0"/>
                  </a:moveTo>
                  <a:lnTo>
                    <a:pt x="106491" y="7938"/>
                  </a:lnTo>
                  <a:lnTo>
                    <a:pt x="63749" y="30043"/>
                  </a:lnTo>
                  <a:lnTo>
                    <a:pt x="30043" y="63749"/>
                  </a:lnTo>
                  <a:lnTo>
                    <a:pt x="7938" y="106491"/>
                  </a:lnTo>
                  <a:lnTo>
                    <a:pt x="0" y="155704"/>
                  </a:lnTo>
                  <a:lnTo>
                    <a:pt x="7938" y="204921"/>
                  </a:lnTo>
                  <a:lnTo>
                    <a:pt x="30043" y="247666"/>
                  </a:lnTo>
                  <a:lnTo>
                    <a:pt x="63749" y="281374"/>
                  </a:lnTo>
                  <a:lnTo>
                    <a:pt x="106491" y="303479"/>
                  </a:lnTo>
                  <a:lnTo>
                    <a:pt x="155704" y="311417"/>
                  </a:lnTo>
                  <a:lnTo>
                    <a:pt x="204921" y="303479"/>
                  </a:lnTo>
                  <a:lnTo>
                    <a:pt x="247666" y="281374"/>
                  </a:lnTo>
                  <a:lnTo>
                    <a:pt x="281374" y="247666"/>
                  </a:lnTo>
                  <a:lnTo>
                    <a:pt x="303479" y="204921"/>
                  </a:lnTo>
                  <a:lnTo>
                    <a:pt x="311417" y="155704"/>
                  </a:lnTo>
                  <a:lnTo>
                    <a:pt x="303479" y="106491"/>
                  </a:lnTo>
                  <a:lnTo>
                    <a:pt x="281374" y="63749"/>
                  </a:lnTo>
                  <a:lnTo>
                    <a:pt x="247666" y="30043"/>
                  </a:lnTo>
                  <a:lnTo>
                    <a:pt x="204921" y="7938"/>
                  </a:lnTo>
                  <a:lnTo>
                    <a:pt x="155704" y="0"/>
                  </a:lnTo>
                  <a:close/>
                </a:path>
              </a:pathLst>
            </a:custGeom>
            <a:solidFill>
              <a:srgbClr val="FFFFFF"/>
            </a:solidFill>
          </p:spPr>
          <p:txBody>
            <a:bodyPr wrap="square" lIns="0" tIns="0" rIns="0" bIns="0" rtlCol="0"/>
            <a:lstStyle/>
            <a:p>
              <a:endParaRPr/>
            </a:p>
          </p:txBody>
        </p:sp>
        <p:sp>
          <p:nvSpPr>
            <p:cNvPr id="84" name="object 84"/>
            <p:cNvSpPr/>
            <p:nvPr/>
          </p:nvSpPr>
          <p:spPr>
            <a:xfrm>
              <a:off x="3757992" y="2758217"/>
              <a:ext cx="311785" cy="311785"/>
            </a:xfrm>
            <a:custGeom>
              <a:avLst/>
              <a:gdLst/>
              <a:ahLst/>
              <a:cxnLst/>
              <a:rect l="l" t="t" r="r" b="b"/>
              <a:pathLst>
                <a:path w="311785" h="311785">
                  <a:moveTo>
                    <a:pt x="311417" y="155704"/>
                  </a:moveTo>
                  <a:lnTo>
                    <a:pt x="303479" y="106491"/>
                  </a:lnTo>
                  <a:lnTo>
                    <a:pt x="281374" y="63749"/>
                  </a:lnTo>
                  <a:lnTo>
                    <a:pt x="247666" y="30043"/>
                  </a:lnTo>
                  <a:lnTo>
                    <a:pt x="204921" y="7938"/>
                  </a:lnTo>
                  <a:lnTo>
                    <a:pt x="155704" y="0"/>
                  </a:lnTo>
                  <a:lnTo>
                    <a:pt x="106491" y="7938"/>
                  </a:lnTo>
                  <a:lnTo>
                    <a:pt x="63749" y="30043"/>
                  </a:lnTo>
                  <a:lnTo>
                    <a:pt x="30043" y="63749"/>
                  </a:lnTo>
                  <a:lnTo>
                    <a:pt x="7938" y="106491"/>
                  </a:lnTo>
                  <a:lnTo>
                    <a:pt x="0" y="155704"/>
                  </a:lnTo>
                  <a:lnTo>
                    <a:pt x="7938" y="204921"/>
                  </a:lnTo>
                  <a:lnTo>
                    <a:pt x="30043" y="247666"/>
                  </a:lnTo>
                  <a:lnTo>
                    <a:pt x="63749" y="281374"/>
                  </a:lnTo>
                  <a:lnTo>
                    <a:pt x="106491" y="303479"/>
                  </a:lnTo>
                  <a:lnTo>
                    <a:pt x="155704" y="311417"/>
                  </a:lnTo>
                  <a:lnTo>
                    <a:pt x="204921" y="303479"/>
                  </a:lnTo>
                  <a:lnTo>
                    <a:pt x="247666" y="281374"/>
                  </a:lnTo>
                  <a:lnTo>
                    <a:pt x="281374" y="247666"/>
                  </a:lnTo>
                  <a:lnTo>
                    <a:pt x="303479" y="204921"/>
                  </a:lnTo>
                  <a:lnTo>
                    <a:pt x="311417" y="155704"/>
                  </a:lnTo>
                  <a:close/>
                </a:path>
              </a:pathLst>
            </a:custGeom>
            <a:ln w="18318">
              <a:solidFill>
                <a:srgbClr val="000000"/>
              </a:solidFill>
            </a:ln>
          </p:spPr>
          <p:txBody>
            <a:bodyPr wrap="square" lIns="0" tIns="0" rIns="0" bIns="0" rtlCol="0"/>
            <a:lstStyle/>
            <a:p>
              <a:endParaRPr/>
            </a:p>
          </p:txBody>
        </p:sp>
        <p:sp>
          <p:nvSpPr>
            <p:cNvPr id="85" name="object 85"/>
            <p:cNvSpPr/>
            <p:nvPr/>
          </p:nvSpPr>
          <p:spPr>
            <a:xfrm>
              <a:off x="3757992" y="2446799"/>
              <a:ext cx="311785" cy="311785"/>
            </a:xfrm>
            <a:custGeom>
              <a:avLst/>
              <a:gdLst/>
              <a:ahLst/>
              <a:cxnLst/>
              <a:rect l="l" t="t" r="r" b="b"/>
              <a:pathLst>
                <a:path w="311785" h="311785">
                  <a:moveTo>
                    <a:pt x="155704" y="0"/>
                  </a:move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lnTo>
                    <a:pt x="303479" y="106496"/>
                  </a:lnTo>
                  <a:lnTo>
                    <a:pt x="281374" y="63751"/>
                  </a:lnTo>
                  <a:lnTo>
                    <a:pt x="247666" y="30043"/>
                  </a:lnTo>
                  <a:lnTo>
                    <a:pt x="204921" y="7938"/>
                  </a:lnTo>
                  <a:lnTo>
                    <a:pt x="155704" y="0"/>
                  </a:lnTo>
                  <a:close/>
                </a:path>
              </a:pathLst>
            </a:custGeom>
            <a:solidFill>
              <a:srgbClr val="FFFFFF"/>
            </a:solidFill>
          </p:spPr>
          <p:txBody>
            <a:bodyPr wrap="square" lIns="0" tIns="0" rIns="0" bIns="0" rtlCol="0"/>
            <a:lstStyle/>
            <a:p>
              <a:endParaRPr/>
            </a:p>
          </p:txBody>
        </p:sp>
        <p:sp>
          <p:nvSpPr>
            <p:cNvPr id="86" name="object 86"/>
            <p:cNvSpPr/>
            <p:nvPr/>
          </p:nvSpPr>
          <p:spPr>
            <a:xfrm>
              <a:off x="3757992" y="2446799"/>
              <a:ext cx="311785" cy="311785"/>
            </a:xfrm>
            <a:custGeom>
              <a:avLst/>
              <a:gdLst/>
              <a:ahLst/>
              <a:cxnLst/>
              <a:rect l="l" t="t" r="r" b="b"/>
              <a:pathLst>
                <a:path w="311785" h="311785">
                  <a:moveTo>
                    <a:pt x="311417" y="155713"/>
                  </a:moveTo>
                  <a:lnTo>
                    <a:pt x="303479" y="106496"/>
                  </a:lnTo>
                  <a:lnTo>
                    <a:pt x="281374" y="63751"/>
                  </a:lnTo>
                  <a:lnTo>
                    <a:pt x="247666" y="30043"/>
                  </a:lnTo>
                  <a:lnTo>
                    <a:pt x="204921" y="7938"/>
                  </a:lnTo>
                  <a:lnTo>
                    <a:pt x="155704" y="0"/>
                  </a:ln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close/>
                </a:path>
              </a:pathLst>
            </a:custGeom>
            <a:ln w="18318">
              <a:solidFill>
                <a:srgbClr val="000000"/>
              </a:solidFill>
            </a:ln>
          </p:spPr>
          <p:txBody>
            <a:bodyPr wrap="square" lIns="0" tIns="0" rIns="0" bIns="0" rtlCol="0"/>
            <a:lstStyle/>
            <a:p>
              <a:endParaRPr/>
            </a:p>
          </p:txBody>
        </p:sp>
        <p:sp>
          <p:nvSpPr>
            <p:cNvPr id="87" name="object 87"/>
            <p:cNvSpPr/>
            <p:nvPr/>
          </p:nvSpPr>
          <p:spPr>
            <a:xfrm>
              <a:off x="3757992" y="2126233"/>
              <a:ext cx="311785" cy="311785"/>
            </a:xfrm>
            <a:custGeom>
              <a:avLst/>
              <a:gdLst/>
              <a:ahLst/>
              <a:cxnLst/>
              <a:rect l="l" t="t" r="r" b="b"/>
              <a:pathLst>
                <a:path w="311785" h="311785">
                  <a:moveTo>
                    <a:pt x="155704" y="0"/>
                  </a:move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lnTo>
                    <a:pt x="303479" y="106491"/>
                  </a:lnTo>
                  <a:lnTo>
                    <a:pt x="281374" y="63749"/>
                  </a:lnTo>
                  <a:lnTo>
                    <a:pt x="247666" y="30043"/>
                  </a:lnTo>
                  <a:lnTo>
                    <a:pt x="204921" y="7938"/>
                  </a:lnTo>
                  <a:lnTo>
                    <a:pt x="155704" y="0"/>
                  </a:lnTo>
                  <a:close/>
                </a:path>
              </a:pathLst>
            </a:custGeom>
            <a:solidFill>
              <a:srgbClr val="FFFFFF"/>
            </a:solidFill>
          </p:spPr>
          <p:txBody>
            <a:bodyPr wrap="square" lIns="0" tIns="0" rIns="0" bIns="0" rtlCol="0"/>
            <a:lstStyle/>
            <a:p>
              <a:endParaRPr/>
            </a:p>
          </p:txBody>
        </p:sp>
        <p:sp>
          <p:nvSpPr>
            <p:cNvPr id="88" name="object 88"/>
            <p:cNvSpPr/>
            <p:nvPr/>
          </p:nvSpPr>
          <p:spPr>
            <a:xfrm>
              <a:off x="3757992" y="2126233"/>
              <a:ext cx="311785" cy="311785"/>
            </a:xfrm>
            <a:custGeom>
              <a:avLst/>
              <a:gdLst/>
              <a:ahLst/>
              <a:cxnLst/>
              <a:rect l="l" t="t" r="r" b="b"/>
              <a:pathLst>
                <a:path w="311785" h="311785">
                  <a:moveTo>
                    <a:pt x="311417" y="155704"/>
                  </a:moveTo>
                  <a:lnTo>
                    <a:pt x="303479" y="106491"/>
                  </a:lnTo>
                  <a:lnTo>
                    <a:pt x="281374" y="63749"/>
                  </a:lnTo>
                  <a:lnTo>
                    <a:pt x="247666" y="30043"/>
                  </a:lnTo>
                  <a:lnTo>
                    <a:pt x="204921" y="7938"/>
                  </a:lnTo>
                  <a:lnTo>
                    <a:pt x="155704" y="0"/>
                  </a:ln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close/>
                </a:path>
              </a:pathLst>
            </a:custGeom>
            <a:ln w="18318">
              <a:solidFill>
                <a:srgbClr val="000000"/>
              </a:solidFill>
            </a:ln>
          </p:spPr>
          <p:txBody>
            <a:bodyPr wrap="square" lIns="0" tIns="0" rIns="0" bIns="0" rtlCol="0"/>
            <a:lstStyle/>
            <a:p>
              <a:endParaRPr/>
            </a:p>
          </p:txBody>
        </p:sp>
        <p:sp>
          <p:nvSpPr>
            <p:cNvPr id="89" name="object 89"/>
            <p:cNvSpPr/>
            <p:nvPr/>
          </p:nvSpPr>
          <p:spPr>
            <a:xfrm>
              <a:off x="6336912" y="2126233"/>
              <a:ext cx="311785" cy="311785"/>
            </a:xfrm>
            <a:custGeom>
              <a:avLst/>
              <a:gdLst/>
              <a:ahLst/>
              <a:cxnLst/>
              <a:rect l="l" t="t" r="r" b="b"/>
              <a:pathLst>
                <a:path w="311784" h="311785">
                  <a:moveTo>
                    <a:pt x="155704" y="0"/>
                  </a:moveTo>
                  <a:lnTo>
                    <a:pt x="106487" y="7938"/>
                  </a:lnTo>
                  <a:lnTo>
                    <a:pt x="63744" y="30043"/>
                  </a:lnTo>
                  <a:lnTo>
                    <a:pt x="30040" y="63749"/>
                  </a:lnTo>
                  <a:lnTo>
                    <a:pt x="7937" y="106491"/>
                  </a:lnTo>
                  <a:lnTo>
                    <a:pt x="0" y="155704"/>
                  </a:lnTo>
                  <a:lnTo>
                    <a:pt x="7937" y="204921"/>
                  </a:lnTo>
                  <a:lnTo>
                    <a:pt x="30040" y="247666"/>
                  </a:lnTo>
                  <a:lnTo>
                    <a:pt x="63744" y="281374"/>
                  </a:lnTo>
                  <a:lnTo>
                    <a:pt x="106487" y="303479"/>
                  </a:lnTo>
                  <a:lnTo>
                    <a:pt x="155704" y="311417"/>
                  </a:lnTo>
                  <a:lnTo>
                    <a:pt x="204916" y="303479"/>
                  </a:lnTo>
                  <a:lnTo>
                    <a:pt x="247658" y="281374"/>
                  </a:lnTo>
                  <a:lnTo>
                    <a:pt x="281364" y="247666"/>
                  </a:lnTo>
                  <a:lnTo>
                    <a:pt x="303469" y="204921"/>
                  </a:lnTo>
                  <a:lnTo>
                    <a:pt x="311408" y="155704"/>
                  </a:lnTo>
                  <a:lnTo>
                    <a:pt x="303469" y="106491"/>
                  </a:lnTo>
                  <a:lnTo>
                    <a:pt x="281364" y="63749"/>
                  </a:lnTo>
                  <a:lnTo>
                    <a:pt x="247658" y="30043"/>
                  </a:lnTo>
                  <a:lnTo>
                    <a:pt x="204916" y="7938"/>
                  </a:lnTo>
                  <a:lnTo>
                    <a:pt x="155704" y="0"/>
                  </a:lnTo>
                  <a:close/>
                </a:path>
              </a:pathLst>
            </a:custGeom>
            <a:solidFill>
              <a:srgbClr val="7F7F7F"/>
            </a:solidFill>
          </p:spPr>
          <p:txBody>
            <a:bodyPr wrap="square" lIns="0" tIns="0" rIns="0" bIns="0" rtlCol="0"/>
            <a:lstStyle/>
            <a:p>
              <a:endParaRPr/>
            </a:p>
          </p:txBody>
        </p:sp>
        <p:sp>
          <p:nvSpPr>
            <p:cNvPr id="90" name="object 90"/>
            <p:cNvSpPr/>
            <p:nvPr/>
          </p:nvSpPr>
          <p:spPr>
            <a:xfrm>
              <a:off x="6336912" y="2126233"/>
              <a:ext cx="311785" cy="311785"/>
            </a:xfrm>
            <a:custGeom>
              <a:avLst/>
              <a:gdLst/>
              <a:ahLst/>
              <a:cxnLst/>
              <a:rect l="l" t="t" r="r" b="b"/>
              <a:pathLst>
                <a:path w="311784" h="311785">
                  <a:moveTo>
                    <a:pt x="311408" y="155704"/>
                  </a:moveTo>
                  <a:lnTo>
                    <a:pt x="303469" y="106491"/>
                  </a:lnTo>
                  <a:lnTo>
                    <a:pt x="281364" y="63749"/>
                  </a:lnTo>
                  <a:lnTo>
                    <a:pt x="247658" y="30043"/>
                  </a:lnTo>
                  <a:lnTo>
                    <a:pt x="204916" y="7938"/>
                  </a:lnTo>
                  <a:lnTo>
                    <a:pt x="155704" y="0"/>
                  </a:lnTo>
                  <a:lnTo>
                    <a:pt x="106487" y="7938"/>
                  </a:lnTo>
                  <a:lnTo>
                    <a:pt x="63744" y="30043"/>
                  </a:lnTo>
                  <a:lnTo>
                    <a:pt x="30040" y="63749"/>
                  </a:lnTo>
                  <a:lnTo>
                    <a:pt x="7937" y="106491"/>
                  </a:lnTo>
                  <a:lnTo>
                    <a:pt x="0" y="155704"/>
                  </a:lnTo>
                  <a:lnTo>
                    <a:pt x="7937" y="204921"/>
                  </a:lnTo>
                  <a:lnTo>
                    <a:pt x="30040" y="247666"/>
                  </a:lnTo>
                  <a:lnTo>
                    <a:pt x="63744" y="281374"/>
                  </a:lnTo>
                  <a:lnTo>
                    <a:pt x="106487" y="303479"/>
                  </a:lnTo>
                  <a:lnTo>
                    <a:pt x="155704" y="311417"/>
                  </a:lnTo>
                  <a:lnTo>
                    <a:pt x="204916" y="303479"/>
                  </a:lnTo>
                  <a:lnTo>
                    <a:pt x="247658" y="281374"/>
                  </a:lnTo>
                  <a:lnTo>
                    <a:pt x="281364" y="247666"/>
                  </a:lnTo>
                  <a:lnTo>
                    <a:pt x="303469" y="204921"/>
                  </a:lnTo>
                  <a:lnTo>
                    <a:pt x="311408" y="155704"/>
                  </a:lnTo>
                  <a:close/>
                </a:path>
              </a:pathLst>
            </a:custGeom>
            <a:ln w="18318">
              <a:solidFill>
                <a:srgbClr val="000000"/>
              </a:solidFill>
            </a:ln>
          </p:spPr>
          <p:txBody>
            <a:bodyPr wrap="square" lIns="0" tIns="0" rIns="0" bIns="0" rtlCol="0"/>
            <a:lstStyle/>
            <a:p>
              <a:endParaRPr/>
            </a:p>
          </p:txBody>
        </p:sp>
        <p:sp>
          <p:nvSpPr>
            <p:cNvPr id="91" name="object 91"/>
            <p:cNvSpPr/>
            <p:nvPr/>
          </p:nvSpPr>
          <p:spPr>
            <a:xfrm>
              <a:off x="6019213" y="2446799"/>
              <a:ext cx="311785" cy="311785"/>
            </a:xfrm>
            <a:custGeom>
              <a:avLst/>
              <a:gdLst/>
              <a:ahLst/>
              <a:cxnLst/>
              <a:rect l="l" t="t" r="r" b="b"/>
              <a:pathLst>
                <a:path w="311785" h="311785">
                  <a:moveTo>
                    <a:pt x="155704" y="0"/>
                  </a:move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lnTo>
                    <a:pt x="303479" y="106496"/>
                  </a:lnTo>
                  <a:lnTo>
                    <a:pt x="281374" y="63751"/>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92" name="object 92"/>
            <p:cNvSpPr/>
            <p:nvPr/>
          </p:nvSpPr>
          <p:spPr>
            <a:xfrm>
              <a:off x="6019213" y="2446799"/>
              <a:ext cx="311785" cy="311785"/>
            </a:xfrm>
            <a:custGeom>
              <a:avLst/>
              <a:gdLst/>
              <a:ahLst/>
              <a:cxnLst/>
              <a:rect l="l" t="t" r="r" b="b"/>
              <a:pathLst>
                <a:path w="311785" h="311785">
                  <a:moveTo>
                    <a:pt x="311417" y="155713"/>
                  </a:moveTo>
                  <a:lnTo>
                    <a:pt x="303479" y="106496"/>
                  </a:lnTo>
                  <a:lnTo>
                    <a:pt x="281374" y="63751"/>
                  </a:lnTo>
                  <a:lnTo>
                    <a:pt x="247666" y="30043"/>
                  </a:lnTo>
                  <a:lnTo>
                    <a:pt x="204921" y="7938"/>
                  </a:lnTo>
                  <a:lnTo>
                    <a:pt x="155704" y="0"/>
                  </a:ln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close/>
                </a:path>
              </a:pathLst>
            </a:custGeom>
            <a:ln w="18318">
              <a:solidFill>
                <a:srgbClr val="000000"/>
              </a:solidFill>
            </a:ln>
          </p:spPr>
          <p:txBody>
            <a:bodyPr wrap="square" lIns="0" tIns="0" rIns="0" bIns="0" rtlCol="0"/>
            <a:lstStyle/>
            <a:p>
              <a:endParaRPr/>
            </a:p>
          </p:txBody>
        </p:sp>
        <p:sp>
          <p:nvSpPr>
            <p:cNvPr id="93" name="object 93"/>
            <p:cNvSpPr/>
            <p:nvPr/>
          </p:nvSpPr>
          <p:spPr>
            <a:xfrm>
              <a:off x="6019213" y="2126233"/>
              <a:ext cx="311785" cy="311785"/>
            </a:xfrm>
            <a:custGeom>
              <a:avLst/>
              <a:gdLst/>
              <a:ahLst/>
              <a:cxnLst/>
              <a:rect l="l" t="t" r="r" b="b"/>
              <a:pathLst>
                <a:path w="311785" h="311785">
                  <a:moveTo>
                    <a:pt x="155704" y="0"/>
                  </a:move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lnTo>
                    <a:pt x="303479" y="106491"/>
                  </a:lnTo>
                  <a:lnTo>
                    <a:pt x="281374" y="63749"/>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94" name="object 94"/>
            <p:cNvSpPr/>
            <p:nvPr/>
          </p:nvSpPr>
          <p:spPr>
            <a:xfrm>
              <a:off x="6019213" y="2126233"/>
              <a:ext cx="311785" cy="311785"/>
            </a:xfrm>
            <a:custGeom>
              <a:avLst/>
              <a:gdLst/>
              <a:ahLst/>
              <a:cxnLst/>
              <a:rect l="l" t="t" r="r" b="b"/>
              <a:pathLst>
                <a:path w="311785" h="311785">
                  <a:moveTo>
                    <a:pt x="311417" y="155704"/>
                  </a:moveTo>
                  <a:lnTo>
                    <a:pt x="303479" y="106491"/>
                  </a:lnTo>
                  <a:lnTo>
                    <a:pt x="281374" y="63749"/>
                  </a:lnTo>
                  <a:lnTo>
                    <a:pt x="247666" y="30043"/>
                  </a:lnTo>
                  <a:lnTo>
                    <a:pt x="204921" y="7938"/>
                  </a:lnTo>
                  <a:lnTo>
                    <a:pt x="155704" y="0"/>
                  </a:ln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close/>
                </a:path>
              </a:pathLst>
            </a:custGeom>
            <a:ln w="18318">
              <a:solidFill>
                <a:srgbClr val="000000"/>
              </a:solidFill>
            </a:ln>
          </p:spPr>
          <p:txBody>
            <a:bodyPr wrap="square" lIns="0" tIns="0" rIns="0" bIns="0" rtlCol="0"/>
            <a:lstStyle/>
            <a:p>
              <a:endParaRPr/>
            </a:p>
          </p:txBody>
        </p:sp>
        <p:sp>
          <p:nvSpPr>
            <p:cNvPr id="95" name="object 95"/>
            <p:cNvSpPr/>
            <p:nvPr/>
          </p:nvSpPr>
          <p:spPr>
            <a:xfrm>
              <a:off x="5701524" y="2446799"/>
              <a:ext cx="311785" cy="311785"/>
            </a:xfrm>
            <a:custGeom>
              <a:avLst/>
              <a:gdLst/>
              <a:ahLst/>
              <a:cxnLst/>
              <a:rect l="l" t="t" r="r" b="b"/>
              <a:pathLst>
                <a:path w="311785" h="311785">
                  <a:moveTo>
                    <a:pt x="155704" y="0"/>
                  </a:move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lnTo>
                    <a:pt x="303479" y="106496"/>
                  </a:lnTo>
                  <a:lnTo>
                    <a:pt x="281374" y="63751"/>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96" name="object 96"/>
            <p:cNvSpPr/>
            <p:nvPr/>
          </p:nvSpPr>
          <p:spPr>
            <a:xfrm>
              <a:off x="5701524" y="2446799"/>
              <a:ext cx="311785" cy="311785"/>
            </a:xfrm>
            <a:custGeom>
              <a:avLst/>
              <a:gdLst/>
              <a:ahLst/>
              <a:cxnLst/>
              <a:rect l="l" t="t" r="r" b="b"/>
              <a:pathLst>
                <a:path w="311785" h="311785">
                  <a:moveTo>
                    <a:pt x="311417" y="155713"/>
                  </a:moveTo>
                  <a:lnTo>
                    <a:pt x="303479" y="106496"/>
                  </a:lnTo>
                  <a:lnTo>
                    <a:pt x="281374" y="63751"/>
                  </a:lnTo>
                  <a:lnTo>
                    <a:pt x="247666" y="30043"/>
                  </a:lnTo>
                  <a:lnTo>
                    <a:pt x="204921" y="7938"/>
                  </a:lnTo>
                  <a:lnTo>
                    <a:pt x="155704" y="0"/>
                  </a:ln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close/>
                </a:path>
              </a:pathLst>
            </a:custGeom>
            <a:ln w="18318">
              <a:solidFill>
                <a:srgbClr val="000000"/>
              </a:solidFill>
            </a:ln>
          </p:spPr>
          <p:txBody>
            <a:bodyPr wrap="square" lIns="0" tIns="0" rIns="0" bIns="0" rtlCol="0"/>
            <a:lstStyle/>
            <a:p>
              <a:endParaRPr/>
            </a:p>
          </p:txBody>
        </p:sp>
        <p:sp>
          <p:nvSpPr>
            <p:cNvPr id="97" name="object 97"/>
            <p:cNvSpPr/>
            <p:nvPr/>
          </p:nvSpPr>
          <p:spPr>
            <a:xfrm>
              <a:off x="5701524" y="2126233"/>
              <a:ext cx="311785" cy="311785"/>
            </a:xfrm>
            <a:custGeom>
              <a:avLst/>
              <a:gdLst/>
              <a:ahLst/>
              <a:cxnLst/>
              <a:rect l="l" t="t" r="r" b="b"/>
              <a:pathLst>
                <a:path w="311785" h="311785">
                  <a:moveTo>
                    <a:pt x="155704" y="0"/>
                  </a:move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lnTo>
                    <a:pt x="303479" y="106491"/>
                  </a:lnTo>
                  <a:lnTo>
                    <a:pt x="281374" y="63749"/>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98" name="object 98"/>
            <p:cNvSpPr/>
            <p:nvPr/>
          </p:nvSpPr>
          <p:spPr>
            <a:xfrm>
              <a:off x="5701524" y="2126233"/>
              <a:ext cx="311785" cy="311785"/>
            </a:xfrm>
            <a:custGeom>
              <a:avLst/>
              <a:gdLst/>
              <a:ahLst/>
              <a:cxnLst/>
              <a:rect l="l" t="t" r="r" b="b"/>
              <a:pathLst>
                <a:path w="311785" h="311785">
                  <a:moveTo>
                    <a:pt x="311417" y="155704"/>
                  </a:moveTo>
                  <a:lnTo>
                    <a:pt x="303479" y="106491"/>
                  </a:lnTo>
                  <a:lnTo>
                    <a:pt x="281374" y="63749"/>
                  </a:lnTo>
                  <a:lnTo>
                    <a:pt x="247666" y="30043"/>
                  </a:lnTo>
                  <a:lnTo>
                    <a:pt x="204921" y="7938"/>
                  </a:lnTo>
                  <a:lnTo>
                    <a:pt x="155704" y="0"/>
                  </a:ln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close/>
                </a:path>
              </a:pathLst>
            </a:custGeom>
            <a:ln w="18318">
              <a:solidFill>
                <a:srgbClr val="000000"/>
              </a:solidFill>
            </a:ln>
          </p:spPr>
          <p:txBody>
            <a:bodyPr wrap="square" lIns="0" tIns="0" rIns="0" bIns="0" rtlCol="0"/>
            <a:lstStyle/>
            <a:p>
              <a:endParaRPr/>
            </a:p>
          </p:txBody>
        </p:sp>
        <p:sp>
          <p:nvSpPr>
            <p:cNvPr id="99" name="object 99"/>
            <p:cNvSpPr/>
            <p:nvPr/>
          </p:nvSpPr>
          <p:spPr>
            <a:xfrm>
              <a:off x="5374488" y="2758217"/>
              <a:ext cx="311785" cy="311785"/>
            </a:xfrm>
            <a:custGeom>
              <a:avLst/>
              <a:gdLst/>
              <a:ahLst/>
              <a:cxnLst/>
              <a:rect l="l" t="t" r="r" b="b"/>
              <a:pathLst>
                <a:path w="311785" h="311785">
                  <a:moveTo>
                    <a:pt x="155704" y="0"/>
                  </a:moveTo>
                  <a:lnTo>
                    <a:pt x="106491" y="7938"/>
                  </a:lnTo>
                  <a:lnTo>
                    <a:pt x="63749" y="30043"/>
                  </a:lnTo>
                  <a:lnTo>
                    <a:pt x="30043" y="63749"/>
                  </a:lnTo>
                  <a:lnTo>
                    <a:pt x="7938" y="106491"/>
                  </a:lnTo>
                  <a:lnTo>
                    <a:pt x="0" y="155704"/>
                  </a:lnTo>
                  <a:lnTo>
                    <a:pt x="7938" y="204921"/>
                  </a:lnTo>
                  <a:lnTo>
                    <a:pt x="30043" y="247666"/>
                  </a:lnTo>
                  <a:lnTo>
                    <a:pt x="63749" y="281374"/>
                  </a:lnTo>
                  <a:lnTo>
                    <a:pt x="106491" y="303479"/>
                  </a:lnTo>
                  <a:lnTo>
                    <a:pt x="155704" y="311417"/>
                  </a:lnTo>
                  <a:lnTo>
                    <a:pt x="204921" y="303479"/>
                  </a:lnTo>
                  <a:lnTo>
                    <a:pt x="247666" y="281374"/>
                  </a:lnTo>
                  <a:lnTo>
                    <a:pt x="281374" y="247666"/>
                  </a:lnTo>
                  <a:lnTo>
                    <a:pt x="303479" y="204921"/>
                  </a:lnTo>
                  <a:lnTo>
                    <a:pt x="311417" y="155704"/>
                  </a:lnTo>
                  <a:lnTo>
                    <a:pt x="303479" y="106491"/>
                  </a:lnTo>
                  <a:lnTo>
                    <a:pt x="281374" y="63749"/>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100" name="object 100"/>
            <p:cNvSpPr/>
            <p:nvPr/>
          </p:nvSpPr>
          <p:spPr>
            <a:xfrm>
              <a:off x="5374488" y="2758217"/>
              <a:ext cx="311785" cy="311785"/>
            </a:xfrm>
            <a:custGeom>
              <a:avLst/>
              <a:gdLst/>
              <a:ahLst/>
              <a:cxnLst/>
              <a:rect l="l" t="t" r="r" b="b"/>
              <a:pathLst>
                <a:path w="311785" h="311785">
                  <a:moveTo>
                    <a:pt x="311417" y="155704"/>
                  </a:moveTo>
                  <a:lnTo>
                    <a:pt x="303479" y="106491"/>
                  </a:lnTo>
                  <a:lnTo>
                    <a:pt x="281374" y="63749"/>
                  </a:lnTo>
                  <a:lnTo>
                    <a:pt x="247666" y="30043"/>
                  </a:lnTo>
                  <a:lnTo>
                    <a:pt x="204921" y="7938"/>
                  </a:lnTo>
                  <a:lnTo>
                    <a:pt x="155704" y="0"/>
                  </a:lnTo>
                  <a:lnTo>
                    <a:pt x="106491" y="7938"/>
                  </a:lnTo>
                  <a:lnTo>
                    <a:pt x="63749" y="30043"/>
                  </a:lnTo>
                  <a:lnTo>
                    <a:pt x="30043" y="63749"/>
                  </a:lnTo>
                  <a:lnTo>
                    <a:pt x="7938" y="106491"/>
                  </a:lnTo>
                  <a:lnTo>
                    <a:pt x="0" y="155704"/>
                  </a:lnTo>
                  <a:lnTo>
                    <a:pt x="7938" y="204921"/>
                  </a:lnTo>
                  <a:lnTo>
                    <a:pt x="30043" y="247666"/>
                  </a:lnTo>
                  <a:lnTo>
                    <a:pt x="63749" y="281374"/>
                  </a:lnTo>
                  <a:lnTo>
                    <a:pt x="106491" y="303479"/>
                  </a:lnTo>
                  <a:lnTo>
                    <a:pt x="155704" y="311417"/>
                  </a:lnTo>
                  <a:lnTo>
                    <a:pt x="204921" y="303479"/>
                  </a:lnTo>
                  <a:lnTo>
                    <a:pt x="247666" y="281374"/>
                  </a:lnTo>
                  <a:lnTo>
                    <a:pt x="281374" y="247666"/>
                  </a:lnTo>
                  <a:lnTo>
                    <a:pt x="303479" y="204921"/>
                  </a:lnTo>
                  <a:lnTo>
                    <a:pt x="311417" y="155704"/>
                  </a:lnTo>
                  <a:close/>
                </a:path>
              </a:pathLst>
            </a:custGeom>
            <a:ln w="18318">
              <a:solidFill>
                <a:srgbClr val="000000"/>
              </a:solidFill>
            </a:ln>
          </p:spPr>
          <p:txBody>
            <a:bodyPr wrap="square" lIns="0" tIns="0" rIns="0" bIns="0" rtlCol="0"/>
            <a:lstStyle/>
            <a:p>
              <a:endParaRPr/>
            </a:p>
          </p:txBody>
        </p:sp>
        <p:sp>
          <p:nvSpPr>
            <p:cNvPr id="101" name="object 101"/>
            <p:cNvSpPr/>
            <p:nvPr/>
          </p:nvSpPr>
          <p:spPr>
            <a:xfrm>
              <a:off x="5374488" y="2446799"/>
              <a:ext cx="311785" cy="311785"/>
            </a:xfrm>
            <a:custGeom>
              <a:avLst/>
              <a:gdLst/>
              <a:ahLst/>
              <a:cxnLst/>
              <a:rect l="l" t="t" r="r" b="b"/>
              <a:pathLst>
                <a:path w="311785" h="311785">
                  <a:moveTo>
                    <a:pt x="155704" y="0"/>
                  </a:move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lnTo>
                    <a:pt x="303479" y="106496"/>
                  </a:lnTo>
                  <a:lnTo>
                    <a:pt x="281374" y="63751"/>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102" name="object 102"/>
            <p:cNvSpPr/>
            <p:nvPr/>
          </p:nvSpPr>
          <p:spPr>
            <a:xfrm>
              <a:off x="5374488" y="2446799"/>
              <a:ext cx="311785" cy="311785"/>
            </a:xfrm>
            <a:custGeom>
              <a:avLst/>
              <a:gdLst/>
              <a:ahLst/>
              <a:cxnLst/>
              <a:rect l="l" t="t" r="r" b="b"/>
              <a:pathLst>
                <a:path w="311785" h="311785">
                  <a:moveTo>
                    <a:pt x="311417" y="155713"/>
                  </a:moveTo>
                  <a:lnTo>
                    <a:pt x="303479" y="106496"/>
                  </a:lnTo>
                  <a:lnTo>
                    <a:pt x="281374" y="63751"/>
                  </a:lnTo>
                  <a:lnTo>
                    <a:pt x="247666" y="30043"/>
                  </a:lnTo>
                  <a:lnTo>
                    <a:pt x="204921" y="7938"/>
                  </a:lnTo>
                  <a:lnTo>
                    <a:pt x="155704" y="0"/>
                  </a:lnTo>
                  <a:lnTo>
                    <a:pt x="106491" y="7938"/>
                  </a:lnTo>
                  <a:lnTo>
                    <a:pt x="63749" y="30043"/>
                  </a:lnTo>
                  <a:lnTo>
                    <a:pt x="30043" y="63751"/>
                  </a:lnTo>
                  <a:lnTo>
                    <a:pt x="7938" y="106496"/>
                  </a:lnTo>
                  <a:lnTo>
                    <a:pt x="0" y="155713"/>
                  </a:lnTo>
                  <a:lnTo>
                    <a:pt x="7938" y="204926"/>
                  </a:lnTo>
                  <a:lnTo>
                    <a:pt x="30043" y="247668"/>
                  </a:lnTo>
                  <a:lnTo>
                    <a:pt x="63749" y="281374"/>
                  </a:lnTo>
                  <a:lnTo>
                    <a:pt x="106491" y="303479"/>
                  </a:lnTo>
                  <a:lnTo>
                    <a:pt x="155704" y="311417"/>
                  </a:lnTo>
                  <a:lnTo>
                    <a:pt x="204921" y="303479"/>
                  </a:lnTo>
                  <a:lnTo>
                    <a:pt x="247666" y="281374"/>
                  </a:lnTo>
                  <a:lnTo>
                    <a:pt x="281374" y="247668"/>
                  </a:lnTo>
                  <a:lnTo>
                    <a:pt x="303479" y="204926"/>
                  </a:lnTo>
                  <a:lnTo>
                    <a:pt x="311417" y="155713"/>
                  </a:lnTo>
                  <a:close/>
                </a:path>
              </a:pathLst>
            </a:custGeom>
            <a:ln w="18318">
              <a:solidFill>
                <a:srgbClr val="000000"/>
              </a:solidFill>
            </a:ln>
          </p:spPr>
          <p:txBody>
            <a:bodyPr wrap="square" lIns="0" tIns="0" rIns="0" bIns="0" rtlCol="0"/>
            <a:lstStyle/>
            <a:p>
              <a:endParaRPr/>
            </a:p>
          </p:txBody>
        </p:sp>
        <p:sp>
          <p:nvSpPr>
            <p:cNvPr id="103" name="object 103"/>
            <p:cNvSpPr/>
            <p:nvPr/>
          </p:nvSpPr>
          <p:spPr>
            <a:xfrm>
              <a:off x="5374488" y="2126233"/>
              <a:ext cx="311785" cy="311785"/>
            </a:xfrm>
            <a:custGeom>
              <a:avLst/>
              <a:gdLst/>
              <a:ahLst/>
              <a:cxnLst/>
              <a:rect l="l" t="t" r="r" b="b"/>
              <a:pathLst>
                <a:path w="311785" h="311785">
                  <a:moveTo>
                    <a:pt x="155704" y="0"/>
                  </a:move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lnTo>
                    <a:pt x="303479" y="106491"/>
                  </a:lnTo>
                  <a:lnTo>
                    <a:pt x="281374" y="63749"/>
                  </a:lnTo>
                  <a:lnTo>
                    <a:pt x="247666" y="30043"/>
                  </a:lnTo>
                  <a:lnTo>
                    <a:pt x="204921" y="7938"/>
                  </a:lnTo>
                  <a:lnTo>
                    <a:pt x="155704" y="0"/>
                  </a:lnTo>
                  <a:close/>
                </a:path>
              </a:pathLst>
            </a:custGeom>
            <a:solidFill>
              <a:srgbClr val="7F7F7F"/>
            </a:solidFill>
          </p:spPr>
          <p:txBody>
            <a:bodyPr wrap="square" lIns="0" tIns="0" rIns="0" bIns="0" rtlCol="0"/>
            <a:lstStyle/>
            <a:p>
              <a:endParaRPr/>
            </a:p>
          </p:txBody>
        </p:sp>
        <p:sp>
          <p:nvSpPr>
            <p:cNvPr id="104" name="object 104"/>
            <p:cNvSpPr/>
            <p:nvPr/>
          </p:nvSpPr>
          <p:spPr>
            <a:xfrm>
              <a:off x="5374488" y="2126233"/>
              <a:ext cx="311785" cy="311785"/>
            </a:xfrm>
            <a:custGeom>
              <a:avLst/>
              <a:gdLst/>
              <a:ahLst/>
              <a:cxnLst/>
              <a:rect l="l" t="t" r="r" b="b"/>
              <a:pathLst>
                <a:path w="311785" h="311785">
                  <a:moveTo>
                    <a:pt x="311417" y="155704"/>
                  </a:moveTo>
                  <a:lnTo>
                    <a:pt x="303479" y="106491"/>
                  </a:lnTo>
                  <a:lnTo>
                    <a:pt x="281374" y="63749"/>
                  </a:lnTo>
                  <a:lnTo>
                    <a:pt x="247666" y="30043"/>
                  </a:lnTo>
                  <a:lnTo>
                    <a:pt x="204921" y="7938"/>
                  </a:lnTo>
                  <a:lnTo>
                    <a:pt x="155704" y="0"/>
                  </a:lnTo>
                  <a:lnTo>
                    <a:pt x="106491" y="7938"/>
                  </a:lnTo>
                  <a:lnTo>
                    <a:pt x="63749" y="30043"/>
                  </a:lnTo>
                  <a:lnTo>
                    <a:pt x="30043" y="63749"/>
                  </a:lnTo>
                  <a:lnTo>
                    <a:pt x="7938" y="106491"/>
                  </a:lnTo>
                  <a:lnTo>
                    <a:pt x="0" y="155704"/>
                  </a:lnTo>
                  <a:lnTo>
                    <a:pt x="7938" y="204920"/>
                  </a:lnTo>
                  <a:lnTo>
                    <a:pt x="30043" y="247663"/>
                  </a:lnTo>
                  <a:lnTo>
                    <a:pt x="63749" y="281367"/>
                  </a:lnTo>
                  <a:lnTo>
                    <a:pt x="106491" y="303470"/>
                  </a:lnTo>
                  <a:lnTo>
                    <a:pt x="155704" y="311408"/>
                  </a:lnTo>
                  <a:lnTo>
                    <a:pt x="204921" y="303470"/>
                  </a:lnTo>
                  <a:lnTo>
                    <a:pt x="247666" y="281367"/>
                  </a:lnTo>
                  <a:lnTo>
                    <a:pt x="281374" y="247663"/>
                  </a:lnTo>
                  <a:lnTo>
                    <a:pt x="303479" y="204920"/>
                  </a:lnTo>
                  <a:lnTo>
                    <a:pt x="311417" y="155704"/>
                  </a:lnTo>
                  <a:close/>
                </a:path>
              </a:pathLst>
            </a:custGeom>
            <a:ln w="18318">
              <a:solidFill>
                <a:srgbClr val="000000"/>
              </a:solidFill>
            </a:ln>
          </p:spPr>
          <p:txBody>
            <a:bodyPr wrap="square" lIns="0" tIns="0" rIns="0" bIns="0" rtlCol="0"/>
            <a:lstStyle/>
            <a:p>
              <a:endParaRPr/>
            </a:p>
          </p:txBody>
        </p:sp>
        <p:sp>
          <p:nvSpPr>
            <p:cNvPr id="105" name="object 105"/>
            <p:cNvSpPr/>
            <p:nvPr/>
          </p:nvSpPr>
          <p:spPr>
            <a:xfrm>
              <a:off x="4075691" y="2446799"/>
              <a:ext cx="311785" cy="311785"/>
            </a:xfrm>
            <a:custGeom>
              <a:avLst/>
              <a:gdLst/>
              <a:ahLst/>
              <a:cxnLst/>
              <a:rect l="l" t="t" r="r" b="b"/>
              <a:pathLst>
                <a:path w="311785" h="311785">
                  <a:moveTo>
                    <a:pt x="155704" y="0"/>
                  </a:moveTo>
                  <a:lnTo>
                    <a:pt x="106487" y="7938"/>
                  </a:lnTo>
                  <a:lnTo>
                    <a:pt x="63744" y="30043"/>
                  </a:lnTo>
                  <a:lnTo>
                    <a:pt x="30040" y="63751"/>
                  </a:lnTo>
                  <a:lnTo>
                    <a:pt x="7937" y="106496"/>
                  </a:lnTo>
                  <a:lnTo>
                    <a:pt x="0" y="155713"/>
                  </a:lnTo>
                  <a:lnTo>
                    <a:pt x="7937" y="204926"/>
                  </a:lnTo>
                  <a:lnTo>
                    <a:pt x="30040" y="247668"/>
                  </a:lnTo>
                  <a:lnTo>
                    <a:pt x="63744" y="281374"/>
                  </a:lnTo>
                  <a:lnTo>
                    <a:pt x="106487" y="303479"/>
                  </a:lnTo>
                  <a:lnTo>
                    <a:pt x="155704" y="311417"/>
                  </a:lnTo>
                  <a:lnTo>
                    <a:pt x="204916" y="303479"/>
                  </a:lnTo>
                  <a:lnTo>
                    <a:pt x="247658" y="281374"/>
                  </a:lnTo>
                  <a:lnTo>
                    <a:pt x="281364" y="247668"/>
                  </a:lnTo>
                  <a:lnTo>
                    <a:pt x="303469" y="204926"/>
                  </a:lnTo>
                  <a:lnTo>
                    <a:pt x="311408" y="155713"/>
                  </a:lnTo>
                  <a:lnTo>
                    <a:pt x="303469" y="106496"/>
                  </a:lnTo>
                  <a:lnTo>
                    <a:pt x="281364" y="63751"/>
                  </a:lnTo>
                  <a:lnTo>
                    <a:pt x="247658" y="30043"/>
                  </a:lnTo>
                  <a:lnTo>
                    <a:pt x="204916" y="7938"/>
                  </a:lnTo>
                  <a:lnTo>
                    <a:pt x="155704" y="0"/>
                  </a:lnTo>
                  <a:close/>
                </a:path>
              </a:pathLst>
            </a:custGeom>
            <a:solidFill>
              <a:srgbClr val="7F7F7F"/>
            </a:solidFill>
          </p:spPr>
          <p:txBody>
            <a:bodyPr wrap="square" lIns="0" tIns="0" rIns="0" bIns="0" rtlCol="0"/>
            <a:lstStyle/>
            <a:p>
              <a:endParaRPr/>
            </a:p>
          </p:txBody>
        </p:sp>
        <p:sp>
          <p:nvSpPr>
            <p:cNvPr id="106" name="object 106"/>
            <p:cNvSpPr/>
            <p:nvPr/>
          </p:nvSpPr>
          <p:spPr>
            <a:xfrm>
              <a:off x="4075691" y="2446799"/>
              <a:ext cx="311785" cy="311785"/>
            </a:xfrm>
            <a:custGeom>
              <a:avLst/>
              <a:gdLst/>
              <a:ahLst/>
              <a:cxnLst/>
              <a:rect l="l" t="t" r="r" b="b"/>
              <a:pathLst>
                <a:path w="311785" h="311785">
                  <a:moveTo>
                    <a:pt x="311408" y="155713"/>
                  </a:moveTo>
                  <a:lnTo>
                    <a:pt x="303469" y="106496"/>
                  </a:lnTo>
                  <a:lnTo>
                    <a:pt x="281364" y="63751"/>
                  </a:lnTo>
                  <a:lnTo>
                    <a:pt x="247658" y="30043"/>
                  </a:lnTo>
                  <a:lnTo>
                    <a:pt x="204916" y="7938"/>
                  </a:lnTo>
                  <a:lnTo>
                    <a:pt x="155704" y="0"/>
                  </a:lnTo>
                  <a:lnTo>
                    <a:pt x="106487" y="7938"/>
                  </a:lnTo>
                  <a:lnTo>
                    <a:pt x="63744" y="30043"/>
                  </a:lnTo>
                  <a:lnTo>
                    <a:pt x="30040" y="63751"/>
                  </a:lnTo>
                  <a:lnTo>
                    <a:pt x="7937" y="106496"/>
                  </a:lnTo>
                  <a:lnTo>
                    <a:pt x="0" y="155713"/>
                  </a:lnTo>
                  <a:lnTo>
                    <a:pt x="7937" y="204926"/>
                  </a:lnTo>
                  <a:lnTo>
                    <a:pt x="30040" y="247668"/>
                  </a:lnTo>
                  <a:lnTo>
                    <a:pt x="63744" y="281374"/>
                  </a:lnTo>
                  <a:lnTo>
                    <a:pt x="106487" y="303479"/>
                  </a:lnTo>
                  <a:lnTo>
                    <a:pt x="155704" y="311417"/>
                  </a:lnTo>
                  <a:lnTo>
                    <a:pt x="204916" y="303479"/>
                  </a:lnTo>
                  <a:lnTo>
                    <a:pt x="247658" y="281374"/>
                  </a:lnTo>
                  <a:lnTo>
                    <a:pt x="281364" y="247668"/>
                  </a:lnTo>
                  <a:lnTo>
                    <a:pt x="303469" y="204926"/>
                  </a:lnTo>
                  <a:lnTo>
                    <a:pt x="311408" y="155713"/>
                  </a:lnTo>
                  <a:close/>
                </a:path>
              </a:pathLst>
            </a:custGeom>
            <a:ln w="18318">
              <a:solidFill>
                <a:srgbClr val="000000"/>
              </a:solidFill>
            </a:ln>
          </p:spPr>
          <p:txBody>
            <a:bodyPr wrap="square" lIns="0" tIns="0" rIns="0" bIns="0" rtlCol="0"/>
            <a:lstStyle/>
            <a:p>
              <a:endParaRPr/>
            </a:p>
          </p:txBody>
        </p:sp>
        <p:sp>
          <p:nvSpPr>
            <p:cNvPr id="107" name="object 107"/>
            <p:cNvSpPr/>
            <p:nvPr/>
          </p:nvSpPr>
          <p:spPr>
            <a:xfrm>
              <a:off x="4075691" y="2126233"/>
              <a:ext cx="311785" cy="311785"/>
            </a:xfrm>
            <a:custGeom>
              <a:avLst/>
              <a:gdLst/>
              <a:ahLst/>
              <a:cxnLst/>
              <a:rect l="l" t="t" r="r" b="b"/>
              <a:pathLst>
                <a:path w="311785" h="311785">
                  <a:moveTo>
                    <a:pt x="155704" y="0"/>
                  </a:moveTo>
                  <a:lnTo>
                    <a:pt x="106487" y="7938"/>
                  </a:lnTo>
                  <a:lnTo>
                    <a:pt x="63744" y="30043"/>
                  </a:lnTo>
                  <a:lnTo>
                    <a:pt x="30040" y="63749"/>
                  </a:lnTo>
                  <a:lnTo>
                    <a:pt x="7937" y="106491"/>
                  </a:lnTo>
                  <a:lnTo>
                    <a:pt x="0" y="155704"/>
                  </a:lnTo>
                  <a:lnTo>
                    <a:pt x="7937" y="204920"/>
                  </a:lnTo>
                  <a:lnTo>
                    <a:pt x="30040" y="247663"/>
                  </a:lnTo>
                  <a:lnTo>
                    <a:pt x="63744" y="281367"/>
                  </a:lnTo>
                  <a:lnTo>
                    <a:pt x="106487" y="303470"/>
                  </a:lnTo>
                  <a:lnTo>
                    <a:pt x="155704" y="311408"/>
                  </a:lnTo>
                  <a:lnTo>
                    <a:pt x="204916" y="303470"/>
                  </a:lnTo>
                  <a:lnTo>
                    <a:pt x="247658" y="281367"/>
                  </a:lnTo>
                  <a:lnTo>
                    <a:pt x="281364" y="247663"/>
                  </a:lnTo>
                  <a:lnTo>
                    <a:pt x="303469" y="204920"/>
                  </a:lnTo>
                  <a:lnTo>
                    <a:pt x="311408" y="155704"/>
                  </a:lnTo>
                  <a:lnTo>
                    <a:pt x="303469" y="106491"/>
                  </a:lnTo>
                  <a:lnTo>
                    <a:pt x="281364" y="63749"/>
                  </a:lnTo>
                  <a:lnTo>
                    <a:pt x="247658" y="30043"/>
                  </a:lnTo>
                  <a:lnTo>
                    <a:pt x="204916" y="7938"/>
                  </a:lnTo>
                  <a:lnTo>
                    <a:pt x="155704" y="0"/>
                  </a:lnTo>
                  <a:close/>
                </a:path>
              </a:pathLst>
            </a:custGeom>
            <a:solidFill>
              <a:srgbClr val="7F7F7F"/>
            </a:solidFill>
          </p:spPr>
          <p:txBody>
            <a:bodyPr wrap="square" lIns="0" tIns="0" rIns="0" bIns="0" rtlCol="0"/>
            <a:lstStyle/>
            <a:p>
              <a:endParaRPr/>
            </a:p>
          </p:txBody>
        </p:sp>
        <p:sp>
          <p:nvSpPr>
            <p:cNvPr id="108" name="object 108"/>
            <p:cNvSpPr/>
            <p:nvPr/>
          </p:nvSpPr>
          <p:spPr>
            <a:xfrm>
              <a:off x="4075691" y="2126233"/>
              <a:ext cx="311785" cy="311785"/>
            </a:xfrm>
            <a:custGeom>
              <a:avLst/>
              <a:gdLst/>
              <a:ahLst/>
              <a:cxnLst/>
              <a:rect l="l" t="t" r="r" b="b"/>
              <a:pathLst>
                <a:path w="311785" h="311785">
                  <a:moveTo>
                    <a:pt x="311408" y="155704"/>
                  </a:moveTo>
                  <a:lnTo>
                    <a:pt x="303469" y="106491"/>
                  </a:lnTo>
                  <a:lnTo>
                    <a:pt x="281364" y="63749"/>
                  </a:lnTo>
                  <a:lnTo>
                    <a:pt x="247658" y="30043"/>
                  </a:lnTo>
                  <a:lnTo>
                    <a:pt x="204916" y="7938"/>
                  </a:lnTo>
                  <a:lnTo>
                    <a:pt x="155704" y="0"/>
                  </a:lnTo>
                  <a:lnTo>
                    <a:pt x="106487" y="7938"/>
                  </a:lnTo>
                  <a:lnTo>
                    <a:pt x="63744" y="30043"/>
                  </a:lnTo>
                  <a:lnTo>
                    <a:pt x="30040" y="63749"/>
                  </a:lnTo>
                  <a:lnTo>
                    <a:pt x="7937" y="106491"/>
                  </a:lnTo>
                  <a:lnTo>
                    <a:pt x="0" y="155704"/>
                  </a:lnTo>
                  <a:lnTo>
                    <a:pt x="7937" y="204920"/>
                  </a:lnTo>
                  <a:lnTo>
                    <a:pt x="30040" y="247663"/>
                  </a:lnTo>
                  <a:lnTo>
                    <a:pt x="63744" y="281367"/>
                  </a:lnTo>
                  <a:lnTo>
                    <a:pt x="106487" y="303470"/>
                  </a:lnTo>
                  <a:lnTo>
                    <a:pt x="155704" y="311408"/>
                  </a:lnTo>
                  <a:lnTo>
                    <a:pt x="204916" y="303470"/>
                  </a:lnTo>
                  <a:lnTo>
                    <a:pt x="247658" y="281367"/>
                  </a:lnTo>
                  <a:lnTo>
                    <a:pt x="281364" y="247663"/>
                  </a:lnTo>
                  <a:lnTo>
                    <a:pt x="303469" y="204920"/>
                  </a:lnTo>
                  <a:lnTo>
                    <a:pt x="311408" y="155704"/>
                  </a:lnTo>
                  <a:close/>
                </a:path>
              </a:pathLst>
            </a:custGeom>
            <a:ln w="18318">
              <a:solidFill>
                <a:srgbClr val="000000"/>
              </a:solidFill>
            </a:ln>
          </p:spPr>
          <p:txBody>
            <a:bodyPr wrap="square" lIns="0" tIns="0" rIns="0" bIns="0" rtlCol="0"/>
            <a:lstStyle/>
            <a:p>
              <a:endParaRPr/>
            </a:p>
          </p:txBody>
        </p:sp>
        <p:sp>
          <p:nvSpPr>
            <p:cNvPr id="109" name="object 109"/>
            <p:cNvSpPr/>
            <p:nvPr/>
          </p:nvSpPr>
          <p:spPr>
            <a:xfrm>
              <a:off x="3113262" y="2126233"/>
              <a:ext cx="311785" cy="311785"/>
            </a:xfrm>
            <a:custGeom>
              <a:avLst/>
              <a:gdLst/>
              <a:ahLst/>
              <a:cxnLst/>
              <a:rect l="l" t="t" r="r" b="b"/>
              <a:pathLst>
                <a:path w="311785" h="311785">
                  <a:moveTo>
                    <a:pt x="155708" y="0"/>
                  </a:moveTo>
                  <a:lnTo>
                    <a:pt x="106494" y="7938"/>
                  </a:lnTo>
                  <a:lnTo>
                    <a:pt x="63750" y="30043"/>
                  </a:lnTo>
                  <a:lnTo>
                    <a:pt x="30043" y="63749"/>
                  </a:lnTo>
                  <a:lnTo>
                    <a:pt x="7938" y="106491"/>
                  </a:lnTo>
                  <a:lnTo>
                    <a:pt x="0" y="155704"/>
                  </a:lnTo>
                  <a:lnTo>
                    <a:pt x="7938" y="204920"/>
                  </a:lnTo>
                  <a:lnTo>
                    <a:pt x="30043" y="247663"/>
                  </a:lnTo>
                  <a:lnTo>
                    <a:pt x="63750" y="281367"/>
                  </a:lnTo>
                  <a:lnTo>
                    <a:pt x="106494" y="303470"/>
                  </a:lnTo>
                  <a:lnTo>
                    <a:pt x="155708" y="311408"/>
                  </a:lnTo>
                  <a:lnTo>
                    <a:pt x="204923" y="303470"/>
                  </a:lnTo>
                  <a:lnTo>
                    <a:pt x="247666" y="281367"/>
                  </a:lnTo>
                  <a:lnTo>
                    <a:pt x="281372" y="247663"/>
                  </a:lnTo>
                  <a:lnTo>
                    <a:pt x="303476" y="204920"/>
                  </a:lnTo>
                  <a:lnTo>
                    <a:pt x="311414" y="155704"/>
                  </a:lnTo>
                  <a:lnTo>
                    <a:pt x="303476" y="106491"/>
                  </a:lnTo>
                  <a:lnTo>
                    <a:pt x="281372" y="63749"/>
                  </a:lnTo>
                  <a:lnTo>
                    <a:pt x="247666" y="30043"/>
                  </a:lnTo>
                  <a:lnTo>
                    <a:pt x="204923" y="7938"/>
                  </a:lnTo>
                  <a:lnTo>
                    <a:pt x="155708" y="0"/>
                  </a:lnTo>
                  <a:close/>
                </a:path>
              </a:pathLst>
            </a:custGeom>
            <a:solidFill>
              <a:srgbClr val="7F7F7F"/>
            </a:solidFill>
          </p:spPr>
          <p:txBody>
            <a:bodyPr wrap="square" lIns="0" tIns="0" rIns="0" bIns="0" rtlCol="0"/>
            <a:lstStyle/>
            <a:p>
              <a:endParaRPr/>
            </a:p>
          </p:txBody>
        </p:sp>
        <p:sp>
          <p:nvSpPr>
            <p:cNvPr id="110" name="object 110"/>
            <p:cNvSpPr/>
            <p:nvPr/>
          </p:nvSpPr>
          <p:spPr>
            <a:xfrm>
              <a:off x="3113262" y="2126233"/>
              <a:ext cx="311785" cy="311785"/>
            </a:xfrm>
            <a:custGeom>
              <a:avLst/>
              <a:gdLst/>
              <a:ahLst/>
              <a:cxnLst/>
              <a:rect l="l" t="t" r="r" b="b"/>
              <a:pathLst>
                <a:path w="311785" h="311785">
                  <a:moveTo>
                    <a:pt x="311414" y="155704"/>
                  </a:moveTo>
                  <a:lnTo>
                    <a:pt x="303476" y="106491"/>
                  </a:lnTo>
                  <a:lnTo>
                    <a:pt x="281372" y="63749"/>
                  </a:lnTo>
                  <a:lnTo>
                    <a:pt x="247666" y="30043"/>
                  </a:lnTo>
                  <a:lnTo>
                    <a:pt x="204923" y="7938"/>
                  </a:lnTo>
                  <a:lnTo>
                    <a:pt x="155708" y="0"/>
                  </a:lnTo>
                  <a:lnTo>
                    <a:pt x="106494" y="7938"/>
                  </a:lnTo>
                  <a:lnTo>
                    <a:pt x="63750" y="30043"/>
                  </a:lnTo>
                  <a:lnTo>
                    <a:pt x="30043" y="63749"/>
                  </a:lnTo>
                  <a:lnTo>
                    <a:pt x="7938" y="106491"/>
                  </a:lnTo>
                  <a:lnTo>
                    <a:pt x="0" y="155704"/>
                  </a:lnTo>
                  <a:lnTo>
                    <a:pt x="7938" y="204920"/>
                  </a:lnTo>
                  <a:lnTo>
                    <a:pt x="30043" y="247663"/>
                  </a:lnTo>
                  <a:lnTo>
                    <a:pt x="63750" y="281367"/>
                  </a:lnTo>
                  <a:lnTo>
                    <a:pt x="106494" y="303470"/>
                  </a:lnTo>
                  <a:lnTo>
                    <a:pt x="155708" y="311408"/>
                  </a:lnTo>
                  <a:lnTo>
                    <a:pt x="204923" y="303470"/>
                  </a:lnTo>
                  <a:lnTo>
                    <a:pt x="247666" y="281367"/>
                  </a:lnTo>
                  <a:lnTo>
                    <a:pt x="281372" y="247663"/>
                  </a:lnTo>
                  <a:lnTo>
                    <a:pt x="303476" y="204920"/>
                  </a:lnTo>
                  <a:lnTo>
                    <a:pt x="311414" y="155704"/>
                  </a:lnTo>
                  <a:close/>
                </a:path>
              </a:pathLst>
            </a:custGeom>
            <a:ln w="18318">
              <a:solidFill>
                <a:srgbClr val="000000"/>
              </a:solidFill>
            </a:ln>
          </p:spPr>
          <p:txBody>
            <a:bodyPr wrap="square" lIns="0" tIns="0" rIns="0" bIns="0" rtlCol="0"/>
            <a:lstStyle/>
            <a:p>
              <a:endParaRPr/>
            </a:p>
          </p:txBody>
        </p:sp>
        <p:sp>
          <p:nvSpPr>
            <p:cNvPr id="111" name="object 111"/>
            <p:cNvSpPr/>
            <p:nvPr/>
          </p:nvSpPr>
          <p:spPr>
            <a:xfrm>
              <a:off x="3113262" y="2446799"/>
              <a:ext cx="311785" cy="311785"/>
            </a:xfrm>
            <a:custGeom>
              <a:avLst/>
              <a:gdLst/>
              <a:ahLst/>
              <a:cxnLst/>
              <a:rect l="l" t="t" r="r" b="b"/>
              <a:pathLst>
                <a:path w="311785" h="311785">
                  <a:moveTo>
                    <a:pt x="155708" y="0"/>
                  </a:moveTo>
                  <a:lnTo>
                    <a:pt x="106494" y="7938"/>
                  </a:lnTo>
                  <a:lnTo>
                    <a:pt x="63750" y="30043"/>
                  </a:lnTo>
                  <a:lnTo>
                    <a:pt x="30043" y="63751"/>
                  </a:lnTo>
                  <a:lnTo>
                    <a:pt x="7938" y="106496"/>
                  </a:lnTo>
                  <a:lnTo>
                    <a:pt x="0" y="155713"/>
                  </a:lnTo>
                  <a:lnTo>
                    <a:pt x="7938" y="204926"/>
                  </a:lnTo>
                  <a:lnTo>
                    <a:pt x="30043" y="247668"/>
                  </a:lnTo>
                  <a:lnTo>
                    <a:pt x="63750" y="281374"/>
                  </a:lnTo>
                  <a:lnTo>
                    <a:pt x="106494" y="303479"/>
                  </a:lnTo>
                  <a:lnTo>
                    <a:pt x="155708" y="311417"/>
                  </a:lnTo>
                  <a:lnTo>
                    <a:pt x="204923" y="303479"/>
                  </a:lnTo>
                  <a:lnTo>
                    <a:pt x="247666" y="281374"/>
                  </a:lnTo>
                  <a:lnTo>
                    <a:pt x="281372" y="247668"/>
                  </a:lnTo>
                  <a:lnTo>
                    <a:pt x="303476" y="204926"/>
                  </a:lnTo>
                  <a:lnTo>
                    <a:pt x="311414" y="155713"/>
                  </a:lnTo>
                  <a:lnTo>
                    <a:pt x="303476" y="106496"/>
                  </a:lnTo>
                  <a:lnTo>
                    <a:pt x="281372" y="63751"/>
                  </a:lnTo>
                  <a:lnTo>
                    <a:pt x="247666" y="30043"/>
                  </a:lnTo>
                  <a:lnTo>
                    <a:pt x="204923" y="7938"/>
                  </a:lnTo>
                  <a:lnTo>
                    <a:pt x="155708" y="0"/>
                  </a:lnTo>
                  <a:close/>
                </a:path>
              </a:pathLst>
            </a:custGeom>
            <a:solidFill>
              <a:srgbClr val="7F7F7F"/>
            </a:solidFill>
          </p:spPr>
          <p:txBody>
            <a:bodyPr wrap="square" lIns="0" tIns="0" rIns="0" bIns="0" rtlCol="0"/>
            <a:lstStyle/>
            <a:p>
              <a:endParaRPr/>
            </a:p>
          </p:txBody>
        </p:sp>
        <p:sp>
          <p:nvSpPr>
            <p:cNvPr id="112" name="object 112"/>
            <p:cNvSpPr/>
            <p:nvPr/>
          </p:nvSpPr>
          <p:spPr>
            <a:xfrm>
              <a:off x="3113262" y="2446799"/>
              <a:ext cx="311785" cy="311785"/>
            </a:xfrm>
            <a:custGeom>
              <a:avLst/>
              <a:gdLst/>
              <a:ahLst/>
              <a:cxnLst/>
              <a:rect l="l" t="t" r="r" b="b"/>
              <a:pathLst>
                <a:path w="311785" h="311785">
                  <a:moveTo>
                    <a:pt x="311414" y="155713"/>
                  </a:moveTo>
                  <a:lnTo>
                    <a:pt x="303476" y="106496"/>
                  </a:lnTo>
                  <a:lnTo>
                    <a:pt x="281372" y="63751"/>
                  </a:lnTo>
                  <a:lnTo>
                    <a:pt x="247666" y="30043"/>
                  </a:lnTo>
                  <a:lnTo>
                    <a:pt x="204923" y="7938"/>
                  </a:lnTo>
                  <a:lnTo>
                    <a:pt x="155708" y="0"/>
                  </a:lnTo>
                  <a:lnTo>
                    <a:pt x="106494" y="7938"/>
                  </a:lnTo>
                  <a:lnTo>
                    <a:pt x="63750" y="30043"/>
                  </a:lnTo>
                  <a:lnTo>
                    <a:pt x="30043" y="63751"/>
                  </a:lnTo>
                  <a:lnTo>
                    <a:pt x="7938" y="106496"/>
                  </a:lnTo>
                  <a:lnTo>
                    <a:pt x="0" y="155713"/>
                  </a:lnTo>
                  <a:lnTo>
                    <a:pt x="7938" y="204926"/>
                  </a:lnTo>
                  <a:lnTo>
                    <a:pt x="30043" y="247668"/>
                  </a:lnTo>
                  <a:lnTo>
                    <a:pt x="63750" y="281374"/>
                  </a:lnTo>
                  <a:lnTo>
                    <a:pt x="106494" y="303479"/>
                  </a:lnTo>
                  <a:lnTo>
                    <a:pt x="155708" y="311417"/>
                  </a:lnTo>
                  <a:lnTo>
                    <a:pt x="204923" y="303479"/>
                  </a:lnTo>
                  <a:lnTo>
                    <a:pt x="247666" y="281374"/>
                  </a:lnTo>
                  <a:lnTo>
                    <a:pt x="281372" y="247668"/>
                  </a:lnTo>
                  <a:lnTo>
                    <a:pt x="303476" y="204926"/>
                  </a:lnTo>
                  <a:lnTo>
                    <a:pt x="311414" y="155713"/>
                  </a:lnTo>
                  <a:close/>
                </a:path>
              </a:pathLst>
            </a:custGeom>
            <a:ln w="18318">
              <a:solidFill>
                <a:srgbClr val="000000"/>
              </a:solidFill>
            </a:ln>
          </p:spPr>
          <p:txBody>
            <a:bodyPr wrap="square" lIns="0" tIns="0" rIns="0" bIns="0" rtlCol="0"/>
            <a:lstStyle/>
            <a:p>
              <a:endParaRPr/>
            </a:p>
          </p:txBody>
        </p:sp>
        <p:sp>
          <p:nvSpPr>
            <p:cNvPr id="113" name="object 113"/>
            <p:cNvSpPr/>
            <p:nvPr/>
          </p:nvSpPr>
          <p:spPr>
            <a:xfrm>
              <a:off x="4729763" y="2758217"/>
              <a:ext cx="311785" cy="311785"/>
            </a:xfrm>
            <a:custGeom>
              <a:avLst/>
              <a:gdLst/>
              <a:ahLst/>
              <a:cxnLst/>
              <a:rect l="l" t="t" r="r" b="b"/>
              <a:pathLst>
                <a:path w="311785" h="311785">
                  <a:moveTo>
                    <a:pt x="155704" y="0"/>
                  </a:moveTo>
                  <a:lnTo>
                    <a:pt x="106487" y="7938"/>
                  </a:lnTo>
                  <a:lnTo>
                    <a:pt x="63744" y="30043"/>
                  </a:lnTo>
                  <a:lnTo>
                    <a:pt x="30040" y="63749"/>
                  </a:lnTo>
                  <a:lnTo>
                    <a:pt x="7937" y="106491"/>
                  </a:lnTo>
                  <a:lnTo>
                    <a:pt x="0" y="155704"/>
                  </a:lnTo>
                  <a:lnTo>
                    <a:pt x="7937" y="204921"/>
                  </a:lnTo>
                  <a:lnTo>
                    <a:pt x="30040" y="247666"/>
                  </a:lnTo>
                  <a:lnTo>
                    <a:pt x="63744" y="281374"/>
                  </a:lnTo>
                  <a:lnTo>
                    <a:pt x="106487" y="303479"/>
                  </a:lnTo>
                  <a:lnTo>
                    <a:pt x="155704" y="311417"/>
                  </a:lnTo>
                  <a:lnTo>
                    <a:pt x="204916" y="303479"/>
                  </a:lnTo>
                  <a:lnTo>
                    <a:pt x="247658" y="281374"/>
                  </a:lnTo>
                  <a:lnTo>
                    <a:pt x="281364" y="247666"/>
                  </a:lnTo>
                  <a:lnTo>
                    <a:pt x="303469" y="204921"/>
                  </a:lnTo>
                  <a:lnTo>
                    <a:pt x="311408" y="155704"/>
                  </a:lnTo>
                  <a:lnTo>
                    <a:pt x="303469" y="106491"/>
                  </a:lnTo>
                  <a:lnTo>
                    <a:pt x="281364" y="63749"/>
                  </a:lnTo>
                  <a:lnTo>
                    <a:pt x="247658" y="30043"/>
                  </a:lnTo>
                  <a:lnTo>
                    <a:pt x="204916" y="7938"/>
                  </a:lnTo>
                  <a:lnTo>
                    <a:pt x="155704" y="0"/>
                  </a:lnTo>
                  <a:close/>
                </a:path>
              </a:pathLst>
            </a:custGeom>
            <a:solidFill>
              <a:srgbClr val="7F7F7F"/>
            </a:solidFill>
          </p:spPr>
          <p:txBody>
            <a:bodyPr wrap="square" lIns="0" tIns="0" rIns="0" bIns="0" rtlCol="0"/>
            <a:lstStyle/>
            <a:p>
              <a:endParaRPr/>
            </a:p>
          </p:txBody>
        </p:sp>
        <p:sp>
          <p:nvSpPr>
            <p:cNvPr id="114" name="object 114"/>
            <p:cNvSpPr/>
            <p:nvPr/>
          </p:nvSpPr>
          <p:spPr>
            <a:xfrm>
              <a:off x="4729763" y="2758217"/>
              <a:ext cx="311785" cy="311785"/>
            </a:xfrm>
            <a:custGeom>
              <a:avLst/>
              <a:gdLst/>
              <a:ahLst/>
              <a:cxnLst/>
              <a:rect l="l" t="t" r="r" b="b"/>
              <a:pathLst>
                <a:path w="311785" h="311785">
                  <a:moveTo>
                    <a:pt x="311408" y="155704"/>
                  </a:moveTo>
                  <a:lnTo>
                    <a:pt x="303469" y="106491"/>
                  </a:lnTo>
                  <a:lnTo>
                    <a:pt x="281364" y="63749"/>
                  </a:lnTo>
                  <a:lnTo>
                    <a:pt x="247658" y="30043"/>
                  </a:lnTo>
                  <a:lnTo>
                    <a:pt x="204916" y="7938"/>
                  </a:lnTo>
                  <a:lnTo>
                    <a:pt x="155704" y="0"/>
                  </a:lnTo>
                  <a:lnTo>
                    <a:pt x="106487" y="7938"/>
                  </a:lnTo>
                  <a:lnTo>
                    <a:pt x="63744" y="30043"/>
                  </a:lnTo>
                  <a:lnTo>
                    <a:pt x="30040" y="63749"/>
                  </a:lnTo>
                  <a:lnTo>
                    <a:pt x="7937" y="106491"/>
                  </a:lnTo>
                  <a:lnTo>
                    <a:pt x="0" y="155704"/>
                  </a:lnTo>
                  <a:lnTo>
                    <a:pt x="7937" y="204921"/>
                  </a:lnTo>
                  <a:lnTo>
                    <a:pt x="30040" y="247666"/>
                  </a:lnTo>
                  <a:lnTo>
                    <a:pt x="63744" y="281374"/>
                  </a:lnTo>
                  <a:lnTo>
                    <a:pt x="106487" y="303479"/>
                  </a:lnTo>
                  <a:lnTo>
                    <a:pt x="155704" y="311417"/>
                  </a:lnTo>
                  <a:lnTo>
                    <a:pt x="204916" y="303479"/>
                  </a:lnTo>
                  <a:lnTo>
                    <a:pt x="247658" y="281374"/>
                  </a:lnTo>
                  <a:lnTo>
                    <a:pt x="281364" y="247666"/>
                  </a:lnTo>
                  <a:lnTo>
                    <a:pt x="303469" y="204921"/>
                  </a:lnTo>
                  <a:lnTo>
                    <a:pt x="311408" y="155704"/>
                  </a:lnTo>
                  <a:close/>
                </a:path>
              </a:pathLst>
            </a:custGeom>
            <a:ln w="18318">
              <a:solidFill>
                <a:srgbClr val="000000"/>
              </a:solidFill>
            </a:ln>
          </p:spPr>
          <p:txBody>
            <a:bodyPr wrap="square" lIns="0" tIns="0" rIns="0" bIns="0" rtlCol="0"/>
            <a:lstStyle/>
            <a:p>
              <a:endParaRPr/>
            </a:p>
          </p:txBody>
        </p:sp>
        <p:sp>
          <p:nvSpPr>
            <p:cNvPr id="115" name="object 115"/>
            <p:cNvSpPr/>
            <p:nvPr/>
          </p:nvSpPr>
          <p:spPr>
            <a:xfrm>
              <a:off x="4729763" y="2446799"/>
              <a:ext cx="311785" cy="311785"/>
            </a:xfrm>
            <a:custGeom>
              <a:avLst/>
              <a:gdLst/>
              <a:ahLst/>
              <a:cxnLst/>
              <a:rect l="l" t="t" r="r" b="b"/>
              <a:pathLst>
                <a:path w="311785" h="311785">
                  <a:moveTo>
                    <a:pt x="155704" y="0"/>
                  </a:moveTo>
                  <a:lnTo>
                    <a:pt x="106487" y="7938"/>
                  </a:lnTo>
                  <a:lnTo>
                    <a:pt x="63744" y="30043"/>
                  </a:lnTo>
                  <a:lnTo>
                    <a:pt x="30040" y="63751"/>
                  </a:lnTo>
                  <a:lnTo>
                    <a:pt x="7937" y="106496"/>
                  </a:lnTo>
                  <a:lnTo>
                    <a:pt x="0" y="155713"/>
                  </a:lnTo>
                  <a:lnTo>
                    <a:pt x="7937" y="204926"/>
                  </a:lnTo>
                  <a:lnTo>
                    <a:pt x="30040" y="247668"/>
                  </a:lnTo>
                  <a:lnTo>
                    <a:pt x="63744" y="281374"/>
                  </a:lnTo>
                  <a:lnTo>
                    <a:pt x="106487" y="303479"/>
                  </a:lnTo>
                  <a:lnTo>
                    <a:pt x="155704" y="311417"/>
                  </a:lnTo>
                  <a:lnTo>
                    <a:pt x="204916" y="303479"/>
                  </a:lnTo>
                  <a:lnTo>
                    <a:pt x="247658" y="281374"/>
                  </a:lnTo>
                  <a:lnTo>
                    <a:pt x="281364" y="247668"/>
                  </a:lnTo>
                  <a:lnTo>
                    <a:pt x="303469" y="204926"/>
                  </a:lnTo>
                  <a:lnTo>
                    <a:pt x="311408" y="155713"/>
                  </a:lnTo>
                  <a:lnTo>
                    <a:pt x="303469" y="106496"/>
                  </a:lnTo>
                  <a:lnTo>
                    <a:pt x="281364" y="63751"/>
                  </a:lnTo>
                  <a:lnTo>
                    <a:pt x="247658" y="30043"/>
                  </a:lnTo>
                  <a:lnTo>
                    <a:pt x="204916" y="7938"/>
                  </a:lnTo>
                  <a:lnTo>
                    <a:pt x="155704" y="0"/>
                  </a:lnTo>
                  <a:close/>
                </a:path>
              </a:pathLst>
            </a:custGeom>
            <a:solidFill>
              <a:srgbClr val="7F7F7F"/>
            </a:solidFill>
          </p:spPr>
          <p:txBody>
            <a:bodyPr wrap="square" lIns="0" tIns="0" rIns="0" bIns="0" rtlCol="0"/>
            <a:lstStyle/>
            <a:p>
              <a:endParaRPr/>
            </a:p>
          </p:txBody>
        </p:sp>
        <p:sp>
          <p:nvSpPr>
            <p:cNvPr id="116" name="object 116"/>
            <p:cNvSpPr/>
            <p:nvPr/>
          </p:nvSpPr>
          <p:spPr>
            <a:xfrm>
              <a:off x="4729763" y="2446799"/>
              <a:ext cx="311785" cy="311785"/>
            </a:xfrm>
            <a:custGeom>
              <a:avLst/>
              <a:gdLst/>
              <a:ahLst/>
              <a:cxnLst/>
              <a:rect l="l" t="t" r="r" b="b"/>
              <a:pathLst>
                <a:path w="311785" h="311785">
                  <a:moveTo>
                    <a:pt x="311408" y="155713"/>
                  </a:moveTo>
                  <a:lnTo>
                    <a:pt x="303469" y="106496"/>
                  </a:lnTo>
                  <a:lnTo>
                    <a:pt x="281364" y="63751"/>
                  </a:lnTo>
                  <a:lnTo>
                    <a:pt x="247658" y="30043"/>
                  </a:lnTo>
                  <a:lnTo>
                    <a:pt x="204916" y="7938"/>
                  </a:lnTo>
                  <a:lnTo>
                    <a:pt x="155704" y="0"/>
                  </a:lnTo>
                  <a:lnTo>
                    <a:pt x="106487" y="7938"/>
                  </a:lnTo>
                  <a:lnTo>
                    <a:pt x="63744" y="30043"/>
                  </a:lnTo>
                  <a:lnTo>
                    <a:pt x="30040" y="63751"/>
                  </a:lnTo>
                  <a:lnTo>
                    <a:pt x="7937" y="106496"/>
                  </a:lnTo>
                  <a:lnTo>
                    <a:pt x="0" y="155713"/>
                  </a:lnTo>
                  <a:lnTo>
                    <a:pt x="7937" y="204926"/>
                  </a:lnTo>
                  <a:lnTo>
                    <a:pt x="30040" y="247668"/>
                  </a:lnTo>
                  <a:lnTo>
                    <a:pt x="63744" y="281374"/>
                  </a:lnTo>
                  <a:lnTo>
                    <a:pt x="106487" y="303479"/>
                  </a:lnTo>
                  <a:lnTo>
                    <a:pt x="155704" y="311417"/>
                  </a:lnTo>
                  <a:lnTo>
                    <a:pt x="204916" y="303479"/>
                  </a:lnTo>
                  <a:lnTo>
                    <a:pt x="247658" y="281374"/>
                  </a:lnTo>
                  <a:lnTo>
                    <a:pt x="281364" y="247668"/>
                  </a:lnTo>
                  <a:lnTo>
                    <a:pt x="303469" y="204926"/>
                  </a:lnTo>
                  <a:lnTo>
                    <a:pt x="311408" y="155713"/>
                  </a:lnTo>
                  <a:close/>
                </a:path>
              </a:pathLst>
            </a:custGeom>
            <a:ln w="18318">
              <a:solidFill>
                <a:srgbClr val="000000"/>
              </a:solidFill>
            </a:ln>
          </p:spPr>
          <p:txBody>
            <a:bodyPr wrap="square" lIns="0" tIns="0" rIns="0" bIns="0" rtlCol="0"/>
            <a:lstStyle/>
            <a:p>
              <a:endParaRPr/>
            </a:p>
          </p:txBody>
        </p:sp>
        <p:sp>
          <p:nvSpPr>
            <p:cNvPr id="117" name="object 117"/>
            <p:cNvSpPr/>
            <p:nvPr/>
          </p:nvSpPr>
          <p:spPr>
            <a:xfrm>
              <a:off x="4729763" y="2126233"/>
              <a:ext cx="311785" cy="311785"/>
            </a:xfrm>
            <a:custGeom>
              <a:avLst/>
              <a:gdLst/>
              <a:ahLst/>
              <a:cxnLst/>
              <a:rect l="l" t="t" r="r" b="b"/>
              <a:pathLst>
                <a:path w="311785" h="311785">
                  <a:moveTo>
                    <a:pt x="155704" y="0"/>
                  </a:moveTo>
                  <a:lnTo>
                    <a:pt x="106487" y="7938"/>
                  </a:lnTo>
                  <a:lnTo>
                    <a:pt x="63744" y="30043"/>
                  </a:lnTo>
                  <a:lnTo>
                    <a:pt x="30040" y="63749"/>
                  </a:lnTo>
                  <a:lnTo>
                    <a:pt x="7937" y="106491"/>
                  </a:lnTo>
                  <a:lnTo>
                    <a:pt x="0" y="155704"/>
                  </a:lnTo>
                  <a:lnTo>
                    <a:pt x="7937" y="204920"/>
                  </a:lnTo>
                  <a:lnTo>
                    <a:pt x="30040" y="247663"/>
                  </a:lnTo>
                  <a:lnTo>
                    <a:pt x="63744" y="281367"/>
                  </a:lnTo>
                  <a:lnTo>
                    <a:pt x="106487" y="303470"/>
                  </a:lnTo>
                  <a:lnTo>
                    <a:pt x="155704" y="311408"/>
                  </a:lnTo>
                  <a:lnTo>
                    <a:pt x="204916" y="303470"/>
                  </a:lnTo>
                  <a:lnTo>
                    <a:pt x="247658" y="281367"/>
                  </a:lnTo>
                  <a:lnTo>
                    <a:pt x="281364" y="247663"/>
                  </a:lnTo>
                  <a:lnTo>
                    <a:pt x="303469" y="204920"/>
                  </a:lnTo>
                  <a:lnTo>
                    <a:pt x="311408" y="155704"/>
                  </a:lnTo>
                  <a:lnTo>
                    <a:pt x="303469" y="106491"/>
                  </a:lnTo>
                  <a:lnTo>
                    <a:pt x="281364" y="63749"/>
                  </a:lnTo>
                  <a:lnTo>
                    <a:pt x="247658" y="30043"/>
                  </a:lnTo>
                  <a:lnTo>
                    <a:pt x="204916" y="7938"/>
                  </a:lnTo>
                  <a:lnTo>
                    <a:pt x="155704" y="0"/>
                  </a:lnTo>
                  <a:close/>
                </a:path>
              </a:pathLst>
            </a:custGeom>
            <a:solidFill>
              <a:srgbClr val="7F7F7F"/>
            </a:solidFill>
          </p:spPr>
          <p:txBody>
            <a:bodyPr wrap="square" lIns="0" tIns="0" rIns="0" bIns="0" rtlCol="0"/>
            <a:lstStyle/>
            <a:p>
              <a:endParaRPr/>
            </a:p>
          </p:txBody>
        </p:sp>
        <p:sp>
          <p:nvSpPr>
            <p:cNvPr id="118" name="object 118"/>
            <p:cNvSpPr/>
            <p:nvPr/>
          </p:nvSpPr>
          <p:spPr>
            <a:xfrm>
              <a:off x="4729763" y="2126233"/>
              <a:ext cx="311785" cy="311785"/>
            </a:xfrm>
            <a:custGeom>
              <a:avLst/>
              <a:gdLst/>
              <a:ahLst/>
              <a:cxnLst/>
              <a:rect l="l" t="t" r="r" b="b"/>
              <a:pathLst>
                <a:path w="311785" h="311785">
                  <a:moveTo>
                    <a:pt x="311408" y="155704"/>
                  </a:moveTo>
                  <a:lnTo>
                    <a:pt x="303469" y="106491"/>
                  </a:lnTo>
                  <a:lnTo>
                    <a:pt x="281364" y="63749"/>
                  </a:lnTo>
                  <a:lnTo>
                    <a:pt x="247658" y="30043"/>
                  </a:lnTo>
                  <a:lnTo>
                    <a:pt x="204916" y="7938"/>
                  </a:lnTo>
                  <a:lnTo>
                    <a:pt x="155704" y="0"/>
                  </a:lnTo>
                  <a:lnTo>
                    <a:pt x="106487" y="7938"/>
                  </a:lnTo>
                  <a:lnTo>
                    <a:pt x="63744" y="30043"/>
                  </a:lnTo>
                  <a:lnTo>
                    <a:pt x="30040" y="63749"/>
                  </a:lnTo>
                  <a:lnTo>
                    <a:pt x="7937" y="106491"/>
                  </a:lnTo>
                  <a:lnTo>
                    <a:pt x="0" y="155704"/>
                  </a:lnTo>
                  <a:lnTo>
                    <a:pt x="7937" y="204920"/>
                  </a:lnTo>
                  <a:lnTo>
                    <a:pt x="30040" y="247663"/>
                  </a:lnTo>
                  <a:lnTo>
                    <a:pt x="63744" y="281367"/>
                  </a:lnTo>
                  <a:lnTo>
                    <a:pt x="106487" y="303470"/>
                  </a:lnTo>
                  <a:lnTo>
                    <a:pt x="155704" y="311408"/>
                  </a:lnTo>
                  <a:lnTo>
                    <a:pt x="204916" y="303470"/>
                  </a:lnTo>
                  <a:lnTo>
                    <a:pt x="247658" y="281367"/>
                  </a:lnTo>
                  <a:lnTo>
                    <a:pt x="281364" y="247663"/>
                  </a:lnTo>
                  <a:lnTo>
                    <a:pt x="303469" y="204920"/>
                  </a:lnTo>
                  <a:lnTo>
                    <a:pt x="311408" y="155704"/>
                  </a:lnTo>
                  <a:close/>
                </a:path>
              </a:pathLst>
            </a:custGeom>
            <a:ln w="18318">
              <a:solidFill>
                <a:srgbClr val="000000"/>
              </a:solidFill>
            </a:ln>
          </p:spPr>
          <p:txBody>
            <a:bodyPr wrap="square" lIns="0" tIns="0" rIns="0" bIns="0" rtlCol="0"/>
            <a:lstStyle/>
            <a:p>
              <a:endParaRPr/>
            </a:p>
          </p:txBody>
        </p:sp>
        <p:sp>
          <p:nvSpPr>
            <p:cNvPr id="119" name="object 119"/>
            <p:cNvSpPr/>
            <p:nvPr/>
          </p:nvSpPr>
          <p:spPr>
            <a:xfrm>
              <a:off x="4729763" y="5521921"/>
              <a:ext cx="311785" cy="311785"/>
            </a:xfrm>
            <a:custGeom>
              <a:avLst/>
              <a:gdLst/>
              <a:ahLst/>
              <a:cxnLst/>
              <a:rect l="l" t="t" r="r" b="b"/>
              <a:pathLst>
                <a:path w="311785" h="311785">
                  <a:moveTo>
                    <a:pt x="155704" y="0"/>
                  </a:moveTo>
                  <a:lnTo>
                    <a:pt x="106487" y="7938"/>
                  </a:lnTo>
                  <a:lnTo>
                    <a:pt x="63744" y="30043"/>
                  </a:lnTo>
                  <a:lnTo>
                    <a:pt x="30040" y="63750"/>
                  </a:lnTo>
                  <a:lnTo>
                    <a:pt x="7937" y="106494"/>
                  </a:lnTo>
                  <a:lnTo>
                    <a:pt x="0" y="155708"/>
                  </a:lnTo>
                  <a:lnTo>
                    <a:pt x="7937" y="204923"/>
                  </a:lnTo>
                  <a:lnTo>
                    <a:pt x="30040" y="247666"/>
                  </a:lnTo>
                  <a:lnTo>
                    <a:pt x="63744" y="281372"/>
                  </a:lnTo>
                  <a:lnTo>
                    <a:pt x="106487" y="303476"/>
                  </a:lnTo>
                  <a:lnTo>
                    <a:pt x="155704" y="311414"/>
                  </a:lnTo>
                  <a:lnTo>
                    <a:pt x="204916" y="303476"/>
                  </a:lnTo>
                  <a:lnTo>
                    <a:pt x="247658" y="281372"/>
                  </a:lnTo>
                  <a:lnTo>
                    <a:pt x="281364" y="247666"/>
                  </a:lnTo>
                  <a:lnTo>
                    <a:pt x="303469" y="204923"/>
                  </a:lnTo>
                  <a:lnTo>
                    <a:pt x="311408" y="155708"/>
                  </a:lnTo>
                  <a:lnTo>
                    <a:pt x="303469" y="106494"/>
                  </a:lnTo>
                  <a:lnTo>
                    <a:pt x="281364" y="63750"/>
                  </a:lnTo>
                  <a:lnTo>
                    <a:pt x="247658" y="30043"/>
                  </a:lnTo>
                  <a:lnTo>
                    <a:pt x="204916" y="7938"/>
                  </a:lnTo>
                  <a:lnTo>
                    <a:pt x="155704" y="0"/>
                  </a:lnTo>
                  <a:close/>
                </a:path>
              </a:pathLst>
            </a:custGeom>
            <a:solidFill>
              <a:srgbClr val="FFFFFF"/>
            </a:solidFill>
          </p:spPr>
          <p:txBody>
            <a:bodyPr wrap="square" lIns="0" tIns="0" rIns="0" bIns="0" rtlCol="0"/>
            <a:lstStyle/>
            <a:p>
              <a:endParaRPr/>
            </a:p>
          </p:txBody>
        </p:sp>
        <p:sp>
          <p:nvSpPr>
            <p:cNvPr id="120" name="object 120"/>
            <p:cNvSpPr/>
            <p:nvPr/>
          </p:nvSpPr>
          <p:spPr>
            <a:xfrm>
              <a:off x="4729763" y="5521921"/>
              <a:ext cx="311785" cy="311785"/>
            </a:xfrm>
            <a:custGeom>
              <a:avLst/>
              <a:gdLst/>
              <a:ahLst/>
              <a:cxnLst/>
              <a:rect l="l" t="t" r="r" b="b"/>
              <a:pathLst>
                <a:path w="311785" h="311785">
                  <a:moveTo>
                    <a:pt x="311408" y="155708"/>
                  </a:moveTo>
                  <a:lnTo>
                    <a:pt x="303469" y="106494"/>
                  </a:lnTo>
                  <a:lnTo>
                    <a:pt x="281364" y="63750"/>
                  </a:lnTo>
                  <a:lnTo>
                    <a:pt x="247658" y="30043"/>
                  </a:lnTo>
                  <a:lnTo>
                    <a:pt x="204916" y="7938"/>
                  </a:lnTo>
                  <a:lnTo>
                    <a:pt x="155704" y="0"/>
                  </a:lnTo>
                  <a:lnTo>
                    <a:pt x="106487" y="7938"/>
                  </a:lnTo>
                  <a:lnTo>
                    <a:pt x="63744" y="30043"/>
                  </a:lnTo>
                  <a:lnTo>
                    <a:pt x="30040" y="63750"/>
                  </a:lnTo>
                  <a:lnTo>
                    <a:pt x="7937" y="106494"/>
                  </a:lnTo>
                  <a:lnTo>
                    <a:pt x="0" y="155708"/>
                  </a:lnTo>
                  <a:lnTo>
                    <a:pt x="7937" y="204923"/>
                  </a:lnTo>
                  <a:lnTo>
                    <a:pt x="30040" y="247666"/>
                  </a:lnTo>
                  <a:lnTo>
                    <a:pt x="63744" y="281372"/>
                  </a:lnTo>
                  <a:lnTo>
                    <a:pt x="106487" y="303476"/>
                  </a:lnTo>
                  <a:lnTo>
                    <a:pt x="155704" y="311414"/>
                  </a:lnTo>
                  <a:lnTo>
                    <a:pt x="204916" y="303476"/>
                  </a:lnTo>
                  <a:lnTo>
                    <a:pt x="247658" y="281372"/>
                  </a:lnTo>
                  <a:lnTo>
                    <a:pt x="281364" y="247666"/>
                  </a:lnTo>
                  <a:lnTo>
                    <a:pt x="303469" y="204923"/>
                  </a:lnTo>
                  <a:lnTo>
                    <a:pt x="311408" y="155708"/>
                  </a:lnTo>
                  <a:close/>
                </a:path>
              </a:pathLst>
            </a:custGeom>
            <a:ln w="18318">
              <a:solidFill>
                <a:srgbClr val="000000"/>
              </a:solidFill>
            </a:ln>
          </p:spPr>
          <p:txBody>
            <a:bodyPr wrap="square" lIns="0" tIns="0" rIns="0" bIns="0" rtlCol="0"/>
            <a:lstStyle/>
            <a:p>
              <a:endParaRPr/>
            </a:p>
          </p:txBody>
        </p:sp>
        <p:sp>
          <p:nvSpPr>
            <p:cNvPr id="121" name="object 121"/>
            <p:cNvSpPr/>
            <p:nvPr/>
          </p:nvSpPr>
          <p:spPr>
            <a:xfrm>
              <a:off x="4729763" y="5833336"/>
              <a:ext cx="311785" cy="311785"/>
            </a:xfrm>
            <a:custGeom>
              <a:avLst/>
              <a:gdLst/>
              <a:ahLst/>
              <a:cxnLst/>
              <a:rect l="l" t="t" r="r" b="b"/>
              <a:pathLst>
                <a:path w="311785" h="311785">
                  <a:moveTo>
                    <a:pt x="155704" y="0"/>
                  </a:moveTo>
                  <a:lnTo>
                    <a:pt x="106487" y="7938"/>
                  </a:lnTo>
                  <a:lnTo>
                    <a:pt x="63744" y="30042"/>
                  </a:lnTo>
                  <a:lnTo>
                    <a:pt x="30040" y="63748"/>
                  </a:lnTo>
                  <a:lnTo>
                    <a:pt x="7937" y="106491"/>
                  </a:lnTo>
                  <a:lnTo>
                    <a:pt x="0" y="155706"/>
                  </a:lnTo>
                  <a:lnTo>
                    <a:pt x="7937" y="204920"/>
                  </a:lnTo>
                  <a:lnTo>
                    <a:pt x="30040" y="247664"/>
                  </a:lnTo>
                  <a:lnTo>
                    <a:pt x="63744" y="281371"/>
                  </a:lnTo>
                  <a:lnTo>
                    <a:pt x="106487" y="303477"/>
                  </a:lnTo>
                  <a:lnTo>
                    <a:pt x="155704" y="311415"/>
                  </a:lnTo>
                  <a:lnTo>
                    <a:pt x="204916" y="303477"/>
                  </a:lnTo>
                  <a:lnTo>
                    <a:pt x="247658" y="281371"/>
                  </a:lnTo>
                  <a:lnTo>
                    <a:pt x="281364" y="247664"/>
                  </a:lnTo>
                  <a:lnTo>
                    <a:pt x="303469" y="204920"/>
                  </a:lnTo>
                  <a:lnTo>
                    <a:pt x="311408" y="155706"/>
                  </a:lnTo>
                  <a:lnTo>
                    <a:pt x="303469" y="106491"/>
                  </a:lnTo>
                  <a:lnTo>
                    <a:pt x="281364" y="63748"/>
                  </a:lnTo>
                  <a:lnTo>
                    <a:pt x="247658" y="30042"/>
                  </a:lnTo>
                  <a:lnTo>
                    <a:pt x="204916" y="7938"/>
                  </a:lnTo>
                  <a:lnTo>
                    <a:pt x="155704" y="0"/>
                  </a:lnTo>
                  <a:close/>
                </a:path>
              </a:pathLst>
            </a:custGeom>
            <a:solidFill>
              <a:srgbClr val="FFFFFF"/>
            </a:solidFill>
          </p:spPr>
          <p:txBody>
            <a:bodyPr wrap="square" lIns="0" tIns="0" rIns="0" bIns="0" rtlCol="0"/>
            <a:lstStyle/>
            <a:p>
              <a:endParaRPr/>
            </a:p>
          </p:txBody>
        </p:sp>
        <p:sp>
          <p:nvSpPr>
            <p:cNvPr id="122" name="object 122"/>
            <p:cNvSpPr/>
            <p:nvPr/>
          </p:nvSpPr>
          <p:spPr>
            <a:xfrm>
              <a:off x="4729763" y="5833336"/>
              <a:ext cx="311785" cy="311785"/>
            </a:xfrm>
            <a:custGeom>
              <a:avLst/>
              <a:gdLst/>
              <a:ahLst/>
              <a:cxnLst/>
              <a:rect l="l" t="t" r="r" b="b"/>
              <a:pathLst>
                <a:path w="311785" h="311785">
                  <a:moveTo>
                    <a:pt x="311408" y="155706"/>
                  </a:moveTo>
                  <a:lnTo>
                    <a:pt x="303469" y="106491"/>
                  </a:lnTo>
                  <a:lnTo>
                    <a:pt x="281364" y="63748"/>
                  </a:lnTo>
                  <a:lnTo>
                    <a:pt x="247658" y="30042"/>
                  </a:lnTo>
                  <a:lnTo>
                    <a:pt x="204916" y="7938"/>
                  </a:lnTo>
                  <a:lnTo>
                    <a:pt x="155704" y="0"/>
                  </a:lnTo>
                  <a:lnTo>
                    <a:pt x="106487" y="7938"/>
                  </a:lnTo>
                  <a:lnTo>
                    <a:pt x="63744" y="30042"/>
                  </a:lnTo>
                  <a:lnTo>
                    <a:pt x="30040" y="63748"/>
                  </a:lnTo>
                  <a:lnTo>
                    <a:pt x="7937" y="106491"/>
                  </a:lnTo>
                  <a:lnTo>
                    <a:pt x="0" y="155706"/>
                  </a:lnTo>
                  <a:lnTo>
                    <a:pt x="7937" y="204920"/>
                  </a:lnTo>
                  <a:lnTo>
                    <a:pt x="30040" y="247664"/>
                  </a:lnTo>
                  <a:lnTo>
                    <a:pt x="63744" y="281371"/>
                  </a:lnTo>
                  <a:lnTo>
                    <a:pt x="106487" y="303477"/>
                  </a:lnTo>
                  <a:lnTo>
                    <a:pt x="155704" y="311415"/>
                  </a:lnTo>
                  <a:lnTo>
                    <a:pt x="204916" y="303477"/>
                  </a:lnTo>
                  <a:lnTo>
                    <a:pt x="247658" y="281371"/>
                  </a:lnTo>
                  <a:lnTo>
                    <a:pt x="281364" y="247664"/>
                  </a:lnTo>
                  <a:lnTo>
                    <a:pt x="303469" y="204920"/>
                  </a:lnTo>
                  <a:lnTo>
                    <a:pt x="311408" y="155706"/>
                  </a:lnTo>
                  <a:close/>
                </a:path>
              </a:pathLst>
            </a:custGeom>
            <a:ln w="18318">
              <a:solidFill>
                <a:srgbClr val="000000"/>
              </a:solidFill>
            </a:ln>
          </p:spPr>
          <p:txBody>
            <a:bodyPr wrap="square" lIns="0" tIns="0" rIns="0" bIns="0" rtlCol="0"/>
            <a:lstStyle/>
            <a:p>
              <a:endParaRPr/>
            </a:p>
          </p:txBody>
        </p:sp>
        <p:sp>
          <p:nvSpPr>
            <p:cNvPr id="123" name="object 123"/>
            <p:cNvSpPr/>
            <p:nvPr/>
          </p:nvSpPr>
          <p:spPr>
            <a:xfrm>
              <a:off x="4075691" y="5521921"/>
              <a:ext cx="311785" cy="311785"/>
            </a:xfrm>
            <a:custGeom>
              <a:avLst/>
              <a:gdLst/>
              <a:ahLst/>
              <a:cxnLst/>
              <a:rect l="l" t="t" r="r" b="b"/>
              <a:pathLst>
                <a:path w="311785" h="311785">
                  <a:moveTo>
                    <a:pt x="155704" y="0"/>
                  </a:moveTo>
                  <a:lnTo>
                    <a:pt x="106487" y="7938"/>
                  </a:lnTo>
                  <a:lnTo>
                    <a:pt x="63744" y="30043"/>
                  </a:lnTo>
                  <a:lnTo>
                    <a:pt x="30040" y="63750"/>
                  </a:lnTo>
                  <a:lnTo>
                    <a:pt x="7937" y="106494"/>
                  </a:lnTo>
                  <a:lnTo>
                    <a:pt x="0" y="155708"/>
                  </a:lnTo>
                  <a:lnTo>
                    <a:pt x="7937" y="204923"/>
                  </a:lnTo>
                  <a:lnTo>
                    <a:pt x="30040" y="247666"/>
                  </a:lnTo>
                  <a:lnTo>
                    <a:pt x="63744" y="281372"/>
                  </a:lnTo>
                  <a:lnTo>
                    <a:pt x="106487" y="303476"/>
                  </a:lnTo>
                  <a:lnTo>
                    <a:pt x="155704" y="311414"/>
                  </a:lnTo>
                  <a:lnTo>
                    <a:pt x="204916" y="303476"/>
                  </a:lnTo>
                  <a:lnTo>
                    <a:pt x="247658" y="281372"/>
                  </a:lnTo>
                  <a:lnTo>
                    <a:pt x="281364" y="247666"/>
                  </a:lnTo>
                  <a:lnTo>
                    <a:pt x="303469" y="204923"/>
                  </a:lnTo>
                  <a:lnTo>
                    <a:pt x="311408" y="155708"/>
                  </a:lnTo>
                  <a:lnTo>
                    <a:pt x="303469" y="106494"/>
                  </a:lnTo>
                  <a:lnTo>
                    <a:pt x="281364" y="63750"/>
                  </a:lnTo>
                  <a:lnTo>
                    <a:pt x="247658" y="30043"/>
                  </a:lnTo>
                  <a:lnTo>
                    <a:pt x="204916" y="7938"/>
                  </a:lnTo>
                  <a:lnTo>
                    <a:pt x="155704" y="0"/>
                  </a:lnTo>
                  <a:close/>
                </a:path>
              </a:pathLst>
            </a:custGeom>
            <a:solidFill>
              <a:srgbClr val="FFFFFF"/>
            </a:solidFill>
          </p:spPr>
          <p:txBody>
            <a:bodyPr wrap="square" lIns="0" tIns="0" rIns="0" bIns="0" rtlCol="0"/>
            <a:lstStyle/>
            <a:p>
              <a:endParaRPr/>
            </a:p>
          </p:txBody>
        </p:sp>
        <p:sp>
          <p:nvSpPr>
            <p:cNvPr id="124" name="object 124"/>
            <p:cNvSpPr/>
            <p:nvPr/>
          </p:nvSpPr>
          <p:spPr>
            <a:xfrm>
              <a:off x="4075691" y="5521921"/>
              <a:ext cx="311785" cy="311785"/>
            </a:xfrm>
            <a:custGeom>
              <a:avLst/>
              <a:gdLst/>
              <a:ahLst/>
              <a:cxnLst/>
              <a:rect l="l" t="t" r="r" b="b"/>
              <a:pathLst>
                <a:path w="311785" h="311785">
                  <a:moveTo>
                    <a:pt x="311408" y="155708"/>
                  </a:moveTo>
                  <a:lnTo>
                    <a:pt x="303469" y="106494"/>
                  </a:lnTo>
                  <a:lnTo>
                    <a:pt x="281364" y="63750"/>
                  </a:lnTo>
                  <a:lnTo>
                    <a:pt x="247658" y="30043"/>
                  </a:lnTo>
                  <a:lnTo>
                    <a:pt x="204916" y="7938"/>
                  </a:lnTo>
                  <a:lnTo>
                    <a:pt x="155704" y="0"/>
                  </a:lnTo>
                  <a:lnTo>
                    <a:pt x="106487" y="7938"/>
                  </a:lnTo>
                  <a:lnTo>
                    <a:pt x="63744" y="30043"/>
                  </a:lnTo>
                  <a:lnTo>
                    <a:pt x="30040" y="63750"/>
                  </a:lnTo>
                  <a:lnTo>
                    <a:pt x="7937" y="106494"/>
                  </a:lnTo>
                  <a:lnTo>
                    <a:pt x="0" y="155708"/>
                  </a:lnTo>
                  <a:lnTo>
                    <a:pt x="7937" y="204923"/>
                  </a:lnTo>
                  <a:lnTo>
                    <a:pt x="30040" y="247666"/>
                  </a:lnTo>
                  <a:lnTo>
                    <a:pt x="63744" y="281372"/>
                  </a:lnTo>
                  <a:lnTo>
                    <a:pt x="106487" y="303476"/>
                  </a:lnTo>
                  <a:lnTo>
                    <a:pt x="155704" y="311414"/>
                  </a:lnTo>
                  <a:lnTo>
                    <a:pt x="204916" y="303476"/>
                  </a:lnTo>
                  <a:lnTo>
                    <a:pt x="247658" y="281372"/>
                  </a:lnTo>
                  <a:lnTo>
                    <a:pt x="281364" y="247666"/>
                  </a:lnTo>
                  <a:lnTo>
                    <a:pt x="303469" y="204923"/>
                  </a:lnTo>
                  <a:lnTo>
                    <a:pt x="311408" y="155708"/>
                  </a:lnTo>
                  <a:close/>
                </a:path>
              </a:pathLst>
            </a:custGeom>
            <a:ln w="18318">
              <a:solidFill>
                <a:srgbClr val="000000"/>
              </a:solidFill>
            </a:ln>
          </p:spPr>
          <p:txBody>
            <a:bodyPr wrap="square" lIns="0" tIns="0" rIns="0" bIns="0" rtlCol="0"/>
            <a:lstStyle/>
            <a:p>
              <a:endParaRPr/>
            </a:p>
          </p:txBody>
        </p:sp>
        <p:sp>
          <p:nvSpPr>
            <p:cNvPr id="125" name="object 125"/>
            <p:cNvSpPr/>
            <p:nvPr/>
          </p:nvSpPr>
          <p:spPr>
            <a:xfrm>
              <a:off x="4075691" y="5833336"/>
              <a:ext cx="311785" cy="311785"/>
            </a:xfrm>
            <a:custGeom>
              <a:avLst/>
              <a:gdLst/>
              <a:ahLst/>
              <a:cxnLst/>
              <a:rect l="l" t="t" r="r" b="b"/>
              <a:pathLst>
                <a:path w="311785" h="311785">
                  <a:moveTo>
                    <a:pt x="155704" y="0"/>
                  </a:moveTo>
                  <a:lnTo>
                    <a:pt x="106487" y="7938"/>
                  </a:lnTo>
                  <a:lnTo>
                    <a:pt x="63744" y="30042"/>
                  </a:lnTo>
                  <a:lnTo>
                    <a:pt x="30040" y="63748"/>
                  </a:lnTo>
                  <a:lnTo>
                    <a:pt x="7937" y="106491"/>
                  </a:lnTo>
                  <a:lnTo>
                    <a:pt x="0" y="155706"/>
                  </a:lnTo>
                  <a:lnTo>
                    <a:pt x="7937" y="204920"/>
                  </a:lnTo>
                  <a:lnTo>
                    <a:pt x="30040" y="247664"/>
                  </a:lnTo>
                  <a:lnTo>
                    <a:pt x="63744" y="281371"/>
                  </a:lnTo>
                  <a:lnTo>
                    <a:pt x="106487" y="303477"/>
                  </a:lnTo>
                  <a:lnTo>
                    <a:pt x="155704" y="311415"/>
                  </a:lnTo>
                  <a:lnTo>
                    <a:pt x="204916" y="303477"/>
                  </a:lnTo>
                  <a:lnTo>
                    <a:pt x="247658" y="281371"/>
                  </a:lnTo>
                  <a:lnTo>
                    <a:pt x="281364" y="247664"/>
                  </a:lnTo>
                  <a:lnTo>
                    <a:pt x="303469" y="204920"/>
                  </a:lnTo>
                  <a:lnTo>
                    <a:pt x="311408" y="155706"/>
                  </a:lnTo>
                  <a:lnTo>
                    <a:pt x="303469" y="106491"/>
                  </a:lnTo>
                  <a:lnTo>
                    <a:pt x="281364" y="63748"/>
                  </a:lnTo>
                  <a:lnTo>
                    <a:pt x="247658" y="30042"/>
                  </a:lnTo>
                  <a:lnTo>
                    <a:pt x="204916" y="7938"/>
                  </a:lnTo>
                  <a:lnTo>
                    <a:pt x="155704" y="0"/>
                  </a:lnTo>
                  <a:close/>
                </a:path>
              </a:pathLst>
            </a:custGeom>
            <a:solidFill>
              <a:srgbClr val="FFFFFF"/>
            </a:solidFill>
          </p:spPr>
          <p:txBody>
            <a:bodyPr wrap="square" lIns="0" tIns="0" rIns="0" bIns="0" rtlCol="0"/>
            <a:lstStyle/>
            <a:p>
              <a:endParaRPr/>
            </a:p>
          </p:txBody>
        </p:sp>
        <p:sp>
          <p:nvSpPr>
            <p:cNvPr id="126" name="object 126"/>
            <p:cNvSpPr/>
            <p:nvPr/>
          </p:nvSpPr>
          <p:spPr>
            <a:xfrm>
              <a:off x="4075691" y="5833336"/>
              <a:ext cx="311785" cy="311785"/>
            </a:xfrm>
            <a:custGeom>
              <a:avLst/>
              <a:gdLst/>
              <a:ahLst/>
              <a:cxnLst/>
              <a:rect l="l" t="t" r="r" b="b"/>
              <a:pathLst>
                <a:path w="311785" h="311785">
                  <a:moveTo>
                    <a:pt x="311408" y="155706"/>
                  </a:moveTo>
                  <a:lnTo>
                    <a:pt x="303469" y="106491"/>
                  </a:lnTo>
                  <a:lnTo>
                    <a:pt x="281364" y="63748"/>
                  </a:lnTo>
                  <a:lnTo>
                    <a:pt x="247658" y="30042"/>
                  </a:lnTo>
                  <a:lnTo>
                    <a:pt x="204916" y="7938"/>
                  </a:lnTo>
                  <a:lnTo>
                    <a:pt x="155704" y="0"/>
                  </a:lnTo>
                  <a:lnTo>
                    <a:pt x="106487" y="7938"/>
                  </a:lnTo>
                  <a:lnTo>
                    <a:pt x="63744" y="30042"/>
                  </a:lnTo>
                  <a:lnTo>
                    <a:pt x="30040" y="63748"/>
                  </a:lnTo>
                  <a:lnTo>
                    <a:pt x="7937" y="106491"/>
                  </a:lnTo>
                  <a:lnTo>
                    <a:pt x="0" y="155706"/>
                  </a:lnTo>
                  <a:lnTo>
                    <a:pt x="7937" y="204920"/>
                  </a:lnTo>
                  <a:lnTo>
                    <a:pt x="30040" y="247664"/>
                  </a:lnTo>
                  <a:lnTo>
                    <a:pt x="63744" y="281371"/>
                  </a:lnTo>
                  <a:lnTo>
                    <a:pt x="106487" y="303477"/>
                  </a:lnTo>
                  <a:lnTo>
                    <a:pt x="155704" y="311415"/>
                  </a:lnTo>
                  <a:lnTo>
                    <a:pt x="204916" y="303477"/>
                  </a:lnTo>
                  <a:lnTo>
                    <a:pt x="247658" y="281371"/>
                  </a:lnTo>
                  <a:lnTo>
                    <a:pt x="281364" y="247664"/>
                  </a:lnTo>
                  <a:lnTo>
                    <a:pt x="303469" y="204920"/>
                  </a:lnTo>
                  <a:lnTo>
                    <a:pt x="311408" y="155706"/>
                  </a:lnTo>
                  <a:close/>
                </a:path>
              </a:pathLst>
            </a:custGeom>
            <a:ln w="18318">
              <a:solidFill>
                <a:srgbClr val="000000"/>
              </a:solidFill>
            </a:ln>
          </p:spPr>
          <p:txBody>
            <a:bodyPr wrap="square" lIns="0" tIns="0" rIns="0" bIns="0" rtlCol="0"/>
            <a:lstStyle/>
            <a:p>
              <a:endParaRPr/>
            </a:p>
          </p:txBody>
        </p:sp>
        <p:sp>
          <p:nvSpPr>
            <p:cNvPr id="127" name="object 127"/>
            <p:cNvSpPr/>
            <p:nvPr/>
          </p:nvSpPr>
          <p:spPr>
            <a:xfrm>
              <a:off x="3757992" y="5521921"/>
              <a:ext cx="311785" cy="311785"/>
            </a:xfrm>
            <a:custGeom>
              <a:avLst/>
              <a:gdLst/>
              <a:ahLst/>
              <a:cxnLst/>
              <a:rect l="l" t="t" r="r" b="b"/>
              <a:pathLst>
                <a:path w="311785" h="311785">
                  <a:moveTo>
                    <a:pt x="155704" y="0"/>
                  </a:moveTo>
                  <a:lnTo>
                    <a:pt x="106491" y="7938"/>
                  </a:lnTo>
                  <a:lnTo>
                    <a:pt x="63749" y="30043"/>
                  </a:lnTo>
                  <a:lnTo>
                    <a:pt x="30043" y="63750"/>
                  </a:lnTo>
                  <a:lnTo>
                    <a:pt x="7938" y="106494"/>
                  </a:lnTo>
                  <a:lnTo>
                    <a:pt x="0" y="155708"/>
                  </a:lnTo>
                  <a:lnTo>
                    <a:pt x="7938" y="204923"/>
                  </a:lnTo>
                  <a:lnTo>
                    <a:pt x="30043" y="247666"/>
                  </a:lnTo>
                  <a:lnTo>
                    <a:pt x="63749" y="281372"/>
                  </a:lnTo>
                  <a:lnTo>
                    <a:pt x="106491" y="303476"/>
                  </a:lnTo>
                  <a:lnTo>
                    <a:pt x="155704" y="311414"/>
                  </a:lnTo>
                  <a:lnTo>
                    <a:pt x="204921" y="303476"/>
                  </a:lnTo>
                  <a:lnTo>
                    <a:pt x="247666" y="281372"/>
                  </a:lnTo>
                  <a:lnTo>
                    <a:pt x="281374" y="247666"/>
                  </a:lnTo>
                  <a:lnTo>
                    <a:pt x="303479" y="204923"/>
                  </a:lnTo>
                  <a:lnTo>
                    <a:pt x="311417" y="155708"/>
                  </a:lnTo>
                  <a:lnTo>
                    <a:pt x="303479" y="106494"/>
                  </a:lnTo>
                  <a:lnTo>
                    <a:pt x="281374" y="63750"/>
                  </a:lnTo>
                  <a:lnTo>
                    <a:pt x="247666" y="30043"/>
                  </a:lnTo>
                  <a:lnTo>
                    <a:pt x="204921" y="7938"/>
                  </a:lnTo>
                  <a:lnTo>
                    <a:pt x="155704" y="0"/>
                  </a:lnTo>
                  <a:close/>
                </a:path>
              </a:pathLst>
            </a:custGeom>
            <a:solidFill>
              <a:srgbClr val="FFFFFF"/>
            </a:solidFill>
          </p:spPr>
          <p:txBody>
            <a:bodyPr wrap="square" lIns="0" tIns="0" rIns="0" bIns="0" rtlCol="0"/>
            <a:lstStyle/>
            <a:p>
              <a:endParaRPr/>
            </a:p>
          </p:txBody>
        </p:sp>
        <p:sp>
          <p:nvSpPr>
            <p:cNvPr id="128" name="object 128"/>
            <p:cNvSpPr/>
            <p:nvPr/>
          </p:nvSpPr>
          <p:spPr>
            <a:xfrm>
              <a:off x="3757992" y="5521921"/>
              <a:ext cx="311785" cy="311785"/>
            </a:xfrm>
            <a:custGeom>
              <a:avLst/>
              <a:gdLst/>
              <a:ahLst/>
              <a:cxnLst/>
              <a:rect l="l" t="t" r="r" b="b"/>
              <a:pathLst>
                <a:path w="311785" h="311785">
                  <a:moveTo>
                    <a:pt x="311417" y="155708"/>
                  </a:moveTo>
                  <a:lnTo>
                    <a:pt x="303479" y="106494"/>
                  </a:lnTo>
                  <a:lnTo>
                    <a:pt x="281374" y="63750"/>
                  </a:lnTo>
                  <a:lnTo>
                    <a:pt x="247666" y="30043"/>
                  </a:lnTo>
                  <a:lnTo>
                    <a:pt x="204921" y="7938"/>
                  </a:lnTo>
                  <a:lnTo>
                    <a:pt x="155704" y="0"/>
                  </a:lnTo>
                  <a:lnTo>
                    <a:pt x="106491" y="7938"/>
                  </a:lnTo>
                  <a:lnTo>
                    <a:pt x="63749" y="30043"/>
                  </a:lnTo>
                  <a:lnTo>
                    <a:pt x="30043" y="63750"/>
                  </a:lnTo>
                  <a:lnTo>
                    <a:pt x="7938" y="106494"/>
                  </a:lnTo>
                  <a:lnTo>
                    <a:pt x="0" y="155708"/>
                  </a:lnTo>
                  <a:lnTo>
                    <a:pt x="7938" y="204923"/>
                  </a:lnTo>
                  <a:lnTo>
                    <a:pt x="30043" y="247666"/>
                  </a:lnTo>
                  <a:lnTo>
                    <a:pt x="63749" y="281372"/>
                  </a:lnTo>
                  <a:lnTo>
                    <a:pt x="106491" y="303476"/>
                  </a:lnTo>
                  <a:lnTo>
                    <a:pt x="155704" y="311414"/>
                  </a:lnTo>
                  <a:lnTo>
                    <a:pt x="204921" y="303476"/>
                  </a:lnTo>
                  <a:lnTo>
                    <a:pt x="247666" y="281372"/>
                  </a:lnTo>
                  <a:lnTo>
                    <a:pt x="281374" y="247666"/>
                  </a:lnTo>
                  <a:lnTo>
                    <a:pt x="303479" y="204923"/>
                  </a:lnTo>
                  <a:lnTo>
                    <a:pt x="311417" y="155708"/>
                  </a:lnTo>
                  <a:close/>
                </a:path>
              </a:pathLst>
            </a:custGeom>
            <a:ln w="18318">
              <a:solidFill>
                <a:srgbClr val="000000"/>
              </a:solidFill>
            </a:ln>
          </p:spPr>
          <p:txBody>
            <a:bodyPr wrap="square" lIns="0" tIns="0" rIns="0" bIns="0" rtlCol="0"/>
            <a:lstStyle/>
            <a:p>
              <a:endParaRPr/>
            </a:p>
          </p:txBody>
        </p:sp>
        <p:sp>
          <p:nvSpPr>
            <p:cNvPr id="129" name="object 129"/>
            <p:cNvSpPr/>
            <p:nvPr/>
          </p:nvSpPr>
          <p:spPr>
            <a:xfrm>
              <a:off x="3757992" y="5833336"/>
              <a:ext cx="311785" cy="311785"/>
            </a:xfrm>
            <a:custGeom>
              <a:avLst/>
              <a:gdLst/>
              <a:ahLst/>
              <a:cxnLst/>
              <a:rect l="l" t="t" r="r" b="b"/>
              <a:pathLst>
                <a:path w="311785" h="311785">
                  <a:moveTo>
                    <a:pt x="155704" y="0"/>
                  </a:moveTo>
                  <a:lnTo>
                    <a:pt x="106491" y="7938"/>
                  </a:lnTo>
                  <a:lnTo>
                    <a:pt x="63749" y="30042"/>
                  </a:lnTo>
                  <a:lnTo>
                    <a:pt x="30043" y="63748"/>
                  </a:lnTo>
                  <a:lnTo>
                    <a:pt x="7938" y="106491"/>
                  </a:lnTo>
                  <a:lnTo>
                    <a:pt x="0" y="155706"/>
                  </a:lnTo>
                  <a:lnTo>
                    <a:pt x="7938" y="204920"/>
                  </a:lnTo>
                  <a:lnTo>
                    <a:pt x="30043" y="247664"/>
                  </a:lnTo>
                  <a:lnTo>
                    <a:pt x="63749" y="281371"/>
                  </a:lnTo>
                  <a:lnTo>
                    <a:pt x="106491" y="303477"/>
                  </a:lnTo>
                  <a:lnTo>
                    <a:pt x="155704" y="311415"/>
                  </a:lnTo>
                  <a:lnTo>
                    <a:pt x="204921" y="303477"/>
                  </a:lnTo>
                  <a:lnTo>
                    <a:pt x="247666" y="281371"/>
                  </a:lnTo>
                  <a:lnTo>
                    <a:pt x="281374" y="247664"/>
                  </a:lnTo>
                  <a:lnTo>
                    <a:pt x="303479" y="204920"/>
                  </a:lnTo>
                  <a:lnTo>
                    <a:pt x="311417" y="155706"/>
                  </a:lnTo>
                  <a:lnTo>
                    <a:pt x="303479" y="106491"/>
                  </a:lnTo>
                  <a:lnTo>
                    <a:pt x="281374" y="63748"/>
                  </a:lnTo>
                  <a:lnTo>
                    <a:pt x="247666" y="30042"/>
                  </a:lnTo>
                  <a:lnTo>
                    <a:pt x="204921" y="7938"/>
                  </a:lnTo>
                  <a:lnTo>
                    <a:pt x="155704" y="0"/>
                  </a:lnTo>
                  <a:close/>
                </a:path>
              </a:pathLst>
            </a:custGeom>
            <a:solidFill>
              <a:srgbClr val="FFFFFF"/>
            </a:solidFill>
          </p:spPr>
          <p:txBody>
            <a:bodyPr wrap="square" lIns="0" tIns="0" rIns="0" bIns="0" rtlCol="0"/>
            <a:lstStyle/>
            <a:p>
              <a:endParaRPr/>
            </a:p>
          </p:txBody>
        </p:sp>
        <p:sp>
          <p:nvSpPr>
            <p:cNvPr id="130" name="object 130"/>
            <p:cNvSpPr/>
            <p:nvPr/>
          </p:nvSpPr>
          <p:spPr>
            <a:xfrm>
              <a:off x="3757992" y="5833336"/>
              <a:ext cx="311785" cy="311785"/>
            </a:xfrm>
            <a:custGeom>
              <a:avLst/>
              <a:gdLst/>
              <a:ahLst/>
              <a:cxnLst/>
              <a:rect l="l" t="t" r="r" b="b"/>
              <a:pathLst>
                <a:path w="311785" h="311785">
                  <a:moveTo>
                    <a:pt x="311417" y="155706"/>
                  </a:moveTo>
                  <a:lnTo>
                    <a:pt x="303479" y="106491"/>
                  </a:lnTo>
                  <a:lnTo>
                    <a:pt x="281374" y="63748"/>
                  </a:lnTo>
                  <a:lnTo>
                    <a:pt x="247666" y="30042"/>
                  </a:lnTo>
                  <a:lnTo>
                    <a:pt x="204921" y="7938"/>
                  </a:lnTo>
                  <a:lnTo>
                    <a:pt x="155704" y="0"/>
                  </a:lnTo>
                  <a:lnTo>
                    <a:pt x="106491" y="7938"/>
                  </a:lnTo>
                  <a:lnTo>
                    <a:pt x="63749" y="30042"/>
                  </a:lnTo>
                  <a:lnTo>
                    <a:pt x="30043" y="63748"/>
                  </a:lnTo>
                  <a:lnTo>
                    <a:pt x="7938" y="106491"/>
                  </a:lnTo>
                  <a:lnTo>
                    <a:pt x="0" y="155706"/>
                  </a:lnTo>
                  <a:lnTo>
                    <a:pt x="7938" y="204920"/>
                  </a:lnTo>
                  <a:lnTo>
                    <a:pt x="30043" y="247664"/>
                  </a:lnTo>
                  <a:lnTo>
                    <a:pt x="63749" y="281371"/>
                  </a:lnTo>
                  <a:lnTo>
                    <a:pt x="106491" y="303477"/>
                  </a:lnTo>
                  <a:lnTo>
                    <a:pt x="155704" y="311415"/>
                  </a:lnTo>
                  <a:lnTo>
                    <a:pt x="204921" y="303477"/>
                  </a:lnTo>
                  <a:lnTo>
                    <a:pt x="247666" y="281371"/>
                  </a:lnTo>
                  <a:lnTo>
                    <a:pt x="281374" y="247664"/>
                  </a:lnTo>
                  <a:lnTo>
                    <a:pt x="303479" y="204920"/>
                  </a:lnTo>
                  <a:lnTo>
                    <a:pt x="311417" y="155706"/>
                  </a:lnTo>
                  <a:close/>
                </a:path>
              </a:pathLst>
            </a:custGeom>
            <a:ln w="18318">
              <a:solidFill>
                <a:srgbClr val="000000"/>
              </a:solidFill>
            </a:ln>
          </p:spPr>
          <p:txBody>
            <a:bodyPr wrap="square" lIns="0" tIns="0" rIns="0" bIns="0" rtlCol="0"/>
            <a:lstStyle/>
            <a:p>
              <a:endParaRPr/>
            </a:p>
          </p:txBody>
        </p:sp>
        <p:sp>
          <p:nvSpPr>
            <p:cNvPr id="131" name="object 131"/>
            <p:cNvSpPr/>
            <p:nvPr/>
          </p:nvSpPr>
          <p:spPr>
            <a:xfrm>
              <a:off x="3440301" y="5201348"/>
              <a:ext cx="311785" cy="311785"/>
            </a:xfrm>
            <a:custGeom>
              <a:avLst/>
              <a:gdLst/>
              <a:ahLst/>
              <a:cxnLst/>
              <a:rect l="l" t="t" r="r" b="b"/>
              <a:pathLst>
                <a:path w="311785" h="311785">
                  <a:moveTo>
                    <a:pt x="155706" y="0"/>
                  </a:moveTo>
                  <a:lnTo>
                    <a:pt x="106491" y="7938"/>
                  </a:lnTo>
                  <a:lnTo>
                    <a:pt x="63748" y="30043"/>
                  </a:lnTo>
                  <a:lnTo>
                    <a:pt x="30042" y="63749"/>
                  </a:lnTo>
                  <a:lnTo>
                    <a:pt x="7938" y="106491"/>
                  </a:lnTo>
                  <a:lnTo>
                    <a:pt x="0" y="155704"/>
                  </a:lnTo>
                  <a:lnTo>
                    <a:pt x="7938" y="204921"/>
                  </a:lnTo>
                  <a:lnTo>
                    <a:pt x="30042" y="247665"/>
                  </a:lnTo>
                  <a:lnTo>
                    <a:pt x="63748" y="281371"/>
                  </a:lnTo>
                  <a:lnTo>
                    <a:pt x="106491" y="303476"/>
                  </a:lnTo>
                  <a:lnTo>
                    <a:pt x="155706" y="311414"/>
                  </a:lnTo>
                  <a:lnTo>
                    <a:pt x="204920" y="303476"/>
                  </a:lnTo>
                  <a:lnTo>
                    <a:pt x="247662" y="281371"/>
                  </a:lnTo>
                  <a:lnTo>
                    <a:pt x="281368" y="247665"/>
                  </a:lnTo>
                  <a:lnTo>
                    <a:pt x="303472" y="204921"/>
                  </a:lnTo>
                  <a:lnTo>
                    <a:pt x="311410" y="155704"/>
                  </a:lnTo>
                  <a:lnTo>
                    <a:pt x="303472" y="106491"/>
                  </a:lnTo>
                  <a:lnTo>
                    <a:pt x="281368" y="63749"/>
                  </a:lnTo>
                  <a:lnTo>
                    <a:pt x="247662" y="30043"/>
                  </a:lnTo>
                  <a:lnTo>
                    <a:pt x="204920" y="7938"/>
                  </a:lnTo>
                  <a:lnTo>
                    <a:pt x="155706" y="0"/>
                  </a:lnTo>
                  <a:close/>
                </a:path>
              </a:pathLst>
            </a:custGeom>
            <a:solidFill>
              <a:srgbClr val="FFFFFF"/>
            </a:solidFill>
          </p:spPr>
          <p:txBody>
            <a:bodyPr wrap="square" lIns="0" tIns="0" rIns="0" bIns="0" rtlCol="0"/>
            <a:lstStyle/>
            <a:p>
              <a:endParaRPr/>
            </a:p>
          </p:txBody>
        </p:sp>
        <p:sp>
          <p:nvSpPr>
            <p:cNvPr id="132" name="object 132"/>
            <p:cNvSpPr/>
            <p:nvPr/>
          </p:nvSpPr>
          <p:spPr>
            <a:xfrm>
              <a:off x="3440301" y="5201348"/>
              <a:ext cx="311785" cy="311785"/>
            </a:xfrm>
            <a:custGeom>
              <a:avLst/>
              <a:gdLst/>
              <a:ahLst/>
              <a:cxnLst/>
              <a:rect l="l" t="t" r="r" b="b"/>
              <a:pathLst>
                <a:path w="311785" h="311785">
                  <a:moveTo>
                    <a:pt x="311410" y="155704"/>
                  </a:moveTo>
                  <a:lnTo>
                    <a:pt x="303472" y="106491"/>
                  </a:lnTo>
                  <a:lnTo>
                    <a:pt x="281368" y="63749"/>
                  </a:lnTo>
                  <a:lnTo>
                    <a:pt x="247662" y="30043"/>
                  </a:lnTo>
                  <a:lnTo>
                    <a:pt x="204920" y="7938"/>
                  </a:lnTo>
                  <a:lnTo>
                    <a:pt x="155706" y="0"/>
                  </a:lnTo>
                  <a:lnTo>
                    <a:pt x="106491" y="7938"/>
                  </a:lnTo>
                  <a:lnTo>
                    <a:pt x="63748" y="30043"/>
                  </a:lnTo>
                  <a:lnTo>
                    <a:pt x="30042" y="63749"/>
                  </a:lnTo>
                  <a:lnTo>
                    <a:pt x="7938" y="106491"/>
                  </a:lnTo>
                  <a:lnTo>
                    <a:pt x="0" y="155704"/>
                  </a:lnTo>
                  <a:lnTo>
                    <a:pt x="7938" y="204921"/>
                  </a:lnTo>
                  <a:lnTo>
                    <a:pt x="30042" y="247665"/>
                  </a:lnTo>
                  <a:lnTo>
                    <a:pt x="63748" y="281371"/>
                  </a:lnTo>
                  <a:lnTo>
                    <a:pt x="106491" y="303476"/>
                  </a:lnTo>
                  <a:lnTo>
                    <a:pt x="155706" y="311414"/>
                  </a:lnTo>
                  <a:lnTo>
                    <a:pt x="204920" y="303476"/>
                  </a:lnTo>
                  <a:lnTo>
                    <a:pt x="247662" y="281371"/>
                  </a:lnTo>
                  <a:lnTo>
                    <a:pt x="281368" y="247665"/>
                  </a:lnTo>
                  <a:lnTo>
                    <a:pt x="303472" y="204921"/>
                  </a:lnTo>
                  <a:lnTo>
                    <a:pt x="311410" y="155704"/>
                  </a:lnTo>
                  <a:close/>
                </a:path>
              </a:pathLst>
            </a:custGeom>
            <a:ln w="18318">
              <a:solidFill>
                <a:srgbClr val="000000"/>
              </a:solidFill>
            </a:ln>
          </p:spPr>
          <p:txBody>
            <a:bodyPr wrap="square" lIns="0" tIns="0" rIns="0" bIns="0" rtlCol="0"/>
            <a:lstStyle/>
            <a:p>
              <a:endParaRPr/>
            </a:p>
          </p:txBody>
        </p:sp>
        <p:sp>
          <p:nvSpPr>
            <p:cNvPr id="133" name="object 133"/>
            <p:cNvSpPr/>
            <p:nvPr/>
          </p:nvSpPr>
          <p:spPr>
            <a:xfrm>
              <a:off x="3440301" y="5521921"/>
              <a:ext cx="311785" cy="311785"/>
            </a:xfrm>
            <a:custGeom>
              <a:avLst/>
              <a:gdLst/>
              <a:ahLst/>
              <a:cxnLst/>
              <a:rect l="l" t="t" r="r" b="b"/>
              <a:pathLst>
                <a:path w="311785" h="311785">
                  <a:moveTo>
                    <a:pt x="155706" y="0"/>
                  </a:moveTo>
                  <a:lnTo>
                    <a:pt x="106491" y="7938"/>
                  </a:lnTo>
                  <a:lnTo>
                    <a:pt x="63748" y="30043"/>
                  </a:lnTo>
                  <a:lnTo>
                    <a:pt x="30042" y="63750"/>
                  </a:lnTo>
                  <a:lnTo>
                    <a:pt x="7938" y="106494"/>
                  </a:lnTo>
                  <a:lnTo>
                    <a:pt x="0" y="155708"/>
                  </a:lnTo>
                  <a:lnTo>
                    <a:pt x="7938" y="204923"/>
                  </a:lnTo>
                  <a:lnTo>
                    <a:pt x="30042" y="247666"/>
                  </a:lnTo>
                  <a:lnTo>
                    <a:pt x="63748" y="281372"/>
                  </a:lnTo>
                  <a:lnTo>
                    <a:pt x="106491" y="303476"/>
                  </a:lnTo>
                  <a:lnTo>
                    <a:pt x="155706" y="311414"/>
                  </a:lnTo>
                  <a:lnTo>
                    <a:pt x="204920" y="303476"/>
                  </a:lnTo>
                  <a:lnTo>
                    <a:pt x="247662" y="281372"/>
                  </a:lnTo>
                  <a:lnTo>
                    <a:pt x="281368" y="247666"/>
                  </a:lnTo>
                  <a:lnTo>
                    <a:pt x="303472" y="204923"/>
                  </a:lnTo>
                  <a:lnTo>
                    <a:pt x="311410" y="155708"/>
                  </a:lnTo>
                  <a:lnTo>
                    <a:pt x="303472" y="106494"/>
                  </a:lnTo>
                  <a:lnTo>
                    <a:pt x="281368" y="63750"/>
                  </a:lnTo>
                  <a:lnTo>
                    <a:pt x="247662" y="30043"/>
                  </a:lnTo>
                  <a:lnTo>
                    <a:pt x="204920" y="7938"/>
                  </a:lnTo>
                  <a:lnTo>
                    <a:pt x="155706" y="0"/>
                  </a:lnTo>
                  <a:close/>
                </a:path>
              </a:pathLst>
            </a:custGeom>
            <a:solidFill>
              <a:srgbClr val="FFFFFF"/>
            </a:solidFill>
          </p:spPr>
          <p:txBody>
            <a:bodyPr wrap="square" lIns="0" tIns="0" rIns="0" bIns="0" rtlCol="0"/>
            <a:lstStyle/>
            <a:p>
              <a:endParaRPr/>
            </a:p>
          </p:txBody>
        </p:sp>
        <p:sp>
          <p:nvSpPr>
            <p:cNvPr id="134" name="object 134"/>
            <p:cNvSpPr/>
            <p:nvPr/>
          </p:nvSpPr>
          <p:spPr>
            <a:xfrm>
              <a:off x="3440301" y="5521921"/>
              <a:ext cx="311785" cy="311785"/>
            </a:xfrm>
            <a:custGeom>
              <a:avLst/>
              <a:gdLst/>
              <a:ahLst/>
              <a:cxnLst/>
              <a:rect l="l" t="t" r="r" b="b"/>
              <a:pathLst>
                <a:path w="311785" h="311785">
                  <a:moveTo>
                    <a:pt x="311410" y="155708"/>
                  </a:moveTo>
                  <a:lnTo>
                    <a:pt x="303472" y="106494"/>
                  </a:lnTo>
                  <a:lnTo>
                    <a:pt x="281368" y="63750"/>
                  </a:lnTo>
                  <a:lnTo>
                    <a:pt x="247662" y="30043"/>
                  </a:lnTo>
                  <a:lnTo>
                    <a:pt x="204920" y="7938"/>
                  </a:lnTo>
                  <a:lnTo>
                    <a:pt x="155706" y="0"/>
                  </a:lnTo>
                  <a:lnTo>
                    <a:pt x="106491" y="7938"/>
                  </a:lnTo>
                  <a:lnTo>
                    <a:pt x="63748" y="30043"/>
                  </a:lnTo>
                  <a:lnTo>
                    <a:pt x="30042" y="63750"/>
                  </a:lnTo>
                  <a:lnTo>
                    <a:pt x="7938" y="106494"/>
                  </a:lnTo>
                  <a:lnTo>
                    <a:pt x="0" y="155708"/>
                  </a:lnTo>
                  <a:lnTo>
                    <a:pt x="7938" y="204923"/>
                  </a:lnTo>
                  <a:lnTo>
                    <a:pt x="30042" y="247666"/>
                  </a:lnTo>
                  <a:lnTo>
                    <a:pt x="63748" y="281372"/>
                  </a:lnTo>
                  <a:lnTo>
                    <a:pt x="106491" y="303476"/>
                  </a:lnTo>
                  <a:lnTo>
                    <a:pt x="155706" y="311414"/>
                  </a:lnTo>
                  <a:lnTo>
                    <a:pt x="204920" y="303476"/>
                  </a:lnTo>
                  <a:lnTo>
                    <a:pt x="247662" y="281372"/>
                  </a:lnTo>
                  <a:lnTo>
                    <a:pt x="281368" y="247666"/>
                  </a:lnTo>
                  <a:lnTo>
                    <a:pt x="303472" y="204923"/>
                  </a:lnTo>
                  <a:lnTo>
                    <a:pt x="311410" y="155708"/>
                  </a:lnTo>
                  <a:close/>
                </a:path>
              </a:pathLst>
            </a:custGeom>
            <a:ln w="18318">
              <a:solidFill>
                <a:srgbClr val="000000"/>
              </a:solidFill>
            </a:ln>
          </p:spPr>
          <p:txBody>
            <a:bodyPr wrap="square" lIns="0" tIns="0" rIns="0" bIns="0" rtlCol="0"/>
            <a:lstStyle/>
            <a:p>
              <a:endParaRPr/>
            </a:p>
          </p:txBody>
        </p:sp>
        <p:sp>
          <p:nvSpPr>
            <p:cNvPr id="135" name="object 135"/>
            <p:cNvSpPr/>
            <p:nvPr/>
          </p:nvSpPr>
          <p:spPr>
            <a:xfrm>
              <a:off x="3440301" y="5833336"/>
              <a:ext cx="311785" cy="311785"/>
            </a:xfrm>
            <a:custGeom>
              <a:avLst/>
              <a:gdLst/>
              <a:ahLst/>
              <a:cxnLst/>
              <a:rect l="l" t="t" r="r" b="b"/>
              <a:pathLst>
                <a:path w="311785" h="311785">
                  <a:moveTo>
                    <a:pt x="155706" y="0"/>
                  </a:moveTo>
                  <a:lnTo>
                    <a:pt x="106491" y="7938"/>
                  </a:lnTo>
                  <a:lnTo>
                    <a:pt x="63748" y="30042"/>
                  </a:lnTo>
                  <a:lnTo>
                    <a:pt x="30042" y="63748"/>
                  </a:lnTo>
                  <a:lnTo>
                    <a:pt x="7938" y="106491"/>
                  </a:lnTo>
                  <a:lnTo>
                    <a:pt x="0" y="155706"/>
                  </a:lnTo>
                  <a:lnTo>
                    <a:pt x="7938" y="204920"/>
                  </a:lnTo>
                  <a:lnTo>
                    <a:pt x="30042" y="247664"/>
                  </a:lnTo>
                  <a:lnTo>
                    <a:pt x="63748" y="281371"/>
                  </a:lnTo>
                  <a:lnTo>
                    <a:pt x="106491" y="303477"/>
                  </a:lnTo>
                  <a:lnTo>
                    <a:pt x="155706" y="311415"/>
                  </a:lnTo>
                  <a:lnTo>
                    <a:pt x="204920" y="303477"/>
                  </a:lnTo>
                  <a:lnTo>
                    <a:pt x="247662" y="281371"/>
                  </a:lnTo>
                  <a:lnTo>
                    <a:pt x="281368" y="247664"/>
                  </a:lnTo>
                  <a:lnTo>
                    <a:pt x="303472" y="204920"/>
                  </a:lnTo>
                  <a:lnTo>
                    <a:pt x="311410" y="155706"/>
                  </a:lnTo>
                  <a:lnTo>
                    <a:pt x="303472" y="106491"/>
                  </a:lnTo>
                  <a:lnTo>
                    <a:pt x="281368" y="63748"/>
                  </a:lnTo>
                  <a:lnTo>
                    <a:pt x="247662" y="30042"/>
                  </a:lnTo>
                  <a:lnTo>
                    <a:pt x="204920" y="7938"/>
                  </a:lnTo>
                  <a:lnTo>
                    <a:pt x="155706" y="0"/>
                  </a:lnTo>
                  <a:close/>
                </a:path>
              </a:pathLst>
            </a:custGeom>
            <a:solidFill>
              <a:srgbClr val="FFFFFF"/>
            </a:solidFill>
          </p:spPr>
          <p:txBody>
            <a:bodyPr wrap="square" lIns="0" tIns="0" rIns="0" bIns="0" rtlCol="0"/>
            <a:lstStyle/>
            <a:p>
              <a:endParaRPr/>
            </a:p>
          </p:txBody>
        </p:sp>
        <p:sp>
          <p:nvSpPr>
            <p:cNvPr id="136" name="object 136"/>
            <p:cNvSpPr/>
            <p:nvPr/>
          </p:nvSpPr>
          <p:spPr>
            <a:xfrm>
              <a:off x="3440301" y="5833336"/>
              <a:ext cx="311785" cy="311785"/>
            </a:xfrm>
            <a:custGeom>
              <a:avLst/>
              <a:gdLst/>
              <a:ahLst/>
              <a:cxnLst/>
              <a:rect l="l" t="t" r="r" b="b"/>
              <a:pathLst>
                <a:path w="311785" h="311785">
                  <a:moveTo>
                    <a:pt x="311410" y="155706"/>
                  </a:moveTo>
                  <a:lnTo>
                    <a:pt x="303472" y="106491"/>
                  </a:lnTo>
                  <a:lnTo>
                    <a:pt x="281368" y="63748"/>
                  </a:lnTo>
                  <a:lnTo>
                    <a:pt x="247662" y="30042"/>
                  </a:lnTo>
                  <a:lnTo>
                    <a:pt x="204920" y="7938"/>
                  </a:lnTo>
                  <a:lnTo>
                    <a:pt x="155706" y="0"/>
                  </a:lnTo>
                  <a:lnTo>
                    <a:pt x="106491" y="7938"/>
                  </a:lnTo>
                  <a:lnTo>
                    <a:pt x="63748" y="30042"/>
                  </a:lnTo>
                  <a:lnTo>
                    <a:pt x="30042" y="63748"/>
                  </a:lnTo>
                  <a:lnTo>
                    <a:pt x="7938" y="106491"/>
                  </a:lnTo>
                  <a:lnTo>
                    <a:pt x="0" y="155706"/>
                  </a:lnTo>
                  <a:lnTo>
                    <a:pt x="7938" y="204920"/>
                  </a:lnTo>
                  <a:lnTo>
                    <a:pt x="30042" y="247664"/>
                  </a:lnTo>
                  <a:lnTo>
                    <a:pt x="63748" y="281371"/>
                  </a:lnTo>
                  <a:lnTo>
                    <a:pt x="106491" y="303477"/>
                  </a:lnTo>
                  <a:lnTo>
                    <a:pt x="155706" y="311415"/>
                  </a:lnTo>
                  <a:lnTo>
                    <a:pt x="204920" y="303477"/>
                  </a:lnTo>
                  <a:lnTo>
                    <a:pt x="247662" y="281371"/>
                  </a:lnTo>
                  <a:lnTo>
                    <a:pt x="281368" y="247664"/>
                  </a:lnTo>
                  <a:lnTo>
                    <a:pt x="303472" y="204920"/>
                  </a:lnTo>
                  <a:lnTo>
                    <a:pt x="311410" y="155706"/>
                  </a:lnTo>
                  <a:close/>
                </a:path>
              </a:pathLst>
            </a:custGeom>
            <a:ln w="18318">
              <a:solidFill>
                <a:srgbClr val="000000"/>
              </a:solidFill>
            </a:ln>
          </p:spPr>
          <p:txBody>
            <a:bodyPr wrap="square" lIns="0" tIns="0" rIns="0" bIns="0" rtlCol="0"/>
            <a:lstStyle/>
            <a:p>
              <a:endParaRPr/>
            </a:p>
          </p:txBody>
        </p:sp>
        <p:sp>
          <p:nvSpPr>
            <p:cNvPr id="137" name="object 137"/>
            <p:cNvSpPr/>
            <p:nvPr/>
          </p:nvSpPr>
          <p:spPr>
            <a:xfrm>
              <a:off x="3113262" y="5833336"/>
              <a:ext cx="311785" cy="311785"/>
            </a:xfrm>
            <a:custGeom>
              <a:avLst/>
              <a:gdLst/>
              <a:ahLst/>
              <a:cxnLst/>
              <a:rect l="l" t="t" r="r" b="b"/>
              <a:pathLst>
                <a:path w="311785" h="311785">
                  <a:moveTo>
                    <a:pt x="155708" y="0"/>
                  </a:moveTo>
                  <a:lnTo>
                    <a:pt x="106494" y="7938"/>
                  </a:lnTo>
                  <a:lnTo>
                    <a:pt x="63750" y="30042"/>
                  </a:lnTo>
                  <a:lnTo>
                    <a:pt x="30043" y="63748"/>
                  </a:lnTo>
                  <a:lnTo>
                    <a:pt x="7938" y="106491"/>
                  </a:lnTo>
                  <a:lnTo>
                    <a:pt x="0" y="155706"/>
                  </a:lnTo>
                  <a:lnTo>
                    <a:pt x="7938" y="204920"/>
                  </a:lnTo>
                  <a:lnTo>
                    <a:pt x="30043" y="247663"/>
                  </a:lnTo>
                  <a:lnTo>
                    <a:pt x="63750" y="281369"/>
                  </a:lnTo>
                  <a:lnTo>
                    <a:pt x="106494" y="303473"/>
                  </a:lnTo>
                  <a:lnTo>
                    <a:pt x="155708" y="311412"/>
                  </a:lnTo>
                  <a:lnTo>
                    <a:pt x="204923" y="303473"/>
                  </a:lnTo>
                  <a:lnTo>
                    <a:pt x="247666" y="281369"/>
                  </a:lnTo>
                  <a:lnTo>
                    <a:pt x="281372" y="247663"/>
                  </a:lnTo>
                  <a:lnTo>
                    <a:pt x="303476" y="204920"/>
                  </a:lnTo>
                  <a:lnTo>
                    <a:pt x="311414" y="155706"/>
                  </a:lnTo>
                  <a:lnTo>
                    <a:pt x="303476" y="106491"/>
                  </a:lnTo>
                  <a:lnTo>
                    <a:pt x="281372" y="63748"/>
                  </a:lnTo>
                  <a:lnTo>
                    <a:pt x="247666" y="30042"/>
                  </a:lnTo>
                  <a:lnTo>
                    <a:pt x="204923" y="7938"/>
                  </a:lnTo>
                  <a:lnTo>
                    <a:pt x="155708" y="0"/>
                  </a:lnTo>
                  <a:close/>
                </a:path>
              </a:pathLst>
            </a:custGeom>
            <a:solidFill>
              <a:srgbClr val="FFFFFF"/>
            </a:solidFill>
          </p:spPr>
          <p:txBody>
            <a:bodyPr wrap="square" lIns="0" tIns="0" rIns="0" bIns="0" rtlCol="0"/>
            <a:lstStyle/>
            <a:p>
              <a:endParaRPr/>
            </a:p>
          </p:txBody>
        </p:sp>
        <p:sp>
          <p:nvSpPr>
            <p:cNvPr id="138" name="object 138"/>
            <p:cNvSpPr/>
            <p:nvPr/>
          </p:nvSpPr>
          <p:spPr>
            <a:xfrm>
              <a:off x="3113262" y="5833336"/>
              <a:ext cx="311785" cy="311785"/>
            </a:xfrm>
            <a:custGeom>
              <a:avLst/>
              <a:gdLst/>
              <a:ahLst/>
              <a:cxnLst/>
              <a:rect l="l" t="t" r="r" b="b"/>
              <a:pathLst>
                <a:path w="311785" h="311785">
                  <a:moveTo>
                    <a:pt x="311414" y="155706"/>
                  </a:moveTo>
                  <a:lnTo>
                    <a:pt x="303476" y="106491"/>
                  </a:lnTo>
                  <a:lnTo>
                    <a:pt x="281372" y="63748"/>
                  </a:lnTo>
                  <a:lnTo>
                    <a:pt x="247666" y="30042"/>
                  </a:lnTo>
                  <a:lnTo>
                    <a:pt x="204923" y="7938"/>
                  </a:lnTo>
                  <a:lnTo>
                    <a:pt x="155708" y="0"/>
                  </a:lnTo>
                  <a:lnTo>
                    <a:pt x="106494" y="7938"/>
                  </a:lnTo>
                  <a:lnTo>
                    <a:pt x="63750" y="30042"/>
                  </a:lnTo>
                  <a:lnTo>
                    <a:pt x="30043" y="63748"/>
                  </a:lnTo>
                  <a:lnTo>
                    <a:pt x="7938" y="106491"/>
                  </a:lnTo>
                  <a:lnTo>
                    <a:pt x="0" y="155706"/>
                  </a:lnTo>
                  <a:lnTo>
                    <a:pt x="7938" y="204920"/>
                  </a:lnTo>
                  <a:lnTo>
                    <a:pt x="30043" y="247663"/>
                  </a:lnTo>
                  <a:lnTo>
                    <a:pt x="63750" y="281369"/>
                  </a:lnTo>
                  <a:lnTo>
                    <a:pt x="106494" y="303473"/>
                  </a:lnTo>
                  <a:lnTo>
                    <a:pt x="155708" y="311412"/>
                  </a:lnTo>
                  <a:lnTo>
                    <a:pt x="204923" y="303473"/>
                  </a:lnTo>
                  <a:lnTo>
                    <a:pt x="247666" y="281369"/>
                  </a:lnTo>
                  <a:lnTo>
                    <a:pt x="281372" y="247663"/>
                  </a:lnTo>
                  <a:lnTo>
                    <a:pt x="303476" y="204920"/>
                  </a:lnTo>
                  <a:lnTo>
                    <a:pt x="311414" y="155706"/>
                  </a:lnTo>
                  <a:close/>
                </a:path>
              </a:pathLst>
            </a:custGeom>
            <a:ln w="18318">
              <a:solidFill>
                <a:srgbClr val="000000"/>
              </a:solidFill>
            </a:ln>
          </p:spPr>
          <p:txBody>
            <a:bodyPr wrap="square" lIns="0" tIns="0" rIns="0" bIns="0" rtlCol="0"/>
            <a:lstStyle/>
            <a:p>
              <a:endParaRPr/>
            </a:p>
          </p:txBody>
        </p:sp>
      </p:grpSp>
      <p:sp>
        <p:nvSpPr>
          <p:cNvPr id="139" name="object 139"/>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140" name="object 1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142" name="object 1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31</a:t>
            </a:fld>
            <a:endParaRPr spc="2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70" dirty="0"/>
              <a:t>Nondeterministic</a:t>
            </a:r>
            <a:r>
              <a:rPr spc="300" dirty="0"/>
              <a:t> </a:t>
            </a:r>
            <a:r>
              <a:rPr spc="-110" dirty="0"/>
              <a:t>games</a:t>
            </a:r>
            <a:r>
              <a:rPr spc="300" dirty="0"/>
              <a:t> </a:t>
            </a:r>
            <a:r>
              <a:rPr spc="-114" dirty="0"/>
              <a:t>in</a:t>
            </a:r>
            <a:r>
              <a:rPr spc="305" dirty="0"/>
              <a:t> </a:t>
            </a:r>
            <a:r>
              <a:rPr spc="-95" dirty="0"/>
              <a:t>general</a:t>
            </a:r>
          </a:p>
        </p:txBody>
      </p:sp>
      <p:sp>
        <p:nvSpPr>
          <p:cNvPr id="3" name="object 3"/>
          <p:cNvSpPr txBox="1"/>
          <p:nvPr/>
        </p:nvSpPr>
        <p:spPr>
          <a:xfrm>
            <a:off x="1130300" y="1396472"/>
            <a:ext cx="7760238" cy="1817804"/>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sz="2050" dirty="0">
                <a:latin typeface="Times New Roman"/>
                <a:cs typeface="Times New Roman"/>
              </a:rPr>
              <a:t>Chance is introduced by </a:t>
            </a:r>
            <a:r>
              <a:rPr lang="en-GB" sz="2050" dirty="0">
                <a:latin typeface="Times New Roman"/>
                <a:cs typeface="Times New Roman"/>
              </a:rPr>
              <a:t>different methods: tossing a coin, throwing </a:t>
            </a:r>
            <a:r>
              <a:rPr sz="2050" dirty="0">
                <a:latin typeface="Times New Roman"/>
                <a:cs typeface="Times New Roman"/>
              </a:rPr>
              <a:t>dice</a:t>
            </a:r>
            <a:r>
              <a:rPr lang="en-GB" sz="2050" dirty="0">
                <a:latin typeface="Times New Roman"/>
                <a:cs typeface="Times New Roman"/>
              </a:rPr>
              <a:t>s, </a:t>
            </a:r>
            <a:r>
              <a:rPr sz="2050" dirty="0">
                <a:latin typeface="Times New Roman"/>
                <a:cs typeface="Times New Roman"/>
              </a:rPr>
              <a:t>shuffling of cards . . .</a:t>
            </a:r>
          </a:p>
          <a:p>
            <a:pPr marL="355600" indent="-342900">
              <a:lnSpc>
                <a:spcPct val="100000"/>
              </a:lnSpc>
              <a:spcBef>
                <a:spcPts val="600"/>
              </a:spcBef>
              <a:buFont typeface="Wingdings" panose="05000000000000000000" pitchFamily="2" charset="2"/>
              <a:buChar char="q"/>
            </a:pPr>
            <a:r>
              <a:rPr sz="2050" spc="-5" dirty="0">
                <a:latin typeface="Times New Roman"/>
                <a:cs typeface="Times New Roman"/>
              </a:rPr>
              <a:t>Game</a:t>
            </a:r>
            <a:r>
              <a:rPr sz="2050" spc="95" dirty="0">
                <a:latin typeface="Times New Roman"/>
                <a:cs typeface="Times New Roman"/>
              </a:rPr>
              <a:t> </a:t>
            </a:r>
            <a:r>
              <a:rPr sz="2050" spc="15" dirty="0">
                <a:latin typeface="Times New Roman"/>
                <a:cs typeface="Times New Roman"/>
              </a:rPr>
              <a:t>tree</a:t>
            </a:r>
            <a:r>
              <a:rPr lang="en-GB" sz="2050" spc="15" dirty="0">
                <a:latin typeface="Times New Roman"/>
                <a:cs typeface="Times New Roman"/>
              </a:rPr>
              <a:t> in such cases </a:t>
            </a:r>
            <a:r>
              <a:rPr sz="2050" spc="-30" dirty="0">
                <a:latin typeface="Times New Roman"/>
                <a:cs typeface="Times New Roman"/>
              </a:rPr>
              <a:t>includes</a:t>
            </a:r>
            <a:r>
              <a:rPr sz="2050" spc="100" dirty="0">
                <a:latin typeface="Times New Roman"/>
                <a:cs typeface="Times New Roman"/>
              </a:rPr>
              <a:t> </a:t>
            </a:r>
            <a:r>
              <a:rPr sz="2050" b="1" spc="-30" dirty="0">
                <a:solidFill>
                  <a:srgbClr val="00007F"/>
                </a:solidFill>
                <a:latin typeface="Times New Roman"/>
                <a:cs typeface="Times New Roman"/>
              </a:rPr>
              <a:t>chance</a:t>
            </a:r>
            <a:r>
              <a:rPr sz="2050" b="1" spc="100" dirty="0">
                <a:solidFill>
                  <a:srgbClr val="00007F"/>
                </a:solidFill>
                <a:latin typeface="Times New Roman"/>
                <a:cs typeface="Times New Roman"/>
              </a:rPr>
              <a:t> </a:t>
            </a:r>
            <a:r>
              <a:rPr sz="2050" b="1" spc="-20" dirty="0">
                <a:solidFill>
                  <a:srgbClr val="00007F"/>
                </a:solidFill>
                <a:latin typeface="Times New Roman"/>
                <a:cs typeface="Times New Roman"/>
              </a:rPr>
              <a:t>nodes</a:t>
            </a:r>
            <a:endParaRPr sz="2050" b="1" dirty="0">
              <a:latin typeface="Times New Roman"/>
              <a:cs typeface="Times New Roman"/>
            </a:endParaRPr>
          </a:p>
          <a:p>
            <a:pPr marL="377825">
              <a:lnSpc>
                <a:spcPct val="100000"/>
              </a:lnSpc>
              <a:spcBef>
                <a:spcPts val="30"/>
              </a:spcBef>
            </a:pPr>
            <a:r>
              <a:rPr sz="2050" i="1" spc="520" dirty="0">
                <a:latin typeface="DejaVu Sans Condensed"/>
                <a:cs typeface="DejaVu Sans Condensed"/>
              </a:rPr>
              <a:t>⇒</a:t>
            </a:r>
            <a:r>
              <a:rPr sz="2050" i="1" spc="35" dirty="0">
                <a:latin typeface="DejaVu Sans Condensed"/>
                <a:cs typeface="DejaVu Sans Condensed"/>
              </a:rPr>
              <a:t> </a:t>
            </a:r>
            <a:r>
              <a:rPr sz="2050" spc="-40" dirty="0">
                <a:latin typeface="Times New Roman"/>
                <a:cs typeface="Times New Roman"/>
              </a:rPr>
              <a:t>have</a:t>
            </a:r>
            <a:r>
              <a:rPr sz="2050" spc="110" dirty="0">
                <a:latin typeface="Times New Roman"/>
                <a:cs typeface="Times New Roman"/>
              </a:rPr>
              <a:t> </a:t>
            </a:r>
            <a:r>
              <a:rPr sz="2050" spc="-20" dirty="0">
                <a:latin typeface="Times New Roman"/>
                <a:cs typeface="Times New Roman"/>
              </a:rPr>
              <a:t>outgoing</a:t>
            </a:r>
            <a:r>
              <a:rPr sz="2050" spc="110" dirty="0">
                <a:latin typeface="Times New Roman"/>
                <a:cs typeface="Times New Roman"/>
              </a:rPr>
              <a:t> </a:t>
            </a:r>
            <a:r>
              <a:rPr sz="2050" spc="-50" dirty="0">
                <a:latin typeface="Times New Roman"/>
                <a:cs typeface="Times New Roman"/>
              </a:rPr>
              <a:t>edges</a:t>
            </a:r>
            <a:r>
              <a:rPr sz="2050" spc="114" dirty="0">
                <a:latin typeface="Times New Roman"/>
                <a:cs typeface="Times New Roman"/>
              </a:rPr>
              <a:t> </a:t>
            </a:r>
            <a:r>
              <a:rPr sz="2050" spc="-20" dirty="0">
                <a:latin typeface="Times New Roman"/>
                <a:cs typeface="Times New Roman"/>
              </a:rPr>
              <a:t>labeled</a:t>
            </a:r>
            <a:r>
              <a:rPr sz="2050" spc="110" dirty="0">
                <a:latin typeface="Times New Roman"/>
                <a:cs typeface="Times New Roman"/>
              </a:rPr>
              <a:t> </a:t>
            </a:r>
            <a:r>
              <a:rPr sz="2050" spc="5" dirty="0">
                <a:latin typeface="Times New Roman"/>
                <a:cs typeface="Times New Roman"/>
              </a:rPr>
              <a:t>with</a:t>
            </a:r>
            <a:r>
              <a:rPr sz="2050" spc="110" dirty="0">
                <a:latin typeface="Times New Roman"/>
                <a:cs typeface="Times New Roman"/>
              </a:rPr>
              <a:t> </a:t>
            </a:r>
            <a:r>
              <a:rPr sz="2050" spc="-10" dirty="0">
                <a:latin typeface="Times New Roman"/>
                <a:cs typeface="Times New Roman"/>
              </a:rPr>
              <a:t>probabilities</a:t>
            </a:r>
            <a:endParaRPr sz="2050" dirty="0">
              <a:latin typeface="Times New Roman"/>
              <a:cs typeface="Times New Roman"/>
            </a:endParaRPr>
          </a:p>
          <a:p>
            <a:pPr marL="1516380">
              <a:lnSpc>
                <a:spcPct val="100000"/>
              </a:lnSpc>
              <a:spcBef>
                <a:spcPts val="1730"/>
              </a:spcBef>
            </a:pPr>
            <a:r>
              <a:rPr sz="1600" spc="25" dirty="0">
                <a:latin typeface="Times New Roman"/>
                <a:cs typeface="Times New Roman"/>
              </a:rPr>
              <a:t>MAX</a:t>
            </a:r>
            <a:endParaRPr sz="1600" dirty="0">
              <a:latin typeface="Times New Roman"/>
              <a:cs typeface="Times New Roman"/>
            </a:endParaRPr>
          </a:p>
        </p:txBody>
      </p:sp>
      <p:sp>
        <p:nvSpPr>
          <p:cNvPr id="4" name="object 4"/>
          <p:cNvSpPr txBox="1"/>
          <p:nvPr/>
        </p:nvSpPr>
        <p:spPr>
          <a:xfrm>
            <a:off x="2634479" y="5133135"/>
            <a:ext cx="429895" cy="274955"/>
          </a:xfrm>
          <a:prstGeom prst="rect">
            <a:avLst/>
          </a:prstGeom>
        </p:spPr>
        <p:txBody>
          <a:bodyPr vert="horz" wrap="square" lIns="0" tIns="17145" rIns="0" bIns="0" rtlCol="0">
            <a:spAutoFit/>
          </a:bodyPr>
          <a:lstStyle/>
          <a:p>
            <a:pPr marL="12700">
              <a:lnSpc>
                <a:spcPct val="100000"/>
              </a:lnSpc>
              <a:spcBef>
                <a:spcPts val="135"/>
              </a:spcBef>
            </a:pPr>
            <a:r>
              <a:rPr sz="1600" spc="20" dirty="0">
                <a:latin typeface="Times New Roman"/>
                <a:cs typeface="Times New Roman"/>
              </a:rPr>
              <a:t>MIN</a:t>
            </a:r>
            <a:endParaRPr sz="1600">
              <a:latin typeface="Times New Roman"/>
              <a:cs typeface="Times New Roman"/>
            </a:endParaRPr>
          </a:p>
        </p:txBody>
      </p:sp>
      <p:grpSp>
        <p:nvGrpSpPr>
          <p:cNvPr id="5" name="object 5"/>
          <p:cNvGrpSpPr/>
          <p:nvPr/>
        </p:nvGrpSpPr>
        <p:grpSpPr>
          <a:xfrm>
            <a:off x="3823142" y="2755164"/>
            <a:ext cx="3490595" cy="3378200"/>
            <a:chOff x="3823142" y="2755164"/>
            <a:chExt cx="3490595" cy="3378200"/>
          </a:xfrm>
        </p:grpSpPr>
        <p:sp>
          <p:nvSpPr>
            <p:cNvPr id="6" name="object 6"/>
            <p:cNvSpPr/>
            <p:nvPr/>
          </p:nvSpPr>
          <p:spPr>
            <a:xfrm>
              <a:off x="6093723" y="4264800"/>
              <a:ext cx="1210945" cy="1859914"/>
            </a:xfrm>
            <a:custGeom>
              <a:avLst/>
              <a:gdLst/>
              <a:ahLst/>
              <a:cxnLst/>
              <a:rect l="l" t="t" r="r" b="b"/>
              <a:pathLst>
                <a:path w="1210945" h="1859914">
                  <a:moveTo>
                    <a:pt x="445120" y="0"/>
                  </a:moveTo>
                  <a:lnTo>
                    <a:pt x="0" y="926963"/>
                  </a:lnTo>
                </a:path>
                <a:path w="1210945" h="1859914">
                  <a:moveTo>
                    <a:pt x="406209" y="6488"/>
                  </a:moveTo>
                  <a:lnTo>
                    <a:pt x="968006" y="918328"/>
                  </a:lnTo>
                </a:path>
                <a:path w="1210945" h="1859914">
                  <a:moveTo>
                    <a:pt x="957674" y="1201748"/>
                  </a:moveTo>
                  <a:lnTo>
                    <a:pt x="703806" y="1859519"/>
                  </a:lnTo>
                </a:path>
                <a:path w="1210945" h="1859914">
                  <a:moveTo>
                    <a:pt x="956980" y="1201748"/>
                  </a:moveTo>
                  <a:lnTo>
                    <a:pt x="1210866" y="1859519"/>
                  </a:lnTo>
                </a:path>
              </a:pathLst>
            </a:custGeom>
            <a:ln w="17309">
              <a:solidFill>
                <a:srgbClr val="000000"/>
              </a:solidFill>
            </a:ln>
          </p:spPr>
          <p:txBody>
            <a:bodyPr wrap="square" lIns="0" tIns="0" rIns="0" bIns="0" rtlCol="0"/>
            <a:lstStyle/>
            <a:p>
              <a:endParaRPr/>
            </a:p>
          </p:txBody>
        </p:sp>
        <p:sp>
          <p:nvSpPr>
            <p:cNvPr id="7" name="object 7"/>
            <p:cNvSpPr/>
            <p:nvPr/>
          </p:nvSpPr>
          <p:spPr>
            <a:xfrm>
              <a:off x="6898323" y="5175715"/>
              <a:ext cx="307340" cy="294005"/>
            </a:xfrm>
            <a:custGeom>
              <a:avLst/>
              <a:gdLst/>
              <a:ahLst/>
              <a:cxnLst/>
              <a:rect l="l" t="t" r="r" b="b"/>
              <a:pathLst>
                <a:path w="307340" h="294004">
                  <a:moveTo>
                    <a:pt x="306841" y="0"/>
                  </a:moveTo>
                  <a:lnTo>
                    <a:pt x="0" y="0"/>
                  </a:lnTo>
                  <a:lnTo>
                    <a:pt x="153430" y="293865"/>
                  </a:lnTo>
                  <a:lnTo>
                    <a:pt x="306841" y="0"/>
                  </a:lnTo>
                  <a:close/>
                </a:path>
              </a:pathLst>
            </a:custGeom>
            <a:solidFill>
              <a:srgbClr val="BFBFBF"/>
            </a:solidFill>
          </p:spPr>
          <p:txBody>
            <a:bodyPr wrap="square" lIns="0" tIns="0" rIns="0" bIns="0" rtlCol="0"/>
            <a:lstStyle/>
            <a:p>
              <a:endParaRPr/>
            </a:p>
          </p:txBody>
        </p:sp>
        <p:sp>
          <p:nvSpPr>
            <p:cNvPr id="8" name="object 8"/>
            <p:cNvSpPr/>
            <p:nvPr/>
          </p:nvSpPr>
          <p:spPr>
            <a:xfrm>
              <a:off x="5845481" y="5175715"/>
              <a:ext cx="1360170" cy="948690"/>
            </a:xfrm>
            <a:custGeom>
              <a:avLst/>
              <a:gdLst/>
              <a:ahLst/>
              <a:cxnLst/>
              <a:rect l="l" t="t" r="r" b="b"/>
              <a:pathLst>
                <a:path w="1360170" h="948689">
                  <a:moveTo>
                    <a:pt x="1359683" y="0"/>
                  </a:moveTo>
                  <a:lnTo>
                    <a:pt x="1206271" y="293865"/>
                  </a:lnTo>
                  <a:lnTo>
                    <a:pt x="1052841" y="0"/>
                  </a:lnTo>
                  <a:lnTo>
                    <a:pt x="1359683" y="0"/>
                  </a:lnTo>
                  <a:close/>
                </a:path>
                <a:path w="1360170" h="948689">
                  <a:moveTo>
                    <a:pt x="253885" y="290833"/>
                  </a:moveTo>
                  <a:lnTo>
                    <a:pt x="0" y="948603"/>
                  </a:lnTo>
                </a:path>
                <a:path w="1360170" h="948689">
                  <a:moveTo>
                    <a:pt x="253191" y="290833"/>
                  </a:moveTo>
                  <a:lnTo>
                    <a:pt x="507059" y="948603"/>
                  </a:lnTo>
                </a:path>
              </a:pathLst>
            </a:custGeom>
            <a:ln w="17309">
              <a:solidFill>
                <a:srgbClr val="000000"/>
              </a:solidFill>
            </a:ln>
          </p:spPr>
          <p:txBody>
            <a:bodyPr wrap="square" lIns="0" tIns="0" rIns="0" bIns="0" rtlCol="0"/>
            <a:lstStyle/>
            <a:p>
              <a:endParaRPr/>
            </a:p>
          </p:txBody>
        </p:sp>
        <p:sp>
          <p:nvSpPr>
            <p:cNvPr id="9" name="object 9"/>
            <p:cNvSpPr/>
            <p:nvPr/>
          </p:nvSpPr>
          <p:spPr>
            <a:xfrm>
              <a:off x="5946293" y="5175715"/>
              <a:ext cx="307340" cy="294005"/>
            </a:xfrm>
            <a:custGeom>
              <a:avLst/>
              <a:gdLst/>
              <a:ahLst/>
              <a:cxnLst/>
              <a:rect l="l" t="t" r="r" b="b"/>
              <a:pathLst>
                <a:path w="307339" h="294004">
                  <a:moveTo>
                    <a:pt x="306823" y="0"/>
                  </a:moveTo>
                  <a:lnTo>
                    <a:pt x="0" y="0"/>
                  </a:lnTo>
                  <a:lnTo>
                    <a:pt x="153411" y="293865"/>
                  </a:lnTo>
                  <a:lnTo>
                    <a:pt x="306823" y="0"/>
                  </a:lnTo>
                  <a:close/>
                </a:path>
              </a:pathLst>
            </a:custGeom>
            <a:solidFill>
              <a:srgbClr val="BFBFBF"/>
            </a:solidFill>
          </p:spPr>
          <p:txBody>
            <a:bodyPr wrap="square" lIns="0" tIns="0" rIns="0" bIns="0" rtlCol="0"/>
            <a:lstStyle/>
            <a:p>
              <a:endParaRPr/>
            </a:p>
          </p:txBody>
        </p:sp>
        <p:sp>
          <p:nvSpPr>
            <p:cNvPr id="10" name="object 10"/>
            <p:cNvSpPr/>
            <p:nvPr/>
          </p:nvSpPr>
          <p:spPr>
            <a:xfrm>
              <a:off x="3831797" y="4243197"/>
              <a:ext cx="2421890" cy="1864360"/>
            </a:xfrm>
            <a:custGeom>
              <a:avLst/>
              <a:gdLst/>
              <a:ahLst/>
              <a:cxnLst/>
              <a:rect l="l" t="t" r="r" b="b"/>
              <a:pathLst>
                <a:path w="2421890" h="1864360">
                  <a:moveTo>
                    <a:pt x="2421319" y="932518"/>
                  </a:moveTo>
                  <a:lnTo>
                    <a:pt x="2267907" y="1226383"/>
                  </a:lnTo>
                  <a:lnTo>
                    <a:pt x="2114496" y="932518"/>
                  </a:lnTo>
                  <a:lnTo>
                    <a:pt x="2421319" y="932518"/>
                  </a:lnTo>
                  <a:close/>
                </a:path>
                <a:path w="2421890" h="1864360">
                  <a:moveTo>
                    <a:pt x="809888" y="8644"/>
                  </a:moveTo>
                  <a:lnTo>
                    <a:pt x="239448" y="909677"/>
                  </a:lnTo>
                </a:path>
                <a:path w="2421890" h="1864360">
                  <a:moveTo>
                    <a:pt x="766683" y="0"/>
                  </a:moveTo>
                  <a:lnTo>
                    <a:pt x="1198827" y="909677"/>
                  </a:lnTo>
                </a:path>
                <a:path w="2421890" h="1864360">
                  <a:moveTo>
                    <a:pt x="253872" y="1206042"/>
                  </a:moveTo>
                  <a:lnTo>
                    <a:pt x="0" y="1863811"/>
                  </a:lnTo>
                </a:path>
                <a:path w="2421890" h="1864360">
                  <a:moveTo>
                    <a:pt x="253182" y="1206042"/>
                  </a:moveTo>
                  <a:lnTo>
                    <a:pt x="507062" y="1863811"/>
                  </a:lnTo>
                </a:path>
              </a:pathLst>
            </a:custGeom>
            <a:ln w="17309">
              <a:solidFill>
                <a:srgbClr val="000000"/>
              </a:solidFill>
            </a:ln>
          </p:spPr>
          <p:txBody>
            <a:bodyPr wrap="square" lIns="0" tIns="0" rIns="0" bIns="0" rtlCol="0"/>
            <a:lstStyle/>
            <a:p>
              <a:endParaRPr/>
            </a:p>
          </p:txBody>
        </p:sp>
        <p:sp>
          <p:nvSpPr>
            <p:cNvPr id="11" name="object 11"/>
            <p:cNvSpPr/>
            <p:nvPr/>
          </p:nvSpPr>
          <p:spPr>
            <a:xfrm>
              <a:off x="3932605" y="5158405"/>
              <a:ext cx="307340" cy="294005"/>
            </a:xfrm>
            <a:custGeom>
              <a:avLst/>
              <a:gdLst/>
              <a:ahLst/>
              <a:cxnLst/>
              <a:rect l="l" t="t" r="r" b="b"/>
              <a:pathLst>
                <a:path w="307339" h="294004">
                  <a:moveTo>
                    <a:pt x="306832" y="0"/>
                  </a:moveTo>
                  <a:lnTo>
                    <a:pt x="0" y="0"/>
                  </a:lnTo>
                  <a:lnTo>
                    <a:pt x="153415" y="293867"/>
                  </a:lnTo>
                  <a:lnTo>
                    <a:pt x="306832" y="0"/>
                  </a:lnTo>
                  <a:close/>
                </a:path>
              </a:pathLst>
            </a:custGeom>
            <a:solidFill>
              <a:srgbClr val="BFBFBF"/>
            </a:solidFill>
          </p:spPr>
          <p:txBody>
            <a:bodyPr wrap="square" lIns="0" tIns="0" rIns="0" bIns="0" rtlCol="0"/>
            <a:lstStyle/>
            <a:p>
              <a:endParaRPr/>
            </a:p>
          </p:txBody>
        </p:sp>
        <p:sp>
          <p:nvSpPr>
            <p:cNvPr id="12" name="object 12"/>
            <p:cNvSpPr/>
            <p:nvPr/>
          </p:nvSpPr>
          <p:spPr>
            <a:xfrm>
              <a:off x="3932605" y="5158405"/>
              <a:ext cx="1339850" cy="942975"/>
            </a:xfrm>
            <a:custGeom>
              <a:avLst/>
              <a:gdLst/>
              <a:ahLst/>
              <a:cxnLst/>
              <a:rect l="l" t="t" r="r" b="b"/>
              <a:pathLst>
                <a:path w="1339850" h="942975">
                  <a:moveTo>
                    <a:pt x="306832" y="0"/>
                  </a:moveTo>
                  <a:lnTo>
                    <a:pt x="153415" y="293867"/>
                  </a:lnTo>
                  <a:lnTo>
                    <a:pt x="0" y="0"/>
                  </a:lnTo>
                  <a:lnTo>
                    <a:pt x="306832" y="0"/>
                  </a:lnTo>
                  <a:close/>
                </a:path>
                <a:path w="1339850" h="942975">
                  <a:moveTo>
                    <a:pt x="1086355" y="284791"/>
                  </a:moveTo>
                  <a:lnTo>
                    <a:pt x="832488" y="942561"/>
                  </a:lnTo>
                </a:path>
                <a:path w="1339850" h="942975">
                  <a:moveTo>
                    <a:pt x="1085661" y="284791"/>
                  </a:moveTo>
                  <a:lnTo>
                    <a:pt x="1339528" y="942561"/>
                  </a:lnTo>
                </a:path>
              </a:pathLst>
            </a:custGeom>
            <a:ln w="17309">
              <a:solidFill>
                <a:srgbClr val="000000"/>
              </a:solidFill>
            </a:ln>
          </p:spPr>
          <p:txBody>
            <a:bodyPr wrap="square" lIns="0" tIns="0" rIns="0" bIns="0" rtlCol="0"/>
            <a:lstStyle/>
            <a:p>
              <a:endParaRPr/>
            </a:p>
          </p:txBody>
        </p:sp>
        <p:sp>
          <p:nvSpPr>
            <p:cNvPr id="13" name="object 13"/>
            <p:cNvSpPr/>
            <p:nvPr/>
          </p:nvSpPr>
          <p:spPr>
            <a:xfrm>
              <a:off x="4865886" y="5152369"/>
              <a:ext cx="307340" cy="294005"/>
            </a:xfrm>
            <a:custGeom>
              <a:avLst/>
              <a:gdLst/>
              <a:ahLst/>
              <a:cxnLst/>
              <a:rect l="l" t="t" r="r" b="b"/>
              <a:pathLst>
                <a:path w="307339" h="294004">
                  <a:moveTo>
                    <a:pt x="306823" y="0"/>
                  </a:moveTo>
                  <a:lnTo>
                    <a:pt x="0" y="0"/>
                  </a:lnTo>
                  <a:lnTo>
                    <a:pt x="153430" y="293859"/>
                  </a:lnTo>
                  <a:lnTo>
                    <a:pt x="306823" y="0"/>
                  </a:lnTo>
                  <a:close/>
                </a:path>
              </a:pathLst>
            </a:custGeom>
            <a:solidFill>
              <a:srgbClr val="BFBFBF"/>
            </a:solidFill>
          </p:spPr>
          <p:txBody>
            <a:bodyPr wrap="square" lIns="0" tIns="0" rIns="0" bIns="0" rtlCol="0"/>
            <a:lstStyle/>
            <a:p>
              <a:endParaRPr/>
            </a:p>
          </p:txBody>
        </p:sp>
        <p:sp>
          <p:nvSpPr>
            <p:cNvPr id="14" name="object 14"/>
            <p:cNvSpPr/>
            <p:nvPr/>
          </p:nvSpPr>
          <p:spPr>
            <a:xfrm>
              <a:off x="4639547" y="3056953"/>
              <a:ext cx="1884680" cy="2389505"/>
            </a:xfrm>
            <a:custGeom>
              <a:avLst/>
              <a:gdLst/>
              <a:ahLst/>
              <a:cxnLst/>
              <a:rect l="l" t="t" r="r" b="b"/>
              <a:pathLst>
                <a:path w="1884679" h="2389504">
                  <a:moveTo>
                    <a:pt x="533162" y="2095415"/>
                  </a:moveTo>
                  <a:lnTo>
                    <a:pt x="379769" y="2389275"/>
                  </a:lnTo>
                  <a:lnTo>
                    <a:pt x="226338" y="2095415"/>
                  </a:lnTo>
                  <a:lnTo>
                    <a:pt x="533162" y="2095415"/>
                  </a:lnTo>
                  <a:close/>
                </a:path>
                <a:path w="1884679" h="2389504">
                  <a:moveTo>
                    <a:pt x="929114" y="0"/>
                  </a:moveTo>
                  <a:lnTo>
                    <a:pt x="1884163" y="948560"/>
                  </a:lnTo>
                </a:path>
                <a:path w="1884679" h="2389504">
                  <a:moveTo>
                    <a:pt x="929114" y="0"/>
                  </a:moveTo>
                  <a:lnTo>
                    <a:pt x="0" y="883734"/>
                  </a:lnTo>
                </a:path>
              </a:pathLst>
            </a:custGeom>
            <a:ln w="17309">
              <a:solidFill>
                <a:srgbClr val="000000"/>
              </a:solidFill>
            </a:ln>
          </p:spPr>
          <p:txBody>
            <a:bodyPr wrap="square" lIns="0" tIns="0" rIns="0" bIns="0" rtlCol="0"/>
            <a:lstStyle/>
            <a:p>
              <a:endParaRPr/>
            </a:p>
          </p:txBody>
        </p:sp>
        <p:sp>
          <p:nvSpPr>
            <p:cNvPr id="15" name="object 15"/>
            <p:cNvSpPr/>
            <p:nvPr/>
          </p:nvSpPr>
          <p:spPr>
            <a:xfrm>
              <a:off x="4611250" y="3764285"/>
              <a:ext cx="210185" cy="203835"/>
            </a:xfrm>
            <a:custGeom>
              <a:avLst/>
              <a:gdLst/>
              <a:ahLst/>
              <a:cxnLst/>
              <a:rect l="l" t="t" r="r" b="b"/>
              <a:pathLst>
                <a:path w="210185" h="203835">
                  <a:moveTo>
                    <a:pt x="135222" y="0"/>
                  </a:moveTo>
                  <a:lnTo>
                    <a:pt x="0" y="203311"/>
                  </a:lnTo>
                  <a:lnTo>
                    <a:pt x="209818" y="78421"/>
                  </a:lnTo>
                  <a:lnTo>
                    <a:pt x="135222" y="0"/>
                  </a:lnTo>
                  <a:close/>
                </a:path>
              </a:pathLst>
            </a:custGeom>
            <a:solidFill>
              <a:srgbClr val="000000"/>
            </a:solidFill>
          </p:spPr>
          <p:txBody>
            <a:bodyPr wrap="square" lIns="0" tIns="0" rIns="0" bIns="0" rtlCol="0"/>
            <a:lstStyle/>
            <a:p>
              <a:endParaRPr/>
            </a:p>
          </p:txBody>
        </p:sp>
        <p:sp>
          <p:nvSpPr>
            <p:cNvPr id="16" name="object 16"/>
            <p:cNvSpPr/>
            <p:nvPr/>
          </p:nvSpPr>
          <p:spPr>
            <a:xfrm>
              <a:off x="4639547" y="3778105"/>
              <a:ext cx="168275" cy="163195"/>
            </a:xfrm>
            <a:custGeom>
              <a:avLst/>
              <a:gdLst/>
              <a:ahLst/>
              <a:cxnLst/>
              <a:rect l="l" t="t" r="r" b="b"/>
              <a:pathLst>
                <a:path w="168275" h="163195">
                  <a:moveTo>
                    <a:pt x="167794" y="62726"/>
                  </a:moveTo>
                  <a:lnTo>
                    <a:pt x="0" y="162581"/>
                  </a:lnTo>
                  <a:lnTo>
                    <a:pt x="108125" y="0"/>
                  </a:lnTo>
                </a:path>
              </a:pathLst>
            </a:custGeom>
            <a:ln w="17309">
              <a:solidFill>
                <a:srgbClr val="000000"/>
              </a:solidFill>
            </a:ln>
          </p:spPr>
          <p:txBody>
            <a:bodyPr wrap="square" lIns="0" tIns="0" rIns="0" bIns="0" rtlCol="0"/>
            <a:lstStyle/>
            <a:p>
              <a:endParaRPr/>
            </a:p>
          </p:txBody>
        </p:sp>
        <p:sp>
          <p:nvSpPr>
            <p:cNvPr id="17" name="object 17"/>
            <p:cNvSpPr/>
            <p:nvPr/>
          </p:nvSpPr>
          <p:spPr>
            <a:xfrm>
              <a:off x="5419094" y="2763819"/>
              <a:ext cx="307340" cy="294005"/>
            </a:xfrm>
            <a:custGeom>
              <a:avLst/>
              <a:gdLst/>
              <a:ahLst/>
              <a:cxnLst/>
              <a:rect l="l" t="t" r="r" b="b"/>
              <a:pathLst>
                <a:path w="307339" h="294005">
                  <a:moveTo>
                    <a:pt x="153430" y="0"/>
                  </a:moveTo>
                  <a:lnTo>
                    <a:pt x="0" y="293865"/>
                  </a:lnTo>
                  <a:lnTo>
                    <a:pt x="306841" y="293865"/>
                  </a:lnTo>
                  <a:lnTo>
                    <a:pt x="153430" y="0"/>
                  </a:lnTo>
                  <a:close/>
                </a:path>
              </a:pathLst>
            </a:custGeom>
            <a:solidFill>
              <a:srgbClr val="BFBFBF"/>
            </a:solidFill>
          </p:spPr>
          <p:txBody>
            <a:bodyPr wrap="square" lIns="0" tIns="0" rIns="0" bIns="0" rtlCol="0"/>
            <a:lstStyle/>
            <a:p>
              <a:endParaRPr/>
            </a:p>
          </p:txBody>
        </p:sp>
        <p:sp>
          <p:nvSpPr>
            <p:cNvPr id="18" name="object 18"/>
            <p:cNvSpPr/>
            <p:nvPr/>
          </p:nvSpPr>
          <p:spPr>
            <a:xfrm>
              <a:off x="5419094" y="2763819"/>
              <a:ext cx="307340" cy="294005"/>
            </a:xfrm>
            <a:custGeom>
              <a:avLst/>
              <a:gdLst/>
              <a:ahLst/>
              <a:cxnLst/>
              <a:rect l="l" t="t" r="r" b="b"/>
              <a:pathLst>
                <a:path w="307339" h="294005">
                  <a:moveTo>
                    <a:pt x="306841" y="293865"/>
                  </a:moveTo>
                  <a:lnTo>
                    <a:pt x="153430" y="0"/>
                  </a:lnTo>
                  <a:lnTo>
                    <a:pt x="0" y="293865"/>
                  </a:lnTo>
                  <a:lnTo>
                    <a:pt x="306841" y="293865"/>
                  </a:lnTo>
                  <a:close/>
                </a:path>
              </a:pathLst>
            </a:custGeom>
            <a:ln w="17309">
              <a:solidFill>
                <a:srgbClr val="000000"/>
              </a:solidFill>
            </a:ln>
          </p:spPr>
          <p:txBody>
            <a:bodyPr wrap="square" lIns="0" tIns="0" rIns="0" bIns="0" rtlCol="0"/>
            <a:lstStyle/>
            <a:p>
              <a:endParaRPr/>
            </a:p>
          </p:txBody>
        </p:sp>
        <p:sp>
          <p:nvSpPr>
            <p:cNvPr id="19" name="object 19"/>
            <p:cNvSpPr/>
            <p:nvPr/>
          </p:nvSpPr>
          <p:spPr>
            <a:xfrm>
              <a:off x="4447388" y="3975303"/>
              <a:ext cx="346710" cy="311785"/>
            </a:xfrm>
            <a:custGeom>
              <a:avLst/>
              <a:gdLst/>
              <a:ahLst/>
              <a:cxnLst/>
              <a:rect l="l" t="t" r="r" b="b"/>
              <a:pathLst>
                <a:path w="346710" h="311785">
                  <a:moveTo>
                    <a:pt x="173088" y="0"/>
                  </a:moveTo>
                  <a:lnTo>
                    <a:pt x="127079" y="5565"/>
                  </a:lnTo>
                  <a:lnTo>
                    <a:pt x="85733" y="21271"/>
                  </a:lnTo>
                  <a:lnTo>
                    <a:pt x="50701" y="45633"/>
                  </a:lnTo>
                  <a:lnTo>
                    <a:pt x="23634" y="77164"/>
                  </a:lnTo>
                  <a:lnTo>
                    <a:pt x="6183" y="114379"/>
                  </a:lnTo>
                  <a:lnTo>
                    <a:pt x="0" y="155793"/>
                  </a:lnTo>
                  <a:lnTo>
                    <a:pt x="6183" y="197205"/>
                  </a:lnTo>
                  <a:lnTo>
                    <a:pt x="23634" y="234416"/>
                  </a:lnTo>
                  <a:lnTo>
                    <a:pt x="50701" y="265943"/>
                  </a:lnTo>
                  <a:lnTo>
                    <a:pt x="85733" y="290300"/>
                  </a:lnTo>
                  <a:lnTo>
                    <a:pt x="127079" y="306003"/>
                  </a:lnTo>
                  <a:lnTo>
                    <a:pt x="173088" y="311567"/>
                  </a:lnTo>
                  <a:lnTo>
                    <a:pt x="219104" y="306003"/>
                  </a:lnTo>
                  <a:lnTo>
                    <a:pt x="260454" y="290300"/>
                  </a:lnTo>
                  <a:lnTo>
                    <a:pt x="295488" y="265943"/>
                  </a:lnTo>
                  <a:lnTo>
                    <a:pt x="322555" y="234416"/>
                  </a:lnTo>
                  <a:lnTo>
                    <a:pt x="340006" y="197205"/>
                  </a:lnTo>
                  <a:lnTo>
                    <a:pt x="346189" y="155793"/>
                  </a:lnTo>
                  <a:lnTo>
                    <a:pt x="340006" y="114379"/>
                  </a:lnTo>
                  <a:lnTo>
                    <a:pt x="322555" y="77164"/>
                  </a:lnTo>
                  <a:lnTo>
                    <a:pt x="295488" y="45633"/>
                  </a:lnTo>
                  <a:lnTo>
                    <a:pt x="260454" y="21271"/>
                  </a:lnTo>
                  <a:lnTo>
                    <a:pt x="219104" y="5565"/>
                  </a:lnTo>
                  <a:lnTo>
                    <a:pt x="173088" y="0"/>
                  </a:lnTo>
                  <a:close/>
                </a:path>
              </a:pathLst>
            </a:custGeom>
            <a:solidFill>
              <a:srgbClr val="BFBFBF"/>
            </a:solidFill>
          </p:spPr>
          <p:txBody>
            <a:bodyPr wrap="square" lIns="0" tIns="0" rIns="0" bIns="0" rtlCol="0"/>
            <a:lstStyle/>
            <a:p>
              <a:endParaRPr/>
            </a:p>
          </p:txBody>
        </p:sp>
        <p:sp>
          <p:nvSpPr>
            <p:cNvPr id="20" name="object 20"/>
            <p:cNvSpPr/>
            <p:nvPr/>
          </p:nvSpPr>
          <p:spPr>
            <a:xfrm>
              <a:off x="4447388" y="3975303"/>
              <a:ext cx="346710" cy="311785"/>
            </a:xfrm>
            <a:custGeom>
              <a:avLst/>
              <a:gdLst/>
              <a:ahLst/>
              <a:cxnLst/>
              <a:rect l="l" t="t" r="r" b="b"/>
              <a:pathLst>
                <a:path w="346710" h="311785">
                  <a:moveTo>
                    <a:pt x="346189" y="155793"/>
                  </a:moveTo>
                  <a:lnTo>
                    <a:pt x="340006" y="114379"/>
                  </a:lnTo>
                  <a:lnTo>
                    <a:pt x="322555" y="77164"/>
                  </a:lnTo>
                  <a:lnTo>
                    <a:pt x="295488" y="45633"/>
                  </a:lnTo>
                  <a:lnTo>
                    <a:pt x="260454" y="21271"/>
                  </a:lnTo>
                  <a:lnTo>
                    <a:pt x="219104" y="5565"/>
                  </a:lnTo>
                  <a:lnTo>
                    <a:pt x="173088" y="0"/>
                  </a:lnTo>
                  <a:lnTo>
                    <a:pt x="127079" y="5565"/>
                  </a:lnTo>
                  <a:lnTo>
                    <a:pt x="85733" y="21271"/>
                  </a:lnTo>
                  <a:lnTo>
                    <a:pt x="50701" y="45633"/>
                  </a:lnTo>
                  <a:lnTo>
                    <a:pt x="23634" y="77164"/>
                  </a:lnTo>
                  <a:lnTo>
                    <a:pt x="6183" y="114379"/>
                  </a:lnTo>
                  <a:lnTo>
                    <a:pt x="0" y="155793"/>
                  </a:lnTo>
                  <a:lnTo>
                    <a:pt x="6183" y="197205"/>
                  </a:lnTo>
                  <a:lnTo>
                    <a:pt x="23634" y="234416"/>
                  </a:lnTo>
                  <a:lnTo>
                    <a:pt x="50701" y="265943"/>
                  </a:lnTo>
                  <a:lnTo>
                    <a:pt x="85733" y="290300"/>
                  </a:lnTo>
                  <a:lnTo>
                    <a:pt x="127079" y="306003"/>
                  </a:lnTo>
                  <a:lnTo>
                    <a:pt x="173088" y="311567"/>
                  </a:lnTo>
                  <a:lnTo>
                    <a:pt x="219104" y="306003"/>
                  </a:lnTo>
                  <a:lnTo>
                    <a:pt x="260454" y="290300"/>
                  </a:lnTo>
                  <a:lnTo>
                    <a:pt x="295488" y="265943"/>
                  </a:lnTo>
                  <a:lnTo>
                    <a:pt x="322555" y="234416"/>
                  </a:lnTo>
                  <a:lnTo>
                    <a:pt x="340006" y="197205"/>
                  </a:lnTo>
                  <a:lnTo>
                    <a:pt x="346189" y="155793"/>
                  </a:lnTo>
                </a:path>
              </a:pathLst>
            </a:custGeom>
            <a:ln w="17309">
              <a:solidFill>
                <a:srgbClr val="000000"/>
              </a:solidFill>
            </a:ln>
          </p:spPr>
          <p:txBody>
            <a:bodyPr wrap="square" lIns="0" tIns="0" rIns="0" bIns="0" rtlCol="0"/>
            <a:lstStyle/>
            <a:p>
              <a:endParaRPr/>
            </a:p>
          </p:txBody>
        </p:sp>
        <p:sp>
          <p:nvSpPr>
            <p:cNvPr id="21" name="object 21"/>
            <p:cNvSpPr/>
            <p:nvPr/>
          </p:nvSpPr>
          <p:spPr>
            <a:xfrm>
              <a:off x="6342808" y="3992612"/>
              <a:ext cx="346710" cy="311785"/>
            </a:xfrm>
            <a:custGeom>
              <a:avLst/>
              <a:gdLst/>
              <a:ahLst/>
              <a:cxnLst/>
              <a:rect l="l" t="t" r="r" b="b"/>
              <a:pathLst>
                <a:path w="346709" h="311785">
                  <a:moveTo>
                    <a:pt x="173082" y="0"/>
                  </a:moveTo>
                  <a:lnTo>
                    <a:pt x="127067" y="5565"/>
                  </a:lnTo>
                  <a:lnTo>
                    <a:pt x="85721" y="21271"/>
                  </a:lnTo>
                  <a:lnTo>
                    <a:pt x="50691" y="45633"/>
                  </a:lnTo>
                  <a:lnTo>
                    <a:pt x="23629" y="77164"/>
                  </a:lnTo>
                  <a:lnTo>
                    <a:pt x="6182" y="114379"/>
                  </a:lnTo>
                  <a:lnTo>
                    <a:pt x="0" y="155793"/>
                  </a:lnTo>
                  <a:lnTo>
                    <a:pt x="6182" y="197205"/>
                  </a:lnTo>
                  <a:lnTo>
                    <a:pt x="23629" y="234416"/>
                  </a:lnTo>
                  <a:lnTo>
                    <a:pt x="50691" y="265943"/>
                  </a:lnTo>
                  <a:lnTo>
                    <a:pt x="85721" y="290300"/>
                  </a:lnTo>
                  <a:lnTo>
                    <a:pt x="127067" y="306003"/>
                  </a:lnTo>
                  <a:lnTo>
                    <a:pt x="173082" y="311567"/>
                  </a:lnTo>
                  <a:lnTo>
                    <a:pt x="219098" y="306003"/>
                  </a:lnTo>
                  <a:lnTo>
                    <a:pt x="260449" y="290300"/>
                  </a:lnTo>
                  <a:lnTo>
                    <a:pt x="295482" y="265943"/>
                  </a:lnTo>
                  <a:lnTo>
                    <a:pt x="322550" y="234416"/>
                  </a:lnTo>
                  <a:lnTo>
                    <a:pt x="340000" y="197205"/>
                  </a:lnTo>
                  <a:lnTo>
                    <a:pt x="346184" y="155793"/>
                  </a:lnTo>
                  <a:lnTo>
                    <a:pt x="340000" y="114379"/>
                  </a:lnTo>
                  <a:lnTo>
                    <a:pt x="322550" y="77164"/>
                  </a:lnTo>
                  <a:lnTo>
                    <a:pt x="295482" y="45633"/>
                  </a:lnTo>
                  <a:lnTo>
                    <a:pt x="260449" y="21271"/>
                  </a:lnTo>
                  <a:lnTo>
                    <a:pt x="219098" y="5565"/>
                  </a:lnTo>
                  <a:lnTo>
                    <a:pt x="173082" y="0"/>
                  </a:lnTo>
                  <a:close/>
                </a:path>
              </a:pathLst>
            </a:custGeom>
            <a:solidFill>
              <a:srgbClr val="BFBFBF"/>
            </a:solidFill>
          </p:spPr>
          <p:txBody>
            <a:bodyPr wrap="square" lIns="0" tIns="0" rIns="0" bIns="0" rtlCol="0"/>
            <a:lstStyle/>
            <a:p>
              <a:endParaRPr/>
            </a:p>
          </p:txBody>
        </p:sp>
        <p:sp>
          <p:nvSpPr>
            <p:cNvPr id="22" name="object 22"/>
            <p:cNvSpPr/>
            <p:nvPr/>
          </p:nvSpPr>
          <p:spPr>
            <a:xfrm>
              <a:off x="6342808" y="3992612"/>
              <a:ext cx="346710" cy="311785"/>
            </a:xfrm>
            <a:custGeom>
              <a:avLst/>
              <a:gdLst/>
              <a:ahLst/>
              <a:cxnLst/>
              <a:rect l="l" t="t" r="r" b="b"/>
              <a:pathLst>
                <a:path w="346709" h="311785">
                  <a:moveTo>
                    <a:pt x="0" y="155793"/>
                  </a:moveTo>
                  <a:lnTo>
                    <a:pt x="6182" y="114379"/>
                  </a:lnTo>
                  <a:lnTo>
                    <a:pt x="23629" y="77164"/>
                  </a:lnTo>
                  <a:lnTo>
                    <a:pt x="50691" y="45633"/>
                  </a:lnTo>
                  <a:lnTo>
                    <a:pt x="85721" y="21271"/>
                  </a:lnTo>
                  <a:lnTo>
                    <a:pt x="127067" y="5565"/>
                  </a:lnTo>
                  <a:lnTo>
                    <a:pt x="173082" y="0"/>
                  </a:lnTo>
                  <a:lnTo>
                    <a:pt x="219098" y="5565"/>
                  </a:lnTo>
                  <a:lnTo>
                    <a:pt x="260449" y="21271"/>
                  </a:lnTo>
                  <a:lnTo>
                    <a:pt x="295482" y="45633"/>
                  </a:lnTo>
                  <a:lnTo>
                    <a:pt x="322550" y="77164"/>
                  </a:lnTo>
                  <a:lnTo>
                    <a:pt x="340000" y="114379"/>
                  </a:lnTo>
                  <a:lnTo>
                    <a:pt x="346184" y="155793"/>
                  </a:lnTo>
                  <a:lnTo>
                    <a:pt x="340000" y="197205"/>
                  </a:lnTo>
                  <a:lnTo>
                    <a:pt x="322550" y="234416"/>
                  </a:lnTo>
                  <a:lnTo>
                    <a:pt x="295482" y="265943"/>
                  </a:lnTo>
                  <a:lnTo>
                    <a:pt x="260449" y="290300"/>
                  </a:lnTo>
                  <a:lnTo>
                    <a:pt x="219098" y="306003"/>
                  </a:lnTo>
                  <a:lnTo>
                    <a:pt x="173082" y="311567"/>
                  </a:lnTo>
                  <a:lnTo>
                    <a:pt x="127067" y="306003"/>
                  </a:lnTo>
                  <a:lnTo>
                    <a:pt x="85721" y="290300"/>
                  </a:lnTo>
                  <a:lnTo>
                    <a:pt x="50691" y="265943"/>
                  </a:lnTo>
                  <a:lnTo>
                    <a:pt x="23629" y="234416"/>
                  </a:lnTo>
                  <a:lnTo>
                    <a:pt x="6182" y="197205"/>
                  </a:lnTo>
                  <a:lnTo>
                    <a:pt x="0" y="155793"/>
                  </a:lnTo>
                </a:path>
              </a:pathLst>
            </a:custGeom>
            <a:ln w="17309">
              <a:solidFill>
                <a:srgbClr val="000000"/>
              </a:solidFill>
            </a:ln>
          </p:spPr>
          <p:txBody>
            <a:bodyPr wrap="square" lIns="0" tIns="0" rIns="0" bIns="0" rtlCol="0"/>
            <a:lstStyle/>
            <a:p>
              <a:endParaRPr/>
            </a:p>
          </p:txBody>
        </p:sp>
      </p:grpSp>
      <p:sp>
        <p:nvSpPr>
          <p:cNvPr id="23" name="object 23"/>
          <p:cNvSpPr txBox="1"/>
          <p:nvPr/>
        </p:nvSpPr>
        <p:spPr>
          <a:xfrm>
            <a:off x="3781175" y="6008653"/>
            <a:ext cx="3661410" cy="316230"/>
          </a:xfrm>
          <a:prstGeom prst="rect">
            <a:avLst/>
          </a:prstGeom>
        </p:spPr>
        <p:txBody>
          <a:bodyPr vert="horz" wrap="square" lIns="0" tIns="13335" rIns="0" bIns="0" rtlCol="0">
            <a:spAutoFit/>
          </a:bodyPr>
          <a:lstStyle/>
          <a:p>
            <a:pPr marL="12700">
              <a:lnSpc>
                <a:spcPct val="100000"/>
              </a:lnSpc>
              <a:spcBef>
                <a:spcPts val="105"/>
              </a:spcBef>
              <a:tabLst>
                <a:tab pos="514350" algn="l"/>
                <a:tab pos="947419" algn="l"/>
                <a:tab pos="1466215" algn="l"/>
                <a:tab pos="2003425" algn="l"/>
                <a:tab pos="2522220" algn="l"/>
                <a:tab pos="2955290" algn="l"/>
                <a:tab pos="3371850" algn="l"/>
              </a:tabLst>
            </a:pPr>
            <a:r>
              <a:rPr sz="1900" b="1" dirty="0">
                <a:latin typeface="Arial"/>
                <a:cs typeface="Arial"/>
              </a:rPr>
              <a:t>2	4	7	4	6	0	5	−2</a:t>
            </a:r>
            <a:endParaRPr sz="1900">
              <a:latin typeface="Arial"/>
              <a:cs typeface="Arial"/>
            </a:endParaRPr>
          </a:p>
        </p:txBody>
      </p:sp>
      <p:sp>
        <p:nvSpPr>
          <p:cNvPr id="35" name="object 35"/>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37" name="object 37"/>
          <p:cNvSpPr txBox="1">
            <a:spLocks noGrp="1"/>
          </p:cNvSpPr>
          <p:nvPr>
            <p:ph type="dt" sz="half" idx="6"/>
          </p:nvPr>
        </p:nvSpPr>
        <p:spPr>
          <a:prstGeom prst="rect">
            <a:avLst/>
          </a:prstGeom>
        </p:spPr>
        <p:txBody>
          <a:bodyPr vert="horz" wrap="square" lIns="0" tIns="0" rIns="0" bIns="0" rtlCol="0">
            <a:spAutoFit/>
          </a:bodyPr>
          <a:lstStyle/>
          <a:p>
            <a:pPr marL="12700">
              <a:lnSpc>
                <a:spcPts val="860"/>
              </a:lnSpc>
            </a:pPr>
            <a:r>
              <a:rPr spc="-30" dirty="0"/>
              <a:t>Lectures</a:t>
            </a:r>
            <a:r>
              <a:rPr spc="50" dirty="0"/>
              <a:t> </a:t>
            </a:r>
            <a:r>
              <a:rPr spc="-60" dirty="0"/>
              <a:t>13</a:t>
            </a:r>
            <a:r>
              <a:rPr spc="50" dirty="0"/>
              <a:t> </a:t>
            </a:r>
            <a:r>
              <a:rPr spc="-55" dirty="0"/>
              <a:t>and</a:t>
            </a:r>
            <a:r>
              <a:rPr spc="55" dirty="0"/>
              <a:t> </a:t>
            </a:r>
            <a:r>
              <a:rPr spc="-60" dirty="0"/>
              <a:t>14</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32</a:t>
            </a:fld>
            <a:endParaRPr spc="20" dirty="0"/>
          </a:p>
        </p:txBody>
      </p:sp>
      <p:sp>
        <p:nvSpPr>
          <p:cNvPr id="24" name="object 24"/>
          <p:cNvSpPr txBox="1"/>
          <p:nvPr/>
        </p:nvSpPr>
        <p:spPr>
          <a:xfrm>
            <a:off x="2634479" y="3973481"/>
            <a:ext cx="879475" cy="274955"/>
          </a:xfrm>
          <a:prstGeom prst="rect">
            <a:avLst/>
          </a:prstGeom>
        </p:spPr>
        <p:txBody>
          <a:bodyPr vert="horz" wrap="square" lIns="0" tIns="17145" rIns="0" bIns="0" rtlCol="0">
            <a:spAutoFit/>
          </a:bodyPr>
          <a:lstStyle/>
          <a:p>
            <a:pPr marL="12700">
              <a:lnSpc>
                <a:spcPct val="100000"/>
              </a:lnSpc>
              <a:spcBef>
                <a:spcPts val="135"/>
              </a:spcBef>
            </a:pPr>
            <a:r>
              <a:rPr sz="1600" spc="20" dirty="0">
                <a:latin typeface="Times New Roman"/>
                <a:cs typeface="Times New Roman"/>
              </a:rPr>
              <a:t>CHANCE</a:t>
            </a:r>
            <a:endParaRPr sz="1600">
              <a:latin typeface="Times New Roman"/>
              <a:cs typeface="Times New Roman"/>
            </a:endParaRPr>
          </a:p>
        </p:txBody>
      </p:sp>
      <p:sp>
        <p:nvSpPr>
          <p:cNvPr id="25" name="object 25"/>
          <p:cNvSpPr txBox="1"/>
          <p:nvPr/>
        </p:nvSpPr>
        <p:spPr>
          <a:xfrm>
            <a:off x="3763118" y="5066854"/>
            <a:ext cx="16065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2</a:t>
            </a:r>
            <a:endParaRPr sz="1900">
              <a:latin typeface="Arial"/>
              <a:cs typeface="Arial"/>
            </a:endParaRPr>
          </a:p>
        </p:txBody>
      </p:sp>
      <p:sp>
        <p:nvSpPr>
          <p:cNvPr id="26" name="object 26"/>
          <p:cNvSpPr txBox="1"/>
          <p:nvPr/>
        </p:nvSpPr>
        <p:spPr>
          <a:xfrm>
            <a:off x="4708180" y="5066854"/>
            <a:ext cx="16065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4</a:t>
            </a:r>
            <a:endParaRPr sz="1900">
              <a:latin typeface="Arial"/>
              <a:cs typeface="Arial"/>
            </a:endParaRPr>
          </a:p>
        </p:txBody>
      </p:sp>
      <p:sp>
        <p:nvSpPr>
          <p:cNvPr id="27" name="object 27"/>
          <p:cNvSpPr txBox="1"/>
          <p:nvPr/>
        </p:nvSpPr>
        <p:spPr>
          <a:xfrm>
            <a:off x="5766524" y="5066854"/>
            <a:ext cx="16065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0</a:t>
            </a:r>
            <a:endParaRPr sz="1900">
              <a:latin typeface="Arial"/>
              <a:cs typeface="Arial"/>
            </a:endParaRPr>
          </a:p>
        </p:txBody>
      </p:sp>
      <p:sp>
        <p:nvSpPr>
          <p:cNvPr id="28" name="object 28"/>
          <p:cNvSpPr txBox="1"/>
          <p:nvPr/>
        </p:nvSpPr>
        <p:spPr>
          <a:xfrm>
            <a:off x="6574680" y="5066854"/>
            <a:ext cx="302260"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−2</a:t>
            </a:r>
            <a:endParaRPr sz="1900">
              <a:latin typeface="Arial"/>
              <a:cs typeface="Arial"/>
            </a:endParaRPr>
          </a:p>
        </p:txBody>
      </p:sp>
      <p:sp>
        <p:nvSpPr>
          <p:cNvPr id="29" name="object 29"/>
          <p:cNvSpPr txBox="1"/>
          <p:nvPr/>
        </p:nvSpPr>
        <p:spPr>
          <a:xfrm>
            <a:off x="3906463" y="4409083"/>
            <a:ext cx="36258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0.5</a:t>
            </a:r>
            <a:endParaRPr sz="1900">
              <a:latin typeface="Arial"/>
              <a:cs typeface="Arial"/>
            </a:endParaRPr>
          </a:p>
        </p:txBody>
      </p:sp>
      <p:sp>
        <p:nvSpPr>
          <p:cNvPr id="30" name="object 30"/>
          <p:cNvSpPr txBox="1"/>
          <p:nvPr/>
        </p:nvSpPr>
        <p:spPr>
          <a:xfrm>
            <a:off x="4923688" y="4416160"/>
            <a:ext cx="36258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0.5</a:t>
            </a:r>
            <a:endParaRPr sz="1900">
              <a:latin typeface="Arial"/>
              <a:cs typeface="Arial"/>
            </a:endParaRPr>
          </a:p>
        </p:txBody>
      </p:sp>
      <p:sp>
        <p:nvSpPr>
          <p:cNvPr id="31" name="object 31"/>
          <p:cNvSpPr txBox="1"/>
          <p:nvPr/>
        </p:nvSpPr>
        <p:spPr>
          <a:xfrm>
            <a:off x="5911240" y="4409083"/>
            <a:ext cx="36258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0.5</a:t>
            </a:r>
            <a:endParaRPr sz="1900">
              <a:latin typeface="Arial"/>
              <a:cs typeface="Arial"/>
            </a:endParaRPr>
          </a:p>
        </p:txBody>
      </p:sp>
      <p:sp>
        <p:nvSpPr>
          <p:cNvPr id="32" name="object 32"/>
          <p:cNvSpPr txBox="1"/>
          <p:nvPr/>
        </p:nvSpPr>
        <p:spPr>
          <a:xfrm>
            <a:off x="6862371" y="4416160"/>
            <a:ext cx="36258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0.5</a:t>
            </a:r>
            <a:endParaRPr sz="1900">
              <a:latin typeface="Arial"/>
              <a:cs typeface="Arial"/>
            </a:endParaRPr>
          </a:p>
        </p:txBody>
      </p:sp>
      <p:sp>
        <p:nvSpPr>
          <p:cNvPr id="33" name="object 33"/>
          <p:cNvSpPr txBox="1"/>
          <p:nvPr/>
        </p:nvSpPr>
        <p:spPr>
          <a:xfrm>
            <a:off x="4256287" y="3844943"/>
            <a:ext cx="160655"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3</a:t>
            </a:r>
            <a:endParaRPr sz="1900">
              <a:latin typeface="Arial"/>
              <a:cs typeface="Arial"/>
            </a:endParaRPr>
          </a:p>
        </p:txBody>
      </p:sp>
      <p:sp>
        <p:nvSpPr>
          <p:cNvPr id="34" name="object 34"/>
          <p:cNvSpPr txBox="1"/>
          <p:nvPr/>
        </p:nvSpPr>
        <p:spPr>
          <a:xfrm>
            <a:off x="6736526" y="3880324"/>
            <a:ext cx="302260" cy="316230"/>
          </a:xfrm>
          <a:prstGeom prst="rect">
            <a:avLst/>
          </a:prstGeom>
        </p:spPr>
        <p:txBody>
          <a:bodyPr vert="horz" wrap="square" lIns="0" tIns="13335" rIns="0" bIns="0" rtlCol="0">
            <a:spAutoFit/>
          </a:bodyPr>
          <a:lstStyle/>
          <a:p>
            <a:pPr marL="12700">
              <a:lnSpc>
                <a:spcPct val="100000"/>
              </a:lnSpc>
              <a:spcBef>
                <a:spcPts val="105"/>
              </a:spcBef>
            </a:pPr>
            <a:r>
              <a:rPr sz="1900" b="1" dirty="0">
                <a:latin typeface="Arial"/>
                <a:cs typeface="Arial"/>
              </a:rPr>
              <a:t>−1</a:t>
            </a:r>
            <a:endParaRPr sz="19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33</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70" dirty="0"/>
              <a:t>Nondeterministic</a:t>
            </a:r>
            <a:r>
              <a:rPr spc="300" dirty="0"/>
              <a:t> </a:t>
            </a:r>
            <a:r>
              <a:rPr spc="-110" dirty="0"/>
              <a:t>games</a:t>
            </a:r>
            <a:r>
              <a:rPr spc="300" dirty="0"/>
              <a:t> </a:t>
            </a:r>
            <a:r>
              <a:rPr spc="-114" dirty="0"/>
              <a:t>in</a:t>
            </a:r>
            <a:r>
              <a:rPr spc="305" dirty="0"/>
              <a:t> </a:t>
            </a:r>
            <a:r>
              <a:rPr spc="-95" dirty="0"/>
              <a:t>general</a:t>
            </a:r>
          </a:p>
        </p:txBody>
      </p:sp>
      <p:sp>
        <p:nvSpPr>
          <p:cNvPr id="3" name="object 3"/>
          <p:cNvSpPr txBox="1"/>
          <p:nvPr/>
        </p:nvSpPr>
        <p:spPr>
          <a:xfrm>
            <a:off x="1130300" y="1396472"/>
            <a:ext cx="7797800" cy="2904961"/>
          </a:xfrm>
          <a:prstGeom prst="rect">
            <a:avLst/>
          </a:prstGeom>
        </p:spPr>
        <p:txBody>
          <a:bodyPr vert="horz" wrap="square" lIns="0" tIns="14604" rIns="0" bIns="0" rtlCol="0">
            <a:spAutoFit/>
          </a:bodyPr>
          <a:lstStyle/>
          <a:p>
            <a:pPr marL="355600" indent="-342900">
              <a:lnSpc>
                <a:spcPct val="100000"/>
              </a:lnSpc>
              <a:spcBef>
                <a:spcPts val="114"/>
              </a:spcBef>
              <a:spcAft>
                <a:spcPts val="600"/>
              </a:spcAft>
              <a:buFont typeface="Wingdings" panose="05000000000000000000" pitchFamily="2" charset="2"/>
              <a:buChar char="q"/>
            </a:pPr>
            <a:r>
              <a:rPr sz="2050" spc="-100" dirty="0">
                <a:latin typeface="Times New Roman"/>
                <a:cs typeface="Times New Roman"/>
              </a:rPr>
              <a:t>We</a:t>
            </a:r>
            <a:r>
              <a:rPr sz="2050" spc="110" dirty="0">
                <a:latin typeface="Times New Roman"/>
                <a:cs typeface="Times New Roman"/>
              </a:rPr>
              <a:t> </a:t>
            </a:r>
            <a:r>
              <a:rPr sz="2050" spc="-15" dirty="0">
                <a:latin typeface="Times New Roman"/>
                <a:cs typeface="Times New Roman"/>
              </a:rPr>
              <a:t>still</a:t>
            </a:r>
            <a:r>
              <a:rPr sz="2050" spc="114" dirty="0">
                <a:latin typeface="Times New Roman"/>
                <a:cs typeface="Times New Roman"/>
              </a:rPr>
              <a:t> </a:t>
            </a:r>
            <a:r>
              <a:rPr sz="2050" dirty="0">
                <a:latin typeface="Times New Roman"/>
                <a:cs typeface="Times New Roman"/>
              </a:rPr>
              <a:t>want</a:t>
            </a:r>
            <a:r>
              <a:rPr sz="2050" spc="114"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45" dirty="0">
                <a:latin typeface="Times New Roman"/>
                <a:cs typeface="Times New Roman"/>
              </a:rPr>
              <a:t>pick</a:t>
            </a:r>
            <a:r>
              <a:rPr sz="2050" spc="114"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75" dirty="0">
                <a:latin typeface="Times New Roman"/>
                <a:cs typeface="Times New Roman"/>
              </a:rPr>
              <a:t>move</a:t>
            </a:r>
            <a:r>
              <a:rPr sz="2050" spc="114" dirty="0">
                <a:latin typeface="Times New Roman"/>
                <a:cs typeface="Times New Roman"/>
              </a:rPr>
              <a:t> </a:t>
            </a:r>
            <a:r>
              <a:rPr sz="2050" spc="95" dirty="0">
                <a:latin typeface="Times New Roman"/>
                <a:cs typeface="Times New Roman"/>
              </a:rPr>
              <a:t>that</a:t>
            </a:r>
            <a:r>
              <a:rPr sz="2050" spc="110" dirty="0">
                <a:latin typeface="Times New Roman"/>
                <a:cs typeface="Times New Roman"/>
              </a:rPr>
              <a:t> </a:t>
            </a:r>
            <a:r>
              <a:rPr sz="2050" spc="-25" dirty="0">
                <a:latin typeface="Times New Roman"/>
                <a:cs typeface="Times New Roman"/>
              </a:rPr>
              <a:t>leads</a:t>
            </a:r>
            <a:r>
              <a:rPr sz="2050" spc="114" dirty="0">
                <a:latin typeface="Times New Roman"/>
                <a:cs typeface="Times New Roman"/>
              </a:rPr>
              <a:t> </a:t>
            </a:r>
            <a:r>
              <a:rPr sz="2050" spc="40" dirty="0">
                <a:latin typeface="Times New Roman"/>
                <a:cs typeface="Times New Roman"/>
              </a:rPr>
              <a:t>to</a:t>
            </a:r>
            <a:r>
              <a:rPr sz="2050" spc="114"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25" dirty="0">
                <a:latin typeface="Times New Roman"/>
                <a:cs typeface="Times New Roman"/>
              </a:rPr>
              <a:t>best</a:t>
            </a:r>
            <a:r>
              <a:rPr sz="2050" spc="110" dirty="0">
                <a:latin typeface="Times New Roman"/>
                <a:cs typeface="Times New Roman"/>
              </a:rPr>
              <a:t> </a:t>
            </a:r>
            <a:r>
              <a:rPr sz="2050" spc="-10" dirty="0">
                <a:latin typeface="Times New Roman"/>
                <a:cs typeface="Times New Roman"/>
              </a:rPr>
              <a:t>position</a:t>
            </a:r>
            <a:r>
              <a:rPr lang="en-GB" sz="2050" spc="-10" dirty="0">
                <a:latin typeface="Times New Roman"/>
                <a:cs typeface="Times New Roman"/>
              </a:rPr>
              <a:t>, but</a:t>
            </a:r>
            <a:endParaRPr lang="en-GB" sz="2050" dirty="0">
              <a:latin typeface="Times New Roman"/>
              <a:cs typeface="Times New Roman"/>
            </a:endParaRPr>
          </a:p>
          <a:p>
            <a:pPr marL="812800" lvl="1" indent="-342900">
              <a:spcBef>
                <a:spcPts val="114"/>
              </a:spcBef>
              <a:buFont typeface="Wingdings" panose="05000000000000000000" pitchFamily="2" charset="2"/>
              <a:buChar char="Ø"/>
            </a:pPr>
            <a:r>
              <a:rPr lang="en-GB" sz="2050" spc="-10" dirty="0">
                <a:latin typeface="Times New Roman"/>
                <a:cs typeface="Times New Roman"/>
              </a:rPr>
              <a:t>The </a:t>
            </a:r>
            <a:r>
              <a:rPr sz="2050" spc="-10" dirty="0">
                <a:latin typeface="Times New Roman"/>
                <a:cs typeface="Times New Roman"/>
              </a:rPr>
              <a:t>resulting</a:t>
            </a:r>
            <a:r>
              <a:rPr sz="2050" spc="110" dirty="0">
                <a:latin typeface="Times New Roman"/>
                <a:cs typeface="Times New Roman"/>
              </a:rPr>
              <a:t> </a:t>
            </a:r>
            <a:r>
              <a:rPr sz="2050" spc="-15" dirty="0">
                <a:latin typeface="Times New Roman"/>
                <a:cs typeface="Times New Roman"/>
              </a:rPr>
              <a:t>positions</a:t>
            </a:r>
            <a:r>
              <a:rPr sz="2050" spc="114" dirty="0">
                <a:latin typeface="Times New Roman"/>
                <a:cs typeface="Times New Roman"/>
              </a:rPr>
              <a:t> </a:t>
            </a:r>
            <a:r>
              <a:rPr sz="2050" spc="-25" dirty="0">
                <a:latin typeface="Times New Roman"/>
                <a:cs typeface="Times New Roman"/>
              </a:rPr>
              <a:t>do</a:t>
            </a:r>
            <a:r>
              <a:rPr sz="2050" spc="110" dirty="0">
                <a:latin typeface="Times New Roman"/>
                <a:cs typeface="Times New Roman"/>
              </a:rPr>
              <a:t> </a:t>
            </a:r>
            <a:r>
              <a:rPr sz="2050" spc="35" dirty="0">
                <a:latin typeface="Times New Roman"/>
                <a:cs typeface="Times New Roman"/>
              </a:rPr>
              <a:t>not</a:t>
            </a:r>
            <a:r>
              <a:rPr sz="2050" spc="114" dirty="0">
                <a:latin typeface="Times New Roman"/>
                <a:cs typeface="Times New Roman"/>
              </a:rPr>
              <a:t> </a:t>
            </a:r>
            <a:r>
              <a:rPr sz="2050" spc="-40" dirty="0">
                <a:latin typeface="Times New Roman"/>
                <a:cs typeface="Times New Roman"/>
              </a:rPr>
              <a:t>have</a:t>
            </a:r>
            <a:r>
              <a:rPr sz="2050" spc="110" dirty="0">
                <a:latin typeface="Times New Roman"/>
                <a:cs typeface="Times New Roman"/>
              </a:rPr>
              <a:t> </a:t>
            </a:r>
            <a:r>
              <a:rPr sz="2050" spc="-25" dirty="0">
                <a:latin typeface="Times New Roman"/>
                <a:cs typeface="Times New Roman"/>
              </a:rPr>
              <a:t>definite</a:t>
            </a:r>
            <a:r>
              <a:rPr sz="2050" spc="114" dirty="0">
                <a:latin typeface="Times New Roman"/>
                <a:cs typeface="Times New Roman"/>
              </a:rPr>
              <a:t> </a:t>
            </a:r>
            <a:r>
              <a:rPr sz="2050" spc="-10" dirty="0">
                <a:latin typeface="Times New Roman"/>
                <a:cs typeface="Times New Roman"/>
              </a:rPr>
              <a:t>minimax</a:t>
            </a:r>
            <a:r>
              <a:rPr sz="2050" spc="110" dirty="0">
                <a:latin typeface="Times New Roman"/>
                <a:cs typeface="Times New Roman"/>
              </a:rPr>
              <a:t> </a:t>
            </a:r>
            <a:r>
              <a:rPr sz="2050" spc="-45" dirty="0">
                <a:latin typeface="Times New Roman"/>
                <a:cs typeface="Times New Roman"/>
              </a:rPr>
              <a:t>values</a:t>
            </a:r>
            <a:r>
              <a:rPr sz="2050" spc="114" dirty="0">
                <a:latin typeface="Times New Roman"/>
                <a:cs typeface="Times New Roman"/>
              </a:rPr>
              <a:t> </a:t>
            </a:r>
            <a:r>
              <a:rPr sz="2050" spc="-170" dirty="0">
                <a:latin typeface="Times New Roman"/>
                <a:cs typeface="Times New Roman"/>
              </a:rPr>
              <a:t>!</a:t>
            </a:r>
            <a:endParaRPr sz="2050" dirty="0">
              <a:latin typeface="Times New Roman"/>
              <a:cs typeface="Times New Roman"/>
            </a:endParaRPr>
          </a:p>
          <a:p>
            <a:pPr marL="812800" marR="5080" lvl="1" indent="-342900">
              <a:lnSpc>
                <a:spcPct val="101200"/>
              </a:lnSpc>
              <a:buFont typeface="Wingdings" panose="05000000000000000000" pitchFamily="2" charset="2"/>
              <a:buChar char="Ø"/>
              <a:tabLst>
                <a:tab pos="605155" algn="l"/>
                <a:tab pos="4741545" algn="l"/>
              </a:tabLst>
            </a:pPr>
            <a:r>
              <a:rPr sz="2050" spc="-114" dirty="0">
                <a:latin typeface="Times New Roman"/>
                <a:cs typeface="Times New Roman"/>
              </a:rPr>
              <a:t>we</a:t>
            </a:r>
            <a:r>
              <a:rPr sz="2050" spc="335" dirty="0">
                <a:latin typeface="Times New Roman"/>
                <a:cs typeface="Times New Roman"/>
              </a:rPr>
              <a:t> </a:t>
            </a:r>
            <a:r>
              <a:rPr sz="2050" spc="-5" dirty="0">
                <a:latin typeface="Times New Roman"/>
                <a:cs typeface="Times New Roman"/>
              </a:rPr>
              <a:t>can</a:t>
            </a:r>
            <a:r>
              <a:rPr sz="2050" spc="335" dirty="0">
                <a:latin typeface="Times New Roman"/>
                <a:cs typeface="Times New Roman"/>
              </a:rPr>
              <a:t> </a:t>
            </a:r>
            <a:r>
              <a:rPr sz="2050" spc="-35" dirty="0">
                <a:latin typeface="Times New Roman"/>
                <a:cs typeface="Times New Roman"/>
              </a:rPr>
              <a:t>only</a:t>
            </a:r>
            <a:r>
              <a:rPr sz="2050" spc="335" dirty="0">
                <a:latin typeface="Times New Roman"/>
                <a:cs typeface="Times New Roman"/>
              </a:rPr>
              <a:t> </a:t>
            </a:r>
            <a:r>
              <a:rPr sz="2050" spc="-10" dirty="0">
                <a:latin typeface="Times New Roman"/>
                <a:cs typeface="Times New Roman"/>
              </a:rPr>
              <a:t>calculate</a:t>
            </a:r>
            <a:r>
              <a:rPr sz="2050" spc="335" dirty="0">
                <a:latin typeface="Times New Roman"/>
                <a:cs typeface="Times New Roman"/>
              </a:rPr>
              <a:t> </a:t>
            </a:r>
            <a:r>
              <a:rPr sz="2050" spc="35" dirty="0">
                <a:latin typeface="Times New Roman"/>
                <a:cs typeface="Times New Roman"/>
              </a:rPr>
              <a:t>the</a:t>
            </a:r>
            <a:r>
              <a:rPr sz="2050" spc="340" dirty="0">
                <a:latin typeface="Times New Roman"/>
                <a:cs typeface="Times New Roman"/>
              </a:rPr>
              <a:t> </a:t>
            </a:r>
            <a:r>
              <a:rPr sz="2050" b="1" spc="-45" dirty="0">
                <a:solidFill>
                  <a:srgbClr val="7F0000"/>
                </a:solidFill>
                <a:latin typeface="Times New Roman" panose="02020603050405020304" pitchFamily="18" charset="0"/>
                <a:cs typeface="Times New Roman" panose="02020603050405020304" pitchFamily="18" charset="0"/>
              </a:rPr>
              <a:t>expected</a:t>
            </a:r>
            <a:r>
              <a:rPr lang="en-GB" sz="2050" b="1" spc="-45" dirty="0">
                <a:solidFill>
                  <a:srgbClr val="7F0000"/>
                </a:solidFill>
                <a:latin typeface="Times New Roman" panose="02020603050405020304" pitchFamily="18" charset="0"/>
                <a:cs typeface="Times New Roman" panose="02020603050405020304" pitchFamily="18" charset="0"/>
              </a:rPr>
              <a:t> </a:t>
            </a:r>
            <a:r>
              <a:rPr sz="2050" b="1" spc="-75" dirty="0">
                <a:solidFill>
                  <a:srgbClr val="7F0000"/>
                </a:solidFill>
                <a:latin typeface="Times New Roman" panose="02020603050405020304" pitchFamily="18" charset="0"/>
                <a:cs typeface="Times New Roman" panose="02020603050405020304" pitchFamily="18" charset="0"/>
              </a:rPr>
              <a:t>value</a:t>
            </a:r>
            <a:r>
              <a:rPr sz="2050" spc="-75" dirty="0">
                <a:latin typeface="Times New Roman" panose="02020603050405020304" pitchFamily="18" charset="0"/>
                <a:cs typeface="Times New Roman" panose="02020603050405020304" pitchFamily="18" charset="0"/>
              </a:rPr>
              <a:t>,</a:t>
            </a:r>
            <a:r>
              <a:rPr sz="2050" spc="-65" dirty="0">
                <a:latin typeface="Times New Roman" panose="02020603050405020304" pitchFamily="18" charset="0"/>
                <a:cs typeface="Times New Roman" panose="02020603050405020304" pitchFamily="18" charset="0"/>
              </a:rPr>
              <a:t> </a:t>
            </a:r>
            <a:r>
              <a:rPr sz="2050" spc="-35" dirty="0">
                <a:latin typeface="Times New Roman"/>
                <a:cs typeface="Times New Roman"/>
              </a:rPr>
              <a:t>where</a:t>
            </a:r>
            <a:r>
              <a:rPr sz="2050" spc="315" dirty="0">
                <a:latin typeface="Times New Roman"/>
                <a:cs typeface="Times New Roman"/>
              </a:rPr>
              <a:t> </a:t>
            </a:r>
            <a:r>
              <a:rPr sz="2050" spc="5" dirty="0">
                <a:latin typeface="Times New Roman"/>
                <a:cs typeface="Times New Roman"/>
              </a:rPr>
              <a:t>expectation</a:t>
            </a:r>
            <a:r>
              <a:rPr sz="2050" spc="310" dirty="0">
                <a:latin typeface="Times New Roman"/>
                <a:cs typeface="Times New Roman"/>
              </a:rPr>
              <a:t> </a:t>
            </a:r>
            <a:r>
              <a:rPr sz="2050" spc="-60" dirty="0">
                <a:latin typeface="Times New Roman"/>
                <a:cs typeface="Times New Roman"/>
              </a:rPr>
              <a:t>is </a:t>
            </a:r>
            <a:r>
              <a:rPr sz="2050" spc="-500" dirty="0">
                <a:latin typeface="Times New Roman"/>
                <a:cs typeface="Times New Roman"/>
              </a:rPr>
              <a:t> </a:t>
            </a:r>
            <a:r>
              <a:rPr sz="2050" spc="15" dirty="0">
                <a:latin typeface="Times New Roman"/>
                <a:cs typeface="Times New Roman"/>
              </a:rPr>
              <a:t>taken</a:t>
            </a:r>
            <a:r>
              <a:rPr sz="2050" spc="105" dirty="0">
                <a:latin typeface="Times New Roman"/>
                <a:cs typeface="Times New Roman"/>
              </a:rPr>
              <a:t> </a:t>
            </a:r>
            <a:r>
              <a:rPr sz="2050" spc="-60" dirty="0">
                <a:latin typeface="Times New Roman"/>
                <a:cs typeface="Times New Roman"/>
              </a:rPr>
              <a:t>over</a:t>
            </a:r>
            <a:r>
              <a:rPr sz="2050" spc="110" dirty="0">
                <a:latin typeface="Times New Roman"/>
                <a:cs typeface="Times New Roman"/>
              </a:rPr>
              <a:t> </a:t>
            </a:r>
            <a:r>
              <a:rPr sz="2050" spc="-25" dirty="0">
                <a:latin typeface="Times New Roman"/>
                <a:cs typeface="Times New Roman"/>
              </a:rPr>
              <a:t>all</a:t>
            </a:r>
            <a:r>
              <a:rPr sz="2050" spc="110" dirty="0">
                <a:latin typeface="Times New Roman"/>
                <a:cs typeface="Times New Roman"/>
              </a:rPr>
              <a:t> </a:t>
            </a:r>
            <a:r>
              <a:rPr sz="2050" spc="-35" dirty="0">
                <a:latin typeface="Times New Roman"/>
                <a:cs typeface="Times New Roman"/>
              </a:rPr>
              <a:t>possible</a:t>
            </a:r>
            <a:r>
              <a:rPr sz="2050" spc="110" dirty="0">
                <a:latin typeface="Times New Roman"/>
                <a:cs typeface="Times New Roman"/>
              </a:rPr>
              <a:t> </a:t>
            </a:r>
            <a:r>
              <a:rPr sz="2050" spc="-45" dirty="0">
                <a:latin typeface="Times New Roman"/>
                <a:cs typeface="Times New Roman"/>
              </a:rPr>
              <a:t>dice</a:t>
            </a:r>
            <a:r>
              <a:rPr sz="2050" spc="110" dirty="0">
                <a:latin typeface="Times New Roman"/>
                <a:cs typeface="Times New Roman"/>
              </a:rPr>
              <a:t> </a:t>
            </a:r>
            <a:r>
              <a:rPr sz="2050" spc="-35" dirty="0">
                <a:latin typeface="Times New Roman"/>
                <a:cs typeface="Times New Roman"/>
              </a:rPr>
              <a:t>rolls.</a:t>
            </a:r>
            <a:endParaRPr sz="2050" dirty="0">
              <a:latin typeface="Times New Roman"/>
              <a:cs typeface="Times New Roman"/>
            </a:endParaRPr>
          </a:p>
          <a:p>
            <a:pPr marL="355600" indent="-342900">
              <a:lnSpc>
                <a:spcPct val="100000"/>
              </a:lnSpc>
              <a:spcBef>
                <a:spcPts val="1560"/>
              </a:spcBef>
              <a:spcAft>
                <a:spcPts val="600"/>
              </a:spcAft>
              <a:buFont typeface="Wingdings" panose="05000000000000000000" pitchFamily="2" charset="2"/>
              <a:buChar char="q"/>
            </a:pPr>
            <a:r>
              <a:rPr sz="2050" spc="-5" dirty="0">
                <a:latin typeface="Times New Roman"/>
                <a:cs typeface="Times New Roman"/>
              </a:rPr>
              <a:t>Idea</a:t>
            </a:r>
            <a:r>
              <a:rPr sz="2050" spc="100" dirty="0">
                <a:latin typeface="Times New Roman"/>
                <a:cs typeface="Times New Roman"/>
              </a:rPr>
              <a:t> </a:t>
            </a:r>
            <a:r>
              <a:rPr sz="2050" spc="40" dirty="0">
                <a:latin typeface="Times New Roman"/>
                <a:cs typeface="Times New Roman"/>
              </a:rPr>
              <a:t>to</a:t>
            </a:r>
            <a:r>
              <a:rPr sz="2050" spc="105" dirty="0">
                <a:latin typeface="Times New Roman"/>
                <a:cs typeface="Times New Roman"/>
              </a:rPr>
              <a:t> </a:t>
            </a:r>
            <a:r>
              <a:rPr sz="2050" spc="5" dirty="0">
                <a:latin typeface="Times New Roman"/>
                <a:cs typeface="Times New Roman"/>
              </a:rPr>
              <a:t>extend</a:t>
            </a:r>
            <a:r>
              <a:rPr sz="2050" spc="100" dirty="0">
                <a:latin typeface="Times New Roman"/>
                <a:cs typeface="Times New Roman"/>
              </a:rPr>
              <a:t> </a:t>
            </a:r>
            <a:r>
              <a:rPr sz="2050" spc="-20" dirty="0">
                <a:latin typeface="Times New Roman"/>
                <a:cs typeface="Times New Roman"/>
              </a:rPr>
              <a:t>minimax:</a:t>
            </a:r>
            <a:endParaRPr sz="2050" dirty="0">
              <a:latin typeface="Times New Roman"/>
              <a:cs typeface="Times New Roman"/>
            </a:endParaRPr>
          </a:p>
          <a:p>
            <a:pPr marL="800100" lvl="1" indent="-342900">
              <a:spcBef>
                <a:spcPts val="35"/>
              </a:spcBef>
              <a:buFont typeface="Wingdings" panose="05000000000000000000" pitchFamily="2" charset="2"/>
              <a:buChar char="ü"/>
              <a:tabLst>
                <a:tab pos="578485" algn="l"/>
              </a:tabLst>
            </a:pPr>
            <a:r>
              <a:rPr sz="2050" spc="-10" dirty="0">
                <a:latin typeface="Times New Roman"/>
                <a:cs typeface="Times New Roman"/>
              </a:rPr>
              <a:t>evaluate</a:t>
            </a:r>
            <a:r>
              <a:rPr sz="2050" spc="100" dirty="0">
                <a:latin typeface="Times New Roman"/>
                <a:cs typeface="Times New Roman"/>
              </a:rPr>
              <a:t> </a:t>
            </a:r>
            <a:r>
              <a:rPr sz="2050" spc="10" dirty="0">
                <a:latin typeface="Times New Roman"/>
                <a:cs typeface="Times New Roman"/>
              </a:rPr>
              <a:t>terminal,</a:t>
            </a:r>
            <a:r>
              <a:rPr sz="2050" spc="105" dirty="0">
                <a:latin typeface="Times New Roman"/>
                <a:cs typeface="Times New Roman"/>
              </a:rPr>
              <a:t> </a:t>
            </a:r>
            <a:r>
              <a:rPr sz="2050" spc="-45" dirty="0">
                <a:latin typeface="Times New Roman"/>
                <a:cs typeface="Times New Roman"/>
              </a:rPr>
              <a:t>MIN</a:t>
            </a:r>
            <a:r>
              <a:rPr sz="2050" spc="105" dirty="0">
                <a:latin typeface="Times New Roman"/>
                <a:cs typeface="Times New Roman"/>
              </a:rPr>
              <a:t> </a:t>
            </a:r>
            <a:r>
              <a:rPr sz="2050" spc="30" dirty="0">
                <a:latin typeface="Times New Roman"/>
                <a:cs typeface="Times New Roman"/>
              </a:rPr>
              <a:t>and</a:t>
            </a:r>
            <a:r>
              <a:rPr sz="2050" spc="105" dirty="0">
                <a:latin typeface="Times New Roman"/>
                <a:cs typeface="Times New Roman"/>
              </a:rPr>
              <a:t> </a:t>
            </a:r>
            <a:r>
              <a:rPr sz="2050" spc="-55" dirty="0">
                <a:latin typeface="Times New Roman"/>
                <a:cs typeface="Times New Roman"/>
              </a:rPr>
              <a:t>MAX</a:t>
            </a:r>
            <a:r>
              <a:rPr sz="2050" spc="105" dirty="0">
                <a:latin typeface="Times New Roman"/>
                <a:cs typeface="Times New Roman"/>
              </a:rPr>
              <a:t> </a:t>
            </a:r>
            <a:r>
              <a:rPr sz="2050" spc="-20" dirty="0">
                <a:latin typeface="Times New Roman"/>
                <a:cs typeface="Times New Roman"/>
              </a:rPr>
              <a:t>nodes</a:t>
            </a:r>
            <a:r>
              <a:rPr sz="2050" spc="100" dirty="0">
                <a:latin typeface="Times New Roman"/>
                <a:cs typeface="Times New Roman"/>
              </a:rPr>
              <a:t> </a:t>
            </a:r>
            <a:r>
              <a:rPr sz="2050" spc="-10" dirty="0">
                <a:latin typeface="Times New Roman"/>
                <a:cs typeface="Times New Roman"/>
              </a:rPr>
              <a:t>as</a:t>
            </a:r>
            <a:r>
              <a:rPr sz="2050" spc="105" dirty="0">
                <a:latin typeface="Times New Roman"/>
                <a:cs typeface="Times New Roman"/>
              </a:rPr>
              <a:t> </a:t>
            </a:r>
            <a:r>
              <a:rPr sz="2050" spc="-35" dirty="0">
                <a:latin typeface="Times New Roman"/>
                <a:cs typeface="Times New Roman"/>
              </a:rPr>
              <a:t>before</a:t>
            </a:r>
            <a:endParaRPr sz="2050" dirty="0">
              <a:latin typeface="Times New Roman"/>
              <a:cs typeface="Times New Roman"/>
            </a:endParaRPr>
          </a:p>
          <a:p>
            <a:pPr marL="812800" marR="5715" lvl="1" indent="-342900">
              <a:lnSpc>
                <a:spcPct val="101200"/>
              </a:lnSpc>
              <a:buFont typeface="Wingdings" panose="05000000000000000000" pitchFamily="2" charset="2"/>
              <a:buChar char="ü"/>
              <a:tabLst>
                <a:tab pos="576580" algn="l"/>
              </a:tabLst>
            </a:pPr>
            <a:r>
              <a:rPr sz="2050" spc="-10" dirty="0">
                <a:latin typeface="Times New Roman"/>
                <a:cs typeface="Times New Roman"/>
              </a:rPr>
              <a:t>evaluate</a:t>
            </a:r>
            <a:r>
              <a:rPr sz="2050" spc="100" dirty="0">
                <a:latin typeface="Times New Roman"/>
                <a:cs typeface="Times New Roman"/>
              </a:rPr>
              <a:t> </a:t>
            </a:r>
            <a:r>
              <a:rPr sz="2050" spc="-30" dirty="0">
                <a:latin typeface="Times New Roman"/>
                <a:cs typeface="Times New Roman"/>
              </a:rPr>
              <a:t>chance</a:t>
            </a:r>
            <a:r>
              <a:rPr sz="2050" spc="105" dirty="0">
                <a:latin typeface="Times New Roman"/>
                <a:cs typeface="Times New Roman"/>
              </a:rPr>
              <a:t> </a:t>
            </a:r>
            <a:r>
              <a:rPr sz="2050" spc="-20" dirty="0">
                <a:latin typeface="Times New Roman"/>
                <a:cs typeface="Times New Roman"/>
              </a:rPr>
              <a:t>nodes</a:t>
            </a:r>
            <a:r>
              <a:rPr sz="2050" spc="105" dirty="0">
                <a:latin typeface="Times New Roman"/>
                <a:cs typeface="Times New Roman"/>
              </a:rPr>
              <a:t> </a:t>
            </a:r>
            <a:r>
              <a:rPr sz="2050" spc="-30" dirty="0">
                <a:latin typeface="Times New Roman"/>
                <a:cs typeface="Times New Roman"/>
              </a:rPr>
              <a:t>by</a:t>
            </a:r>
            <a:r>
              <a:rPr sz="2050" spc="100" dirty="0">
                <a:latin typeface="Times New Roman"/>
                <a:cs typeface="Times New Roman"/>
              </a:rPr>
              <a:t> </a:t>
            </a:r>
            <a:r>
              <a:rPr sz="2050" spc="10" dirty="0">
                <a:latin typeface="Times New Roman"/>
                <a:cs typeface="Times New Roman"/>
              </a:rPr>
              <a:t>taking</a:t>
            </a:r>
            <a:r>
              <a:rPr sz="2050" spc="100" dirty="0">
                <a:latin typeface="Times New Roman"/>
                <a:cs typeface="Times New Roman"/>
              </a:rPr>
              <a:t> </a:t>
            </a:r>
            <a:r>
              <a:rPr sz="2050" b="1" spc="-35" dirty="0">
                <a:solidFill>
                  <a:schemeClr val="accent1"/>
                </a:solidFill>
                <a:latin typeface="Times New Roman"/>
                <a:cs typeface="Times New Roman"/>
              </a:rPr>
              <a:t>weighted</a:t>
            </a:r>
            <a:r>
              <a:rPr sz="2050" b="1" spc="105" dirty="0">
                <a:solidFill>
                  <a:schemeClr val="accent1"/>
                </a:solidFill>
                <a:latin typeface="Times New Roman"/>
                <a:cs typeface="Times New Roman"/>
              </a:rPr>
              <a:t> </a:t>
            </a:r>
            <a:r>
              <a:rPr sz="2050" b="1" spc="-35" dirty="0">
                <a:solidFill>
                  <a:schemeClr val="accent1"/>
                </a:solidFill>
                <a:latin typeface="Times New Roman"/>
                <a:cs typeface="Times New Roman"/>
              </a:rPr>
              <a:t>average</a:t>
            </a:r>
            <a:r>
              <a:rPr sz="2050" b="1" spc="100" dirty="0">
                <a:solidFill>
                  <a:schemeClr val="accent1"/>
                </a:solidFill>
                <a:latin typeface="Times New Roman"/>
                <a:cs typeface="Times New Roman"/>
              </a:rPr>
              <a:t> </a:t>
            </a:r>
            <a:r>
              <a:rPr sz="2050" b="1" spc="-100" dirty="0">
                <a:solidFill>
                  <a:schemeClr val="accent1"/>
                </a:solidFill>
                <a:latin typeface="Times New Roman"/>
                <a:cs typeface="Times New Roman"/>
              </a:rPr>
              <a:t>of</a:t>
            </a:r>
            <a:r>
              <a:rPr sz="2050" b="1" spc="105" dirty="0">
                <a:solidFill>
                  <a:schemeClr val="accent1"/>
                </a:solidFill>
                <a:latin typeface="Times New Roman"/>
                <a:cs typeface="Times New Roman"/>
              </a:rPr>
              <a:t> </a:t>
            </a:r>
            <a:r>
              <a:rPr sz="2050" b="1" spc="-45" dirty="0">
                <a:solidFill>
                  <a:schemeClr val="accent1"/>
                </a:solidFill>
                <a:latin typeface="Times New Roman"/>
                <a:cs typeface="Times New Roman"/>
              </a:rPr>
              <a:t>values</a:t>
            </a:r>
            <a:r>
              <a:rPr sz="2050" b="1" spc="105" dirty="0">
                <a:solidFill>
                  <a:schemeClr val="accent1"/>
                </a:solidFill>
                <a:latin typeface="Times New Roman"/>
                <a:cs typeface="Times New Roman"/>
              </a:rPr>
              <a:t> </a:t>
            </a:r>
            <a:r>
              <a:rPr sz="2050" spc="-10" dirty="0">
                <a:latin typeface="Times New Roman"/>
                <a:cs typeface="Times New Roman"/>
              </a:rPr>
              <a:t>resulting </a:t>
            </a:r>
            <a:r>
              <a:rPr sz="2050" spc="-500" dirty="0">
                <a:latin typeface="Times New Roman"/>
                <a:cs typeface="Times New Roman"/>
              </a:rPr>
              <a:t> </a:t>
            </a:r>
            <a:r>
              <a:rPr sz="2050" spc="-40" dirty="0">
                <a:latin typeface="Times New Roman"/>
                <a:cs typeface="Times New Roman"/>
              </a:rPr>
              <a:t>from</a:t>
            </a:r>
            <a:r>
              <a:rPr sz="2050" spc="105" dirty="0">
                <a:latin typeface="Times New Roman"/>
                <a:cs typeface="Times New Roman"/>
              </a:rPr>
              <a:t> </a:t>
            </a:r>
            <a:r>
              <a:rPr sz="2050" spc="-25" dirty="0">
                <a:latin typeface="Times New Roman"/>
                <a:cs typeface="Times New Roman"/>
              </a:rPr>
              <a:t>all</a:t>
            </a:r>
            <a:r>
              <a:rPr sz="2050" spc="110" dirty="0">
                <a:latin typeface="Times New Roman"/>
                <a:cs typeface="Times New Roman"/>
              </a:rPr>
              <a:t> </a:t>
            </a:r>
            <a:r>
              <a:rPr sz="2050" spc="-35" dirty="0">
                <a:latin typeface="Times New Roman"/>
                <a:cs typeface="Times New Roman"/>
              </a:rPr>
              <a:t>possible</a:t>
            </a:r>
            <a:r>
              <a:rPr sz="2050" spc="110" dirty="0">
                <a:latin typeface="Times New Roman"/>
                <a:cs typeface="Times New Roman"/>
              </a:rPr>
              <a:t> </a:t>
            </a:r>
            <a:r>
              <a:rPr sz="2050" spc="-45" dirty="0">
                <a:latin typeface="Times New Roman"/>
                <a:cs typeface="Times New Roman"/>
              </a:rPr>
              <a:t>dice</a:t>
            </a:r>
            <a:r>
              <a:rPr sz="2050" spc="110" dirty="0">
                <a:latin typeface="Times New Roman"/>
                <a:cs typeface="Times New Roman"/>
              </a:rPr>
              <a:t> </a:t>
            </a:r>
            <a:r>
              <a:rPr sz="2050" spc="-35" dirty="0">
                <a:latin typeface="Times New Roman"/>
                <a:cs typeface="Times New Roman"/>
              </a:rPr>
              <a:t>rolls.</a:t>
            </a:r>
            <a:endParaRPr sz="2050" dirty="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34</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50" dirty="0"/>
              <a:t>Expectiminimax</a:t>
            </a:r>
            <a:r>
              <a:rPr spc="290" dirty="0"/>
              <a:t> </a:t>
            </a:r>
            <a:r>
              <a:rPr spc="-80" dirty="0"/>
              <a:t>algorithm</a:t>
            </a:r>
          </a:p>
        </p:txBody>
      </p:sp>
      <p:sp>
        <p:nvSpPr>
          <p:cNvPr id="3" name="object 3"/>
          <p:cNvSpPr txBox="1">
            <a:spLocks noGrp="1"/>
          </p:cNvSpPr>
          <p:nvPr>
            <p:ph type="body" idx="1"/>
          </p:nvPr>
        </p:nvSpPr>
        <p:spPr>
          <a:xfrm>
            <a:off x="1130300" y="1396472"/>
            <a:ext cx="7799070" cy="1232902"/>
          </a:xfrm>
          <a:prstGeom prst="rect">
            <a:avLst/>
          </a:prstGeom>
        </p:spPr>
        <p:txBody>
          <a:bodyPr vert="horz" wrap="square" lIns="0" tIns="10795" rIns="0" bIns="0" rtlCol="0">
            <a:spAutoFit/>
          </a:bodyPr>
          <a:lstStyle/>
          <a:p>
            <a:pPr marL="12700" marR="5080">
              <a:lnSpc>
                <a:spcPct val="101200"/>
              </a:lnSpc>
              <a:spcBef>
                <a:spcPts val="85"/>
              </a:spcBef>
            </a:pPr>
            <a:r>
              <a:rPr spc="-25" dirty="0"/>
              <a:t>Similar</a:t>
            </a:r>
            <a:r>
              <a:rPr spc="245" dirty="0"/>
              <a:t> </a:t>
            </a:r>
            <a:r>
              <a:rPr spc="40" dirty="0"/>
              <a:t>to</a:t>
            </a:r>
            <a:r>
              <a:rPr spc="240" dirty="0"/>
              <a:t> </a:t>
            </a:r>
            <a:r>
              <a:rPr b="1" spc="-15" dirty="0">
                <a:latin typeface="Bookman Old Style" panose="02050604050505020204" pitchFamily="18" charset="0"/>
                <a:cs typeface="Bookman Old Style"/>
              </a:rPr>
              <a:t>Minimax</a:t>
            </a:r>
            <a:r>
              <a:rPr spc="-15" dirty="0"/>
              <a:t>,</a:t>
            </a:r>
            <a:r>
              <a:rPr spc="285" dirty="0"/>
              <a:t> </a:t>
            </a:r>
            <a:r>
              <a:rPr spc="70" dirty="0"/>
              <a:t>but</a:t>
            </a:r>
            <a:r>
              <a:rPr spc="250" dirty="0"/>
              <a:t> </a:t>
            </a:r>
            <a:r>
              <a:rPr spc="-40" dirty="0"/>
              <a:t>also</a:t>
            </a:r>
            <a:r>
              <a:rPr spc="245" dirty="0"/>
              <a:t> </a:t>
            </a:r>
            <a:r>
              <a:rPr spc="-10" dirty="0"/>
              <a:t>handles</a:t>
            </a:r>
            <a:r>
              <a:rPr spc="250" dirty="0"/>
              <a:t> </a:t>
            </a:r>
            <a:r>
              <a:rPr spc="-30" dirty="0"/>
              <a:t>chance</a:t>
            </a:r>
            <a:r>
              <a:rPr spc="245" dirty="0"/>
              <a:t> </a:t>
            </a:r>
            <a:r>
              <a:rPr spc="-25" dirty="0"/>
              <a:t>nodes;</a:t>
            </a:r>
            <a:r>
              <a:rPr spc="320" dirty="0"/>
              <a:t> </a:t>
            </a:r>
            <a:r>
              <a:rPr spc="-40" dirty="0"/>
              <a:t>yields</a:t>
            </a:r>
            <a:r>
              <a:rPr spc="245" dirty="0"/>
              <a:t> </a:t>
            </a:r>
            <a:r>
              <a:rPr spc="-5" dirty="0"/>
              <a:t>perfect</a:t>
            </a:r>
            <a:r>
              <a:rPr spc="250" dirty="0"/>
              <a:t> </a:t>
            </a:r>
            <a:r>
              <a:rPr spc="-20" dirty="0"/>
              <a:t>play </a:t>
            </a:r>
            <a:r>
              <a:rPr spc="-500" dirty="0"/>
              <a:t> </a:t>
            </a:r>
            <a:r>
              <a:rPr spc="-25" dirty="0"/>
              <a:t>(maximises</a:t>
            </a:r>
            <a:r>
              <a:rPr spc="105" dirty="0"/>
              <a:t> </a:t>
            </a:r>
            <a:r>
              <a:rPr spc="-5" dirty="0"/>
              <a:t>expected</a:t>
            </a:r>
            <a:r>
              <a:rPr spc="110" dirty="0"/>
              <a:t> </a:t>
            </a:r>
            <a:r>
              <a:rPr spc="-30" dirty="0"/>
              <a:t>values)</a:t>
            </a:r>
          </a:p>
          <a:p>
            <a:pPr>
              <a:lnSpc>
                <a:spcPct val="100000"/>
              </a:lnSpc>
            </a:pPr>
            <a:endParaRPr sz="2000" dirty="0"/>
          </a:p>
          <a:p>
            <a:pPr>
              <a:lnSpc>
                <a:spcPct val="100000"/>
              </a:lnSpc>
              <a:spcBef>
                <a:spcPts val="30"/>
              </a:spcBef>
            </a:pPr>
            <a:endParaRPr sz="1800" dirty="0"/>
          </a:p>
        </p:txBody>
      </p:sp>
      <p:pic>
        <p:nvPicPr>
          <p:cNvPr id="21" name="Picture 20">
            <a:extLst>
              <a:ext uri="{FF2B5EF4-FFF2-40B4-BE49-F238E27FC236}">
                <a16:creationId xmlns:a16="http://schemas.microsoft.com/office/drawing/2014/main" id="{A31BE78D-3409-4592-8B9A-A3D63CCF6A07}"/>
              </a:ext>
            </a:extLst>
          </p:cNvPr>
          <p:cNvPicPr>
            <a:picLocks noChangeAspect="1"/>
          </p:cNvPicPr>
          <p:nvPr/>
        </p:nvPicPr>
        <p:blipFill>
          <a:blip r:embed="rId2"/>
          <a:stretch>
            <a:fillRect/>
          </a:stretch>
        </p:blipFill>
        <p:spPr>
          <a:xfrm>
            <a:off x="927100" y="2779377"/>
            <a:ext cx="8310111" cy="18841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grpSp>
        <p:nvGrpSpPr>
          <p:cNvPr id="4" name="object 4"/>
          <p:cNvGrpSpPr/>
          <p:nvPr/>
        </p:nvGrpSpPr>
        <p:grpSpPr>
          <a:xfrm>
            <a:off x="3977473" y="2200781"/>
            <a:ext cx="278765" cy="267335"/>
            <a:chOff x="3977473" y="2200781"/>
            <a:chExt cx="278765" cy="267335"/>
          </a:xfrm>
        </p:grpSpPr>
        <p:sp>
          <p:nvSpPr>
            <p:cNvPr id="5" name="object 5"/>
            <p:cNvSpPr/>
            <p:nvPr/>
          </p:nvSpPr>
          <p:spPr>
            <a:xfrm>
              <a:off x="3985093" y="2208401"/>
              <a:ext cx="263525" cy="252095"/>
            </a:xfrm>
            <a:custGeom>
              <a:avLst/>
              <a:gdLst/>
              <a:ahLst/>
              <a:cxnLst/>
              <a:rect l="l" t="t" r="r" b="b"/>
              <a:pathLst>
                <a:path w="263525" h="252094">
                  <a:moveTo>
                    <a:pt x="131572" y="0"/>
                  </a:moveTo>
                  <a:lnTo>
                    <a:pt x="0" y="251985"/>
                  </a:lnTo>
                  <a:lnTo>
                    <a:pt x="263129" y="251985"/>
                  </a:lnTo>
                  <a:lnTo>
                    <a:pt x="131572" y="0"/>
                  </a:lnTo>
                  <a:close/>
                </a:path>
              </a:pathLst>
            </a:custGeom>
            <a:solidFill>
              <a:srgbClr val="BFBFBF"/>
            </a:solidFill>
          </p:spPr>
          <p:txBody>
            <a:bodyPr wrap="square" lIns="0" tIns="0" rIns="0" bIns="0" rtlCol="0"/>
            <a:lstStyle/>
            <a:p>
              <a:endParaRPr b="1"/>
            </a:p>
          </p:txBody>
        </p:sp>
        <p:sp>
          <p:nvSpPr>
            <p:cNvPr id="6" name="object 6"/>
            <p:cNvSpPr/>
            <p:nvPr/>
          </p:nvSpPr>
          <p:spPr>
            <a:xfrm>
              <a:off x="3985093" y="2208401"/>
              <a:ext cx="263525" cy="252095"/>
            </a:xfrm>
            <a:custGeom>
              <a:avLst/>
              <a:gdLst/>
              <a:ahLst/>
              <a:cxnLst/>
              <a:rect l="l" t="t" r="r" b="b"/>
              <a:pathLst>
                <a:path w="263525" h="252094">
                  <a:moveTo>
                    <a:pt x="263129" y="251985"/>
                  </a:moveTo>
                  <a:lnTo>
                    <a:pt x="131572" y="0"/>
                  </a:lnTo>
                  <a:lnTo>
                    <a:pt x="0" y="251985"/>
                  </a:lnTo>
                  <a:lnTo>
                    <a:pt x="263129" y="251985"/>
                  </a:lnTo>
                  <a:close/>
                </a:path>
              </a:pathLst>
            </a:custGeom>
            <a:ln w="14843">
              <a:solidFill>
                <a:srgbClr val="000000"/>
              </a:solidFill>
            </a:ln>
          </p:spPr>
          <p:txBody>
            <a:bodyPr wrap="square" lIns="0" tIns="0" rIns="0" bIns="0" rtlCol="0"/>
            <a:lstStyle/>
            <a:p>
              <a:endParaRPr b="1"/>
            </a:p>
          </p:txBody>
        </p:sp>
      </p:grpSp>
      <p:sp>
        <p:nvSpPr>
          <p:cNvPr id="7" name="object 7"/>
          <p:cNvSpPr txBox="1"/>
          <p:nvPr/>
        </p:nvSpPr>
        <p:spPr>
          <a:xfrm>
            <a:off x="5226064" y="3699683"/>
            <a:ext cx="314325" cy="263534"/>
          </a:xfrm>
          <a:prstGeom prst="rect">
            <a:avLst/>
          </a:prstGeom>
        </p:spPr>
        <p:txBody>
          <a:bodyPr vert="horz" wrap="square" lIns="0" tIns="17145" rIns="0" bIns="0" rtlCol="0">
            <a:spAutoFit/>
          </a:bodyPr>
          <a:lstStyle/>
          <a:p>
            <a:pPr marL="12700">
              <a:lnSpc>
                <a:spcPct val="100000"/>
              </a:lnSpc>
              <a:spcBef>
                <a:spcPts val="135"/>
              </a:spcBef>
            </a:pPr>
            <a:r>
              <a:rPr sz="1600" b="1" spc="15" dirty="0">
                <a:latin typeface="Arial"/>
                <a:cs typeface="Arial"/>
              </a:rPr>
              <a:t>0.5</a:t>
            </a:r>
            <a:endParaRPr sz="1600" b="1">
              <a:latin typeface="Arial"/>
              <a:cs typeface="Arial"/>
            </a:endParaRPr>
          </a:p>
        </p:txBody>
      </p:sp>
      <p:sp>
        <p:nvSpPr>
          <p:cNvPr id="8" name="object 8"/>
          <p:cNvSpPr txBox="1"/>
          <p:nvPr/>
        </p:nvSpPr>
        <p:spPr>
          <a:xfrm>
            <a:off x="6932118" y="4263268"/>
            <a:ext cx="1192530" cy="263534"/>
          </a:xfrm>
          <a:prstGeom prst="rect">
            <a:avLst/>
          </a:prstGeom>
        </p:spPr>
        <p:txBody>
          <a:bodyPr vert="horz" wrap="square" lIns="0" tIns="17145" rIns="0" bIns="0" rtlCol="0">
            <a:spAutoFit/>
          </a:bodyPr>
          <a:lstStyle/>
          <a:p>
            <a:pPr marL="12700">
              <a:lnSpc>
                <a:spcPct val="100000"/>
              </a:lnSpc>
              <a:spcBef>
                <a:spcPts val="135"/>
              </a:spcBef>
              <a:tabLst>
                <a:tab pos="537845" algn="l"/>
                <a:tab pos="1121410" algn="l"/>
              </a:tabLst>
            </a:pP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a:t>
            </a:r>
            <a:endParaRPr sz="1600" b="1" dirty="0">
              <a:latin typeface="Arial"/>
              <a:cs typeface="Arial"/>
            </a:endParaRPr>
          </a:p>
        </p:txBody>
      </p:sp>
      <p:sp>
        <p:nvSpPr>
          <p:cNvPr id="11" name="object 11"/>
          <p:cNvSpPr txBox="1"/>
          <p:nvPr/>
        </p:nvSpPr>
        <p:spPr>
          <a:xfrm>
            <a:off x="6194736" y="3280088"/>
            <a:ext cx="1192530" cy="701040"/>
          </a:xfrm>
          <a:prstGeom prst="rect">
            <a:avLst/>
          </a:prstGeom>
        </p:spPr>
        <p:txBody>
          <a:bodyPr vert="horz" wrap="square" lIns="0" tIns="17145" rIns="0" bIns="0" rtlCol="0">
            <a:spAutoFit/>
          </a:bodyPr>
          <a:lstStyle/>
          <a:p>
            <a:pPr marL="12700">
              <a:lnSpc>
                <a:spcPct val="100000"/>
              </a:lnSpc>
              <a:spcBef>
                <a:spcPts val="135"/>
              </a:spcBef>
              <a:tabLst>
                <a:tab pos="537845" algn="l"/>
                <a:tab pos="1121410" algn="l"/>
              </a:tabLst>
            </a:pP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a:t>
            </a:r>
            <a:endParaRPr sz="1600" b="1" dirty="0">
              <a:latin typeface="Arial"/>
              <a:cs typeface="Arial"/>
            </a:endParaRPr>
          </a:p>
          <a:p>
            <a:pPr marL="227965">
              <a:lnSpc>
                <a:spcPct val="100000"/>
              </a:lnSpc>
              <a:spcBef>
                <a:spcPts val="1430"/>
              </a:spcBef>
            </a:pPr>
            <a:r>
              <a:rPr sz="1600" b="1" spc="15" dirty="0">
                <a:latin typeface="Arial"/>
                <a:cs typeface="Arial"/>
              </a:rPr>
              <a:t>0.5</a:t>
            </a:r>
            <a:endParaRPr sz="1600" b="1" dirty="0">
              <a:latin typeface="Arial"/>
              <a:cs typeface="Arial"/>
            </a:endParaRPr>
          </a:p>
        </p:txBody>
      </p:sp>
      <p:grpSp>
        <p:nvGrpSpPr>
          <p:cNvPr id="13" name="object 13"/>
          <p:cNvGrpSpPr/>
          <p:nvPr/>
        </p:nvGrpSpPr>
        <p:grpSpPr>
          <a:xfrm>
            <a:off x="4862009" y="3287708"/>
            <a:ext cx="2212716" cy="1844089"/>
            <a:chOff x="4854048" y="3320690"/>
            <a:chExt cx="2212716" cy="1844089"/>
          </a:xfrm>
        </p:grpSpPr>
        <p:sp>
          <p:nvSpPr>
            <p:cNvPr id="15" name="object 15"/>
            <p:cNvSpPr/>
            <p:nvPr/>
          </p:nvSpPr>
          <p:spPr>
            <a:xfrm>
              <a:off x="6689472" y="4303885"/>
              <a:ext cx="263525" cy="252095"/>
            </a:xfrm>
            <a:custGeom>
              <a:avLst/>
              <a:gdLst/>
              <a:ahLst/>
              <a:cxnLst/>
              <a:rect l="l" t="t" r="r" b="b"/>
              <a:pathLst>
                <a:path w="263525" h="252095">
                  <a:moveTo>
                    <a:pt x="263113" y="0"/>
                  </a:moveTo>
                  <a:lnTo>
                    <a:pt x="0" y="0"/>
                  </a:lnTo>
                  <a:lnTo>
                    <a:pt x="131556" y="251996"/>
                  </a:lnTo>
                  <a:lnTo>
                    <a:pt x="263113" y="0"/>
                  </a:lnTo>
                  <a:close/>
                </a:path>
              </a:pathLst>
            </a:custGeom>
            <a:solidFill>
              <a:srgbClr val="BFBFBF"/>
            </a:solidFill>
          </p:spPr>
          <p:txBody>
            <a:bodyPr wrap="square" lIns="0" tIns="0" rIns="0" bIns="0" rtlCol="0"/>
            <a:lstStyle/>
            <a:p>
              <a:endParaRPr b="1"/>
            </a:p>
          </p:txBody>
        </p:sp>
        <p:sp>
          <p:nvSpPr>
            <p:cNvPr id="16" name="object 16"/>
            <p:cNvSpPr/>
            <p:nvPr/>
          </p:nvSpPr>
          <p:spPr>
            <a:xfrm>
              <a:off x="6574639" y="4303885"/>
              <a:ext cx="492125" cy="860425"/>
            </a:xfrm>
            <a:custGeom>
              <a:avLst/>
              <a:gdLst/>
              <a:ahLst/>
              <a:cxnLst/>
              <a:rect l="l" t="t" r="r" b="b"/>
              <a:pathLst>
                <a:path w="492125" h="860425">
                  <a:moveTo>
                    <a:pt x="377945" y="0"/>
                  </a:moveTo>
                  <a:lnTo>
                    <a:pt x="246389" y="251996"/>
                  </a:lnTo>
                  <a:lnTo>
                    <a:pt x="114832" y="0"/>
                  </a:lnTo>
                  <a:lnTo>
                    <a:pt x="377945" y="0"/>
                  </a:lnTo>
                  <a:close/>
                </a:path>
                <a:path w="492125" h="860425">
                  <a:moveTo>
                    <a:pt x="245794" y="249634"/>
                  </a:moveTo>
                  <a:lnTo>
                    <a:pt x="0" y="860287"/>
                  </a:lnTo>
                </a:path>
                <a:path w="492125" h="860425">
                  <a:moveTo>
                    <a:pt x="245794" y="249634"/>
                  </a:moveTo>
                  <a:lnTo>
                    <a:pt x="491588" y="860287"/>
                  </a:lnTo>
                </a:path>
              </a:pathLst>
            </a:custGeom>
            <a:ln w="14843">
              <a:solidFill>
                <a:srgbClr val="000000"/>
              </a:solidFill>
            </a:ln>
          </p:spPr>
          <p:txBody>
            <a:bodyPr wrap="square" lIns="0" tIns="0" rIns="0" bIns="0" rtlCol="0"/>
            <a:lstStyle/>
            <a:p>
              <a:endParaRPr b="1"/>
            </a:p>
          </p:txBody>
        </p:sp>
        <p:pic>
          <p:nvPicPr>
            <p:cNvPr id="17" name="object 17"/>
            <p:cNvPicPr/>
            <p:nvPr/>
          </p:nvPicPr>
          <p:blipFill>
            <a:blip r:embed="rId2" cstate="print"/>
            <a:stretch>
              <a:fillRect/>
            </a:stretch>
          </p:blipFill>
          <p:spPr>
            <a:xfrm>
              <a:off x="5844927" y="3320690"/>
              <a:ext cx="245794" cy="245810"/>
            </a:xfrm>
            <a:prstGeom prst="rect">
              <a:avLst/>
            </a:prstGeom>
          </p:spPr>
        </p:pic>
        <p:sp>
          <p:nvSpPr>
            <p:cNvPr id="18" name="object 18"/>
            <p:cNvSpPr/>
            <p:nvPr/>
          </p:nvSpPr>
          <p:spPr>
            <a:xfrm>
              <a:off x="5844927" y="3320690"/>
              <a:ext cx="983615" cy="983615"/>
            </a:xfrm>
            <a:custGeom>
              <a:avLst/>
              <a:gdLst/>
              <a:ahLst/>
              <a:cxnLst/>
              <a:rect l="l" t="t" r="r" b="b"/>
              <a:pathLst>
                <a:path w="983615" h="983614">
                  <a:moveTo>
                    <a:pt x="245794" y="122905"/>
                  </a:moveTo>
                  <a:lnTo>
                    <a:pt x="236135" y="75065"/>
                  </a:lnTo>
                  <a:lnTo>
                    <a:pt x="209797" y="35998"/>
                  </a:lnTo>
                  <a:lnTo>
                    <a:pt x="170735" y="9658"/>
                  </a:lnTo>
                  <a:lnTo>
                    <a:pt x="122905" y="0"/>
                  </a:lnTo>
                  <a:lnTo>
                    <a:pt x="75065" y="9658"/>
                  </a:lnTo>
                  <a:lnTo>
                    <a:pt x="35998" y="35998"/>
                  </a:lnTo>
                  <a:lnTo>
                    <a:pt x="9658" y="75065"/>
                  </a:lnTo>
                  <a:lnTo>
                    <a:pt x="0" y="122905"/>
                  </a:lnTo>
                  <a:lnTo>
                    <a:pt x="9658" y="170744"/>
                  </a:lnTo>
                  <a:lnTo>
                    <a:pt x="35998" y="209811"/>
                  </a:lnTo>
                  <a:lnTo>
                    <a:pt x="75065" y="236151"/>
                  </a:lnTo>
                  <a:lnTo>
                    <a:pt x="122905" y="245810"/>
                  </a:lnTo>
                  <a:lnTo>
                    <a:pt x="170735" y="236151"/>
                  </a:lnTo>
                  <a:lnTo>
                    <a:pt x="209797" y="209811"/>
                  </a:lnTo>
                  <a:lnTo>
                    <a:pt x="236135" y="170744"/>
                  </a:lnTo>
                  <a:lnTo>
                    <a:pt x="245794" y="122905"/>
                  </a:lnTo>
                  <a:close/>
                </a:path>
                <a:path w="983615" h="983614">
                  <a:moveTo>
                    <a:pt x="122905" y="245794"/>
                  </a:moveTo>
                  <a:lnTo>
                    <a:pt x="983192" y="983189"/>
                  </a:lnTo>
                </a:path>
              </a:pathLst>
            </a:custGeom>
            <a:ln w="14843">
              <a:solidFill>
                <a:srgbClr val="000000"/>
              </a:solidFill>
            </a:ln>
          </p:spPr>
          <p:txBody>
            <a:bodyPr wrap="square" lIns="0" tIns="0" rIns="0" bIns="0" rtlCol="0"/>
            <a:lstStyle/>
            <a:p>
              <a:endParaRPr b="1"/>
            </a:p>
          </p:txBody>
        </p:sp>
        <p:sp>
          <p:nvSpPr>
            <p:cNvPr id="19" name="object 19"/>
            <p:cNvSpPr/>
            <p:nvPr/>
          </p:nvSpPr>
          <p:spPr>
            <a:xfrm>
              <a:off x="4968897" y="4303885"/>
              <a:ext cx="263525" cy="252095"/>
            </a:xfrm>
            <a:custGeom>
              <a:avLst/>
              <a:gdLst/>
              <a:ahLst/>
              <a:cxnLst/>
              <a:rect l="l" t="t" r="r" b="b"/>
              <a:pathLst>
                <a:path w="263525" h="252095">
                  <a:moveTo>
                    <a:pt x="263113" y="0"/>
                  </a:moveTo>
                  <a:lnTo>
                    <a:pt x="0" y="0"/>
                  </a:lnTo>
                  <a:lnTo>
                    <a:pt x="131540" y="251996"/>
                  </a:lnTo>
                  <a:lnTo>
                    <a:pt x="263113" y="0"/>
                  </a:lnTo>
                  <a:close/>
                </a:path>
              </a:pathLst>
            </a:custGeom>
            <a:solidFill>
              <a:srgbClr val="BFBFBF"/>
            </a:solidFill>
          </p:spPr>
          <p:txBody>
            <a:bodyPr wrap="square" lIns="0" tIns="0" rIns="0" bIns="0" rtlCol="0"/>
            <a:lstStyle/>
            <a:p>
              <a:endParaRPr b="1"/>
            </a:p>
          </p:txBody>
        </p:sp>
        <p:sp>
          <p:nvSpPr>
            <p:cNvPr id="20" name="object 20"/>
            <p:cNvSpPr/>
            <p:nvPr/>
          </p:nvSpPr>
          <p:spPr>
            <a:xfrm>
              <a:off x="4854048" y="3566484"/>
              <a:ext cx="1113790" cy="1598295"/>
            </a:xfrm>
            <a:custGeom>
              <a:avLst/>
              <a:gdLst/>
              <a:ahLst/>
              <a:cxnLst/>
              <a:rect l="l" t="t" r="r" b="b"/>
              <a:pathLst>
                <a:path w="1113789" h="1598295">
                  <a:moveTo>
                    <a:pt x="377961" y="737401"/>
                  </a:moveTo>
                  <a:lnTo>
                    <a:pt x="246389" y="989398"/>
                  </a:lnTo>
                  <a:lnTo>
                    <a:pt x="114848" y="737401"/>
                  </a:lnTo>
                  <a:lnTo>
                    <a:pt x="377961" y="737401"/>
                  </a:lnTo>
                  <a:close/>
                </a:path>
                <a:path w="1113789" h="1598295">
                  <a:moveTo>
                    <a:pt x="245810" y="987035"/>
                  </a:moveTo>
                  <a:lnTo>
                    <a:pt x="0" y="1597689"/>
                  </a:lnTo>
                </a:path>
                <a:path w="1113789" h="1598295">
                  <a:moveTo>
                    <a:pt x="245810" y="987035"/>
                  </a:moveTo>
                  <a:lnTo>
                    <a:pt x="491604" y="1597689"/>
                  </a:lnTo>
                </a:path>
                <a:path w="1113789" h="1598295">
                  <a:moveTo>
                    <a:pt x="1113784" y="0"/>
                  </a:moveTo>
                  <a:lnTo>
                    <a:pt x="253480" y="737395"/>
                  </a:lnTo>
                </a:path>
              </a:pathLst>
            </a:custGeom>
            <a:ln w="14843">
              <a:solidFill>
                <a:srgbClr val="000000"/>
              </a:solidFill>
            </a:ln>
          </p:spPr>
          <p:txBody>
            <a:bodyPr wrap="square" lIns="0" tIns="0" rIns="0" bIns="0" rtlCol="0"/>
            <a:lstStyle/>
            <a:p>
              <a:endParaRPr b="1"/>
            </a:p>
          </p:txBody>
        </p:sp>
      </p:grpSp>
      <p:sp>
        <p:nvSpPr>
          <p:cNvPr id="21" name="object 21"/>
          <p:cNvSpPr txBox="1"/>
          <p:nvPr/>
        </p:nvSpPr>
        <p:spPr>
          <a:xfrm>
            <a:off x="5211527" y="4263269"/>
            <a:ext cx="1192530" cy="263534"/>
          </a:xfrm>
          <a:prstGeom prst="rect">
            <a:avLst/>
          </a:prstGeom>
        </p:spPr>
        <p:txBody>
          <a:bodyPr vert="horz" wrap="square" lIns="0" tIns="17145" rIns="0" bIns="0" rtlCol="0">
            <a:spAutoFit/>
          </a:bodyPr>
          <a:lstStyle/>
          <a:p>
            <a:pPr marL="12700">
              <a:lnSpc>
                <a:spcPct val="100000"/>
              </a:lnSpc>
              <a:spcBef>
                <a:spcPts val="135"/>
              </a:spcBef>
              <a:tabLst>
                <a:tab pos="537845" algn="l"/>
                <a:tab pos="1121410" algn="l"/>
              </a:tabLst>
            </a:pP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a:t>
            </a:r>
            <a:endParaRPr sz="1600" b="1" dirty="0">
              <a:latin typeface="Arial"/>
              <a:cs typeface="Arial"/>
            </a:endParaRPr>
          </a:p>
        </p:txBody>
      </p:sp>
      <p:sp>
        <p:nvSpPr>
          <p:cNvPr id="23" name="object 23"/>
          <p:cNvSpPr txBox="1"/>
          <p:nvPr/>
        </p:nvSpPr>
        <p:spPr>
          <a:xfrm>
            <a:off x="1539090" y="3699683"/>
            <a:ext cx="314325" cy="263534"/>
          </a:xfrm>
          <a:prstGeom prst="rect">
            <a:avLst/>
          </a:prstGeom>
        </p:spPr>
        <p:txBody>
          <a:bodyPr vert="horz" wrap="square" lIns="0" tIns="17145" rIns="0" bIns="0" rtlCol="0">
            <a:spAutoFit/>
          </a:bodyPr>
          <a:lstStyle/>
          <a:p>
            <a:pPr marL="12700">
              <a:lnSpc>
                <a:spcPct val="100000"/>
              </a:lnSpc>
              <a:spcBef>
                <a:spcPts val="135"/>
              </a:spcBef>
            </a:pPr>
            <a:r>
              <a:rPr sz="1600" b="1" spc="15" dirty="0">
                <a:latin typeface="Arial"/>
                <a:cs typeface="Arial"/>
              </a:rPr>
              <a:t>0.5</a:t>
            </a:r>
            <a:endParaRPr sz="1600" b="1">
              <a:latin typeface="Arial"/>
              <a:cs typeface="Arial"/>
            </a:endParaRPr>
          </a:p>
        </p:txBody>
      </p:sp>
      <p:sp>
        <p:nvSpPr>
          <p:cNvPr id="24" name="object 24"/>
          <p:cNvSpPr txBox="1"/>
          <p:nvPr/>
        </p:nvSpPr>
        <p:spPr>
          <a:xfrm>
            <a:off x="3245143" y="4263268"/>
            <a:ext cx="1192530" cy="263534"/>
          </a:xfrm>
          <a:prstGeom prst="rect">
            <a:avLst/>
          </a:prstGeom>
        </p:spPr>
        <p:txBody>
          <a:bodyPr vert="horz" wrap="square" lIns="0" tIns="17145" rIns="0" bIns="0" rtlCol="0">
            <a:spAutoFit/>
          </a:bodyPr>
          <a:lstStyle/>
          <a:p>
            <a:pPr marL="12700">
              <a:lnSpc>
                <a:spcPct val="100000"/>
              </a:lnSpc>
              <a:spcBef>
                <a:spcPts val="135"/>
              </a:spcBef>
              <a:tabLst>
                <a:tab pos="537845" algn="l"/>
                <a:tab pos="1121410" algn="l"/>
              </a:tabLst>
            </a:pP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dirty="0">
                <a:latin typeface="Arial"/>
                <a:cs typeface="Arial"/>
              </a:rPr>
              <a:t>	</a:t>
            </a:r>
            <a:r>
              <a:rPr sz="1600" b="1" spc="10" dirty="0">
                <a:latin typeface="Arial"/>
                <a:cs typeface="Arial"/>
              </a:rPr>
              <a:t>]</a:t>
            </a:r>
            <a:endParaRPr sz="1600" b="1" dirty="0">
              <a:latin typeface="Arial"/>
              <a:cs typeface="Arial"/>
            </a:endParaRPr>
          </a:p>
        </p:txBody>
      </p:sp>
      <p:sp>
        <p:nvSpPr>
          <p:cNvPr id="27" name="object 27"/>
          <p:cNvSpPr txBox="1"/>
          <p:nvPr/>
        </p:nvSpPr>
        <p:spPr>
          <a:xfrm>
            <a:off x="2630312" y="3321824"/>
            <a:ext cx="1192530" cy="701040"/>
          </a:xfrm>
          <a:prstGeom prst="rect">
            <a:avLst/>
          </a:prstGeom>
        </p:spPr>
        <p:txBody>
          <a:bodyPr vert="horz" wrap="square" lIns="0" tIns="17145" rIns="0" bIns="0" rtlCol="0">
            <a:spAutoFit/>
          </a:bodyPr>
          <a:lstStyle/>
          <a:p>
            <a:pPr marL="12700">
              <a:lnSpc>
                <a:spcPct val="100000"/>
              </a:lnSpc>
              <a:spcBef>
                <a:spcPts val="135"/>
              </a:spcBef>
              <a:tabLst>
                <a:tab pos="537845" algn="l"/>
                <a:tab pos="1121410" algn="l"/>
              </a:tabLst>
            </a:pPr>
            <a:r>
              <a:rPr sz="1600" b="1" spc="10" dirty="0">
                <a:latin typeface="Arial"/>
                <a:cs typeface="Arial"/>
              </a:rPr>
              <a:t>[ </a:t>
            </a:r>
            <a:r>
              <a:rPr sz="1600" b="1" spc="20" dirty="0">
                <a:latin typeface="Arial"/>
                <a:cs typeface="Arial"/>
              </a:rPr>
              <a:t>−</a:t>
            </a:r>
            <a:r>
              <a:rPr lang="en-GB" sz="1600" b="1" dirty="0">
                <a:latin typeface="Cambria Math" panose="02040503050406030204" pitchFamily="18" charset="0"/>
                <a:ea typeface="Cambria Math" panose="02040503050406030204" pitchFamily="18" charset="0"/>
                <a:cs typeface="Arial"/>
              </a:rPr>
              <a:t>∞</a:t>
            </a:r>
            <a:r>
              <a:rPr sz="1600" b="1" spc="10" dirty="0">
                <a:latin typeface="Arial"/>
                <a:cs typeface="Arial"/>
              </a:rPr>
              <a:t>, </a:t>
            </a:r>
            <a:r>
              <a:rPr sz="1600" b="1" spc="20" dirty="0">
                <a:latin typeface="Arial"/>
                <a:cs typeface="Arial"/>
              </a:rPr>
              <a:t>+</a:t>
            </a:r>
            <a:r>
              <a:rPr lang="en-GB" sz="1600" b="1" dirty="0">
                <a:latin typeface="Cambria Math" panose="02040503050406030204" pitchFamily="18" charset="0"/>
                <a:ea typeface="Cambria Math" panose="02040503050406030204" pitchFamily="18" charset="0"/>
                <a:cs typeface="Arial"/>
              </a:rPr>
              <a:t> ∞ </a:t>
            </a:r>
            <a:r>
              <a:rPr sz="1600" b="1" spc="10" dirty="0">
                <a:latin typeface="Arial"/>
                <a:cs typeface="Arial"/>
              </a:rPr>
              <a:t>]</a:t>
            </a:r>
            <a:endParaRPr sz="1600" b="1" dirty="0">
              <a:latin typeface="Arial"/>
              <a:cs typeface="Arial"/>
            </a:endParaRPr>
          </a:p>
          <a:p>
            <a:pPr marL="227965">
              <a:lnSpc>
                <a:spcPct val="100000"/>
              </a:lnSpc>
              <a:spcBef>
                <a:spcPts val="1430"/>
              </a:spcBef>
            </a:pPr>
            <a:r>
              <a:rPr sz="1600" b="1" spc="15" dirty="0">
                <a:latin typeface="Arial"/>
                <a:cs typeface="Arial"/>
              </a:rPr>
              <a:t>0.5</a:t>
            </a:r>
            <a:endParaRPr sz="1600" b="1" dirty="0">
              <a:latin typeface="Arial"/>
              <a:cs typeface="Arial"/>
            </a:endParaRPr>
          </a:p>
        </p:txBody>
      </p:sp>
      <p:grpSp>
        <p:nvGrpSpPr>
          <p:cNvPr id="28" name="object 28"/>
          <p:cNvGrpSpPr/>
          <p:nvPr/>
        </p:nvGrpSpPr>
        <p:grpSpPr>
          <a:xfrm>
            <a:off x="1167089" y="3320690"/>
            <a:ext cx="2212715" cy="1844089"/>
            <a:chOff x="1167089" y="3320690"/>
            <a:chExt cx="2212715" cy="1844089"/>
          </a:xfrm>
        </p:grpSpPr>
        <p:sp>
          <p:nvSpPr>
            <p:cNvPr id="30" name="object 30"/>
            <p:cNvSpPr/>
            <p:nvPr/>
          </p:nvSpPr>
          <p:spPr>
            <a:xfrm>
              <a:off x="3002512" y="4303885"/>
              <a:ext cx="263525" cy="252095"/>
            </a:xfrm>
            <a:custGeom>
              <a:avLst/>
              <a:gdLst/>
              <a:ahLst/>
              <a:cxnLst/>
              <a:rect l="l" t="t" r="r" b="b"/>
              <a:pathLst>
                <a:path w="263525" h="252095">
                  <a:moveTo>
                    <a:pt x="263113" y="0"/>
                  </a:moveTo>
                  <a:lnTo>
                    <a:pt x="0" y="0"/>
                  </a:lnTo>
                  <a:lnTo>
                    <a:pt x="131556" y="251996"/>
                  </a:lnTo>
                  <a:lnTo>
                    <a:pt x="263113" y="0"/>
                  </a:lnTo>
                  <a:close/>
                </a:path>
              </a:pathLst>
            </a:custGeom>
            <a:solidFill>
              <a:srgbClr val="BFBFBF"/>
            </a:solidFill>
          </p:spPr>
          <p:txBody>
            <a:bodyPr wrap="square" lIns="0" tIns="0" rIns="0" bIns="0" rtlCol="0"/>
            <a:lstStyle/>
            <a:p>
              <a:endParaRPr b="1"/>
            </a:p>
          </p:txBody>
        </p:sp>
        <p:sp>
          <p:nvSpPr>
            <p:cNvPr id="31" name="object 31"/>
            <p:cNvSpPr/>
            <p:nvPr/>
          </p:nvSpPr>
          <p:spPr>
            <a:xfrm>
              <a:off x="2887679" y="4303885"/>
              <a:ext cx="492125" cy="860425"/>
            </a:xfrm>
            <a:custGeom>
              <a:avLst/>
              <a:gdLst/>
              <a:ahLst/>
              <a:cxnLst/>
              <a:rect l="l" t="t" r="r" b="b"/>
              <a:pathLst>
                <a:path w="492125" h="860425">
                  <a:moveTo>
                    <a:pt x="377945" y="0"/>
                  </a:moveTo>
                  <a:lnTo>
                    <a:pt x="246389" y="251996"/>
                  </a:lnTo>
                  <a:lnTo>
                    <a:pt x="114832" y="0"/>
                  </a:lnTo>
                  <a:lnTo>
                    <a:pt x="377945" y="0"/>
                  </a:lnTo>
                  <a:close/>
                </a:path>
                <a:path w="492125" h="860425">
                  <a:moveTo>
                    <a:pt x="245794" y="249634"/>
                  </a:moveTo>
                  <a:lnTo>
                    <a:pt x="0" y="860287"/>
                  </a:lnTo>
                </a:path>
                <a:path w="492125" h="860425">
                  <a:moveTo>
                    <a:pt x="245794" y="249634"/>
                  </a:moveTo>
                  <a:lnTo>
                    <a:pt x="491588" y="860287"/>
                  </a:lnTo>
                </a:path>
              </a:pathLst>
            </a:custGeom>
            <a:ln w="14843">
              <a:solidFill>
                <a:srgbClr val="000000"/>
              </a:solidFill>
            </a:ln>
          </p:spPr>
          <p:txBody>
            <a:bodyPr wrap="square" lIns="0" tIns="0" rIns="0" bIns="0" rtlCol="0"/>
            <a:lstStyle/>
            <a:p>
              <a:endParaRPr b="1"/>
            </a:p>
          </p:txBody>
        </p:sp>
        <p:pic>
          <p:nvPicPr>
            <p:cNvPr id="32" name="object 32"/>
            <p:cNvPicPr/>
            <p:nvPr/>
          </p:nvPicPr>
          <p:blipFill>
            <a:blip r:embed="rId2" cstate="print"/>
            <a:stretch>
              <a:fillRect/>
            </a:stretch>
          </p:blipFill>
          <p:spPr>
            <a:xfrm>
              <a:off x="2157958" y="3320690"/>
              <a:ext cx="245797" cy="245810"/>
            </a:xfrm>
            <a:prstGeom prst="rect">
              <a:avLst/>
            </a:prstGeom>
          </p:spPr>
        </p:pic>
        <p:sp>
          <p:nvSpPr>
            <p:cNvPr id="33" name="object 33"/>
            <p:cNvSpPr/>
            <p:nvPr/>
          </p:nvSpPr>
          <p:spPr>
            <a:xfrm>
              <a:off x="2157958" y="3320690"/>
              <a:ext cx="983615" cy="983615"/>
            </a:xfrm>
            <a:custGeom>
              <a:avLst/>
              <a:gdLst/>
              <a:ahLst/>
              <a:cxnLst/>
              <a:rect l="l" t="t" r="r" b="b"/>
              <a:pathLst>
                <a:path w="983614" h="983614">
                  <a:moveTo>
                    <a:pt x="245797" y="122905"/>
                  </a:moveTo>
                  <a:lnTo>
                    <a:pt x="236138" y="75065"/>
                  </a:lnTo>
                  <a:lnTo>
                    <a:pt x="209799" y="35998"/>
                  </a:lnTo>
                  <a:lnTo>
                    <a:pt x="170735" y="9658"/>
                  </a:lnTo>
                  <a:lnTo>
                    <a:pt x="122898" y="0"/>
                  </a:lnTo>
                  <a:lnTo>
                    <a:pt x="75062" y="9658"/>
                  </a:lnTo>
                  <a:lnTo>
                    <a:pt x="35997" y="35998"/>
                  </a:lnTo>
                  <a:lnTo>
                    <a:pt x="9658" y="75065"/>
                  </a:lnTo>
                  <a:lnTo>
                    <a:pt x="0" y="122905"/>
                  </a:lnTo>
                  <a:lnTo>
                    <a:pt x="9658" y="170744"/>
                  </a:lnTo>
                  <a:lnTo>
                    <a:pt x="35997" y="209811"/>
                  </a:lnTo>
                  <a:lnTo>
                    <a:pt x="75062" y="236151"/>
                  </a:lnTo>
                  <a:lnTo>
                    <a:pt x="122898" y="245810"/>
                  </a:lnTo>
                  <a:lnTo>
                    <a:pt x="170735" y="236151"/>
                  </a:lnTo>
                  <a:lnTo>
                    <a:pt x="209799" y="209811"/>
                  </a:lnTo>
                  <a:lnTo>
                    <a:pt x="236138" y="170744"/>
                  </a:lnTo>
                  <a:lnTo>
                    <a:pt x="245797" y="122905"/>
                  </a:lnTo>
                  <a:close/>
                </a:path>
                <a:path w="983614" h="983614">
                  <a:moveTo>
                    <a:pt x="122898" y="245794"/>
                  </a:moveTo>
                  <a:lnTo>
                    <a:pt x="983186" y="983189"/>
                  </a:lnTo>
                </a:path>
              </a:pathLst>
            </a:custGeom>
            <a:ln w="14843">
              <a:solidFill>
                <a:srgbClr val="000000"/>
              </a:solidFill>
            </a:ln>
          </p:spPr>
          <p:txBody>
            <a:bodyPr wrap="square" lIns="0" tIns="0" rIns="0" bIns="0" rtlCol="0"/>
            <a:lstStyle/>
            <a:p>
              <a:endParaRPr b="1"/>
            </a:p>
          </p:txBody>
        </p:sp>
        <p:sp>
          <p:nvSpPr>
            <p:cNvPr id="34" name="object 34"/>
            <p:cNvSpPr/>
            <p:nvPr/>
          </p:nvSpPr>
          <p:spPr>
            <a:xfrm>
              <a:off x="1281922" y="4303885"/>
              <a:ext cx="263525" cy="252095"/>
            </a:xfrm>
            <a:custGeom>
              <a:avLst/>
              <a:gdLst/>
              <a:ahLst/>
              <a:cxnLst/>
              <a:rect l="l" t="t" r="r" b="b"/>
              <a:pathLst>
                <a:path w="263525" h="252095">
                  <a:moveTo>
                    <a:pt x="263115" y="0"/>
                  </a:moveTo>
                  <a:lnTo>
                    <a:pt x="0" y="0"/>
                  </a:lnTo>
                  <a:lnTo>
                    <a:pt x="131553" y="251996"/>
                  </a:lnTo>
                  <a:lnTo>
                    <a:pt x="263115" y="0"/>
                  </a:lnTo>
                  <a:close/>
                </a:path>
              </a:pathLst>
            </a:custGeom>
            <a:solidFill>
              <a:srgbClr val="BFBFBF"/>
            </a:solidFill>
          </p:spPr>
          <p:txBody>
            <a:bodyPr wrap="square" lIns="0" tIns="0" rIns="0" bIns="0" rtlCol="0"/>
            <a:lstStyle/>
            <a:p>
              <a:endParaRPr b="1"/>
            </a:p>
          </p:txBody>
        </p:sp>
        <p:sp>
          <p:nvSpPr>
            <p:cNvPr id="35" name="object 35"/>
            <p:cNvSpPr/>
            <p:nvPr/>
          </p:nvSpPr>
          <p:spPr>
            <a:xfrm>
              <a:off x="1167089" y="3566484"/>
              <a:ext cx="1113790" cy="1598295"/>
            </a:xfrm>
            <a:custGeom>
              <a:avLst/>
              <a:gdLst/>
              <a:ahLst/>
              <a:cxnLst/>
              <a:rect l="l" t="t" r="r" b="b"/>
              <a:pathLst>
                <a:path w="1113789" h="1598295">
                  <a:moveTo>
                    <a:pt x="377948" y="737401"/>
                  </a:moveTo>
                  <a:lnTo>
                    <a:pt x="246386" y="989398"/>
                  </a:lnTo>
                  <a:lnTo>
                    <a:pt x="114832" y="737401"/>
                  </a:lnTo>
                  <a:lnTo>
                    <a:pt x="377948" y="737401"/>
                  </a:lnTo>
                  <a:close/>
                </a:path>
                <a:path w="1113789" h="1598295">
                  <a:moveTo>
                    <a:pt x="245796" y="987035"/>
                  </a:moveTo>
                  <a:lnTo>
                    <a:pt x="0" y="1597689"/>
                  </a:lnTo>
                </a:path>
                <a:path w="1113789" h="1598295">
                  <a:moveTo>
                    <a:pt x="245796" y="987035"/>
                  </a:moveTo>
                  <a:lnTo>
                    <a:pt x="491593" y="1597689"/>
                  </a:lnTo>
                </a:path>
                <a:path w="1113789" h="1598295">
                  <a:moveTo>
                    <a:pt x="1113767" y="0"/>
                  </a:moveTo>
                  <a:lnTo>
                    <a:pt x="253478" y="737395"/>
                  </a:lnTo>
                </a:path>
              </a:pathLst>
            </a:custGeom>
            <a:ln w="14843">
              <a:solidFill>
                <a:srgbClr val="000000"/>
              </a:solidFill>
            </a:ln>
          </p:spPr>
          <p:txBody>
            <a:bodyPr wrap="square" lIns="0" tIns="0" rIns="0" bIns="0" rtlCol="0"/>
            <a:lstStyle/>
            <a:p>
              <a:endParaRPr b="1"/>
            </a:p>
          </p:txBody>
        </p:sp>
      </p:grpSp>
      <p:sp>
        <p:nvSpPr>
          <p:cNvPr id="38" name="object 38"/>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35</a:t>
            </a:fld>
            <a:endParaRPr spc="20" dirty="0"/>
          </a:p>
        </p:txBody>
      </p:sp>
      <p:pic>
        <p:nvPicPr>
          <p:cNvPr id="43" name="Picture 42">
            <a:extLst>
              <a:ext uri="{FF2B5EF4-FFF2-40B4-BE49-F238E27FC236}">
                <a16:creationId xmlns:a16="http://schemas.microsoft.com/office/drawing/2014/main" id="{95352B8A-81C5-42B8-8509-3B4E05790A99}"/>
              </a:ext>
            </a:extLst>
          </p:cNvPr>
          <p:cNvPicPr>
            <a:picLocks noChangeAspect="1"/>
          </p:cNvPicPr>
          <p:nvPr/>
        </p:nvPicPr>
        <p:blipFill>
          <a:blip r:embed="rId3"/>
          <a:stretch>
            <a:fillRect/>
          </a:stretch>
        </p:blipFill>
        <p:spPr>
          <a:xfrm>
            <a:off x="2280879" y="2477978"/>
            <a:ext cx="3572010" cy="848101"/>
          </a:xfrm>
          <a:prstGeom prst="rect">
            <a:avLst/>
          </a:prstGeom>
        </p:spPr>
      </p:pic>
      <p:sp>
        <p:nvSpPr>
          <p:cNvPr id="36" name="object 36"/>
          <p:cNvSpPr txBox="1"/>
          <p:nvPr/>
        </p:nvSpPr>
        <p:spPr>
          <a:xfrm>
            <a:off x="1524567" y="4263269"/>
            <a:ext cx="1192530" cy="263534"/>
          </a:xfrm>
          <a:prstGeom prst="rect">
            <a:avLst/>
          </a:prstGeom>
        </p:spPr>
        <p:txBody>
          <a:bodyPr vert="horz" wrap="square" lIns="0" tIns="17145" rIns="0" bIns="0" rtlCol="0">
            <a:spAutoFit/>
          </a:bodyPr>
          <a:lstStyle/>
          <a:p>
            <a:pPr marL="12700">
              <a:lnSpc>
                <a:spcPct val="100000"/>
              </a:lnSpc>
              <a:spcBef>
                <a:spcPts val="135"/>
              </a:spcBef>
              <a:tabLst>
                <a:tab pos="537845" algn="l"/>
                <a:tab pos="1121410" algn="l"/>
              </a:tabLst>
            </a:pPr>
            <a:r>
              <a:rPr sz="1600" b="1" spc="10" dirty="0">
                <a:latin typeface="Arial"/>
                <a:cs typeface="Arial"/>
              </a:rPr>
              <a:t>[ </a:t>
            </a:r>
            <a:r>
              <a:rPr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lang="en-GB" sz="1600" b="1" spc="10" dirty="0">
                <a:latin typeface="Arial"/>
                <a:cs typeface="Arial"/>
              </a:rPr>
              <a:t>, </a:t>
            </a:r>
            <a:r>
              <a:rPr lang="en-GB" sz="1600" b="1" spc="20"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lang="en-GB" sz="1600" b="1" dirty="0">
                <a:latin typeface="Arial"/>
                <a:cs typeface="Arial"/>
              </a:rPr>
              <a:t>	</a:t>
            </a:r>
            <a:r>
              <a:rPr lang="en-GB" sz="1600" b="1" spc="10" dirty="0">
                <a:latin typeface="Arial"/>
                <a:cs typeface="Arial"/>
              </a:rPr>
              <a:t>]</a:t>
            </a:r>
            <a:endParaRPr sz="1600" b="1"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sp>
        <p:nvSpPr>
          <p:cNvPr id="4" name="object 4"/>
          <p:cNvSpPr txBox="1"/>
          <p:nvPr/>
        </p:nvSpPr>
        <p:spPr>
          <a:xfrm>
            <a:off x="1148563"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2</a:t>
            </a:r>
            <a:endParaRPr sz="1600">
              <a:latin typeface="Arial"/>
              <a:cs typeface="Arial"/>
            </a:endParaRPr>
          </a:p>
        </p:txBody>
      </p:sp>
      <p:sp>
        <p:nvSpPr>
          <p:cNvPr id="5" name="object 5"/>
          <p:cNvSpPr txBox="1"/>
          <p:nvPr/>
        </p:nvSpPr>
        <p:spPr>
          <a:xfrm>
            <a:off x="1629145" y="4226074"/>
            <a:ext cx="1190625" cy="260328"/>
          </a:xfrm>
          <a:prstGeom prst="rect">
            <a:avLst/>
          </a:prstGeom>
        </p:spPr>
        <p:txBody>
          <a:bodyPr vert="horz" wrap="square" lIns="0" tIns="13970" rIns="0" bIns="0" rtlCol="0">
            <a:spAutoFit/>
          </a:bodyPr>
          <a:lstStyle/>
          <a:p>
            <a:pPr marL="12700">
              <a:lnSpc>
                <a:spcPct val="100000"/>
              </a:lnSpc>
              <a:spcBef>
                <a:spcPts val="110"/>
              </a:spcBef>
              <a:tabLst>
                <a:tab pos="541020" algn="l"/>
                <a:tab pos="1109345" algn="l"/>
              </a:tabLst>
            </a:pPr>
            <a:r>
              <a:rPr sz="1600" b="1" dirty="0">
                <a:solidFill>
                  <a:srgbClr val="FF0000"/>
                </a:solidFill>
                <a:latin typeface="Arial"/>
                <a:cs typeface="Arial"/>
              </a:rPr>
              <a:t>[ </a:t>
            </a:r>
            <a:r>
              <a:rPr sz="1600" b="1" spc="5" dirty="0">
                <a:solidFill>
                  <a:srgbClr val="FF0000"/>
                </a:solidFill>
                <a:latin typeface="Arial"/>
                <a:cs typeface="Arial"/>
              </a:rPr>
              <a:t>−</a:t>
            </a:r>
            <a:r>
              <a:rPr lang="en-GB" sz="1600" b="1" spc="5" dirty="0">
                <a:latin typeface="Cambria Math" panose="02040503050406030204" pitchFamily="18" charset="0"/>
                <a:ea typeface="Cambria Math" panose="02040503050406030204" pitchFamily="18" charset="0"/>
                <a:cs typeface="Arial"/>
              </a:rPr>
              <a:t> </a:t>
            </a:r>
            <a:r>
              <a:rPr lang="en-GB" sz="1600" b="1" spc="5" dirty="0">
                <a:solidFill>
                  <a:srgbClr val="FF0000"/>
                </a:solidFill>
                <a:latin typeface="Cambria Math" panose="02040503050406030204" pitchFamily="18" charset="0"/>
                <a:ea typeface="Cambria Math" panose="02040503050406030204" pitchFamily="18" charset="0"/>
                <a:cs typeface="Arial"/>
              </a:rPr>
              <a:t>∞</a:t>
            </a:r>
            <a:r>
              <a:rPr lang="en-GB" sz="1600" b="1" spc="5" dirty="0">
                <a:latin typeface="Cambria Math" panose="02040503050406030204" pitchFamily="18" charset="0"/>
                <a:ea typeface="Cambria Math" panose="02040503050406030204" pitchFamily="18" charset="0"/>
                <a:cs typeface="Arial"/>
              </a:rPr>
              <a:t> </a:t>
            </a:r>
            <a:r>
              <a:rPr sz="1600" b="1" spc="5" dirty="0">
                <a:solidFill>
                  <a:srgbClr val="FF0000"/>
                </a:solidFill>
                <a:latin typeface="Arial"/>
                <a:cs typeface="Arial"/>
              </a:rPr>
              <a:t>	</a:t>
            </a:r>
            <a:r>
              <a:rPr sz="1600" b="1" dirty="0">
                <a:solidFill>
                  <a:srgbClr val="FF0000"/>
                </a:solidFill>
                <a:latin typeface="Arial"/>
                <a:cs typeface="Arial"/>
              </a:rPr>
              <a:t>, </a:t>
            </a:r>
            <a:r>
              <a:rPr sz="1600" b="1" spc="5" dirty="0">
                <a:solidFill>
                  <a:srgbClr val="FF0000"/>
                </a:solidFill>
                <a:latin typeface="Arial"/>
                <a:cs typeface="Arial"/>
              </a:rPr>
              <a:t> 2</a:t>
            </a:r>
            <a:r>
              <a:rPr sz="1600" b="1" dirty="0">
                <a:solidFill>
                  <a:srgbClr val="FF0000"/>
                </a:solidFill>
                <a:latin typeface="Arial"/>
                <a:cs typeface="Arial"/>
              </a:rPr>
              <a:t>	]</a:t>
            </a:r>
            <a:endParaRPr sz="1600" dirty="0">
              <a:latin typeface="Arial"/>
              <a:cs typeface="Arial"/>
            </a:endParaRPr>
          </a:p>
        </p:txBody>
      </p:sp>
      <p:grpSp>
        <p:nvGrpSpPr>
          <p:cNvPr id="6" name="object 6"/>
          <p:cNvGrpSpPr/>
          <p:nvPr/>
        </p:nvGrpSpPr>
        <p:grpSpPr>
          <a:xfrm>
            <a:off x="4043757" y="2201014"/>
            <a:ext cx="273685" cy="262890"/>
            <a:chOff x="4043757" y="2201014"/>
            <a:chExt cx="273685" cy="262890"/>
          </a:xfrm>
        </p:grpSpPr>
        <p:sp>
          <p:nvSpPr>
            <p:cNvPr id="7" name="object 7"/>
            <p:cNvSpPr/>
            <p:nvPr/>
          </p:nvSpPr>
          <p:spPr>
            <a:xfrm>
              <a:off x="4051059" y="2208316"/>
              <a:ext cx="259079" cy="248285"/>
            </a:xfrm>
            <a:custGeom>
              <a:avLst/>
              <a:gdLst/>
              <a:ahLst/>
              <a:cxnLst/>
              <a:rect l="l" t="t" r="r" b="b"/>
              <a:pathLst>
                <a:path w="259079" h="248285">
                  <a:moveTo>
                    <a:pt x="129497" y="0"/>
                  </a:moveTo>
                  <a:lnTo>
                    <a:pt x="0" y="248010"/>
                  </a:lnTo>
                  <a:lnTo>
                    <a:pt x="258979" y="248010"/>
                  </a:lnTo>
                  <a:lnTo>
                    <a:pt x="129497" y="0"/>
                  </a:lnTo>
                  <a:close/>
                </a:path>
              </a:pathLst>
            </a:custGeom>
            <a:solidFill>
              <a:srgbClr val="BFBFBF"/>
            </a:solidFill>
          </p:spPr>
          <p:txBody>
            <a:bodyPr wrap="square" lIns="0" tIns="0" rIns="0" bIns="0" rtlCol="0"/>
            <a:lstStyle/>
            <a:p>
              <a:endParaRPr/>
            </a:p>
          </p:txBody>
        </p:sp>
        <p:sp>
          <p:nvSpPr>
            <p:cNvPr id="8" name="object 8"/>
            <p:cNvSpPr/>
            <p:nvPr/>
          </p:nvSpPr>
          <p:spPr>
            <a:xfrm>
              <a:off x="4051059" y="2208316"/>
              <a:ext cx="259079" cy="248285"/>
            </a:xfrm>
            <a:custGeom>
              <a:avLst/>
              <a:gdLst/>
              <a:ahLst/>
              <a:cxnLst/>
              <a:rect l="l" t="t" r="r" b="b"/>
              <a:pathLst>
                <a:path w="259079" h="248285">
                  <a:moveTo>
                    <a:pt x="258979" y="248010"/>
                  </a:moveTo>
                  <a:lnTo>
                    <a:pt x="129497" y="0"/>
                  </a:lnTo>
                  <a:lnTo>
                    <a:pt x="0" y="248010"/>
                  </a:lnTo>
                  <a:lnTo>
                    <a:pt x="258979" y="248010"/>
                  </a:lnTo>
                  <a:close/>
                </a:path>
              </a:pathLst>
            </a:custGeom>
            <a:ln w="14609">
              <a:solidFill>
                <a:srgbClr val="000000"/>
              </a:solidFill>
            </a:ln>
          </p:spPr>
          <p:txBody>
            <a:bodyPr wrap="square" lIns="0" tIns="0" rIns="0" bIns="0" rtlCol="0"/>
            <a:lstStyle/>
            <a:p>
              <a:endParaRPr/>
            </a:p>
          </p:txBody>
        </p:sp>
      </p:grpSp>
      <p:sp>
        <p:nvSpPr>
          <p:cNvPr id="9" name="object 9"/>
          <p:cNvSpPr txBox="1"/>
          <p:nvPr/>
        </p:nvSpPr>
        <p:spPr>
          <a:xfrm>
            <a:off x="5272257"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10" name="object 10"/>
          <p:cNvSpPr txBox="1"/>
          <p:nvPr/>
        </p:nvSpPr>
        <p:spPr>
          <a:xfrm>
            <a:off x="6951404"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spc="5" dirty="0">
                <a:latin typeface="Arial"/>
                <a:cs typeface="Arial"/>
              </a:rPr>
              <a:t>	</a:t>
            </a:r>
            <a:r>
              <a:rPr sz="1600" dirty="0">
                <a:latin typeface="Arial"/>
                <a:cs typeface="Arial"/>
              </a:rPr>
              <a:t>]</a:t>
            </a:r>
          </a:p>
        </p:txBody>
      </p:sp>
      <p:sp>
        <p:nvSpPr>
          <p:cNvPr id="13" name="object 13"/>
          <p:cNvSpPr txBox="1"/>
          <p:nvPr/>
        </p:nvSpPr>
        <p:spPr>
          <a:xfrm>
            <a:off x="6225651" y="3262901"/>
            <a:ext cx="1174115" cy="69024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dirty="0">
                <a:latin typeface="Arial"/>
                <a:cs typeface="Arial"/>
              </a:rPr>
              <a:t>]</a:t>
            </a:r>
          </a:p>
          <a:p>
            <a:pPr marL="224790">
              <a:lnSpc>
                <a:spcPct val="100000"/>
              </a:lnSpc>
              <a:spcBef>
                <a:spcPts val="1380"/>
              </a:spcBef>
            </a:pPr>
            <a:r>
              <a:rPr sz="1600" b="1" dirty="0">
                <a:latin typeface="Arial"/>
                <a:cs typeface="Arial"/>
              </a:rPr>
              <a:t>0.5</a:t>
            </a:r>
            <a:endParaRPr sz="1600" dirty="0">
              <a:latin typeface="Arial"/>
              <a:cs typeface="Arial"/>
            </a:endParaRPr>
          </a:p>
        </p:txBody>
      </p:sp>
      <p:grpSp>
        <p:nvGrpSpPr>
          <p:cNvPr id="15" name="object 15"/>
          <p:cNvGrpSpPr/>
          <p:nvPr/>
        </p:nvGrpSpPr>
        <p:grpSpPr>
          <a:xfrm>
            <a:off x="4906309" y="3303062"/>
            <a:ext cx="2177325" cy="1814813"/>
            <a:chOff x="4906309" y="3303062"/>
            <a:chExt cx="2177325" cy="1814813"/>
          </a:xfrm>
        </p:grpSpPr>
        <p:sp>
          <p:nvSpPr>
            <p:cNvPr id="17" name="object 17"/>
            <p:cNvSpPr/>
            <p:nvPr/>
          </p:nvSpPr>
          <p:spPr>
            <a:xfrm>
              <a:off x="6712785"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18" name="object 18"/>
            <p:cNvSpPr/>
            <p:nvPr/>
          </p:nvSpPr>
          <p:spPr>
            <a:xfrm>
              <a:off x="6599764"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5881561" y="3303062"/>
              <a:ext cx="241917" cy="241933"/>
            </a:xfrm>
            <a:prstGeom prst="rect">
              <a:avLst/>
            </a:prstGeom>
          </p:spPr>
        </p:pic>
        <p:sp>
          <p:nvSpPr>
            <p:cNvPr id="20" name="object 20"/>
            <p:cNvSpPr/>
            <p:nvPr/>
          </p:nvSpPr>
          <p:spPr>
            <a:xfrm>
              <a:off x="5881561" y="3303062"/>
              <a:ext cx="967740" cy="967740"/>
            </a:xfrm>
            <a:custGeom>
              <a:avLst/>
              <a:gdLst/>
              <a:ahLst/>
              <a:cxnLst/>
              <a:rect l="l" t="t" r="r" b="b"/>
              <a:pathLst>
                <a:path w="967740" h="967739">
                  <a:moveTo>
                    <a:pt x="241917" y="120966"/>
                  </a:moveTo>
                  <a:lnTo>
                    <a:pt x="232411" y="73881"/>
                  </a:lnTo>
                  <a:lnTo>
                    <a:pt x="206488" y="35430"/>
                  </a:lnTo>
                  <a:lnTo>
                    <a:pt x="168042" y="9506"/>
                  </a:lnTo>
                  <a:lnTo>
                    <a:pt x="120966" y="0"/>
                  </a:lnTo>
                  <a:lnTo>
                    <a:pt x="73881" y="9506"/>
                  </a:lnTo>
                  <a:lnTo>
                    <a:pt x="35430" y="35430"/>
                  </a:lnTo>
                  <a:lnTo>
                    <a:pt x="9506" y="73881"/>
                  </a:lnTo>
                  <a:lnTo>
                    <a:pt x="0" y="120966"/>
                  </a:lnTo>
                  <a:lnTo>
                    <a:pt x="9506" y="168051"/>
                  </a:lnTo>
                  <a:lnTo>
                    <a:pt x="35430" y="206502"/>
                  </a:lnTo>
                  <a:lnTo>
                    <a:pt x="73881" y="232426"/>
                  </a:lnTo>
                  <a:lnTo>
                    <a:pt x="120966" y="241933"/>
                  </a:lnTo>
                  <a:lnTo>
                    <a:pt x="168042" y="232426"/>
                  </a:lnTo>
                  <a:lnTo>
                    <a:pt x="206488" y="206502"/>
                  </a:lnTo>
                  <a:lnTo>
                    <a:pt x="232411" y="168051"/>
                  </a:lnTo>
                  <a:lnTo>
                    <a:pt x="241917" y="120966"/>
                  </a:lnTo>
                  <a:close/>
                </a:path>
                <a:path w="967740" h="967739">
                  <a:moveTo>
                    <a:pt x="120966" y="241917"/>
                  </a:moveTo>
                  <a:lnTo>
                    <a:pt x="967686" y="967682"/>
                  </a:lnTo>
                </a:path>
              </a:pathLst>
            </a:custGeom>
            <a:ln w="14609">
              <a:solidFill>
                <a:srgbClr val="000000"/>
              </a:solidFill>
            </a:ln>
          </p:spPr>
          <p:txBody>
            <a:bodyPr wrap="square" lIns="0" tIns="0" rIns="0" bIns="0" rtlCol="0"/>
            <a:lstStyle/>
            <a:p>
              <a:endParaRPr/>
            </a:p>
          </p:txBody>
        </p:sp>
        <p:sp>
          <p:nvSpPr>
            <p:cNvPr id="21" name="object 21"/>
            <p:cNvSpPr/>
            <p:nvPr/>
          </p:nvSpPr>
          <p:spPr>
            <a:xfrm>
              <a:off x="5019346" y="4270752"/>
              <a:ext cx="259079" cy="248285"/>
            </a:xfrm>
            <a:custGeom>
              <a:avLst/>
              <a:gdLst/>
              <a:ahLst/>
              <a:cxnLst/>
              <a:rect l="l" t="t" r="r" b="b"/>
              <a:pathLst>
                <a:path w="259079" h="248285">
                  <a:moveTo>
                    <a:pt x="258963" y="0"/>
                  </a:moveTo>
                  <a:lnTo>
                    <a:pt x="0" y="0"/>
                  </a:lnTo>
                  <a:lnTo>
                    <a:pt x="129465" y="248022"/>
                  </a:lnTo>
                  <a:lnTo>
                    <a:pt x="258963" y="0"/>
                  </a:lnTo>
                  <a:close/>
                </a:path>
              </a:pathLst>
            </a:custGeom>
            <a:solidFill>
              <a:srgbClr val="BFBFBF"/>
            </a:solidFill>
          </p:spPr>
          <p:txBody>
            <a:bodyPr wrap="square" lIns="0" tIns="0" rIns="0" bIns="0" rtlCol="0"/>
            <a:lstStyle/>
            <a:p>
              <a:endParaRPr/>
            </a:p>
          </p:txBody>
        </p:sp>
        <p:sp>
          <p:nvSpPr>
            <p:cNvPr id="22" name="object 22"/>
            <p:cNvSpPr/>
            <p:nvPr/>
          </p:nvSpPr>
          <p:spPr>
            <a:xfrm>
              <a:off x="4906309" y="3544980"/>
              <a:ext cx="1096645" cy="1572895"/>
            </a:xfrm>
            <a:custGeom>
              <a:avLst/>
              <a:gdLst/>
              <a:ahLst/>
              <a:cxnLst/>
              <a:rect l="l" t="t" r="r" b="b"/>
              <a:pathLst>
                <a:path w="1096645" h="1572895">
                  <a:moveTo>
                    <a:pt x="372000" y="725771"/>
                  </a:moveTo>
                  <a:lnTo>
                    <a:pt x="242503" y="973793"/>
                  </a:lnTo>
                  <a:lnTo>
                    <a:pt x="113037" y="725771"/>
                  </a:lnTo>
                  <a:lnTo>
                    <a:pt x="372000" y="725771"/>
                  </a:lnTo>
                  <a:close/>
                </a:path>
                <a:path w="1096645" h="1572895">
                  <a:moveTo>
                    <a:pt x="241933" y="971468"/>
                  </a:moveTo>
                  <a:lnTo>
                    <a:pt x="0" y="1572490"/>
                  </a:lnTo>
                </a:path>
                <a:path w="1096645" h="1572895">
                  <a:moveTo>
                    <a:pt x="241933" y="971468"/>
                  </a:moveTo>
                  <a:lnTo>
                    <a:pt x="483850" y="1572490"/>
                  </a:lnTo>
                </a:path>
                <a:path w="1096645" h="1572895">
                  <a:moveTo>
                    <a:pt x="1096218" y="0"/>
                  </a:moveTo>
                  <a:lnTo>
                    <a:pt x="249482" y="725765"/>
                  </a:lnTo>
                </a:path>
              </a:pathLst>
            </a:custGeom>
            <a:ln w="14609">
              <a:solidFill>
                <a:srgbClr val="000000"/>
              </a:solidFill>
            </a:ln>
          </p:spPr>
          <p:txBody>
            <a:bodyPr wrap="square" lIns="0" tIns="0" rIns="0" bIns="0" rtlCol="0"/>
            <a:lstStyle/>
            <a:p>
              <a:endParaRPr/>
            </a:p>
          </p:txBody>
        </p:sp>
      </p:grpSp>
      <p:sp>
        <p:nvSpPr>
          <p:cNvPr id="23" name="object 23"/>
          <p:cNvSpPr txBox="1"/>
          <p:nvPr/>
        </p:nvSpPr>
        <p:spPr>
          <a:xfrm>
            <a:off x="5257949" y="4230576"/>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spc="5" dirty="0">
                <a:latin typeface="Arial"/>
                <a:cs typeface="Arial"/>
              </a:rPr>
              <a:t>	</a:t>
            </a:r>
            <a:r>
              <a:rPr sz="1600" dirty="0">
                <a:latin typeface="Arial"/>
                <a:cs typeface="Arial"/>
              </a:rPr>
              <a:t>]</a:t>
            </a:r>
          </a:p>
        </p:txBody>
      </p:sp>
      <p:sp>
        <p:nvSpPr>
          <p:cNvPr id="25" name="object 25"/>
          <p:cNvSpPr txBox="1"/>
          <p:nvPr/>
        </p:nvSpPr>
        <p:spPr>
          <a:xfrm>
            <a:off x="1643445"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26" name="object 26"/>
          <p:cNvSpPr txBox="1"/>
          <p:nvPr/>
        </p:nvSpPr>
        <p:spPr>
          <a:xfrm>
            <a:off x="3322579"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lang="en-GB"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dirty="0">
                <a:latin typeface="Arial"/>
                <a:cs typeface="Arial"/>
              </a:rPr>
              <a:t>]</a:t>
            </a:r>
          </a:p>
        </p:txBody>
      </p:sp>
      <p:sp>
        <p:nvSpPr>
          <p:cNvPr id="29" name="object 29"/>
          <p:cNvSpPr txBox="1"/>
          <p:nvPr/>
        </p:nvSpPr>
        <p:spPr>
          <a:xfrm>
            <a:off x="2596831" y="3262901"/>
            <a:ext cx="1174115" cy="69024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spc="5" dirty="0">
                <a:latin typeface="Arial"/>
                <a:cs typeface="Arial"/>
              </a:rPr>
              <a:t>	</a:t>
            </a:r>
            <a:r>
              <a:rPr sz="1600" dirty="0">
                <a:latin typeface="Arial"/>
                <a:cs typeface="Arial"/>
              </a:rPr>
              <a:t>]</a:t>
            </a:r>
          </a:p>
          <a:p>
            <a:pPr marL="224790">
              <a:lnSpc>
                <a:spcPct val="100000"/>
              </a:lnSpc>
              <a:spcBef>
                <a:spcPts val="1380"/>
              </a:spcBef>
            </a:pPr>
            <a:r>
              <a:rPr sz="1600" b="1" dirty="0">
                <a:latin typeface="Arial"/>
                <a:cs typeface="Arial"/>
              </a:rPr>
              <a:t>0.5</a:t>
            </a:r>
            <a:endParaRPr sz="1600" dirty="0">
              <a:latin typeface="Arial"/>
              <a:cs typeface="Arial"/>
            </a:endParaRPr>
          </a:p>
        </p:txBody>
      </p:sp>
      <p:grpSp>
        <p:nvGrpSpPr>
          <p:cNvPr id="30" name="object 30"/>
          <p:cNvGrpSpPr/>
          <p:nvPr/>
        </p:nvGrpSpPr>
        <p:grpSpPr>
          <a:xfrm>
            <a:off x="1277499" y="2456343"/>
            <a:ext cx="4725233" cy="2661532"/>
            <a:chOff x="1277499" y="2456343"/>
            <a:chExt cx="4725233" cy="2661532"/>
          </a:xfrm>
        </p:grpSpPr>
        <p:sp>
          <p:nvSpPr>
            <p:cNvPr id="32" name="object 32"/>
            <p:cNvSpPr/>
            <p:nvPr/>
          </p:nvSpPr>
          <p:spPr>
            <a:xfrm>
              <a:off x="3083974"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33" name="object 33"/>
            <p:cNvSpPr/>
            <p:nvPr/>
          </p:nvSpPr>
          <p:spPr>
            <a:xfrm>
              <a:off x="2970953"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2252753" y="3303062"/>
              <a:ext cx="241919" cy="241933"/>
            </a:xfrm>
            <a:prstGeom prst="rect">
              <a:avLst/>
            </a:prstGeom>
          </p:spPr>
        </p:pic>
        <p:sp>
          <p:nvSpPr>
            <p:cNvPr id="35" name="object 35"/>
            <p:cNvSpPr/>
            <p:nvPr/>
          </p:nvSpPr>
          <p:spPr>
            <a:xfrm>
              <a:off x="2252753" y="3303062"/>
              <a:ext cx="967740" cy="967740"/>
            </a:xfrm>
            <a:custGeom>
              <a:avLst/>
              <a:gdLst/>
              <a:ahLst/>
              <a:cxnLst/>
              <a:rect l="l" t="t" r="r" b="b"/>
              <a:pathLst>
                <a:path w="967739" h="967739">
                  <a:moveTo>
                    <a:pt x="241919" y="120966"/>
                  </a:moveTo>
                  <a:lnTo>
                    <a:pt x="232413" y="73881"/>
                  </a:lnTo>
                  <a:lnTo>
                    <a:pt x="206490" y="35430"/>
                  </a:lnTo>
                  <a:lnTo>
                    <a:pt x="168042" y="9506"/>
                  </a:lnTo>
                  <a:lnTo>
                    <a:pt x="120960" y="0"/>
                  </a:lnTo>
                  <a:lnTo>
                    <a:pt x="73878" y="9506"/>
                  </a:lnTo>
                  <a:lnTo>
                    <a:pt x="35429" y="35430"/>
                  </a:lnTo>
                  <a:lnTo>
                    <a:pt x="9506" y="73881"/>
                  </a:lnTo>
                  <a:lnTo>
                    <a:pt x="0" y="120966"/>
                  </a:lnTo>
                  <a:lnTo>
                    <a:pt x="9506" y="168051"/>
                  </a:lnTo>
                  <a:lnTo>
                    <a:pt x="35429" y="206502"/>
                  </a:lnTo>
                  <a:lnTo>
                    <a:pt x="73878" y="232426"/>
                  </a:lnTo>
                  <a:lnTo>
                    <a:pt x="120960" y="241933"/>
                  </a:lnTo>
                  <a:lnTo>
                    <a:pt x="168042" y="232426"/>
                  </a:lnTo>
                  <a:lnTo>
                    <a:pt x="206490" y="206502"/>
                  </a:lnTo>
                  <a:lnTo>
                    <a:pt x="232413" y="168051"/>
                  </a:lnTo>
                  <a:lnTo>
                    <a:pt x="241919" y="120966"/>
                  </a:lnTo>
                  <a:close/>
                </a:path>
                <a:path w="967739" h="967739">
                  <a:moveTo>
                    <a:pt x="120960" y="241917"/>
                  </a:moveTo>
                  <a:lnTo>
                    <a:pt x="967682" y="967682"/>
                  </a:lnTo>
                </a:path>
              </a:pathLst>
            </a:custGeom>
            <a:ln w="14609">
              <a:solidFill>
                <a:srgbClr val="000000"/>
              </a:solidFill>
            </a:ln>
          </p:spPr>
          <p:txBody>
            <a:bodyPr wrap="square" lIns="0" tIns="0" rIns="0" bIns="0" rtlCol="0"/>
            <a:lstStyle/>
            <a:p>
              <a:endParaRPr/>
            </a:p>
          </p:txBody>
        </p:sp>
        <p:sp>
          <p:nvSpPr>
            <p:cNvPr id="36" name="object 36"/>
            <p:cNvSpPr/>
            <p:nvPr/>
          </p:nvSpPr>
          <p:spPr>
            <a:xfrm>
              <a:off x="1390521" y="4270752"/>
              <a:ext cx="259079" cy="248285"/>
            </a:xfrm>
            <a:custGeom>
              <a:avLst/>
              <a:gdLst/>
              <a:ahLst/>
              <a:cxnLst/>
              <a:rect l="l" t="t" r="r" b="b"/>
              <a:pathLst>
                <a:path w="259080" h="248285">
                  <a:moveTo>
                    <a:pt x="258964" y="0"/>
                  </a:moveTo>
                  <a:lnTo>
                    <a:pt x="0" y="0"/>
                  </a:lnTo>
                  <a:lnTo>
                    <a:pt x="129478" y="248022"/>
                  </a:lnTo>
                  <a:lnTo>
                    <a:pt x="258964" y="0"/>
                  </a:lnTo>
                  <a:close/>
                </a:path>
              </a:pathLst>
            </a:custGeom>
            <a:solidFill>
              <a:srgbClr val="BFBFBF"/>
            </a:solidFill>
          </p:spPr>
          <p:txBody>
            <a:bodyPr wrap="square" lIns="0" tIns="0" rIns="0" bIns="0" rtlCol="0"/>
            <a:lstStyle/>
            <a:p>
              <a:endParaRPr/>
            </a:p>
          </p:txBody>
        </p:sp>
        <p:sp>
          <p:nvSpPr>
            <p:cNvPr id="37" name="object 37"/>
            <p:cNvSpPr/>
            <p:nvPr/>
          </p:nvSpPr>
          <p:spPr>
            <a:xfrm>
              <a:off x="1277499" y="3544980"/>
              <a:ext cx="1096645" cy="1572895"/>
            </a:xfrm>
            <a:custGeom>
              <a:avLst/>
              <a:gdLst/>
              <a:ahLst/>
              <a:cxnLst/>
              <a:rect l="l" t="t" r="r" b="b"/>
              <a:pathLst>
                <a:path w="1096645" h="1572895">
                  <a:moveTo>
                    <a:pt x="371987" y="725771"/>
                  </a:moveTo>
                  <a:lnTo>
                    <a:pt x="242500" y="973793"/>
                  </a:lnTo>
                  <a:lnTo>
                    <a:pt x="113022" y="725771"/>
                  </a:lnTo>
                  <a:lnTo>
                    <a:pt x="371987" y="725771"/>
                  </a:lnTo>
                  <a:close/>
                </a:path>
                <a:path w="1096645" h="1572895">
                  <a:moveTo>
                    <a:pt x="241919" y="971468"/>
                  </a:moveTo>
                  <a:lnTo>
                    <a:pt x="0" y="1572490"/>
                  </a:lnTo>
                </a:path>
                <a:path w="1096645" h="1572895">
                  <a:moveTo>
                    <a:pt x="241919" y="971468"/>
                  </a:moveTo>
                  <a:lnTo>
                    <a:pt x="483840" y="1572490"/>
                  </a:lnTo>
                </a:path>
                <a:path w="1096645" h="1572895">
                  <a:moveTo>
                    <a:pt x="1096214" y="0"/>
                  </a:moveTo>
                  <a:lnTo>
                    <a:pt x="249486" y="725765"/>
                  </a:lnTo>
                </a:path>
              </a:pathLst>
            </a:custGeom>
            <a:ln w="14609">
              <a:solidFill>
                <a:srgbClr val="000000"/>
              </a:solidFill>
            </a:ln>
          </p:spPr>
          <p:txBody>
            <a:bodyPr wrap="square" lIns="0" tIns="0" rIns="0" bIns="0" rtlCol="0"/>
            <a:lstStyle/>
            <a:p>
              <a:endParaRPr/>
            </a:p>
          </p:txBody>
        </p:sp>
        <p:sp>
          <p:nvSpPr>
            <p:cNvPr id="39" name="object 39"/>
            <p:cNvSpPr/>
            <p:nvPr/>
          </p:nvSpPr>
          <p:spPr>
            <a:xfrm>
              <a:off x="2373707" y="2456343"/>
              <a:ext cx="3629025" cy="847090"/>
            </a:xfrm>
            <a:custGeom>
              <a:avLst/>
              <a:gdLst/>
              <a:ahLst/>
              <a:cxnLst/>
              <a:rect l="l" t="t" r="r" b="b"/>
              <a:pathLst>
                <a:path w="3629025" h="847089">
                  <a:moveTo>
                    <a:pt x="1814399" y="0"/>
                  </a:moveTo>
                  <a:lnTo>
                    <a:pt x="0" y="846719"/>
                  </a:lnTo>
                </a:path>
                <a:path w="3629025" h="847089">
                  <a:moveTo>
                    <a:pt x="1814399" y="0"/>
                  </a:moveTo>
                  <a:lnTo>
                    <a:pt x="3628820" y="846719"/>
                  </a:lnTo>
                </a:path>
              </a:pathLst>
            </a:custGeom>
            <a:ln w="14609">
              <a:solidFill>
                <a:srgbClr val="000000"/>
              </a:solidFill>
            </a:ln>
          </p:spPr>
          <p:txBody>
            <a:bodyPr wrap="square" lIns="0" tIns="0" rIns="0" bIns="0" rtlCol="0"/>
            <a:lstStyle/>
            <a:p>
              <a:endParaRPr/>
            </a:p>
          </p:txBody>
        </p:sp>
      </p:grpSp>
      <p:sp>
        <p:nvSpPr>
          <p:cNvPr id="40" name="object 40"/>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1" name="object 41"/>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36</a:t>
            </a:fld>
            <a:endParaRPr spc="2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grpSp>
        <p:nvGrpSpPr>
          <p:cNvPr id="4" name="object 4"/>
          <p:cNvGrpSpPr/>
          <p:nvPr/>
        </p:nvGrpSpPr>
        <p:grpSpPr>
          <a:xfrm>
            <a:off x="4043757" y="2201014"/>
            <a:ext cx="273685" cy="262890"/>
            <a:chOff x="4043757" y="2201014"/>
            <a:chExt cx="273685" cy="262890"/>
          </a:xfrm>
        </p:grpSpPr>
        <p:sp>
          <p:nvSpPr>
            <p:cNvPr id="5" name="object 5"/>
            <p:cNvSpPr/>
            <p:nvPr/>
          </p:nvSpPr>
          <p:spPr>
            <a:xfrm>
              <a:off x="4051059" y="2208316"/>
              <a:ext cx="259079" cy="248285"/>
            </a:xfrm>
            <a:custGeom>
              <a:avLst/>
              <a:gdLst/>
              <a:ahLst/>
              <a:cxnLst/>
              <a:rect l="l" t="t" r="r" b="b"/>
              <a:pathLst>
                <a:path w="259079" h="248285">
                  <a:moveTo>
                    <a:pt x="129497" y="0"/>
                  </a:moveTo>
                  <a:lnTo>
                    <a:pt x="0" y="248010"/>
                  </a:lnTo>
                  <a:lnTo>
                    <a:pt x="258979" y="248010"/>
                  </a:lnTo>
                  <a:lnTo>
                    <a:pt x="129497" y="0"/>
                  </a:lnTo>
                  <a:close/>
                </a:path>
              </a:pathLst>
            </a:custGeom>
            <a:solidFill>
              <a:srgbClr val="BFBFBF"/>
            </a:solidFill>
          </p:spPr>
          <p:txBody>
            <a:bodyPr wrap="square" lIns="0" tIns="0" rIns="0" bIns="0" rtlCol="0"/>
            <a:lstStyle/>
            <a:p>
              <a:endParaRPr/>
            </a:p>
          </p:txBody>
        </p:sp>
        <p:sp>
          <p:nvSpPr>
            <p:cNvPr id="6" name="object 6"/>
            <p:cNvSpPr/>
            <p:nvPr/>
          </p:nvSpPr>
          <p:spPr>
            <a:xfrm>
              <a:off x="4051059" y="2208316"/>
              <a:ext cx="259079" cy="248285"/>
            </a:xfrm>
            <a:custGeom>
              <a:avLst/>
              <a:gdLst/>
              <a:ahLst/>
              <a:cxnLst/>
              <a:rect l="l" t="t" r="r" b="b"/>
              <a:pathLst>
                <a:path w="259079" h="248285">
                  <a:moveTo>
                    <a:pt x="258979" y="248010"/>
                  </a:moveTo>
                  <a:lnTo>
                    <a:pt x="129497" y="0"/>
                  </a:lnTo>
                  <a:lnTo>
                    <a:pt x="0" y="248010"/>
                  </a:lnTo>
                  <a:lnTo>
                    <a:pt x="258979" y="248010"/>
                  </a:lnTo>
                  <a:close/>
                </a:path>
              </a:pathLst>
            </a:custGeom>
            <a:ln w="14609">
              <a:solidFill>
                <a:srgbClr val="000000"/>
              </a:solidFill>
            </a:ln>
          </p:spPr>
          <p:txBody>
            <a:bodyPr wrap="square" lIns="0" tIns="0" rIns="0" bIns="0" rtlCol="0"/>
            <a:lstStyle/>
            <a:p>
              <a:endParaRPr/>
            </a:p>
          </p:txBody>
        </p:sp>
      </p:grpSp>
      <p:sp>
        <p:nvSpPr>
          <p:cNvPr id="7" name="object 7"/>
          <p:cNvSpPr txBox="1"/>
          <p:nvPr/>
        </p:nvSpPr>
        <p:spPr>
          <a:xfrm>
            <a:off x="5272257"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8" name="object 8"/>
          <p:cNvSpPr txBox="1"/>
          <p:nvPr/>
        </p:nvSpPr>
        <p:spPr>
          <a:xfrm>
            <a:off x="6951404"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a:t>
            </a:r>
          </a:p>
        </p:txBody>
      </p:sp>
      <p:sp>
        <p:nvSpPr>
          <p:cNvPr id="11" name="object 11"/>
          <p:cNvSpPr txBox="1"/>
          <p:nvPr/>
        </p:nvSpPr>
        <p:spPr>
          <a:xfrm>
            <a:off x="6225651" y="3262901"/>
            <a:ext cx="1174115" cy="69024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a:t>
            </a:r>
          </a:p>
          <a:p>
            <a:pPr marL="224790">
              <a:lnSpc>
                <a:spcPct val="100000"/>
              </a:lnSpc>
              <a:spcBef>
                <a:spcPts val="1380"/>
              </a:spcBef>
            </a:pPr>
            <a:r>
              <a:rPr sz="1600" b="1" dirty="0">
                <a:latin typeface="Arial"/>
                <a:cs typeface="Arial"/>
              </a:rPr>
              <a:t>0.5</a:t>
            </a:r>
            <a:endParaRPr sz="1600" dirty="0">
              <a:latin typeface="Arial"/>
              <a:cs typeface="Arial"/>
            </a:endParaRPr>
          </a:p>
        </p:txBody>
      </p:sp>
      <p:grpSp>
        <p:nvGrpSpPr>
          <p:cNvPr id="13" name="object 13"/>
          <p:cNvGrpSpPr/>
          <p:nvPr/>
        </p:nvGrpSpPr>
        <p:grpSpPr>
          <a:xfrm>
            <a:off x="4906309" y="3303062"/>
            <a:ext cx="2177325" cy="1814813"/>
            <a:chOff x="4906309" y="3303062"/>
            <a:chExt cx="2177325" cy="1814813"/>
          </a:xfrm>
        </p:grpSpPr>
        <p:sp>
          <p:nvSpPr>
            <p:cNvPr id="15" name="object 15"/>
            <p:cNvSpPr/>
            <p:nvPr/>
          </p:nvSpPr>
          <p:spPr>
            <a:xfrm>
              <a:off x="6712785"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16" name="object 16"/>
            <p:cNvSpPr/>
            <p:nvPr/>
          </p:nvSpPr>
          <p:spPr>
            <a:xfrm>
              <a:off x="6599764"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5881561" y="3303062"/>
              <a:ext cx="241917" cy="241933"/>
            </a:xfrm>
            <a:prstGeom prst="rect">
              <a:avLst/>
            </a:prstGeom>
          </p:spPr>
        </p:pic>
        <p:sp>
          <p:nvSpPr>
            <p:cNvPr id="18" name="object 18"/>
            <p:cNvSpPr/>
            <p:nvPr/>
          </p:nvSpPr>
          <p:spPr>
            <a:xfrm>
              <a:off x="5881561" y="3303062"/>
              <a:ext cx="967740" cy="967740"/>
            </a:xfrm>
            <a:custGeom>
              <a:avLst/>
              <a:gdLst/>
              <a:ahLst/>
              <a:cxnLst/>
              <a:rect l="l" t="t" r="r" b="b"/>
              <a:pathLst>
                <a:path w="967740" h="967739">
                  <a:moveTo>
                    <a:pt x="241917" y="120966"/>
                  </a:moveTo>
                  <a:lnTo>
                    <a:pt x="232411" y="73881"/>
                  </a:lnTo>
                  <a:lnTo>
                    <a:pt x="206488" y="35430"/>
                  </a:lnTo>
                  <a:lnTo>
                    <a:pt x="168042" y="9506"/>
                  </a:lnTo>
                  <a:lnTo>
                    <a:pt x="120966" y="0"/>
                  </a:lnTo>
                  <a:lnTo>
                    <a:pt x="73881" y="9506"/>
                  </a:lnTo>
                  <a:lnTo>
                    <a:pt x="35430" y="35430"/>
                  </a:lnTo>
                  <a:lnTo>
                    <a:pt x="9506" y="73881"/>
                  </a:lnTo>
                  <a:lnTo>
                    <a:pt x="0" y="120966"/>
                  </a:lnTo>
                  <a:lnTo>
                    <a:pt x="9506" y="168051"/>
                  </a:lnTo>
                  <a:lnTo>
                    <a:pt x="35430" y="206502"/>
                  </a:lnTo>
                  <a:lnTo>
                    <a:pt x="73881" y="232426"/>
                  </a:lnTo>
                  <a:lnTo>
                    <a:pt x="120966" y="241933"/>
                  </a:lnTo>
                  <a:lnTo>
                    <a:pt x="168042" y="232426"/>
                  </a:lnTo>
                  <a:lnTo>
                    <a:pt x="206488" y="206502"/>
                  </a:lnTo>
                  <a:lnTo>
                    <a:pt x="232411" y="168051"/>
                  </a:lnTo>
                  <a:lnTo>
                    <a:pt x="241917" y="120966"/>
                  </a:lnTo>
                  <a:close/>
                </a:path>
                <a:path w="967740" h="967739">
                  <a:moveTo>
                    <a:pt x="120966" y="241917"/>
                  </a:moveTo>
                  <a:lnTo>
                    <a:pt x="967686" y="967682"/>
                  </a:lnTo>
                </a:path>
              </a:pathLst>
            </a:custGeom>
            <a:ln w="14609">
              <a:solidFill>
                <a:srgbClr val="000000"/>
              </a:solidFill>
            </a:ln>
          </p:spPr>
          <p:txBody>
            <a:bodyPr wrap="square" lIns="0" tIns="0" rIns="0" bIns="0" rtlCol="0"/>
            <a:lstStyle/>
            <a:p>
              <a:endParaRPr/>
            </a:p>
          </p:txBody>
        </p:sp>
        <p:sp>
          <p:nvSpPr>
            <p:cNvPr id="19" name="object 19"/>
            <p:cNvSpPr/>
            <p:nvPr/>
          </p:nvSpPr>
          <p:spPr>
            <a:xfrm>
              <a:off x="5019346" y="4270752"/>
              <a:ext cx="259079" cy="248285"/>
            </a:xfrm>
            <a:custGeom>
              <a:avLst/>
              <a:gdLst/>
              <a:ahLst/>
              <a:cxnLst/>
              <a:rect l="l" t="t" r="r" b="b"/>
              <a:pathLst>
                <a:path w="259079" h="248285">
                  <a:moveTo>
                    <a:pt x="258963" y="0"/>
                  </a:moveTo>
                  <a:lnTo>
                    <a:pt x="0" y="0"/>
                  </a:lnTo>
                  <a:lnTo>
                    <a:pt x="129465" y="248022"/>
                  </a:lnTo>
                  <a:lnTo>
                    <a:pt x="258963" y="0"/>
                  </a:lnTo>
                  <a:close/>
                </a:path>
              </a:pathLst>
            </a:custGeom>
            <a:solidFill>
              <a:srgbClr val="BFBFBF"/>
            </a:solidFill>
          </p:spPr>
          <p:txBody>
            <a:bodyPr wrap="square" lIns="0" tIns="0" rIns="0" bIns="0" rtlCol="0"/>
            <a:lstStyle/>
            <a:p>
              <a:endParaRPr/>
            </a:p>
          </p:txBody>
        </p:sp>
        <p:sp>
          <p:nvSpPr>
            <p:cNvPr id="20" name="object 20"/>
            <p:cNvSpPr/>
            <p:nvPr/>
          </p:nvSpPr>
          <p:spPr>
            <a:xfrm>
              <a:off x="4906309" y="3544980"/>
              <a:ext cx="1096645" cy="1572895"/>
            </a:xfrm>
            <a:custGeom>
              <a:avLst/>
              <a:gdLst/>
              <a:ahLst/>
              <a:cxnLst/>
              <a:rect l="l" t="t" r="r" b="b"/>
              <a:pathLst>
                <a:path w="1096645" h="1572895">
                  <a:moveTo>
                    <a:pt x="372000" y="725771"/>
                  </a:moveTo>
                  <a:lnTo>
                    <a:pt x="242503" y="973793"/>
                  </a:lnTo>
                  <a:lnTo>
                    <a:pt x="113037" y="725771"/>
                  </a:lnTo>
                  <a:lnTo>
                    <a:pt x="372000" y="725771"/>
                  </a:lnTo>
                  <a:close/>
                </a:path>
                <a:path w="1096645" h="1572895">
                  <a:moveTo>
                    <a:pt x="241933" y="971468"/>
                  </a:moveTo>
                  <a:lnTo>
                    <a:pt x="0" y="1572490"/>
                  </a:lnTo>
                </a:path>
                <a:path w="1096645" h="1572895">
                  <a:moveTo>
                    <a:pt x="241933" y="971468"/>
                  </a:moveTo>
                  <a:lnTo>
                    <a:pt x="483850" y="1572490"/>
                  </a:lnTo>
                </a:path>
                <a:path w="1096645" h="1572895">
                  <a:moveTo>
                    <a:pt x="1096218" y="0"/>
                  </a:moveTo>
                  <a:lnTo>
                    <a:pt x="249482" y="725765"/>
                  </a:lnTo>
                </a:path>
              </a:pathLst>
            </a:custGeom>
            <a:ln w="14609">
              <a:solidFill>
                <a:srgbClr val="000000"/>
              </a:solidFill>
            </a:ln>
          </p:spPr>
          <p:txBody>
            <a:bodyPr wrap="square" lIns="0" tIns="0" rIns="0" bIns="0" rtlCol="0"/>
            <a:lstStyle/>
            <a:p>
              <a:endParaRPr/>
            </a:p>
          </p:txBody>
        </p:sp>
      </p:grpSp>
      <p:sp>
        <p:nvSpPr>
          <p:cNvPr id="21" name="object 21"/>
          <p:cNvSpPr txBox="1"/>
          <p:nvPr/>
        </p:nvSpPr>
        <p:spPr>
          <a:xfrm>
            <a:off x="5257949" y="4230576"/>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a:t>
            </a:r>
          </a:p>
        </p:txBody>
      </p:sp>
      <p:sp>
        <p:nvSpPr>
          <p:cNvPr id="23" name="object 23"/>
          <p:cNvSpPr txBox="1"/>
          <p:nvPr/>
        </p:nvSpPr>
        <p:spPr>
          <a:xfrm>
            <a:off x="1643445"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24" name="object 24"/>
          <p:cNvSpPr txBox="1"/>
          <p:nvPr/>
        </p:nvSpPr>
        <p:spPr>
          <a:xfrm>
            <a:off x="3322579"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 ∞ </a:t>
            </a:r>
            <a:r>
              <a:rPr sz="1600" b="1" spc="5" dirty="0">
                <a:latin typeface="Arial"/>
                <a:cs typeface="Arial"/>
              </a:rPr>
              <a:t>	</a:t>
            </a:r>
            <a:r>
              <a:rPr sz="1600" b="1" dirty="0">
                <a:latin typeface="Arial"/>
                <a:cs typeface="Arial"/>
              </a:rPr>
              <a:t>]</a:t>
            </a:r>
          </a:p>
        </p:txBody>
      </p:sp>
      <p:sp>
        <p:nvSpPr>
          <p:cNvPr id="27" name="object 27"/>
          <p:cNvSpPr txBox="1"/>
          <p:nvPr/>
        </p:nvSpPr>
        <p:spPr>
          <a:xfrm>
            <a:off x="2596831" y="3262901"/>
            <a:ext cx="1174115" cy="68608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lang="en-GB" sz="1600" b="1" spc="5" dirty="0">
                <a:latin typeface="Arial"/>
                <a:ea typeface="Cambria Math" panose="02040503050406030204" pitchFamily="18" charset="0"/>
                <a:cs typeface="Arial"/>
              </a:rPr>
              <a:t> </a:t>
            </a:r>
            <a:r>
              <a:rPr sz="1600" b="1" dirty="0">
                <a:latin typeface="Arial"/>
                <a:cs typeface="Arial"/>
              </a:rPr>
              <a:t>]</a:t>
            </a:r>
          </a:p>
          <a:p>
            <a:pPr marL="224790">
              <a:lnSpc>
                <a:spcPct val="100000"/>
              </a:lnSpc>
              <a:spcBef>
                <a:spcPts val="1380"/>
              </a:spcBef>
            </a:pPr>
            <a:r>
              <a:rPr sz="1600" b="1" dirty="0">
                <a:latin typeface="Arial"/>
                <a:cs typeface="Arial"/>
              </a:rPr>
              <a:t>0.5</a:t>
            </a:r>
          </a:p>
        </p:txBody>
      </p:sp>
      <p:grpSp>
        <p:nvGrpSpPr>
          <p:cNvPr id="28" name="object 28"/>
          <p:cNvGrpSpPr/>
          <p:nvPr/>
        </p:nvGrpSpPr>
        <p:grpSpPr>
          <a:xfrm>
            <a:off x="1277499" y="2456343"/>
            <a:ext cx="4725035" cy="2661499"/>
            <a:chOff x="1277499" y="2456343"/>
            <a:chExt cx="4725035" cy="2661499"/>
          </a:xfrm>
        </p:grpSpPr>
        <p:sp>
          <p:nvSpPr>
            <p:cNvPr id="30" name="object 30"/>
            <p:cNvSpPr/>
            <p:nvPr/>
          </p:nvSpPr>
          <p:spPr>
            <a:xfrm>
              <a:off x="3083974"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31" name="object 31"/>
            <p:cNvSpPr/>
            <p:nvPr/>
          </p:nvSpPr>
          <p:spPr>
            <a:xfrm>
              <a:off x="2970953"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32" name="object 32"/>
            <p:cNvPicPr/>
            <p:nvPr/>
          </p:nvPicPr>
          <p:blipFill>
            <a:blip r:embed="rId2" cstate="print"/>
            <a:stretch>
              <a:fillRect/>
            </a:stretch>
          </p:blipFill>
          <p:spPr>
            <a:xfrm>
              <a:off x="2252753" y="3303062"/>
              <a:ext cx="241919" cy="241933"/>
            </a:xfrm>
            <a:prstGeom prst="rect">
              <a:avLst/>
            </a:prstGeom>
          </p:spPr>
        </p:pic>
        <p:sp>
          <p:nvSpPr>
            <p:cNvPr id="33" name="object 33"/>
            <p:cNvSpPr/>
            <p:nvPr/>
          </p:nvSpPr>
          <p:spPr>
            <a:xfrm>
              <a:off x="2252753" y="3303062"/>
              <a:ext cx="967740" cy="967740"/>
            </a:xfrm>
            <a:custGeom>
              <a:avLst/>
              <a:gdLst/>
              <a:ahLst/>
              <a:cxnLst/>
              <a:rect l="l" t="t" r="r" b="b"/>
              <a:pathLst>
                <a:path w="967739" h="967739">
                  <a:moveTo>
                    <a:pt x="241919" y="120966"/>
                  </a:moveTo>
                  <a:lnTo>
                    <a:pt x="232413" y="73881"/>
                  </a:lnTo>
                  <a:lnTo>
                    <a:pt x="206490" y="35430"/>
                  </a:lnTo>
                  <a:lnTo>
                    <a:pt x="168042" y="9506"/>
                  </a:lnTo>
                  <a:lnTo>
                    <a:pt x="120960" y="0"/>
                  </a:lnTo>
                  <a:lnTo>
                    <a:pt x="73878" y="9506"/>
                  </a:lnTo>
                  <a:lnTo>
                    <a:pt x="35429" y="35430"/>
                  </a:lnTo>
                  <a:lnTo>
                    <a:pt x="9506" y="73881"/>
                  </a:lnTo>
                  <a:lnTo>
                    <a:pt x="0" y="120966"/>
                  </a:lnTo>
                  <a:lnTo>
                    <a:pt x="9506" y="168051"/>
                  </a:lnTo>
                  <a:lnTo>
                    <a:pt x="35429" y="206502"/>
                  </a:lnTo>
                  <a:lnTo>
                    <a:pt x="73878" y="232426"/>
                  </a:lnTo>
                  <a:lnTo>
                    <a:pt x="120960" y="241933"/>
                  </a:lnTo>
                  <a:lnTo>
                    <a:pt x="168042" y="232426"/>
                  </a:lnTo>
                  <a:lnTo>
                    <a:pt x="206490" y="206502"/>
                  </a:lnTo>
                  <a:lnTo>
                    <a:pt x="232413" y="168051"/>
                  </a:lnTo>
                  <a:lnTo>
                    <a:pt x="241919" y="120966"/>
                  </a:lnTo>
                  <a:close/>
                </a:path>
                <a:path w="967739" h="967739">
                  <a:moveTo>
                    <a:pt x="120960" y="241917"/>
                  </a:moveTo>
                  <a:lnTo>
                    <a:pt x="967682" y="967682"/>
                  </a:lnTo>
                </a:path>
              </a:pathLst>
            </a:custGeom>
            <a:ln w="14609">
              <a:solidFill>
                <a:srgbClr val="000000"/>
              </a:solidFill>
            </a:ln>
          </p:spPr>
          <p:txBody>
            <a:bodyPr wrap="square" lIns="0" tIns="0" rIns="0" bIns="0" rtlCol="0"/>
            <a:lstStyle/>
            <a:p>
              <a:endParaRPr/>
            </a:p>
          </p:txBody>
        </p:sp>
        <p:sp>
          <p:nvSpPr>
            <p:cNvPr id="34" name="object 34"/>
            <p:cNvSpPr/>
            <p:nvPr/>
          </p:nvSpPr>
          <p:spPr>
            <a:xfrm>
              <a:off x="1390521" y="4270752"/>
              <a:ext cx="259079" cy="248285"/>
            </a:xfrm>
            <a:custGeom>
              <a:avLst/>
              <a:gdLst/>
              <a:ahLst/>
              <a:cxnLst/>
              <a:rect l="l" t="t" r="r" b="b"/>
              <a:pathLst>
                <a:path w="259080" h="248285">
                  <a:moveTo>
                    <a:pt x="258964" y="0"/>
                  </a:moveTo>
                  <a:lnTo>
                    <a:pt x="0" y="0"/>
                  </a:lnTo>
                  <a:lnTo>
                    <a:pt x="129478" y="248022"/>
                  </a:lnTo>
                  <a:lnTo>
                    <a:pt x="258964" y="0"/>
                  </a:lnTo>
                  <a:close/>
                </a:path>
              </a:pathLst>
            </a:custGeom>
            <a:solidFill>
              <a:srgbClr val="BFBFBF"/>
            </a:solidFill>
          </p:spPr>
          <p:txBody>
            <a:bodyPr wrap="square" lIns="0" tIns="0" rIns="0" bIns="0" rtlCol="0"/>
            <a:lstStyle/>
            <a:p>
              <a:endParaRPr/>
            </a:p>
          </p:txBody>
        </p:sp>
        <p:sp>
          <p:nvSpPr>
            <p:cNvPr id="35" name="object 35"/>
            <p:cNvSpPr/>
            <p:nvPr/>
          </p:nvSpPr>
          <p:spPr>
            <a:xfrm>
              <a:off x="1277499" y="2456343"/>
              <a:ext cx="4725035" cy="2661285"/>
            </a:xfrm>
            <a:custGeom>
              <a:avLst/>
              <a:gdLst/>
              <a:ahLst/>
              <a:cxnLst/>
              <a:rect l="l" t="t" r="r" b="b"/>
              <a:pathLst>
                <a:path w="4725035" h="2661285">
                  <a:moveTo>
                    <a:pt x="371987" y="1814408"/>
                  </a:moveTo>
                  <a:lnTo>
                    <a:pt x="242500" y="2062430"/>
                  </a:lnTo>
                  <a:lnTo>
                    <a:pt x="113022" y="1814408"/>
                  </a:lnTo>
                  <a:lnTo>
                    <a:pt x="371987" y="1814408"/>
                  </a:lnTo>
                  <a:close/>
                </a:path>
                <a:path w="4725035" h="2661285">
                  <a:moveTo>
                    <a:pt x="241919" y="2060105"/>
                  </a:moveTo>
                  <a:lnTo>
                    <a:pt x="0" y="2661127"/>
                  </a:lnTo>
                </a:path>
                <a:path w="4725035" h="2661285">
                  <a:moveTo>
                    <a:pt x="241919" y="2060105"/>
                  </a:moveTo>
                  <a:lnTo>
                    <a:pt x="483840" y="2661127"/>
                  </a:lnTo>
                </a:path>
                <a:path w="4725035" h="2661285">
                  <a:moveTo>
                    <a:pt x="1096214" y="1088636"/>
                  </a:moveTo>
                  <a:lnTo>
                    <a:pt x="249486" y="1814402"/>
                  </a:lnTo>
                </a:path>
                <a:path w="4725035" h="2661285">
                  <a:moveTo>
                    <a:pt x="2910606" y="0"/>
                  </a:moveTo>
                  <a:lnTo>
                    <a:pt x="1096207" y="846719"/>
                  </a:lnTo>
                </a:path>
                <a:path w="4725035" h="2661285">
                  <a:moveTo>
                    <a:pt x="2910606" y="0"/>
                  </a:moveTo>
                  <a:lnTo>
                    <a:pt x="4725027" y="846719"/>
                  </a:lnTo>
                </a:path>
              </a:pathLst>
            </a:custGeom>
            <a:ln w="14609">
              <a:solidFill>
                <a:srgbClr val="000000"/>
              </a:solidFill>
            </a:ln>
          </p:spPr>
          <p:txBody>
            <a:bodyPr wrap="square" lIns="0" tIns="0" rIns="0" bIns="0" rtlCol="0"/>
            <a:lstStyle/>
            <a:p>
              <a:endParaRPr/>
            </a:p>
          </p:txBody>
        </p:sp>
      </p:grpSp>
      <p:sp>
        <p:nvSpPr>
          <p:cNvPr id="36" name="object 36"/>
          <p:cNvSpPr txBox="1"/>
          <p:nvPr/>
        </p:nvSpPr>
        <p:spPr>
          <a:xfrm>
            <a:off x="1148563"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9" name="object 39"/>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37</a:t>
            </a:fld>
            <a:endParaRPr spc="20" dirty="0"/>
          </a:p>
        </p:txBody>
      </p:sp>
      <p:sp>
        <p:nvSpPr>
          <p:cNvPr id="37" name="object 37"/>
          <p:cNvSpPr txBox="1"/>
          <p:nvPr/>
        </p:nvSpPr>
        <p:spPr>
          <a:xfrm>
            <a:off x="1751644"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2</a:t>
            </a:r>
            <a:endParaRPr sz="1600">
              <a:latin typeface="Arial"/>
              <a:cs typeface="Arial"/>
            </a:endParaRPr>
          </a:p>
        </p:txBody>
      </p:sp>
      <p:sp>
        <p:nvSpPr>
          <p:cNvPr id="38" name="object 38"/>
          <p:cNvSpPr txBox="1"/>
          <p:nvPr/>
        </p:nvSpPr>
        <p:spPr>
          <a:xfrm>
            <a:off x="1629144"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535305" algn="l"/>
                <a:tab pos="1103630" algn="l"/>
              </a:tabLst>
            </a:pPr>
            <a:r>
              <a:rPr sz="1600" b="1" dirty="0">
                <a:solidFill>
                  <a:srgbClr val="FF0000"/>
                </a:solidFill>
                <a:latin typeface="Arial"/>
                <a:cs typeface="Arial"/>
              </a:rPr>
              <a:t>[ </a:t>
            </a:r>
            <a:r>
              <a:rPr sz="1600" b="1" spc="5" dirty="0">
                <a:solidFill>
                  <a:srgbClr val="FF0000"/>
                </a:solidFill>
                <a:latin typeface="Arial"/>
                <a:cs typeface="Arial"/>
              </a:rPr>
              <a:t> 2</a:t>
            </a:r>
            <a:r>
              <a:rPr sz="1600" b="1" dirty="0">
                <a:solidFill>
                  <a:srgbClr val="FF0000"/>
                </a:solidFill>
                <a:latin typeface="Arial"/>
                <a:cs typeface="Arial"/>
              </a:rPr>
              <a:t>	, </a:t>
            </a:r>
            <a:r>
              <a:rPr sz="1600" b="1" spc="5" dirty="0">
                <a:solidFill>
                  <a:srgbClr val="FF0000"/>
                </a:solidFill>
                <a:latin typeface="Arial"/>
                <a:cs typeface="Arial"/>
              </a:rPr>
              <a:t> 2</a:t>
            </a:r>
            <a:r>
              <a:rPr sz="1600" b="1" dirty="0">
                <a:solidFill>
                  <a:srgbClr val="FF0000"/>
                </a:solidFill>
                <a:latin typeface="Arial"/>
                <a:cs typeface="Arial"/>
              </a:rPr>
              <a:t>	]</a:t>
            </a:r>
            <a:endParaRPr sz="16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sp>
        <p:nvSpPr>
          <p:cNvPr id="4" name="object 4"/>
          <p:cNvSpPr txBox="1"/>
          <p:nvPr/>
        </p:nvSpPr>
        <p:spPr>
          <a:xfrm>
            <a:off x="2843283" y="5077069"/>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2</a:t>
            </a:r>
            <a:endParaRPr sz="1600">
              <a:latin typeface="Arial"/>
              <a:cs typeface="Arial"/>
            </a:endParaRPr>
          </a:p>
        </p:txBody>
      </p:sp>
      <p:sp>
        <p:nvSpPr>
          <p:cNvPr id="5" name="object 5"/>
          <p:cNvSpPr txBox="1"/>
          <p:nvPr/>
        </p:nvSpPr>
        <p:spPr>
          <a:xfrm>
            <a:off x="3322579" y="4226070"/>
            <a:ext cx="1190625" cy="260328"/>
          </a:xfrm>
          <a:prstGeom prst="rect">
            <a:avLst/>
          </a:prstGeom>
        </p:spPr>
        <p:txBody>
          <a:bodyPr vert="horz" wrap="square" lIns="0" tIns="13970" rIns="0" bIns="0" rtlCol="0">
            <a:spAutoFit/>
          </a:bodyPr>
          <a:lstStyle/>
          <a:p>
            <a:pPr marL="12700">
              <a:lnSpc>
                <a:spcPct val="100000"/>
              </a:lnSpc>
              <a:spcBef>
                <a:spcPts val="110"/>
              </a:spcBef>
              <a:tabLst>
                <a:tab pos="541020" algn="l"/>
                <a:tab pos="768350" algn="l"/>
                <a:tab pos="1109345" algn="l"/>
              </a:tabLst>
            </a:pPr>
            <a:r>
              <a:rPr sz="1600" b="1" dirty="0">
                <a:solidFill>
                  <a:srgbClr val="FF0000"/>
                </a:solidFill>
                <a:latin typeface="Arial"/>
                <a:cs typeface="Arial"/>
              </a:rPr>
              <a:t>[ </a:t>
            </a:r>
            <a:r>
              <a:rPr sz="1600" b="1" spc="5" dirty="0">
                <a:solidFill>
                  <a:srgbClr val="FF0000"/>
                </a:solidFill>
                <a:latin typeface="Arial"/>
                <a:cs typeface="Arial"/>
              </a:rPr>
              <a:t>−</a:t>
            </a:r>
            <a:r>
              <a:rPr lang="en-GB" sz="1600" b="1" spc="5" dirty="0">
                <a:solidFill>
                  <a:srgbClr val="FF0000"/>
                </a:solidFill>
                <a:latin typeface="Cambria Math" panose="02040503050406030204" pitchFamily="18" charset="0"/>
                <a:ea typeface="Cambria Math" panose="02040503050406030204" pitchFamily="18" charset="0"/>
                <a:cs typeface="Arial"/>
              </a:rPr>
              <a:t>∞</a:t>
            </a:r>
            <a:r>
              <a:rPr sz="1600" b="1" spc="5" dirty="0">
                <a:solidFill>
                  <a:srgbClr val="FF0000"/>
                </a:solidFill>
                <a:latin typeface="Arial"/>
                <a:cs typeface="Arial"/>
              </a:rPr>
              <a:t>	</a:t>
            </a:r>
            <a:r>
              <a:rPr sz="1600" b="1" dirty="0">
                <a:solidFill>
                  <a:srgbClr val="FF0000"/>
                </a:solidFill>
                <a:latin typeface="Arial"/>
                <a:cs typeface="Arial"/>
              </a:rPr>
              <a:t>,	</a:t>
            </a:r>
            <a:r>
              <a:rPr sz="1600" b="1" spc="5" dirty="0">
                <a:solidFill>
                  <a:srgbClr val="FF0000"/>
                </a:solidFill>
                <a:latin typeface="Arial"/>
                <a:cs typeface="Arial"/>
              </a:rPr>
              <a:t>2	</a:t>
            </a:r>
            <a:r>
              <a:rPr sz="1600" b="1" dirty="0">
                <a:solidFill>
                  <a:srgbClr val="FF0000"/>
                </a:solidFill>
                <a:latin typeface="Arial"/>
                <a:cs typeface="Arial"/>
              </a:rPr>
              <a:t>]</a:t>
            </a:r>
            <a:endParaRPr sz="1600" dirty="0">
              <a:latin typeface="Arial"/>
              <a:cs typeface="Arial"/>
            </a:endParaRPr>
          </a:p>
        </p:txBody>
      </p:sp>
      <p:grpSp>
        <p:nvGrpSpPr>
          <p:cNvPr id="6" name="object 6"/>
          <p:cNvGrpSpPr/>
          <p:nvPr/>
        </p:nvGrpSpPr>
        <p:grpSpPr>
          <a:xfrm>
            <a:off x="4043757" y="2201014"/>
            <a:ext cx="273685" cy="262890"/>
            <a:chOff x="4043757" y="2201014"/>
            <a:chExt cx="273685" cy="262890"/>
          </a:xfrm>
        </p:grpSpPr>
        <p:sp>
          <p:nvSpPr>
            <p:cNvPr id="7" name="object 7"/>
            <p:cNvSpPr/>
            <p:nvPr/>
          </p:nvSpPr>
          <p:spPr>
            <a:xfrm>
              <a:off x="4051059" y="2208316"/>
              <a:ext cx="259079" cy="248285"/>
            </a:xfrm>
            <a:custGeom>
              <a:avLst/>
              <a:gdLst/>
              <a:ahLst/>
              <a:cxnLst/>
              <a:rect l="l" t="t" r="r" b="b"/>
              <a:pathLst>
                <a:path w="259079" h="248285">
                  <a:moveTo>
                    <a:pt x="129497" y="0"/>
                  </a:moveTo>
                  <a:lnTo>
                    <a:pt x="0" y="248010"/>
                  </a:lnTo>
                  <a:lnTo>
                    <a:pt x="258979" y="248010"/>
                  </a:lnTo>
                  <a:lnTo>
                    <a:pt x="129497" y="0"/>
                  </a:lnTo>
                  <a:close/>
                </a:path>
              </a:pathLst>
            </a:custGeom>
            <a:solidFill>
              <a:srgbClr val="BFBFBF"/>
            </a:solidFill>
          </p:spPr>
          <p:txBody>
            <a:bodyPr wrap="square" lIns="0" tIns="0" rIns="0" bIns="0" rtlCol="0"/>
            <a:lstStyle/>
            <a:p>
              <a:endParaRPr/>
            </a:p>
          </p:txBody>
        </p:sp>
        <p:sp>
          <p:nvSpPr>
            <p:cNvPr id="8" name="object 8"/>
            <p:cNvSpPr/>
            <p:nvPr/>
          </p:nvSpPr>
          <p:spPr>
            <a:xfrm>
              <a:off x="4051059" y="2208316"/>
              <a:ext cx="259079" cy="248285"/>
            </a:xfrm>
            <a:custGeom>
              <a:avLst/>
              <a:gdLst/>
              <a:ahLst/>
              <a:cxnLst/>
              <a:rect l="l" t="t" r="r" b="b"/>
              <a:pathLst>
                <a:path w="259079" h="248285">
                  <a:moveTo>
                    <a:pt x="258979" y="248010"/>
                  </a:moveTo>
                  <a:lnTo>
                    <a:pt x="129497" y="0"/>
                  </a:lnTo>
                  <a:lnTo>
                    <a:pt x="0" y="248010"/>
                  </a:lnTo>
                  <a:lnTo>
                    <a:pt x="258979" y="248010"/>
                  </a:lnTo>
                  <a:close/>
                </a:path>
              </a:pathLst>
            </a:custGeom>
            <a:ln w="14609">
              <a:solidFill>
                <a:srgbClr val="000000"/>
              </a:solidFill>
            </a:ln>
          </p:spPr>
          <p:txBody>
            <a:bodyPr wrap="square" lIns="0" tIns="0" rIns="0" bIns="0" rtlCol="0"/>
            <a:lstStyle/>
            <a:p>
              <a:endParaRPr/>
            </a:p>
          </p:txBody>
        </p:sp>
      </p:grpSp>
      <p:sp>
        <p:nvSpPr>
          <p:cNvPr id="9" name="object 9"/>
          <p:cNvSpPr txBox="1"/>
          <p:nvPr/>
        </p:nvSpPr>
        <p:spPr>
          <a:xfrm>
            <a:off x="5272257"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10" name="object 10"/>
          <p:cNvSpPr txBox="1"/>
          <p:nvPr/>
        </p:nvSpPr>
        <p:spPr>
          <a:xfrm>
            <a:off x="6951404"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a:t>
            </a:r>
          </a:p>
        </p:txBody>
      </p:sp>
      <p:sp>
        <p:nvSpPr>
          <p:cNvPr id="13" name="object 13"/>
          <p:cNvSpPr txBox="1"/>
          <p:nvPr/>
        </p:nvSpPr>
        <p:spPr>
          <a:xfrm>
            <a:off x="6225651" y="3262901"/>
            <a:ext cx="1174115" cy="69024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a:t>
            </a:r>
          </a:p>
          <a:p>
            <a:pPr marL="224790">
              <a:lnSpc>
                <a:spcPct val="100000"/>
              </a:lnSpc>
              <a:spcBef>
                <a:spcPts val="1380"/>
              </a:spcBef>
            </a:pPr>
            <a:r>
              <a:rPr sz="1600" b="1" dirty="0">
                <a:latin typeface="Arial"/>
                <a:cs typeface="Arial"/>
              </a:rPr>
              <a:t>0.5</a:t>
            </a:r>
            <a:endParaRPr sz="1600" dirty="0">
              <a:latin typeface="Arial"/>
              <a:cs typeface="Arial"/>
            </a:endParaRPr>
          </a:p>
        </p:txBody>
      </p:sp>
      <p:grpSp>
        <p:nvGrpSpPr>
          <p:cNvPr id="15" name="object 15"/>
          <p:cNvGrpSpPr/>
          <p:nvPr/>
        </p:nvGrpSpPr>
        <p:grpSpPr>
          <a:xfrm>
            <a:off x="4906309" y="3303062"/>
            <a:ext cx="2177325" cy="1814813"/>
            <a:chOff x="4906309" y="3303062"/>
            <a:chExt cx="2177325" cy="1814813"/>
          </a:xfrm>
        </p:grpSpPr>
        <p:sp>
          <p:nvSpPr>
            <p:cNvPr id="17" name="object 17"/>
            <p:cNvSpPr/>
            <p:nvPr/>
          </p:nvSpPr>
          <p:spPr>
            <a:xfrm>
              <a:off x="6712785"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18" name="object 18"/>
            <p:cNvSpPr/>
            <p:nvPr/>
          </p:nvSpPr>
          <p:spPr>
            <a:xfrm>
              <a:off x="6599764"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5881561" y="3303062"/>
              <a:ext cx="241917" cy="241933"/>
            </a:xfrm>
            <a:prstGeom prst="rect">
              <a:avLst/>
            </a:prstGeom>
          </p:spPr>
        </p:pic>
        <p:sp>
          <p:nvSpPr>
            <p:cNvPr id="20" name="object 20"/>
            <p:cNvSpPr/>
            <p:nvPr/>
          </p:nvSpPr>
          <p:spPr>
            <a:xfrm>
              <a:off x="5881561" y="3303062"/>
              <a:ext cx="967740" cy="967740"/>
            </a:xfrm>
            <a:custGeom>
              <a:avLst/>
              <a:gdLst/>
              <a:ahLst/>
              <a:cxnLst/>
              <a:rect l="l" t="t" r="r" b="b"/>
              <a:pathLst>
                <a:path w="967740" h="967739">
                  <a:moveTo>
                    <a:pt x="241917" y="120966"/>
                  </a:moveTo>
                  <a:lnTo>
                    <a:pt x="232411" y="73881"/>
                  </a:lnTo>
                  <a:lnTo>
                    <a:pt x="206488" y="35430"/>
                  </a:lnTo>
                  <a:lnTo>
                    <a:pt x="168042" y="9506"/>
                  </a:lnTo>
                  <a:lnTo>
                    <a:pt x="120966" y="0"/>
                  </a:lnTo>
                  <a:lnTo>
                    <a:pt x="73881" y="9506"/>
                  </a:lnTo>
                  <a:lnTo>
                    <a:pt x="35430" y="35430"/>
                  </a:lnTo>
                  <a:lnTo>
                    <a:pt x="9506" y="73881"/>
                  </a:lnTo>
                  <a:lnTo>
                    <a:pt x="0" y="120966"/>
                  </a:lnTo>
                  <a:lnTo>
                    <a:pt x="9506" y="168051"/>
                  </a:lnTo>
                  <a:lnTo>
                    <a:pt x="35430" y="206502"/>
                  </a:lnTo>
                  <a:lnTo>
                    <a:pt x="73881" y="232426"/>
                  </a:lnTo>
                  <a:lnTo>
                    <a:pt x="120966" y="241933"/>
                  </a:lnTo>
                  <a:lnTo>
                    <a:pt x="168042" y="232426"/>
                  </a:lnTo>
                  <a:lnTo>
                    <a:pt x="206488" y="206502"/>
                  </a:lnTo>
                  <a:lnTo>
                    <a:pt x="232411" y="168051"/>
                  </a:lnTo>
                  <a:lnTo>
                    <a:pt x="241917" y="120966"/>
                  </a:lnTo>
                  <a:close/>
                </a:path>
                <a:path w="967740" h="967739">
                  <a:moveTo>
                    <a:pt x="120966" y="241917"/>
                  </a:moveTo>
                  <a:lnTo>
                    <a:pt x="967686" y="967682"/>
                  </a:lnTo>
                </a:path>
              </a:pathLst>
            </a:custGeom>
            <a:ln w="14609">
              <a:solidFill>
                <a:srgbClr val="000000"/>
              </a:solidFill>
            </a:ln>
          </p:spPr>
          <p:txBody>
            <a:bodyPr wrap="square" lIns="0" tIns="0" rIns="0" bIns="0" rtlCol="0"/>
            <a:lstStyle/>
            <a:p>
              <a:endParaRPr/>
            </a:p>
          </p:txBody>
        </p:sp>
        <p:sp>
          <p:nvSpPr>
            <p:cNvPr id="21" name="object 21"/>
            <p:cNvSpPr/>
            <p:nvPr/>
          </p:nvSpPr>
          <p:spPr>
            <a:xfrm>
              <a:off x="5019346" y="4270752"/>
              <a:ext cx="259079" cy="248285"/>
            </a:xfrm>
            <a:custGeom>
              <a:avLst/>
              <a:gdLst/>
              <a:ahLst/>
              <a:cxnLst/>
              <a:rect l="l" t="t" r="r" b="b"/>
              <a:pathLst>
                <a:path w="259079" h="248285">
                  <a:moveTo>
                    <a:pt x="258963" y="0"/>
                  </a:moveTo>
                  <a:lnTo>
                    <a:pt x="0" y="0"/>
                  </a:lnTo>
                  <a:lnTo>
                    <a:pt x="129465" y="248022"/>
                  </a:lnTo>
                  <a:lnTo>
                    <a:pt x="258963" y="0"/>
                  </a:lnTo>
                  <a:close/>
                </a:path>
              </a:pathLst>
            </a:custGeom>
            <a:solidFill>
              <a:srgbClr val="BFBFBF"/>
            </a:solidFill>
          </p:spPr>
          <p:txBody>
            <a:bodyPr wrap="square" lIns="0" tIns="0" rIns="0" bIns="0" rtlCol="0"/>
            <a:lstStyle/>
            <a:p>
              <a:endParaRPr/>
            </a:p>
          </p:txBody>
        </p:sp>
        <p:sp>
          <p:nvSpPr>
            <p:cNvPr id="22" name="object 22"/>
            <p:cNvSpPr/>
            <p:nvPr/>
          </p:nvSpPr>
          <p:spPr>
            <a:xfrm>
              <a:off x="4906309" y="3544980"/>
              <a:ext cx="1096645" cy="1572895"/>
            </a:xfrm>
            <a:custGeom>
              <a:avLst/>
              <a:gdLst/>
              <a:ahLst/>
              <a:cxnLst/>
              <a:rect l="l" t="t" r="r" b="b"/>
              <a:pathLst>
                <a:path w="1096645" h="1572895">
                  <a:moveTo>
                    <a:pt x="372000" y="725771"/>
                  </a:moveTo>
                  <a:lnTo>
                    <a:pt x="242503" y="973793"/>
                  </a:lnTo>
                  <a:lnTo>
                    <a:pt x="113037" y="725771"/>
                  </a:lnTo>
                  <a:lnTo>
                    <a:pt x="372000" y="725771"/>
                  </a:lnTo>
                  <a:close/>
                </a:path>
                <a:path w="1096645" h="1572895">
                  <a:moveTo>
                    <a:pt x="241933" y="971468"/>
                  </a:moveTo>
                  <a:lnTo>
                    <a:pt x="0" y="1572490"/>
                  </a:lnTo>
                </a:path>
                <a:path w="1096645" h="1572895">
                  <a:moveTo>
                    <a:pt x="241933" y="971468"/>
                  </a:moveTo>
                  <a:lnTo>
                    <a:pt x="483850" y="1572490"/>
                  </a:lnTo>
                </a:path>
                <a:path w="1096645" h="1572895">
                  <a:moveTo>
                    <a:pt x="1096218" y="0"/>
                  </a:moveTo>
                  <a:lnTo>
                    <a:pt x="249482" y="725765"/>
                  </a:lnTo>
                </a:path>
              </a:pathLst>
            </a:custGeom>
            <a:ln w="14609">
              <a:solidFill>
                <a:srgbClr val="000000"/>
              </a:solidFill>
            </a:ln>
          </p:spPr>
          <p:txBody>
            <a:bodyPr wrap="square" lIns="0" tIns="0" rIns="0" bIns="0" rtlCol="0"/>
            <a:lstStyle/>
            <a:p>
              <a:endParaRPr/>
            </a:p>
          </p:txBody>
        </p:sp>
      </p:grpSp>
      <p:sp>
        <p:nvSpPr>
          <p:cNvPr id="23" name="object 23"/>
          <p:cNvSpPr txBox="1"/>
          <p:nvPr/>
        </p:nvSpPr>
        <p:spPr>
          <a:xfrm>
            <a:off x="5257949" y="4230576"/>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a:t>
            </a:r>
          </a:p>
        </p:txBody>
      </p:sp>
      <p:sp>
        <p:nvSpPr>
          <p:cNvPr id="25" name="object 25"/>
          <p:cNvSpPr txBox="1"/>
          <p:nvPr/>
        </p:nvSpPr>
        <p:spPr>
          <a:xfrm>
            <a:off x="1643445"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26" name="object 26"/>
          <p:cNvSpPr txBox="1"/>
          <p:nvPr/>
        </p:nvSpPr>
        <p:spPr>
          <a:xfrm>
            <a:off x="2596831" y="3258390"/>
            <a:ext cx="1190625" cy="694690"/>
          </a:xfrm>
          <a:prstGeom prst="rect">
            <a:avLst/>
          </a:prstGeom>
        </p:spPr>
        <p:txBody>
          <a:bodyPr vert="horz" wrap="square" lIns="0" tIns="13970" rIns="0" bIns="0" rtlCol="0">
            <a:spAutoFit/>
          </a:bodyPr>
          <a:lstStyle/>
          <a:p>
            <a:pPr marL="12700">
              <a:lnSpc>
                <a:spcPct val="100000"/>
              </a:lnSpc>
              <a:spcBef>
                <a:spcPts val="110"/>
              </a:spcBef>
              <a:tabLst>
                <a:tab pos="541020" algn="l"/>
                <a:tab pos="768350" algn="l"/>
                <a:tab pos="1109345" algn="l"/>
              </a:tabLst>
            </a:pPr>
            <a:r>
              <a:rPr sz="1600" b="1" dirty="0">
                <a:solidFill>
                  <a:srgbClr val="FF0000"/>
                </a:solidFill>
                <a:latin typeface="Arial"/>
                <a:cs typeface="Arial"/>
              </a:rPr>
              <a:t>[ </a:t>
            </a:r>
            <a:r>
              <a:rPr sz="1600" b="1" spc="5" dirty="0">
                <a:solidFill>
                  <a:srgbClr val="FF0000"/>
                </a:solidFill>
                <a:latin typeface="Arial"/>
                <a:cs typeface="Arial"/>
              </a:rPr>
              <a:t>−</a:t>
            </a:r>
            <a:r>
              <a:rPr lang="en-GB" sz="1600" b="1" spc="5" dirty="0">
                <a:solidFill>
                  <a:srgbClr val="FF0000"/>
                </a:solidFill>
                <a:latin typeface="Cambria Math" panose="02040503050406030204" pitchFamily="18" charset="0"/>
                <a:ea typeface="Cambria Math" panose="02040503050406030204" pitchFamily="18" charset="0"/>
                <a:cs typeface="Arial"/>
              </a:rPr>
              <a:t>∞</a:t>
            </a:r>
            <a:r>
              <a:rPr sz="1600" b="1" spc="5" dirty="0">
                <a:solidFill>
                  <a:srgbClr val="FF0000"/>
                </a:solidFill>
                <a:latin typeface="Arial"/>
                <a:cs typeface="Arial"/>
              </a:rPr>
              <a:t>	</a:t>
            </a:r>
            <a:r>
              <a:rPr sz="1600" b="1" dirty="0">
                <a:solidFill>
                  <a:srgbClr val="FF0000"/>
                </a:solidFill>
                <a:latin typeface="Arial"/>
                <a:cs typeface="Arial"/>
              </a:rPr>
              <a:t>,	</a:t>
            </a:r>
            <a:r>
              <a:rPr sz="1600" b="1" spc="5" dirty="0">
                <a:solidFill>
                  <a:srgbClr val="FF0000"/>
                </a:solidFill>
                <a:latin typeface="Arial"/>
                <a:cs typeface="Arial"/>
              </a:rPr>
              <a:t>2	</a:t>
            </a:r>
            <a:r>
              <a:rPr sz="1600" b="1" dirty="0">
                <a:solidFill>
                  <a:srgbClr val="FF0000"/>
                </a:solidFill>
                <a:latin typeface="Arial"/>
                <a:cs typeface="Arial"/>
              </a:rPr>
              <a:t>]</a:t>
            </a:r>
            <a:endParaRPr sz="1600" dirty="0">
              <a:latin typeface="Arial"/>
              <a:cs typeface="Arial"/>
            </a:endParaRPr>
          </a:p>
          <a:p>
            <a:pPr marL="224790">
              <a:lnSpc>
                <a:spcPct val="100000"/>
              </a:lnSpc>
              <a:spcBef>
                <a:spcPts val="1415"/>
              </a:spcBef>
            </a:pPr>
            <a:r>
              <a:rPr sz="1600" b="1" dirty="0">
                <a:latin typeface="Arial"/>
                <a:cs typeface="Arial"/>
              </a:rPr>
              <a:t>0.5</a:t>
            </a:r>
            <a:endParaRPr sz="1600" dirty="0">
              <a:latin typeface="Arial"/>
              <a:cs typeface="Arial"/>
            </a:endParaRPr>
          </a:p>
        </p:txBody>
      </p:sp>
      <p:grpSp>
        <p:nvGrpSpPr>
          <p:cNvPr id="28" name="object 28"/>
          <p:cNvGrpSpPr/>
          <p:nvPr/>
        </p:nvGrpSpPr>
        <p:grpSpPr>
          <a:xfrm>
            <a:off x="1277499" y="2456343"/>
            <a:ext cx="4725035" cy="2661499"/>
            <a:chOff x="1277499" y="2456343"/>
            <a:chExt cx="4725035" cy="2661499"/>
          </a:xfrm>
        </p:grpSpPr>
        <p:sp>
          <p:nvSpPr>
            <p:cNvPr id="30" name="object 30"/>
            <p:cNvSpPr/>
            <p:nvPr/>
          </p:nvSpPr>
          <p:spPr>
            <a:xfrm>
              <a:off x="3083974"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31" name="object 31"/>
            <p:cNvSpPr/>
            <p:nvPr/>
          </p:nvSpPr>
          <p:spPr>
            <a:xfrm>
              <a:off x="2970953"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32" name="object 32"/>
            <p:cNvPicPr/>
            <p:nvPr/>
          </p:nvPicPr>
          <p:blipFill>
            <a:blip r:embed="rId2" cstate="print"/>
            <a:stretch>
              <a:fillRect/>
            </a:stretch>
          </p:blipFill>
          <p:spPr>
            <a:xfrm>
              <a:off x="2252753" y="3303062"/>
              <a:ext cx="241919" cy="241933"/>
            </a:xfrm>
            <a:prstGeom prst="rect">
              <a:avLst/>
            </a:prstGeom>
          </p:spPr>
        </p:pic>
        <p:sp>
          <p:nvSpPr>
            <p:cNvPr id="33" name="object 33"/>
            <p:cNvSpPr/>
            <p:nvPr/>
          </p:nvSpPr>
          <p:spPr>
            <a:xfrm>
              <a:off x="2252753" y="3303062"/>
              <a:ext cx="967740" cy="967740"/>
            </a:xfrm>
            <a:custGeom>
              <a:avLst/>
              <a:gdLst/>
              <a:ahLst/>
              <a:cxnLst/>
              <a:rect l="l" t="t" r="r" b="b"/>
              <a:pathLst>
                <a:path w="967739" h="967739">
                  <a:moveTo>
                    <a:pt x="241919" y="120966"/>
                  </a:moveTo>
                  <a:lnTo>
                    <a:pt x="232413" y="73881"/>
                  </a:lnTo>
                  <a:lnTo>
                    <a:pt x="206490" y="35430"/>
                  </a:lnTo>
                  <a:lnTo>
                    <a:pt x="168042" y="9506"/>
                  </a:lnTo>
                  <a:lnTo>
                    <a:pt x="120960" y="0"/>
                  </a:lnTo>
                  <a:lnTo>
                    <a:pt x="73878" y="9506"/>
                  </a:lnTo>
                  <a:lnTo>
                    <a:pt x="35429" y="35430"/>
                  </a:lnTo>
                  <a:lnTo>
                    <a:pt x="9506" y="73881"/>
                  </a:lnTo>
                  <a:lnTo>
                    <a:pt x="0" y="120966"/>
                  </a:lnTo>
                  <a:lnTo>
                    <a:pt x="9506" y="168051"/>
                  </a:lnTo>
                  <a:lnTo>
                    <a:pt x="35429" y="206502"/>
                  </a:lnTo>
                  <a:lnTo>
                    <a:pt x="73878" y="232426"/>
                  </a:lnTo>
                  <a:lnTo>
                    <a:pt x="120960" y="241933"/>
                  </a:lnTo>
                  <a:lnTo>
                    <a:pt x="168042" y="232426"/>
                  </a:lnTo>
                  <a:lnTo>
                    <a:pt x="206490" y="206502"/>
                  </a:lnTo>
                  <a:lnTo>
                    <a:pt x="232413" y="168051"/>
                  </a:lnTo>
                  <a:lnTo>
                    <a:pt x="241919" y="120966"/>
                  </a:lnTo>
                  <a:close/>
                </a:path>
                <a:path w="967739" h="967739">
                  <a:moveTo>
                    <a:pt x="120960" y="241917"/>
                  </a:moveTo>
                  <a:lnTo>
                    <a:pt x="967682" y="967682"/>
                  </a:lnTo>
                </a:path>
              </a:pathLst>
            </a:custGeom>
            <a:ln w="14609">
              <a:solidFill>
                <a:srgbClr val="000000"/>
              </a:solidFill>
            </a:ln>
          </p:spPr>
          <p:txBody>
            <a:bodyPr wrap="square" lIns="0" tIns="0" rIns="0" bIns="0" rtlCol="0"/>
            <a:lstStyle/>
            <a:p>
              <a:endParaRPr/>
            </a:p>
          </p:txBody>
        </p:sp>
        <p:sp>
          <p:nvSpPr>
            <p:cNvPr id="34" name="object 34"/>
            <p:cNvSpPr/>
            <p:nvPr/>
          </p:nvSpPr>
          <p:spPr>
            <a:xfrm>
              <a:off x="1390521" y="4270752"/>
              <a:ext cx="259079" cy="248285"/>
            </a:xfrm>
            <a:custGeom>
              <a:avLst/>
              <a:gdLst/>
              <a:ahLst/>
              <a:cxnLst/>
              <a:rect l="l" t="t" r="r" b="b"/>
              <a:pathLst>
                <a:path w="259080" h="248285">
                  <a:moveTo>
                    <a:pt x="258964" y="0"/>
                  </a:moveTo>
                  <a:lnTo>
                    <a:pt x="0" y="0"/>
                  </a:lnTo>
                  <a:lnTo>
                    <a:pt x="129478" y="248022"/>
                  </a:lnTo>
                  <a:lnTo>
                    <a:pt x="258964" y="0"/>
                  </a:lnTo>
                  <a:close/>
                </a:path>
              </a:pathLst>
            </a:custGeom>
            <a:solidFill>
              <a:srgbClr val="BFBFBF"/>
            </a:solidFill>
          </p:spPr>
          <p:txBody>
            <a:bodyPr wrap="square" lIns="0" tIns="0" rIns="0" bIns="0" rtlCol="0"/>
            <a:lstStyle/>
            <a:p>
              <a:endParaRPr/>
            </a:p>
          </p:txBody>
        </p:sp>
        <p:sp>
          <p:nvSpPr>
            <p:cNvPr id="35" name="object 35"/>
            <p:cNvSpPr/>
            <p:nvPr/>
          </p:nvSpPr>
          <p:spPr>
            <a:xfrm>
              <a:off x="1277499" y="2456343"/>
              <a:ext cx="4725035" cy="2661285"/>
            </a:xfrm>
            <a:custGeom>
              <a:avLst/>
              <a:gdLst/>
              <a:ahLst/>
              <a:cxnLst/>
              <a:rect l="l" t="t" r="r" b="b"/>
              <a:pathLst>
                <a:path w="4725035" h="2661285">
                  <a:moveTo>
                    <a:pt x="371987" y="1814408"/>
                  </a:moveTo>
                  <a:lnTo>
                    <a:pt x="242500" y="2062430"/>
                  </a:lnTo>
                  <a:lnTo>
                    <a:pt x="113022" y="1814408"/>
                  </a:lnTo>
                  <a:lnTo>
                    <a:pt x="371987" y="1814408"/>
                  </a:lnTo>
                  <a:close/>
                </a:path>
                <a:path w="4725035" h="2661285">
                  <a:moveTo>
                    <a:pt x="241919" y="2060105"/>
                  </a:moveTo>
                  <a:lnTo>
                    <a:pt x="0" y="2661127"/>
                  </a:lnTo>
                </a:path>
                <a:path w="4725035" h="2661285">
                  <a:moveTo>
                    <a:pt x="241919" y="2060105"/>
                  </a:moveTo>
                  <a:lnTo>
                    <a:pt x="483840" y="2661127"/>
                  </a:lnTo>
                </a:path>
                <a:path w="4725035" h="2661285">
                  <a:moveTo>
                    <a:pt x="1096214" y="1088636"/>
                  </a:moveTo>
                  <a:lnTo>
                    <a:pt x="249486" y="1814402"/>
                  </a:lnTo>
                </a:path>
                <a:path w="4725035" h="2661285">
                  <a:moveTo>
                    <a:pt x="2910606" y="0"/>
                  </a:moveTo>
                  <a:lnTo>
                    <a:pt x="1096207" y="846719"/>
                  </a:lnTo>
                </a:path>
                <a:path w="4725035" h="2661285">
                  <a:moveTo>
                    <a:pt x="2910606" y="0"/>
                  </a:moveTo>
                  <a:lnTo>
                    <a:pt x="4725027" y="846719"/>
                  </a:lnTo>
                </a:path>
              </a:pathLst>
            </a:custGeom>
            <a:ln w="14609">
              <a:solidFill>
                <a:srgbClr val="000000"/>
              </a:solidFill>
            </a:ln>
          </p:spPr>
          <p:txBody>
            <a:bodyPr wrap="square" lIns="0" tIns="0" rIns="0" bIns="0" rtlCol="0"/>
            <a:lstStyle/>
            <a:p>
              <a:endParaRPr/>
            </a:p>
          </p:txBody>
        </p:sp>
      </p:grpSp>
      <p:sp>
        <p:nvSpPr>
          <p:cNvPr id="36" name="object 36"/>
          <p:cNvSpPr txBox="1"/>
          <p:nvPr/>
        </p:nvSpPr>
        <p:spPr>
          <a:xfrm>
            <a:off x="1148563"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9" name="object 39"/>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38</a:t>
            </a:fld>
            <a:endParaRPr spc="20" dirty="0"/>
          </a:p>
        </p:txBody>
      </p:sp>
      <p:sp>
        <p:nvSpPr>
          <p:cNvPr id="37" name="object 37"/>
          <p:cNvSpPr txBox="1"/>
          <p:nvPr/>
        </p:nvSpPr>
        <p:spPr>
          <a:xfrm>
            <a:off x="1751677"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8" name="object 38"/>
          <p:cNvSpPr txBox="1"/>
          <p:nvPr/>
        </p:nvSpPr>
        <p:spPr>
          <a:xfrm>
            <a:off x="1629145"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535305" algn="l"/>
                <a:tab pos="1103630" algn="l"/>
              </a:tabLst>
            </a:pPr>
            <a:r>
              <a:rPr sz="1600" b="1" dirty="0">
                <a:latin typeface="Arial"/>
                <a:cs typeface="Arial"/>
              </a:rPr>
              <a:t>[ </a:t>
            </a:r>
            <a:r>
              <a:rPr sz="1600" b="1" spc="5" dirty="0">
                <a:latin typeface="Arial"/>
                <a:cs typeface="Arial"/>
              </a:rPr>
              <a:t> 2</a:t>
            </a:r>
            <a:r>
              <a:rPr sz="1600" b="1" dirty="0">
                <a:latin typeface="Arial"/>
                <a:cs typeface="Arial"/>
              </a:rPr>
              <a:t>	, </a:t>
            </a:r>
            <a:r>
              <a:rPr sz="1600" b="1" spc="5" dirty="0">
                <a:latin typeface="Arial"/>
                <a:cs typeface="Arial"/>
              </a:rPr>
              <a:t> 2</a:t>
            </a:r>
            <a:r>
              <a:rPr sz="1600" b="1" dirty="0">
                <a:latin typeface="Arial"/>
                <a:cs typeface="Arial"/>
              </a:rPr>
              <a:t>	]</a:t>
            </a:r>
            <a:endParaRPr sz="16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sp>
        <p:nvSpPr>
          <p:cNvPr id="4" name="object 4"/>
          <p:cNvSpPr txBox="1"/>
          <p:nvPr/>
        </p:nvSpPr>
        <p:spPr>
          <a:xfrm>
            <a:off x="2843285"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grpSp>
        <p:nvGrpSpPr>
          <p:cNvPr id="5" name="object 5"/>
          <p:cNvGrpSpPr/>
          <p:nvPr/>
        </p:nvGrpSpPr>
        <p:grpSpPr>
          <a:xfrm>
            <a:off x="4043757" y="2201014"/>
            <a:ext cx="273685" cy="262890"/>
            <a:chOff x="4043757" y="2201014"/>
            <a:chExt cx="273685" cy="262890"/>
          </a:xfrm>
        </p:grpSpPr>
        <p:sp>
          <p:nvSpPr>
            <p:cNvPr id="6" name="object 6"/>
            <p:cNvSpPr/>
            <p:nvPr/>
          </p:nvSpPr>
          <p:spPr>
            <a:xfrm>
              <a:off x="4051059" y="2208316"/>
              <a:ext cx="259079" cy="248285"/>
            </a:xfrm>
            <a:custGeom>
              <a:avLst/>
              <a:gdLst/>
              <a:ahLst/>
              <a:cxnLst/>
              <a:rect l="l" t="t" r="r" b="b"/>
              <a:pathLst>
                <a:path w="259079" h="248285">
                  <a:moveTo>
                    <a:pt x="129497" y="0"/>
                  </a:moveTo>
                  <a:lnTo>
                    <a:pt x="0" y="248010"/>
                  </a:lnTo>
                  <a:lnTo>
                    <a:pt x="258979" y="248010"/>
                  </a:lnTo>
                  <a:lnTo>
                    <a:pt x="129497" y="0"/>
                  </a:lnTo>
                  <a:close/>
                </a:path>
              </a:pathLst>
            </a:custGeom>
            <a:solidFill>
              <a:srgbClr val="BFBFBF"/>
            </a:solidFill>
          </p:spPr>
          <p:txBody>
            <a:bodyPr wrap="square" lIns="0" tIns="0" rIns="0" bIns="0" rtlCol="0"/>
            <a:lstStyle/>
            <a:p>
              <a:endParaRPr/>
            </a:p>
          </p:txBody>
        </p:sp>
        <p:sp>
          <p:nvSpPr>
            <p:cNvPr id="7" name="object 7"/>
            <p:cNvSpPr/>
            <p:nvPr/>
          </p:nvSpPr>
          <p:spPr>
            <a:xfrm>
              <a:off x="4051059" y="2208316"/>
              <a:ext cx="259079" cy="248285"/>
            </a:xfrm>
            <a:custGeom>
              <a:avLst/>
              <a:gdLst/>
              <a:ahLst/>
              <a:cxnLst/>
              <a:rect l="l" t="t" r="r" b="b"/>
              <a:pathLst>
                <a:path w="259079" h="248285">
                  <a:moveTo>
                    <a:pt x="258979" y="248010"/>
                  </a:moveTo>
                  <a:lnTo>
                    <a:pt x="129497" y="0"/>
                  </a:lnTo>
                  <a:lnTo>
                    <a:pt x="0" y="248010"/>
                  </a:lnTo>
                  <a:lnTo>
                    <a:pt x="258979" y="248010"/>
                  </a:lnTo>
                  <a:close/>
                </a:path>
              </a:pathLst>
            </a:custGeom>
            <a:ln w="14609">
              <a:solidFill>
                <a:srgbClr val="000000"/>
              </a:solidFill>
            </a:ln>
          </p:spPr>
          <p:txBody>
            <a:bodyPr wrap="square" lIns="0" tIns="0" rIns="0" bIns="0" rtlCol="0"/>
            <a:lstStyle/>
            <a:p>
              <a:endParaRPr/>
            </a:p>
          </p:txBody>
        </p:sp>
      </p:grpSp>
      <p:sp>
        <p:nvSpPr>
          <p:cNvPr id="8" name="object 8"/>
          <p:cNvSpPr txBox="1"/>
          <p:nvPr/>
        </p:nvSpPr>
        <p:spPr>
          <a:xfrm>
            <a:off x="5272257"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9" name="object 9"/>
          <p:cNvSpPr txBox="1"/>
          <p:nvPr/>
        </p:nvSpPr>
        <p:spPr>
          <a:xfrm>
            <a:off x="6951404"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a:t>
            </a:r>
          </a:p>
        </p:txBody>
      </p:sp>
      <p:sp>
        <p:nvSpPr>
          <p:cNvPr id="12" name="object 12"/>
          <p:cNvSpPr txBox="1"/>
          <p:nvPr/>
        </p:nvSpPr>
        <p:spPr>
          <a:xfrm>
            <a:off x="6225651" y="3262901"/>
            <a:ext cx="1174115" cy="69024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a:t>
            </a:r>
          </a:p>
          <a:p>
            <a:pPr marL="224790">
              <a:lnSpc>
                <a:spcPct val="100000"/>
              </a:lnSpc>
              <a:spcBef>
                <a:spcPts val="1380"/>
              </a:spcBef>
            </a:pPr>
            <a:r>
              <a:rPr sz="1600" b="1" dirty="0">
                <a:latin typeface="Arial"/>
                <a:cs typeface="Arial"/>
              </a:rPr>
              <a:t>0.5</a:t>
            </a:r>
            <a:endParaRPr sz="1600" dirty="0">
              <a:latin typeface="Arial"/>
              <a:cs typeface="Arial"/>
            </a:endParaRPr>
          </a:p>
        </p:txBody>
      </p:sp>
      <p:grpSp>
        <p:nvGrpSpPr>
          <p:cNvPr id="14" name="object 14"/>
          <p:cNvGrpSpPr/>
          <p:nvPr/>
        </p:nvGrpSpPr>
        <p:grpSpPr>
          <a:xfrm>
            <a:off x="4906309" y="3303062"/>
            <a:ext cx="2177325" cy="1814813"/>
            <a:chOff x="4906309" y="3303062"/>
            <a:chExt cx="2177325" cy="1814813"/>
          </a:xfrm>
        </p:grpSpPr>
        <p:sp>
          <p:nvSpPr>
            <p:cNvPr id="16" name="object 16"/>
            <p:cNvSpPr/>
            <p:nvPr/>
          </p:nvSpPr>
          <p:spPr>
            <a:xfrm>
              <a:off x="6712785"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17" name="object 17"/>
            <p:cNvSpPr/>
            <p:nvPr/>
          </p:nvSpPr>
          <p:spPr>
            <a:xfrm>
              <a:off x="6599764"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5881561" y="3303062"/>
              <a:ext cx="241917" cy="241933"/>
            </a:xfrm>
            <a:prstGeom prst="rect">
              <a:avLst/>
            </a:prstGeom>
          </p:spPr>
        </p:pic>
        <p:sp>
          <p:nvSpPr>
            <p:cNvPr id="19" name="object 19"/>
            <p:cNvSpPr/>
            <p:nvPr/>
          </p:nvSpPr>
          <p:spPr>
            <a:xfrm>
              <a:off x="5881561" y="3303062"/>
              <a:ext cx="967740" cy="967740"/>
            </a:xfrm>
            <a:custGeom>
              <a:avLst/>
              <a:gdLst/>
              <a:ahLst/>
              <a:cxnLst/>
              <a:rect l="l" t="t" r="r" b="b"/>
              <a:pathLst>
                <a:path w="967740" h="967739">
                  <a:moveTo>
                    <a:pt x="241917" y="120966"/>
                  </a:moveTo>
                  <a:lnTo>
                    <a:pt x="232411" y="73881"/>
                  </a:lnTo>
                  <a:lnTo>
                    <a:pt x="206488" y="35430"/>
                  </a:lnTo>
                  <a:lnTo>
                    <a:pt x="168042" y="9506"/>
                  </a:lnTo>
                  <a:lnTo>
                    <a:pt x="120966" y="0"/>
                  </a:lnTo>
                  <a:lnTo>
                    <a:pt x="73881" y="9506"/>
                  </a:lnTo>
                  <a:lnTo>
                    <a:pt x="35430" y="35430"/>
                  </a:lnTo>
                  <a:lnTo>
                    <a:pt x="9506" y="73881"/>
                  </a:lnTo>
                  <a:lnTo>
                    <a:pt x="0" y="120966"/>
                  </a:lnTo>
                  <a:lnTo>
                    <a:pt x="9506" y="168051"/>
                  </a:lnTo>
                  <a:lnTo>
                    <a:pt x="35430" y="206502"/>
                  </a:lnTo>
                  <a:lnTo>
                    <a:pt x="73881" y="232426"/>
                  </a:lnTo>
                  <a:lnTo>
                    <a:pt x="120966" y="241933"/>
                  </a:lnTo>
                  <a:lnTo>
                    <a:pt x="168042" y="232426"/>
                  </a:lnTo>
                  <a:lnTo>
                    <a:pt x="206488" y="206502"/>
                  </a:lnTo>
                  <a:lnTo>
                    <a:pt x="232411" y="168051"/>
                  </a:lnTo>
                  <a:lnTo>
                    <a:pt x="241917" y="120966"/>
                  </a:lnTo>
                  <a:close/>
                </a:path>
                <a:path w="967740" h="967739">
                  <a:moveTo>
                    <a:pt x="120966" y="241917"/>
                  </a:moveTo>
                  <a:lnTo>
                    <a:pt x="967686" y="967682"/>
                  </a:lnTo>
                </a:path>
              </a:pathLst>
            </a:custGeom>
            <a:ln w="14609">
              <a:solidFill>
                <a:srgbClr val="000000"/>
              </a:solidFill>
            </a:ln>
          </p:spPr>
          <p:txBody>
            <a:bodyPr wrap="square" lIns="0" tIns="0" rIns="0" bIns="0" rtlCol="0"/>
            <a:lstStyle/>
            <a:p>
              <a:endParaRPr/>
            </a:p>
          </p:txBody>
        </p:sp>
        <p:sp>
          <p:nvSpPr>
            <p:cNvPr id="20" name="object 20"/>
            <p:cNvSpPr/>
            <p:nvPr/>
          </p:nvSpPr>
          <p:spPr>
            <a:xfrm>
              <a:off x="5019346" y="4270752"/>
              <a:ext cx="259079" cy="248285"/>
            </a:xfrm>
            <a:custGeom>
              <a:avLst/>
              <a:gdLst/>
              <a:ahLst/>
              <a:cxnLst/>
              <a:rect l="l" t="t" r="r" b="b"/>
              <a:pathLst>
                <a:path w="259079" h="248285">
                  <a:moveTo>
                    <a:pt x="258963" y="0"/>
                  </a:moveTo>
                  <a:lnTo>
                    <a:pt x="0" y="0"/>
                  </a:lnTo>
                  <a:lnTo>
                    <a:pt x="129465" y="248022"/>
                  </a:lnTo>
                  <a:lnTo>
                    <a:pt x="258963" y="0"/>
                  </a:lnTo>
                  <a:close/>
                </a:path>
              </a:pathLst>
            </a:custGeom>
            <a:solidFill>
              <a:srgbClr val="BFBFBF"/>
            </a:solidFill>
          </p:spPr>
          <p:txBody>
            <a:bodyPr wrap="square" lIns="0" tIns="0" rIns="0" bIns="0" rtlCol="0"/>
            <a:lstStyle/>
            <a:p>
              <a:endParaRPr/>
            </a:p>
          </p:txBody>
        </p:sp>
        <p:sp>
          <p:nvSpPr>
            <p:cNvPr id="21" name="object 21"/>
            <p:cNvSpPr/>
            <p:nvPr/>
          </p:nvSpPr>
          <p:spPr>
            <a:xfrm>
              <a:off x="4906309" y="3544980"/>
              <a:ext cx="1096645" cy="1572895"/>
            </a:xfrm>
            <a:custGeom>
              <a:avLst/>
              <a:gdLst/>
              <a:ahLst/>
              <a:cxnLst/>
              <a:rect l="l" t="t" r="r" b="b"/>
              <a:pathLst>
                <a:path w="1096645" h="1572895">
                  <a:moveTo>
                    <a:pt x="372000" y="725771"/>
                  </a:moveTo>
                  <a:lnTo>
                    <a:pt x="242503" y="973793"/>
                  </a:lnTo>
                  <a:lnTo>
                    <a:pt x="113037" y="725771"/>
                  </a:lnTo>
                  <a:lnTo>
                    <a:pt x="372000" y="725771"/>
                  </a:lnTo>
                  <a:close/>
                </a:path>
                <a:path w="1096645" h="1572895">
                  <a:moveTo>
                    <a:pt x="241933" y="971468"/>
                  </a:moveTo>
                  <a:lnTo>
                    <a:pt x="0" y="1572490"/>
                  </a:lnTo>
                </a:path>
                <a:path w="1096645" h="1572895">
                  <a:moveTo>
                    <a:pt x="241933" y="971468"/>
                  </a:moveTo>
                  <a:lnTo>
                    <a:pt x="483850" y="1572490"/>
                  </a:lnTo>
                </a:path>
                <a:path w="1096645" h="1572895">
                  <a:moveTo>
                    <a:pt x="1096218" y="0"/>
                  </a:moveTo>
                  <a:lnTo>
                    <a:pt x="249482" y="725765"/>
                  </a:lnTo>
                </a:path>
              </a:pathLst>
            </a:custGeom>
            <a:ln w="14609">
              <a:solidFill>
                <a:srgbClr val="000000"/>
              </a:solidFill>
            </a:ln>
          </p:spPr>
          <p:txBody>
            <a:bodyPr wrap="square" lIns="0" tIns="0" rIns="0" bIns="0" rtlCol="0"/>
            <a:lstStyle/>
            <a:p>
              <a:endParaRPr/>
            </a:p>
          </p:txBody>
        </p:sp>
      </p:grpSp>
      <p:sp>
        <p:nvSpPr>
          <p:cNvPr id="22" name="object 22"/>
          <p:cNvSpPr txBox="1"/>
          <p:nvPr/>
        </p:nvSpPr>
        <p:spPr>
          <a:xfrm>
            <a:off x="5257949" y="4230576"/>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dirty="0">
                <a:latin typeface="Arial"/>
                <a:cs typeface="Arial"/>
              </a:rPr>
              <a:t>]</a:t>
            </a:r>
          </a:p>
        </p:txBody>
      </p:sp>
      <p:sp>
        <p:nvSpPr>
          <p:cNvPr id="24" name="object 24"/>
          <p:cNvSpPr txBox="1"/>
          <p:nvPr/>
        </p:nvSpPr>
        <p:spPr>
          <a:xfrm>
            <a:off x="1643445"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grpSp>
        <p:nvGrpSpPr>
          <p:cNvPr id="25" name="object 25"/>
          <p:cNvGrpSpPr/>
          <p:nvPr/>
        </p:nvGrpSpPr>
        <p:grpSpPr>
          <a:xfrm>
            <a:off x="1270194" y="2449038"/>
            <a:ext cx="4739640" cy="2675890"/>
            <a:chOff x="1270194" y="2449038"/>
            <a:chExt cx="4739640" cy="2675890"/>
          </a:xfrm>
        </p:grpSpPr>
        <p:sp>
          <p:nvSpPr>
            <p:cNvPr id="26" name="object 26"/>
            <p:cNvSpPr/>
            <p:nvPr/>
          </p:nvSpPr>
          <p:spPr>
            <a:xfrm>
              <a:off x="3083974"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27" name="object 27"/>
            <p:cNvSpPr/>
            <p:nvPr/>
          </p:nvSpPr>
          <p:spPr>
            <a:xfrm>
              <a:off x="2970953"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28" name="object 28"/>
            <p:cNvPicPr/>
            <p:nvPr/>
          </p:nvPicPr>
          <p:blipFill>
            <a:blip r:embed="rId2" cstate="print"/>
            <a:stretch>
              <a:fillRect/>
            </a:stretch>
          </p:blipFill>
          <p:spPr>
            <a:xfrm>
              <a:off x="2252753" y="3303062"/>
              <a:ext cx="241919" cy="241933"/>
            </a:xfrm>
            <a:prstGeom prst="rect">
              <a:avLst/>
            </a:prstGeom>
          </p:spPr>
        </p:pic>
        <p:sp>
          <p:nvSpPr>
            <p:cNvPr id="29" name="object 29"/>
            <p:cNvSpPr/>
            <p:nvPr/>
          </p:nvSpPr>
          <p:spPr>
            <a:xfrm>
              <a:off x="2252753" y="3303062"/>
              <a:ext cx="967740" cy="967740"/>
            </a:xfrm>
            <a:custGeom>
              <a:avLst/>
              <a:gdLst/>
              <a:ahLst/>
              <a:cxnLst/>
              <a:rect l="l" t="t" r="r" b="b"/>
              <a:pathLst>
                <a:path w="967739" h="967739">
                  <a:moveTo>
                    <a:pt x="241919" y="120966"/>
                  </a:moveTo>
                  <a:lnTo>
                    <a:pt x="232413" y="73881"/>
                  </a:lnTo>
                  <a:lnTo>
                    <a:pt x="206490" y="35430"/>
                  </a:lnTo>
                  <a:lnTo>
                    <a:pt x="168042" y="9506"/>
                  </a:lnTo>
                  <a:lnTo>
                    <a:pt x="120960" y="0"/>
                  </a:lnTo>
                  <a:lnTo>
                    <a:pt x="73878" y="9506"/>
                  </a:lnTo>
                  <a:lnTo>
                    <a:pt x="35429" y="35430"/>
                  </a:lnTo>
                  <a:lnTo>
                    <a:pt x="9506" y="73881"/>
                  </a:lnTo>
                  <a:lnTo>
                    <a:pt x="0" y="120966"/>
                  </a:lnTo>
                  <a:lnTo>
                    <a:pt x="9506" y="168051"/>
                  </a:lnTo>
                  <a:lnTo>
                    <a:pt x="35429" y="206502"/>
                  </a:lnTo>
                  <a:lnTo>
                    <a:pt x="73878" y="232426"/>
                  </a:lnTo>
                  <a:lnTo>
                    <a:pt x="120960" y="241933"/>
                  </a:lnTo>
                  <a:lnTo>
                    <a:pt x="168042" y="232426"/>
                  </a:lnTo>
                  <a:lnTo>
                    <a:pt x="206490" y="206502"/>
                  </a:lnTo>
                  <a:lnTo>
                    <a:pt x="232413" y="168051"/>
                  </a:lnTo>
                  <a:lnTo>
                    <a:pt x="241919" y="120966"/>
                  </a:lnTo>
                  <a:close/>
                </a:path>
                <a:path w="967739" h="967739">
                  <a:moveTo>
                    <a:pt x="120960" y="241917"/>
                  </a:moveTo>
                  <a:lnTo>
                    <a:pt x="967682" y="967682"/>
                  </a:lnTo>
                </a:path>
              </a:pathLst>
            </a:custGeom>
            <a:ln w="14609">
              <a:solidFill>
                <a:srgbClr val="000000"/>
              </a:solidFill>
            </a:ln>
          </p:spPr>
          <p:txBody>
            <a:bodyPr wrap="square" lIns="0" tIns="0" rIns="0" bIns="0" rtlCol="0"/>
            <a:lstStyle/>
            <a:p>
              <a:endParaRPr/>
            </a:p>
          </p:txBody>
        </p:sp>
        <p:sp>
          <p:nvSpPr>
            <p:cNvPr id="30" name="object 30"/>
            <p:cNvSpPr/>
            <p:nvPr/>
          </p:nvSpPr>
          <p:spPr>
            <a:xfrm>
              <a:off x="1390521" y="4270752"/>
              <a:ext cx="259079" cy="248285"/>
            </a:xfrm>
            <a:custGeom>
              <a:avLst/>
              <a:gdLst/>
              <a:ahLst/>
              <a:cxnLst/>
              <a:rect l="l" t="t" r="r" b="b"/>
              <a:pathLst>
                <a:path w="259080" h="248285">
                  <a:moveTo>
                    <a:pt x="258964" y="0"/>
                  </a:moveTo>
                  <a:lnTo>
                    <a:pt x="0" y="0"/>
                  </a:lnTo>
                  <a:lnTo>
                    <a:pt x="129478" y="248022"/>
                  </a:lnTo>
                  <a:lnTo>
                    <a:pt x="258964" y="0"/>
                  </a:lnTo>
                  <a:close/>
                </a:path>
              </a:pathLst>
            </a:custGeom>
            <a:solidFill>
              <a:srgbClr val="BFBFBF"/>
            </a:solidFill>
          </p:spPr>
          <p:txBody>
            <a:bodyPr wrap="square" lIns="0" tIns="0" rIns="0" bIns="0" rtlCol="0"/>
            <a:lstStyle/>
            <a:p>
              <a:endParaRPr/>
            </a:p>
          </p:txBody>
        </p:sp>
        <p:sp>
          <p:nvSpPr>
            <p:cNvPr id="31" name="object 31"/>
            <p:cNvSpPr/>
            <p:nvPr/>
          </p:nvSpPr>
          <p:spPr>
            <a:xfrm>
              <a:off x="1277499" y="2456343"/>
              <a:ext cx="4725035" cy="2661285"/>
            </a:xfrm>
            <a:custGeom>
              <a:avLst/>
              <a:gdLst/>
              <a:ahLst/>
              <a:cxnLst/>
              <a:rect l="l" t="t" r="r" b="b"/>
              <a:pathLst>
                <a:path w="4725035" h="2661285">
                  <a:moveTo>
                    <a:pt x="371987" y="1814408"/>
                  </a:moveTo>
                  <a:lnTo>
                    <a:pt x="242500" y="2062430"/>
                  </a:lnTo>
                  <a:lnTo>
                    <a:pt x="113022" y="1814408"/>
                  </a:lnTo>
                  <a:lnTo>
                    <a:pt x="371987" y="1814408"/>
                  </a:lnTo>
                  <a:close/>
                </a:path>
                <a:path w="4725035" h="2661285">
                  <a:moveTo>
                    <a:pt x="241919" y="2060105"/>
                  </a:moveTo>
                  <a:lnTo>
                    <a:pt x="0" y="2661127"/>
                  </a:lnTo>
                </a:path>
                <a:path w="4725035" h="2661285">
                  <a:moveTo>
                    <a:pt x="241919" y="2060105"/>
                  </a:moveTo>
                  <a:lnTo>
                    <a:pt x="483840" y="2661127"/>
                  </a:lnTo>
                </a:path>
                <a:path w="4725035" h="2661285">
                  <a:moveTo>
                    <a:pt x="1096214" y="1088636"/>
                  </a:moveTo>
                  <a:lnTo>
                    <a:pt x="249486" y="1814402"/>
                  </a:lnTo>
                </a:path>
                <a:path w="4725035" h="2661285">
                  <a:moveTo>
                    <a:pt x="2910606" y="0"/>
                  </a:moveTo>
                  <a:lnTo>
                    <a:pt x="1096207" y="846719"/>
                  </a:lnTo>
                </a:path>
                <a:path w="4725035" h="2661285">
                  <a:moveTo>
                    <a:pt x="2910606" y="0"/>
                  </a:moveTo>
                  <a:lnTo>
                    <a:pt x="4725027" y="846719"/>
                  </a:lnTo>
                </a:path>
              </a:pathLst>
            </a:custGeom>
            <a:ln w="14609">
              <a:solidFill>
                <a:srgbClr val="000000"/>
              </a:solidFill>
            </a:ln>
          </p:spPr>
          <p:txBody>
            <a:bodyPr wrap="square" lIns="0" tIns="0" rIns="0" bIns="0" rtlCol="0"/>
            <a:lstStyle/>
            <a:p>
              <a:endParaRPr/>
            </a:p>
          </p:txBody>
        </p:sp>
      </p:grpSp>
      <p:sp>
        <p:nvSpPr>
          <p:cNvPr id="32" name="object 32"/>
          <p:cNvSpPr txBox="1"/>
          <p:nvPr/>
        </p:nvSpPr>
        <p:spPr>
          <a:xfrm>
            <a:off x="1148563"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8" name="object 38"/>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39</a:t>
            </a:fld>
            <a:endParaRPr spc="20" dirty="0"/>
          </a:p>
        </p:txBody>
      </p:sp>
      <p:sp>
        <p:nvSpPr>
          <p:cNvPr id="33" name="object 33"/>
          <p:cNvSpPr txBox="1"/>
          <p:nvPr/>
        </p:nvSpPr>
        <p:spPr>
          <a:xfrm>
            <a:off x="1751677"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4" name="object 34"/>
          <p:cNvSpPr txBox="1"/>
          <p:nvPr/>
        </p:nvSpPr>
        <p:spPr>
          <a:xfrm>
            <a:off x="1629145"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535305" algn="l"/>
                <a:tab pos="1103630" algn="l"/>
              </a:tabLst>
            </a:pPr>
            <a:r>
              <a:rPr sz="1600" b="1" dirty="0">
                <a:latin typeface="Arial"/>
                <a:cs typeface="Arial"/>
              </a:rPr>
              <a:t>[ </a:t>
            </a:r>
            <a:r>
              <a:rPr sz="1600" b="1" spc="5" dirty="0">
                <a:latin typeface="Arial"/>
                <a:cs typeface="Arial"/>
              </a:rPr>
              <a:t> 2</a:t>
            </a:r>
            <a:r>
              <a:rPr sz="1600" b="1" dirty="0">
                <a:latin typeface="Arial"/>
                <a:cs typeface="Arial"/>
              </a:rPr>
              <a:t>	, </a:t>
            </a:r>
            <a:r>
              <a:rPr sz="1600" b="1" spc="5" dirty="0">
                <a:latin typeface="Arial"/>
                <a:cs typeface="Arial"/>
              </a:rPr>
              <a:t> 2</a:t>
            </a:r>
            <a:r>
              <a:rPr sz="1600" b="1" dirty="0">
                <a:latin typeface="Arial"/>
                <a:cs typeface="Arial"/>
              </a:rPr>
              <a:t>	]</a:t>
            </a:r>
            <a:endParaRPr sz="1600">
              <a:latin typeface="Arial"/>
              <a:cs typeface="Arial"/>
            </a:endParaRPr>
          </a:p>
        </p:txBody>
      </p:sp>
      <p:sp>
        <p:nvSpPr>
          <p:cNvPr id="35" name="object 35"/>
          <p:cNvSpPr txBox="1"/>
          <p:nvPr/>
        </p:nvSpPr>
        <p:spPr>
          <a:xfrm>
            <a:off x="3442278"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1</a:t>
            </a:r>
            <a:endParaRPr sz="1600">
              <a:latin typeface="Arial"/>
              <a:cs typeface="Arial"/>
            </a:endParaRPr>
          </a:p>
        </p:txBody>
      </p:sp>
      <p:sp>
        <p:nvSpPr>
          <p:cNvPr id="36" name="object 36"/>
          <p:cNvSpPr txBox="1"/>
          <p:nvPr/>
        </p:nvSpPr>
        <p:spPr>
          <a:xfrm>
            <a:off x="3322579"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250825" algn="l"/>
                <a:tab pos="535305" algn="l"/>
                <a:tab pos="762635" algn="l"/>
                <a:tab pos="1103630" algn="l"/>
              </a:tabLst>
            </a:pPr>
            <a:r>
              <a:rPr sz="1600" b="1" dirty="0">
                <a:solidFill>
                  <a:srgbClr val="FF0000"/>
                </a:solidFill>
                <a:latin typeface="Arial"/>
                <a:cs typeface="Arial"/>
              </a:rPr>
              <a:t>[	</a:t>
            </a:r>
            <a:r>
              <a:rPr sz="1600" b="1" spc="5" dirty="0">
                <a:solidFill>
                  <a:srgbClr val="FF0000"/>
                </a:solidFill>
                <a:latin typeface="Arial"/>
                <a:cs typeface="Arial"/>
              </a:rPr>
              <a:t>1	</a:t>
            </a:r>
            <a:r>
              <a:rPr sz="1600" b="1" dirty="0">
                <a:solidFill>
                  <a:srgbClr val="FF0000"/>
                </a:solidFill>
                <a:latin typeface="Arial"/>
                <a:cs typeface="Arial"/>
              </a:rPr>
              <a:t>,	</a:t>
            </a:r>
            <a:r>
              <a:rPr sz="1600" b="1" spc="5" dirty="0">
                <a:solidFill>
                  <a:srgbClr val="FF0000"/>
                </a:solidFill>
                <a:latin typeface="Arial"/>
                <a:cs typeface="Arial"/>
              </a:rPr>
              <a:t>1	</a:t>
            </a:r>
            <a:r>
              <a:rPr sz="1600" b="1" dirty="0">
                <a:solidFill>
                  <a:srgbClr val="FF0000"/>
                </a:solidFill>
                <a:latin typeface="Arial"/>
                <a:cs typeface="Arial"/>
              </a:rPr>
              <a:t>]</a:t>
            </a:r>
            <a:endParaRPr sz="1600">
              <a:latin typeface="Arial"/>
              <a:cs typeface="Arial"/>
            </a:endParaRPr>
          </a:p>
        </p:txBody>
      </p:sp>
      <p:sp>
        <p:nvSpPr>
          <p:cNvPr id="37" name="object 37"/>
          <p:cNvSpPr txBox="1"/>
          <p:nvPr/>
        </p:nvSpPr>
        <p:spPr>
          <a:xfrm>
            <a:off x="2596831" y="3258388"/>
            <a:ext cx="1412240" cy="694690"/>
          </a:xfrm>
          <a:prstGeom prst="rect">
            <a:avLst/>
          </a:prstGeom>
        </p:spPr>
        <p:txBody>
          <a:bodyPr vert="horz" wrap="square" lIns="0" tIns="13970" rIns="0" bIns="0" rtlCol="0">
            <a:spAutoFit/>
          </a:bodyPr>
          <a:lstStyle/>
          <a:p>
            <a:pPr marL="12700">
              <a:lnSpc>
                <a:spcPct val="100000"/>
              </a:lnSpc>
              <a:spcBef>
                <a:spcPts val="110"/>
              </a:spcBef>
              <a:tabLst>
                <a:tab pos="648970" algn="l"/>
                <a:tab pos="1330960" algn="l"/>
              </a:tabLst>
            </a:pPr>
            <a:r>
              <a:rPr sz="1600" b="1" dirty="0">
                <a:solidFill>
                  <a:srgbClr val="FF0000"/>
                </a:solidFill>
                <a:latin typeface="Arial"/>
                <a:cs typeface="Arial"/>
              </a:rPr>
              <a:t>[ </a:t>
            </a:r>
            <a:r>
              <a:rPr sz="1600" b="1" spc="5" dirty="0">
                <a:solidFill>
                  <a:srgbClr val="FF0000"/>
                </a:solidFill>
                <a:latin typeface="Arial"/>
                <a:cs typeface="Arial"/>
              </a:rPr>
              <a:t> </a:t>
            </a:r>
            <a:r>
              <a:rPr sz="1600" b="1" dirty="0">
                <a:solidFill>
                  <a:srgbClr val="FF0000"/>
                </a:solidFill>
                <a:latin typeface="Arial"/>
                <a:cs typeface="Arial"/>
              </a:rPr>
              <a:t>1.5	, </a:t>
            </a:r>
            <a:r>
              <a:rPr sz="1600" b="1" spc="5" dirty="0">
                <a:solidFill>
                  <a:srgbClr val="FF0000"/>
                </a:solidFill>
                <a:latin typeface="Arial"/>
                <a:cs typeface="Arial"/>
              </a:rPr>
              <a:t> </a:t>
            </a:r>
            <a:r>
              <a:rPr sz="1600" b="1" dirty="0">
                <a:solidFill>
                  <a:srgbClr val="FF0000"/>
                </a:solidFill>
                <a:latin typeface="Arial"/>
                <a:cs typeface="Arial"/>
              </a:rPr>
              <a:t>1.5	]</a:t>
            </a:r>
            <a:endParaRPr sz="1600">
              <a:latin typeface="Arial"/>
              <a:cs typeface="Arial"/>
            </a:endParaRPr>
          </a:p>
          <a:p>
            <a:pPr marL="224790">
              <a:lnSpc>
                <a:spcPct val="100000"/>
              </a:lnSpc>
              <a:spcBef>
                <a:spcPts val="1415"/>
              </a:spcBef>
            </a:pPr>
            <a:r>
              <a:rPr sz="1600" b="1" dirty="0">
                <a:latin typeface="Arial"/>
                <a:cs typeface="Arial"/>
              </a:rPr>
              <a:t>0.5</a:t>
            </a:r>
            <a:endParaRPr sz="1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10" dirty="0"/>
              <a:t>Types</a:t>
            </a:r>
            <a:r>
              <a:rPr spc="290" dirty="0"/>
              <a:t> </a:t>
            </a:r>
            <a:r>
              <a:rPr spc="-135" dirty="0"/>
              <a:t>of</a:t>
            </a:r>
            <a:r>
              <a:rPr spc="295" dirty="0"/>
              <a:t> </a:t>
            </a:r>
            <a:r>
              <a:rPr spc="-110" dirty="0"/>
              <a:t>games</a:t>
            </a:r>
          </a:p>
        </p:txBody>
      </p:sp>
      <p:graphicFrame>
        <p:nvGraphicFramePr>
          <p:cNvPr id="3" name="object 3"/>
          <p:cNvGraphicFramePr>
            <a:graphicFrameLocks noGrp="1"/>
          </p:cNvGraphicFramePr>
          <p:nvPr>
            <p:extLst>
              <p:ext uri="{D42A27DB-BD31-4B8C-83A1-F6EECF244321}">
                <p14:modId xmlns:p14="http://schemas.microsoft.com/office/powerpoint/2010/main" val="472569823"/>
              </p:ext>
            </p:extLst>
          </p:nvPr>
        </p:nvGraphicFramePr>
        <p:xfrm>
          <a:off x="1189081" y="1776329"/>
          <a:ext cx="8729619" cy="2076450"/>
        </p:xfrm>
        <a:graphic>
          <a:graphicData uri="http://schemas.openxmlformats.org/drawingml/2006/table">
            <a:tbl>
              <a:tblPr firstRow="1" bandRow="1">
                <a:tableStyleId>{2D5ABB26-0587-4C30-8999-92F81FD0307C}</a:tableStyleId>
              </a:tblPr>
              <a:tblGrid>
                <a:gridCol w="2648956">
                  <a:extLst>
                    <a:ext uri="{9D8B030D-6E8A-4147-A177-3AD203B41FA5}">
                      <a16:colId xmlns:a16="http://schemas.microsoft.com/office/drawing/2014/main" val="20000"/>
                    </a:ext>
                  </a:extLst>
                </a:gridCol>
                <a:gridCol w="3033626">
                  <a:extLst>
                    <a:ext uri="{9D8B030D-6E8A-4147-A177-3AD203B41FA5}">
                      <a16:colId xmlns:a16="http://schemas.microsoft.com/office/drawing/2014/main" val="20001"/>
                    </a:ext>
                  </a:extLst>
                </a:gridCol>
                <a:gridCol w="3047037">
                  <a:extLst>
                    <a:ext uri="{9D8B030D-6E8A-4147-A177-3AD203B41FA5}">
                      <a16:colId xmlns:a16="http://schemas.microsoft.com/office/drawing/2014/main" val="20002"/>
                    </a:ext>
                  </a:extLst>
                </a:gridCol>
              </a:tblGrid>
              <a:tr h="334010">
                <a:tc>
                  <a:txBody>
                    <a:bodyPr/>
                    <a:lstStyle/>
                    <a:p>
                      <a:pPr>
                        <a:lnSpc>
                          <a:spcPct val="100000"/>
                        </a:lnSpc>
                      </a:pPr>
                      <a:endParaRPr sz="1800" spc="0" baseline="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7955">
                        <a:lnSpc>
                          <a:spcPts val="2275"/>
                        </a:lnSpc>
                      </a:pPr>
                      <a:r>
                        <a:rPr sz="2050" b="1" spc="0" baseline="0" dirty="0">
                          <a:latin typeface="Georgia"/>
                          <a:cs typeface="Georgia"/>
                        </a:rPr>
                        <a:t>deterministic</a:t>
                      </a:r>
                      <a:endParaRPr sz="2050" spc="0" baseline="0" dirty="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7955" algn="ctr">
                        <a:lnSpc>
                          <a:spcPts val="2275"/>
                        </a:lnSpc>
                      </a:pPr>
                      <a:r>
                        <a:rPr lang="en-GB" sz="2050" b="1" spc="0" baseline="0" dirty="0">
                          <a:latin typeface="Georgia"/>
                          <a:cs typeface="Georgia"/>
                        </a:rPr>
                        <a:t>non-deterministic (chance)</a:t>
                      </a:r>
                      <a:endParaRPr sz="2050" spc="0" baseline="0" dirty="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37540">
                <a:tc>
                  <a:txBody>
                    <a:bodyPr/>
                    <a:lstStyle/>
                    <a:p>
                      <a:pPr marL="160655" algn="ctr">
                        <a:lnSpc>
                          <a:spcPct val="100000"/>
                        </a:lnSpc>
                        <a:spcBef>
                          <a:spcPts val="955"/>
                        </a:spcBef>
                      </a:pPr>
                      <a:r>
                        <a:rPr sz="2050" b="1" spc="0" baseline="0" dirty="0">
                          <a:latin typeface="Georgia"/>
                          <a:cs typeface="Georgia"/>
                        </a:rPr>
                        <a:t>perfect information</a:t>
                      </a:r>
                      <a:endParaRPr sz="2050" spc="0" baseline="0" dirty="0">
                        <a:latin typeface="Georgia"/>
                        <a:cs typeface="Georgia"/>
                      </a:endParaRPr>
                    </a:p>
                  </a:txBody>
                  <a:tcPr marL="0" marR="0" marT="1212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7955">
                        <a:lnSpc>
                          <a:spcPts val="2175"/>
                        </a:lnSpc>
                      </a:pPr>
                      <a:r>
                        <a:rPr sz="2050" spc="0" baseline="0" dirty="0">
                          <a:latin typeface="Times New Roman"/>
                          <a:cs typeface="Times New Roman"/>
                        </a:rPr>
                        <a:t>chess, checkers,</a:t>
                      </a:r>
                      <a:endParaRPr sz="2050" spc="0" baseline="0">
                        <a:latin typeface="Times New Roman"/>
                        <a:cs typeface="Times New Roman"/>
                      </a:endParaRPr>
                    </a:p>
                    <a:p>
                      <a:pPr marL="147955">
                        <a:lnSpc>
                          <a:spcPct val="100000"/>
                        </a:lnSpc>
                        <a:spcBef>
                          <a:spcPts val="30"/>
                        </a:spcBef>
                      </a:pPr>
                      <a:r>
                        <a:rPr sz="2050" spc="0" baseline="0" dirty="0">
                          <a:latin typeface="Times New Roman"/>
                          <a:cs typeface="Times New Roman"/>
                        </a:rPr>
                        <a:t>Go, Othello</a:t>
                      </a:r>
                      <a:endParaRPr sz="2050" spc="0" baseline="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7955">
                        <a:lnSpc>
                          <a:spcPts val="2175"/>
                        </a:lnSpc>
                      </a:pPr>
                      <a:r>
                        <a:rPr sz="2050" spc="0" baseline="0" dirty="0">
                          <a:latin typeface="Times New Roman"/>
                          <a:cs typeface="Times New Roman"/>
                        </a:rPr>
                        <a:t>backgammon,</a:t>
                      </a:r>
                    </a:p>
                    <a:p>
                      <a:pPr marL="147955">
                        <a:lnSpc>
                          <a:spcPct val="100000"/>
                        </a:lnSpc>
                        <a:spcBef>
                          <a:spcPts val="30"/>
                        </a:spcBef>
                      </a:pPr>
                      <a:r>
                        <a:rPr sz="2050" spc="0" baseline="0" dirty="0">
                          <a:latin typeface="Times New Roman"/>
                          <a:cs typeface="Times New Roman"/>
                        </a:rPr>
                        <a:t>Monopoly</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50240">
                <a:tc>
                  <a:txBody>
                    <a:bodyPr/>
                    <a:lstStyle/>
                    <a:p>
                      <a:pPr marL="160655" algn="ctr">
                        <a:lnSpc>
                          <a:spcPct val="100000"/>
                        </a:lnSpc>
                        <a:spcBef>
                          <a:spcPts val="955"/>
                        </a:spcBef>
                      </a:pPr>
                      <a:r>
                        <a:rPr sz="2050" b="1" spc="0" baseline="0" dirty="0">
                          <a:latin typeface="Georgia"/>
                          <a:cs typeface="Georgia"/>
                        </a:rPr>
                        <a:t>imperfect information</a:t>
                      </a:r>
                      <a:endParaRPr sz="2050" spc="0" baseline="0" dirty="0">
                        <a:latin typeface="Georgia"/>
                        <a:cs typeface="Georgia"/>
                      </a:endParaRPr>
                    </a:p>
                  </a:txBody>
                  <a:tcPr marL="0" marR="0" marT="1212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7955">
                        <a:lnSpc>
                          <a:spcPts val="2175"/>
                        </a:lnSpc>
                      </a:pPr>
                      <a:r>
                        <a:rPr sz="2050" spc="0" baseline="0" dirty="0">
                          <a:latin typeface="Times New Roman"/>
                          <a:cs typeface="Times New Roman"/>
                        </a:rPr>
                        <a:t>battleships,</a:t>
                      </a:r>
                    </a:p>
                    <a:p>
                      <a:pPr marL="147955">
                        <a:lnSpc>
                          <a:spcPct val="100000"/>
                        </a:lnSpc>
                        <a:spcBef>
                          <a:spcPts val="30"/>
                        </a:spcBef>
                      </a:pPr>
                      <a:r>
                        <a:rPr sz="2050" spc="0" baseline="0" dirty="0">
                          <a:latin typeface="Times New Roman"/>
                          <a:cs typeface="Times New Roman"/>
                        </a:rPr>
                        <a:t>blind tic-tac-toe</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7955">
                        <a:lnSpc>
                          <a:spcPts val="2175"/>
                        </a:lnSpc>
                      </a:pPr>
                      <a:r>
                        <a:rPr sz="2050" spc="0" baseline="0" dirty="0">
                          <a:latin typeface="Times New Roman"/>
                          <a:cs typeface="Times New Roman"/>
                        </a:rPr>
                        <a:t>bridge, poker,</a:t>
                      </a:r>
                    </a:p>
                    <a:p>
                      <a:pPr marL="147955">
                        <a:lnSpc>
                          <a:spcPct val="100000"/>
                        </a:lnSpc>
                        <a:spcBef>
                          <a:spcPts val="30"/>
                        </a:spcBef>
                      </a:pPr>
                      <a:r>
                        <a:rPr sz="2050" spc="0" baseline="0" dirty="0">
                          <a:latin typeface="Times New Roman"/>
                          <a:cs typeface="Times New Roman"/>
                        </a:rPr>
                        <a:t>Scrabble, nuclear war</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sp>
        <p:nvSpPr>
          <p:cNvPr id="4" name="object 4"/>
          <p:cNvSpPr txBox="1"/>
          <p:nvPr/>
        </p:nvSpPr>
        <p:spPr>
          <a:xfrm>
            <a:off x="5257965" y="4226074"/>
            <a:ext cx="1190625" cy="260328"/>
          </a:xfrm>
          <a:prstGeom prst="rect">
            <a:avLst/>
          </a:prstGeom>
        </p:spPr>
        <p:txBody>
          <a:bodyPr vert="horz" wrap="square" lIns="0" tIns="13970" rIns="0" bIns="0" rtlCol="0">
            <a:spAutoFit/>
          </a:bodyPr>
          <a:lstStyle/>
          <a:p>
            <a:pPr marL="12700">
              <a:lnSpc>
                <a:spcPct val="100000"/>
              </a:lnSpc>
              <a:spcBef>
                <a:spcPts val="110"/>
              </a:spcBef>
              <a:tabLst>
                <a:tab pos="541020" algn="l"/>
                <a:tab pos="768350" algn="l"/>
                <a:tab pos="1109345" algn="l"/>
              </a:tabLst>
            </a:pPr>
            <a:r>
              <a:rPr sz="1600" b="1" dirty="0">
                <a:solidFill>
                  <a:srgbClr val="FF0000"/>
                </a:solidFill>
                <a:latin typeface="Arial"/>
                <a:cs typeface="Arial"/>
              </a:rPr>
              <a:t>[ </a:t>
            </a:r>
            <a:r>
              <a:rPr sz="1600" b="1" spc="5" dirty="0">
                <a:solidFill>
                  <a:srgbClr val="FF0000"/>
                </a:solidFill>
                <a:latin typeface="Arial"/>
                <a:cs typeface="Arial"/>
              </a:rPr>
              <a:t>−</a:t>
            </a:r>
            <a:r>
              <a:rPr lang="en-GB" sz="1600" b="1" spc="5" dirty="0">
                <a:solidFill>
                  <a:srgbClr val="FF0000"/>
                </a:solidFill>
                <a:latin typeface="Arial"/>
                <a:cs typeface="Arial"/>
              </a:rPr>
              <a:t> </a:t>
            </a:r>
            <a:r>
              <a:rPr lang="en-GB" sz="1600" b="1" spc="5" dirty="0">
                <a:solidFill>
                  <a:srgbClr val="FF0000"/>
                </a:solidFill>
                <a:latin typeface="Cambria Math" panose="02040503050406030204" pitchFamily="18" charset="0"/>
                <a:ea typeface="Cambria Math" panose="02040503050406030204" pitchFamily="18" charset="0"/>
                <a:cs typeface="Arial"/>
              </a:rPr>
              <a:t>∞</a:t>
            </a:r>
            <a:r>
              <a:rPr sz="1600" b="1" spc="5" dirty="0">
                <a:solidFill>
                  <a:srgbClr val="FF0000"/>
                </a:solidFill>
                <a:latin typeface="Arial"/>
                <a:cs typeface="Arial"/>
              </a:rPr>
              <a:t>	</a:t>
            </a:r>
            <a:r>
              <a:rPr sz="1600" b="1" dirty="0">
                <a:solidFill>
                  <a:srgbClr val="FF0000"/>
                </a:solidFill>
                <a:latin typeface="Arial"/>
                <a:cs typeface="Arial"/>
              </a:rPr>
              <a:t>,	</a:t>
            </a:r>
            <a:r>
              <a:rPr sz="1600" b="1" spc="5" dirty="0">
                <a:solidFill>
                  <a:srgbClr val="FF0000"/>
                </a:solidFill>
                <a:latin typeface="Arial"/>
                <a:cs typeface="Arial"/>
              </a:rPr>
              <a:t>0</a:t>
            </a:r>
            <a:r>
              <a:rPr lang="en-GB" sz="1600" b="1" spc="5" dirty="0">
                <a:solidFill>
                  <a:srgbClr val="FF0000"/>
                </a:solidFill>
                <a:latin typeface="Arial"/>
                <a:cs typeface="Arial"/>
              </a:rPr>
              <a:t> </a:t>
            </a:r>
            <a:r>
              <a:rPr sz="1600" b="1" dirty="0">
                <a:solidFill>
                  <a:srgbClr val="FF0000"/>
                </a:solidFill>
                <a:latin typeface="Arial"/>
                <a:cs typeface="Arial"/>
              </a:rPr>
              <a:t>]</a:t>
            </a:r>
            <a:endParaRPr sz="1600" dirty="0">
              <a:latin typeface="Arial"/>
              <a:cs typeface="Arial"/>
            </a:endParaRPr>
          </a:p>
        </p:txBody>
      </p:sp>
      <p:sp>
        <p:nvSpPr>
          <p:cNvPr id="5" name="object 5"/>
          <p:cNvSpPr txBox="1"/>
          <p:nvPr/>
        </p:nvSpPr>
        <p:spPr>
          <a:xfrm>
            <a:off x="2843285"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grpSp>
        <p:nvGrpSpPr>
          <p:cNvPr id="6" name="object 6"/>
          <p:cNvGrpSpPr/>
          <p:nvPr/>
        </p:nvGrpSpPr>
        <p:grpSpPr>
          <a:xfrm>
            <a:off x="4043757" y="2201014"/>
            <a:ext cx="273685" cy="262890"/>
            <a:chOff x="4043757" y="2201014"/>
            <a:chExt cx="273685" cy="262890"/>
          </a:xfrm>
        </p:grpSpPr>
        <p:sp>
          <p:nvSpPr>
            <p:cNvPr id="7" name="object 7"/>
            <p:cNvSpPr/>
            <p:nvPr/>
          </p:nvSpPr>
          <p:spPr>
            <a:xfrm>
              <a:off x="4051059" y="2208316"/>
              <a:ext cx="259079" cy="248285"/>
            </a:xfrm>
            <a:custGeom>
              <a:avLst/>
              <a:gdLst/>
              <a:ahLst/>
              <a:cxnLst/>
              <a:rect l="l" t="t" r="r" b="b"/>
              <a:pathLst>
                <a:path w="259079" h="248285">
                  <a:moveTo>
                    <a:pt x="129497" y="0"/>
                  </a:moveTo>
                  <a:lnTo>
                    <a:pt x="0" y="248010"/>
                  </a:lnTo>
                  <a:lnTo>
                    <a:pt x="258979" y="248010"/>
                  </a:lnTo>
                  <a:lnTo>
                    <a:pt x="129497" y="0"/>
                  </a:lnTo>
                  <a:close/>
                </a:path>
              </a:pathLst>
            </a:custGeom>
            <a:solidFill>
              <a:srgbClr val="BFBFBF"/>
            </a:solidFill>
          </p:spPr>
          <p:txBody>
            <a:bodyPr wrap="square" lIns="0" tIns="0" rIns="0" bIns="0" rtlCol="0"/>
            <a:lstStyle/>
            <a:p>
              <a:endParaRPr/>
            </a:p>
          </p:txBody>
        </p:sp>
        <p:sp>
          <p:nvSpPr>
            <p:cNvPr id="8" name="object 8"/>
            <p:cNvSpPr/>
            <p:nvPr/>
          </p:nvSpPr>
          <p:spPr>
            <a:xfrm>
              <a:off x="4051059" y="2208316"/>
              <a:ext cx="259079" cy="248285"/>
            </a:xfrm>
            <a:custGeom>
              <a:avLst/>
              <a:gdLst/>
              <a:ahLst/>
              <a:cxnLst/>
              <a:rect l="l" t="t" r="r" b="b"/>
              <a:pathLst>
                <a:path w="259079" h="248285">
                  <a:moveTo>
                    <a:pt x="258979" y="248010"/>
                  </a:moveTo>
                  <a:lnTo>
                    <a:pt x="129497" y="0"/>
                  </a:lnTo>
                  <a:lnTo>
                    <a:pt x="0" y="248010"/>
                  </a:lnTo>
                  <a:lnTo>
                    <a:pt x="258979" y="248010"/>
                  </a:lnTo>
                  <a:close/>
                </a:path>
              </a:pathLst>
            </a:custGeom>
            <a:ln w="14609">
              <a:solidFill>
                <a:srgbClr val="000000"/>
              </a:solidFill>
            </a:ln>
          </p:spPr>
          <p:txBody>
            <a:bodyPr wrap="square" lIns="0" tIns="0" rIns="0" bIns="0" rtlCol="0"/>
            <a:lstStyle/>
            <a:p>
              <a:endParaRPr/>
            </a:p>
          </p:txBody>
        </p:sp>
      </p:grpSp>
      <p:sp>
        <p:nvSpPr>
          <p:cNvPr id="9" name="object 9"/>
          <p:cNvSpPr txBox="1"/>
          <p:nvPr/>
        </p:nvSpPr>
        <p:spPr>
          <a:xfrm>
            <a:off x="5272257"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10" name="object 10"/>
          <p:cNvSpPr txBox="1"/>
          <p:nvPr/>
        </p:nvSpPr>
        <p:spPr>
          <a:xfrm>
            <a:off x="6951404"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Arial"/>
                <a:cs typeface="Arial"/>
              </a:rPr>
              <a:t> </a:t>
            </a:r>
            <a:r>
              <a:rPr lang="en-GB" sz="1600" b="1" spc="5" dirty="0">
                <a:latin typeface="Cambria Math" panose="02040503050406030204" pitchFamily="18" charset="0"/>
                <a:ea typeface="Cambria Math" panose="02040503050406030204" pitchFamily="18" charset="0"/>
                <a:cs typeface="Arial"/>
              </a:rPr>
              <a:t>∞</a:t>
            </a:r>
            <a:r>
              <a:rPr sz="1600" b="1" dirty="0">
                <a:latin typeface="Arial"/>
                <a:cs typeface="Arial"/>
              </a:rPr>
              <a:t>,</a:t>
            </a:r>
            <a:r>
              <a:rPr lang="en-GB" sz="1600" b="1" dirty="0">
                <a:latin typeface="Arial"/>
                <a:cs typeface="Arial"/>
              </a:rPr>
              <a:t> </a:t>
            </a:r>
            <a:r>
              <a:rPr sz="1600" b="1" dirty="0">
                <a:latin typeface="Arial"/>
                <a:cs typeface="Arial"/>
              </a:rPr>
              <a:t> </a:t>
            </a:r>
            <a:r>
              <a:rPr sz="1600" b="1" spc="5" dirty="0">
                <a:latin typeface="Arial"/>
                <a:cs typeface="Arial"/>
              </a:rPr>
              <a:t>+</a:t>
            </a:r>
            <a:r>
              <a:rPr lang="en-GB" sz="1600" b="1" spc="5" dirty="0">
                <a:latin typeface="Arial"/>
                <a:cs typeface="Arial"/>
              </a:rPr>
              <a:t> </a:t>
            </a:r>
            <a:r>
              <a:rPr lang="en-GB" sz="1600" b="1" spc="5" dirty="0">
                <a:latin typeface="Cambria Math" panose="02040503050406030204" pitchFamily="18" charset="0"/>
                <a:ea typeface="Cambria Math" panose="02040503050406030204" pitchFamily="18" charset="0"/>
                <a:cs typeface="Arial"/>
              </a:rPr>
              <a:t>∞ </a:t>
            </a:r>
            <a:r>
              <a:rPr sz="1600" b="1" dirty="0">
                <a:latin typeface="Arial"/>
                <a:cs typeface="Arial"/>
              </a:rPr>
              <a:t>]</a:t>
            </a:r>
          </a:p>
        </p:txBody>
      </p:sp>
      <p:sp>
        <p:nvSpPr>
          <p:cNvPr id="13" name="object 13"/>
          <p:cNvSpPr txBox="1"/>
          <p:nvPr/>
        </p:nvSpPr>
        <p:spPr>
          <a:xfrm>
            <a:off x="6225651" y="3262901"/>
            <a:ext cx="1174115" cy="68608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Arial"/>
                <a:cs typeface="Arial"/>
              </a:rPr>
              <a:t> </a:t>
            </a:r>
            <a:r>
              <a:rPr lang="en-GB" sz="1600" b="1" spc="5" dirty="0">
                <a:latin typeface="Cambria Math" panose="02040503050406030204" pitchFamily="18" charset="0"/>
                <a:ea typeface="Cambria Math" panose="02040503050406030204" pitchFamily="18" charset="0"/>
                <a:cs typeface="Arial"/>
              </a:rPr>
              <a:t>∞</a:t>
            </a:r>
            <a:r>
              <a:rPr sz="1600" b="1" dirty="0">
                <a:latin typeface="Arial"/>
                <a:cs typeface="Arial"/>
              </a:rPr>
              <a:t>,</a:t>
            </a:r>
            <a:r>
              <a:rPr lang="en-GB" sz="1600" b="1" dirty="0">
                <a:latin typeface="Arial"/>
                <a:cs typeface="Arial"/>
              </a:rPr>
              <a:t> </a:t>
            </a:r>
            <a:r>
              <a:rPr sz="1600" b="1" dirty="0">
                <a:latin typeface="Arial"/>
                <a:cs typeface="Arial"/>
              </a:rPr>
              <a:t> </a:t>
            </a:r>
            <a:r>
              <a:rPr sz="1600" b="1" spc="5" dirty="0">
                <a:latin typeface="Arial"/>
                <a:cs typeface="Arial"/>
              </a:rPr>
              <a:t>+</a:t>
            </a:r>
            <a:r>
              <a:rPr lang="en-GB" sz="1600" b="1" spc="5" dirty="0">
                <a:latin typeface="Arial"/>
                <a:cs typeface="Arial"/>
              </a:rPr>
              <a:t> </a:t>
            </a:r>
            <a:r>
              <a:rPr lang="en-GB" sz="1600" b="1" spc="5" dirty="0">
                <a:latin typeface="Cambria Math" panose="02040503050406030204" pitchFamily="18" charset="0"/>
                <a:ea typeface="Cambria Math" panose="02040503050406030204" pitchFamily="18" charset="0"/>
                <a:cs typeface="Arial"/>
              </a:rPr>
              <a:t>∞ </a:t>
            </a:r>
            <a:r>
              <a:rPr sz="1600" b="1" dirty="0">
                <a:latin typeface="Arial"/>
                <a:cs typeface="Arial"/>
              </a:rPr>
              <a:t>]</a:t>
            </a:r>
          </a:p>
          <a:p>
            <a:pPr marL="224790">
              <a:lnSpc>
                <a:spcPct val="100000"/>
              </a:lnSpc>
              <a:spcBef>
                <a:spcPts val="1380"/>
              </a:spcBef>
            </a:pPr>
            <a:r>
              <a:rPr sz="1600" b="1" dirty="0">
                <a:latin typeface="Arial"/>
                <a:cs typeface="Arial"/>
              </a:rPr>
              <a:t>0.5</a:t>
            </a:r>
            <a:endParaRPr sz="1600" dirty="0">
              <a:latin typeface="Arial"/>
              <a:cs typeface="Arial"/>
            </a:endParaRPr>
          </a:p>
        </p:txBody>
      </p:sp>
      <p:grpSp>
        <p:nvGrpSpPr>
          <p:cNvPr id="15" name="object 15"/>
          <p:cNvGrpSpPr/>
          <p:nvPr/>
        </p:nvGrpSpPr>
        <p:grpSpPr>
          <a:xfrm>
            <a:off x="4906309" y="3303062"/>
            <a:ext cx="2177325" cy="1814813"/>
            <a:chOff x="4906309" y="3303062"/>
            <a:chExt cx="2177325" cy="1814813"/>
          </a:xfrm>
        </p:grpSpPr>
        <p:sp>
          <p:nvSpPr>
            <p:cNvPr id="17" name="object 17"/>
            <p:cNvSpPr/>
            <p:nvPr/>
          </p:nvSpPr>
          <p:spPr>
            <a:xfrm>
              <a:off x="6712785"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18" name="object 18"/>
            <p:cNvSpPr/>
            <p:nvPr/>
          </p:nvSpPr>
          <p:spPr>
            <a:xfrm>
              <a:off x="6599764"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5881561" y="3303062"/>
              <a:ext cx="241917" cy="241933"/>
            </a:xfrm>
            <a:prstGeom prst="rect">
              <a:avLst/>
            </a:prstGeom>
          </p:spPr>
        </p:pic>
        <p:sp>
          <p:nvSpPr>
            <p:cNvPr id="20" name="object 20"/>
            <p:cNvSpPr/>
            <p:nvPr/>
          </p:nvSpPr>
          <p:spPr>
            <a:xfrm>
              <a:off x="5881561" y="3303062"/>
              <a:ext cx="967740" cy="967740"/>
            </a:xfrm>
            <a:custGeom>
              <a:avLst/>
              <a:gdLst/>
              <a:ahLst/>
              <a:cxnLst/>
              <a:rect l="l" t="t" r="r" b="b"/>
              <a:pathLst>
                <a:path w="967740" h="967739">
                  <a:moveTo>
                    <a:pt x="241917" y="120966"/>
                  </a:moveTo>
                  <a:lnTo>
                    <a:pt x="232411" y="73881"/>
                  </a:lnTo>
                  <a:lnTo>
                    <a:pt x="206488" y="35430"/>
                  </a:lnTo>
                  <a:lnTo>
                    <a:pt x="168042" y="9506"/>
                  </a:lnTo>
                  <a:lnTo>
                    <a:pt x="120966" y="0"/>
                  </a:lnTo>
                  <a:lnTo>
                    <a:pt x="73881" y="9506"/>
                  </a:lnTo>
                  <a:lnTo>
                    <a:pt x="35430" y="35430"/>
                  </a:lnTo>
                  <a:lnTo>
                    <a:pt x="9506" y="73881"/>
                  </a:lnTo>
                  <a:lnTo>
                    <a:pt x="0" y="120966"/>
                  </a:lnTo>
                  <a:lnTo>
                    <a:pt x="9506" y="168051"/>
                  </a:lnTo>
                  <a:lnTo>
                    <a:pt x="35430" y="206502"/>
                  </a:lnTo>
                  <a:lnTo>
                    <a:pt x="73881" y="232426"/>
                  </a:lnTo>
                  <a:lnTo>
                    <a:pt x="120966" y="241933"/>
                  </a:lnTo>
                  <a:lnTo>
                    <a:pt x="168042" y="232426"/>
                  </a:lnTo>
                  <a:lnTo>
                    <a:pt x="206488" y="206502"/>
                  </a:lnTo>
                  <a:lnTo>
                    <a:pt x="232411" y="168051"/>
                  </a:lnTo>
                  <a:lnTo>
                    <a:pt x="241917" y="120966"/>
                  </a:lnTo>
                  <a:close/>
                </a:path>
                <a:path w="967740" h="967739">
                  <a:moveTo>
                    <a:pt x="120966" y="241917"/>
                  </a:moveTo>
                  <a:lnTo>
                    <a:pt x="967686" y="967682"/>
                  </a:lnTo>
                </a:path>
              </a:pathLst>
            </a:custGeom>
            <a:ln w="14609">
              <a:solidFill>
                <a:srgbClr val="000000"/>
              </a:solidFill>
            </a:ln>
          </p:spPr>
          <p:txBody>
            <a:bodyPr wrap="square" lIns="0" tIns="0" rIns="0" bIns="0" rtlCol="0"/>
            <a:lstStyle/>
            <a:p>
              <a:endParaRPr/>
            </a:p>
          </p:txBody>
        </p:sp>
        <p:sp>
          <p:nvSpPr>
            <p:cNvPr id="21" name="object 21"/>
            <p:cNvSpPr/>
            <p:nvPr/>
          </p:nvSpPr>
          <p:spPr>
            <a:xfrm>
              <a:off x="5019346" y="4270752"/>
              <a:ext cx="259079" cy="248285"/>
            </a:xfrm>
            <a:custGeom>
              <a:avLst/>
              <a:gdLst/>
              <a:ahLst/>
              <a:cxnLst/>
              <a:rect l="l" t="t" r="r" b="b"/>
              <a:pathLst>
                <a:path w="259079" h="248285">
                  <a:moveTo>
                    <a:pt x="258963" y="0"/>
                  </a:moveTo>
                  <a:lnTo>
                    <a:pt x="0" y="0"/>
                  </a:lnTo>
                  <a:lnTo>
                    <a:pt x="129465" y="248022"/>
                  </a:lnTo>
                  <a:lnTo>
                    <a:pt x="258963" y="0"/>
                  </a:lnTo>
                  <a:close/>
                </a:path>
              </a:pathLst>
            </a:custGeom>
            <a:solidFill>
              <a:srgbClr val="BFBFBF"/>
            </a:solidFill>
          </p:spPr>
          <p:txBody>
            <a:bodyPr wrap="square" lIns="0" tIns="0" rIns="0" bIns="0" rtlCol="0"/>
            <a:lstStyle/>
            <a:p>
              <a:endParaRPr/>
            </a:p>
          </p:txBody>
        </p:sp>
        <p:sp>
          <p:nvSpPr>
            <p:cNvPr id="22" name="object 22"/>
            <p:cNvSpPr/>
            <p:nvPr/>
          </p:nvSpPr>
          <p:spPr>
            <a:xfrm>
              <a:off x="4906309" y="3544980"/>
              <a:ext cx="1096645" cy="1572895"/>
            </a:xfrm>
            <a:custGeom>
              <a:avLst/>
              <a:gdLst/>
              <a:ahLst/>
              <a:cxnLst/>
              <a:rect l="l" t="t" r="r" b="b"/>
              <a:pathLst>
                <a:path w="1096645" h="1572895">
                  <a:moveTo>
                    <a:pt x="372000" y="725771"/>
                  </a:moveTo>
                  <a:lnTo>
                    <a:pt x="242503" y="973793"/>
                  </a:lnTo>
                  <a:lnTo>
                    <a:pt x="113037" y="725771"/>
                  </a:lnTo>
                  <a:lnTo>
                    <a:pt x="372000" y="725771"/>
                  </a:lnTo>
                  <a:close/>
                </a:path>
                <a:path w="1096645" h="1572895">
                  <a:moveTo>
                    <a:pt x="241933" y="971468"/>
                  </a:moveTo>
                  <a:lnTo>
                    <a:pt x="0" y="1572490"/>
                  </a:lnTo>
                </a:path>
                <a:path w="1096645" h="1572895">
                  <a:moveTo>
                    <a:pt x="241933" y="971468"/>
                  </a:moveTo>
                  <a:lnTo>
                    <a:pt x="483850" y="1572490"/>
                  </a:lnTo>
                </a:path>
                <a:path w="1096645" h="1572895">
                  <a:moveTo>
                    <a:pt x="1096218" y="0"/>
                  </a:moveTo>
                  <a:lnTo>
                    <a:pt x="249482" y="725765"/>
                  </a:lnTo>
                </a:path>
              </a:pathLst>
            </a:custGeom>
            <a:ln w="14609">
              <a:solidFill>
                <a:srgbClr val="000000"/>
              </a:solidFill>
            </a:ln>
          </p:spPr>
          <p:txBody>
            <a:bodyPr wrap="square" lIns="0" tIns="0" rIns="0" bIns="0" rtlCol="0"/>
            <a:lstStyle/>
            <a:p>
              <a:endParaRPr/>
            </a:p>
          </p:txBody>
        </p:sp>
      </p:grpSp>
      <p:sp>
        <p:nvSpPr>
          <p:cNvPr id="24" name="object 24"/>
          <p:cNvSpPr txBox="1"/>
          <p:nvPr/>
        </p:nvSpPr>
        <p:spPr>
          <a:xfrm>
            <a:off x="1643445"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grpSp>
        <p:nvGrpSpPr>
          <p:cNvPr id="25" name="object 25"/>
          <p:cNvGrpSpPr/>
          <p:nvPr/>
        </p:nvGrpSpPr>
        <p:grpSpPr>
          <a:xfrm>
            <a:off x="1270194" y="2449038"/>
            <a:ext cx="4739640" cy="2675890"/>
            <a:chOff x="1270194" y="2449038"/>
            <a:chExt cx="4739640" cy="2675890"/>
          </a:xfrm>
        </p:grpSpPr>
        <p:sp>
          <p:nvSpPr>
            <p:cNvPr id="26" name="object 26"/>
            <p:cNvSpPr/>
            <p:nvPr/>
          </p:nvSpPr>
          <p:spPr>
            <a:xfrm>
              <a:off x="3083974"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27" name="object 27"/>
            <p:cNvSpPr/>
            <p:nvPr/>
          </p:nvSpPr>
          <p:spPr>
            <a:xfrm>
              <a:off x="2970953"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28" name="object 28"/>
            <p:cNvPicPr/>
            <p:nvPr/>
          </p:nvPicPr>
          <p:blipFill>
            <a:blip r:embed="rId2" cstate="print"/>
            <a:stretch>
              <a:fillRect/>
            </a:stretch>
          </p:blipFill>
          <p:spPr>
            <a:xfrm>
              <a:off x="2252753" y="3303062"/>
              <a:ext cx="241919" cy="241933"/>
            </a:xfrm>
            <a:prstGeom prst="rect">
              <a:avLst/>
            </a:prstGeom>
          </p:spPr>
        </p:pic>
        <p:sp>
          <p:nvSpPr>
            <p:cNvPr id="29" name="object 29"/>
            <p:cNvSpPr/>
            <p:nvPr/>
          </p:nvSpPr>
          <p:spPr>
            <a:xfrm>
              <a:off x="2252753" y="3303062"/>
              <a:ext cx="967740" cy="967740"/>
            </a:xfrm>
            <a:custGeom>
              <a:avLst/>
              <a:gdLst/>
              <a:ahLst/>
              <a:cxnLst/>
              <a:rect l="l" t="t" r="r" b="b"/>
              <a:pathLst>
                <a:path w="967739" h="967739">
                  <a:moveTo>
                    <a:pt x="241919" y="120966"/>
                  </a:moveTo>
                  <a:lnTo>
                    <a:pt x="232413" y="73881"/>
                  </a:lnTo>
                  <a:lnTo>
                    <a:pt x="206490" y="35430"/>
                  </a:lnTo>
                  <a:lnTo>
                    <a:pt x="168042" y="9506"/>
                  </a:lnTo>
                  <a:lnTo>
                    <a:pt x="120960" y="0"/>
                  </a:lnTo>
                  <a:lnTo>
                    <a:pt x="73878" y="9506"/>
                  </a:lnTo>
                  <a:lnTo>
                    <a:pt x="35429" y="35430"/>
                  </a:lnTo>
                  <a:lnTo>
                    <a:pt x="9506" y="73881"/>
                  </a:lnTo>
                  <a:lnTo>
                    <a:pt x="0" y="120966"/>
                  </a:lnTo>
                  <a:lnTo>
                    <a:pt x="9506" y="168051"/>
                  </a:lnTo>
                  <a:lnTo>
                    <a:pt x="35429" y="206502"/>
                  </a:lnTo>
                  <a:lnTo>
                    <a:pt x="73878" y="232426"/>
                  </a:lnTo>
                  <a:lnTo>
                    <a:pt x="120960" y="241933"/>
                  </a:lnTo>
                  <a:lnTo>
                    <a:pt x="168042" y="232426"/>
                  </a:lnTo>
                  <a:lnTo>
                    <a:pt x="206490" y="206502"/>
                  </a:lnTo>
                  <a:lnTo>
                    <a:pt x="232413" y="168051"/>
                  </a:lnTo>
                  <a:lnTo>
                    <a:pt x="241919" y="120966"/>
                  </a:lnTo>
                  <a:close/>
                </a:path>
                <a:path w="967739" h="967739">
                  <a:moveTo>
                    <a:pt x="120960" y="241917"/>
                  </a:moveTo>
                  <a:lnTo>
                    <a:pt x="967682" y="967682"/>
                  </a:lnTo>
                </a:path>
              </a:pathLst>
            </a:custGeom>
            <a:ln w="14609">
              <a:solidFill>
                <a:srgbClr val="000000"/>
              </a:solidFill>
            </a:ln>
          </p:spPr>
          <p:txBody>
            <a:bodyPr wrap="square" lIns="0" tIns="0" rIns="0" bIns="0" rtlCol="0"/>
            <a:lstStyle/>
            <a:p>
              <a:endParaRPr/>
            </a:p>
          </p:txBody>
        </p:sp>
        <p:sp>
          <p:nvSpPr>
            <p:cNvPr id="30" name="object 30"/>
            <p:cNvSpPr/>
            <p:nvPr/>
          </p:nvSpPr>
          <p:spPr>
            <a:xfrm>
              <a:off x="1390521" y="4270752"/>
              <a:ext cx="259079" cy="248285"/>
            </a:xfrm>
            <a:custGeom>
              <a:avLst/>
              <a:gdLst/>
              <a:ahLst/>
              <a:cxnLst/>
              <a:rect l="l" t="t" r="r" b="b"/>
              <a:pathLst>
                <a:path w="259080" h="248285">
                  <a:moveTo>
                    <a:pt x="258964" y="0"/>
                  </a:moveTo>
                  <a:lnTo>
                    <a:pt x="0" y="0"/>
                  </a:lnTo>
                  <a:lnTo>
                    <a:pt x="129478" y="248022"/>
                  </a:lnTo>
                  <a:lnTo>
                    <a:pt x="258964" y="0"/>
                  </a:lnTo>
                  <a:close/>
                </a:path>
              </a:pathLst>
            </a:custGeom>
            <a:solidFill>
              <a:srgbClr val="BFBFBF"/>
            </a:solidFill>
          </p:spPr>
          <p:txBody>
            <a:bodyPr wrap="square" lIns="0" tIns="0" rIns="0" bIns="0" rtlCol="0"/>
            <a:lstStyle/>
            <a:p>
              <a:endParaRPr/>
            </a:p>
          </p:txBody>
        </p:sp>
        <p:sp>
          <p:nvSpPr>
            <p:cNvPr id="31" name="object 31"/>
            <p:cNvSpPr/>
            <p:nvPr/>
          </p:nvSpPr>
          <p:spPr>
            <a:xfrm>
              <a:off x="1277499" y="2456343"/>
              <a:ext cx="4725035" cy="2661285"/>
            </a:xfrm>
            <a:custGeom>
              <a:avLst/>
              <a:gdLst/>
              <a:ahLst/>
              <a:cxnLst/>
              <a:rect l="l" t="t" r="r" b="b"/>
              <a:pathLst>
                <a:path w="4725035" h="2661285">
                  <a:moveTo>
                    <a:pt x="371987" y="1814408"/>
                  </a:moveTo>
                  <a:lnTo>
                    <a:pt x="242500" y="2062430"/>
                  </a:lnTo>
                  <a:lnTo>
                    <a:pt x="113022" y="1814408"/>
                  </a:lnTo>
                  <a:lnTo>
                    <a:pt x="371987" y="1814408"/>
                  </a:lnTo>
                  <a:close/>
                </a:path>
                <a:path w="4725035" h="2661285">
                  <a:moveTo>
                    <a:pt x="241919" y="2060105"/>
                  </a:moveTo>
                  <a:lnTo>
                    <a:pt x="0" y="2661127"/>
                  </a:lnTo>
                </a:path>
                <a:path w="4725035" h="2661285">
                  <a:moveTo>
                    <a:pt x="241919" y="2060105"/>
                  </a:moveTo>
                  <a:lnTo>
                    <a:pt x="483840" y="2661127"/>
                  </a:lnTo>
                </a:path>
                <a:path w="4725035" h="2661285">
                  <a:moveTo>
                    <a:pt x="1096214" y="1088636"/>
                  </a:moveTo>
                  <a:lnTo>
                    <a:pt x="249486" y="1814402"/>
                  </a:lnTo>
                </a:path>
                <a:path w="4725035" h="2661285">
                  <a:moveTo>
                    <a:pt x="2910606" y="0"/>
                  </a:moveTo>
                  <a:lnTo>
                    <a:pt x="1096207" y="846719"/>
                  </a:lnTo>
                </a:path>
                <a:path w="4725035" h="2661285">
                  <a:moveTo>
                    <a:pt x="2910606" y="0"/>
                  </a:moveTo>
                  <a:lnTo>
                    <a:pt x="4725027" y="846719"/>
                  </a:lnTo>
                </a:path>
              </a:pathLst>
            </a:custGeom>
            <a:ln w="14609">
              <a:solidFill>
                <a:srgbClr val="000000"/>
              </a:solidFill>
            </a:ln>
          </p:spPr>
          <p:txBody>
            <a:bodyPr wrap="square" lIns="0" tIns="0" rIns="0" bIns="0" rtlCol="0"/>
            <a:lstStyle/>
            <a:p>
              <a:endParaRPr/>
            </a:p>
          </p:txBody>
        </p:sp>
      </p:grpSp>
      <p:sp>
        <p:nvSpPr>
          <p:cNvPr id="32" name="object 32"/>
          <p:cNvSpPr txBox="1"/>
          <p:nvPr/>
        </p:nvSpPr>
        <p:spPr>
          <a:xfrm>
            <a:off x="1148563"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9" name="object 39"/>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40</a:t>
            </a:fld>
            <a:endParaRPr spc="20" dirty="0"/>
          </a:p>
        </p:txBody>
      </p:sp>
      <p:sp>
        <p:nvSpPr>
          <p:cNvPr id="33" name="object 33"/>
          <p:cNvSpPr txBox="1"/>
          <p:nvPr/>
        </p:nvSpPr>
        <p:spPr>
          <a:xfrm>
            <a:off x="1751677"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4" name="object 34"/>
          <p:cNvSpPr txBox="1"/>
          <p:nvPr/>
        </p:nvSpPr>
        <p:spPr>
          <a:xfrm>
            <a:off x="1629145" y="4226074"/>
            <a:ext cx="1184910" cy="260328"/>
          </a:xfrm>
          <a:prstGeom prst="rect">
            <a:avLst/>
          </a:prstGeom>
        </p:spPr>
        <p:txBody>
          <a:bodyPr vert="horz" wrap="square" lIns="0" tIns="13970" rIns="0" bIns="0" rtlCol="0">
            <a:spAutoFit/>
          </a:bodyPr>
          <a:lstStyle/>
          <a:p>
            <a:pPr marL="12700">
              <a:lnSpc>
                <a:spcPct val="100000"/>
              </a:lnSpc>
              <a:spcBef>
                <a:spcPts val="110"/>
              </a:spcBef>
              <a:tabLst>
                <a:tab pos="535305" algn="l"/>
                <a:tab pos="1103630" algn="l"/>
              </a:tabLst>
            </a:pPr>
            <a:r>
              <a:rPr sz="1600" b="1" dirty="0">
                <a:latin typeface="Arial"/>
                <a:cs typeface="Arial"/>
              </a:rPr>
              <a:t>[ </a:t>
            </a:r>
            <a:r>
              <a:rPr lang="en-GB" sz="1600" b="1" dirty="0">
                <a:latin typeface="Arial"/>
                <a:cs typeface="Arial"/>
              </a:rPr>
              <a:t> </a:t>
            </a:r>
            <a:r>
              <a:rPr sz="1600" b="1" spc="5" dirty="0">
                <a:latin typeface="Arial"/>
                <a:cs typeface="Arial"/>
              </a:rPr>
              <a:t>2</a:t>
            </a:r>
            <a:r>
              <a:rPr sz="1600" b="1" dirty="0">
                <a:latin typeface="Arial"/>
                <a:cs typeface="Arial"/>
              </a:rPr>
              <a:t>, </a:t>
            </a:r>
            <a:r>
              <a:rPr sz="1600" b="1" spc="5" dirty="0">
                <a:latin typeface="Arial"/>
                <a:cs typeface="Arial"/>
              </a:rPr>
              <a:t> 2</a:t>
            </a:r>
            <a:r>
              <a:rPr lang="en-GB" sz="1600" b="1" spc="5" dirty="0">
                <a:latin typeface="Arial"/>
                <a:cs typeface="Arial"/>
              </a:rPr>
              <a:t> </a:t>
            </a:r>
            <a:r>
              <a:rPr sz="1600" b="1" dirty="0">
                <a:latin typeface="Arial"/>
                <a:cs typeface="Arial"/>
              </a:rPr>
              <a:t>]</a:t>
            </a:r>
            <a:endParaRPr sz="1600" dirty="0">
              <a:latin typeface="Arial"/>
              <a:cs typeface="Arial"/>
            </a:endParaRPr>
          </a:p>
        </p:txBody>
      </p:sp>
      <p:sp>
        <p:nvSpPr>
          <p:cNvPr id="35" name="object 35"/>
          <p:cNvSpPr txBox="1"/>
          <p:nvPr/>
        </p:nvSpPr>
        <p:spPr>
          <a:xfrm>
            <a:off x="3442284"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1</a:t>
            </a:r>
            <a:endParaRPr sz="1600">
              <a:latin typeface="Arial"/>
              <a:cs typeface="Arial"/>
            </a:endParaRPr>
          </a:p>
        </p:txBody>
      </p:sp>
      <p:sp>
        <p:nvSpPr>
          <p:cNvPr id="36" name="object 36"/>
          <p:cNvSpPr txBox="1"/>
          <p:nvPr/>
        </p:nvSpPr>
        <p:spPr>
          <a:xfrm>
            <a:off x="3322585" y="4226074"/>
            <a:ext cx="1184910" cy="260328"/>
          </a:xfrm>
          <a:prstGeom prst="rect">
            <a:avLst/>
          </a:prstGeom>
        </p:spPr>
        <p:txBody>
          <a:bodyPr vert="horz" wrap="square" lIns="0" tIns="13970" rIns="0" bIns="0" rtlCol="0">
            <a:spAutoFit/>
          </a:bodyPr>
          <a:lstStyle/>
          <a:p>
            <a:pPr marL="12700">
              <a:lnSpc>
                <a:spcPct val="100000"/>
              </a:lnSpc>
              <a:spcBef>
                <a:spcPts val="110"/>
              </a:spcBef>
              <a:tabLst>
                <a:tab pos="250825" algn="l"/>
                <a:tab pos="535305" algn="l"/>
                <a:tab pos="762635" algn="l"/>
                <a:tab pos="1103630" algn="l"/>
              </a:tabLst>
            </a:pPr>
            <a:r>
              <a:rPr sz="1600" b="1" dirty="0">
                <a:latin typeface="Arial"/>
                <a:cs typeface="Arial"/>
              </a:rPr>
              <a:t>[</a:t>
            </a:r>
            <a:r>
              <a:rPr lang="en-GB" sz="1600" b="1" dirty="0">
                <a:latin typeface="Arial"/>
                <a:cs typeface="Arial"/>
              </a:rPr>
              <a:t> </a:t>
            </a:r>
            <a:r>
              <a:rPr sz="1600" b="1" spc="5" dirty="0">
                <a:latin typeface="Arial"/>
                <a:cs typeface="Arial"/>
              </a:rPr>
              <a:t>1</a:t>
            </a:r>
            <a:r>
              <a:rPr sz="1600" b="1" dirty="0">
                <a:latin typeface="Arial"/>
                <a:cs typeface="Arial"/>
              </a:rPr>
              <a:t>,</a:t>
            </a:r>
            <a:r>
              <a:rPr lang="en-GB" sz="1600" b="1" dirty="0">
                <a:latin typeface="Arial"/>
                <a:cs typeface="Arial"/>
              </a:rPr>
              <a:t> </a:t>
            </a:r>
            <a:r>
              <a:rPr sz="1600" b="1" spc="5" dirty="0">
                <a:latin typeface="Arial"/>
                <a:cs typeface="Arial"/>
              </a:rPr>
              <a:t>1</a:t>
            </a:r>
            <a:r>
              <a:rPr lang="en-GB" sz="1600" b="1" spc="5" dirty="0">
                <a:latin typeface="Arial"/>
                <a:cs typeface="Arial"/>
              </a:rPr>
              <a:t> </a:t>
            </a:r>
            <a:r>
              <a:rPr sz="1600" b="1" dirty="0">
                <a:latin typeface="Arial"/>
                <a:cs typeface="Arial"/>
              </a:rPr>
              <a:t>]</a:t>
            </a:r>
            <a:endParaRPr sz="1600" dirty="0">
              <a:latin typeface="Arial"/>
              <a:cs typeface="Arial"/>
            </a:endParaRPr>
          </a:p>
        </p:txBody>
      </p:sp>
      <p:sp>
        <p:nvSpPr>
          <p:cNvPr id="37" name="object 37"/>
          <p:cNvSpPr txBox="1"/>
          <p:nvPr/>
        </p:nvSpPr>
        <p:spPr>
          <a:xfrm>
            <a:off x="2596838" y="3258388"/>
            <a:ext cx="1412240" cy="694690"/>
          </a:xfrm>
          <a:prstGeom prst="rect">
            <a:avLst/>
          </a:prstGeom>
        </p:spPr>
        <p:txBody>
          <a:bodyPr vert="horz" wrap="square" lIns="0" tIns="13970" rIns="0" bIns="0" rtlCol="0">
            <a:spAutoFit/>
          </a:bodyPr>
          <a:lstStyle/>
          <a:p>
            <a:pPr marL="12700">
              <a:lnSpc>
                <a:spcPct val="100000"/>
              </a:lnSpc>
              <a:spcBef>
                <a:spcPts val="110"/>
              </a:spcBef>
              <a:tabLst>
                <a:tab pos="648970" algn="l"/>
                <a:tab pos="1330960" algn="l"/>
              </a:tabLst>
            </a:pPr>
            <a:r>
              <a:rPr sz="1600" b="1" dirty="0">
                <a:latin typeface="Arial"/>
                <a:cs typeface="Arial"/>
              </a:rPr>
              <a:t>[ </a:t>
            </a:r>
            <a:r>
              <a:rPr sz="1600" b="1" spc="5" dirty="0">
                <a:latin typeface="Arial"/>
                <a:cs typeface="Arial"/>
              </a:rPr>
              <a:t> </a:t>
            </a:r>
            <a:r>
              <a:rPr sz="1600" b="1" dirty="0">
                <a:latin typeface="Arial"/>
                <a:cs typeface="Arial"/>
              </a:rPr>
              <a:t>1.5, </a:t>
            </a:r>
            <a:r>
              <a:rPr sz="1600" b="1" spc="5" dirty="0">
                <a:latin typeface="Arial"/>
                <a:cs typeface="Arial"/>
              </a:rPr>
              <a:t> </a:t>
            </a:r>
            <a:r>
              <a:rPr sz="1600" b="1" dirty="0">
                <a:latin typeface="Arial"/>
                <a:cs typeface="Arial"/>
              </a:rPr>
              <a:t>1.5</a:t>
            </a:r>
            <a:r>
              <a:rPr lang="en-GB" sz="1600" b="1" dirty="0">
                <a:latin typeface="Arial"/>
                <a:cs typeface="Arial"/>
              </a:rPr>
              <a:t> </a:t>
            </a:r>
            <a:r>
              <a:rPr sz="1600" b="1" dirty="0">
                <a:latin typeface="Arial"/>
                <a:cs typeface="Arial"/>
              </a:rPr>
              <a:t>]</a:t>
            </a:r>
            <a:endParaRPr sz="1600" dirty="0">
              <a:latin typeface="Arial"/>
              <a:cs typeface="Arial"/>
            </a:endParaRPr>
          </a:p>
          <a:p>
            <a:pPr marL="224790">
              <a:lnSpc>
                <a:spcPct val="100000"/>
              </a:lnSpc>
              <a:spcBef>
                <a:spcPts val="1415"/>
              </a:spcBef>
            </a:pPr>
            <a:r>
              <a:rPr sz="1600" b="1" dirty="0">
                <a:latin typeface="Arial"/>
                <a:cs typeface="Arial"/>
              </a:rPr>
              <a:t>0.5</a:t>
            </a:r>
            <a:endParaRPr sz="1600" dirty="0">
              <a:latin typeface="Arial"/>
              <a:cs typeface="Arial"/>
            </a:endParaRPr>
          </a:p>
        </p:txBody>
      </p:sp>
      <p:sp>
        <p:nvSpPr>
          <p:cNvPr id="38" name="object 38"/>
          <p:cNvSpPr txBox="1"/>
          <p:nvPr/>
        </p:nvSpPr>
        <p:spPr>
          <a:xfrm>
            <a:off x="4771756"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0</a:t>
            </a:r>
            <a:endParaRPr sz="16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sp>
        <p:nvSpPr>
          <p:cNvPr id="4" name="object 4"/>
          <p:cNvSpPr txBox="1"/>
          <p:nvPr/>
        </p:nvSpPr>
        <p:spPr>
          <a:xfrm>
            <a:off x="2843285"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grpSp>
        <p:nvGrpSpPr>
          <p:cNvPr id="5" name="object 5"/>
          <p:cNvGrpSpPr/>
          <p:nvPr/>
        </p:nvGrpSpPr>
        <p:grpSpPr>
          <a:xfrm>
            <a:off x="4043757" y="2201014"/>
            <a:ext cx="273685" cy="262890"/>
            <a:chOff x="4043757" y="2201014"/>
            <a:chExt cx="273685" cy="262890"/>
          </a:xfrm>
        </p:grpSpPr>
        <p:sp>
          <p:nvSpPr>
            <p:cNvPr id="6" name="object 6"/>
            <p:cNvSpPr/>
            <p:nvPr/>
          </p:nvSpPr>
          <p:spPr>
            <a:xfrm>
              <a:off x="4051059" y="2208316"/>
              <a:ext cx="259079" cy="248285"/>
            </a:xfrm>
            <a:custGeom>
              <a:avLst/>
              <a:gdLst/>
              <a:ahLst/>
              <a:cxnLst/>
              <a:rect l="l" t="t" r="r" b="b"/>
              <a:pathLst>
                <a:path w="259079" h="248285">
                  <a:moveTo>
                    <a:pt x="129497" y="0"/>
                  </a:moveTo>
                  <a:lnTo>
                    <a:pt x="0" y="248010"/>
                  </a:lnTo>
                  <a:lnTo>
                    <a:pt x="258979" y="248010"/>
                  </a:lnTo>
                  <a:lnTo>
                    <a:pt x="129497" y="0"/>
                  </a:lnTo>
                  <a:close/>
                </a:path>
              </a:pathLst>
            </a:custGeom>
            <a:solidFill>
              <a:srgbClr val="BFBFBF"/>
            </a:solidFill>
          </p:spPr>
          <p:txBody>
            <a:bodyPr wrap="square" lIns="0" tIns="0" rIns="0" bIns="0" rtlCol="0"/>
            <a:lstStyle/>
            <a:p>
              <a:endParaRPr/>
            </a:p>
          </p:txBody>
        </p:sp>
        <p:sp>
          <p:nvSpPr>
            <p:cNvPr id="7" name="object 7"/>
            <p:cNvSpPr/>
            <p:nvPr/>
          </p:nvSpPr>
          <p:spPr>
            <a:xfrm>
              <a:off x="4051059" y="2208316"/>
              <a:ext cx="259079" cy="248285"/>
            </a:xfrm>
            <a:custGeom>
              <a:avLst/>
              <a:gdLst/>
              <a:ahLst/>
              <a:cxnLst/>
              <a:rect l="l" t="t" r="r" b="b"/>
              <a:pathLst>
                <a:path w="259079" h="248285">
                  <a:moveTo>
                    <a:pt x="258979" y="248010"/>
                  </a:moveTo>
                  <a:lnTo>
                    <a:pt x="129497" y="0"/>
                  </a:lnTo>
                  <a:lnTo>
                    <a:pt x="0" y="248010"/>
                  </a:lnTo>
                  <a:lnTo>
                    <a:pt x="258979" y="248010"/>
                  </a:lnTo>
                  <a:close/>
                </a:path>
              </a:pathLst>
            </a:custGeom>
            <a:ln w="14609">
              <a:solidFill>
                <a:srgbClr val="000000"/>
              </a:solidFill>
            </a:ln>
          </p:spPr>
          <p:txBody>
            <a:bodyPr wrap="square" lIns="0" tIns="0" rIns="0" bIns="0" rtlCol="0"/>
            <a:lstStyle/>
            <a:p>
              <a:endParaRPr/>
            </a:p>
          </p:txBody>
        </p:sp>
      </p:grpSp>
      <p:sp>
        <p:nvSpPr>
          <p:cNvPr id="8" name="object 8"/>
          <p:cNvSpPr txBox="1"/>
          <p:nvPr/>
        </p:nvSpPr>
        <p:spPr>
          <a:xfrm>
            <a:off x="5272257"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sp>
        <p:nvSpPr>
          <p:cNvPr id="9" name="object 9"/>
          <p:cNvSpPr txBox="1"/>
          <p:nvPr/>
        </p:nvSpPr>
        <p:spPr>
          <a:xfrm>
            <a:off x="6951404" y="4230575"/>
            <a:ext cx="1174115" cy="260328"/>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sz="1600" b="1" dirty="0">
                <a:latin typeface="Arial"/>
                <a:cs typeface="Arial"/>
              </a:rPr>
              <a:t>[ </a:t>
            </a:r>
            <a:r>
              <a:rPr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sz="1600" b="1" spc="5" dirty="0">
                <a:latin typeface="Arial"/>
                <a:cs typeface="Arial"/>
              </a:rPr>
              <a:t>	</a:t>
            </a:r>
            <a:r>
              <a:rPr sz="1600" b="1" dirty="0">
                <a:latin typeface="Arial"/>
                <a:cs typeface="Arial"/>
              </a:rPr>
              <a:t>, </a:t>
            </a:r>
            <a:r>
              <a:rPr sz="1600" b="1" spc="5" dirty="0">
                <a:latin typeface="Arial"/>
                <a:cs typeface="Arial"/>
              </a:rPr>
              <a:t>+</a:t>
            </a:r>
            <a:r>
              <a:rPr lang="en-GB" sz="1600" b="1" spc="5" dirty="0">
                <a:latin typeface="Arial"/>
                <a:cs typeface="Arial"/>
              </a:rPr>
              <a:t> </a:t>
            </a:r>
            <a:r>
              <a:rPr lang="en-GB" sz="1600" b="1" spc="5" dirty="0">
                <a:latin typeface="Cambria Math" panose="02040503050406030204" pitchFamily="18" charset="0"/>
                <a:ea typeface="Cambria Math" panose="02040503050406030204" pitchFamily="18" charset="0"/>
                <a:cs typeface="Arial"/>
              </a:rPr>
              <a:t>∞]</a:t>
            </a:r>
            <a:endParaRPr sz="1600" b="1" dirty="0">
              <a:latin typeface="Arial"/>
              <a:cs typeface="Arial"/>
            </a:endParaRPr>
          </a:p>
        </p:txBody>
      </p:sp>
      <p:sp>
        <p:nvSpPr>
          <p:cNvPr id="12" name="object 12"/>
          <p:cNvSpPr txBox="1"/>
          <p:nvPr/>
        </p:nvSpPr>
        <p:spPr>
          <a:xfrm>
            <a:off x="6225651" y="3262901"/>
            <a:ext cx="1174115" cy="686085"/>
          </a:xfrm>
          <a:prstGeom prst="rect">
            <a:avLst/>
          </a:prstGeom>
        </p:spPr>
        <p:txBody>
          <a:bodyPr vert="horz" wrap="square" lIns="0" tIns="13970" rIns="0" bIns="0" rtlCol="0">
            <a:spAutoFit/>
          </a:bodyPr>
          <a:lstStyle/>
          <a:p>
            <a:pPr marL="12700">
              <a:lnSpc>
                <a:spcPct val="100000"/>
              </a:lnSpc>
              <a:spcBef>
                <a:spcPts val="110"/>
              </a:spcBef>
              <a:tabLst>
                <a:tab pos="529590" algn="l"/>
                <a:tab pos="1103630" algn="l"/>
              </a:tabLst>
            </a:pPr>
            <a:r>
              <a:rPr lang="en-GB" sz="1600" b="1" dirty="0">
                <a:latin typeface="Arial"/>
                <a:cs typeface="Arial"/>
              </a:rPr>
              <a:t>[ </a:t>
            </a:r>
            <a:r>
              <a:rPr lang="en-GB" sz="1600" b="1" spc="5" dirty="0">
                <a:latin typeface="Arial"/>
                <a:cs typeface="Arial"/>
              </a:rPr>
              <a:t>−</a:t>
            </a:r>
            <a:r>
              <a:rPr lang="en-GB" sz="1600" b="1" spc="5" dirty="0">
                <a:latin typeface="Cambria Math" panose="02040503050406030204" pitchFamily="18" charset="0"/>
                <a:ea typeface="Cambria Math" panose="02040503050406030204" pitchFamily="18" charset="0"/>
                <a:cs typeface="Arial"/>
              </a:rPr>
              <a:t>∞</a:t>
            </a:r>
            <a:r>
              <a:rPr lang="en-GB" sz="1600" b="1" spc="5" dirty="0">
                <a:latin typeface="Arial"/>
                <a:cs typeface="Arial"/>
              </a:rPr>
              <a:t>	</a:t>
            </a:r>
            <a:r>
              <a:rPr lang="en-GB" sz="1600" b="1" dirty="0">
                <a:latin typeface="Arial"/>
                <a:cs typeface="Arial"/>
              </a:rPr>
              <a:t>, </a:t>
            </a:r>
            <a:r>
              <a:rPr lang="en-GB" sz="1600" b="1" spc="5" dirty="0">
                <a:latin typeface="Arial"/>
                <a:cs typeface="Arial"/>
              </a:rPr>
              <a:t>+ </a:t>
            </a:r>
            <a:r>
              <a:rPr lang="en-GB" sz="1600" b="1" spc="5" dirty="0">
                <a:latin typeface="Cambria Math" panose="02040503050406030204" pitchFamily="18" charset="0"/>
                <a:ea typeface="Cambria Math" panose="02040503050406030204" pitchFamily="18" charset="0"/>
                <a:cs typeface="Arial"/>
              </a:rPr>
              <a:t>∞</a:t>
            </a:r>
            <a:r>
              <a:rPr lang="en-GB" sz="1600" b="1" dirty="0">
                <a:latin typeface="Arial"/>
                <a:cs typeface="Arial"/>
              </a:rPr>
              <a:t>]</a:t>
            </a:r>
          </a:p>
          <a:p>
            <a:pPr marL="224790">
              <a:lnSpc>
                <a:spcPct val="100000"/>
              </a:lnSpc>
              <a:spcBef>
                <a:spcPts val="1380"/>
              </a:spcBef>
            </a:pPr>
            <a:r>
              <a:rPr sz="1600" b="1" dirty="0">
                <a:latin typeface="Arial"/>
                <a:cs typeface="Arial"/>
              </a:rPr>
              <a:t>0.5</a:t>
            </a:r>
          </a:p>
        </p:txBody>
      </p:sp>
      <p:grpSp>
        <p:nvGrpSpPr>
          <p:cNvPr id="14" name="object 14"/>
          <p:cNvGrpSpPr/>
          <p:nvPr/>
        </p:nvGrpSpPr>
        <p:grpSpPr>
          <a:xfrm>
            <a:off x="4906309" y="3303062"/>
            <a:ext cx="2177325" cy="1814813"/>
            <a:chOff x="4906309" y="3303062"/>
            <a:chExt cx="2177325" cy="1814813"/>
          </a:xfrm>
        </p:grpSpPr>
        <p:sp>
          <p:nvSpPr>
            <p:cNvPr id="16" name="object 16"/>
            <p:cNvSpPr/>
            <p:nvPr/>
          </p:nvSpPr>
          <p:spPr>
            <a:xfrm>
              <a:off x="6712785"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17" name="object 17"/>
            <p:cNvSpPr/>
            <p:nvPr/>
          </p:nvSpPr>
          <p:spPr>
            <a:xfrm>
              <a:off x="6599764"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5881561" y="3303062"/>
              <a:ext cx="241917" cy="241933"/>
            </a:xfrm>
            <a:prstGeom prst="rect">
              <a:avLst/>
            </a:prstGeom>
          </p:spPr>
        </p:pic>
        <p:sp>
          <p:nvSpPr>
            <p:cNvPr id="19" name="object 19"/>
            <p:cNvSpPr/>
            <p:nvPr/>
          </p:nvSpPr>
          <p:spPr>
            <a:xfrm>
              <a:off x="5881561" y="3303062"/>
              <a:ext cx="967740" cy="967740"/>
            </a:xfrm>
            <a:custGeom>
              <a:avLst/>
              <a:gdLst/>
              <a:ahLst/>
              <a:cxnLst/>
              <a:rect l="l" t="t" r="r" b="b"/>
              <a:pathLst>
                <a:path w="967740" h="967739">
                  <a:moveTo>
                    <a:pt x="241917" y="120966"/>
                  </a:moveTo>
                  <a:lnTo>
                    <a:pt x="232411" y="73881"/>
                  </a:lnTo>
                  <a:lnTo>
                    <a:pt x="206488" y="35430"/>
                  </a:lnTo>
                  <a:lnTo>
                    <a:pt x="168042" y="9506"/>
                  </a:lnTo>
                  <a:lnTo>
                    <a:pt x="120966" y="0"/>
                  </a:lnTo>
                  <a:lnTo>
                    <a:pt x="73881" y="9506"/>
                  </a:lnTo>
                  <a:lnTo>
                    <a:pt x="35430" y="35430"/>
                  </a:lnTo>
                  <a:lnTo>
                    <a:pt x="9506" y="73881"/>
                  </a:lnTo>
                  <a:lnTo>
                    <a:pt x="0" y="120966"/>
                  </a:lnTo>
                  <a:lnTo>
                    <a:pt x="9506" y="168051"/>
                  </a:lnTo>
                  <a:lnTo>
                    <a:pt x="35430" y="206502"/>
                  </a:lnTo>
                  <a:lnTo>
                    <a:pt x="73881" y="232426"/>
                  </a:lnTo>
                  <a:lnTo>
                    <a:pt x="120966" y="241933"/>
                  </a:lnTo>
                  <a:lnTo>
                    <a:pt x="168042" y="232426"/>
                  </a:lnTo>
                  <a:lnTo>
                    <a:pt x="206488" y="206502"/>
                  </a:lnTo>
                  <a:lnTo>
                    <a:pt x="232411" y="168051"/>
                  </a:lnTo>
                  <a:lnTo>
                    <a:pt x="241917" y="120966"/>
                  </a:lnTo>
                  <a:close/>
                </a:path>
                <a:path w="967740" h="967739">
                  <a:moveTo>
                    <a:pt x="120966" y="241917"/>
                  </a:moveTo>
                  <a:lnTo>
                    <a:pt x="967686" y="967682"/>
                  </a:lnTo>
                </a:path>
              </a:pathLst>
            </a:custGeom>
            <a:ln w="14609">
              <a:solidFill>
                <a:srgbClr val="000000"/>
              </a:solidFill>
            </a:ln>
          </p:spPr>
          <p:txBody>
            <a:bodyPr wrap="square" lIns="0" tIns="0" rIns="0" bIns="0" rtlCol="0"/>
            <a:lstStyle/>
            <a:p>
              <a:endParaRPr/>
            </a:p>
          </p:txBody>
        </p:sp>
        <p:sp>
          <p:nvSpPr>
            <p:cNvPr id="20" name="object 20"/>
            <p:cNvSpPr/>
            <p:nvPr/>
          </p:nvSpPr>
          <p:spPr>
            <a:xfrm>
              <a:off x="5019346" y="4270752"/>
              <a:ext cx="259079" cy="248285"/>
            </a:xfrm>
            <a:custGeom>
              <a:avLst/>
              <a:gdLst/>
              <a:ahLst/>
              <a:cxnLst/>
              <a:rect l="l" t="t" r="r" b="b"/>
              <a:pathLst>
                <a:path w="259079" h="248285">
                  <a:moveTo>
                    <a:pt x="258963" y="0"/>
                  </a:moveTo>
                  <a:lnTo>
                    <a:pt x="0" y="0"/>
                  </a:lnTo>
                  <a:lnTo>
                    <a:pt x="129465" y="248022"/>
                  </a:lnTo>
                  <a:lnTo>
                    <a:pt x="258963" y="0"/>
                  </a:lnTo>
                  <a:close/>
                </a:path>
              </a:pathLst>
            </a:custGeom>
            <a:solidFill>
              <a:srgbClr val="BFBFBF"/>
            </a:solidFill>
          </p:spPr>
          <p:txBody>
            <a:bodyPr wrap="square" lIns="0" tIns="0" rIns="0" bIns="0" rtlCol="0"/>
            <a:lstStyle/>
            <a:p>
              <a:endParaRPr/>
            </a:p>
          </p:txBody>
        </p:sp>
        <p:sp>
          <p:nvSpPr>
            <p:cNvPr id="21" name="object 21"/>
            <p:cNvSpPr/>
            <p:nvPr/>
          </p:nvSpPr>
          <p:spPr>
            <a:xfrm>
              <a:off x="4906309" y="3544980"/>
              <a:ext cx="1096645" cy="1572895"/>
            </a:xfrm>
            <a:custGeom>
              <a:avLst/>
              <a:gdLst/>
              <a:ahLst/>
              <a:cxnLst/>
              <a:rect l="l" t="t" r="r" b="b"/>
              <a:pathLst>
                <a:path w="1096645" h="1572895">
                  <a:moveTo>
                    <a:pt x="372000" y="725771"/>
                  </a:moveTo>
                  <a:lnTo>
                    <a:pt x="242503" y="973793"/>
                  </a:lnTo>
                  <a:lnTo>
                    <a:pt x="113037" y="725771"/>
                  </a:lnTo>
                  <a:lnTo>
                    <a:pt x="372000" y="725771"/>
                  </a:lnTo>
                  <a:close/>
                </a:path>
                <a:path w="1096645" h="1572895">
                  <a:moveTo>
                    <a:pt x="241933" y="971468"/>
                  </a:moveTo>
                  <a:lnTo>
                    <a:pt x="0" y="1572490"/>
                  </a:lnTo>
                </a:path>
                <a:path w="1096645" h="1572895">
                  <a:moveTo>
                    <a:pt x="241933" y="971468"/>
                  </a:moveTo>
                  <a:lnTo>
                    <a:pt x="483850" y="1572490"/>
                  </a:lnTo>
                </a:path>
                <a:path w="1096645" h="1572895">
                  <a:moveTo>
                    <a:pt x="1096218" y="0"/>
                  </a:moveTo>
                  <a:lnTo>
                    <a:pt x="249482" y="725765"/>
                  </a:lnTo>
                </a:path>
              </a:pathLst>
            </a:custGeom>
            <a:ln w="14609">
              <a:solidFill>
                <a:srgbClr val="000000"/>
              </a:solidFill>
            </a:ln>
          </p:spPr>
          <p:txBody>
            <a:bodyPr wrap="square" lIns="0" tIns="0" rIns="0" bIns="0" rtlCol="0"/>
            <a:lstStyle/>
            <a:p>
              <a:endParaRPr/>
            </a:p>
          </p:txBody>
        </p:sp>
      </p:grpSp>
      <p:sp>
        <p:nvSpPr>
          <p:cNvPr id="22" name="object 22"/>
          <p:cNvSpPr txBox="1"/>
          <p:nvPr/>
        </p:nvSpPr>
        <p:spPr>
          <a:xfrm>
            <a:off x="1643445" y="3675878"/>
            <a:ext cx="309880" cy="271145"/>
          </a:xfrm>
          <a:prstGeom prst="rect">
            <a:avLst/>
          </a:prstGeom>
        </p:spPr>
        <p:txBody>
          <a:bodyPr vert="horz" wrap="square" lIns="0" tIns="13970" rIns="0" bIns="0" rtlCol="0">
            <a:spAutoFit/>
          </a:bodyPr>
          <a:lstStyle/>
          <a:p>
            <a:pPr marL="12700">
              <a:lnSpc>
                <a:spcPct val="100000"/>
              </a:lnSpc>
              <a:spcBef>
                <a:spcPts val="110"/>
              </a:spcBef>
            </a:pPr>
            <a:r>
              <a:rPr sz="1600" b="1" dirty="0">
                <a:latin typeface="Arial"/>
                <a:cs typeface="Arial"/>
              </a:rPr>
              <a:t>0.5</a:t>
            </a:r>
            <a:endParaRPr sz="1600">
              <a:latin typeface="Arial"/>
              <a:cs typeface="Arial"/>
            </a:endParaRPr>
          </a:p>
        </p:txBody>
      </p:sp>
      <p:grpSp>
        <p:nvGrpSpPr>
          <p:cNvPr id="23" name="object 23"/>
          <p:cNvGrpSpPr/>
          <p:nvPr/>
        </p:nvGrpSpPr>
        <p:grpSpPr>
          <a:xfrm>
            <a:off x="1270194" y="2449038"/>
            <a:ext cx="4739640" cy="2675890"/>
            <a:chOff x="1270194" y="2449038"/>
            <a:chExt cx="4739640" cy="2675890"/>
          </a:xfrm>
        </p:grpSpPr>
        <p:sp>
          <p:nvSpPr>
            <p:cNvPr id="24" name="object 24"/>
            <p:cNvSpPr/>
            <p:nvPr/>
          </p:nvSpPr>
          <p:spPr>
            <a:xfrm>
              <a:off x="3083974" y="4270752"/>
              <a:ext cx="259079" cy="248285"/>
            </a:xfrm>
            <a:custGeom>
              <a:avLst/>
              <a:gdLst/>
              <a:ahLst/>
              <a:cxnLst/>
              <a:rect l="l" t="t" r="r" b="b"/>
              <a:pathLst>
                <a:path w="259079" h="248285">
                  <a:moveTo>
                    <a:pt x="258963" y="0"/>
                  </a:moveTo>
                  <a:lnTo>
                    <a:pt x="0" y="0"/>
                  </a:lnTo>
                  <a:lnTo>
                    <a:pt x="129481" y="248022"/>
                  </a:lnTo>
                  <a:lnTo>
                    <a:pt x="258963" y="0"/>
                  </a:lnTo>
                  <a:close/>
                </a:path>
              </a:pathLst>
            </a:custGeom>
            <a:solidFill>
              <a:srgbClr val="BFBFBF"/>
            </a:solidFill>
          </p:spPr>
          <p:txBody>
            <a:bodyPr wrap="square" lIns="0" tIns="0" rIns="0" bIns="0" rtlCol="0"/>
            <a:lstStyle/>
            <a:p>
              <a:endParaRPr/>
            </a:p>
          </p:txBody>
        </p:sp>
        <p:sp>
          <p:nvSpPr>
            <p:cNvPr id="25" name="object 25"/>
            <p:cNvSpPr/>
            <p:nvPr/>
          </p:nvSpPr>
          <p:spPr>
            <a:xfrm>
              <a:off x="2970953" y="4270752"/>
              <a:ext cx="483870" cy="847090"/>
            </a:xfrm>
            <a:custGeom>
              <a:avLst/>
              <a:gdLst/>
              <a:ahLst/>
              <a:cxnLst/>
              <a:rect l="l" t="t" r="r" b="b"/>
              <a:pathLst>
                <a:path w="483870" h="847089">
                  <a:moveTo>
                    <a:pt x="371984" y="0"/>
                  </a:moveTo>
                  <a:lnTo>
                    <a:pt x="242503" y="248022"/>
                  </a:lnTo>
                  <a:lnTo>
                    <a:pt x="113021" y="0"/>
                  </a:lnTo>
                  <a:lnTo>
                    <a:pt x="371984" y="0"/>
                  </a:lnTo>
                  <a:close/>
                </a:path>
                <a:path w="483870" h="847089">
                  <a:moveTo>
                    <a:pt x="241917" y="245697"/>
                  </a:moveTo>
                  <a:lnTo>
                    <a:pt x="0" y="846719"/>
                  </a:lnTo>
                </a:path>
                <a:path w="483870" h="847089">
                  <a:moveTo>
                    <a:pt x="241917" y="245697"/>
                  </a:moveTo>
                  <a:lnTo>
                    <a:pt x="483835" y="846719"/>
                  </a:lnTo>
                </a:path>
              </a:pathLst>
            </a:custGeom>
            <a:ln w="14609">
              <a:solidFill>
                <a:srgbClr val="000000"/>
              </a:solidFill>
            </a:ln>
          </p:spPr>
          <p:txBody>
            <a:bodyPr wrap="square" lIns="0" tIns="0" rIns="0" bIns="0" rtlCol="0"/>
            <a:lstStyle/>
            <a:p>
              <a:endParaRPr/>
            </a:p>
          </p:txBody>
        </p:sp>
        <p:pic>
          <p:nvPicPr>
            <p:cNvPr id="26" name="object 26"/>
            <p:cNvPicPr/>
            <p:nvPr/>
          </p:nvPicPr>
          <p:blipFill>
            <a:blip r:embed="rId2" cstate="print"/>
            <a:stretch>
              <a:fillRect/>
            </a:stretch>
          </p:blipFill>
          <p:spPr>
            <a:xfrm>
              <a:off x="2252753" y="3303062"/>
              <a:ext cx="241919" cy="241933"/>
            </a:xfrm>
            <a:prstGeom prst="rect">
              <a:avLst/>
            </a:prstGeom>
          </p:spPr>
        </p:pic>
        <p:sp>
          <p:nvSpPr>
            <p:cNvPr id="27" name="object 27"/>
            <p:cNvSpPr/>
            <p:nvPr/>
          </p:nvSpPr>
          <p:spPr>
            <a:xfrm>
              <a:off x="2252753" y="3303062"/>
              <a:ext cx="967740" cy="967740"/>
            </a:xfrm>
            <a:custGeom>
              <a:avLst/>
              <a:gdLst/>
              <a:ahLst/>
              <a:cxnLst/>
              <a:rect l="l" t="t" r="r" b="b"/>
              <a:pathLst>
                <a:path w="967739" h="967739">
                  <a:moveTo>
                    <a:pt x="241919" y="120966"/>
                  </a:moveTo>
                  <a:lnTo>
                    <a:pt x="232413" y="73881"/>
                  </a:lnTo>
                  <a:lnTo>
                    <a:pt x="206490" y="35430"/>
                  </a:lnTo>
                  <a:lnTo>
                    <a:pt x="168042" y="9506"/>
                  </a:lnTo>
                  <a:lnTo>
                    <a:pt x="120960" y="0"/>
                  </a:lnTo>
                  <a:lnTo>
                    <a:pt x="73878" y="9506"/>
                  </a:lnTo>
                  <a:lnTo>
                    <a:pt x="35429" y="35430"/>
                  </a:lnTo>
                  <a:lnTo>
                    <a:pt x="9506" y="73881"/>
                  </a:lnTo>
                  <a:lnTo>
                    <a:pt x="0" y="120966"/>
                  </a:lnTo>
                  <a:lnTo>
                    <a:pt x="9506" y="168051"/>
                  </a:lnTo>
                  <a:lnTo>
                    <a:pt x="35429" y="206502"/>
                  </a:lnTo>
                  <a:lnTo>
                    <a:pt x="73878" y="232426"/>
                  </a:lnTo>
                  <a:lnTo>
                    <a:pt x="120960" y="241933"/>
                  </a:lnTo>
                  <a:lnTo>
                    <a:pt x="168042" y="232426"/>
                  </a:lnTo>
                  <a:lnTo>
                    <a:pt x="206490" y="206502"/>
                  </a:lnTo>
                  <a:lnTo>
                    <a:pt x="232413" y="168051"/>
                  </a:lnTo>
                  <a:lnTo>
                    <a:pt x="241919" y="120966"/>
                  </a:lnTo>
                  <a:close/>
                </a:path>
                <a:path w="967739" h="967739">
                  <a:moveTo>
                    <a:pt x="120960" y="241917"/>
                  </a:moveTo>
                  <a:lnTo>
                    <a:pt x="967682" y="967682"/>
                  </a:lnTo>
                </a:path>
              </a:pathLst>
            </a:custGeom>
            <a:ln w="14609">
              <a:solidFill>
                <a:srgbClr val="000000"/>
              </a:solidFill>
            </a:ln>
          </p:spPr>
          <p:txBody>
            <a:bodyPr wrap="square" lIns="0" tIns="0" rIns="0" bIns="0" rtlCol="0"/>
            <a:lstStyle/>
            <a:p>
              <a:endParaRPr/>
            </a:p>
          </p:txBody>
        </p:sp>
        <p:sp>
          <p:nvSpPr>
            <p:cNvPr id="28" name="object 28"/>
            <p:cNvSpPr/>
            <p:nvPr/>
          </p:nvSpPr>
          <p:spPr>
            <a:xfrm>
              <a:off x="1390521" y="4270752"/>
              <a:ext cx="259079" cy="248285"/>
            </a:xfrm>
            <a:custGeom>
              <a:avLst/>
              <a:gdLst/>
              <a:ahLst/>
              <a:cxnLst/>
              <a:rect l="l" t="t" r="r" b="b"/>
              <a:pathLst>
                <a:path w="259080" h="248285">
                  <a:moveTo>
                    <a:pt x="258964" y="0"/>
                  </a:moveTo>
                  <a:lnTo>
                    <a:pt x="0" y="0"/>
                  </a:lnTo>
                  <a:lnTo>
                    <a:pt x="129478" y="248022"/>
                  </a:lnTo>
                  <a:lnTo>
                    <a:pt x="258964" y="0"/>
                  </a:lnTo>
                  <a:close/>
                </a:path>
              </a:pathLst>
            </a:custGeom>
            <a:solidFill>
              <a:srgbClr val="BFBFBF"/>
            </a:solidFill>
          </p:spPr>
          <p:txBody>
            <a:bodyPr wrap="square" lIns="0" tIns="0" rIns="0" bIns="0" rtlCol="0"/>
            <a:lstStyle/>
            <a:p>
              <a:endParaRPr/>
            </a:p>
          </p:txBody>
        </p:sp>
        <p:sp>
          <p:nvSpPr>
            <p:cNvPr id="29" name="object 29"/>
            <p:cNvSpPr/>
            <p:nvPr/>
          </p:nvSpPr>
          <p:spPr>
            <a:xfrm>
              <a:off x="1277499" y="2456343"/>
              <a:ext cx="4725035" cy="2661285"/>
            </a:xfrm>
            <a:custGeom>
              <a:avLst/>
              <a:gdLst/>
              <a:ahLst/>
              <a:cxnLst/>
              <a:rect l="l" t="t" r="r" b="b"/>
              <a:pathLst>
                <a:path w="4725035" h="2661285">
                  <a:moveTo>
                    <a:pt x="371987" y="1814408"/>
                  </a:moveTo>
                  <a:lnTo>
                    <a:pt x="242500" y="2062430"/>
                  </a:lnTo>
                  <a:lnTo>
                    <a:pt x="113022" y="1814408"/>
                  </a:lnTo>
                  <a:lnTo>
                    <a:pt x="371987" y="1814408"/>
                  </a:lnTo>
                  <a:close/>
                </a:path>
                <a:path w="4725035" h="2661285">
                  <a:moveTo>
                    <a:pt x="241919" y="2060105"/>
                  </a:moveTo>
                  <a:lnTo>
                    <a:pt x="0" y="2661127"/>
                  </a:lnTo>
                </a:path>
                <a:path w="4725035" h="2661285">
                  <a:moveTo>
                    <a:pt x="241919" y="2060105"/>
                  </a:moveTo>
                  <a:lnTo>
                    <a:pt x="483840" y="2661127"/>
                  </a:lnTo>
                </a:path>
                <a:path w="4725035" h="2661285">
                  <a:moveTo>
                    <a:pt x="1096214" y="1088636"/>
                  </a:moveTo>
                  <a:lnTo>
                    <a:pt x="249486" y="1814402"/>
                  </a:lnTo>
                </a:path>
                <a:path w="4725035" h="2661285">
                  <a:moveTo>
                    <a:pt x="2910606" y="0"/>
                  </a:moveTo>
                  <a:lnTo>
                    <a:pt x="1096207" y="846719"/>
                  </a:lnTo>
                </a:path>
                <a:path w="4725035" h="2661285">
                  <a:moveTo>
                    <a:pt x="2910606" y="0"/>
                  </a:moveTo>
                  <a:lnTo>
                    <a:pt x="4725027" y="846719"/>
                  </a:lnTo>
                </a:path>
              </a:pathLst>
            </a:custGeom>
            <a:ln w="14609">
              <a:solidFill>
                <a:srgbClr val="000000"/>
              </a:solidFill>
            </a:ln>
          </p:spPr>
          <p:txBody>
            <a:bodyPr wrap="square" lIns="0" tIns="0" rIns="0" bIns="0" rtlCol="0"/>
            <a:lstStyle/>
            <a:p>
              <a:endParaRPr/>
            </a:p>
          </p:txBody>
        </p:sp>
      </p:grpSp>
      <p:sp>
        <p:nvSpPr>
          <p:cNvPr id="30" name="object 30"/>
          <p:cNvSpPr txBox="1"/>
          <p:nvPr/>
        </p:nvSpPr>
        <p:spPr>
          <a:xfrm>
            <a:off x="1148563"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9" name="object 39"/>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41</a:t>
            </a:fld>
            <a:endParaRPr spc="20" dirty="0"/>
          </a:p>
        </p:txBody>
      </p:sp>
      <p:sp>
        <p:nvSpPr>
          <p:cNvPr id="31" name="object 31"/>
          <p:cNvSpPr txBox="1"/>
          <p:nvPr/>
        </p:nvSpPr>
        <p:spPr>
          <a:xfrm>
            <a:off x="1751677"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2</a:t>
            </a:r>
            <a:endParaRPr sz="1600">
              <a:latin typeface="Arial"/>
              <a:cs typeface="Arial"/>
            </a:endParaRPr>
          </a:p>
        </p:txBody>
      </p:sp>
      <p:sp>
        <p:nvSpPr>
          <p:cNvPr id="32" name="object 32"/>
          <p:cNvSpPr txBox="1"/>
          <p:nvPr/>
        </p:nvSpPr>
        <p:spPr>
          <a:xfrm>
            <a:off x="1629145"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535305" algn="l"/>
                <a:tab pos="1103630" algn="l"/>
              </a:tabLst>
            </a:pPr>
            <a:r>
              <a:rPr sz="1600" b="1" dirty="0">
                <a:latin typeface="Arial"/>
                <a:cs typeface="Arial"/>
              </a:rPr>
              <a:t>[ </a:t>
            </a:r>
            <a:r>
              <a:rPr sz="1600" b="1" spc="5" dirty="0">
                <a:latin typeface="Arial"/>
                <a:cs typeface="Arial"/>
              </a:rPr>
              <a:t> 2</a:t>
            </a:r>
            <a:r>
              <a:rPr sz="1600" b="1" dirty="0">
                <a:latin typeface="Arial"/>
                <a:cs typeface="Arial"/>
              </a:rPr>
              <a:t>	, </a:t>
            </a:r>
            <a:r>
              <a:rPr sz="1600" b="1" spc="5" dirty="0">
                <a:latin typeface="Arial"/>
                <a:cs typeface="Arial"/>
              </a:rPr>
              <a:t> 2</a:t>
            </a:r>
            <a:r>
              <a:rPr sz="1600" b="1" dirty="0">
                <a:latin typeface="Arial"/>
                <a:cs typeface="Arial"/>
              </a:rPr>
              <a:t>	]</a:t>
            </a:r>
            <a:endParaRPr sz="1600">
              <a:latin typeface="Arial"/>
              <a:cs typeface="Arial"/>
            </a:endParaRPr>
          </a:p>
        </p:txBody>
      </p:sp>
      <p:sp>
        <p:nvSpPr>
          <p:cNvPr id="33" name="object 33"/>
          <p:cNvSpPr txBox="1"/>
          <p:nvPr/>
        </p:nvSpPr>
        <p:spPr>
          <a:xfrm>
            <a:off x="3442284"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1</a:t>
            </a:r>
            <a:endParaRPr sz="1600">
              <a:latin typeface="Arial"/>
              <a:cs typeface="Arial"/>
            </a:endParaRPr>
          </a:p>
        </p:txBody>
      </p:sp>
      <p:sp>
        <p:nvSpPr>
          <p:cNvPr id="34" name="object 34"/>
          <p:cNvSpPr txBox="1"/>
          <p:nvPr/>
        </p:nvSpPr>
        <p:spPr>
          <a:xfrm>
            <a:off x="3322585"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250825" algn="l"/>
                <a:tab pos="535305" algn="l"/>
                <a:tab pos="762635" algn="l"/>
                <a:tab pos="1103630" algn="l"/>
              </a:tabLst>
            </a:pPr>
            <a:r>
              <a:rPr sz="1600" b="1" dirty="0">
                <a:latin typeface="Arial"/>
                <a:cs typeface="Arial"/>
              </a:rPr>
              <a:t>[	</a:t>
            </a:r>
            <a:r>
              <a:rPr sz="1600" b="1" spc="5" dirty="0">
                <a:latin typeface="Arial"/>
                <a:cs typeface="Arial"/>
              </a:rPr>
              <a:t>1	</a:t>
            </a:r>
            <a:r>
              <a:rPr sz="1600" b="1" dirty="0">
                <a:latin typeface="Arial"/>
                <a:cs typeface="Arial"/>
              </a:rPr>
              <a:t>,	</a:t>
            </a:r>
            <a:r>
              <a:rPr sz="1600" b="1" spc="5" dirty="0">
                <a:latin typeface="Arial"/>
                <a:cs typeface="Arial"/>
              </a:rPr>
              <a:t>1	</a:t>
            </a:r>
            <a:r>
              <a:rPr sz="1600" b="1" dirty="0">
                <a:latin typeface="Arial"/>
                <a:cs typeface="Arial"/>
              </a:rPr>
              <a:t>]</a:t>
            </a:r>
            <a:endParaRPr sz="1600">
              <a:latin typeface="Arial"/>
              <a:cs typeface="Arial"/>
            </a:endParaRPr>
          </a:p>
        </p:txBody>
      </p:sp>
      <p:sp>
        <p:nvSpPr>
          <p:cNvPr id="35" name="object 35"/>
          <p:cNvSpPr txBox="1"/>
          <p:nvPr/>
        </p:nvSpPr>
        <p:spPr>
          <a:xfrm>
            <a:off x="2596838" y="3258388"/>
            <a:ext cx="1412240" cy="694690"/>
          </a:xfrm>
          <a:prstGeom prst="rect">
            <a:avLst/>
          </a:prstGeom>
        </p:spPr>
        <p:txBody>
          <a:bodyPr vert="horz" wrap="square" lIns="0" tIns="13970" rIns="0" bIns="0" rtlCol="0">
            <a:spAutoFit/>
          </a:bodyPr>
          <a:lstStyle/>
          <a:p>
            <a:pPr marL="12700">
              <a:lnSpc>
                <a:spcPct val="100000"/>
              </a:lnSpc>
              <a:spcBef>
                <a:spcPts val="110"/>
              </a:spcBef>
              <a:tabLst>
                <a:tab pos="648970" algn="l"/>
                <a:tab pos="1330960" algn="l"/>
              </a:tabLst>
            </a:pPr>
            <a:r>
              <a:rPr sz="1600" b="1" dirty="0">
                <a:latin typeface="Arial"/>
                <a:cs typeface="Arial"/>
              </a:rPr>
              <a:t>[ </a:t>
            </a:r>
            <a:r>
              <a:rPr sz="1600" b="1" spc="5" dirty="0">
                <a:latin typeface="Arial"/>
                <a:cs typeface="Arial"/>
              </a:rPr>
              <a:t> </a:t>
            </a:r>
            <a:r>
              <a:rPr sz="1600" b="1" dirty="0">
                <a:latin typeface="Arial"/>
                <a:cs typeface="Arial"/>
              </a:rPr>
              <a:t>1.5	, </a:t>
            </a:r>
            <a:r>
              <a:rPr sz="1600" b="1" spc="5" dirty="0">
                <a:latin typeface="Arial"/>
                <a:cs typeface="Arial"/>
              </a:rPr>
              <a:t> </a:t>
            </a:r>
            <a:r>
              <a:rPr sz="1600" b="1" dirty="0">
                <a:latin typeface="Arial"/>
                <a:cs typeface="Arial"/>
              </a:rPr>
              <a:t>1.5	]</a:t>
            </a:r>
            <a:endParaRPr sz="1600">
              <a:latin typeface="Arial"/>
              <a:cs typeface="Arial"/>
            </a:endParaRPr>
          </a:p>
          <a:p>
            <a:pPr marL="224790">
              <a:lnSpc>
                <a:spcPct val="100000"/>
              </a:lnSpc>
              <a:spcBef>
                <a:spcPts val="1415"/>
              </a:spcBef>
            </a:pPr>
            <a:r>
              <a:rPr sz="1600" b="1" dirty="0">
                <a:latin typeface="Arial"/>
                <a:cs typeface="Arial"/>
              </a:rPr>
              <a:t>0.5</a:t>
            </a:r>
            <a:endParaRPr sz="1600">
              <a:latin typeface="Arial"/>
              <a:cs typeface="Arial"/>
            </a:endParaRPr>
          </a:p>
        </p:txBody>
      </p:sp>
      <p:sp>
        <p:nvSpPr>
          <p:cNvPr id="36" name="object 36"/>
          <p:cNvSpPr txBox="1"/>
          <p:nvPr/>
        </p:nvSpPr>
        <p:spPr>
          <a:xfrm>
            <a:off x="4771769" y="5077067"/>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latin typeface="Arial"/>
                <a:cs typeface="Arial"/>
              </a:rPr>
              <a:t>0</a:t>
            </a:r>
            <a:endParaRPr sz="1600">
              <a:latin typeface="Arial"/>
              <a:cs typeface="Arial"/>
            </a:endParaRPr>
          </a:p>
        </p:txBody>
      </p:sp>
      <p:sp>
        <p:nvSpPr>
          <p:cNvPr id="37" name="object 37"/>
          <p:cNvSpPr txBox="1"/>
          <p:nvPr/>
        </p:nvSpPr>
        <p:spPr>
          <a:xfrm>
            <a:off x="5370749" y="5077073"/>
            <a:ext cx="13970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1</a:t>
            </a:r>
            <a:endParaRPr sz="1600">
              <a:latin typeface="Arial"/>
              <a:cs typeface="Arial"/>
            </a:endParaRPr>
          </a:p>
        </p:txBody>
      </p:sp>
      <p:sp>
        <p:nvSpPr>
          <p:cNvPr id="38" name="object 38"/>
          <p:cNvSpPr txBox="1"/>
          <p:nvPr/>
        </p:nvSpPr>
        <p:spPr>
          <a:xfrm>
            <a:off x="5257963" y="4226074"/>
            <a:ext cx="1184910" cy="271145"/>
          </a:xfrm>
          <a:prstGeom prst="rect">
            <a:avLst/>
          </a:prstGeom>
        </p:spPr>
        <p:txBody>
          <a:bodyPr vert="horz" wrap="square" lIns="0" tIns="13970" rIns="0" bIns="0" rtlCol="0">
            <a:spAutoFit/>
          </a:bodyPr>
          <a:lstStyle/>
          <a:p>
            <a:pPr marL="12700">
              <a:lnSpc>
                <a:spcPct val="100000"/>
              </a:lnSpc>
              <a:spcBef>
                <a:spcPts val="110"/>
              </a:spcBef>
              <a:tabLst>
                <a:tab pos="535305" algn="l"/>
                <a:tab pos="762635" algn="l"/>
                <a:tab pos="1103630" algn="l"/>
              </a:tabLst>
            </a:pPr>
            <a:r>
              <a:rPr sz="1600" b="1" dirty="0">
                <a:solidFill>
                  <a:srgbClr val="FF0000"/>
                </a:solidFill>
                <a:latin typeface="Arial"/>
                <a:cs typeface="Arial"/>
              </a:rPr>
              <a:t>[ </a:t>
            </a:r>
            <a:r>
              <a:rPr sz="1600" b="1" spc="5" dirty="0">
                <a:solidFill>
                  <a:srgbClr val="FF0000"/>
                </a:solidFill>
                <a:latin typeface="Arial"/>
                <a:cs typeface="Arial"/>
              </a:rPr>
              <a:t> 0</a:t>
            </a:r>
            <a:r>
              <a:rPr sz="1600" b="1" dirty="0">
                <a:solidFill>
                  <a:srgbClr val="FF0000"/>
                </a:solidFill>
                <a:latin typeface="Arial"/>
                <a:cs typeface="Arial"/>
              </a:rPr>
              <a:t>	,	</a:t>
            </a:r>
            <a:r>
              <a:rPr sz="1600" b="1" spc="5" dirty="0">
                <a:solidFill>
                  <a:srgbClr val="FF0000"/>
                </a:solidFill>
                <a:latin typeface="Arial"/>
                <a:cs typeface="Arial"/>
              </a:rPr>
              <a:t>0</a:t>
            </a:r>
            <a:r>
              <a:rPr sz="1600" b="1" dirty="0">
                <a:solidFill>
                  <a:srgbClr val="FF0000"/>
                </a:solidFill>
                <a:latin typeface="Arial"/>
                <a:cs typeface="Arial"/>
              </a:rPr>
              <a:t>	]</a:t>
            </a:r>
            <a:endParaRPr sz="16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690245">
              <a:lnSpc>
                <a:spcPts val="2630"/>
              </a:lnSpc>
            </a:pPr>
            <a:r>
              <a:rPr spc="-60" dirty="0"/>
              <a:t>Pruning</a:t>
            </a:r>
            <a:r>
              <a:rPr spc="315" dirty="0"/>
              <a:t> </a:t>
            </a:r>
            <a:r>
              <a:rPr spc="-114" dirty="0"/>
              <a:t>in</a:t>
            </a:r>
            <a:r>
              <a:rPr spc="320" dirty="0"/>
              <a:t> </a:t>
            </a:r>
            <a:r>
              <a:rPr spc="-90" dirty="0"/>
              <a:t>nondeterministic</a:t>
            </a:r>
            <a:r>
              <a:rPr spc="320" dirty="0"/>
              <a:t> </a:t>
            </a:r>
            <a:r>
              <a:rPr spc="-95" dirty="0"/>
              <a:t>game</a:t>
            </a:r>
            <a:r>
              <a:rPr spc="325" dirty="0"/>
              <a:t> </a:t>
            </a:r>
            <a:r>
              <a:rPr spc="-80" dirty="0"/>
              <a:t>trees</a:t>
            </a:r>
          </a:p>
        </p:txBody>
      </p:sp>
      <p:sp>
        <p:nvSpPr>
          <p:cNvPr id="3" name="object 3"/>
          <p:cNvSpPr txBox="1"/>
          <p:nvPr/>
        </p:nvSpPr>
        <p:spPr>
          <a:xfrm>
            <a:off x="1130300" y="1396472"/>
            <a:ext cx="3876040"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Times New Roman"/>
                <a:cs typeface="Times New Roman"/>
              </a:rPr>
              <a:t>A</a:t>
            </a:r>
            <a:r>
              <a:rPr sz="2050" spc="105" dirty="0">
                <a:latin typeface="Times New Roman"/>
                <a:cs typeface="Times New Roman"/>
              </a:rPr>
              <a:t> </a:t>
            </a:r>
            <a:r>
              <a:rPr sz="2050" spc="-40" dirty="0">
                <a:latin typeface="Times New Roman"/>
                <a:cs typeface="Times New Roman"/>
              </a:rPr>
              <a:t>version</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b="0" i="1" spc="-65" dirty="0">
                <a:latin typeface="Bookman Old Style"/>
                <a:cs typeface="Bookman Old Style"/>
              </a:rPr>
              <a:t>α</a:t>
            </a:r>
            <a:r>
              <a:rPr sz="2050" spc="-65" dirty="0">
                <a:latin typeface="Times New Roman"/>
                <a:cs typeface="Times New Roman"/>
              </a:rPr>
              <a:t>-</a:t>
            </a:r>
            <a:r>
              <a:rPr sz="2050" b="0" i="1" spc="-65" dirty="0">
                <a:latin typeface="Bookman Old Style"/>
                <a:cs typeface="Bookman Old Style"/>
              </a:rPr>
              <a:t>β</a:t>
            </a:r>
            <a:r>
              <a:rPr sz="2050" b="0" i="1" spc="114" dirty="0">
                <a:latin typeface="Bookman Old Style"/>
                <a:cs typeface="Bookman Old Style"/>
              </a:rPr>
              <a:t> </a:t>
            </a:r>
            <a:r>
              <a:rPr sz="2050" dirty="0">
                <a:latin typeface="Times New Roman"/>
                <a:cs typeface="Times New Roman"/>
              </a:rPr>
              <a:t>pruning</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possible:</a:t>
            </a:r>
            <a:endParaRPr sz="2050">
              <a:latin typeface="Times New Roman"/>
              <a:cs typeface="Times New Roman"/>
            </a:endParaRPr>
          </a:p>
        </p:txBody>
      </p:sp>
      <p:sp>
        <p:nvSpPr>
          <p:cNvPr id="4" name="object 4"/>
          <p:cNvSpPr txBox="1"/>
          <p:nvPr/>
        </p:nvSpPr>
        <p:spPr>
          <a:xfrm>
            <a:off x="6202739" y="3253602"/>
            <a:ext cx="1298575" cy="259045"/>
          </a:xfrm>
          <a:prstGeom prst="rect">
            <a:avLst/>
          </a:prstGeom>
        </p:spPr>
        <p:txBody>
          <a:bodyPr vert="horz" wrap="square" lIns="0" tIns="12700" rIns="0" bIns="0" rtlCol="0">
            <a:spAutoFit/>
          </a:bodyPr>
          <a:lstStyle/>
          <a:p>
            <a:pPr marL="12700">
              <a:spcBef>
                <a:spcPts val="100"/>
              </a:spcBef>
              <a:tabLst>
                <a:tab pos="538480" algn="l"/>
                <a:tab pos="764540" algn="l"/>
                <a:tab pos="1217295" algn="l"/>
              </a:tabLst>
            </a:pPr>
            <a:r>
              <a:rPr sz="1600" b="1" dirty="0">
                <a:solidFill>
                  <a:srgbClr val="FF0000"/>
                </a:solidFill>
                <a:latin typeface="Arial"/>
                <a:cs typeface="Arial"/>
              </a:rPr>
              <a:t>[ </a:t>
            </a:r>
            <a:r>
              <a:rPr lang="en-GB" sz="1600" b="1" dirty="0">
                <a:solidFill>
                  <a:srgbClr val="FF0000"/>
                </a:solidFill>
                <a:latin typeface="Arial"/>
                <a:cs typeface="Arial"/>
              </a:rPr>
              <a:t> </a:t>
            </a:r>
            <a:r>
              <a:rPr sz="1600" b="1" dirty="0">
                <a:solidFill>
                  <a:srgbClr val="FF0000"/>
                </a:solidFill>
                <a:latin typeface="Arial"/>
                <a:cs typeface="Arial"/>
              </a:rPr>
              <a:t>−</a:t>
            </a:r>
            <a:r>
              <a:rPr lang="en-GB" sz="1600" b="1" dirty="0">
                <a:solidFill>
                  <a:srgbClr val="FF0000"/>
                </a:solidFill>
                <a:latin typeface="Cambria Math" panose="02040503050406030204" pitchFamily="18" charset="0"/>
                <a:ea typeface="Cambria Math" panose="02040503050406030204" pitchFamily="18" charset="0"/>
                <a:cs typeface="Arial"/>
              </a:rPr>
              <a:t>∞</a:t>
            </a:r>
            <a:r>
              <a:rPr sz="1600" b="1" dirty="0">
                <a:solidFill>
                  <a:srgbClr val="FF0000"/>
                </a:solidFill>
                <a:latin typeface="Arial"/>
                <a:cs typeface="Arial"/>
              </a:rPr>
              <a:t>,	0.5</a:t>
            </a:r>
            <a:r>
              <a:rPr lang="en-GB" sz="1600" b="1" dirty="0">
                <a:solidFill>
                  <a:srgbClr val="FF0000"/>
                </a:solidFill>
                <a:latin typeface="Arial"/>
                <a:cs typeface="Arial"/>
              </a:rPr>
              <a:t>  </a:t>
            </a:r>
            <a:r>
              <a:rPr sz="1600" b="1" dirty="0">
                <a:solidFill>
                  <a:srgbClr val="FF0000"/>
                </a:solidFill>
                <a:latin typeface="Arial"/>
                <a:cs typeface="Arial"/>
              </a:rPr>
              <a:t>]</a:t>
            </a:r>
            <a:endParaRPr sz="1600" dirty="0">
              <a:latin typeface="Arial"/>
              <a:cs typeface="Arial"/>
            </a:endParaRPr>
          </a:p>
        </p:txBody>
      </p:sp>
      <p:sp>
        <p:nvSpPr>
          <p:cNvPr id="5" name="object 5"/>
          <p:cNvSpPr txBox="1"/>
          <p:nvPr/>
        </p:nvSpPr>
        <p:spPr>
          <a:xfrm>
            <a:off x="6925239" y="4216940"/>
            <a:ext cx="1185545" cy="259045"/>
          </a:xfrm>
          <a:prstGeom prst="rect">
            <a:avLst/>
          </a:prstGeom>
        </p:spPr>
        <p:txBody>
          <a:bodyPr vert="horz" wrap="square" lIns="0" tIns="12700" rIns="0" bIns="0" rtlCol="0">
            <a:spAutoFit/>
          </a:bodyPr>
          <a:lstStyle/>
          <a:p>
            <a:pPr marL="12700">
              <a:lnSpc>
                <a:spcPct val="100000"/>
              </a:lnSpc>
              <a:spcBef>
                <a:spcPts val="100"/>
              </a:spcBef>
              <a:tabLst>
                <a:tab pos="538480" algn="l"/>
                <a:tab pos="764540" algn="l"/>
                <a:tab pos="1104265" algn="l"/>
              </a:tabLst>
            </a:pPr>
            <a:r>
              <a:rPr sz="1600" b="1" dirty="0">
                <a:solidFill>
                  <a:srgbClr val="FF0000"/>
                </a:solidFill>
                <a:latin typeface="Arial"/>
                <a:cs typeface="Arial"/>
              </a:rPr>
              <a:t>[ </a:t>
            </a:r>
            <a:r>
              <a:rPr lang="en-GB" sz="1600" b="1" dirty="0">
                <a:solidFill>
                  <a:srgbClr val="FF0000"/>
                </a:solidFill>
                <a:latin typeface="Arial"/>
                <a:cs typeface="Arial"/>
              </a:rPr>
              <a:t> </a:t>
            </a:r>
            <a:r>
              <a:rPr sz="1600" b="1" dirty="0">
                <a:solidFill>
                  <a:srgbClr val="FF0000"/>
                </a:solidFill>
                <a:latin typeface="Arial"/>
                <a:cs typeface="Arial"/>
              </a:rPr>
              <a:t>−	,	1	]</a:t>
            </a:r>
            <a:endParaRPr sz="1600" dirty="0">
              <a:latin typeface="Arial"/>
              <a:cs typeface="Arial"/>
            </a:endParaRPr>
          </a:p>
        </p:txBody>
      </p:sp>
      <p:sp>
        <p:nvSpPr>
          <p:cNvPr id="6" name="object 6"/>
          <p:cNvSpPr txBox="1"/>
          <p:nvPr/>
        </p:nvSpPr>
        <p:spPr>
          <a:xfrm>
            <a:off x="2835587" y="5064113"/>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2</a:t>
            </a:r>
            <a:endParaRPr sz="1600">
              <a:latin typeface="Arial"/>
              <a:cs typeface="Arial"/>
            </a:endParaRPr>
          </a:p>
        </p:txBody>
      </p:sp>
      <p:grpSp>
        <p:nvGrpSpPr>
          <p:cNvPr id="7" name="object 7"/>
          <p:cNvGrpSpPr/>
          <p:nvPr/>
        </p:nvGrpSpPr>
        <p:grpSpPr>
          <a:xfrm>
            <a:off x="4030689" y="2201001"/>
            <a:ext cx="272415" cy="261620"/>
            <a:chOff x="4030689" y="2201001"/>
            <a:chExt cx="272415" cy="261620"/>
          </a:xfrm>
        </p:grpSpPr>
        <p:sp>
          <p:nvSpPr>
            <p:cNvPr id="8" name="object 8"/>
            <p:cNvSpPr/>
            <p:nvPr/>
          </p:nvSpPr>
          <p:spPr>
            <a:xfrm>
              <a:off x="4037991" y="2208304"/>
              <a:ext cx="257810" cy="247015"/>
            </a:xfrm>
            <a:custGeom>
              <a:avLst/>
              <a:gdLst/>
              <a:ahLst/>
              <a:cxnLst/>
              <a:rect l="l" t="t" r="r" b="b"/>
              <a:pathLst>
                <a:path w="257810" h="247014">
                  <a:moveTo>
                    <a:pt x="128915" y="0"/>
                  </a:moveTo>
                  <a:lnTo>
                    <a:pt x="0" y="246896"/>
                  </a:lnTo>
                  <a:lnTo>
                    <a:pt x="257815" y="246896"/>
                  </a:lnTo>
                  <a:lnTo>
                    <a:pt x="128915" y="0"/>
                  </a:lnTo>
                  <a:close/>
                </a:path>
              </a:pathLst>
            </a:custGeom>
            <a:solidFill>
              <a:srgbClr val="BFBFBF"/>
            </a:solidFill>
          </p:spPr>
          <p:txBody>
            <a:bodyPr wrap="square" lIns="0" tIns="0" rIns="0" bIns="0" rtlCol="0"/>
            <a:lstStyle/>
            <a:p>
              <a:endParaRPr/>
            </a:p>
          </p:txBody>
        </p:sp>
        <p:sp>
          <p:nvSpPr>
            <p:cNvPr id="9" name="object 9"/>
            <p:cNvSpPr/>
            <p:nvPr/>
          </p:nvSpPr>
          <p:spPr>
            <a:xfrm>
              <a:off x="4037991" y="2208304"/>
              <a:ext cx="257810" cy="247015"/>
            </a:xfrm>
            <a:custGeom>
              <a:avLst/>
              <a:gdLst/>
              <a:ahLst/>
              <a:cxnLst/>
              <a:rect l="l" t="t" r="r" b="b"/>
              <a:pathLst>
                <a:path w="257810" h="247014">
                  <a:moveTo>
                    <a:pt x="257815" y="246896"/>
                  </a:moveTo>
                  <a:lnTo>
                    <a:pt x="128915" y="0"/>
                  </a:lnTo>
                  <a:lnTo>
                    <a:pt x="0" y="246896"/>
                  </a:lnTo>
                  <a:lnTo>
                    <a:pt x="257815" y="246896"/>
                  </a:lnTo>
                  <a:close/>
                </a:path>
              </a:pathLst>
            </a:custGeom>
            <a:ln w="14544">
              <a:solidFill>
                <a:srgbClr val="000000"/>
              </a:solidFill>
            </a:ln>
          </p:spPr>
          <p:txBody>
            <a:bodyPr wrap="square" lIns="0" tIns="0" rIns="0" bIns="0" rtlCol="0"/>
            <a:lstStyle/>
            <a:p>
              <a:endParaRPr/>
            </a:p>
          </p:txBody>
        </p:sp>
      </p:grpSp>
      <p:sp>
        <p:nvSpPr>
          <p:cNvPr id="10" name="object 10"/>
          <p:cNvSpPr txBox="1"/>
          <p:nvPr/>
        </p:nvSpPr>
        <p:spPr>
          <a:xfrm>
            <a:off x="5253645" y="3669214"/>
            <a:ext cx="308610"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0.5</a:t>
            </a:r>
            <a:endParaRPr sz="1600">
              <a:latin typeface="Arial"/>
              <a:cs typeface="Arial"/>
            </a:endParaRPr>
          </a:p>
        </p:txBody>
      </p:sp>
      <p:sp>
        <p:nvSpPr>
          <p:cNvPr id="11" name="object 11"/>
          <p:cNvSpPr txBox="1"/>
          <p:nvPr/>
        </p:nvSpPr>
        <p:spPr>
          <a:xfrm>
            <a:off x="6414068" y="3675159"/>
            <a:ext cx="308610"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0.5</a:t>
            </a:r>
            <a:endParaRPr sz="1600">
              <a:latin typeface="Arial"/>
              <a:cs typeface="Arial"/>
            </a:endParaRPr>
          </a:p>
        </p:txBody>
      </p:sp>
      <p:grpSp>
        <p:nvGrpSpPr>
          <p:cNvPr id="13" name="object 13"/>
          <p:cNvGrpSpPr/>
          <p:nvPr/>
        </p:nvGrpSpPr>
        <p:grpSpPr>
          <a:xfrm>
            <a:off x="4889399" y="3298131"/>
            <a:ext cx="2167810" cy="1806740"/>
            <a:chOff x="4889399" y="3298131"/>
            <a:chExt cx="2167810" cy="1806740"/>
          </a:xfrm>
        </p:grpSpPr>
        <p:sp>
          <p:nvSpPr>
            <p:cNvPr id="15" name="object 15"/>
            <p:cNvSpPr/>
            <p:nvPr/>
          </p:nvSpPr>
          <p:spPr>
            <a:xfrm>
              <a:off x="6687757" y="4261471"/>
              <a:ext cx="257810" cy="247015"/>
            </a:xfrm>
            <a:custGeom>
              <a:avLst/>
              <a:gdLst/>
              <a:ahLst/>
              <a:cxnLst/>
              <a:rect l="l" t="t" r="r" b="b"/>
              <a:pathLst>
                <a:path w="257809" h="247014">
                  <a:moveTo>
                    <a:pt x="257799" y="0"/>
                  </a:moveTo>
                  <a:lnTo>
                    <a:pt x="0" y="0"/>
                  </a:lnTo>
                  <a:lnTo>
                    <a:pt x="128899" y="246907"/>
                  </a:lnTo>
                  <a:lnTo>
                    <a:pt x="257799" y="0"/>
                  </a:lnTo>
                  <a:close/>
                </a:path>
              </a:pathLst>
            </a:custGeom>
            <a:solidFill>
              <a:srgbClr val="BFBFBF"/>
            </a:solidFill>
          </p:spPr>
          <p:txBody>
            <a:bodyPr wrap="square" lIns="0" tIns="0" rIns="0" bIns="0" rtlCol="0"/>
            <a:lstStyle/>
            <a:p>
              <a:endParaRPr/>
            </a:p>
          </p:txBody>
        </p:sp>
        <p:sp>
          <p:nvSpPr>
            <p:cNvPr id="16" name="object 16"/>
            <p:cNvSpPr/>
            <p:nvPr/>
          </p:nvSpPr>
          <p:spPr>
            <a:xfrm>
              <a:off x="6575244" y="4261471"/>
              <a:ext cx="481965" cy="843280"/>
            </a:xfrm>
            <a:custGeom>
              <a:avLst/>
              <a:gdLst/>
              <a:ahLst/>
              <a:cxnLst/>
              <a:rect l="l" t="t" r="r" b="b"/>
              <a:pathLst>
                <a:path w="481965" h="843279">
                  <a:moveTo>
                    <a:pt x="370313" y="0"/>
                  </a:moveTo>
                  <a:lnTo>
                    <a:pt x="241413" y="246907"/>
                  </a:lnTo>
                  <a:lnTo>
                    <a:pt x="112513" y="0"/>
                  </a:lnTo>
                  <a:lnTo>
                    <a:pt x="370313" y="0"/>
                  </a:lnTo>
                  <a:close/>
                </a:path>
                <a:path w="481965" h="843279">
                  <a:moveTo>
                    <a:pt x="240830" y="244593"/>
                  </a:moveTo>
                  <a:lnTo>
                    <a:pt x="0" y="842914"/>
                  </a:lnTo>
                </a:path>
                <a:path w="481965" h="843279">
                  <a:moveTo>
                    <a:pt x="240830" y="244593"/>
                  </a:moveTo>
                  <a:lnTo>
                    <a:pt x="481660" y="842914"/>
                  </a:lnTo>
                </a:path>
              </a:pathLst>
            </a:custGeom>
            <a:ln w="14544">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5860268" y="3298131"/>
              <a:ext cx="240830" cy="240846"/>
            </a:xfrm>
            <a:prstGeom prst="rect">
              <a:avLst/>
            </a:prstGeom>
          </p:spPr>
        </p:pic>
        <p:sp>
          <p:nvSpPr>
            <p:cNvPr id="18" name="object 18"/>
            <p:cNvSpPr/>
            <p:nvPr/>
          </p:nvSpPr>
          <p:spPr>
            <a:xfrm>
              <a:off x="5860268" y="3298131"/>
              <a:ext cx="963930" cy="963930"/>
            </a:xfrm>
            <a:custGeom>
              <a:avLst/>
              <a:gdLst/>
              <a:ahLst/>
              <a:cxnLst/>
              <a:rect l="l" t="t" r="r" b="b"/>
              <a:pathLst>
                <a:path w="963929" h="963929">
                  <a:moveTo>
                    <a:pt x="240830" y="120423"/>
                  </a:moveTo>
                  <a:lnTo>
                    <a:pt x="231367" y="73549"/>
                  </a:lnTo>
                  <a:lnTo>
                    <a:pt x="205560" y="35271"/>
                  </a:lnTo>
                  <a:lnTo>
                    <a:pt x="167287" y="9463"/>
                  </a:lnTo>
                  <a:lnTo>
                    <a:pt x="120423" y="0"/>
                  </a:lnTo>
                  <a:lnTo>
                    <a:pt x="73549" y="9463"/>
                  </a:lnTo>
                  <a:lnTo>
                    <a:pt x="35271" y="35271"/>
                  </a:lnTo>
                  <a:lnTo>
                    <a:pt x="9463" y="73549"/>
                  </a:lnTo>
                  <a:lnTo>
                    <a:pt x="0" y="120423"/>
                  </a:lnTo>
                  <a:lnTo>
                    <a:pt x="9463" y="167296"/>
                  </a:lnTo>
                  <a:lnTo>
                    <a:pt x="35271" y="205574"/>
                  </a:lnTo>
                  <a:lnTo>
                    <a:pt x="73549" y="231382"/>
                  </a:lnTo>
                  <a:lnTo>
                    <a:pt x="120423" y="240846"/>
                  </a:lnTo>
                  <a:lnTo>
                    <a:pt x="167287" y="231382"/>
                  </a:lnTo>
                  <a:lnTo>
                    <a:pt x="205560" y="205574"/>
                  </a:lnTo>
                  <a:lnTo>
                    <a:pt x="231367" y="167296"/>
                  </a:lnTo>
                  <a:lnTo>
                    <a:pt x="240830" y="120423"/>
                  </a:lnTo>
                  <a:close/>
                </a:path>
                <a:path w="963929" h="963929">
                  <a:moveTo>
                    <a:pt x="120423" y="240830"/>
                  </a:moveTo>
                  <a:lnTo>
                    <a:pt x="963337" y="963334"/>
                  </a:lnTo>
                </a:path>
              </a:pathLst>
            </a:custGeom>
            <a:ln w="14544">
              <a:solidFill>
                <a:srgbClr val="000000"/>
              </a:solidFill>
            </a:ln>
          </p:spPr>
          <p:txBody>
            <a:bodyPr wrap="square" lIns="0" tIns="0" rIns="0" bIns="0" rtlCol="0"/>
            <a:lstStyle/>
            <a:p>
              <a:endParaRPr/>
            </a:p>
          </p:txBody>
        </p:sp>
        <p:sp>
          <p:nvSpPr>
            <p:cNvPr id="19" name="object 19"/>
            <p:cNvSpPr/>
            <p:nvPr/>
          </p:nvSpPr>
          <p:spPr>
            <a:xfrm>
              <a:off x="5001928" y="4261471"/>
              <a:ext cx="257810" cy="247015"/>
            </a:xfrm>
            <a:custGeom>
              <a:avLst/>
              <a:gdLst/>
              <a:ahLst/>
              <a:cxnLst/>
              <a:rect l="l" t="t" r="r" b="b"/>
              <a:pathLst>
                <a:path w="257810" h="247014">
                  <a:moveTo>
                    <a:pt x="257799" y="0"/>
                  </a:moveTo>
                  <a:lnTo>
                    <a:pt x="0" y="0"/>
                  </a:lnTo>
                  <a:lnTo>
                    <a:pt x="128884" y="246907"/>
                  </a:lnTo>
                  <a:lnTo>
                    <a:pt x="257799" y="0"/>
                  </a:lnTo>
                  <a:close/>
                </a:path>
              </a:pathLst>
            </a:custGeom>
            <a:solidFill>
              <a:srgbClr val="BFBFBF"/>
            </a:solidFill>
          </p:spPr>
          <p:txBody>
            <a:bodyPr wrap="square" lIns="0" tIns="0" rIns="0" bIns="0" rtlCol="0"/>
            <a:lstStyle/>
            <a:p>
              <a:endParaRPr/>
            </a:p>
          </p:txBody>
        </p:sp>
        <p:sp>
          <p:nvSpPr>
            <p:cNvPr id="20" name="object 20"/>
            <p:cNvSpPr/>
            <p:nvPr/>
          </p:nvSpPr>
          <p:spPr>
            <a:xfrm>
              <a:off x="4889399" y="3538961"/>
              <a:ext cx="1091565" cy="1565910"/>
            </a:xfrm>
            <a:custGeom>
              <a:avLst/>
              <a:gdLst/>
              <a:ahLst/>
              <a:cxnLst/>
              <a:rect l="l" t="t" r="r" b="b"/>
              <a:pathLst>
                <a:path w="1091564" h="1565910">
                  <a:moveTo>
                    <a:pt x="370329" y="722510"/>
                  </a:moveTo>
                  <a:lnTo>
                    <a:pt x="241413" y="969417"/>
                  </a:lnTo>
                  <a:lnTo>
                    <a:pt x="112529" y="722510"/>
                  </a:lnTo>
                  <a:lnTo>
                    <a:pt x="370329" y="722510"/>
                  </a:lnTo>
                  <a:close/>
                </a:path>
                <a:path w="1091564" h="1565910">
                  <a:moveTo>
                    <a:pt x="240846" y="967103"/>
                  </a:moveTo>
                  <a:lnTo>
                    <a:pt x="0" y="1565424"/>
                  </a:lnTo>
                </a:path>
                <a:path w="1091564" h="1565910">
                  <a:moveTo>
                    <a:pt x="240846" y="967103"/>
                  </a:moveTo>
                  <a:lnTo>
                    <a:pt x="481676" y="1565424"/>
                  </a:lnTo>
                </a:path>
                <a:path w="1091564" h="1565910">
                  <a:moveTo>
                    <a:pt x="1091292" y="0"/>
                  </a:moveTo>
                  <a:lnTo>
                    <a:pt x="248361" y="722504"/>
                  </a:lnTo>
                </a:path>
              </a:pathLst>
            </a:custGeom>
            <a:ln w="14544">
              <a:solidFill>
                <a:srgbClr val="000000"/>
              </a:solidFill>
            </a:ln>
          </p:spPr>
          <p:txBody>
            <a:bodyPr wrap="square" lIns="0" tIns="0" rIns="0" bIns="0" rtlCol="0"/>
            <a:lstStyle/>
            <a:p>
              <a:endParaRPr/>
            </a:p>
          </p:txBody>
        </p:sp>
      </p:grpSp>
      <p:sp>
        <p:nvSpPr>
          <p:cNvPr id="21" name="object 21"/>
          <p:cNvSpPr txBox="1"/>
          <p:nvPr/>
        </p:nvSpPr>
        <p:spPr>
          <a:xfrm>
            <a:off x="1641139" y="3669214"/>
            <a:ext cx="308610"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0.5</a:t>
            </a:r>
            <a:endParaRPr sz="1600">
              <a:latin typeface="Arial"/>
              <a:cs typeface="Arial"/>
            </a:endParaRPr>
          </a:p>
        </p:txBody>
      </p:sp>
      <p:sp>
        <p:nvSpPr>
          <p:cNvPr id="22" name="object 22"/>
          <p:cNvSpPr txBox="1"/>
          <p:nvPr/>
        </p:nvSpPr>
        <p:spPr>
          <a:xfrm>
            <a:off x="2801550" y="3675159"/>
            <a:ext cx="308610"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0.5</a:t>
            </a:r>
            <a:endParaRPr sz="1600">
              <a:latin typeface="Arial"/>
              <a:cs typeface="Arial"/>
            </a:endParaRPr>
          </a:p>
        </p:txBody>
      </p:sp>
      <p:grpSp>
        <p:nvGrpSpPr>
          <p:cNvPr id="23" name="object 23"/>
          <p:cNvGrpSpPr/>
          <p:nvPr/>
        </p:nvGrpSpPr>
        <p:grpSpPr>
          <a:xfrm>
            <a:off x="1269623" y="2447944"/>
            <a:ext cx="4718685" cy="2663825"/>
            <a:chOff x="1269623" y="2447944"/>
            <a:chExt cx="4718685" cy="2663825"/>
          </a:xfrm>
        </p:grpSpPr>
        <p:sp>
          <p:nvSpPr>
            <p:cNvPr id="24" name="object 24"/>
            <p:cNvSpPr/>
            <p:nvPr/>
          </p:nvSpPr>
          <p:spPr>
            <a:xfrm>
              <a:off x="3075252" y="4261471"/>
              <a:ext cx="257810" cy="247015"/>
            </a:xfrm>
            <a:custGeom>
              <a:avLst/>
              <a:gdLst/>
              <a:ahLst/>
              <a:cxnLst/>
              <a:rect l="l" t="t" r="r" b="b"/>
              <a:pathLst>
                <a:path w="257810" h="247014">
                  <a:moveTo>
                    <a:pt x="257799" y="0"/>
                  </a:moveTo>
                  <a:lnTo>
                    <a:pt x="0" y="0"/>
                  </a:lnTo>
                  <a:lnTo>
                    <a:pt x="128899" y="246907"/>
                  </a:lnTo>
                  <a:lnTo>
                    <a:pt x="257799" y="0"/>
                  </a:lnTo>
                  <a:close/>
                </a:path>
              </a:pathLst>
            </a:custGeom>
            <a:solidFill>
              <a:srgbClr val="BFBFBF"/>
            </a:solidFill>
          </p:spPr>
          <p:txBody>
            <a:bodyPr wrap="square" lIns="0" tIns="0" rIns="0" bIns="0" rtlCol="0"/>
            <a:lstStyle/>
            <a:p>
              <a:endParaRPr/>
            </a:p>
          </p:txBody>
        </p:sp>
        <p:sp>
          <p:nvSpPr>
            <p:cNvPr id="25" name="object 25"/>
            <p:cNvSpPr/>
            <p:nvPr/>
          </p:nvSpPr>
          <p:spPr>
            <a:xfrm>
              <a:off x="2962739" y="4261471"/>
              <a:ext cx="481965" cy="843280"/>
            </a:xfrm>
            <a:custGeom>
              <a:avLst/>
              <a:gdLst/>
              <a:ahLst/>
              <a:cxnLst/>
              <a:rect l="l" t="t" r="r" b="b"/>
              <a:pathLst>
                <a:path w="481964" h="843279">
                  <a:moveTo>
                    <a:pt x="370313" y="0"/>
                  </a:moveTo>
                  <a:lnTo>
                    <a:pt x="241413" y="246907"/>
                  </a:lnTo>
                  <a:lnTo>
                    <a:pt x="112513" y="0"/>
                  </a:lnTo>
                  <a:lnTo>
                    <a:pt x="370313" y="0"/>
                  </a:lnTo>
                  <a:close/>
                </a:path>
                <a:path w="481964" h="843279">
                  <a:moveTo>
                    <a:pt x="240830" y="244593"/>
                  </a:moveTo>
                  <a:lnTo>
                    <a:pt x="0" y="842914"/>
                  </a:lnTo>
                </a:path>
                <a:path w="481964" h="843279">
                  <a:moveTo>
                    <a:pt x="240830" y="244593"/>
                  </a:moveTo>
                  <a:lnTo>
                    <a:pt x="481660" y="842914"/>
                  </a:lnTo>
                </a:path>
              </a:pathLst>
            </a:custGeom>
            <a:ln w="14544">
              <a:solidFill>
                <a:srgbClr val="000000"/>
              </a:solidFill>
            </a:ln>
          </p:spPr>
          <p:txBody>
            <a:bodyPr wrap="square" lIns="0" tIns="0" rIns="0" bIns="0" rtlCol="0"/>
            <a:lstStyle/>
            <a:p>
              <a:endParaRPr/>
            </a:p>
          </p:txBody>
        </p:sp>
        <p:pic>
          <p:nvPicPr>
            <p:cNvPr id="26" name="object 26"/>
            <p:cNvPicPr/>
            <p:nvPr/>
          </p:nvPicPr>
          <p:blipFill>
            <a:blip r:embed="rId3" cstate="print"/>
            <a:stretch>
              <a:fillRect/>
            </a:stretch>
          </p:blipFill>
          <p:spPr>
            <a:xfrm>
              <a:off x="2247766" y="3298131"/>
              <a:ext cx="240832" cy="240846"/>
            </a:xfrm>
            <a:prstGeom prst="rect">
              <a:avLst/>
            </a:prstGeom>
          </p:spPr>
        </p:pic>
        <p:sp>
          <p:nvSpPr>
            <p:cNvPr id="27" name="object 27"/>
            <p:cNvSpPr/>
            <p:nvPr/>
          </p:nvSpPr>
          <p:spPr>
            <a:xfrm>
              <a:off x="2247766" y="3298131"/>
              <a:ext cx="963930" cy="963930"/>
            </a:xfrm>
            <a:custGeom>
              <a:avLst/>
              <a:gdLst/>
              <a:ahLst/>
              <a:cxnLst/>
              <a:rect l="l" t="t" r="r" b="b"/>
              <a:pathLst>
                <a:path w="963930" h="963929">
                  <a:moveTo>
                    <a:pt x="240832" y="120423"/>
                  </a:moveTo>
                  <a:lnTo>
                    <a:pt x="231368" y="73549"/>
                  </a:lnTo>
                  <a:lnTo>
                    <a:pt x="205562" y="35271"/>
                  </a:lnTo>
                  <a:lnTo>
                    <a:pt x="167286" y="9463"/>
                  </a:lnTo>
                  <a:lnTo>
                    <a:pt x="120416" y="0"/>
                  </a:lnTo>
                  <a:lnTo>
                    <a:pt x="73546" y="9463"/>
                  </a:lnTo>
                  <a:lnTo>
                    <a:pt x="35270" y="35271"/>
                  </a:lnTo>
                  <a:lnTo>
                    <a:pt x="9463" y="73549"/>
                  </a:lnTo>
                  <a:lnTo>
                    <a:pt x="0" y="120423"/>
                  </a:lnTo>
                  <a:lnTo>
                    <a:pt x="9463" y="167296"/>
                  </a:lnTo>
                  <a:lnTo>
                    <a:pt x="35270" y="205574"/>
                  </a:lnTo>
                  <a:lnTo>
                    <a:pt x="73546" y="231382"/>
                  </a:lnTo>
                  <a:lnTo>
                    <a:pt x="120416" y="240846"/>
                  </a:lnTo>
                  <a:lnTo>
                    <a:pt x="167286" y="231382"/>
                  </a:lnTo>
                  <a:lnTo>
                    <a:pt x="205562" y="205574"/>
                  </a:lnTo>
                  <a:lnTo>
                    <a:pt x="231368" y="167296"/>
                  </a:lnTo>
                  <a:lnTo>
                    <a:pt x="240832" y="120423"/>
                  </a:lnTo>
                  <a:close/>
                </a:path>
                <a:path w="963930" h="963929">
                  <a:moveTo>
                    <a:pt x="120416" y="240830"/>
                  </a:moveTo>
                  <a:lnTo>
                    <a:pt x="963334" y="963334"/>
                  </a:lnTo>
                </a:path>
              </a:pathLst>
            </a:custGeom>
            <a:ln w="14544">
              <a:solidFill>
                <a:srgbClr val="000000"/>
              </a:solidFill>
            </a:ln>
          </p:spPr>
          <p:txBody>
            <a:bodyPr wrap="square" lIns="0" tIns="0" rIns="0" bIns="0" rtlCol="0"/>
            <a:lstStyle/>
            <a:p>
              <a:endParaRPr/>
            </a:p>
          </p:txBody>
        </p:sp>
        <p:sp>
          <p:nvSpPr>
            <p:cNvPr id="28" name="object 28"/>
            <p:cNvSpPr/>
            <p:nvPr/>
          </p:nvSpPr>
          <p:spPr>
            <a:xfrm>
              <a:off x="1389409" y="4261471"/>
              <a:ext cx="257810" cy="247015"/>
            </a:xfrm>
            <a:custGeom>
              <a:avLst/>
              <a:gdLst/>
              <a:ahLst/>
              <a:cxnLst/>
              <a:rect l="l" t="t" r="r" b="b"/>
              <a:pathLst>
                <a:path w="257810" h="247014">
                  <a:moveTo>
                    <a:pt x="257801" y="0"/>
                  </a:moveTo>
                  <a:lnTo>
                    <a:pt x="0" y="0"/>
                  </a:lnTo>
                  <a:lnTo>
                    <a:pt x="128896" y="246907"/>
                  </a:lnTo>
                  <a:lnTo>
                    <a:pt x="257801" y="0"/>
                  </a:lnTo>
                  <a:close/>
                </a:path>
              </a:pathLst>
            </a:custGeom>
            <a:solidFill>
              <a:srgbClr val="BFBFBF"/>
            </a:solidFill>
          </p:spPr>
          <p:txBody>
            <a:bodyPr wrap="square" lIns="0" tIns="0" rIns="0" bIns="0" rtlCol="0"/>
            <a:lstStyle/>
            <a:p>
              <a:endParaRPr/>
            </a:p>
          </p:txBody>
        </p:sp>
        <p:sp>
          <p:nvSpPr>
            <p:cNvPr id="29" name="object 29"/>
            <p:cNvSpPr/>
            <p:nvPr/>
          </p:nvSpPr>
          <p:spPr>
            <a:xfrm>
              <a:off x="1276895" y="2455216"/>
              <a:ext cx="4704080" cy="2649220"/>
            </a:xfrm>
            <a:custGeom>
              <a:avLst/>
              <a:gdLst/>
              <a:ahLst/>
              <a:cxnLst/>
              <a:rect l="l" t="t" r="r" b="b"/>
              <a:pathLst>
                <a:path w="4704080" h="2649220">
                  <a:moveTo>
                    <a:pt x="370315" y="1806255"/>
                  </a:moveTo>
                  <a:lnTo>
                    <a:pt x="241411" y="2053162"/>
                  </a:lnTo>
                  <a:lnTo>
                    <a:pt x="112514" y="1806255"/>
                  </a:lnTo>
                  <a:lnTo>
                    <a:pt x="370315" y="1806255"/>
                  </a:lnTo>
                  <a:close/>
                </a:path>
                <a:path w="4704080" h="2649220">
                  <a:moveTo>
                    <a:pt x="240832" y="2050848"/>
                  </a:moveTo>
                  <a:lnTo>
                    <a:pt x="0" y="2649169"/>
                  </a:lnTo>
                </a:path>
                <a:path w="4704080" h="2649220">
                  <a:moveTo>
                    <a:pt x="240832" y="2050848"/>
                  </a:moveTo>
                  <a:lnTo>
                    <a:pt x="481666" y="2649169"/>
                  </a:lnTo>
                </a:path>
                <a:path w="4704080" h="2649220">
                  <a:moveTo>
                    <a:pt x="1091288" y="1083745"/>
                  </a:moveTo>
                  <a:lnTo>
                    <a:pt x="248365" y="1806249"/>
                  </a:lnTo>
                </a:path>
                <a:path w="4704080" h="2649220">
                  <a:moveTo>
                    <a:pt x="2897527" y="0"/>
                  </a:moveTo>
                  <a:lnTo>
                    <a:pt x="1091281" y="842914"/>
                  </a:lnTo>
                </a:path>
                <a:path w="4704080" h="2649220">
                  <a:moveTo>
                    <a:pt x="2897527" y="0"/>
                  </a:moveTo>
                  <a:lnTo>
                    <a:pt x="4703795" y="842914"/>
                  </a:lnTo>
                </a:path>
              </a:pathLst>
            </a:custGeom>
            <a:ln w="14544">
              <a:solidFill>
                <a:srgbClr val="000000"/>
              </a:solidFill>
            </a:ln>
          </p:spPr>
          <p:txBody>
            <a:bodyPr wrap="square" lIns="0" tIns="0" rIns="0" bIns="0" rtlCol="0"/>
            <a:lstStyle/>
            <a:p>
              <a:endParaRPr/>
            </a:p>
          </p:txBody>
        </p:sp>
      </p:grpSp>
      <p:sp>
        <p:nvSpPr>
          <p:cNvPr id="30" name="object 30"/>
          <p:cNvSpPr txBox="1"/>
          <p:nvPr/>
        </p:nvSpPr>
        <p:spPr>
          <a:xfrm>
            <a:off x="1148480" y="5064113"/>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2</a:t>
            </a:r>
            <a:endParaRPr sz="1600">
              <a:latin typeface="Arial"/>
              <a:cs typeface="Arial"/>
            </a:endParaRPr>
          </a:p>
        </p:txBody>
      </p:sp>
      <p:sp>
        <p:nvSpPr>
          <p:cNvPr id="41" name="object 41"/>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42</a:t>
            </a:fld>
            <a:endParaRPr spc="20" dirty="0"/>
          </a:p>
        </p:txBody>
      </p:sp>
      <p:sp>
        <p:nvSpPr>
          <p:cNvPr id="31" name="object 31"/>
          <p:cNvSpPr txBox="1"/>
          <p:nvPr/>
        </p:nvSpPr>
        <p:spPr>
          <a:xfrm>
            <a:off x="1748885" y="5064113"/>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2</a:t>
            </a:r>
            <a:endParaRPr sz="1600">
              <a:latin typeface="Arial"/>
              <a:cs typeface="Arial"/>
            </a:endParaRPr>
          </a:p>
        </p:txBody>
      </p:sp>
      <p:sp>
        <p:nvSpPr>
          <p:cNvPr id="32" name="object 32"/>
          <p:cNvSpPr txBox="1"/>
          <p:nvPr/>
        </p:nvSpPr>
        <p:spPr>
          <a:xfrm>
            <a:off x="1626904" y="4216938"/>
            <a:ext cx="1179830" cy="269875"/>
          </a:xfrm>
          <a:prstGeom prst="rect">
            <a:avLst/>
          </a:prstGeom>
        </p:spPr>
        <p:txBody>
          <a:bodyPr vert="horz" wrap="square" lIns="0" tIns="12700" rIns="0" bIns="0" rtlCol="0">
            <a:spAutoFit/>
          </a:bodyPr>
          <a:lstStyle/>
          <a:p>
            <a:pPr marL="12700">
              <a:lnSpc>
                <a:spcPct val="100000"/>
              </a:lnSpc>
              <a:spcBef>
                <a:spcPts val="100"/>
              </a:spcBef>
              <a:tabLst>
                <a:tab pos="532765" algn="l"/>
                <a:tab pos="1098550" algn="l"/>
              </a:tabLst>
            </a:pPr>
            <a:r>
              <a:rPr sz="1600" b="1" dirty="0">
                <a:latin typeface="Arial"/>
                <a:cs typeface="Arial"/>
              </a:rPr>
              <a:t>[  2	,  2	]</a:t>
            </a:r>
            <a:endParaRPr sz="1600">
              <a:latin typeface="Arial"/>
              <a:cs typeface="Arial"/>
            </a:endParaRPr>
          </a:p>
        </p:txBody>
      </p:sp>
      <p:sp>
        <p:nvSpPr>
          <p:cNvPr id="33" name="object 33"/>
          <p:cNvSpPr txBox="1"/>
          <p:nvPr/>
        </p:nvSpPr>
        <p:spPr>
          <a:xfrm>
            <a:off x="3431895" y="5064113"/>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1</a:t>
            </a:r>
            <a:endParaRPr sz="1600">
              <a:latin typeface="Arial"/>
              <a:cs typeface="Arial"/>
            </a:endParaRPr>
          </a:p>
        </p:txBody>
      </p:sp>
      <p:sp>
        <p:nvSpPr>
          <p:cNvPr id="34" name="object 34"/>
          <p:cNvSpPr txBox="1"/>
          <p:nvPr/>
        </p:nvSpPr>
        <p:spPr>
          <a:xfrm>
            <a:off x="3312735" y="4216938"/>
            <a:ext cx="1179830" cy="269875"/>
          </a:xfrm>
          <a:prstGeom prst="rect">
            <a:avLst/>
          </a:prstGeom>
        </p:spPr>
        <p:txBody>
          <a:bodyPr vert="horz" wrap="square" lIns="0" tIns="12700" rIns="0" bIns="0" rtlCol="0">
            <a:spAutoFit/>
          </a:bodyPr>
          <a:lstStyle/>
          <a:p>
            <a:pPr marL="12700">
              <a:lnSpc>
                <a:spcPct val="100000"/>
              </a:lnSpc>
              <a:spcBef>
                <a:spcPts val="100"/>
              </a:spcBef>
              <a:tabLst>
                <a:tab pos="249554" algn="l"/>
                <a:tab pos="532765" algn="l"/>
                <a:tab pos="758825" algn="l"/>
                <a:tab pos="1098550" algn="l"/>
              </a:tabLst>
            </a:pPr>
            <a:r>
              <a:rPr sz="1600" b="1" dirty="0">
                <a:latin typeface="Arial"/>
                <a:cs typeface="Arial"/>
              </a:rPr>
              <a:t>[	1	,	1	]</a:t>
            </a:r>
            <a:endParaRPr sz="1600">
              <a:latin typeface="Arial"/>
              <a:cs typeface="Arial"/>
            </a:endParaRPr>
          </a:p>
        </p:txBody>
      </p:sp>
      <p:sp>
        <p:nvSpPr>
          <p:cNvPr id="35" name="object 35"/>
          <p:cNvSpPr txBox="1"/>
          <p:nvPr/>
        </p:nvSpPr>
        <p:spPr>
          <a:xfrm>
            <a:off x="2590248" y="3253600"/>
            <a:ext cx="489584"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a:t>
            </a:r>
            <a:r>
              <a:rPr sz="1600" b="1" spc="360" dirty="0">
                <a:latin typeface="Arial"/>
                <a:cs typeface="Arial"/>
              </a:rPr>
              <a:t> </a:t>
            </a:r>
            <a:r>
              <a:rPr sz="1600" b="1" dirty="0">
                <a:latin typeface="Arial"/>
                <a:cs typeface="Arial"/>
              </a:rPr>
              <a:t>1.5</a:t>
            </a:r>
            <a:endParaRPr sz="1600">
              <a:latin typeface="Arial"/>
              <a:cs typeface="Arial"/>
            </a:endParaRPr>
          </a:p>
        </p:txBody>
      </p:sp>
      <p:sp>
        <p:nvSpPr>
          <p:cNvPr id="36" name="object 36"/>
          <p:cNvSpPr txBox="1"/>
          <p:nvPr/>
        </p:nvSpPr>
        <p:spPr>
          <a:xfrm>
            <a:off x="3223964" y="3253600"/>
            <a:ext cx="772795" cy="269875"/>
          </a:xfrm>
          <a:prstGeom prst="rect">
            <a:avLst/>
          </a:prstGeom>
        </p:spPr>
        <p:txBody>
          <a:bodyPr vert="horz" wrap="square" lIns="0" tIns="12700" rIns="0" bIns="0" rtlCol="0">
            <a:spAutoFit/>
          </a:bodyPr>
          <a:lstStyle/>
          <a:p>
            <a:pPr marL="12700">
              <a:lnSpc>
                <a:spcPct val="100000"/>
              </a:lnSpc>
              <a:spcBef>
                <a:spcPts val="100"/>
              </a:spcBef>
              <a:tabLst>
                <a:tab pos="691515" algn="l"/>
              </a:tabLst>
            </a:pPr>
            <a:r>
              <a:rPr sz="1600" b="1" dirty="0">
                <a:latin typeface="Arial"/>
                <a:cs typeface="Arial"/>
              </a:rPr>
              <a:t>,  1.5	]</a:t>
            </a:r>
            <a:endParaRPr sz="1600">
              <a:latin typeface="Arial"/>
              <a:cs typeface="Arial"/>
            </a:endParaRPr>
          </a:p>
        </p:txBody>
      </p:sp>
      <p:sp>
        <p:nvSpPr>
          <p:cNvPr id="37" name="object 37"/>
          <p:cNvSpPr txBox="1"/>
          <p:nvPr/>
        </p:nvSpPr>
        <p:spPr>
          <a:xfrm>
            <a:off x="4755406" y="5064106"/>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0</a:t>
            </a:r>
            <a:endParaRPr sz="1600">
              <a:latin typeface="Arial"/>
              <a:cs typeface="Arial"/>
            </a:endParaRPr>
          </a:p>
        </p:txBody>
      </p:sp>
      <p:sp>
        <p:nvSpPr>
          <p:cNvPr id="38" name="object 38"/>
          <p:cNvSpPr txBox="1"/>
          <p:nvPr/>
        </p:nvSpPr>
        <p:spPr>
          <a:xfrm>
            <a:off x="5351742" y="5064106"/>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1</a:t>
            </a:r>
            <a:endParaRPr sz="1600">
              <a:latin typeface="Arial"/>
              <a:cs typeface="Arial"/>
            </a:endParaRPr>
          </a:p>
        </p:txBody>
      </p:sp>
      <p:sp>
        <p:nvSpPr>
          <p:cNvPr id="39" name="object 39"/>
          <p:cNvSpPr txBox="1"/>
          <p:nvPr/>
        </p:nvSpPr>
        <p:spPr>
          <a:xfrm>
            <a:off x="5239429" y="4216931"/>
            <a:ext cx="1179830" cy="269875"/>
          </a:xfrm>
          <a:prstGeom prst="rect">
            <a:avLst/>
          </a:prstGeom>
        </p:spPr>
        <p:txBody>
          <a:bodyPr vert="horz" wrap="square" lIns="0" tIns="12700" rIns="0" bIns="0" rtlCol="0">
            <a:spAutoFit/>
          </a:bodyPr>
          <a:lstStyle/>
          <a:p>
            <a:pPr marL="12700">
              <a:lnSpc>
                <a:spcPct val="100000"/>
              </a:lnSpc>
              <a:spcBef>
                <a:spcPts val="100"/>
              </a:spcBef>
              <a:tabLst>
                <a:tab pos="532765" algn="l"/>
                <a:tab pos="758825" algn="l"/>
                <a:tab pos="1098550" algn="l"/>
              </a:tabLst>
            </a:pPr>
            <a:r>
              <a:rPr sz="1600" b="1" dirty="0">
                <a:latin typeface="Arial"/>
                <a:cs typeface="Arial"/>
              </a:rPr>
              <a:t>[  0	,	0	]</a:t>
            </a:r>
            <a:endParaRPr sz="1600">
              <a:latin typeface="Arial"/>
              <a:cs typeface="Arial"/>
            </a:endParaRPr>
          </a:p>
        </p:txBody>
      </p:sp>
      <p:sp>
        <p:nvSpPr>
          <p:cNvPr id="40" name="object 40"/>
          <p:cNvSpPr txBox="1"/>
          <p:nvPr/>
        </p:nvSpPr>
        <p:spPr>
          <a:xfrm>
            <a:off x="6442498" y="5064113"/>
            <a:ext cx="139065" cy="26987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0000"/>
                </a:solidFill>
                <a:latin typeface="Arial"/>
                <a:cs typeface="Arial"/>
              </a:rPr>
              <a:t>1</a:t>
            </a:r>
            <a:endParaRPr sz="1600">
              <a:latin typeface="Arial"/>
              <a:cs typeface="Arial"/>
            </a:endParaRPr>
          </a:p>
        </p:txBody>
      </p:sp>
      <p:sp>
        <p:nvSpPr>
          <p:cNvPr id="46" name="TextBox 45">
            <a:extLst>
              <a:ext uri="{FF2B5EF4-FFF2-40B4-BE49-F238E27FC236}">
                <a16:creationId xmlns:a16="http://schemas.microsoft.com/office/drawing/2014/main" id="{E00A9D40-A167-4370-AF95-1EA3D6374765}"/>
              </a:ext>
            </a:extLst>
          </p:cNvPr>
          <p:cNvSpPr txBox="1"/>
          <p:nvPr/>
        </p:nvSpPr>
        <p:spPr>
          <a:xfrm>
            <a:off x="7141137" y="4170652"/>
            <a:ext cx="1546570" cy="369332"/>
          </a:xfrm>
          <a:prstGeom prst="rect">
            <a:avLst/>
          </a:prstGeom>
          <a:noFill/>
        </p:spPr>
        <p:txBody>
          <a:bodyPr wrap="square">
            <a:spAutoFit/>
          </a:bodyPr>
          <a:lstStyle/>
          <a:p>
            <a:r>
              <a:rPr lang="en-GB" sz="1800" dirty="0">
                <a:solidFill>
                  <a:srgbClr val="FF0000"/>
                </a:solidFill>
                <a:latin typeface="Cambria Math" panose="02040503050406030204" pitchFamily="18" charset="0"/>
                <a:ea typeface="Cambria Math" panose="02040503050406030204" pitchFamily="18" charset="0"/>
                <a:cs typeface="Arial"/>
              </a:rPr>
              <a:t>∞</a:t>
            </a:r>
            <a:endParaRPr lang="en-GB"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33425"/>
          </a:xfrm>
          <a:prstGeom prst="rect">
            <a:avLst/>
          </a:prstGeom>
          <a:ln w="50609">
            <a:solidFill>
              <a:srgbClr val="000000"/>
            </a:solidFill>
          </a:ln>
        </p:spPr>
        <p:txBody>
          <a:bodyPr vert="horz" wrap="square" lIns="0" tIns="0" rIns="0" bIns="0" rtlCol="0">
            <a:spAutoFit/>
          </a:bodyPr>
          <a:lstStyle/>
          <a:p>
            <a:pPr algn="ctr">
              <a:lnSpc>
                <a:spcPts val="2630"/>
              </a:lnSpc>
              <a:tabLst>
                <a:tab pos="2563495" algn="l"/>
              </a:tabLst>
            </a:pPr>
            <a:r>
              <a:rPr spc="15" dirty="0"/>
              <a:t>Exact</a:t>
            </a:r>
            <a:r>
              <a:rPr spc="320" dirty="0"/>
              <a:t> </a:t>
            </a:r>
            <a:r>
              <a:rPr spc="-100" dirty="0"/>
              <a:t>values</a:t>
            </a:r>
            <a:r>
              <a:rPr spc="320" dirty="0"/>
              <a:t> </a:t>
            </a:r>
            <a:r>
              <a:rPr spc="-135" dirty="0"/>
              <a:t>of	</a:t>
            </a:r>
            <a:r>
              <a:rPr sz="2400" spc="145" dirty="0">
                <a:latin typeface="Bookman Old Style"/>
                <a:cs typeface="Bookman Old Style"/>
              </a:rPr>
              <a:t>Eval</a:t>
            </a:r>
            <a:r>
              <a:rPr sz="2050" b="0" spc="275" dirty="0">
                <a:latin typeface="Bookman Old Style"/>
                <a:cs typeface="Bookman Old Style"/>
              </a:rPr>
              <a:t> </a:t>
            </a:r>
            <a:r>
              <a:rPr spc="100" dirty="0"/>
              <a:t>DO</a:t>
            </a:r>
            <a:r>
              <a:rPr spc="300" dirty="0"/>
              <a:t> </a:t>
            </a:r>
            <a:r>
              <a:rPr spc="-45" dirty="0"/>
              <a:t>matter</a:t>
            </a:r>
            <a:endParaRPr sz="2050" dirty="0">
              <a:latin typeface="Bookman Old Style"/>
              <a:cs typeface="Bookman Old Style"/>
            </a:endParaRPr>
          </a:p>
        </p:txBody>
      </p:sp>
      <p:sp>
        <p:nvSpPr>
          <p:cNvPr id="3" name="object 3"/>
          <p:cNvSpPr txBox="1"/>
          <p:nvPr/>
        </p:nvSpPr>
        <p:spPr>
          <a:xfrm>
            <a:off x="1153253" y="2757216"/>
            <a:ext cx="431800" cy="234315"/>
          </a:xfrm>
          <a:prstGeom prst="rect">
            <a:avLst/>
          </a:prstGeom>
        </p:spPr>
        <p:txBody>
          <a:bodyPr vert="horz" wrap="square" lIns="0" tIns="15240" rIns="0" bIns="0" rtlCol="0">
            <a:spAutoFit/>
          </a:bodyPr>
          <a:lstStyle/>
          <a:p>
            <a:pPr marL="12700">
              <a:lnSpc>
                <a:spcPct val="100000"/>
              </a:lnSpc>
              <a:spcBef>
                <a:spcPts val="120"/>
              </a:spcBef>
            </a:pPr>
            <a:r>
              <a:rPr sz="1350" spc="10" dirty="0">
                <a:latin typeface="Times New Roman"/>
                <a:cs typeface="Times New Roman"/>
              </a:rPr>
              <a:t>DICE</a:t>
            </a:r>
            <a:endParaRPr sz="1350">
              <a:latin typeface="Times New Roman"/>
              <a:cs typeface="Times New Roman"/>
            </a:endParaRPr>
          </a:p>
        </p:txBody>
      </p:sp>
      <p:sp>
        <p:nvSpPr>
          <p:cNvPr id="4" name="object 4"/>
          <p:cNvSpPr txBox="1"/>
          <p:nvPr/>
        </p:nvSpPr>
        <p:spPr>
          <a:xfrm>
            <a:off x="1153253" y="3728322"/>
            <a:ext cx="363855" cy="234315"/>
          </a:xfrm>
          <a:prstGeom prst="rect">
            <a:avLst/>
          </a:prstGeom>
        </p:spPr>
        <p:txBody>
          <a:bodyPr vert="horz" wrap="square" lIns="0" tIns="15240" rIns="0" bIns="0" rtlCol="0">
            <a:spAutoFit/>
          </a:bodyPr>
          <a:lstStyle/>
          <a:p>
            <a:pPr marL="12700">
              <a:lnSpc>
                <a:spcPct val="100000"/>
              </a:lnSpc>
              <a:spcBef>
                <a:spcPts val="120"/>
              </a:spcBef>
            </a:pPr>
            <a:r>
              <a:rPr sz="1350" spc="10" dirty="0">
                <a:latin typeface="Times New Roman"/>
                <a:cs typeface="Times New Roman"/>
              </a:rPr>
              <a:t>MIN</a:t>
            </a:r>
            <a:endParaRPr sz="1350">
              <a:latin typeface="Times New Roman"/>
              <a:cs typeface="Times New Roman"/>
            </a:endParaRPr>
          </a:p>
        </p:txBody>
      </p:sp>
      <p:sp>
        <p:nvSpPr>
          <p:cNvPr id="5" name="object 5"/>
          <p:cNvSpPr txBox="1"/>
          <p:nvPr/>
        </p:nvSpPr>
        <p:spPr>
          <a:xfrm>
            <a:off x="1153253" y="1735307"/>
            <a:ext cx="431800" cy="234315"/>
          </a:xfrm>
          <a:prstGeom prst="rect">
            <a:avLst/>
          </a:prstGeom>
        </p:spPr>
        <p:txBody>
          <a:bodyPr vert="horz" wrap="square" lIns="0" tIns="15240" rIns="0" bIns="0" rtlCol="0">
            <a:spAutoFit/>
          </a:bodyPr>
          <a:lstStyle/>
          <a:p>
            <a:pPr marL="12700">
              <a:lnSpc>
                <a:spcPct val="100000"/>
              </a:lnSpc>
              <a:spcBef>
                <a:spcPts val="120"/>
              </a:spcBef>
            </a:pPr>
            <a:r>
              <a:rPr sz="1350" spc="15" dirty="0">
                <a:latin typeface="Times New Roman"/>
                <a:cs typeface="Times New Roman"/>
              </a:rPr>
              <a:t>MAX</a:t>
            </a:r>
            <a:endParaRPr sz="1350">
              <a:latin typeface="Times New Roman"/>
              <a:cs typeface="Times New Roman"/>
            </a:endParaRPr>
          </a:p>
        </p:txBody>
      </p:sp>
      <p:sp>
        <p:nvSpPr>
          <p:cNvPr id="6" name="object 6"/>
          <p:cNvSpPr txBox="1"/>
          <p:nvPr/>
        </p:nvSpPr>
        <p:spPr>
          <a:xfrm>
            <a:off x="2113502" y="4461484"/>
            <a:ext cx="3052445" cy="269240"/>
          </a:xfrm>
          <a:prstGeom prst="rect">
            <a:avLst/>
          </a:prstGeom>
        </p:spPr>
        <p:txBody>
          <a:bodyPr vert="horz" wrap="square" lIns="0" tIns="12065" rIns="0" bIns="0" rtlCol="0">
            <a:spAutoFit/>
          </a:bodyPr>
          <a:lstStyle/>
          <a:p>
            <a:pPr marL="12700">
              <a:lnSpc>
                <a:spcPct val="100000"/>
              </a:lnSpc>
              <a:spcBef>
                <a:spcPts val="95"/>
              </a:spcBef>
              <a:tabLst>
                <a:tab pos="432434" algn="l"/>
                <a:tab pos="795020" algn="l"/>
                <a:tab pos="1229995" algn="l"/>
                <a:tab pos="1679575" algn="l"/>
                <a:tab pos="2114550" algn="l"/>
                <a:tab pos="2476500" algn="l"/>
                <a:tab pos="2926080" algn="l"/>
              </a:tabLst>
            </a:pPr>
            <a:r>
              <a:rPr sz="1600" b="1" spc="-5" dirty="0">
                <a:latin typeface="Arial"/>
                <a:cs typeface="Arial"/>
              </a:rPr>
              <a:t>2	2	3	3	1	1	4	4</a:t>
            </a:r>
            <a:endParaRPr sz="1600">
              <a:latin typeface="Arial"/>
              <a:cs typeface="Arial"/>
            </a:endParaRPr>
          </a:p>
        </p:txBody>
      </p:sp>
      <p:sp>
        <p:nvSpPr>
          <p:cNvPr id="7" name="object 7"/>
          <p:cNvSpPr txBox="1"/>
          <p:nvPr/>
        </p:nvSpPr>
        <p:spPr>
          <a:xfrm>
            <a:off x="2128009" y="367874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2</a:t>
            </a:r>
            <a:endParaRPr sz="1600">
              <a:latin typeface="Arial"/>
              <a:cs typeface="Arial"/>
            </a:endParaRPr>
          </a:p>
        </p:txBody>
      </p:sp>
      <p:sp>
        <p:nvSpPr>
          <p:cNvPr id="8" name="object 8"/>
          <p:cNvSpPr txBox="1"/>
          <p:nvPr/>
        </p:nvSpPr>
        <p:spPr>
          <a:xfrm>
            <a:off x="2925328" y="367874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3</a:t>
            </a:r>
            <a:endParaRPr sz="1600">
              <a:latin typeface="Arial"/>
              <a:cs typeface="Arial"/>
            </a:endParaRPr>
          </a:p>
        </p:txBody>
      </p:sp>
      <p:sp>
        <p:nvSpPr>
          <p:cNvPr id="9" name="object 9"/>
          <p:cNvSpPr txBox="1"/>
          <p:nvPr/>
        </p:nvSpPr>
        <p:spPr>
          <a:xfrm>
            <a:off x="3853055" y="367874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a:t>
            </a:r>
            <a:endParaRPr sz="1600">
              <a:latin typeface="Arial"/>
              <a:cs typeface="Arial"/>
            </a:endParaRPr>
          </a:p>
        </p:txBody>
      </p:sp>
      <p:sp>
        <p:nvSpPr>
          <p:cNvPr id="10" name="object 10"/>
          <p:cNvSpPr txBox="1"/>
          <p:nvPr/>
        </p:nvSpPr>
        <p:spPr>
          <a:xfrm>
            <a:off x="4606840" y="367874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4</a:t>
            </a:r>
            <a:endParaRPr sz="1600">
              <a:latin typeface="Arial"/>
              <a:cs typeface="Arial"/>
            </a:endParaRPr>
          </a:p>
        </p:txBody>
      </p:sp>
      <p:sp>
        <p:nvSpPr>
          <p:cNvPr id="11" name="object 11"/>
          <p:cNvSpPr txBox="1"/>
          <p:nvPr/>
        </p:nvSpPr>
        <p:spPr>
          <a:xfrm>
            <a:off x="2330991" y="3127922"/>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.9</a:t>
            </a:r>
            <a:endParaRPr sz="1600">
              <a:latin typeface="Arial"/>
              <a:cs typeface="Arial"/>
            </a:endParaRPr>
          </a:p>
        </p:txBody>
      </p:sp>
      <p:sp>
        <p:nvSpPr>
          <p:cNvPr id="12" name="object 12"/>
          <p:cNvSpPr txBox="1"/>
          <p:nvPr/>
        </p:nvSpPr>
        <p:spPr>
          <a:xfrm>
            <a:off x="3070247" y="3127922"/>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a:t>
            </a:r>
            <a:endParaRPr sz="1600">
              <a:latin typeface="Arial"/>
              <a:cs typeface="Arial"/>
            </a:endParaRPr>
          </a:p>
        </p:txBody>
      </p:sp>
      <p:sp>
        <p:nvSpPr>
          <p:cNvPr id="13" name="object 13"/>
          <p:cNvSpPr txBox="1"/>
          <p:nvPr/>
        </p:nvSpPr>
        <p:spPr>
          <a:xfrm>
            <a:off x="3997935" y="3127922"/>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.9</a:t>
            </a:r>
            <a:endParaRPr sz="1600">
              <a:latin typeface="Arial"/>
              <a:cs typeface="Arial"/>
            </a:endParaRPr>
          </a:p>
        </p:txBody>
      </p:sp>
      <p:sp>
        <p:nvSpPr>
          <p:cNvPr id="14" name="object 14"/>
          <p:cNvSpPr txBox="1"/>
          <p:nvPr/>
        </p:nvSpPr>
        <p:spPr>
          <a:xfrm>
            <a:off x="4693706" y="3127922"/>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a:t>
            </a:r>
            <a:endParaRPr sz="1600">
              <a:latin typeface="Arial"/>
              <a:cs typeface="Arial"/>
            </a:endParaRPr>
          </a:p>
        </p:txBody>
      </p:sp>
      <p:sp>
        <p:nvSpPr>
          <p:cNvPr id="15" name="object 15"/>
          <p:cNvSpPr txBox="1"/>
          <p:nvPr/>
        </p:nvSpPr>
        <p:spPr>
          <a:xfrm>
            <a:off x="2345486" y="2649583"/>
            <a:ext cx="30797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2.1</a:t>
            </a:r>
            <a:endParaRPr sz="1600">
              <a:latin typeface="Arial"/>
              <a:cs typeface="Arial"/>
            </a:endParaRPr>
          </a:p>
        </p:txBody>
      </p:sp>
      <p:sp>
        <p:nvSpPr>
          <p:cNvPr id="16" name="object 16"/>
          <p:cNvSpPr txBox="1"/>
          <p:nvPr/>
        </p:nvSpPr>
        <p:spPr>
          <a:xfrm>
            <a:off x="4635764" y="2649583"/>
            <a:ext cx="30797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1.3</a:t>
            </a:r>
            <a:endParaRPr sz="1600">
              <a:latin typeface="Arial"/>
              <a:cs typeface="Arial"/>
            </a:endParaRPr>
          </a:p>
        </p:txBody>
      </p:sp>
      <p:sp>
        <p:nvSpPr>
          <p:cNvPr id="17" name="object 17"/>
          <p:cNvSpPr txBox="1"/>
          <p:nvPr/>
        </p:nvSpPr>
        <p:spPr>
          <a:xfrm>
            <a:off x="5643041" y="4461478"/>
            <a:ext cx="3278504" cy="269240"/>
          </a:xfrm>
          <a:prstGeom prst="rect">
            <a:avLst/>
          </a:prstGeom>
        </p:spPr>
        <p:txBody>
          <a:bodyPr vert="horz" wrap="square" lIns="0" tIns="12065" rIns="0" bIns="0" rtlCol="0">
            <a:spAutoFit/>
          </a:bodyPr>
          <a:lstStyle/>
          <a:p>
            <a:pPr marL="12700">
              <a:lnSpc>
                <a:spcPct val="100000"/>
              </a:lnSpc>
              <a:spcBef>
                <a:spcPts val="95"/>
              </a:spcBef>
              <a:tabLst>
                <a:tab pos="483234" algn="l"/>
                <a:tab pos="853440" algn="l"/>
                <a:tab pos="1266190" algn="l"/>
                <a:tab pos="1766570" algn="l"/>
                <a:tab pos="2216150" algn="l"/>
                <a:tab pos="2484120" algn="l"/>
              </a:tabLst>
            </a:pPr>
            <a:r>
              <a:rPr sz="1600" b="1" spc="-5" dirty="0">
                <a:latin typeface="Arial"/>
                <a:cs typeface="Arial"/>
              </a:rPr>
              <a:t>20	20	30	30	1	1	400</a:t>
            </a:r>
            <a:r>
              <a:rPr sz="1600" b="1" spc="300" dirty="0">
                <a:latin typeface="Arial"/>
                <a:cs typeface="Arial"/>
              </a:rPr>
              <a:t> </a:t>
            </a:r>
            <a:r>
              <a:rPr sz="1600" b="1" spc="-5" dirty="0">
                <a:latin typeface="Arial"/>
                <a:cs typeface="Arial"/>
              </a:rPr>
              <a:t>400</a:t>
            </a:r>
            <a:endParaRPr sz="1600">
              <a:latin typeface="Arial"/>
              <a:cs typeface="Arial"/>
            </a:endParaRPr>
          </a:p>
        </p:txBody>
      </p:sp>
      <p:sp>
        <p:nvSpPr>
          <p:cNvPr id="18" name="object 18"/>
          <p:cNvSpPr txBox="1"/>
          <p:nvPr/>
        </p:nvSpPr>
        <p:spPr>
          <a:xfrm>
            <a:off x="5650329" y="3678736"/>
            <a:ext cx="2514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20</a:t>
            </a:r>
            <a:endParaRPr sz="1600">
              <a:latin typeface="Arial"/>
              <a:cs typeface="Arial"/>
            </a:endParaRPr>
          </a:p>
        </p:txBody>
      </p:sp>
      <p:sp>
        <p:nvSpPr>
          <p:cNvPr id="19" name="object 19"/>
          <p:cNvSpPr txBox="1"/>
          <p:nvPr/>
        </p:nvSpPr>
        <p:spPr>
          <a:xfrm>
            <a:off x="6424613" y="3678736"/>
            <a:ext cx="2514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30</a:t>
            </a:r>
            <a:endParaRPr sz="1600">
              <a:latin typeface="Arial"/>
              <a:cs typeface="Arial"/>
            </a:endParaRPr>
          </a:p>
        </p:txBody>
      </p:sp>
      <p:sp>
        <p:nvSpPr>
          <p:cNvPr id="20" name="object 20"/>
          <p:cNvSpPr txBox="1"/>
          <p:nvPr/>
        </p:nvSpPr>
        <p:spPr>
          <a:xfrm>
            <a:off x="7462447" y="3678736"/>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a:t>
            </a:r>
            <a:endParaRPr sz="1600">
              <a:latin typeface="Arial"/>
              <a:cs typeface="Arial"/>
            </a:endParaRPr>
          </a:p>
        </p:txBody>
      </p:sp>
      <p:sp>
        <p:nvSpPr>
          <p:cNvPr id="21" name="object 21"/>
          <p:cNvSpPr txBox="1"/>
          <p:nvPr/>
        </p:nvSpPr>
        <p:spPr>
          <a:xfrm>
            <a:off x="7999884" y="3690580"/>
            <a:ext cx="36449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400</a:t>
            </a:r>
            <a:endParaRPr sz="1600">
              <a:latin typeface="Arial"/>
              <a:cs typeface="Arial"/>
            </a:endParaRPr>
          </a:p>
        </p:txBody>
      </p:sp>
      <p:sp>
        <p:nvSpPr>
          <p:cNvPr id="22" name="object 22"/>
          <p:cNvSpPr txBox="1"/>
          <p:nvPr/>
        </p:nvSpPr>
        <p:spPr>
          <a:xfrm>
            <a:off x="5954798" y="3127917"/>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.9</a:t>
            </a:r>
            <a:endParaRPr sz="1600">
              <a:latin typeface="Arial"/>
              <a:cs typeface="Arial"/>
            </a:endParaRPr>
          </a:p>
        </p:txBody>
      </p:sp>
      <p:sp>
        <p:nvSpPr>
          <p:cNvPr id="23" name="object 23"/>
          <p:cNvSpPr txBox="1"/>
          <p:nvPr/>
        </p:nvSpPr>
        <p:spPr>
          <a:xfrm>
            <a:off x="6694053" y="3127917"/>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a:t>
            </a:r>
            <a:endParaRPr sz="1600">
              <a:latin typeface="Arial"/>
              <a:cs typeface="Arial"/>
            </a:endParaRPr>
          </a:p>
        </p:txBody>
      </p:sp>
      <p:sp>
        <p:nvSpPr>
          <p:cNvPr id="24" name="object 24"/>
          <p:cNvSpPr txBox="1"/>
          <p:nvPr/>
        </p:nvSpPr>
        <p:spPr>
          <a:xfrm>
            <a:off x="7621747" y="3127917"/>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.9</a:t>
            </a:r>
            <a:endParaRPr sz="1600">
              <a:latin typeface="Arial"/>
              <a:cs typeface="Arial"/>
            </a:endParaRPr>
          </a:p>
        </p:txBody>
      </p:sp>
      <p:sp>
        <p:nvSpPr>
          <p:cNvPr id="25" name="object 25"/>
          <p:cNvSpPr txBox="1"/>
          <p:nvPr/>
        </p:nvSpPr>
        <p:spPr>
          <a:xfrm>
            <a:off x="8317518" y="3127917"/>
            <a:ext cx="1949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.1</a:t>
            </a:r>
            <a:endParaRPr sz="1600">
              <a:latin typeface="Arial"/>
              <a:cs typeface="Arial"/>
            </a:endParaRPr>
          </a:p>
        </p:txBody>
      </p:sp>
      <p:sp>
        <p:nvSpPr>
          <p:cNvPr id="26" name="object 26"/>
          <p:cNvSpPr txBox="1"/>
          <p:nvPr/>
        </p:nvSpPr>
        <p:spPr>
          <a:xfrm>
            <a:off x="6056150" y="2649579"/>
            <a:ext cx="2514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21</a:t>
            </a:r>
            <a:endParaRPr sz="1600">
              <a:latin typeface="Arial"/>
              <a:cs typeface="Arial"/>
            </a:endParaRPr>
          </a:p>
        </p:txBody>
      </p:sp>
      <p:sp>
        <p:nvSpPr>
          <p:cNvPr id="27" name="object 27"/>
          <p:cNvSpPr txBox="1"/>
          <p:nvPr/>
        </p:nvSpPr>
        <p:spPr>
          <a:xfrm>
            <a:off x="8259605" y="2649579"/>
            <a:ext cx="4203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40.9</a:t>
            </a:r>
            <a:endParaRPr sz="1600">
              <a:latin typeface="Arial"/>
              <a:cs typeface="Arial"/>
            </a:endParaRPr>
          </a:p>
        </p:txBody>
      </p:sp>
      <p:grpSp>
        <p:nvGrpSpPr>
          <p:cNvPr id="28" name="object 28"/>
          <p:cNvGrpSpPr/>
          <p:nvPr/>
        </p:nvGrpSpPr>
        <p:grpSpPr>
          <a:xfrm>
            <a:off x="5774515" y="1739056"/>
            <a:ext cx="2922905" cy="2828925"/>
            <a:chOff x="5774515" y="1739056"/>
            <a:chExt cx="2922905" cy="2828925"/>
          </a:xfrm>
        </p:grpSpPr>
        <p:sp>
          <p:nvSpPr>
            <p:cNvPr id="29" name="object 29"/>
            <p:cNvSpPr/>
            <p:nvPr/>
          </p:nvSpPr>
          <p:spPr>
            <a:xfrm>
              <a:off x="5991808" y="3006844"/>
              <a:ext cx="1012190" cy="1539240"/>
            </a:xfrm>
            <a:custGeom>
              <a:avLst/>
              <a:gdLst/>
              <a:ahLst/>
              <a:cxnLst/>
              <a:rect l="l" t="t" r="r" b="b"/>
              <a:pathLst>
                <a:path w="1012190" h="1539239">
                  <a:moveTo>
                    <a:pt x="445122" y="0"/>
                  </a:moveTo>
                  <a:lnTo>
                    <a:pt x="810628" y="758155"/>
                  </a:lnTo>
                </a:path>
                <a:path w="1012190" h="1539239">
                  <a:moveTo>
                    <a:pt x="459584" y="0"/>
                  </a:moveTo>
                  <a:lnTo>
                    <a:pt x="0" y="758155"/>
                  </a:lnTo>
                </a:path>
                <a:path w="1012190" h="1539239">
                  <a:moveTo>
                    <a:pt x="799793" y="988244"/>
                  </a:moveTo>
                  <a:lnTo>
                    <a:pt x="587188" y="1539062"/>
                  </a:lnTo>
                </a:path>
                <a:path w="1012190" h="1539239">
                  <a:moveTo>
                    <a:pt x="799197" y="988244"/>
                  </a:moveTo>
                  <a:lnTo>
                    <a:pt x="1011802" y="1539062"/>
                  </a:lnTo>
                </a:path>
              </a:pathLst>
            </a:custGeom>
            <a:ln w="14495">
              <a:solidFill>
                <a:srgbClr val="000000"/>
              </a:solidFill>
            </a:ln>
          </p:spPr>
          <p:txBody>
            <a:bodyPr wrap="square" lIns="0" tIns="0" rIns="0" bIns="0" rtlCol="0"/>
            <a:lstStyle/>
            <a:p>
              <a:endParaRPr/>
            </a:p>
          </p:txBody>
        </p:sp>
        <p:sp>
          <p:nvSpPr>
            <p:cNvPr id="30" name="object 30"/>
            <p:cNvSpPr/>
            <p:nvPr/>
          </p:nvSpPr>
          <p:spPr>
            <a:xfrm>
              <a:off x="6663417" y="3751541"/>
              <a:ext cx="257175" cy="246379"/>
            </a:xfrm>
            <a:custGeom>
              <a:avLst/>
              <a:gdLst/>
              <a:ahLst/>
              <a:cxnLst/>
              <a:rect l="l" t="t" r="r" b="b"/>
              <a:pathLst>
                <a:path w="257175" h="246379">
                  <a:moveTo>
                    <a:pt x="256935" y="0"/>
                  </a:moveTo>
                  <a:lnTo>
                    <a:pt x="0" y="0"/>
                  </a:lnTo>
                  <a:lnTo>
                    <a:pt x="128467" y="246085"/>
                  </a:lnTo>
                  <a:lnTo>
                    <a:pt x="256935" y="0"/>
                  </a:lnTo>
                  <a:close/>
                </a:path>
              </a:pathLst>
            </a:custGeom>
            <a:solidFill>
              <a:srgbClr val="BFBFBF"/>
            </a:solidFill>
          </p:spPr>
          <p:txBody>
            <a:bodyPr wrap="square" lIns="0" tIns="0" rIns="0" bIns="0" rtlCol="0"/>
            <a:lstStyle/>
            <a:p>
              <a:endParaRPr/>
            </a:p>
          </p:txBody>
        </p:sp>
        <p:sp>
          <p:nvSpPr>
            <p:cNvPr id="31" name="object 31"/>
            <p:cNvSpPr/>
            <p:nvPr/>
          </p:nvSpPr>
          <p:spPr>
            <a:xfrm>
              <a:off x="5781762" y="3751541"/>
              <a:ext cx="1139190" cy="794385"/>
            </a:xfrm>
            <a:custGeom>
              <a:avLst/>
              <a:gdLst/>
              <a:ahLst/>
              <a:cxnLst/>
              <a:rect l="l" t="t" r="r" b="b"/>
              <a:pathLst>
                <a:path w="1139190" h="794385">
                  <a:moveTo>
                    <a:pt x="1138589" y="0"/>
                  </a:moveTo>
                  <a:lnTo>
                    <a:pt x="1010122" y="246085"/>
                  </a:lnTo>
                  <a:lnTo>
                    <a:pt x="881654" y="0"/>
                  </a:lnTo>
                  <a:lnTo>
                    <a:pt x="1138589" y="0"/>
                  </a:lnTo>
                  <a:close/>
                </a:path>
                <a:path w="1139190" h="794385">
                  <a:moveTo>
                    <a:pt x="212589" y="243546"/>
                  </a:moveTo>
                  <a:lnTo>
                    <a:pt x="0" y="794365"/>
                  </a:lnTo>
                </a:path>
                <a:path w="1139190" h="794385">
                  <a:moveTo>
                    <a:pt x="212008" y="243546"/>
                  </a:moveTo>
                  <a:lnTo>
                    <a:pt x="424613" y="794365"/>
                  </a:lnTo>
                </a:path>
              </a:pathLst>
            </a:custGeom>
            <a:ln w="14495">
              <a:solidFill>
                <a:srgbClr val="000000"/>
              </a:solidFill>
            </a:ln>
          </p:spPr>
          <p:txBody>
            <a:bodyPr wrap="square" lIns="0" tIns="0" rIns="0" bIns="0" rtlCol="0"/>
            <a:lstStyle/>
            <a:p>
              <a:endParaRPr/>
            </a:p>
          </p:txBody>
        </p:sp>
        <p:sp>
          <p:nvSpPr>
            <p:cNvPr id="32" name="object 32"/>
            <p:cNvSpPr/>
            <p:nvPr/>
          </p:nvSpPr>
          <p:spPr>
            <a:xfrm>
              <a:off x="5866183" y="3751541"/>
              <a:ext cx="257175" cy="246379"/>
            </a:xfrm>
            <a:custGeom>
              <a:avLst/>
              <a:gdLst/>
              <a:ahLst/>
              <a:cxnLst/>
              <a:rect l="l" t="t" r="r" b="b"/>
              <a:pathLst>
                <a:path w="257175" h="246379">
                  <a:moveTo>
                    <a:pt x="256935" y="0"/>
                  </a:moveTo>
                  <a:lnTo>
                    <a:pt x="0" y="0"/>
                  </a:lnTo>
                  <a:lnTo>
                    <a:pt x="128467" y="246085"/>
                  </a:lnTo>
                  <a:lnTo>
                    <a:pt x="256935" y="0"/>
                  </a:lnTo>
                  <a:close/>
                </a:path>
              </a:pathLst>
            </a:custGeom>
            <a:solidFill>
              <a:srgbClr val="BFBFBF"/>
            </a:solidFill>
          </p:spPr>
          <p:txBody>
            <a:bodyPr wrap="square" lIns="0" tIns="0" rIns="0" bIns="0" rtlCol="0"/>
            <a:lstStyle/>
            <a:p>
              <a:endParaRPr/>
            </a:p>
          </p:txBody>
        </p:sp>
        <p:sp>
          <p:nvSpPr>
            <p:cNvPr id="33" name="object 33"/>
            <p:cNvSpPr/>
            <p:nvPr/>
          </p:nvSpPr>
          <p:spPr>
            <a:xfrm>
              <a:off x="5866183" y="1991759"/>
              <a:ext cx="2152650" cy="2005964"/>
            </a:xfrm>
            <a:custGeom>
              <a:avLst/>
              <a:gdLst/>
              <a:ahLst/>
              <a:cxnLst/>
              <a:rect l="l" t="t" r="r" b="b"/>
              <a:pathLst>
                <a:path w="2152650" h="2005964">
                  <a:moveTo>
                    <a:pt x="256935" y="1759781"/>
                  </a:moveTo>
                  <a:lnTo>
                    <a:pt x="128467" y="2005867"/>
                  </a:lnTo>
                  <a:lnTo>
                    <a:pt x="0" y="1759781"/>
                  </a:lnTo>
                  <a:lnTo>
                    <a:pt x="256935" y="1759781"/>
                  </a:lnTo>
                  <a:close/>
                </a:path>
                <a:path w="2152650" h="2005964">
                  <a:moveTo>
                    <a:pt x="1370509" y="15"/>
                  </a:moveTo>
                  <a:lnTo>
                    <a:pt x="572553" y="781688"/>
                  </a:lnTo>
                </a:path>
                <a:path w="2152650" h="2005964">
                  <a:moveTo>
                    <a:pt x="1370509" y="0"/>
                  </a:moveTo>
                  <a:lnTo>
                    <a:pt x="2152166" y="754537"/>
                  </a:lnTo>
                </a:path>
              </a:pathLst>
            </a:custGeom>
            <a:ln w="14495">
              <a:solidFill>
                <a:srgbClr val="000000"/>
              </a:solidFill>
            </a:ln>
          </p:spPr>
          <p:txBody>
            <a:bodyPr wrap="square" lIns="0" tIns="0" rIns="0" bIns="0" rtlCol="0"/>
            <a:lstStyle/>
            <a:p>
              <a:endParaRPr/>
            </a:p>
          </p:txBody>
        </p:sp>
        <p:sp>
          <p:nvSpPr>
            <p:cNvPr id="34" name="object 34"/>
            <p:cNvSpPr/>
            <p:nvPr/>
          </p:nvSpPr>
          <p:spPr>
            <a:xfrm>
              <a:off x="7866955" y="2597917"/>
              <a:ext cx="175260" cy="171450"/>
            </a:xfrm>
            <a:custGeom>
              <a:avLst/>
              <a:gdLst/>
              <a:ahLst/>
              <a:cxnLst/>
              <a:rect l="l" t="t" r="r" b="b"/>
              <a:pathLst>
                <a:path w="175259" h="171450">
                  <a:moveTo>
                    <a:pt x="62938" y="0"/>
                  </a:moveTo>
                  <a:lnTo>
                    <a:pt x="0" y="65215"/>
                  </a:lnTo>
                  <a:lnTo>
                    <a:pt x="174933" y="171086"/>
                  </a:lnTo>
                  <a:lnTo>
                    <a:pt x="62938" y="0"/>
                  </a:lnTo>
                  <a:close/>
                </a:path>
              </a:pathLst>
            </a:custGeom>
            <a:solidFill>
              <a:srgbClr val="000000"/>
            </a:solidFill>
          </p:spPr>
          <p:txBody>
            <a:bodyPr wrap="square" lIns="0" tIns="0" rIns="0" bIns="0" rtlCol="0"/>
            <a:lstStyle/>
            <a:p>
              <a:endParaRPr/>
            </a:p>
          </p:txBody>
        </p:sp>
        <p:sp>
          <p:nvSpPr>
            <p:cNvPr id="35" name="object 35"/>
            <p:cNvSpPr/>
            <p:nvPr/>
          </p:nvSpPr>
          <p:spPr>
            <a:xfrm>
              <a:off x="7878465" y="2609475"/>
              <a:ext cx="140335" cy="137160"/>
            </a:xfrm>
            <a:custGeom>
              <a:avLst/>
              <a:gdLst/>
              <a:ahLst/>
              <a:cxnLst/>
              <a:rect l="l" t="t" r="r" b="b"/>
              <a:pathLst>
                <a:path w="140334" h="137160">
                  <a:moveTo>
                    <a:pt x="50344" y="0"/>
                  </a:moveTo>
                  <a:lnTo>
                    <a:pt x="139883" y="136821"/>
                  </a:lnTo>
                  <a:lnTo>
                    <a:pt x="0" y="52150"/>
                  </a:lnTo>
                </a:path>
              </a:pathLst>
            </a:custGeom>
            <a:ln w="14495">
              <a:solidFill>
                <a:srgbClr val="000000"/>
              </a:solidFill>
            </a:ln>
          </p:spPr>
          <p:txBody>
            <a:bodyPr wrap="square" lIns="0" tIns="0" rIns="0" bIns="0" rtlCol="0"/>
            <a:lstStyle/>
            <a:p>
              <a:endParaRPr/>
            </a:p>
          </p:txBody>
        </p:sp>
        <p:sp>
          <p:nvSpPr>
            <p:cNvPr id="36" name="object 36"/>
            <p:cNvSpPr/>
            <p:nvPr/>
          </p:nvSpPr>
          <p:spPr>
            <a:xfrm>
              <a:off x="7110989" y="1746303"/>
              <a:ext cx="257175" cy="246379"/>
            </a:xfrm>
            <a:custGeom>
              <a:avLst/>
              <a:gdLst/>
              <a:ahLst/>
              <a:cxnLst/>
              <a:rect l="l" t="t" r="r" b="b"/>
              <a:pathLst>
                <a:path w="257175" h="246380">
                  <a:moveTo>
                    <a:pt x="128467" y="0"/>
                  </a:moveTo>
                  <a:lnTo>
                    <a:pt x="0" y="246084"/>
                  </a:lnTo>
                  <a:lnTo>
                    <a:pt x="256935" y="246084"/>
                  </a:lnTo>
                  <a:lnTo>
                    <a:pt x="128467" y="0"/>
                  </a:lnTo>
                  <a:close/>
                </a:path>
              </a:pathLst>
            </a:custGeom>
            <a:solidFill>
              <a:srgbClr val="BFBFBF"/>
            </a:solidFill>
          </p:spPr>
          <p:txBody>
            <a:bodyPr wrap="square" lIns="0" tIns="0" rIns="0" bIns="0" rtlCol="0"/>
            <a:lstStyle/>
            <a:p>
              <a:endParaRPr/>
            </a:p>
          </p:txBody>
        </p:sp>
        <p:sp>
          <p:nvSpPr>
            <p:cNvPr id="37" name="object 37"/>
            <p:cNvSpPr/>
            <p:nvPr/>
          </p:nvSpPr>
          <p:spPr>
            <a:xfrm>
              <a:off x="7110989" y="1746303"/>
              <a:ext cx="257175" cy="246379"/>
            </a:xfrm>
            <a:custGeom>
              <a:avLst/>
              <a:gdLst/>
              <a:ahLst/>
              <a:cxnLst/>
              <a:rect l="l" t="t" r="r" b="b"/>
              <a:pathLst>
                <a:path w="257175" h="246380">
                  <a:moveTo>
                    <a:pt x="256935" y="246084"/>
                  </a:moveTo>
                  <a:lnTo>
                    <a:pt x="128467" y="0"/>
                  </a:lnTo>
                  <a:lnTo>
                    <a:pt x="0" y="246084"/>
                  </a:lnTo>
                  <a:lnTo>
                    <a:pt x="256935" y="246084"/>
                  </a:lnTo>
                  <a:close/>
                </a:path>
              </a:pathLst>
            </a:custGeom>
            <a:ln w="14495">
              <a:solidFill>
                <a:srgbClr val="000000"/>
              </a:solidFill>
            </a:ln>
          </p:spPr>
          <p:txBody>
            <a:bodyPr wrap="square" lIns="0" tIns="0" rIns="0" bIns="0" rtlCol="0"/>
            <a:lstStyle/>
            <a:p>
              <a:endParaRPr/>
            </a:p>
          </p:txBody>
        </p:sp>
        <p:sp>
          <p:nvSpPr>
            <p:cNvPr id="38" name="object 38"/>
            <p:cNvSpPr/>
            <p:nvPr/>
          </p:nvSpPr>
          <p:spPr>
            <a:xfrm>
              <a:off x="6297266" y="2760806"/>
              <a:ext cx="290195" cy="260985"/>
            </a:xfrm>
            <a:custGeom>
              <a:avLst/>
              <a:gdLst/>
              <a:ahLst/>
              <a:cxnLst/>
              <a:rect l="l" t="t" r="r" b="b"/>
              <a:pathLst>
                <a:path w="290195" h="260985">
                  <a:moveTo>
                    <a:pt x="144955" y="0"/>
                  </a:moveTo>
                  <a:lnTo>
                    <a:pt x="99139" y="6651"/>
                  </a:lnTo>
                  <a:lnTo>
                    <a:pt x="59347" y="25173"/>
                  </a:lnTo>
                  <a:lnTo>
                    <a:pt x="27968" y="53415"/>
                  </a:lnTo>
                  <a:lnTo>
                    <a:pt x="7390" y="89228"/>
                  </a:lnTo>
                  <a:lnTo>
                    <a:pt x="0" y="130461"/>
                  </a:lnTo>
                  <a:lnTo>
                    <a:pt x="7390" y="171694"/>
                  </a:lnTo>
                  <a:lnTo>
                    <a:pt x="27968" y="207502"/>
                  </a:lnTo>
                  <a:lnTo>
                    <a:pt x="59347" y="235740"/>
                  </a:lnTo>
                  <a:lnTo>
                    <a:pt x="99139" y="254258"/>
                  </a:lnTo>
                  <a:lnTo>
                    <a:pt x="144955" y="260908"/>
                  </a:lnTo>
                  <a:lnTo>
                    <a:pt x="190764" y="254258"/>
                  </a:lnTo>
                  <a:lnTo>
                    <a:pt x="230551" y="235740"/>
                  </a:lnTo>
                  <a:lnTo>
                    <a:pt x="261928" y="207502"/>
                  </a:lnTo>
                  <a:lnTo>
                    <a:pt x="282506" y="171694"/>
                  </a:lnTo>
                  <a:lnTo>
                    <a:pt x="289896" y="130461"/>
                  </a:lnTo>
                  <a:lnTo>
                    <a:pt x="282506" y="89228"/>
                  </a:lnTo>
                  <a:lnTo>
                    <a:pt x="261928" y="53415"/>
                  </a:lnTo>
                  <a:lnTo>
                    <a:pt x="230551" y="25173"/>
                  </a:lnTo>
                  <a:lnTo>
                    <a:pt x="190764" y="6651"/>
                  </a:lnTo>
                  <a:lnTo>
                    <a:pt x="144955" y="0"/>
                  </a:lnTo>
                  <a:close/>
                </a:path>
              </a:pathLst>
            </a:custGeom>
            <a:solidFill>
              <a:srgbClr val="BFBFBF"/>
            </a:solidFill>
          </p:spPr>
          <p:txBody>
            <a:bodyPr wrap="square" lIns="0" tIns="0" rIns="0" bIns="0" rtlCol="0"/>
            <a:lstStyle/>
            <a:p>
              <a:endParaRPr/>
            </a:p>
          </p:txBody>
        </p:sp>
        <p:sp>
          <p:nvSpPr>
            <p:cNvPr id="39" name="object 39"/>
            <p:cNvSpPr/>
            <p:nvPr/>
          </p:nvSpPr>
          <p:spPr>
            <a:xfrm>
              <a:off x="6297266" y="2760806"/>
              <a:ext cx="2392680" cy="1799589"/>
            </a:xfrm>
            <a:custGeom>
              <a:avLst/>
              <a:gdLst/>
              <a:ahLst/>
              <a:cxnLst/>
              <a:rect l="l" t="t" r="r" b="b"/>
              <a:pathLst>
                <a:path w="2392679" h="1799589">
                  <a:moveTo>
                    <a:pt x="289896" y="130461"/>
                  </a:moveTo>
                  <a:lnTo>
                    <a:pt x="282506" y="89228"/>
                  </a:lnTo>
                  <a:lnTo>
                    <a:pt x="261928" y="53415"/>
                  </a:lnTo>
                  <a:lnTo>
                    <a:pt x="230551" y="25173"/>
                  </a:lnTo>
                  <a:lnTo>
                    <a:pt x="190764" y="6651"/>
                  </a:lnTo>
                  <a:lnTo>
                    <a:pt x="144955" y="0"/>
                  </a:lnTo>
                  <a:lnTo>
                    <a:pt x="99139" y="6651"/>
                  </a:lnTo>
                  <a:lnTo>
                    <a:pt x="59347" y="25173"/>
                  </a:lnTo>
                  <a:lnTo>
                    <a:pt x="27968" y="53415"/>
                  </a:lnTo>
                  <a:lnTo>
                    <a:pt x="7390" y="89228"/>
                  </a:lnTo>
                  <a:lnTo>
                    <a:pt x="0" y="130461"/>
                  </a:lnTo>
                  <a:lnTo>
                    <a:pt x="7390" y="171694"/>
                  </a:lnTo>
                  <a:lnTo>
                    <a:pt x="27968" y="207502"/>
                  </a:lnTo>
                  <a:lnTo>
                    <a:pt x="59347" y="235740"/>
                  </a:lnTo>
                  <a:lnTo>
                    <a:pt x="99139" y="254258"/>
                  </a:lnTo>
                  <a:lnTo>
                    <a:pt x="144955" y="260908"/>
                  </a:lnTo>
                  <a:lnTo>
                    <a:pt x="190764" y="254258"/>
                  </a:lnTo>
                  <a:lnTo>
                    <a:pt x="230551" y="235740"/>
                  </a:lnTo>
                  <a:lnTo>
                    <a:pt x="261928" y="207502"/>
                  </a:lnTo>
                  <a:lnTo>
                    <a:pt x="282506" y="171694"/>
                  </a:lnTo>
                  <a:lnTo>
                    <a:pt x="289896" y="130461"/>
                  </a:lnTo>
                </a:path>
                <a:path w="2392679" h="1799589">
                  <a:moveTo>
                    <a:pt x="1739188" y="255097"/>
                  </a:moveTo>
                  <a:lnTo>
                    <a:pt x="1380920" y="1025906"/>
                  </a:lnTo>
                </a:path>
                <a:path w="2392679" h="1799589">
                  <a:moveTo>
                    <a:pt x="1717471" y="249664"/>
                  </a:moveTo>
                  <a:lnTo>
                    <a:pt x="2198789" y="1022288"/>
                  </a:lnTo>
                </a:path>
                <a:path w="2392679" h="1799589">
                  <a:moveTo>
                    <a:pt x="2180620" y="1248775"/>
                  </a:moveTo>
                  <a:lnTo>
                    <a:pt x="1968015" y="1799595"/>
                  </a:lnTo>
                </a:path>
                <a:path w="2392679" h="1799589">
                  <a:moveTo>
                    <a:pt x="2180039" y="1248775"/>
                  </a:moveTo>
                  <a:lnTo>
                    <a:pt x="2392628" y="1799595"/>
                  </a:lnTo>
                </a:path>
              </a:pathLst>
            </a:custGeom>
            <a:ln w="14495">
              <a:solidFill>
                <a:srgbClr val="000000"/>
              </a:solidFill>
            </a:ln>
          </p:spPr>
          <p:txBody>
            <a:bodyPr wrap="square" lIns="0" tIns="0" rIns="0" bIns="0" rtlCol="0"/>
            <a:lstStyle/>
            <a:p>
              <a:endParaRPr/>
            </a:p>
          </p:txBody>
        </p:sp>
        <p:sp>
          <p:nvSpPr>
            <p:cNvPr id="40" name="object 40"/>
            <p:cNvSpPr/>
            <p:nvPr/>
          </p:nvSpPr>
          <p:spPr>
            <a:xfrm>
              <a:off x="8349702" y="3766037"/>
              <a:ext cx="257175" cy="246379"/>
            </a:xfrm>
            <a:custGeom>
              <a:avLst/>
              <a:gdLst/>
              <a:ahLst/>
              <a:cxnLst/>
              <a:rect l="l" t="t" r="r" b="b"/>
              <a:pathLst>
                <a:path w="257175" h="246379">
                  <a:moveTo>
                    <a:pt x="256935" y="0"/>
                  </a:moveTo>
                  <a:lnTo>
                    <a:pt x="0" y="0"/>
                  </a:lnTo>
                  <a:lnTo>
                    <a:pt x="128467" y="246084"/>
                  </a:lnTo>
                  <a:lnTo>
                    <a:pt x="256935" y="0"/>
                  </a:lnTo>
                  <a:close/>
                </a:path>
              </a:pathLst>
            </a:custGeom>
            <a:solidFill>
              <a:srgbClr val="BFBFBF"/>
            </a:solidFill>
          </p:spPr>
          <p:txBody>
            <a:bodyPr wrap="square" lIns="0" tIns="0" rIns="0" bIns="0" rtlCol="0"/>
            <a:lstStyle/>
            <a:p>
              <a:endParaRPr/>
            </a:p>
          </p:txBody>
        </p:sp>
        <p:sp>
          <p:nvSpPr>
            <p:cNvPr id="41" name="object 41"/>
            <p:cNvSpPr/>
            <p:nvPr/>
          </p:nvSpPr>
          <p:spPr>
            <a:xfrm>
              <a:off x="7468031" y="3766037"/>
              <a:ext cx="1139190" cy="794385"/>
            </a:xfrm>
            <a:custGeom>
              <a:avLst/>
              <a:gdLst/>
              <a:ahLst/>
              <a:cxnLst/>
              <a:rect l="l" t="t" r="r" b="b"/>
              <a:pathLst>
                <a:path w="1139190" h="794385">
                  <a:moveTo>
                    <a:pt x="1138605" y="0"/>
                  </a:moveTo>
                  <a:lnTo>
                    <a:pt x="1010137" y="246084"/>
                  </a:lnTo>
                  <a:lnTo>
                    <a:pt x="881670" y="0"/>
                  </a:lnTo>
                  <a:lnTo>
                    <a:pt x="1138605" y="0"/>
                  </a:lnTo>
                  <a:close/>
                </a:path>
                <a:path w="1139190" h="794385">
                  <a:moveTo>
                    <a:pt x="212589" y="243545"/>
                  </a:moveTo>
                  <a:lnTo>
                    <a:pt x="0" y="794365"/>
                  </a:lnTo>
                </a:path>
                <a:path w="1139190" h="794385">
                  <a:moveTo>
                    <a:pt x="212024" y="243545"/>
                  </a:moveTo>
                  <a:lnTo>
                    <a:pt x="424613" y="794365"/>
                  </a:lnTo>
                </a:path>
              </a:pathLst>
            </a:custGeom>
            <a:ln w="14495">
              <a:solidFill>
                <a:srgbClr val="000000"/>
              </a:solidFill>
            </a:ln>
          </p:spPr>
          <p:txBody>
            <a:bodyPr wrap="square" lIns="0" tIns="0" rIns="0" bIns="0" rtlCol="0"/>
            <a:lstStyle/>
            <a:p>
              <a:endParaRPr/>
            </a:p>
          </p:txBody>
        </p:sp>
        <p:sp>
          <p:nvSpPr>
            <p:cNvPr id="42" name="object 42"/>
            <p:cNvSpPr/>
            <p:nvPr/>
          </p:nvSpPr>
          <p:spPr>
            <a:xfrm>
              <a:off x="7552452" y="3766037"/>
              <a:ext cx="257175" cy="246379"/>
            </a:xfrm>
            <a:custGeom>
              <a:avLst/>
              <a:gdLst/>
              <a:ahLst/>
              <a:cxnLst/>
              <a:rect l="l" t="t" r="r" b="b"/>
              <a:pathLst>
                <a:path w="257175" h="246379">
                  <a:moveTo>
                    <a:pt x="256935" y="0"/>
                  </a:moveTo>
                  <a:lnTo>
                    <a:pt x="0" y="0"/>
                  </a:lnTo>
                  <a:lnTo>
                    <a:pt x="128467" y="246084"/>
                  </a:lnTo>
                  <a:lnTo>
                    <a:pt x="256935" y="0"/>
                  </a:lnTo>
                  <a:close/>
                </a:path>
              </a:pathLst>
            </a:custGeom>
            <a:solidFill>
              <a:srgbClr val="BFBFBF"/>
            </a:solidFill>
          </p:spPr>
          <p:txBody>
            <a:bodyPr wrap="square" lIns="0" tIns="0" rIns="0" bIns="0" rtlCol="0"/>
            <a:lstStyle/>
            <a:p>
              <a:endParaRPr/>
            </a:p>
          </p:txBody>
        </p:sp>
        <p:sp>
          <p:nvSpPr>
            <p:cNvPr id="43" name="object 43"/>
            <p:cNvSpPr/>
            <p:nvPr/>
          </p:nvSpPr>
          <p:spPr>
            <a:xfrm>
              <a:off x="7552452" y="3766037"/>
              <a:ext cx="257175" cy="246379"/>
            </a:xfrm>
            <a:custGeom>
              <a:avLst/>
              <a:gdLst/>
              <a:ahLst/>
              <a:cxnLst/>
              <a:rect l="l" t="t" r="r" b="b"/>
              <a:pathLst>
                <a:path w="257175" h="246379">
                  <a:moveTo>
                    <a:pt x="256935" y="0"/>
                  </a:moveTo>
                  <a:lnTo>
                    <a:pt x="128467" y="246084"/>
                  </a:lnTo>
                  <a:lnTo>
                    <a:pt x="0" y="0"/>
                  </a:lnTo>
                  <a:lnTo>
                    <a:pt x="256935" y="0"/>
                  </a:lnTo>
                  <a:close/>
                </a:path>
              </a:pathLst>
            </a:custGeom>
            <a:ln w="14495">
              <a:solidFill>
                <a:srgbClr val="000000"/>
              </a:solidFill>
            </a:ln>
          </p:spPr>
          <p:txBody>
            <a:bodyPr wrap="square" lIns="0" tIns="0" rIns="0" bIns="0" rtlCol="0"/>
            <a:lstStyle/>
            <a:p>
              <a:endParaRPr/>
            </a:p>
          </p:txBody>
        </p:sp>
        <p:sp>
          <p:nvSpPr>
            <p:cNvPr id="44" name="object 44"/>
            <p:cNvSpPr/>
            <p:nvPr/>
          </p:nvSpPr>
          <p:spPr>
            <a:xfrm>
              <a:off x="7884495" y="2775300"/>
              <a:ext cx="290195" cy="260985"/>
            </a:xfrm>
            <a:custGeom>
              <a:avLst/>
              <a:gdLst/>
              <a:ahLst/>
              <a:cxnLst/>
              <a:rect l="l" t="t" r="r" b="b"/>
              <a:pathLst>
                <a:path w="290195" h="260985">
                  <a:moveTo>
                    <a:pt x="144955" y="0"/>
                  </a:moveTo>
                  <a:lnTo>
                    <a:pt x="99139" y="6651"/>
                  </a:lnTo>
                  <a:lnTo>
                    <a:pt x="59347" y="25173"/>
                  </a:lnTo>
                  <a:lnTo>
                    <a:pt x="27968" y="53415"/>
                  </a:lnTo>
                  <a:lnTo>
                    <a:pt x="7390" y="89228"/>
                  </a:lnTo>
                  <a:lnTo>
                    <a:pt x="0" y="130461"/>
                  </a:lnTo>
                  <a:lnTo>
                    <a:pt x="7390" y="171694"/>
                  </a:lnTo>
                  <a:lnTo>
                    <a:pt x="27968" y="207502"/>
                  </a:lnTo>
                  <a:lnTo>
                    <a:pt x="59347" y="235740"/>
                  </a:lnTo>
                  <a:lnTo>
                    <a:pt x="99139" y="254258"/>
                  </a:lnTo>
                  <a:lnTo>
                    <a:pt x="144955" y="260908"/>
                  </a:lnTo>
                  <a:lnTo>
                    <a:pt x="190764" y="254258"/>
                  </a:lnTo>
                  <a:lnTo>
                    <a:pt x="230551" y="235740"/>
                  </a:lnTo>
                  <a:lnTo>
                    <a:pt x="261928" y="207502"/>
                  </a:lnTo>
                  <a:lnTo>
                    <a:pt x="282506" y="171694"/>
                  </a:lnTo>
                  <a:lnTo>
                    <a:pt x="289896" y="130461"/>
                  </a:lnTo>
                  <a:lnTo>
                    <a:pt x="282506" y="89228"/>
                  </a:lnTo>
                  <a:lnTo>
                    <a:pt x="261928" y="53415"/>
                  </a:lnTo>
                  <a:lnTo>
                    <a:pt x="230551" y="25173"/>
                  </a:lnTo>
                  <a:lnTo>
                    <a:pt x="190764" y="6651"/>
                  </a:lnTo>
                  <a:lnTo>
                    <a:pt x="144955" y="0"/>
                  </a:lnTo>
                  <a:close/>
                </a:path>
              </a:pathLst>
            </a:custGeom>
            <a:solidFill>
              <a:srgbClr val="BFBFBF"/>
            </a:solidFill>
          </p:spPr>
          <p:txBody>
            <a:bodyPr wrap="square" lIns="0" tIns="0" rIns="0" bIns="0" rtlCol="0"/>
            <a:lstStyle/>
            <a:p>
              <a:endParaRPr/>
            </a:p>
          </p:txBody>
        </p:sp>
        <p:sp>
          <p:nvSpPr>
            <p:cNvPr id="45" name="object 45"/>
            <p:cNvSpPr/>
            <p:nvPr/>
          </p:nvSpPr>
          <p:spPr>
            <a:xfrm>
              <a:off x="7884495" y="2775300"/>
              <a:ext cx="290195" cy="260985"/>
            </a:xfrm>
            <a:custGeom>
              <a:avLst/>
              <a:gdLst/>
              <a:ahLst/>
              <a:cxnLst/>
              <a:rect l="l" t="t" r="r" b="b"/>
              <a:pathLst>
                <a:path w="290195" h="260985">
                  <a:moveTo>
                    <a:pt x="0" y="130461"/>
                  </a:moveTo>
                  <a:lnTo>
                    <a:pt x="7390" y="89228"/>
                  </a:lnTo>
                  <a:lnTo>
                    <a:pt x="27968" y="53415"/>
                  </a:lnTo>
                  <a:lnTo>
                    <a:pt x="59347" y="25173"/>
                  </a:lnTo>
                  <a:lnTo>
                    <a:pt x="99139" y="6651"/>
                  </a:lnTo>
                  <a:lnTo>
                    <a:pt x="144955" y="0"/>
                  </a:lnTo>
                  <a:lnTo>
                    <a:pt x="190764" y="6651"/>
                  </a:lnTo>
                  <a:lnTo>
                    <a:pt x="230551" y="25173"/>
                  </a:lnTo>
                  <a:lnTo>
                    <a:pt x="261928" y="53415"/>
                  </a:lnTo>
                  <a:lnTo>
                    <a:pt x="282506" y="89228"/>
                  </a:lnTo>
                  <a:lnTo>
                    <a:pt x="289896" y="130461"/>
                  </a:lnTo>
                  <a:lnTo>
                    <a:pt x="282506" y="171694"/>
                  </a:lnTo>
                  <a:lnTo>
                    <a:pt x="261928" y="207502"/>
                  </a:lnTo>
                  <a:lnTo>
                    <a:pt x="230551" y="235740"/>
                  </a:lnTo>
                  <a:lnTo>
                    <a:pt x="190764" y="254258"/>
                  </a:lnTo>
                  <a:lnTo>
                    <a:pt x="144955" y="260908"/>
                  </a:lnTo>
                  <a:lnTo>
                    <a:pt x="99139" y="254258"/>
                  </a:lnTo>
                  <a:lnTo>
                    <a:pt x="59347" y="235740"/>
                  </a:lnTo>
                  <a:lnTo>
                    <a:pt x="27968" y="207502"/>
                  </a:lnTo>
                  <a:lnTo>
                    <a:pt x="7390" y="171694"/>
                  </a:lnTo>
                  <a:lnTo>
                    <a:pt x="0" y="130461"/>
                  </a:lnTo>
                </a:path>
              </a:pathLst>
            </a:custGeom>
            <a:ln w="14495">
              <a:solidFill>
                <a:srgbClr val="000000"/>
              </a:solidFill>
            </a:ln>
          </p:spPr>
          <p:txBody>
            <a:bodyPr wrap="square" lIns="0" tIns="0" rIns="0" bIns="0" rtlCol="0"/>
            <a:lstStyle/>
            <a:p>
              <a:endParaRPr/>
            </a:p>
          </p:txBody>
        </p:sp>
      </p:grpSp>
      <p:grpSp>
        <p:nvGrpSpPr>
          <p:cNvPr id="46" name="object 46"/>
          <p:cNvGrpSpPr/>
          <p:nvPr/>
        </p:nvGrpSpPr>
        <p:grpSpPr>
          <a:xfrm>
            <a:off x="2150710" y="1739056"/>
            <a:ext cx="2922905" cy="2828925"/>
            <a:chOff x="2150710" y="1739056"/>
            <a:chExt cx="2922905" cy="2828925"/>
          </a:xfrm>
        </p:grpSpPr>
        <p:sp>
          <p:nvSpPr>
            <p:cNvPr id="47" name="object 47"/>
            <p:cNvSpPr/>
            <p:nvPr/>
          </p:nvSpPr>
          <p:spPr>
            <a:xfrm>
              <a:off x="4052106" y="3003232"/>
              <a:ext cx="1014094" cy="1557655"/>
            </a:xfrm>
            <a:custGeom>
              <a:avLst/>
              <a:gdLst/>
              <a:ahLst/>
              <a:cxnLst/>
              <a:rect l="l" t="t" r="r" b="b"/>
              <a:pathLst>
                <a:path w="1014095" h="1557654">
                  <a:moveTo>
                    <a:pt x="372746" y="0"/>
                  </a:moveTo>
                  <a:lnTo>
                    <a:pt x="0" y="776243"/>
                  </a:lnTo>
                </a:path>
                <a:path w="1014095" h="1557654">
                  <a:moveTo>
                    <a:pt x="340162" y="5433"/>
                  </a:moveTo>
                  <a:lnTo>
                    <a:pt x="810613" y="769012"/>
                  </a:lnTo>
                </a:path>
                <a:path w="1014095" h="1557654">
                  <a:moveTo>
                    <a:pt x="801960" y="1006350"/>
                  </a:moveTo>
                  <a:lnTo>
                    <a:pt x="589371" y="1557170"/>
                  </a:lnTo>
                </a:path>
                <a:path w="1014095" h="1557654">
                  <a:moveTo>
                    <a:pt x="801379" y="1006350"/>
                  </a:moveTo>
                  <a:lnTo>
                    <a:pt x="1013985" y="1557170"/>
                  </a:lnTo>
                </a:path>
              </a:pathLst>
            </a:custGeom>
            <a:ln w="14495">
              <a:solidFill>
                <a:srgbClr val="000000"/>
              </a:solidFill>
            </a:ln>
          </p:spPr>
          <p:txBody>
            <a:bodyPr wrap="square" lIns="0" tIns="0" rIns="0" bIns="0" rtlCol="0"/>
            <a:lstStyle/>
            <a:p>
              <a:endParaRPr/>
            </a:p>
          </p:txBody>
        </p:sp>
        <p:sp>
          <p:nvSpPr>
            <p:cNvPr id="48" name="object 48"/>
            <p:cNvSpPr/>
            <p:nvPr/>
          </p:nvSpPr>
          <p:spPr>
            <a:xfrm>
              <a:off x="4725882" y="3766037"/>
              <a:ext cx="257175" cy="246379"/>
            </a:xfrm>
            <a:custGeom>
              <a:avLst/>
              <a:gdLst/>
              <a:ahLst/>
              <a:cxnLst/>
              <a:rect l="l" t="t" r="r" b="b"/>
              <a:pathLst>
                <a:path w="257175" h="246379">
                  <a:moveTo>
                    <a:pt x="256950" y="0"/>
                  </a:moveTo>
                  <a:lnTo>
                    <a:pt x="0" y="0"/>
                  </a:lnTo>
                  <a:lnTo>
                    <a:pt x="128483" y="246084"/>
                  </a:lnTo>
                  <a:lnTo>
                    <a:pt x="256950" y="0"/>
                  </a:lnTo>
                  <a:close/>
                </a:path>
              </a:pathLst>
            </a:custGeom>
            <a:solidFill>
              <a:srgbClr val="BFBFBF"/>
            </a:solidFill>
          </p:spPr>
          <p:txBody>
            <a:bodyPr wrap="square" lIns="0" tIns="0" rIns="0" bIns="0" rtlCol="0"/>
            <a:lstStyle/>
            <a:p>
              <a:endParaRPr/>
            </a:p>
          </p:txBody>
        </p:sp>
        <p:sp>
          <p:nvSpPr>
            <p:cNvPr id="49" name="object 49"/>
            <p:cNvSpPr/>
            <p:nvPr/>
          </p:nvSpPr>
          <p:spPr>
            <a:xfrm>
              <a:off x="3844227" y="3766037"/>
              <a:ext cx="1139190" cy="794385"/>
            </a:xfrm>
            <a:custGeom>
              <a:avLst/>
              <a:gdLst/>
              <a:ahLst/>
              <a:cxnLst/>
              <a:rect l="l" t="t" r="r" b="b"/>
              <a:pathLst>
                <a:path w="1139189" h="794385">
                  <a:moveTo>
                    <a:pt x="1138605" y="0"/>
                  </a:moveTo>
                  <a:lnTo>
                    <a:pt x="1010137" y="246084"/>
                  </a:lnTo>
                  <a:lnTo>
                    <a:pt x="881654" y="0"/>
                  </a:lnTo>
                  <a:lnTo>
                    <a:pt x="1138605" y="0"/>
                  </a:lnTo>
                  <a:close/>
                </a:path>
                <a:path w="1139189" h="794385">
                  <a:moveTo>
                    <a:pt x="212605" y="243545"/>
                  </a:moveTo>
                  <a:lnTo>
                    <a:pt x="0" y="794365"/>
                  </a:lnTo>
                </a:path>
                <a:path w="1139189" h="794385">
                  <a:moveTo>
                    <a:pt x="212024" y="243545"/>
                  </a:moveTo>
                  <a:lnTo>
                    <a:pt x="424613" y="794365"/>
                  </a:lnTo>
                </a:path>
              </a:pathLst>
            </a:custGeom>
            <a:ln w="14495">
              <a:solidFill>
                <a:srgbClr val="000000"/>
              </a:solidFill>
            </a:ln>
          </p:spPr>
          <p:txBody>
            <a:bodyPr wrap="square" lIns="0" tIns="0" rIns="0" bIns="0" rtlCol="0"/>
            <a:lstStyle/>
            <a:p>
              <a:endParaRPr/>
            </a:p>
          </p:txBody>
        </p:sp>
        <p:sp>
          <p:nvSpPr>
            <p:cNvPr id="50" name="object 50"/>
            <p:cNvSpPr/>
            <p:nvPr/>
          </p:nvSpPr>
          <p:spPr>
            <a:xfrm>
              <a:off x="3928647" y="3766037"/>
              <a:ext cx="257175" cy="246379"/>
            </a:xfrm>
            <a:custGeom>
              <a:avLst/>
              <a:gdLst/>
              <a:ahLst/>
              <a:cxnLst/>
              <a:rect l="l" t="t" r="r" b="b"/>
              <a:pathLst>
                <a:path w="257175" h="246379">
                  <a:moveTo>
                    <a:pt x="256935" y="0"/>
                  </a:moveTo>
                  <a:lnTo>
                    <a:pt x="0" y="0"/>
                  </a:lnTo>
                  <a:lnTo>
                    <a:pt x="128467" y="246084"/>
                  </a:lnTo>
                  <a:lnTo>
                    <a:pt x="256935" y="0"/>
                  </a:lnTo>
                  <a:close/>
                </a:path>
              </a:pathLst>
            </a:custGeom>
            <a:solidFill>
              <a:srgbClr val="BFBFBF"/>
            </a:solidFill>
          </p:spPr>
          <p:txBody>
            <a:bodyPr wrap="square" lIns="0" tIns="0" rIns="0" bIns="0" rtlCol="0"/>
            <a:lstStyle/>
            <a:p>
              <a:endParaRPr/>
            </a:p>
          </p:txBody>
        </p:sp>
        <p:sp>
          <p:nvSpPr>
            <p:cNvPr id="51" name="object 51"/>
            <p:cNvSpPr/>
            <p:nvPr/>
          </p:nvSpPr>
          <p:spPr>
            <a:xfrm>
              <a:off x="2157958" y="2985142"/>
              <a:ext cx="2028189" cy="1560830"/>
            </a:xfrm>
            <a:custGeom>
              <a:avLst/>
              <a:gdLst/>
              <a:ahLst/>
              <a:cxnLst/>
              <a:rect l="l" t="t" r="r" b="b"/>
              <a:pathLst>
                <a:path w="2028189" h="1560829">
                  <a:moveTo>
                    <a:pt x="2027624" y="780895"/>
                  </a:moveTo>
                  <a:lnTo>
                    <a:pt x="1899156" y="1026979"/>
                  </a:lnTo>
                  <a:lnTo>
                    <a:pt x="1770689" y="780895"/>
                  </a:lnTo>
                  <a:lnTo>
                    <a:pt x="2027624" y="780895"/>
                  </a:lnTo>
                  <a:close/>
                </a:path>
                <a:path w="2028189" h="1560829">
                  <a:moveTo>
                    <a:pt x="678204" y="7239"/>
                  </a:moveTo>
                  <a:lnTo>
                    <a:pt x="200515" y="761768"/>
                  </a:lnTo>
                </a:path>
                <a:path w="2028189" h="1560829">
                  <a:moveTo>
                    <a:pt x="642024" y="0"/>
                  </a:moveTo>
                  <a:lnTo>
                    <a:pt x="1003903" y="761768"/>
                  </a:lnTo>
                </a:path>
                <a:path w="2028189" h="1560829">
                  <a:moveTo>
                    <a:pt x="212594" y="1009946"/>
                  </a:moveTo>
                  <a:lnTo>
                    <a:pt x="0" y="1560764"/>
                  </a:lnTo>
                </a:path>
                <a:path w="2028189" h="1560829">
                  <a:moveTo>
                    <a:pt x="212016" y="1009946"/>
                  </a:moveTo>
                  <a:lnTo>
                    <a:pt x="424616" y="1560764"/>
                  </a:lnTo>
                </a:path>
              </a:pathLst>
            </a:custGeom>
            <a:ln w="14495">
              <a:solidFill>
                <a:srgbClr val="000000"/>
              </a:solidFill>
            </a:ln>
          </p:spPr>
          <p:txBody>
            <a:bodyPr wrap="square" lIns="0" tIns="0" rIns="0" bIns="0" rtlCol="0"/>
            <a:lstStyle/>
            <a:p>
              <a:endParaRPr/>
            </a:p>
          </p:txBody>
        </p:sp>
        <p:sp>
          <p:nvSpPr>
            <p:cNvPr id="52" name="object 52"/>
            <p:cNvSpPr/>
            <p:nvPr/>
          </p:nvSpPr>
          <p:spPr>
            <a:xfrm>
              <a:off x="2242375" y="3751541"/>
              <a:ext cx="257175" cy="246379"/>
            </a:xfrm>
            <a:custGeom>
              <a:avLst/>
              <a:gdLst/>
              <a:ahLst/>
              <a:cxnLst/>
              <a:rect l="l" t="t" r="r" b="b"/>
              <a:pathLst>
                <a:path w="257175" h="246379">
                  <a:moveTo>
                    <a:pt x="256943" y="0"/>
                  </a:moveTo>
                  <a:lnTo>
                    <a:pt x="0" y="0"/>
                  </a:lnTo>
                  <a:lnTo>
                    <a:pt x="128470" y="246085"/>
                  </a:lnTo>
                  <a:lnTo>
                    <a:pt x="256943" y="0"/>
                  </a:lnTo>
                  <a:close/>
                </a:path>
              </a:pathLst>
            </a:custGeom>
            <a:solidFill>
              <a:srgbClr val="BFBFBF"/>
            </a:solidFill>
          </p:spPr>
          <p:txBody>
            <a:bodyPr wrap="square" lIns="0" tIns="0" rIns="0" bIns="0" rtlCol="0"/>
            <a:lstStyle/>
            <a:p>
              <a:endParaRPr/>
            </a:p>
          </p:txBody>
        </p:sp>
        <p:sp>
          <p:nvSpPr>
            <p:cNvPr id="53" name="object 53"/>
            <p:cNvSpPr/>
            <p:nvPr/>
          </p:nvSpPr>
          <p:spPr>
            <a:xfrm>
              <a:off x="2242375" y="3751541"/>
              <a:ext cx="1122045" cy="789305"/>
            </a:xfrm>
            <a:custGeom>
              <a:avLst/>
              <a:gdLst/>
              <a:ahLst/>
              <a:cxnLst/>
              <a:rect l="l" t="t" r="r" b="b"/>
              <a:pathLst>
                <a:path w="1122045" h="789304">
                  <a:moveTo>
                    <a:pt x="256943" y="0"/>
                  </a:moveTo>
                  <a:lnTo>
                    <a:pt x="128470" y="246085"/>
                  </a:lnTo>
                  <a:lnTo>
                    <a:pt x="0" y="0"/>
                  </a:lnTo>
                  <a:lnTo>
                    <a:pt x="256943" y="0"/>
                  </a:lnTo>
                  <a:close/>
                </a:path>
                <a:path w="1122045" h="789304">
                  <a:moveTo>
                    <a:pt x="909719" y="238485"/>
                  </a:moveTo>
                  <a:lnTo>
                    <a:pt x="697129" y="789305"/>
                  </a:lnTo>
                </a:path>
                <a:path w="1122045" h="789304">
                  <a:moveTo>
                    <a:pt x="909138" y="238485"/>
                  </a:moveTo>
                  <a:lnTo>
                    <a:pt x="1121727" y="789305"/>
                  </a:lnTo>
                </a:path>
              </a:pathLst>
            </a:custGeom>
            <a:ln w="14495">
              <a:solidFill>
                <a:srgbClr val="000000"/>
              </a:solidFill>
            </a:ln>
          </p:spPr>
          <p:txBody>
            <a:bodyPr wrap="square" lIns="0" tIns="0" rIns="0" bIns="0" rtlCol="0"/>
            <a:lstStyle/>
            <a:p>
              <a:endParaRPr/>
            </a:p>
          </p:txBody>
        </p:sp>
        <p:sp>
          <p:nvSpPr>
            <p:cNvPr id="54" name="object 54"/>
            <p:cNvSpPr/>
            <p:nvPr/>
          </p:nvSpPr>
          <p:spPr>
            <a:xfrm>
              <a:off x="3023909" y="3746487"/>
              <a:ext cx="257175" cy="246379"/>
            </a:xfrm>
            <a:custGeom>
              <a:avLst/>
              <a:gdLst/>
              <a:ahLst/>
              <a:cxnLst/>
              <a:rect l="l" t="t" r="r" b="b"/>
              <a:pathLst>
                <a:path w="257175" h="246379">
                  <a:moveTo>
                    <a:pt x="256935" y="0"/>
                  </a:moveTo>
                  <a:lnTo>
                    <a:pt x="0" y="0"/>
                  </a:lnTo>
                  <a:lnTo>
                    <a:pt x="128483" y="246079"/>
                  </a:lnTo>
                  <a:lnTo>
                    <a:pt x="256935" y="0"/>
                  </a:lnTo>
                  <a:close/>
                </a:path>
              </a:pathLst>
            </a:custGeom>
            <a:solidFill>
              <a:srgbClr val="BFBFBF"/>
            </a:solidFill>
          </p:spPr>
          <p:txBody>
            <a:bodyPr wrap="square" lIns="0" tIns="0" rIns="0" bIns="0" rtlCol="0"/>
            <a:lstStyle/>
            <a:p>
              <a:endParaRPr/>
            </a:p>
          </p:txBody>
        </p:sp>
        <p:sp>
          <p:nvSpPr>
            <p:cNvPr id="55" name="object 55"/>
            <p:cNvSpPr/>
            <p:nvPr/>
          </p:nvSpPr>
          <p:spPr>
            <a:xfrm>
              <a:off x="2834372" y="1991775"/>
              <a:ext cx="1577975" cy="2000885"/>
            </a:xfrm>
            <a:custGeom>
              <a:avLst/>
              <a:gdLst/>
              <a:ahLst/>
              <a:cxnLst/>
              <a:rect l="l" t="t" r="r" b="b"/>
              <a:pathLst>
                <a:path w="1577975" h="2000885">
                  <a:moveTo>
                    <a:pt x="446472" y="1754711"/>
                  </a:moveTo>
                  <a:lnTo>
                    <a:pt x="318020" y="2000790"/>
                  </a:lnTo>
                  <a:lnTo>
                    <a:pt x="189537" y="1754711"/>
                  </a:lnTo>
                  <a:lnTo>
                    <a:pt x="446472" y="1754711"/>
                  </a:lnTo>
                  <a:close/>
                </a:path>
                <a:path w="1577975" h="2000885">
                  <a:moveTo>
                    <a:pt x="778044" y="0"/>
                  </a:moveTo>
                  <a:lnTo>
                    <a:pt x="1577807" y="794329"/>
                  </a:lnTo>
                </a:path>
                <a:path w="1577975" h="2000885">
                  <a:moveTo>
                    <a:pt x="778044" y="0"/>
                  </a:moveTo>
                  <a:lnTo>
                    <a:pt x="0" y="740043"/>
                  </a:lnTo>
                </a:path>
              </a:pathLst>
            </a:custGeom>
            <a:ln w="14495">
              <a:solidFill>
                <a:srgbClr val="000000"/>
              </a:solidFill>
            </a:ln>
          </p:spPr>
          <p:txBody>
            <a:bodyPr wrap="square" lIns="0" tIns="0" rIns="0" bIns="0" rtlCol="0"/>
            <a:lstStyle/>
            <a:p>
              <a:endParaRPr/>
            </a:p>
          </p:txBody>
        </p:sp>
        <p:sp>
          <p:nvSpPr>
            <p:cNvPr id="56" name="object 56"/>
            <p:cNvSpPr/>
            <p:nvPr/>
          </p:nvSpPr>
          <p:spPr>
            <a:xfrm>
              <a:off x="2810676" y="2584099"/>
              <a:ext cx="175895" cy="170815"/>
            </a:xfrm>
            <a:custGeom>
              <a:avLst/>
              <a:gdLst/>
              <a:ahLst/>
              <a:cxnLst/>
              <a:rect l="l" t="t" r="r" b="b"/>
              <a:pathLst>
                <a:path w="175894" h="170814">
                  <a:moveTo>
                    <a:pt x="113235" y="0"/>
                  </a:moveTo>
                  <a:lnTo>
                    <a:pt x="0" y="170253"/>
                  </a:lnTo>
                  <a:lnTo>
                    <a:pt x="175702" y="65670"/>
                  </a:lnTo>
                  <a:lnTo>
                    <a:pt x="113235" y="0"/>
                  </a:lnTo>
                  <a:close/>
                </a:path>
              </a:pathLst>
            </a:custGeom>
            <a:solidFill>
              <a:srgbClr val="000000"/>
            </a:solidFill>
          </p:spPr>
          <p:txBody>
            <a:bodyPr wrap="square" lIns="0" tIns="0" rIns="0" bIns="0" rtlCol="0"/>
            <a:lstStyle/>
            <a:p>
              <a:endParaRPr/>
            </a:p>
          </p:txBody>
        </p:sp>
        <p:sp>
          <p:nvSpPr>
            <p:cNvPr id="57" name="object 57"/>
            <p:cNvSpPr/>
            <p:nvPr/>
          </p:nvSpPr>
          <p:spPr>
            <a:xfrm>
              <a:off x="2834372" y="2595672"/>
              <a:ext cx="140970" cy="136525"/>
            </a:xfrm>
            <a:custGeom>
              <a:avLst/>
              <a:gdLst/>
              <a:ahLst/>
              <a:cxnLst/>
              <a:rect l="l" t="t" r="r" b="b"/>
              <a:pathLst>
                <a:path w="140969" h="136525">
                  <a:moveTo>
                    <a:pt x="140511" y="52527"/>
                  </a:moveTo>
                  <a:lnTo>
                    <a:pt x="0" y="136146"/>
                  </a:lnTo>
                  <a:lnTo>
                    <a:pt x="90544" y="0"/>
                  </a:lnTo>
                </a:path>
              </a:pathLst>
            </a:custGeom>
            <a:ln w="14495">
              <a:solidFill>
                <a:srgbClr val="000000"/>
              </a:solidFill>
            </a:ln>
          </p:spPr>
          <p:txBody>
            <a:bodyPr wrap="square" lIns="0" tIns="0" rIns="0" bIns="0" rtlCol="0"/>
            <a:lstStyle/>
            <a:p>
              <a:endParaRPr/>
            </a:p>
          </p:txBody>
        </p:sp>
        <p:sp>
          <p:nvSpPr>
            <p:cNvPr id="58" name="object 58"/>
            <p:cNvSpPr/>
            <p:nvPr/>
          </p:nvSpPr>
          <p:spPr>
            <a:xfrm>
              <a:off x="3487169" y="1746303"/>
              <a:ext cx="257175" cy="246379"/>
            </a:xfrm>
            <a:custGeom>
              <a:avLst/>
              <a:gdLst/>
              <a:ahLst/>
              <a:cxnLst/>
              <a:rect l="l" t="t" r="r" b="b"/>
              <a:pathLst>
                <a:path w="257175" h="246380">
                  <a:moveTo>
                    <a:pt x="128483" y="0"/>
                  </a:moveTo>
                  <a:lnTo>
                    <a:pt x="0" y="246084"/>
                  </a:lnTo>
                  <a:lnTo>
                    <a:pt x="256950" y="246084"/>
                  </a:lnTo>
                  <a:lnTo>
                    <a:pt x="128483" y="0"/>
                  </a:lnTo>
                  <a:close/>
                </a:path>
              </a:pathLst>
            </a:custGeom>
            <a:solidFill>
              <a:srgbClr val="BFBFBF"/>
            </a:solidFill>
          </p:spPr>
          <p:txBody>
            <a:bodyPr wrap="square" lIns="0" tIns="0" rIns="0" bIns="0" rtlCol="0"/>
            <a:lstStyle/>
            <a:p>
              <a:endParaRPr/>
            </a:p>
          </p:txBody>
        </p:sp>
        <p:sp>
          <p:nvSpPr>
            <p:cNvPr id="59" name="object 59"/>
            <p:cNvSpPr/>
            <p:nvPr/>
          </p:nvSpPr>
          <p:spPr>
            <a:xfrm>
              <a:off x="3487169" y="1746303"/>
              <a:ext cx="257175" cy="246379"/>
            </a:xfrm>
            <a:custGeom>
              <a:avLst/>
              <a:gdLst/>
              <a:ahLst/>
              <a:cxnLst/>
              <a:rect l="l" t="t" r="r" b="b"/>
              <a:pathLst>
                <a:path w="257175" h="246380">
                  <a:moveTo>
                    <a:pt x="256950" y="246084"/>
                  </a:moveTo>
                  <a:lnTo>
                    <a:pt x="128483" y="0"/>
                  </a:lnTo>
                  <a:lnTo>
                    <a:pt x="0" y="246084"/>
                  </a:lnTo>
                  <a:lnTo>
                    <a:pt x="256950" y="246084"/>
                  </a:lnTo>
                  <a:close/>
                </a:path>
              </a:pathLst>
            </a:custGeom>
            <a:ln w="14495">
              <a:solidFill>
                <a:srgbClr val="000000"/>
              </a:solidFill>
            </a:ln>
          </p:spPr>
          <p:txBody>
            <a:bodyPr wrap="square" lIns="0" tIns="0" rIns="0" bIns="0" rtlCol="0"/>
            <a:lstStyle/>
            <a:p>
              <a:endParaRPr/>
            </a:p>
          </p:txBody>
        </p:sp>
        <p:sp>
          <p:nvSpPr>
            <p:cNvPr id="60" name="object 60"/>
            <p:cNvSpPr/>
            <p:nvPr/>
          </p:nvSpPr>
          <p:spPr>
            <a:xfrm>
              <a:off x="2673457" y="2760806"/>
              <a:ext cx="290195" cy="260985"/>
            </a:xfrm>
            <a:custGeom>
              <a:avLst/>
              <a:gdLst/>
              <a:ahLst/>
              <a:cxnLst/>
              <a:rect l="l" t="t" r="r" b="b"/>
              <a:pathLst>
                <a:path w="290194" h="260985">
                  <a:moveTo>
                    <a:pt x="144944" y="0"/>
                  </a:moveTo>
                  <a:lnTo>
                    <a:pt x="99135" y="6651"/>
                  </a:lnTo>
                  <a:lnTo>
                    <a:pt x="59347" y="25173"/>
                  </a:lnTo>
                  <a:lnTo>
                    <a:pt x="27969" y="53415"/>
                  </a:lnTo>
                  <a:lnTo>
                    <a:pt x="7390" y="89228"/>
                  </a:lnTo>
                  <a:lnTo>
                    <a:pt x="0" y="130461"/>
                  </a:lnTo>
                  <a:lnTo>
                    <a:pt x="7390" y="171694"/>
                  </a:lnTo>
                  <a:lnTo>
                    <a:pt x="27969" y="207502"/>
                  </a:lnTo>
                  <a:lnTo>
                    <a:pt x="59347" y="235740"/>
                  </a:lnTo>
                  <a:lnTo>
                    <a:pt x="99135" y="254258"/>
                  </a:lnTo>
                  <a:lnTo>
                    <a:pt x="144944" y="260908"/>
                  </a:lnTo>
                  <a:lnTo>
                    <a:pt x="190761" y="254258"/>
                  </a:lnTo>
                  <a:lnTo>
                    <a:pt x="230553" y="235740"/>
                  </a:lnTo>
                  <a:lnTo>
                    <a:pt x="261932" y="207502"/>
                  </a:lnTo>
                  <a:lnTo>
                    <a:pt x="282510" y="171694"/>
                  </a:lnTo>
                  <a:lnTo>
                    <a:pt x="289900" y="130461"/>
                  </a:lnTo>
                  <a:lnTo>
                    <a:pt x="282510" y="89228"/>
                  </a:lnTo>
                  <a:lnTo>
                    <a:pt x="261932" y="53415"/>
                  </a:lnTo>
                  <a:lnTo>
                    <a:pt x="230553" y="25173"/>
                  </a:lnTo>
                  <a:lnTo>
                    <a:pt x="190761" y="6651"/>
                  </a:lnTo>
                  <a:lnTo>
                    <a:pt x="144944" y="0"/>
                  </a:lnTo>
                  <a:close/>
                </a:path>
              </a:pathLst>
            </a:custGeom>
            <a:solidFill>
              <a:srgbClr val="BFBFBF"/>
            </a:solidFill>
          </p:spPr>
          <p:txBody>
            <a:bodyPr wrap="square" lIns="0" tIns="0" rIns="0" bIns="0" rtlCol="0"/>
            <a:lstStyle/>
            <a:p>
              <a:endParaRPr/>
            </a:p>
          </p:txBody>
        </p:sp>
        <p:sp>
          <p:nvSpPr>
            <p:cNvPr id="61" name="object 61"/>
            <p:cNvSpPr/>
            <p:nvPr/>
          </p:nvSpPr>
          <p:spPr>
            <a:xfrm>
              <a:off x="2673457" y="2760806"/>
              <a:ext cx="290195" cy="260985"/>
            </a:xfrm>
            <a:custGeom>
              <a:avLst/>
              <a:gdLst/>
              <a:ahLst/>
              <a:cxnLst/>
              <a:rect l="l" t="t" r="r" b="b"/>
              <a:pathLst>
                <a:path w="290194" h="260985">
                  <a:moveTo>
                    <a:pt x="289900" y="130461"/>
                  </a:moveTo>
                  <a:lnTo>
                    <a:pt x="282510" y="89228"/>
                  </a:lnTo>
                  <a:lnTo>
                    <a:pt x="261932" y="53415"/>
                  </a:lnTo>
                  <a:lnTo>
                    <a:pt x="230553" y="25173"/>
                  </a:lnTo>
                  <a:lnTo>
                    <a:pt x="190761" y="6651"/>
                  </a:lnTo>
                  <a:lnTo>
                    <a:pt x="144944" y="0"/>
                  </a:lnTo>
                  <a:lnTo>
                    <a:pt x="99135" y="6651"/>
                  </a:lnTo>
                  <a:lnTo>
                    <a:pt x="59347" y="25173"/>
                  </a:lnTo>
                  <a:lnTo>
                    <a:pt x="27969" y="53415"/>
                  </a:lnTo>
                  <a:lnTo>
                    <a:pt x="7390" y="89228"/>
                  </a:lnTo>
                  <a:lnTo>
                    <a:pt x="0" y="130461"/>
                  </a:lnTo>
                  <a:lnTo>
                    <a:pt x="7390" y="171694"/>
                  </a:lnTo>
                  <a:lnTo>
                    <a:pt x="27969" y="207502"/>
                  </a:lnTo>
                  <a:lnTo>
                    <a:pt x="59347" y="235740"/>
                  </a:lnTo>
                  <a:lnTo>
                    <a:pt x="99135" y="254258"/>
                  </a:lnTo>
                  <a:lnTo>
                    <a:pt x="144944" y="260908"/>
                  </a:lnTo>
                  <a:lnTo>
                    <a:pt x="190761" y="254258"/>
                  </a:lnTo>
                  <a:lnTo>
                    <a:pt x="230553" y="235740"/>
                  </a:lnTo>
                  <a:lnTo>
                    <a:pt x="261932" y="207502"/>
                  </a:lnTo>
                  <a:lnTo>
                    <a:pt x="282510" y="171694"/>
                  </a:lnTo>
                  <a:lnTo>
                    <a:pt x="289900" y="130461"/>
                  </a:lnTo>
                </a:path>
              </a:pathLst>
            </a:custGeom>
            <a:ln w="14495">
              <a:solidFill>
                <a:srgbClr val="000000"/>
              </a:solidFill>
            </a:ln>
          </p:spPr>
          <p:txBody>
            <a:bodyPr wrap="square" lIns="0" tIns="0" rIns="0" bIns="0" rtlCol="0"/>
            <a:lstStyle/>
            <a:p>
              <a:endParaRPr/>
            </a:p>
          </p:txBody>
        </p:sp>
        <p:sp>
          <p:nvSpPr>
            <p:cNvPr id="62" name="object 62"/>
            <p:cNvSpPr/>
            <p:nvPr/>
          </p:nvSpPr>
          <p:spPr>
            <a:xfrm>
              <a:off x="4260691" y="2775300"/>
              <a:ext cx="290195" cy="260985"/>
            </a:xfrm>
            <a:custGeom>
              <a:avLst/>
              <a:gdLst/>
              <a:ahLst/>
              <a:cxnLst/>
              <a:rect l="l" t="t" r="r" b="b"/>
              <a:pathLst>
                <a:path w="290195" h="260985">
                  <a:moveTo>
                    <a:pt x="144940" y="0"/>
                  </a:moveTo>
                  <a:lnTo>
                    <a:pt x="99125" y="6651"/>
                  </a:lnTo>
                  <a:lnTo>
                    <a:pt x="59337" y="25173"/>
                  </a:lnTo>
                  <a:lnTo>
                    <a:pt x="27963" y="53415"/>
                  </a:lnTo>
                  <a:lnTo>
                    <a:pt x="7388" y="89228"/>
                  </a:lnTo>
                  <a:lnTo>
                    <a:pt x="0" y="130461"/>
                  </a:lnTo>
                  <a:lnTo>
                    <a:pt x="7388" y="171694"/>
                  </a:lnTo>
                  <a:lnTo>
                    <a:pt x="27963" y="207502"/>
                  </a:lnTo>
                  <a:lnTo>
                    <a:pt x="59337" y="235740"/>
                  </a:lnTo>
                  <a:lnTo>
                    <a:pt x="99125" y="254258"/>
                  </a:lnTo>
                  <a:lnTo>
                    <a:pt x="144940" y="260908"/>
                  </a:lnTo>
                  <a:lnTo>
                    <a:pt x="190756" y="254258"/>
                  </a:lnTo>
                  <a:lnTo>
                    <a:pt x="230548" y="235740"/>
                  </a:lnTo>
                  <a:lnTo>
                    <a:pt x="261927" y="207502"/>
                  </a:lnTo>
                  <a:lnTo>
                    <a:pt x="282506" y="171694"/>
                  </a:lnTo>
                  <a:lnTo>
                    <a:pt x="289896" y="130461"/>
                  </a:lnTo>
                  <a:lnTo>
                    <a:pt x="282506" y="89228"/>
                  </a:lnTo>
                  <a:lnTo>
                    <a:pt x="261927" y="53415"/>
                  </a:lnTo>
                  <a:lnTo>
                    <a:pt x="230548" y="25173"/>
                  </a:lnTo>
                  <a:lnTo>
                    <a:pt x="190756" y="6651"/>
                  </a:lnTo>
                  <a:lnTo>
                    <a:pt x="144940" y="0"/>
                  </a:lnTo>
                  <a:close/>
                </a:path>
              </a:pathLst>
            </a:custGeom>
            <a:solidFill>
              <a:srgbClr val="BFBFBF"/>
            </a:solidFill>
          </p:spPr>
          <p:txBody>
            <a:bodyPr wrap="square" lIns="0" tIns="0" rIns="0" bIns="0" rtlCol="0"/>
            <a:lstStyle/>
            <a:p>
              <a:endParaRPr/>
            </a:p>
          </p:txBody>
        </p:sp>
        <p:sp>
          <p:nvSpPr>
            <p:cNvPr id="63" name="object 63"/>
            <p:cNvSpPr/>
            <p:nvPr/>
          </p:nvSpPr>
          <p:spPr>
            <a:xfrm>
              <a:off x="4260691" y="2775300"/>
              <a:ext cx="290195" cy="260985"/>
            </a:xfrm>
            <a:custGeom>
              <a:avLst/>
              <a:gdLst/>
              <a:ahLst/>
              <a:cxnLst/>
              <a:rect l="l" t="t" r="r" b="b"/>
              <a:pathLst>
                <a:path w="290195" h="260985">
                  <a:moveTo>
                    <a:pt x="0" y="130461"/>
                  </a:moveTo>
                  <a:lnTo>
                    <a:pt x="7388" y="89228"/>
                  </a:lnTo>
                  <a:lnTo>
                    <a:pt x="27963" y="53415"/>
                  </a:lnTo>
                  <a:lnTo>
                    <a:pt x="59337" y="25173"/>
                  </a:lnTo>
                  <a:lnTo>
                    <a:pt x="99125" y="6651"/>
                  </a:lnTo>
                  <a:lnTo>
                    <a:pt x="144940" y="0"/>
                  </a:lnTo>
                  <a:lnTo>
                    <a:pt x="190756" y="6651"/>
                  </a:lnTo>
                  <a:lnTo>
                    <a:pt x="230548" y="25173"/>
                  </a:lnTo>
                  <a:lnTo>
                    <a:pt x="261927" y="53415"/>
                  </a:lnTo>
                  <a:lnTo>
                    <a:pt x="282506" y="89228"/>
                  </a:lnTo>
                  <a:lnTo>
                    <a:pt x="289896" y="130461"/>
                  </a:lnTo>
                  <a:lnTo>
                    <a:pt x="282506" y="171694"/>
                  </a:lnTo>
                  <a:lnTo>
                    <a:pt x="261927" y="207502"/>
                  </a:lnTo>
                  <a:lnTo>
                    <a:pt x="230548" y="235740"/>
                  </a:lnTo>
                  <a:lnTo>
                    <a:pt x="190756" y="254258"/>
                  </a:lnTo>
                  <a:lnTo>
                    <a:pt x="144940" y="260908"/>
                  </a:lnTo>
                  <a:lnTo>
                    <a:pt x="99125" y="254258"/>
                  </a:lnTo>
                  <a:lnTo>
                    <a:pt x="59337" y="235740"/>
                  </a:lnTo>
                  <a:lnTo>
                    <a:pt x="27963" y="207502"/>
                  </a:lnTo>
                  <a:lnTo>
                    <a:pt x="7388" y="171694"/>
                  </a:lnTo>
                  <a:lnTo>
                    <a:pt x="0" y="130461"/>
                  </a:lnTo>
                </a:path>
              </a:pathLst>
            </a:custGeom>
            <a:ln w="14495">
              <a:solidFill>
                <a:srgbClr val="000000"/>
              </a:solidFill>
            </a:ln>
          </p:spPr>
          <p:txBody>
            <a:bodyPr wrap="square" lIns="0" tIns="0" rIns="0" bIns="0" rtlCol="0"/>
            <a:lstStyle/>
            <a:p>
              <a:endParaRPr/>
            </a:p>
          </p:txBody>
        </p:sp>
      </p:grpSp>
      <p:sp>
        <p:nvSpPr>
          <p:cNvPr id="64" name="object 64"/>
          <p:cNvSpPr txBox="1"/>
          <p:nvPr/>
        </p:nvSpPr>
        <p:spPr>
          <a:xfrm>
            <a:off x="1130300" y="5113432"/>
            <a:ext cx="8255000" cy="850873"/>
          </a:xfrm>
          <a:prstGeom prst="rect">
            <a:avLst/>
          </a:prstGeom>
        </p:spPr>
        <p:txBody>
          <a:bodyPr vert="horz" wrap="square" lIns="0" tIns="14604" rIns="0" bIns="0" rtlCol="0">
            <a:spAutoFit/>
          </a:bodyPr>
          <a:lstStyle/>
          <a:p>
            <a:pPr marL="12700">
              <a:lnSpc>
                <a:spcPct val="100000"/>
              </a:lnSpc>
              <a:spcBef>
                <a:spcPts val="114"/>
              </a:spcBef>
            </a:pPr>
            <a:r>
              <a:rPr sz="2050" spc="-25" dirty="0">
                <a:latin typeface="Times New Roman"/>
                <a:cs typeface="Times New Roman"/>
              </a:rPr>
              <a:t>Behavior</a:t>
            </a:r>
            <a:r>
              <a:rPr sz="2050" spc="-65" dirty="0">
                <a:latin typeface="Times New Roman"/>
                <a:cs typeface="Times New Roman"/>
              </a:rPr>
              <a:t> </a:t>
            </a:r>
            <a:r>
              <a:rPr sz="2050" spc="-60" dirty="0">
                <a:latin typeface="Times New Roman"/>
                <a:cs typeface="Times New Roman"/>
              </a:rPr>
              <a:t>is</a:t>
            </a:r>
            <a:r>
              <a:rPr sz="2050" spc="-70" dirty="0">
                <a:latin typeface="Times New Roman"/>
                <a:cs typeface="Times New Roman"/>
              </a:rPr>
              <a:t> </a:t>
            </a:r>
            <a:r>
              <a:rPr sz="2050" spc="-25" dirty="0">
                <a:latin typeface="Times New Roman"/>
                <a:cs typeface="Times New Roman"/>
              </a:rPr>
              <a:t>preserved</a:t>
            </a:r>
            <a:r>
              <a:rPr sz="2050" spc="-70" dirty="0">
                <a:latin typeface="Times New Roman"/>
                <a:cs typeface="Times New Roman"/>
              </a:rPr>
              <a:t> </a:t>
            </a:r>
            <a:r>
              <a:rPr sz="2050" spc="-35" dirty="0">
                <a:latin typeface="Times New Roman"/>
                <a:cs typeface="Times New Roman"/>
              </a:rPr>
              <a:t>only</a:t>
            </a:r>
            <a:r>
              <a:rPr sz="2050" spc="-65" dirty="0">
                <a:latin typeface="Times New Roman"/>
                <a:cs typeface="Times New Roman"/>
              </a:rPr>
              <a:t> </a:t>
            </a:r>
            <a:r>
              <a:rPr sz="2050" spc="-30" dirty="0">
                <a:latin typeface="Times New Roman"/>
                <a:cs typeface="Times New Roman"/>
              </a:rPr>
              <a:t>by</a:t>
            </a:r>
            <a:r>
              <a:rPr sz="2050" spc="-75" dirty="0">
                <a:latin typeface="Times New Roman"/>
                <a:cs typeface="Times New Roman"/>
              </a:rPr>
              <a:t> </a:t>
            </a:r>
            <a:r>
              <a:rPr sz="2050" b="1" dirty="0">
                <a:solidFill>
                  <a:srgbClr val="7F0000"/>
                </a:solidFill>
                <a:latin typeface="Georgia"/>
                <a:cs typeface="Georgia"/>
              </a:rPr>
              <a:t>positive linear </a:t>
            </a:r>
            <a:r>
              <a:rPr sz="2050" spc="10" dirty="0">
                <a:latin typeface="Times New Roman"/>
                <a:cs typeface="Times New Roman"/>
              </a:rPr>
              <a:t>transformation</a:t>
            </a:r>
            <a:r>
              <a:rPr sz="2050" spc="-70" dirty="0">
                <a:latin typeface="Times New Roman"/>
                <a:cs typeface="Times New Roman"/>
              </a:rPr>
              <a:t> </a:t>
            </a:r>
            <a:r>
              <a:rPr sz="2050" spc="-100" dirty="0">
                <a:latin typeface="Times New Roman"/>
                <a:cs typeface="Times New Roman"/>
              </a:rPr>
              <a:t>of</a:t>
            </a:r>
            <a:r>
              <a:rPr sz="2050" spc="65" dirty="0">
                <a:latin typeface="Times New Roman"/>
                <a:cs typeface="Times New Roman"/>
              </a:rPr>
              <a:t> </a:t>
            </a:r>
            <a:r>
              <a:rPr sz="2050" b="1" dirty="0">
                <a:latin typeface="Bookman Old Style"/>
                <a:cs typeface="Bookman Old Style"/>
              </a:rPr>
              <a:t>Utility</a:t>
            </a:r>
          </a:p>
          <a:p>
            <a:pPr marL="12700">
              <a:lnSpc>
                <a:spcPct val="100000"/>
              </a:lnSpc>
              <a:spcBef>
                <a:spcPts val="1560"/>
              </a:spcBef>
            </a:pPr>
            <a:r>
              <a:rPr sz="2050" spc="-50" dirty="0">
                <a:latin typeface="Times New Roman"/>
                <a:cs typeface="Times New Roman"/>
              </a:rPr>
              <a:t>Hence</a:t>
            </a:r>
            <a:r>
              <a:rPr sz="2050" spc="110" dirty="0">
                <a:latin typeface="Times New Roman"/>
                <a:cs typeface="Times New Roman"/>
              </a:rPr>
              <a:t> </a:t>
            </a:r>
            <a:r>
              <a:rPr sz="2050" b="1" dirty="0">
                <a:latin typeface="Bookman Old Style"/>
                <a:cs typeface="Bookman Old Style"/>
              </a:rPr>
              <a:t>Eval</a:t>
            </a:r>
            <a:r>
              <a:rPr sz="2050" b="0" spc="-35" dirty="0">
                <a:latin typeface="Bookman Old Style"/>
                <a:cs typeface="Bookman Old Style"/>
              </a:rPr>
              <a:t> </a:t>
            </a:r>
            <a:r>
              <a:rPr sz="2050" spc="-20" dirty="0">
                <a:latin typeface="Times New Roman"/>
                <a:cs typeface="Times New Roman"/>
              </a:rPr>
              <a:t>should</a:t>
            </a:r>
            <a:r>
              <a:rPr sz="2050" spc="114" dirty="0">
                <a:latin typeface="Times New Roman"/>
                <a:cs typeface="Times New Roman"/>
              </a:rPr>
              <a:t> </a:t>
            </a:r>
            <a:r>
              <a:rPr sz="2050" spc="5" dirty="0">
                <a:latin typeface="Times New Roman"/>
                <a:cs typeface="Times New Roman"/>
              </a:rPr>
              <a:t>be</a:t>
            </a:r>
            <a:r>
              <a:rPr sz="2050" spc="110" dirty="0">
                <a:latin typeface="Times New Roman"/>
                <a:cs typeface="Times New Roman"/>
              </a:rPr>
              <a:t> </a:t>
            </a:r>
            <a:r>
              <a:rPr sz="2050" spc="5" dirty="0">
                <a:latin typeface="Times New Roman"/>
                <a:cs typeface="Times New Roman"/>
              </a:rPr>
              <a:t>proportional</a:t>
            </a:r>
            <a:r>
              <a:rPr sz="2050" spc="114"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5" dirty="0">
                <a:latin typeface="Times New Roman"/>
                <a:cs typeface="Times New Roman"/>
              </a:rPr>
              <a:t>expected</a:t>
            </a:r>
            <a:r>
              <a:rPr sz="2050" spc="110" dirty="0">
                <a:latin typeface="Times New Roman"/>
                <a:cs typeface="Times New Roman"/>
              </a:rPr>
              <a:t> </a:t>
            </a:r>
            <a:r>
              <a:rPr sz="2050" spc="-75" dirty="0">
                <a:latin typeface="Times New Roman"/>
                <a:cs typeface="Times New Roman"/>
              </a:rPr>
              <a:t>payoff</a:t>
            </a:r>
            <a:endParaRPr sz="2050" dirty="0">
              <a:latin typeface="Times New Roman"/>
              <a:cs typeface="Times New Roman"/>
            </a:endParaRPr>
          </a:p>
        </p:txBody>
      </p:sp>
      <p:sp>
        <p:nvSpPr>
          <p:cNvPr id="65" name="object 65"/>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66" name="object 6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68" name="object 6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43</a:t>
            </a:fld>
            <a:endParaRPr spc="2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44</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70" dirty="0"/>
              <a:t>Nondeterministic</a:t>
            </a:r>
            <a:r>
              <a:rPr spc="300" dirty="0"/>
              <a:t> </a:t>
            </a:r>
            <a:r>
              <a:rPr spc="-110" dirty="0"/>
              <a:t>games</a:t>
            </a:r>
            <a:r>
              <a:rPr spc="305" dirty="0"/>
              <a:t> </a:t>
            </a:r>
            <a:r>
              <a:rPr spc="-114" dirty="0"/>
              <a:t>in</a:t>
            </a:r>
            <a:r>
              <a:rPr spc="305" dirty="0"/>
              <a:t> </a:t>
            </a:r>
            <a:r>
              <a:rPr spc="-60" dirty="0"/>
              <a:t>practice</a:t>
            </a:r>
          </a:p>
        </p:txBody>
      </p:sp>
      <p:sp>
        <p:nvSpPr>
          <p:cNvPr id="3" name="object 3"/>
          <p:cNvSpPr txBox="1"/>
          <p:nvPr/>
        </p:nvSpPr>
        <p:spPr>
          <a:xfrm>
            <a:off x="1092200" y="1410811"/>
            <a:ext cx="8216900" cy="4415951"/>
          </a:xfrm>
          <a:prstGeom prst="rect">
            <a:avLst/>
          </a:prstGeom>
        </p:spPr>
        <p:txBody>
          <a:bodyPr vert="horz" wrap="square" lIns="0" tIns="14604" rIns="0" bIns="0" rtlCol="0">
            <a:spAutoFit/>
          </a:bodyPr>
          <a:lstStyle/>
          <a:p>
            <a:pPr marL="342900" marR="3389629" indent="-342900" algn="ctr">
              <a:lnSpc>
                <a:spcPct val="100000"/>
              </a:lnSpc>
              <a:spcBef>
                <a:spcPts val="114"/>
              </a:spcBef>
              <a:buFont typeface="Wingdings" panose="05000000000000000000" pitchFamily="2" charset="2"/>
              <a:buChar char="q"/>
            </a:pPr>
            <a:r>
              <a:rPr sz="2050" spc="-20" dirty="0">
                <a:latin typeface="Times New Roman"/>
                <a:cs typeface="Times New Roman"/>
              </a:rPr>
              <a:t>Complexity</a:t>
            </a:r>
            <a:r>
              <a:rPr sz="2050" spc="110"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15" dirty="0">
                <a:latin typeface="Times New Roman"/>
                <a:cs typeface="Times New Roman"/>
              </a:rPr>
              <a:t>expectiminimax:</a:t>
            </a:r>
            <a:r>
              <a:rPr sz="2050" spc="325" dirty="0">
                <a:latin typeface="Times New Roman"/>
                <a:cs typeface="Times New Roman"/>
              </a:rPr>
              <a:t> </a:t>
            </a:r>
            <a:r>
              <a:rPr sz="2050" b="0" i="1" dirty="0">
                <a:solidFill>
                  <a:srgbClr val="A1587B"/>
                </a:solidFill>
                <a:latin typeface="Bookman Old Style"/>
                <a:cs typeface="Bookman Old Style"/>
              </a:rPr>
              <a:t>O</a:t>
            </a:r>
            <a:r>
              <a:rPr sz="2050" dirty="0">
                <a:solidFill>
                  <a:srgbClr val="A1587B"/>
                </a:solidFill>
                <a:latin typeface="Times New Roman"/>
                <a:cs typeface="Times New Roman"/>
              </a:rPr>
              <a:t>(</a:t>
            </a:r>
            <a:r>
              <a:rPr sz="2050" b="0" i="1" dirty="0">
                <a:solidFill>
                  <a:srgbClr val="A1587B"/>
                </a:solidFill>
                <a:latin typeface="Bookman Old Style"/>
                <a:cs typeface="Bookman Old Style"/>
              </a:rPr>
              <a:t>b</a:t>
            </a:r>
            <a:r>
              <a:rPr sz="2100" b="0" i="1" baseline="29761" dirty="0">
                <a:solidFill>
                  <a:srgbClr val="A1587B"/>
                </a:solidFill>
                <a:latin typeface="Bookman Old Style"/>
                <a:cs typeface="Bookman Old Style"/>
              </a:rPr>
              <a:t>m</a:t>
            </a:r>
            <a:r>
              <a:rPr sz="2050" b="0" i="1" dirty="0">
                <a:solidFill>
                  <a:srgbClr val="A1587B"/>
                </a:solidFill>
                <a:latin typeface="Bookman Old Style"/>
                <a:cs typeface="Bookman Old Style"/>
              </a:rPr>
              <a:t>n</a:t>
            </a:r>
            <a:r>
              <a:rPr sz="2100" b="0" i="1" baseline="29761" dirty="0">
                <a:solidFill>
                  <a:srgbClr val="A1587B"/>
                </a:solidFill>
                <a:latin typeface="Bookman Old Style"/>
                <a:cs typeface="Bookman Old Style"/>
              </a:rPr>
              <a:t>m</a:t>
            </a:r>
            <a:r>
              <a:rPr sz="2050" dirty="0">
                <a:solidFill>
                  <a:srgbClr val="A1587B"/>
                </a:solidFill>
                <a:latin typeface="Times New Roman"/>
                <a:cs typeface="Times New Roman"/>
              </a:rPr>
              <a:t>)</a:t>
            </a:r>
            <a:endParaRPr sz="2050" dirty="0">
              <a:latin typeface="Times New Roman"/>
              <a:cs typeface="Times New Roman"/>
            </a:endParaRPr>
          </a:p>
          <a:p>
            <a:pPr marL="615950" marR="3336290" indent="-616585">
              <a:lnSpc>
                <a:spcPct val="100000"/>
              </a:lnSpc>
              <a:spcBef>
                <a:spcPts val="30"/>
              </a:spcBef>
              <a:buClr>
                <a:srgbClr val="000000"/>
              </a:buClr>
              <a:buFont typeface="Times New Roman"/>
              <a:buChar char="–"/>
              <a:tabLst>
                <a:tab pos="616585" algn="l"/>
              </a:tabLst>
            </a:pPr>
            <a:r>
              <a:rPr sz="2050" b="0" i="1" spc="-215" dirty="0">
                <a:solidFill>
                  <a:srgbClr val="A1587B"/>
                </a:solidFill>
                <a:latin typeface="Bookman Old Style"/>
                <a:cs typeface="Bookman Old Style"/>
              </a:rPr>
              <a:t>b</a:t>
            </a:r>
            <a:r>
              <a:rPr sz="2050" spc="-215" dirty="0">
                <a:latin typeface="Times New Roman"/>
                <a:cs typeface="Times New Roman"/>
              </a:rPr>
              <a:t>:</a:t>
            </a:r>
            <a:r>
              <a:rPr sz="2050" spc="30" dirty="0">
                <a:latin typeface="Times New Roman"/>
                <a:cs typeface="Times New Roman"/>
              </a:rPr>
              <a:t> </a:t>
            </a:r>
            <a:r>
              <a:rPr sz="2050" spc="35" dirty="0">
                <a:latin typeface="Times New Roman"/>
                <a:cs typeface="Times New Roman"/>
              </a:rPr>
              <a:t>the</a:t>
            </a:r>
            <a:r>
              <a:rPr sz="2050" spc="105" dirty="0">
                <a:latin typeface="Times New Roman"/>
                <a:cs typeface="Times New Roman"/>
              </a:rPr>
              <a:t> </a:t>
            </a:r>
            <a:r>
              <a:rPr sz="2050" spc="-10" dirty="0">
                <a:latin typeface="Times New Roman"/>
                <a:cs typeface="Times New Roman"/>
              </a:rPr>
              <a:t>branching</a:t>
            </a:r>
            <a:r>
              <a:rPr sz="2050" spc="105" dirty="0">
                <a:latin typeface="Times New Roman"/>
                <a:cs typeface="Times New Roman"/>
              </a:rPr>
              <a:t> </a:t>
            </a:r>
            <a:r>
              <a:rPr sz="2050" spc="-5" dirty="0">
                <a:latin typeface="Times New Roman"/>
                <a:cs typeface="Times New Roman"/>
              </a:rPr>
              <a:t>factor</a:t>
            </a:r>
            <a:r>
              <a:rPr sz="2050" spc="110" dirty="0">
                <a:latin typeface="Times New Roman"/>
                <a:cs typeface="Times New Roman"/>
              </a:rPr>
              <a:t> </a:t>
            </a:r>
            <a:r>
              <a:rPr sz="2050" spc="-50" dirty="0">
                <a:latin typeface="Times New Roman"/>
                <a:cs typeface="Times New Roman"/>
              </a:rPr>
              <a:t>for</a:t>
            </a:r>
            <a:r>
              <a:rPr sz="2050" spc="105" dirty="0">
                <a:latin typeface="Times New Roman"/>
                <a:cs typeface="Times New Roman"/>
              </a:rPr>
              <a:t> </a:t>
            </a:r>
            <a:r>
              <a:rPr sz="2050" spc="-70" dirty="0">
                <a:latin typeface="Times New Roman"/>
                <a:cs typeface="Times New Roman"/>
              </a:rPr>
              <a:t>moves</a:t>
            </a:r>
            <a:endParaRPr sz="2050" dirty="0">
              <a:latin typeface="Times New Roman"/>
              <a:cs typeface="Times New Roman"/>
            </a:endParaRPr>
          </a:p>
          <a:p>
            <a:pPr marL="615950" indent="-200025">
              <a:lnSpc>
                <a:spcPct val="100000"/>
              </a:lnSpc>
              <a:spcBef>
                <a:spcPts val="30"/>
              </a:spcBef>
              <a:buClr>
                <a:srgbClr val="000000"/>
              </a:buClr>
              <a:buFont typeface="Times New Roman"/>
              <a:buChar char="–"/>
              <a:tabLst>
                <a:tab pos="616585" algn="l"/>
              </a:tabLst>
            </a:pPr>
            <a:r>
              <a:rPr sz="2050" b="0" i="1" spc="-60" dirty="0">
                <a:solidFill>
                  <a:srgbClr val="A1587B"/>
                </a:solidFill>
                <a:latin typeface="Bookman Old Style"/>
                <a:cs typeface="Bookman Old Style"/>
              </a:rPr>
              <a:t>n</a:t>
            </a:r>
            <a:r>
              <a:rPr sz="2050" spc="-60" dirty="0">
                <a:latin typeface="Times New Roman"/>
                <a:cs typeface="Times New Roman"/>
              </a:rPr>
              <a:t>:</a:t>
            </a:r>
            <a:r>
              <a:rPr sz="2050" spc="310" dirty="0">
                <a:latin typeface="Times New Roman"/>
                <a:cs typeface="Times New Roman"/>
              </a:rPr>
              <a:t> </a:t>
            </a:r>
            <a:r>
              <a:rPr sz="2050" spc="35" dirty="0">
                <a:latin typeface="Times New Roman"/>
                <a:cs typeface="Times New Roman"/>
              </a:rPr>
              <a:t>the</a:t>
            </a:r>
            <a:r>
              <a:rPr sz="2050" spc="95" dirty="0">
                <a:latin typeface="Times New Roman"/>
                <a:cs typeface="Times New Roman"/>
              </a:rPr>
              <a:t> </a:t>
            </a:r>
            <a:r>
              <a:rPr sz="2050" dirty="0">
                <a:latin typeface="Times New Roman"/>
                <a:cs typeface="Times New Roman"/>
              </a:rPr>
              <a:t>number</a:t>
            </a:r>
            <a:r>
              <a:rPr sz="2050" spc="100" dirty="0">
                <a:latin typeface="Times New Roman"/>
                <a:cs typeface="Times New Roman"/>
              </a:rPr>
              <a:t> </a:t>
            </a:r>
            <a:r>
              <a:rPr sz="2050" spc="-100" dirty="0">
                <a:latin typeface="Times New Roman"/>
                <a:cs typeface="Times New Roman"/>
              </a:rPr>
              <a:t>of</a:t>
            </a:r>
            <a:r>
              <a:rPr sz="2050" spc="100" dirty="0">
                <a:latin typeface="Times New Roman"/>
                <a:cs typeface="Times New Roman"/>
              </a:rPr>
              <a:t> </a:t>
            </a:r>
            <a:r>
              <a:rPr sz="2050" spc="-40" dirty="0">
                <a:latin typeface="Times New Roman"/>
                <a:cs typeface="Times New Roman"/>
              </a:rPr>
              <a:t>rolls</a:t>
            </a:r>
            <a:endParaRPr sz="2050" dirty="0">
              <a:latin typeface="Times New Roman"/>
              <a:cs typeface="Times New Roman"/>
            </a:endParaRPr>
          </a:p>
          <a:p>
            <a:pPr marL="615950" indent="-200025">
              <a:lnSpc>
                <a:spcPct val="100000"/>
              </a:lnSpc>
              <a:spcBef>
                <a:spcPts val="30"/>
              </a:spcBef>
              <a:buClr>
                <a:srgbClr val="000000"/>
              </a:buClr>
              <a:buFont typeface="Times New Roman"/>
              <a:buChar char="–"/>
              <a:tabLst>
                <a:tab pos="616585" algn="l"/>
              </a:tabLst>
            </a:pPr>
            <a:r>
              <a:rPr sz="2050" b="0" i="1" spc="-50" dirty="0">
                <a:solidFill>
                  <a:srgbClr val="A1587B"/>
                </a:solidFill>
                <a:latin typeface="Bookman Old Style"/>
                <a:cs typeface="Bookman Old Style"/>
              </a:rPr>
              <a:t>m</a:t>
            </a:r>
            <a:r>
              <a:rPr sz="2050" spc="-50" dirty="0">
                <a:latin typeface="Times New Roman"/>
                <a:cs typeface="Times New Roman"/>
              </a:rPr>
              <a:t>:</a:t>
            </a:r>
            <a:r>
              <a:rPr sz="2050" spc="320" dirty="0">
                <a:latin typeface="Times New Roman"/>
                <a:cs typeface="Times New Roman"/>
              </a:rPr>
              <a:t> </a:t>
            </a:r>
            <a:r>
              <a:rPr sz="2050" spc="35" dirty="0">
                <a:latin typeface="Times New Roman"/>
                <a:cs typeface="Times New Roman"/>
              </a:rPr>
              <a:t>the</a:t>
            </a:r>
            <a:r>
              <a:rPr sz="2050" spc="100" dirty="0">
                <a:latin typeface="Times New Roman"/>
                <a:cs typeface="Times New Roman"/>
              </a:rPr>
              <a:t> </a:t>
            </a:r>
            <a:r>
              <a:rPr sz="2050" spc="-10" dirty="0">
                <a:latin typeface="Times New Roman"/>
                <a:cs typeface="Times New Roman"/>
              </a:rPr>
              <a:t>maximum</a:t>
            </a:r>
            <a:r>
              <a:rPr sz="2050" spc="105" dirty="0">
                <a:latin typeface="Times New Roman"/>
                <a:cs typeface="Times New Roman"/>
              </a:rPr>
              <a:t> </a:t>
            </a:r>
            <a:r>
              <a:rPr sz="2050" spc="35" dirty="0">
                <a:latin typeface="Times New Roman"/>
                <a:cs typeface="Times New Roman"/>
              </a:rPr>
              <a:t>depth</a:t>
            </a:r>
            <a:r>
              <a:rPr sz="2050" spc="105" dirty="0">
                <a:latin typeface="Times New Roman"/>
                <a:cs typeface="Times New Roman"/>
              </a:rPr>
              <a:t> </a:t>
            </a:r>
            <a:r>
              <a:rPr sz="2050" spc="-100" dirty="0">
                <a:latin typeface="Times New Roman"/>
                <a:cs typeface="Times New Roman"/>
              </a:rPr>
              <a:t>of</a:t>
            </a:r>
            <a:r>
              <a:rPr sz="2050" spc="105" dirty="0">
                <a:latin typeface="Times New Roman"/>
                <a:cs typeface="Times New Roman"/>
              </a:rPr>
              <a:t> </a:t>
            </a:r>
            <a:r>
              <a:rPr sz="2050" spc="35" dirty="0">
                <a:latin typeface="Times New Roman"/>
                <a:cs typeface="Times New Roman"/>
              </a:rPr>
              <a:t>the</a:t>
            </a:r>
            <a:r>
              <a:rPr sz="2050" spc="105" dirty="0">
                <a:latin typeface="Times New Roman"/>
                <a:cs typeface="Times New Roman"/>
              </a:rPr>
              <a:t> </a:t>
            </a:r>
            <a:r>
              <a:rPr sz="2050" spc="15" dirty="0">
                <a:latin typeface="Times New Roman"/>
                <a:cs typeface="Times New Roman"/>
              </a:rPr>
              <a:t>tree</a:t>
            </a:r>
            <a:endParaRPr sz="2050" dirty="0">
              <a:latin typeface="Times New Roman"/>
              <a:cs typeface="Times New Roman"/>
            </a:endParaRPr>
          </a:p>
          <a:p>
            <a:pPr marL="416559">
              <a:lnSpc>
                <a:spcPct val="100000"/>
              </a:lnSpc>
              <a:spcBef>
                <a:spcPts val="30"/>
              </a:spcBef>
            </a:pPr>
            <a:r>
              <a:rPr sz="2050" i="1" spc="520" dirty="0">
                <a:latin typeface="DejaVu Sans Condensed"/>
                <a:cs typeface="DejaVu Sans Condensed"/>
              </a:rPr>
              <a:t>⇒</a:t>
            </a:r>
            <a:r>
              <a:rPr sz="2050" i="1" spc="35" dirty="0">
                <a:latin typeface="DejaVu Sans Condensed"/>
                <a:cs typeface="DejaVu Sans Condensed"/>
              </a:rPr>
              <a:t> </a:t>
            </a:r>
            <a:r>
              <a:rPr sz="2050" spc="-45" dirty="0">
                <a:latin typeface="Times New Roman"/>
                <a:cs typeface="Times New Roman"/>
              </a:rPr>
              <a:t>dice</a:t>
            </a:r>
            <a:r>
              <a:rPr sz="2050" spc="114" dirty="0">
                <a:latin typeface="Times New Roman"/>
                <a:cs typeface="Times New Roman"/>
              </a:rPr>
              <a:t> </a:t>
            </a:r>
            <a:r>
              <a:rPr sz="2050" spc="-40" dirty="0">
                <a:latin typeface="Times New Roman"/>
                <a:cs typeface="Times New Roman"/>
              </a:rPr>
              <a:t>rolls</a:t>
            </a:r>
            <a:r>
              <a:rPr sz="2050" spc="114" dirty="0">
                <a:latin typeface="Times New Roman"/>
                <a:cs typeface="Times New Roman"/>
              </a:rPr>
              <a:t> </a:t>
            </a:r>
            <a:r>
              <a:rPr sz="2050" spc="-30" dirty="0">
                <a:latin typeface="Times New Roman"/>
                <a:cs typeface="Times New Roman"/>
              </a:rPr>
              <a:t>increase</a:t>
            </a:r>
            <a:r>
              <a:rPr sz="2050" spc="110"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spc="-10" dirty="0">
                <a:latin typeface="Times New Roman"/>
                <a:cs typeface="Times New Roman"/>
              </a:rPr>
              <a:t>branching</a:t>
            </a:r>
            <a:r>
              <a:rPr sz="2050" spc="114" dirty="0">
                <a:latin typeface="Times New Roman"/>
                <a:cs typeface="Times New Roman"/>
              </a:rPr>
              <a:t> </a:t>
            </a:r>
            <a:r>
              <a:rPr sz="2050" spc="-15" dirty="0">
                <a:latin typeface="Times New Roman"/>
                <a:cs typeface="Times New Roman"/>
              </a:rPr>
              <a:t>factor:</a:t>
            </a:r>
            <a:endParaRPr sz="2050" dirty="0">
              <a:latin typeface="Times New Roman"/>
              <a:cs typeface="Times New Roman"/>
            </a:endParaRPr>
          </a:p>
          <a:p>
            <a:pPr marL="508000" lvl="1">
              <a:spcBef>
                <a:spcPts val="1565"/>
              </a:spcBef>
            </a:pPr>
            <a:r>
              <a:rPr sz="2050" b="1" i="1" spc="-15" dirty="0">
                <a:solidFill>
                  <a:srgbClr val="7030A0"/>
                </a:solidFill>
                <a:latin typeface="Times New Roman"/>
                <a:cs typeface="Times New Roman"/>
              </a:rPr>
              <a:t>Example:</a:t>
            </a:r>
            <a:r>
              <a:rPr sz="2050" b="1" i="1" spc="315" dirty="0">
                <a:solidFill>
                  <a:srgbClr val="7030A0"/>
                </a:solidFill>
                <a:latin typeface="Times New Roman"/>
                <a:cs typeface="Times New Roman"/>
              </a:rPr>
              <a:t> </a:t>
            </a:r>
            <a:r>
              <a:rPr lang="en-GB" sz="2050" dirty="0">
                <a:latin typeface="Times New Roman"/>
                <a:cs typeface="Times New Roman"/>
              </a:rPr>
              <a:t>In b</a:t>
            </a:r>
            <a:r>
              <a:rPr lang="en-GB" sz="2050" spc="-30" dirty="0">
                <a:latin typeface="Times New Roman"/>
                <a:cs typeface="Times New Roman"/>
              </a:rPr>
              <a:t>ackgammon</a:t>
            </a:r>
            <a:r>
              <a:rPr lang="en-GB" sz="2050" dirty="0">
                <a:latin typeface="Times New Roman"/>
                <a:cs typeface="Times New Roman"/>
              </a:rPr>
              <a:t> we have </a:t>
            </a:r>
            <a:r>
              <a:rPr sz="2050" spc="-80" dirty="0">
                <a:latin typeface="Times New Roman"/>
                <a:cs typeface="Times New Roman"/>
              </a:rPr>
              <a:t>21</a:t>
            </a:r>
            <a:r>
              <a:rPr sz="2050" spc="110" dirty="0">
                <a:latin typeface="Times New Roman"/>
                <a:cs typeface="Times New Roman"/>
              </a:rPr>
              <a:t> </a:t>
            </a:r>
            <a:r>
              <a:rPr sz="2050" spc="-35" dirty="0">
                <a:latin typeface="Times New Roman"/>
                <a:cs typeface="Times New Roman"/>
              </a:rPr>
              <a:t>possible</a:t>
            </a:r>
            <a:r>
              <a:rPr sz="2050" spc="105" dirty="0">
                <a:latin typeface="Times New Roman"/>
                <a:cs typeface="Times New Roman"/>
              </a:rPr>
              <a:t> </a:t>
            </a:r>
            <a:r>
              <a:rPr sz="2050" spc="-40" dirty="0">
                <a:latin typeface="Times New Roman"/>
                <a:cs typeface="Times New Roman"/>
              </a:rPr>
              <a:t>rolls</a:t>
            </a:r>
            <a:r>
              <a:rPr sz="2050" spc="110" dirty="0">
                <a:latin typeface="Times New Roman"/>
                <a:cs typeface="Times New Roman"/>
              </a:rPr>
              <a:t> </a:t>
            </a:r>
            <a:r>
              <a:rPr sz="2050" spc="5" dirty="0">
                <a:latin typeface="Times New Roman"/>
                <a:cs typeface="Times New Roman"/>
              </a:rPr>
              <a:t>with</a:t>
            </a:r>
            <a:r>
              <a:rPr sz="2050" spc="105" dirty="0">
                <a:latin typeface="Times New Roman"/>
                <a:cs typeface="Times New Roman"/>
              </a:rPr>
              <a:t> </a:t>
            </a:r>
            <a:r>
              <a:rPr sz="2050" spc="-80" dirty="0">
                <a:latin typeface="Times New Roman"/>
                <a:cs typeface="Times New Roman"/>
              </a:rPr>
              <a:t>2</a:t>
            </a:r>
            <a:r>
              <a:rPr sz="2050" spc="105" dirty="0">
                <a:latin typeface="Times New Roman"/>
                <a:cs typeface="Times New Roman"/>
              </a:rPr>
              <a:t> </a:t>
            </a:r>
            <a:r>
              <a:rPr sz="2050" spc="-45" dirty="0">
                <a:latin typeface="Times New Roman"/>
                <a:cs typeface="Times New Roman"/>
              </a:rPr>
              <a:t>dice</a:t>
            </a:r>
            <a:r>
              <a:rPr lang="en-GB" sz="2050" spc="-45" dirty="0">
                <a:latin typeface="Times New Roman"/>
                <a:cs typeface="Times New Roman"/>
              </a:rPr>
              <a:t>; for </a:t>
            </a:r>
            <a:r>
              <a:rPr sz="2050" spc="-80" dirty="0">
                <a:latin typeface="Times New Roman"/>
                <a:cs typeface="Times New Roman"/>
              </a:rPr>
              <a:t>20</a:t>
            </a:r>
            <a:r>
              <a:rPr sz="2050" spc="25" dirty="0">
                <a:latin typeface="Times New Roman"/>
                <a:cs typeface="Times New Roman"/>
              </a:rPr>
              <a:t> </a:t>
            </a:r>
            <a:r>
              <a:rPr sz="2050" spc="-50" dirty="0">
                <a:latin typeface="Times New Roman"/>
                <a:cs typeface="Times New Roman"/>
              </a:rPr>
              <a:t>legal</a:t>
            </a:r>
            <a:r>
              <a:rPr sz="2050" spc="30" dirty="0">
                <a:latin typeface="Times New Roman"/>
                <a:cs typeface="Times New Roman"/>
              </a:rPr>
              <a:t> </a:t>
            </a:r>
            <a:r>
              <a:rPr sz="2050" spc="-70" dirty="0">
                <a:latin typeface="Times New Roman"/>
                <a:cs typeface="Times New Roman"/>
              </a:rPr>
              <a:t>moves</a:t>
            </a:r>
            <a:r>
              <a:rPr sz="2050" spc="25" dirty="0">
                <a:latin typeface="Times New Roman"/>
                <a:cs typeface="Times New Roman"/>
              </a:rPr>
              <a:t> </a:t>
            </a:r>
            <a:r>
              <a:rPr sz="2050" spc="20" dirty="0">
                <a:latin typeface="Times New Roman"/>
                <a:cs typeface="Times New Roman"/>
              </a:rPr>
              <a:t>per</a:t>
            </a:r>
            <a:r>
              <a:rPr sz="2050" spc="30" dirty="0">
                <a:latin typeface="Times New Roman"/>
                <a:cs typeface="Times New Roman"/>
              </a:rPr>
              <a:t> </a:t>
            </a:r>
            <a:r>
              <a:rPr sz="2050" spc="-35" dirty="0">
                <a:latin typeface="Times New Roman"/>
                <a:cs typeface="Times New Roman"/>
              </a:rPr>
              <a:t>roll</a:t>
            </a:r>
            <a:r>
              <a:rPr sz="2050" spc="25" dirty="0">
                <a:latin typeface="Times New Roman"/>
                <a:cs typeface="Times New Roman"/>
              </a:rPr>
              <a:t> </a:t>
            </a:r>
            <a:r>
              <a:rPr sz="2050" spc="-25" dirty="0">
                <a:latin typeface="Times New Roman"/>
                <a:cs typeface="Times New Roman"/>
              </a:rPr>
              <a:t>on</a:t>
            </a:r>
            <a:r>
              <a:rPr sz="2050" spc="30" dirty="0">
                <a:latin typeface="Times New Roman"/>
                <a:cs typeface="Times New Roman"/>
              </a:rPr>
              <a:t> </a:t>
            </a:r>
            <a:r>
              <a:rPr sz="2050" spc="-35" dirty="0">
                <a:latin typeface="Times New Roman"/>
                <a:cs typeface="Times New Roman"/>
              </a:rPr>
              <a:t>average</a:t>
            </a:r>
            <a:r>
              <a:rPr sz="2050" spc="25" dirty="0">
                <a:latin typeface="Times New Roman"/>
                <a:cs typeface="Times New Roman"/>
              </a:rPr>
              <a:t> </a:t>
            </a:r>
            <a:r>
              <a:rPr sz="2050" spc="10" dirty="0">
                <a:latin typeface="Times New Roman"/>
                <a:cs typeface="Times New Roman"/>
              </a:rPr>
              <a:t>(can</a:t>
            </a:r>
            <a:r>
              <a:rPr sz="2050" spc="25" dirty="0">
                <a:latin typeface="Times New Roman"/>
                <a:cs typeface="Times New Roman"/>
              </a:rPr>
              <a:t> </a:t>
            </a:r>
            <a:r>
              <a:rPr sz="2050" spc="5" dirty="0">
                <a:latin typeface="Times New Roman"/>
                <a:cs typeface="Times New Roman"/>
              </a:rPr>
              <a:t>be</a:t>
            </a:r>
            <a:r>
              <a:rPr sz="2050" spc="25" dirty="0">
                <a:latin typeface="Times New Roman"/>
                <a:cs typeface="Times New Roman"/>
              </a:rPr>
              <a:t> </a:t>
            </a:r>
            <a:r>
              <a:rPr sz="2050" spc="-65" dirty="0">
                <a:latin typeface="Times New Roman"/>
                <a:cs typeface="Times New Roman"/>
              </a:rPr>
              <a:t>6,000</a:t>
            </a:r>
            <a:r>
              <a:rPr sz="2050" spc="30" dirty="0">
                <a:latin typeface="Times New Roman"/>
                <a:cs typeface="Times New Roman"/>
              </a:rPr>
              <a:t> </a:t>
            </a:r>
            <a:r>
              <a:rPr sz="2050" spc="-50" dirty="0">
                <a:latin typeface="Times New Roman"/>
                <a:cs typeface="Times New Roman"/>
              </a:rPr>
              <a:t>for</a:t>
            </a:r>
            <a:r>
              <a:rPr sz="2050" spc="25" dirty="0">
                <a:latin typeface="Times New Roman"/>
                <a:cs typeface="Times New Roman"/>
              </a:rPr>
              <a:t> </a:t>
            </a:r>
            <a:r>
              <a:rPr sz="2050" spc="-75" dirty="0">
                <a:latin typeface="Times New Roman"/>
                <a:cs typeface="Times New Roman"/>
              </a:rPr>
              <a:t>1-1</a:t>
            </a:r>
            <a:r>
              <a:rPr sz="2050" spc="30" dirty="0">
                <a:latin typeface="Times New Roman"/>
                <a:cs typeface="Times New Roman"/>
              </a:rPr>
              <a:t> </a:t>
            </a:r>
            <a:r>
              <a:rPr sz="2050" spc="-20" dirty="0">
                <a:latin typeface="Times New Roman"/>
                <a:cs typeface="Times New Roman"/>
              </a:rPr>
              <a:t>roll</a:t>
            </a:r>
            <a:r>
              <a:rPr lang="en-GB" sz="2050" spc="-20" dirty="0">
                <a:latin typeface="Times New Roman"/>
                <a:cs typeface="Times New Roman"/>
              </a:rPr>
              <a:t>!</a:t>
            </a:r>
            <a:r>
              <a:rPr sz="2050" spc="-20" dirty="0">
                <a:latin typeface="Times New Roman"/>
                <a:cs typeface="Times New Roman"/>
              </a:rPr>
              <a:t>)</a:t>
            </a:r>
            <a:r>
              <a:rPr lang="en-GB" sz="2050" dirty="0">
                <a:latin typeface="Times New Roman"/>
                <a:cs typeface="Times New Roman"/>
              </a:rPr>
              <a:t> and</a:t>
            </a:r>
            <a:r>
              <a:rPr sz="2050" spc="110" dirty="0">
                <a:latin typeface="Times New Roman"/>
                <a:cs typeface="Times New Roman"/>
              </a:rPr>
              <a:t> </a:t>
            </a:r>
            <a:r>
              <a:rPr sz="2050" spc="35" dirty="0">
                <a:latin typeface="Times New Roman"/>
                <a:cs typeface="Times New Roman"/>
              </a:rPr>
              <a:t>depth</a:t>
            </a:r>
            <a:r>
              <a:rPr sz="2050" spc="110" dirty="0">
                <a:latin typeface="Times New Roman"/>
                <a:cs typeface="Times New Roman"/>
              </a:rPr>
              <a:t> </a:t>
            </a:r>
            <a:r>
              <a:rPr sz="2050" spc="-40" dirty="0">
                <a:latin typeface="Times New Roman"/>
                <a:cs typeface="Times New Roman"/>
              </a:rPr>
              <a:t>4</a:t>
            </a:r>
            <a:r>
              <a:rPr lang="en-GB" sz="2050" spc="-40" dirty="0">
                <a:latin typeface="Times New Roman"/>
                <a:cs typeface="Times New Roman"/>
              </a:rPr>
              <a:t> of the tree </a:t>
            </a:r>
            <a:r>
              <a:rPr sz="2050" spc="-160" dirty="0">
                <a:latin typeface="Times New Roman"/>
                <a:cs typeface="Times New Roman"/>
              </a:rPr>
              <a:t>w</a:t>
            </a:r>
            <a:r>
              <a:rPr sz="2050" spc="-75" dirty="0">
                <a:latin typeface="Times New Roman"/>
                <a:cs typeface="Times New Roman"/>
              </a:rPr>
              <a:t>e</a:t>
            </a:r>
            <a:r>
              <a:rPr sz="2050" spc="110" dirty="0">
                <a:latin typeface="Times New Roman"/>
                <a:cs typeface="Times New Roman"/>
              </a:rPr>
              <a:t> </a:t>
            </a:r>
            <a:r>
              <a:rPr sz="2050" spc="30" dirty="0">
                <a:latin typeface="Times New Roman"/>
                <a:cs typeface="Times New Roman"/>
              </a:rPr>
              <a:t>h</a:t>
            </a:r>
            <a:r>
              <a:rPr sz="2050" spc="-25" dirty="0">
                <a:latin typeface="Times New Roman"/>
                <a:cs typeface="Times New Roman"/>
              </a:rPr>
              <a:t>a</a:t>
            </a:r>
            <a:r>
              <a:rPr sz="2050" spc="-80" dirty="0">
                <a:latin typeface="Times New Roman"/>
                <a:cs typeface="Times New Roman"/>
              </a:rPr>
              <a:t>v</a:t>
            </a:r>
            <a:r>
              <a:rPr sz="2050" spc="-75" dirty="0">
                <a:latin typeface="Times New Roman"/>
                <a:cs typeface="Times New Roman"/>
              </a:rPr>
              <a:t>e</a:t>
            </a:r>
            <a:r>
              <a:rPr sz="2050" spc="110" dirty="0">
                <a:latin typeface="Times New Roman"/>
                <a:cs typeface="Times New Roman"/>
              </a:rPr>
              <a:t> </a:t>
            </a:r>
            <a:r>
              <a:rPr sz="2050" spc="-80" dirty="0">
                <a:latin typeface="Times New Roman"/>
                <a:cs typeface="Times New Roman"/>
              </a:rPr>
              <a:t>1</a:t>
            </a:r>
            <a:r>
              <a:rPr sz="2050" b="0" i="1" spc="-55" dirty="0">
                <a:latin typeface="Bookman Old Style"/>
                <a:cs typeface="Bookman Old Style"/>
              </a:rPr>
              <a:t>.</a:t>
            </a:r>
            <a:r>
              <a:rPr sz="2050" spc="-80" dirty="0">
                <a:latin typeface="Times New Roman"/>
                <a:cs typeface="Times New Roman"/>
              </a:rPr>
              <a:t>2</a:t>
            </a:r>
            <a:r>
              <a:rPr sz="2050" spc="-55" dirty="0">
                <a:latin typeface="Times New Roman"/>
                <a:cs typeface="Times New Roman"/>
              </a:rPr>
              <a:t> </a:t>
            </a:r>
            <a:r>
              <a:rPr sz="2050" i="1" spc="60" dirty="0">
                <a:latin typeface="DejaVu Sans Condensed"/>
                <a:cs typeface="DejaVu Sans Condensed"/>
              </a:rPr>
              <a:t>×</a:t>
            </a:r>
            <a:r>
              <a:rPr sz="2050" i="1" spc="-125" dirty="0">
                <a:latin typeface="DejaVu Sans Condensed"/>
                <a:cs typeface="DejaVu Sans Condensed"/>
              </a:rPr>
              <a:t> </a:t>
            </a:r>
            <a:r>
              <a:rPr sz="2050" spc="-80" dirty="0">
                <a:latin typeface="Times New Roman"/>
                <a:cs typeface="Times New Roman"/>
              </a:rPr>
              <a:t>10</a:t>
            </a:r>
            <a:r>
              <a:rPr sz="2100" baseline="29761" dirty="0">
                <a:latin typeface="Times New Roman"/>
                <a:cs typeface="Times New Roman"/>
              </a:rPr>
              <a:t>9</a:t>
            </a:r>
          </a:p>
          <a:p>
            <a:pPr marL="393700" indent="-342900">
              <a:lnSpc>
                <a:spcPct val="100000"/>
              </a:lnSpc>
              <a:spcBef>
                <a:spcPts val="1560"/>
              </a:spcBef>
              <a:buFont typeface="Wingdings" panose="05000000000000000000" pitchFamily="2" charset="2"/>
              <a:buChar char="q"/>
            </a:pPr>
            <a:r>
              <a:rPr sz="2050" spc="-55" dirty="0">
                <a:latin typeface="Times New Roman"/>
                <a:cs typeface="Times New Roman"/>
              </a:rPr>
              <a:t>As</a:t>
            </a:r>
            <a:r>
              <a:rPr sz="2050" spc="110" dirty="0">
                <a:latin typeface="Times New Roman"/>
                <a:cs typeface="Times New Roman"/>
              </a:rPr>
              <a:t> </a:t>
            </a:r>
            <a:r>
              <a:rPr sz="2050" spc="35" dirty="0">
                <a:latin typeface="Times New Roman"/>
                <a:cs typeface="Times New Roman"/>
              </a:rPr>
              <a:t>depth</a:t>
            </a:r>
            <a:r>
              <a:rPr sz="2050" spc="110" dirty="0">
                <a:latin typeface="Times New Roman"/>
                <a:cs typeface="Times New Roman"/>
              </a:rPr>
              <a:t> </a:t>
            </a:r>
            <a:r>
              <a:rPr sz="2050" spc="-30" dirty="0">
                <a:latin typeface="Times New Roman"/>
                <a:cs typeface="Times New Roman"/>
              </a:rPr>
              <a:t>increases,</a:t>
            </a:r>
            <a:r>
              <a:rPr sz="2050" spc="110" dirty="0">
                <a:latin typeface="Times New Roman"/>
                <a:cs typeface="Times New Roman"/>
              </a:rPr>
              <a:t> </a:t>
            </a:r>
            <a:r>
              <a:rPr sz="2050" dirty="0">
                <a:latin typeface="Times New Roman"/>
                <a:cs typeface="Times New Roman"/>
              </a:rPr>
              <a:t>probability</a:t>
            </a:r>
            <a:r>
              <a:rPr sz="2050" spc="110" dirty="0">
                <a:latin typeface="Times New Roman"/>
                <a:cs typeface="Times New Roman"/>
              </a:rPr>
              <a:t> </a:t>
            </a:r>
            <a:r>
              <a:rPr sz="2050" spc="-100" dirty="0">
                <a:latin typeface="Times New Roman"/>
                <a:cs typeface="Times New Roman"/>
              </a:rPr>
              <a:t>of</a:t>
            </a:r>
            <a:r>
              <a:rPr sz="2050" spc="114" dirty="0">
                <a:latin typeface="Times New Roman"/>
                <a:cs typeface="Times New Roman"/>
              </a:rPr>
              <a:t> </a:t>
            </a:r>
            <a:r>
              <a:rPr sz="2050" spc="-25" dirty="0">
                <a:latin typeface="Times New Roman"/>
                <a:cs typeface="Times New Roman"/>
              </a:rPr>
              <a:t>reaching</a:t>
            </a:r>
            <a:r>
              <a:rPr sz="2050" spc="110" dirty="0">
                <a:latin typeface="Times New Roman"/>
                <a:cs typeface="Times New Roman"/>
              </a:rPr>
              <a:t> </a:t>
            </a:r>
            <a:r>
              <a:rPr sz="2050" spc="35" dirty="0">
                <a:latin typeface="Times New Roman"/>
                <a:cs typeface="Times New Roman"/>
              </a:rPr>
              <a:t>a</a:t>
            </a:r>
            <a:r>
              <a:rPr sz="2050" spc="110" dirty="0">
                <a:latin typeface="Times New Roman"/>
                <a:cs typeface="Times New Roman"/>
              </a:rPr>
              <a:t> </a:t>
            </a:r>
            <a:r>
              <a:rPr sz="2050" spc="-55" dirty="0">
                <a:latin typeface="Times New Roman"/>
                <a:cs typeface="Times New Roman"/>
              </a:rPr>
              <a:t>given</a:t>
            </a:r>
            <a:r>
              <a:rPr sz="2050" spc="110" dirty="0">
                <a:latin typeface="Times New Roman"/>
                <a:cs typeface="Times New Roman"/>
              </a:rPr>
              <a:t> </a:t>
            </a:r>
            <a:r>
              <a:rPr sz="2050" spc="-10" dirty="0">
                <a:latin typeface="Times New Roman"/>
                <a:cs typeface="Times New Roman"/>
              </a:rPr>
              <a:t>node</a:t>
            </a:r>
            <a:r>
              <a:rPr sz="2050" spc="110" dirty="0">
                <a:latin typeface="Times New Roman"/>
                <a:cs typeface="Times New Roman"/>
              </a:rPr>
              <a:t> </a:t>
            </a:r>
            <a:r>
              <a:rPr sz="2050" spc="-15" dirty="0">
                <a:latin typeface="Times New Roman"/>
                <a:cs typeface="Times New Roman"/>
              </a:rPr>
              <a:t>shrinks</a:t>
            </a:r>
            <a:endParaRPr sz="2050" dirty="0">
              <a:latin typeface="Times New Roman"/>
              <a:cs typeface="Times New Roman"/>
            </a:endParaRPr>
          </a:p>
          <a:p>
            <a:pPr marL="416559">
              <a:lnSpc>
                <a:spcPct val="100000"/>
              </a:lnSpc>
              <a:spcBef>
                <a:spcPts val="30"/>
              </a:spcBef>
            </a:pPr>
            <a:r>
              <a:rPr sz="2050" i="1" spc="520" dirty="0">
                <a:latin typeface="DejaVu Sans Condensed"/>
                <a:cs typeface="DejaVu Sans Condensed"/>
              </a:rPr>
              <a:t>⇒</a:t>
            </a:r>
            <a:r>
              <a:rPr sz="2050" i="1" spc="30" dirty="0">
                <a:latin typeface="DejaVu Sans Condensed"/>
                <a:cs typeface="DejaVu Sans Condensed"/>
              </a:rPr>
              <a:t> </a:t>
            </a:r>
            <a:r>
              <a:rPr sz="2050" spc="-40" dirty="0">
                <a:latin typeface="Times New Roman"/>
                <a:cs typeface="Times New Roman"/>
              </a:rPr>
              <a:t>value</a:t>
            </a:r>
            <a:r>
              <a:rPr sz="2050" spc="105" dirty="0">
                <a:latin typeface="Times New Roman"/>
                <a:cs typeface="Times New Roman"/>
              </a:rPr>
              <a:t> </a:t>
            </a:r>
            <a:r>
              <a:rPr sz="2050" spc="-100" dirty="0">
                <a:latin typeface="Times New Roman"/>
                <a:cs typeface="Times New Roman"/>
              </a:rPr>
              <a:t>of</a:t>
            </a:r>
            <a:r>
              <a:rPr sz="2050" spc="110" dirty="0">
                <a:latin typeface="Times New Roman"/>
                <a:cs typeface="Times New Roman"/>
              </a:rPr>
              <a:t> </a:t>
            </a:r>
            <a:r>
              <a:rPr sz="2050" spc="-30" dirty="0">
                <a:latin typeface="Times New Roman"/>
                <a:cs typeface="Times New Roman"/>
              </a:rPr>
              <a:t>lookahead</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20" dirty="0">
                <a:latin typeface="Times New Roman"/>
                <a:cs typeface="Times New Roman"/>
              </a:rPr>
              <a:t>diminished</a:t>
            </a:r>
            <a:r>
              <a:rPr lang="en-GB" sz="2050" dirty="0">
                <a:latin typeface="Times New Roman"/>
                <a:cs typeface="Times New Roman"/>
              </a:rPr>
              <a:t> and </a:t>
            </a:r>
            <a:r>
              <a:rPr lang="en-GB" sz="2050" b="0" i="1" spc="-70" dirty="0">
                <a:latin typeface="Bookman Old Style"/>
                <a:cs typeface="Bookman Old Style"/>
              </a:rPr>
              <a:t>α</a:t>
            </a:r>
            <a:r>
              <a:rPr lang="en-GB" sz="2050" spc="-70" dirty="0">
                <a:latin typeface="Times New Roman"/>
                <a:cs typeface="Times New Roman"/>
              </a:rPr>
              <a:t>–</a:t>
            </a:r>
            <a:r>
              <a:rPr lang="en-GB" sz="2050" b="0" i="1" spc="-70" dirty="0">
                <a:latin typeface="Bookman Old Style"/>
                <a:cs typeface="Bookman Old Style"/>
              </a:rPr>
              <a:t>β</a:t>
            </a:r>
            <a:r>
              <a:rPr lang="en-GB" sz="2050" b="0" i="1" spc="110" dirty="0">
                <a:latin typeface="Bookman Old Style"/>
                <a:cs typeface="Bookman Old Style"/>
              </a:rPr>
              <a:t> </a:t>
            </a:r>
            <a:r>
              <a:rPr lang="en-GB" sz="2050" dirty="0">
                <a:latin typeface="Times New Roman"/>
                <a:cs typeface="Times New Roman"/>
              </a:rPr>
              <a:t>pruning</a:t>
            </a:r>
            <a:r>
              <a:rPr lang="en-GB" sz="2050" spc="110" dirty="0">
                <a:latin typeface="Times New Roman"/>
                <a:cs typeface="Times New Roman"/>
              </a:rPr>
              <a:t> </a:t>
            </a:r>
            <a:r>
              <a:rPr lang="en-GB" sz="2050" spc="-60" dirty="0">
                <a:latin typeface="Times New Roman"/>
                <a:cs typeface="Times New Roman"/>
              </a:rPr>
              <a:t>is</a:t>
            </a:r>
            <a:r>
              <a:rPr lang="en-GB" sz="2050" spc="105" dirty="0">
                <a:latin typeface="Times New Roman"/>
                <a:cs typeface="Times New Roman"/>
              </a:rPr>
              <a:t> </a:t>
            </a:r>
            <a:r>
              <a:rPr lang="en-GB" sz="2050" spc="-35" dirty="0">
                <a:latin typeface="Times New Roman"/>
                <a:cs typeface="Times New Roman"/>
              </a:rPr>
              <a:t>much</a:t>
            </a:r>
            <a:r>
              <a:rPr lang="en-GB" sz="2050" spc="105" dirty="0">
                <a:latin typeface="Times New Roman"/>
                <a:cs typeface="Times New Roman"/>
              </a:rPr>
              <a:t> </a:t>
            </a:r>
            <a:r>
              <a:rPr lang="en-GB" sz="2050" spc="-60" dirty="0">
                <a:latin typeface="Times New Roman"/>
                <a:cs typeface="Times New Roman"/>
              </a:rPr>
              <a:t>less</a:t>
            </a:r>
            <a:r>
              <a:rPr lang="en-GB" sz="2050" spc="105" dirty="0">
                <a:latin typeface="Times New Roman"/>
                <a:cs typeface="Times New Roman"/>
              </a:rPr>
              <a:t> </a:t>
            </a:r>
            <a:r>
              <a:rPr lang="en-GB" sz="2050" spc="-60" dirty="0">
                <a:latin typeface="Times New Roman"/>
                <a:cs typeface="Times New Roman"/>
              </a:rPr>
              <a:t>effective</a:t>
            </a:r>
            <a:endParaRPr lang="en-GB" sz="2050" dirty="0">
              <a:latin typeface="Times New Roman"/>
              <a:cs typeface="Times New Roman"/>
            </a:endParaRPr>
          </a:p>
          <a:p>
            <a:pPr marL="507365" lvl="1">
              <a:spcBef>
                <a:spcPts val="1560"/>
              </a:spcBef>
            </a:pPr>
            <a:r>
              <a:rPr lang="en-GB" sz="2050" b="1" i="1" dirty="0">
                <a:solidFill>
                  <a:srgbClr val="7030A0"/>
                </a:solidFill>
                <a:latin typeface="Times New Roman" panose="02020603050405020304" pitchFamily="18" charset="0"/>
                <a:cs typeface="Times New Roman" panose="02020603050405020304" pitchFamily="18" charset="0"/>
              </a:rPr>
              <a:t>Example: </a:t>
            </a:r>
            <a:r>
              <a:rPr sz="2050" b="1" dirty="0" err="1">
                <a:latin typeface="Bookman Old Style"/>
                <a:cs typeface="Bookman Old Style"/>
              </a:rPr>
              <a:t>TDGammon</a:t>
            </a:r>
            <a:r>
              <a:rPr sz="2050" b="0" spc="-40" dirty="0">
                <a:latin typeface="Bookman Old Style"/>
                <a:cs typeface="Bookman Old Style"/>
              </a:rPr>
              <a:t> </a:t>
            </a:r>
            <a:r>
              <a:rPr sz="2050" spc="-40" dirty="0">
                <a:latin typeface="Times New Roman"/>
                <a:cs typeface="Times New Roman"/>
              </a:rPr>
              <a:t>uses</a:t>
            </a:r>
            <a:r>
              <a:rPr sz="2050" spc="105" dirty="0">
                <a:latin typeface="Times New Roman"/>
                <a:cs typeface="Times New Roman"/>
              </a:rPr>
              <a:t> </a:t>
            </a:r>
            <a:r>
              <a:rPr lang="en-GB" sz="2050" dirty="0">
                <a:latin typeface="Times New Roman"/>
                <a:cs typeface="Times New Roman"/>
              </a:rPr>
              <a:t>only </a:t>
            </a:r>
            <a:r>
              <a:rPr sz="2050" spc="5" dirty="0">
                <a:latin typeface="Times New Roman"/>
                <a:cs typeface="Times New Roman"/>
              </a:rPr>
              <a:t>depth-2</a:t>
            </a:r>
            <a:r>
              <a:rPr sz="2050" spc="105" dirty="0">
                <a:latin typeface="Times New Roman"/>
                <a:cs typeface="Times New Roman"/>
              </a:rPr>
              <a:t> </a:t>
            </a:r>
            <a:r>
              <a:rPr sz="2050" spc="-25" dirty="0">
                <a:latin typeface="Times New Roman"/>
                <a:cs typeface="Times New Roman"/>
              </a:rPr>
              <a:t>search</a:t>
            </a:r>
            <a:r>
              <a:rPr sz="2050" dirty="0">
                <a:latin typeface="Times New Roman"/>
                <a:cs typeface="Times New Roman"/>
              </a:rPr>
              <a:t> </a:t>
            </a:r>
            <a:r>
              <a:rPr lang="en-GB" sz="2050" dirty="0">
                <a:latin typeface="Times New Roman"/>
                <a:cs typeface="Times New Roman"/>
              </a:rPr>
              <a:t>but with</a:t>
            </a:r>
            <a:r>
              <a:rPr sz="2050" dirty="0">
                <a:latin typeface="Times New Roman"/>
                <a:cs typeface="Times New Roman"/>
              </a:rPr>
              <a:t> </a:t>
            </a:r>
            <a:r>
              <a:rPr sz="2050" spc="-35" dirty="0">
                <a:latin typeface="Times New Roman"/>
                <a:cs typeface="Times New Roman"/>
              </a:rPr>
              <a:t>very</a:t>
            </a:r>
            <a:r>
              <a:rPr sz="2050" spc="105" dirty="0">
                <a:latin typeface="Times New Roman"/>
                <a:cs typeface="Times New Roman"/>
              </a:rPr>
              <a:t> </a:t>
            </a:r>
            <a:r>
              <a:rPr sz="2050" spc="-25" dirty="0">
                <a:latin typeface="Times New Roman"/>
                <a:cs typeface="Times New Roman"/>
              </a:rPr>
              <a:t>good</a:t>
            </a:r>
            <a:r>
              <a:rPr sz="2050" spc="100" dirty="0">
                <a:latin typeface="Times New Roman"/>
                <a:cs typeface="Times New Roman"/>
              </a:rPr>
              <a:t> </a:t>
            </a:r>
            <a:r>
              <a:rPr sz="2050" b="1" dirty="0">
                <a:latin typeface="Bookman Old Style"/>
                <a:cs typeface="Bookman Old Style"/>
              </a:rPr>
              <a:t>Eval</a:t>
            </a:r>
            <a:r>
              <a:rPr lang="en-GB" sz="2050" b="1" dirty="0">
                <a:latin typeface="Bookman Old Style"/>
                <a:cs typeface="Bookman Old Style"/>
              </a:rPr>
              <a:t> </a:t>
            </a:r>
            <a:r>
              <a:rPr sz="2050" i="1" spc="60" dirty="0">
                <a:latin typeface="DejaVu Sans Condensed"/>
                <a:cs typeface="DejaVu Sans Condensed"/>
              </a:rPr>
              <a:t>≈</a:t>
            </a:r>
            <a:r>
              <a:rPr sz="2050" i="1" spc="10" dirty="0">
                <a:latin typeface="DejaVu Sans Condensed"/>
                <a:cs typeface="DejaVu Sans Condensed"/>
              </a:rPr>
              <a:t> </a:t>
            </a:r>
            <a:r>
              <a:rPr sz="2050" spc="-30" dirty="0">
                <a:latin typeface="Times New Roman"/>
                <a:cs typeface="Times New Roman"/>
              </a:rPr>
              <a:t>world-champion</a:t>
            </a:r>
            <a:r>
              <a:rPr sz="2050" spc="85" dirty="0">
                <a:latin typeface="Times New Roman"/>
                <a:cs typeface="Times New Roman"/>
              </a:rPr>
              <a:t> </a:t>
            </a:r>
            <a:r>
              <a:rPr sz="2050" spc="-70" dirty="0">
                <a:latin typeface="Times New Roman"/>
                <a:cs typeface="Times New Roman"/>
              </a:rPr>
              <a:t>level</a:t>
            </a:r>
            <a:endParaRPr sz="205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45</a:t>
            </a:fld>
            <a:endParaRPr spc="20" dirty="0"/>
          </a:p>
        </p:txBody>
      </p:sp>
      <p:sp>
        <p:nvSpPr>
          <p:cNvPr id="2" name="object 2"/>
          <p:cNvSpPr txBox="1">
            <a:spLocks noGrp="1"/>
          </p:cNvSpPr>
          <p:nvPr>
            <p:ph type="title"/>
          </p:nvPr>
        </p:nvSpPr>
        <p:spPr>
          <a:xfrm>
            <a:off x="1168304" y="798823"/>
            <a:ext cx="7722234" cy="359410"/>
          </a:xfrm>
          <a:prstGeom prst="rect">
            <a:avLst/>
          </a:prstGeom>
          <a:ln w="50609">
            <a:solidFill>
              <a:srgbClr val="000000"/>
            </a:solidFill>
          </a:ln>
        </p:spPr>
        <p:txBody>
          <a:bodyPr vert="horz" wrap="square" lIns="0" tIns="0" rIns="0" bIns="0" rtlCol="0">
            <a:spAutoFit/>
          </a:bodyPr>
          <a:lstStyle/>
          <a:p>
            <a:pPr marL="1905" algn="ctr">
              <a:lnSpc>
                <a:spcPts val="2630"/>
              </a:lnSpc>
            </a:pPr>
            <a:r>
              <a:rPr spc="-45" dirty="0"/>
              <a:t>Monte</a:t>
            </a:r>
            <a:r>
              <a:rPr spc="300" dirty="0"/>
              <a:t> </a:t>
            </a:r>
            <a:r>
              <a:rPr spc="-35" dirty="0"/>
              <a:t>Carlo</a:t>
            </a:r>
            <a:r>
              <a:rPr spc="310" dirty="0"/>
              <a:t> </a:t>
            </a:r>
            <a:r>
              <a:rPr spc="-105" dirty="0"/>
              <a:t>simulation</a:t>
            </a:r>
          </a:p>
        </p:txBody>
      </p:sp>
      <p:sp>
        <p:nvSpPr>
          <p:cNvPr id="3" name="object 3"/>
          <p:cNvSpPr txBox="1"/>
          <p:nvPr/>
        </p:nvSpPr>
        <p:spPr>
          <a:xfrm>
            <a:off x="1130300" y="1380470"/>
            <a:ext cx="7493634" cy="5567549"/>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lang="en-GB" sz="2050" spc="-25" dirty="0">
                <a:latin typeface="Times New Roman"/>
                <a:cs typeface="Times New Roman"/>
              </a:rPr>
              <a:t>Based on simulation, calculates the probabilities of good moves by running multiple games; ap</a:t>
            </a:r>
            <a:r>
              <a:rPr sz="2050" spc="-25" dirty="0" err="1">
                <a:latin typeface="Times New Roman"/>
                <a:cs typeface="Times New Roman"/>
              </a:rPr>
              <a:t>plicable</a:t>
            </a:r>
            <a:r>
              <a:rPr sz="2050" spc="114" dirty="0">
                <a:latin typeface="Times New Roman"/>
                <a:cs typeface="Times New Roman"/>
              </a:rPr>
              <a:t> </a:t>
            </a:r>
            <a:r>
              <a:rPr sz="2050" spc="40" dirty="0">
                <a:latin typeface="Times New Roman"/>
                <a:cs typeface="Times New Roman"/>
              </a:rPr>
              <a:t>to</a:t>
            </a:r>
            <a:r>
              <a:rPr sz="2050" spc="114" dirty="0">
                <a:latin typeface="Times New Roman"/>
                <a:cs typeface="Times New Roman"/>
              </a:rPr>
              <a:t> </a:t>
            </a:r>
            <a:r>
              <a:rPr lang="en-GB" sz="2050" spc="114" dirty="0">
                <a:latin typeface="Times New Roman"/>
                <a:cs typeface="Times New Roman"/>
              </a:rPr>
              <a:t>both </a:t>
            </a:r>
            <a:r>
              <a:rPr sz="2050" spc="-5" dirty="0">
                <a:latin typeface="Times New Roman"/>
                <a:cs typeface="Times New Roman"/>
              </a:rPr>
              <a:t>deterministic</a:t>
            </a:r>
            <a:r>
              <a:rPr sz="2050" spc="120" dirty="0">
                <a:latin typeface="Times New Roman"/>
                <a:cs typeface="Times New Roman"/>
              </a:rPr>
              <a:t> </a:t>
            </a:r>
            <a:r>
              <a:rPr sz="2050" spc="30" dirty="0">
                <a:latin typeface="Times New Roman"/>
                <a:cs typeface="Times New Roman"/>
              </a:rPr>
              <a:t>and</a:t>
            </a:r>
            <a:r>
              <a:rPr sz="2050" spc="114" dirty="0">
                <a:latin typeface="Times New Roman"/>
                <a:cs typeface="Times New Roman"/>
              </a:rPr>
              <a:t> </a:t>
            </a:r>
            <a:r>
              <a:rPr sz="2050" spc="-5" dirty="0">
                <a:latin typeface="Times New Roman"/>
                <a:cs typeface="Times New Roman"/>
              </a:rPr>
              <a:t>nondeterministic</a:t>
            </a:r>
            <a:r>
              <a:rPr sz="2050" spc="120" dirty="0">
                <a:latin typeface="Times New Roman"/>
                <a:cs typeface="Times New Roman"/>
              </a:rPr>
              <a:t> </a:t>
            </a:r>
            <a:r>
              <a:rPr sz="2050" spc="-35" dirty="0">
                <a:latin typeface="Times New Roman"/>
                <a:cs typeface="Times New Roman"/>
              </a:rPr>
              <a:t>games</a:t>
            </a:r>
            <a:endParaRPr sz="2050" dirty="0">
              <a:latin typeface="Times New Roman"/>
              <a:cs typeface="Times New Roman"/>
            </a:endParaRPr>
          </a:p>
          <a:p>
            <a:pPr marL="355600" indent="-342900">
              <a:lnSpc>
                <a:spcPct val="100000"/>
              </a:lnSpc>
              <a:spcBef>
                <a:spcPts val="1560"/>
              </a:spcBef>
              <a:buFont typeface="Wingdings" panose="05000000000000000000" pitchFamily="2" charset="2"/>
              <a:buChar char="q"/>
            </a:pPr>
            <a:r>
              <a:rPr sz="2050" spc="-10" dirty="0">
                <a:latin typeface="Times New Roman"/>
                <a:cs typeface="Times New Roman"/>
              </a:rPr>
              <a:t>Determine</a:t>
            </a:r>
            <a:r>
              <a:rPr sz="2050" spc="110"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20" dirty="0">
                <a:latin typeface="Times New Roman"/>
                <a:cs typeface="Times New Roman"/>
              </a:rPr>
              <a:t>next</a:t>
            </a:r>
            <a:r>
              <a:rPr sz="2050" spc="114" dirty="0">
                <a:latin typeface="Times New Roman"/>
                <a:cs typeface="Times New Roman"/>
              </a:rPr>
              <a:t> </a:t>
            </a:r>
            <a:r>
              <a:rPr sz="2050" spc="-75" dirty="0">
                <a:latin typeface="Times New Roman"/>
                <a:cs typeface="Times New Roman"/>
              </a:rPr>
              <a:t>move</a:t>
            </a:r>
            <a:r>
              <a:rPr sz="2050" spc="114" dirty="0">
                <a:latin typeface="Times New Roman"/>
                <a:cs typeface="Times New Roman"/>
              </a:rPr>
              <a:t> </a:t>
            </a:r>
            <a:r>
              <a:rPr sz="2050" spc="-40" dirty="0">
                <a:latin typeface="Times New Roman"/>
                <a:cs typeface="Times New Roman"/>
              </a:rPr>
              <a:t>from</a:t>
            </a:r>
            <a:r>
              <a:rPr sz="2050" spc="114" dirty="0">
                <a:latin typeface="Times New Roman"/>
                <a:cs typeface="Times New Roman"/>
              </a:rPr>
              <a:t> </a:t>
            </a:r>
            <a:r>
              <a:rPr sz="2050" spc="-10" dirty="0">
                <a:latin typeface="Times New Roman"/>
                <a:cs typeface="Times New Roman"/>
              </a:rPr>
              <a:t>position</a:t>
            </a:r>
            <a:r>
              <a:rPr sz="2050" spc="110" dirty="0">
                <a:latin typeface="Times New Roman"/>
                <a:cs typeface="Times New Roman"/>
              </a:rPr>
              <a:t> </a:t>
            </a:r>
            <a:r>
              <a:rPr sz="2050" b="0" i="1" spc="70" dirty="0">
                <a:solidFill>
                  <a:srgbClr val="A1587B"/>
                </a:solidFill>
                <a:latin typeface="Bookman Old Style"/>
                <a:cs typeface="Bookman Old Style"/>
              </a:rPr>
              <a:t>P</a:t>
            </a:r>
            <a:r>
              <a:rPr sz="2050" b="0" i="1" spc="-330" dirty="0">
                <a:solidFill>
                  <a:srgbClr val="A1587B"/>
                </a:solidFill>
                <a:latin typeface="Bookman Old Style"/>
                <a:cs typeface="Bookman Old Style"/>
              </a:rPr>
              <a:t> </a:t>
            </a:r>
            <a:r>
              <a:rPr sz="2050" spc="-60" dirty="0">
                <a:latin typeface="Times New Roman"/>
                <a:cs typeface="Times New Roman"/>
              </a:rPr>
              <a:t>:</a:t>
            </a:r>
            <a:endParaRPr sz="2050" dirty="0">
              <a:latin typeface="Times New Roman"/>
              <a:cs typeface="Times New Roman"/>
            </a:endParaRPr>
          </a:p>
          <a:p>
            <a:pPr marL="577850" indent="-200025">
              <a:lnSpc>
                <a:spcPct val="100000"/>
              </a:lnSpc>
              <a:spcBef>
                <a:spcPts val="30"/>
              </a:spcBef>
              <a:buChar char="–"/>
              <a:tabLst>
                <a:tab pos="578485" algn="l"/>
              </a:tabLst>
            </a:pPr>
            <a:r>
              <a:rPr sz="2050" spc="-20" dirty="0">
                <a:latin typeface="Times New Roman"/>
                <a:cs typeface="Times New Roman"/>
              </a:rPr>
              <a:t>play</a:t>
            </a:r>
            <a:r>
              <a:rPr sz="2050" spc="105" dirty="0">
                <a:latin typeface="Times New Roman"/>
                <a:cs typeface="Times New Roman"/>
              </a:rPr>
              <a:t> </a:t>
            </a:r>
            <a:r>
              <a:rPr sz="2050" spc="35" dirty="0">
                <a:latin typeface="Times New Roman"/>
                <a:cs typeface="Times New Roman"/>
              </a:rPr>
              <a:t>a</a:t>
            </a:r>
            <a:r>
              <a:rPr sz="2050" spc="110" dirty="0">
                <a:latin typeface="Times New Roman"/>
                <a:cs typeface="Times New Roman"/>
              </a:rPr>
              <a:t> </a:t>
            </a:r>
            <a:r>
              <a:rPr sz="2050" spc="10" dirty="0">
                <a:latin typeface="Times New Roman"/>
                <a:cs typeface="Times New Roman"/>
              </a:rPr>
              <a:t>random</a:t>
            </a:r>
            <a:r>
              <a:rPr sz="2050" spc="105" dirty="0">
                <a:latin typeface="Times New Roman"/>
                <a:cs typeface="Times New Roman"/>
              </a:rPr>
              <a:t> </a:t>
            </a:r>
            <a:r>
              <a:rPr sz="2050" spc="-30" dirty="0">
                <a:latin typeface="Times New Roman"/>
                <a:cs typeface="Times New Roman"/>
              </a:rPr>
              <a:t>game</a:t>
            </a:r>
            <a:r>
              <a:rPr sz="2050" spc="110" dirty="0">
                <a:latin typeface="Times New Roman"/>
                <a:cs typeface="Times New Roman"/>
              </a:rPr>
              <a:t> </a:t>
            </a:r>
            <a:r>
              <a:rPr sz="2050" spc="30" dirty="0">
                <a:latin typeface="Times New Roman"/>
                <a:cs typeface="Times New Roman"/>
              </a:rPr>
              <a:t>starting</a:t>
            </a:r>
            <a:r>
              <a:rPr sz="2050" spc="110" dirty="0">
                <a:latin typeface="Times New Roman"/>
                <a:cs typeface="Times New Roman"/>
              </a:rPr>
              <a:t> </a:t>
            </a:r>
            <a:r>
              <a:rPr sz="2050" spc="-40" dirty="0">
                <a:latin typeface="Times New Roman"/>
                <a:cs typeface="Times New Roman"/>
              </a:rPr>
              <a:t>from</a:t>
            </a:r>
            <a:r>
              <a:rPr sz="2050" spc="105" dirty="0">
                <a:latin typeface="Times New Roman"/>
                <a:cs typeface="Times New Roman"/>
              </a:rPr>
              <a:t> </a:t>
            </a:r>
            <a:r>
              <a:rPr sz="2050" b="0" i="1" spc="70" dirty="0">
                <a:solidFill>
                  <a:srgbClr val="A1587B"/>
                </a:solidFill>
                <a:latin typeface="Bookman Old Style"/>
                <a:cs typeface="Bookman Old Style"/>
              </a:rPr>
              <a:t>P</a:t>
            </a:r>
            <a:r>
              <a:rPr sz="2050" b="0" i="1" spc="290" dirty="0">
                <a:solidFill>
                  <a:srgbClr val="A1587B"/>
                </a:solidFill>
                <a:latin typeface="Bookman Old Style"/>
                <a:cs typeface="Bookman Old Style"/>
              </a:rPr>
              <a:t> </a:t>
            </a:r>
            <a:r>
              <a:rPr sz="2050" spc="185" dirty="0">
                <a:latin typeface="Times New Roman"/>
                <a:cs typeface="Times New Roman"/>
              </a:rPr>
              <a:t>(=</a:t>
            </a:r>
            <a:r>
              <a:rPr sz="2050" spc="110" dirty="0">
                <a:latin typeface="Times New Roman"/>
                <a:cs typeface="Times New Roman"/>
              </a:rPr>
              <a:t> </a:t>
            </a:r>
            <a:r>
              <a:rPr sz="2050" dirty="0">
                <a:solidFill>
                  <a:srgbClr val="00007F"/>
                </a:solidFill>
                <a:latin typeface="Times New Roman"/>
                <a:cs typeface="Times New Roman"/>
              </a:rPr>
              <a:t>playout</a:t>
            </a:r>
            <a:r>
              <a:rPr sz="2050" dirty="0">
                <a:latin typeface="Times New Roman"/>
                <a:cs typeface="Times New Roman"/>
              </a:rPr>
              <a:t>)</a:t>
            </a:r>
          </a:p>
          <a:p>
            <a:pPr marL="577850" indent="-200025">
              <a:lnSpc>
                <a:spcPct val="100000"/>
              </a:lnSpc>
              <a:spcBef>
                <a:spcPts val="30"/>
              </a:spcBef>
              <a:buChar char="–"/>
              <a:tabLst>
                <a:tab pos="578485" algn="l"/>
              </a:tabLst>
            </a:pPr>
            <a:r>
              <a:rPr sz="2050" spc="-20" dirty="0">
                <a:latin typeface="Times New Roman"/>
                <a:cs typeface="Times New Roman"/>
              </a:rPr>
              <a:t>record</a:t>
            </a:r>
            <a:r>
              <a:rPr sz="2050" spc="114" dirty="0">
                <a:latin typeface="Times New Roman"/>
                <a:cs typeface="Times New Roman"/>
              </a:rPr>
              <a:t> </a:t>
            </a:r>
            <a:r>
              <a:rPr sz="2050" spc="-50" dirty="0">
                <a:latin typeface="Times New Roman"/>
                <a:cs typeface="Times New Roman"/>
              </a:rPr>
              <a:t>for</a:t>
            </a:r>
            <a:r>
              <a:rPr sz="2050" spc="120" dirty="0">
                <a:latin typeface="Times New Roman"/>
                <a:cs typeface="Times New Roman"/>
              </a:rPr>
              <a:t> </a:t>
            </a:r>
            <a:r>
              <a:rPr sz="2050" spc="35" dirty="0">
                <a:latin typeface="Times New Roman"/>
                <a:cs typeface="Times New Roman"/>
              </a:rPr>
              <a:t>the</a:t>
            </a:r>
            <a:r>
              <a:rPr sz="2050" spc="120" dirty="0">
                <a:latin typeface="Times New Roman"/>
                <a:cs typeface="Times New Roman"/>
              </a:rPr>
              <a:t> </a:t>
            </a:r>
            <a:r>
              <a:rPr sz="2050" dirty="0">
                <a:latin typeface="Times New Roman"/>
                <a:cs typeface="Times New Roman"/>
              </a:rPr>
              <a:t>initial</a:t>
            </a:r>
            <a:r>
              <a:rPr sz="2050" spc="120" dirty="0">
                <a:latin typeface="Times New Roman"/>
                <a:cs typeface="Times New Roman"/>
              </a:rPr>
              <a:t> </a:t>
            </a:r>
            <a:r>
              <a:rPr sz="2050" spc="-75" dirty="0">
                <a:latin typeface="Times New Roman"/>
                <a:cs typeface="Times New Roman"/>
              </a:rPr>
              <a:t>move</a:t>
            </a:r>
            <a:r>
              <a:rPr sz="2050" spc="120"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5" dirty="0">
                <a:latin typeface="Times New Roman"/>
                <a:cs typeface="Times New Roman"/>
              </a:rPr>
              <a:t>result</a:t>
            </a:r>
            <a:r>
              <a:rPr sz="2050" spc="120" dirty="0">
                <a:latin typeface="Times New Roman"/>
                <a:cs typeface="Times New Roman"/>
              </a:rPr>
              <a:t> </a:t>
            </a:r>
            <a:r>
              <a:rPr sz="2050" spc="-100" dirty="0">
                <a:latin typeface="Times New Roman"/>
                <a:cs typeface="Times New Roman"/>
              </a:rPr>
              <a:t>of</a:t>
            </a:r>
            <a:r>
              <a:rPr sz="2050" spc="120" dirty="0">
                <a:latin typeface="Times New Roman"/>
                <a:cs typeface="Times New Roman"/>
              </a:rPr>
              <a:t> </a:t>
            </a:r>
            <a:r>
              <a:rPr sz="2050" spc="35" dirty="0">
                <a:latin typeface="Times New Roman"/>
                <a:cs typeface="Times New Roman"/>
              </a:rPr>
              <a:t>the</a:t>
            </a:r>
            <a:r>
              <a:rPr sz="2050" spc="120" dirty="0">
                <a:latin typeface="Times New Roman"/>
                <a:cs typeface="Times New Roman"/>
              </a:rPr>
              <a:t> </a:t>
            </a:r>
            <a:r>
              <a:rPr sz="2050" spc="-30" dirty="0">
                <a:latin typeface="Times New Roman"/>
                <a:cs typeface="Times New Roman"/>
              </a:rPr>
              <a:t>game</a:t>
            </a:r>
            <a:r>
              <a:rPr sz="2050" spc="120" dirty="0">
                <a:latin typeface="Times New Roman"/>
                <a:cs typeface="Times New Roman"/>
              </a:rPr>
              <a:t> </a:t>
            </a:r>
            <a:r>
              <a:rPr sz="2050" spc="25" dirty="0">
                <a:latin typeface="Times New Roman"/>
                <a:cs typeface="Times New Roman"/>
              </a:rPr>
              <a:t>(win/loss/draw)</a:t>
            </a:r>
            <a:endParaRPr sz="2050" dirty="0">
              <a:latin typeface="Times New Roman"/>
              <a:cs typeface="Times New Roman"/>
            </a:endParaRPr>
          </a:p>
          <a:p>
            <a:pPr marL="577850" indent="-200025">
              <a:lnSpc>
                <a:spcPct val="100000"/>
              </a:lnSpc>
              <a:spcBef>
                <a:spcPts val="30"/>
              </a:spcBef>
              <a:buChar char="–"/>
              <a:tabLst>
                <a:tab pos="578485" algn="l"/>
              </a:tabLst>
            </a:pPr>
            <a:r>
              <a:rPr sz="2050" spc="30" dirty="0">
                <a:latin typeface="Times New Roman"/>
                <a:cs typeface="Times New Roman"/>
              </a:rPr>
              <a:t>repeat</a:t>
            </a:r>
            <a:r>
              <a:rPr sz="2050" spc="95" dirty="0">
                <a:latin typeface="Times New Roman"/>
                <a:cs typeface="Times New Roman"/>
              </a:rPr>
              <a:t> </a:t>
            </a:r>
            <a:r>
              <a:rPr sz="2050" spc="10" dirty="0">
                <a:latin typeface="Times New Roman"/>
                <a:cs typeface="Times New Roman"/>
              </a:rPr>
              <a:t>until</a:t>
            </a:r>
            <a:r>
              <a:rPr sz="2050" spc="100" dirty="0">
                <a:latin typeface="Times New Roman"/>
                <a:cs typeface="Times New Roman"/>
              </a:rPr>
              <a:t> </a:t>
            </a:r>
            <a:r>
              <a:rPr sz="2050" spc="-25" dirty="0">
                <a:latin typeface="Times New Roman"/>
                <a:cs typeface="Times New Roman"/>
              </a:rPr>
              <a:t>no</a:t>
            </a:r>
            <a:r>
              <a:rPr sz="2050" spc="100" dirty="0">
                <a:latin typeface="Times New Roman"/>
                <a:cs typeface="Times New Roman"/>
              </a:rPr>
              <a:t> </a:t>
            </a:r>
            <a:r>
              <a:rPr sz="2050" spc="-30" dirty="0">
                <a:latin typeface="Times New Roman"/>
                <a:cs typeface="Times New Roman"/>
              </a:rPr>
              <a:t>more</a:t>
            </a:r>
            <a:r>
              <a:rPr sz="2050" spc="95" dirty="0">
                <a:latin typeface="Times New Roman"/>
                <a:cs typeface="Times New Roman"/>
              </a:rPr>
              <a:t> </a:t>
            </a:r>
            <a:r>
              <a:rPr sz="2050" spc="5" dirty="0">
                <a:latin typeface="Times New Roman"/>
                <a:cs typeface="Times New Roman"/>
              </a:rPr>
              <a:t>time</a:t>
            </a:r>
            <a:endParaRPr sz="2050" dirty="0">
              <a:latin typeface="Times New Roman"/>
              <a:cs typeface="Times New Roman"/>
            </a:endParaRPr>
          </a:p>
          <a:p>
            <a:pPr marL="577850" indent="-200025">
              <a:lnSpc>
                <a:spcPct val="100000"/>
              </a:lnSpc>
              <a:spcBef>
                <a:spcPts val="35"/>
              </a:spcBef>
              <a:buChar char="–"/>
              <a:tabLst>
                <a:tab pos="578485" algn="l"/>
              </a:tabLst>
            </a:pPr>
            <a:r>
              <a:rPr sz="2050" spc="-20" dirty="0">
                <a:latin typeface="Times New Roman"/>
                <a:cs typeface="Times New Roman"/>
              </a:rPr>
              <a:t>play</a:t>
            </a:r>
            <a:r>
              <a:rPr sz="2050" spc="110"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dirty="0">
                <a:latin typeface="Times New Roman"/>
                <a:cs typeface="Times New Roman"/>
              </a:rPr>
              <a:t>initial</a:t>
            </a:r>
            <a:r>
              <a:rPr sz="2050" spc="110" dirty="0">
                <a:latin typeface="Times New Roman"/>
                <a:cs typeface="Times New Roman"/>
              </a:rPr>
              <a:t> </a:t>
            </a:r>
            <a:r>
              <a:rPr sz="2050" spc="-75" dirty="0">
                <a:latin typeface="Times New Roman"/>
                <a:cs typeface="Times New Roman"/>
              </a:rPr>
              <a:t>move</a:t>
            </a:r>
            <a:r>
              <a:rPr sz="2050" spc="110" dirty="0">
                <a:latin typeface="Times New Roman"/>
                <a:cs typeface="Times New Roman"/>
              </a:rPr>
              <a:t> </a:t>
            </a:r>
            <a:r>
              <a:rPr sz="2050" spc="95" dirty="0">
                <a:latin typeface="Times New Roman"/>
                <a:cs typeface="Times New Roman"/>
              </a:rPr>
              <a:t>that</a:t>
            </a:r>
            <a:r>
              <a:rPr sz="2050" spc="110" dirty="0">
                <a:latin typeface="Times New Roman"/>
                <a:cs typeface="Times New Roman"/>
              </a:rPr>
              <a:t> </a:t>
            </a:r>
            <a:r>
              <a:rPr sz="2050" spc="-20" dirty="0">
                <a:latin typeface="Times New Roman"/>
                <a:cs typeface="Times New Roman"/>
              </a:rPr>
              <a:t>lead</a:t>
            </a:r>
            <a:r>
              <a:rPr sz="2050" spc="110"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50" dirty="0">
                <a:latin typeface="Times New Roman"/>
                <a:cs typeface="Times New Roman"/>
              </a:rPr>
              <a:t>wins</a:t>
            </a:r>
            <a:r>
              <a:rPr sz="2050" spc="110" dirty="0">
                <a:latin typeface="Times New Roman"/>
                <a:cs typeface="Times New Roman"/>
              </a:rPr>
              <a:t> </a:t>
            </a:r>
            <a:r>
              <a:rPr sz="2050" spc="5" dirty="0">
                <a:latin typeface="Times New Roman"/>
                <a:cs typeface="Times New Roman"/>
              </a:rPr>
              <a:t>most</a:t>
            </a:r>
            <a:r>
              <a:rPr sz="2050" spc="110" dirty="0">
                <a:latin typeface="Times New Roman"/>
                <a:cs typeface="Times New Roman"/>
              </a:rPr>
              <a:t> </a:t>
            </a:r>
            <a:r>
              <a:rPr sz="2050" spc="-15" dirty="0">
                <a:latin typeface="Times New Roman"/>
                <a:cs typeface="Times New Roman"/>
              </a:rPr>
              <a:t>often</a:t>
            </a:r>
            <a:endParaRPr sz="2050" dirty="0">
              <a:latin typeface="Times New Roman"/>
              <a:cs typeface="Times New Roman"/>
            </a:endParaRPr>
          </a:p>
          <a:p>
            <a:pPr marL="355600" indent="-342900">
              <a:lnSpc>
                <a:spcPct val="100000"/>
              </a:lnSpc>
              <a:spcBef>
                <a:spcPts val="1560"/>
              </a:spcBef>
              <a:buFont typeface="Wingdings" panose="05000000000000000000" pitchFamily="2" charset="2"/>
              <a:buChar char="q"/>
            </a:pPr>
            <a:r>
              <a:rPr sz="2050" spc="15" dirty="0">
                <a:latin typeface="Times New Roman"/>
                <a:cs typeface="Times New Roman"/>
              </a:rPr>
              <a:t>Playout</a:t>
            </a:r>
            <a:r>
              <a:rPr sz="2050" spc="70" dirty="0">
                <a:latin typeface="Times New Roman"/>
                <a:cs typeface="Times New Roman"/>
              </a:rPr>
              <a:t> </a:t>
            </a:r>
            <a:r>
              <a:rPr sz="2050" spc="-5" dirty="0">
                <a:latin typeface="Times New Roman"/>
                <a:cs typeface="Times New Roman"/>
              </a:rPr>
              <a:t>types:</a:t>
            </a:r>
            <a:endParaRPr sz="2050" dirty="0">
              <a:latin typeface="Times New Roman"/>
              <a:cs typeface="Times New Roman"/>
            </a:endParaRPr>
          </a:p>
          <a:p>
            <a:pPr marL="577850" indent="-200025">
              <a:lnSpc>
                <a:spcPct val="100000"/>
              </a:lnSpc>
              <a:spcBef>
                <a:spcPts val="30"/>
              </a:spcBef>
              <a:buChar char="–"/>
              <a:tabLst>
                <a:tab pos="578485" algn="l"/>
              </a:tabLst>
            </a:pPr>
            <a:r>
              <a:rPr sz="2050" spc="30" dirty="0">
                <a:latin typeface="Times New Roman"/>
                <a:cs typeface="Times New Roman"/>
              </a:rPr>
              <a:t>truly</a:t>
            </a:r>
            <a:r>
              <a:rPr sz="2050" spc="110" dirty="0">
                <a:latin typeface="Times New Roman"/>
                <a:cs typeface="Times New Roman"/>
              </a:rPr>
              <a:t> </a:t>
            </a:r>
            <a:r>
              <a:rPr sz="2050" spc="-25" dirty="0">
                <a:latin typeface="Times New Roman"/>
                <a:cs typeface="Times New Roman"/>
              </a:rPr>
              <a:t>random—each</a:t>
            </a:r>
            <a:r>
              <a:rPr sz="2050" spc="110" dirty="0">
                <a:latin typeface="Times New Roman"/>
                <a:cs typeface="Times New Roman"/>
              </a:rPr>
              <a:t> </a:t>
            </a:r>
            <a:r>
              <a:rPr sz="2050" spc="-75" dirty="0">
                <a:latin typeface="Times New Roman"/>
                <a:cs typeface="Times New Roman"/>
              </a:rPr>
              <a:t>move</a:t>
            </a:r>
            <a:r>
              <a:rPr sz="2050" spc="114" dirty="0">
                <a:latin typeface="Times New Roman"/>
                <a:cs typeface="Times New Roman"/>
              </a:rPr>
              <a:t> </a:t>
            </a:r>
            <a:r>
              <a:rPr sz="2050" spc="-60" dirty="0">
                <a:latin typeface="Times New Roman"/>
                <a:cs typeface="Times New Roman"/>
              </a:rPr>
              <a:t>is</a:t>
            </a:r>
            <a:r>
              <a:rPr sz="2050" spc="110" dirty="0">
                <a:latin typeface="Times New Roman"/>
                <a:cs typeface="Times New Roman"/>
              </a:rPr>
              <a:t> </a:t>
            </a:r>
            <a:r>
              <a:rPr sz="2050" spc="-25" dirty="0">
                <a:latin typeface="Times New Roman"/>
                <a:cs typeface="Times New Roman"/>
              </a:rPr>
              <a:t>equally</a:t>
            </a:r>
            <a:r>
              <a:rPr sz="2050" spc="110" dirty="0">
                <a:latin typeface="Times New Roman"/>
                <a:cs typeface="Times New Roman"/>
              </a:rPr>
              <a:t> </a:t>
            </a:r>
            <a:r>
              <a:rPr sz="2050" spc="-60" dirty="0">
                <a:latin typeface="Times New Roman"/>
                <a:cs typeface="Times New Roman"/>
              </a:rPr>
              <a:t>likely</a:t>
            </a:r>
            <a:endParaRPr sz="2050" dirty="0">
              <a:latin typeface="Times New Roman"/>
              <a:cs typeface="Times New Roman"/>
            </a:endParaRPr>
          </a:p>
          <a:p>
            <a:pPr marL="577850" indent="-200025">
              <a:lnSpc>
                <a:spcPct val="100000"/>
              </a:lnSpc>
              <a:spcBef>
                <a:spcPts val="30"/>
              </a:spcBef>
              <a:buChar char="–"/>
              <a:tabLst>
                <a:tab pos="578485" algn="l"/>
              </a:tabLst>
            </a:pPr>
            <a:r>
              <a:rPr sz="2050" spc="-75" dirty="0">
                <a:latin typeface="Times New Roman"/>
                <a:cs typeface="Times New Roman"/>
              </a:rPr>
              <a:t>move</a:t>
            </a:r>
            <a:r>
              <a:rPr sz="2050" spc="100" dirty="0">
                <a:latin typeface="Times New Roman"/>
                <a:cs typeface="Times New Roman"/>
              </a:rPr>
              <a:t> </a:t>
            </a:r>
            <a:r>
              <a:rPr sz="2050" dirty="0">
                <a:latin typeface="Times New Roman"/>
                <a:cs typeface="Times New Roman"/>
              </a:rPr>
              <a:t>probability</a:t>
            </a:r>
            <a:r>
              <a:rPr sz="2050" spc="105" dirty="0">
                <a:latin typeface="Times New Roman"/>
                <a:cs typeface="Times New Roman"/>
              </a:rPr>
              <a:t> </a:t>
            </a:r>
            <a:r>
              <a:rPr sz="2050" spc="-60" dirty="0">
                <a:latin typeface="Times New Roman"/>
                <a:cs typeface="Times New Roman"/>
              </a:rPr>
              <a:t>is</a:t>
            </a:r>
            <a:r>
              <a:rPr sz="2050" spc="105" dirty="0">
                <a:latin typeface="Times New Roman"/>
                <a:cs typeface="Times New Roman"/>
              </a:rPr>
              <a:t> </a:t>
            </a:r>
            <a:r>
              <a:rPr sz="2050" spc="-35" dirty="0">
                <a:latin typeface="Times New Roman"/>
                <a:cs typeface="Times New Roman"/>
              </a:rPr>
              <a:t>weighted</a:t>
            </a:r>
            <a:r>
              <a:rPr sz="2050" spc="105" dirty="0">
                <a:latin typeface="Times New Roman"/>
                <a:cs typeface="Times New Roman"/>
              </a:rPr>
              <a:t> </a:t>
            </a:r>
            <a:r>
              <a:rPr sz="2050" spc="-10" dirty="0">
                <a:latin typeface="Times New Roman"/>
                <a:cs typeface="Times New Roman"/>
              </a:rPr>
              <a:t>based</a:t>
            </a:r>
            <a:r>
              <a:rPr sz="2050" spc="105" dirty="0">
                <a:latin typeface="Times New Roman"/>
                <a:cs typeface="Times New Roman"/>
              </a:rPr>
              <a:t> </a:t>
            </a:r>
            <a:r>
              <a:rPr sz="2050" spc="-25" dirty="0">
                <a:latin typeface="Times New Roman"/>
                <a:cs typeface="Times New Roman"/>
              </a:rPr>
              <a:t>on</a:t>
            </a:r>
            <a:r>
              <a:rPr sz="2050" spc="105" dirty="0">
                <a:latin typeface="Times New Roman"/>
                <a:cs typeface="Times New Roman"/>
              </a:rPr>
              <a:t> </a:t>
            </a:r>
            <a:r>
              <a:rPr sz="2050" spc="15" dirty="0">
                <a:latin typeface="Times New Roman"/>
                <a:cs typeface="Times New Roman"/>
              </a:rPr>
              <a:t>utility</a:t>
            </a:r>
            <a:endParaRPr sz="2050" dirty="0">
              <a:latin typeface="Times New Roman"/>
              <a:cs typeface="Times New Roman"/>
            </a:endParaRPr>
          </a:p>
          <a:p>
            <a:pPr marL="355600" indent="-342900">
              <a:lnSpc>
                <a:spcPct val="100000"/>
              </a:lnSpc>
              <a:spcBef>
                <a:spcPts val="1560"/>
              </a:spcBef>
              <a:buFont typeface="Wingdings" panose="05000000000000000000" pitchFamily="2" charset="2"/>
              <a:buChar char="Ø"/>
            </a:pPr>
            <a:r>
              <a:rPr sz="2050" spc="-20" dirty="0">
                <a:latin typeface="Times New Roman"/>
                <a:cs typeface="Times New Roman"/>
              </a:rPr>
              <a:t>Surprisingly</a:t>
            </a:r>
            <a:r>
              <a:rPr sz="2050" spc="95" dirty="0">
                <a:latin typeface="Times New Roman"/>
                <a:cs typeface="Times New Roman"/>
              </a:rPr>
              <a:t> </a:t>
            </a:r>
            <a:r>
              <a:rPr sz="2050" spc="-25" dirty="0">
                <a:latin typeface="Times New Roman"/>
                <a:cs typeface="Times New Roman"/>
              </a:rPr>
              <a:t>good</a:t>
            </a:r>
            <a:r>
              <a:rPr sz="2050" spc="100" dirty="0">
                <a:latin typeface="Times New Roman"/>
                <a:cs typeface="Times New Roman"/>
              </a:rPr>
              <a:t> </a:t>
            </a:r>
            <a:r>
              <a:rPr sz="2050" dirty="0">
                <a:latin typeface="Times New Roman"/>
                <a:cs typeface="Times New Roman"/>
              </a:rPr>
              <a:t>results</a:t>
            </a:r>
            <a:r>
              <a:rPr sz="2050" spc="95" dirty="0">
                <a:latin typeface="Times New Roman"/>
                <a:cs typeface="Times New Roman"/>
              </a:rPr>
              <a:t> </a:t>
            </a:r>
            <a:r>
              <a:rPr sz="2050" spc="-25" dirty="0">
                <a:latin typeface="Times New Roman"/>
                <a:cs typeface="Times New Roman"/>
              </a:rPr>
              <a:t>on</a:t>
            </a:r>
            <a:r>
              <a:rPr sz="2050" spc="100" dirty="0">
                <a:latin typeface="Times New Roman"/>
                <a:cs typeface="Times New Roman"/>
              </a:rPr>
              <a:t> </a:t>
            </a:r>
            <a:r>
              <a:rPr sz="2050" spc="-35" dirty="0">
                <a:latin typeface="Times New Roman"/>
                <a:cs typeface="Times New Roman"/>
              </a:rPr>
              <a:t>simple</a:t>
            </a:r>
            <a:r>
              <a:rPr sz="2050" spc="95" dirty="0">
                <a:latin typeface="Times New Roman"/>
                <a:cs typeface="Times New Roman"/>
              </a:rPr>
              <a:t> </a:t>
            </a:r>
            <a:r>
              <a:rPr sz="2050" spc="-35" dirty="0">
                <a:latin typeface="Times New Roman"/>
                <a:cs typeface="Times New Roman"/>
              </a:rPr>
              <a:t>games</a:t>
            </a:r>
            <a:endParaRPr sz="2050" dirty="0">
              <a:latin typeface="Times New Roman"/>
              <a:cs typeface="Times New Roman"/>
            </a:endParaRPr>
          </a:p>
          <a:p>
            <a:pPr marL="577850" indent="-200025">
              <a:lnSpc>
                <a:spcPct val="100000"/>
              </a:lnSpc>
              <a:spcBef>
                <a:spcPts val="30"/>
              </a:spcBef>
              <a:buChar char="–"/>
              <a:tabLst>
                <a:tab pos="578485" algn="l"/>
              </a:tabLst>
            </a:pPr>
            <a:r>
              <a:rPr sz="2050" spc="15" dirty="0">
                <a:latin typeface="Times New Roman"/>
                <a:cs typeface="Times New Roman"/>
              </a:rPr>
              <a:t>constant</a:t>
            </a:r>
            <a:r>
              <a:rPr sz="2050" spc="110" dirty="0">
                <a:latin typeface="Times New Roman"/>
                <a:cs typeface="Times New Roman"/>
              </a:rPr>
              <a:t> </a:t>
            </a:r>
            <a:r>
              <a:rPr sz="2050" spc="-30" dirty="0">
                <a:latin typeface="Times New Roman"/>
                <a:cs typeface="Times New Roman"/>
              </a:rPr>
              <a:t>space</a:t>
            </a:r>
            <a:r>
              <a:rPr sz="2050" spc="114" dirty="0">
                <a:latin typeface="Times New Roman"/>
                <a:cs typeface="Times New Roman"/>
              </a:rPr>
              <a:t> </a:t>
            </a:r>
            <a:r>
              <a:rPr sz="2050" spc="-25" dirty="0">
                <a:latin typeface="Times New Roman"/>
                <a:cs typeface="Times New Roman"/>
              </a:rPr>
              <a:t>complexity</a:t>
            </a:r>
            <a:r>
              <a:rPr sz="2050" spc="110" dirty="0">
                <a:latin typeface="Times New Roman"/>
                <a:cs typeface="Times New Roman"/>
              </a:rPr>
              <a:t> </a:t>
            </a:r>
            <a:r>
              <a:rPr sz="2050" spc="-5" dirty="0">
                <a:latin typeface="Times New Roman"/>
                <a:cs typeface="Times New Roman"/>
              </a:rPr>
              <a:t>(no</a:t>
            </a:r>
            <a:r>
              <a:rPr sz="2050" spc="114" dirty="0">
                <a:latin typeface="Times New Roman"/>
                <a:cs typeface="Times New Roman"/>
              </a:rPr>
              <a:t> </a:t>
            </a:r>
            <a:r>
              <a:rPr sz="2050" spc="-25" dirty="0">
                <a:latin typeface="Times New Roman"/>
                <a:cs typeface="Times New Roman"/>
              </a:rPr>
              <a:t>need</a:t>
            </a:r>
            <a:r>
              <a:rPr sz="2050" spc="110" dirty="0">
                <a:latin typeface="Times New Roman"/>
                <a:cs typeface="Times New Roman"/>
              </a:rPr>
              <a:t> </a:t>
            </a:r>
            <a:r>
              <a:rPr sz="2050" spc="40" dirty="0">
                <a:latin typeface="Times New Roman"/>
                <a:cs typeface="Times New Roman"/>
              </a:rPr>
              <a:t>to</a:t>
            </a:r>
            <a:r>
              <a:rPr sz="2050" spc="114" dirty="0">
                <a:latin typeface="Times New Roman"/>
                <a:cs typeface="Times New Roman"/>
              </a:rPr>
              <a:t> </a:t>
            </a:r>
            <a:r>
              <a:rPr sz="2050" dirty="0">
                <a:latin typeface="Times New Roman"/>
                <a:cs typeface="Times New Roman"/>
              </a:rPr>
              <a:t>store</a:t>
            </a:r>
            <a:r>
              <a:rPr sz="2050" spc="114" dirty="0">
                <a:latin typeface="Times New Roman"/>
                <a:cs typeface="Times New Roman"/>
              </a:rPr>
              <a:t> </a:t>
            </a:r>
            <a:r>
              <a:rPr sz="2050" spc="-25" dirty="0">
                <a:latin typeface="Times New Roman"/>
                <a:cs typeface="Times New Roman"/>
              </a:rPr>
              <a:t>search</a:t>
            </a:r>
            <a:r>
              <a:rPr sz="2050" spc="110" dirty="0">
                <a:latin typeface="Times New Roman"/>
                <a:cs typeface="Times New Roman"/>
              </a:rPr>
              <a:t> </a:t>
            </a:r>
            <a:r>
              <a:rPr sz="2050" spc="20" dirty="0">
                <a:latin typeface="Times New Roman"/>
                <a:cs typeface="Times New Roman"/>
              </a:rPr>
              <a:t>tree)</a:t>
            </a:r>
            <a:endParaRPr sz="2050" dirty="0">
              <a:latin typeface="Times New Roman"/>
              <a:cs typeface="Times New Roman"/>
            </a:endParaRPr>
          </a:p>
          <a:p>
            <a:pPr marL="355600" indent="-342900">
              <a:lnSpc>
                <a:spcPct val="100000"/>
              </a:lnSpc>
              <a:spcBef>
                <a:spcPts val="1560"/>
              </a:spcBef>
              <a:buFont typeface="Wingdings" panose="05000000000000000000" pitchFamily="2" charset="2"/>
              <a:buChar char="q"/>
            </a:pPr>
            <a:r>
              <a:rPr sz="2050" spc="-20" dirty="0">
                <a:latin typeface="Times New Roman"/>
                <a:cs typeface="Times New Roman"/>
              </a:rPr>
              <a:t>Monte</a:t>
            </a:r>
            <a:r>
              <a:rPr sz="2050" spc="110" dirty="0">
                <a:latin typeface="Times New Roman"/>
                <a:cs typeface="Times New Roman"/>
              </a:rPr>
              <a:t> </a:t>
            </a:r>
            <a:r>
              <a:rPr sz="2050" spc="-10" dirty="0">
                <a:latin typeface="Times New Roman"/>
                <a:cs typeface="Times New Roman"/>
              </a:rPr>
              <a:t>Carlo</a:t>
            </a:r>
            <a:r>
              <a:rPr sz="2050" spc="110" dirty="0">
                <a:latin typeface="Times New Roman"/>
                <a:cs typeface="Times New Roman"/>
              </a:rPr>
              <a:t> </a:t>
            </a:r>
            <a:r>
              <a:rPr sz="2050" spc="15" dirty="0">
                <a:latin typeface="Times New Roman"/>
                <a:cs typeface="Times New Roman"/>
              </a:rPr>
              <a:t>tree</a:t>
            </a:r>
            <a:r>
              <a:rPr sz="2050" spc="110" dirty="0">
                <a:latin typeface="Times New Roman"/>
                <a:cs typeface="Times New Roman"/>
              </a:rPr>
              <a:t> </a:t>
            </a:r>
            <a:r>
              <a:rPr sz="2050" spc="-30" dirty="0">
                <a:latin typeface="Times New Roman"/>
                <a:cs typeface="Times New Roman"/>
              </a:rPr>
              <a:t>search:</a:t>
            </a:r>
            <a:r>
              <a:rPr sz="2050" spc="330" dirty="0">
                <a:latin typeface="Times New Roman"/>
                <a:cs typeface="Times New Roman"/>
              </a:rPr>
              <a:t> </a:t>
            </a:r>
            <a:r>
              <a:rPr sz="2050" spc="-10" dirty="0">
                <a:latin typeface="Times New Roman"/>
                <a:cs typeface="Times New Roman"/>
              </a:rPr>
              <a:t>probabilistic</a:t>
            </a:r>
            <a:r>
              <a:rPr sz="2050" spc="110" dirty="0">
                <a:latin typeface="Times New Roman"/>
                <a:cs typeface="Times New Roman"/>
              </a:rPr>
              <a:t> </a:t>
            </a:r>
            <a:r>
              <a:rPr sz="2050" spc="-10" dirty="0">
                <a:latin typeface="Times New Roman"/>
                <a:cs typeface="Times New Roman"/>
              </a:rPr>
              <a:t>simulation</a:t>
            </a:r>
            <a:r>
              <a:rPr sz="2050" spc="110" dirty="0">
                <a:latin typeface="Times New Roman"/>
                <a:cs typeface="Times New Roman"/>
              </a:rPr>
              <a:t> </a:t>
            </a:r>
            <a:r>
              <a:rPr sz="2050" spc="325" dirty="0">
                <a:latin typeface="Times New Roman"/>
                <a:cs typeface="Times New Roman"/>
              </a:rPr>
              <a:t>+</a:t>
            </a:r>
            <a:r>
              <a:rPr sz="2050" spc="110" dirty="0">
                <a:latin typeface="Times New Roman"/>
                <a:cs typeface="Times New Roman"/>
              </a:rPr>
              <a:t> </a:t>
            </a:r>
            <a:r>
              <a:rPr sz="2050" spc="-25" dirty="0">
                <a:latin typeface="Times New Roman"/>
                <a:cs typeface="Times New Roman"/>
              </a:rPr>
              <a:t>search</a:t>
            </a:r>
            <a:endParaRPr sz="2050" dirty="0">
              <a:latin typeface="Times New Roman"/>
              <a:cs typeface="Times New Roman"/>
            </a:endParaRPr>
          </a:p>
          <a:p>
            <a:pPr marL="577850" indent="-200025">
              <a:lnSpc>
                <a:spcPct val="100000"/>
              </a:lnSpc>
              <a:spcBef>
                <a:spcPts val="30"/>
              </a:spcBef>
              <a:buChar char="–"/>
              <a:tabLst>
                <a:tab pos="578485" algn="l"/>
              </a:tabLst>
            </a:pPr>
            <a:r>
              <a:rPr sz="2050" spc="-15" dirty="0">
                <a:latin typeface="Times New Roman"/>
                <a:cs typeface="Times New Roman"/>
              </a:rPr>
              <a:t>eliminates</a:t>
            </a:r>
            <a:r>
              <a:rPr sz="2050" spc="105" dirty="0">
                <a:latin typeface="Times New Roman"/>
                <a:cs typeface="Times New Roman"/>
              </a:rPr>
              <a:t> </a:t>
            </a:r>
            <a:r>
              <a:rPr sz="2050" spc="-65" dirty="0">
                <a:latin typeface="Times New Roman"/>
                <a:cs typeface="Times New Roman"/>
              </a:rPr>
              <a:t>choice</a:t>
            </a:r>
            <a:r>
              <a:rPr sz="2050" spc="110" dirty="0">
                <a:latin typeface="Times New Roman"/>
                <a:cs typeface="Times New Roman"/>
              </a:rPr>
              <a:t> </a:t>
            </a:r>
            <a:r>
              <a:rPr sz="2050" spc="-20" dirty="0">
                <a:latin typeface="Times New Roman"/>
                <a:cs typeface="Times New Roman"/>
              </a:rPr>
              <a:t>nodes</a:t>
            </a:r>
            <a:r>
              <a:rPr sz="2050" spc="110" dirty="0">
                <a:latin typeface="Times New Roman"/>
                <a:cs typeface="Times New Roman"/>
              </a:rPr>
              <a:t> </a:t>
            </a:r>
            <a:r>
              <a:rPr sz="2050" spc="-25" dirty="0">
                <a:latin typeface="Times New Roman"/>
                <a:cs typeface="Times New Roman"/>
              </a:rPr>
              <a:t>on</a:t>
            </a:r>
            <a:r>
              <a:rPr sz="2050" spc="110" dirty="0">
                <a:latin typeface="Times New Roman"/>
                <a:cs typeface="Times New Roman"/>
              </a:rPr>
              <a:t> </a:t>
            </a:r>
            <a:r>
              <a:rPr sz="2050" spc="-5" dirty="0">
                <a:latin typeface="Times New Roman"/>
                <a:cs typeface="Times New Roman"/>
              </a:rPr>
              <a:t>nondeterministic</a:t>
            </a:r>
            <a:r>
              <a:rPr sz="2050" spc="110" dirty="0">
                <a:latin typeface="Times New Roman"/>
                <a:cs typeface="Times New Roman"/>
              </a:rPr>
              <a:t> </a:t>
            </a:r>
            <a:r>
              <a:rPr sz="2050" spc="-35" dirty="0">
                <a:latin typeface="Times New Roman"/>
                <a:cs typeface="Times New Roman"/>
              </a:rPr>
              <a:t>games</a:t>
            </a:r>
            <a:endParaRPr sz="205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46</a:t>
            </a:fld>
            <a:endParaRPr spc="20" dirty="0"/>
          </a:p>
        </p:txBody>
      </p:sp>
      <p:sp>
        <p:nvSpPr>
          <p:cNvPr id="2" name="object 2"/>
          <p:cNvSpPr txBox="1">
            <a:spLocks noGrp="1"/>
          </p:cNvSpPr>
          <p:nvPr>
            <p:ph type="title"/>
          </p:nvPr>
        </p:nvSpPr>
        <p:spPr>
          <a:xfrm>
            <a:off x="1168304" y="798823"/>
            <a:ext cx="7722234" cy="380365"/>
          </a:xfrm>
          <a:prstGeom prst="rect">
            <a:avLst/>
          </a:prstGeom>
          <a:ln w="50609">
            <a:solidFill>
              <a:srgbClr val="000000"/>
            </a:solidFill>
          </a:ln>
        </p:spPr>
        <p:txBody>
          <a:bodyPr vert="horz" wrap="square" lIns="0" tIns="0" rIns="0" bIns="0" rtlCol="0">
            <a:spAutoFit/>
          </a:bodyPr>
          <a:lstStyle/>
          <a:p>
            <a:pPr marL="635" algn="ctr">
              <a:lnSpc>
                <a:spcPts val="2605"/>
              </a:lnSpc>
            </a:pPr>
            <a:r>
              <a:rPr spc="-80" dirty="0"/>
              <a:t>Summary</a:t>
            </a:r>
          </a:p>
        </p:txBody>
      </p:sp>
      <p:sp>
        <p:nvSpPr>
          <p:cNvPr id="3" name="object 3"/>
          <p:cNvSpPr txBox="1"/>
          <p:nvPr/>
        </p:nvSpPr>
        <p:spPr>
          <a:xfrm>
            <a:off x="1130300" y="1393831"/>
            <a:ext cx="7722234" cy="2853729"/>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sz="2050" spc="-15" dirty="0">
                <a:latin typeface="Times New Roman"/>
                <a:cs typeface="Times New Roman"/>
              </a:rPr>
              <a:t>Games</a:t>
            </a:r>
            <a:r>
              <a:rPr sz="2050" spc="100" dirty="0">
                <a:latin typeface="Times New Roman"/>
                <a:cs typeface="Times New Roman"/>
              </a:rPr>
              <a:t> </a:t>
            </a:r>
            <a:r>
              <a:rPr sz="2050" spc="10" dirty="0">
                <a:latin typeface="Times New Roman"/>
                <a:cs typeface="Times New Roman"/>
              </a:rPr>
              <a:t>illustrate</a:t>
            </a:r>
            <a:r>
              <a:rPr sz="2050" spc="114" dirty="0">
                <a:latin typeface="Times New Roman"/>
                <a:cs typeface="Times New Roman"/>
              </a:rPr>
              <a:t> </a:t>
            </a:r>
            <a:r>
              <a:rPr sz="2050" spc="-40" dirty="0">
                <a:latin typeface="Times New Roman"/>
                <a:cs typeface="Times New Roman"/>
              </a:rPr>
              <a:t>several</a:t>
            </a:r>
            <a:r>
              <a:rPr sz="2050" spc="114" dirty="0">
                <a:latin typeface="Times New Roman"/>
                <a:cs typeface="Times New Roman"/>
              </a:rPr>
              <a:t> </a:t>
            </a:r>
            <a:r>
              <a:rPr sz="2050" spc="35" dirty="0">
                <a:latin typeface="Times New Roman"/>
                <a:cs typeface="Times New Roman"/>
              </a:rPr>
              <a:t>important</a:t>
            </a:r>
            <a:r>
              <a:rPr sz="2050" spc="114" dirty="0">
                <a:latin typeface="Times New Roman"/>
                <a:cs typeface="Times New Roman"/>
              </a:rPr>
              <a:t> </a:t>
            </a:r>
            <a:r>
              <a:rPr sz="2050" spc="5" dirty="0">
                <a:latin typeface="Times New Roman"/>
                <a:cs typeface="Times New Roman"/>
              </a:rPr>
              <a:t>points</a:t>
            </a:r>
            <a:r>
              <a:rPr sz="2050" spc="110" dirty="0">
                <a:latin typeface="Times New Roman"/>
                <a:cs typeface="Times New Roman"/>
              </a:rPr>
              <a:t> </a:t>
            </a:r>
            <a:r>
              <a:rPr sz="2050" spc="45" dirty="0">
                <a:latin typeface="Times New Roman"/>
                <a:cs typeface="Times New Roman"/>
              </a:rPr>
              <a:t>about</a:t>
            </a:r>
            <a:r>
              <a:rPr sz="2050" spc="114" dirty="0">
                <a:latin typeface="Times New Roman"/>
                <a:cs typeface="Times New Roman"/>
              </a:rPr>
              <a:t> </a:t>
            </a:r>
            <a:r>
              <a:rPr sz="2050" spc="-40" dirty="0">
                <a:latin typeface="Times New Roman"/>
                <a:cs typeface="Times New Roman"/>
              </a:rPr>
              <a:t>AI:</a:t>
            </a:r>
            <a:endParaRPr sz="2050" dirty="0">
              <a:latin typeface="Times New Roman"/>
              <a:cs typeface="Times New Roman"/>
            </a:endParaRPr>
          </a:p>
          <a:p>
            <a:pPr marL="812165" lvl="1" indent="-342900">
              <a:spcBef>
                <a:spcPts val="1560"/>
              </a:spcBef>
              <a:buFont typeface="Wingdings" panose="05000000000000000000" pitchFamily="2" charset="2"/>
              <a:buChar char="v"/>
              <a:tabLst>
                <a:tab pos="212725" algn="l"/>
              </a:tabLst>
            </a:pPr>
            <a:r>
              <a:rPr sz="2050" spc="-15" dirty="0">
                <a:latin typeface="Times New Roman"/>
                <a:cs typeface="Times New Roman"/>
              </a:rPr>
              <a:t>perfection</a:t>
            </a:r>
            <a:r>
              <a:rPr sz="2050" spc="95" dirty="0">
                <a:latin typeface="Times New Roman"/>
                <a:cs typeface="Times New Roman"/>
              </a:rPr>
              <a:t> </a:t>
            </a:r>
            <a:r>
              <a:rPr sz="2050" spc="-60" dirty="0">
                <a:latin typeface="Times New Roman"/>
                <a:cs typeface="Times New Roman"/>
              </a:rPr>
              <a:t>is</a:t>
            </a:r>
            <a:r>
              <a:rPr sz="2050" spc="100" dirty="0">
                <a:latin typeface="Times New Roman"/>
                <a:cs typeface="Times New Roman"/>
              </a:rPr>
              <a:t> </a:t>
            </a:r>
            <a:r>
              <a:rPr sz="2050" spc="30" dirty="0">
                <a:latin typeface="Times New Roman"/>
                <a:cs typeface="Times New Roman"/>
              </a:rPr>
              <a:t>unattainable</a:t>
            </a:r>
            <a:r>
              <a:rPr sz="2050" spc="95" dirty="0">
                <a:latin typeface="Times New Roman"/>
                <a:cs typeface="Times New Roman"/>
              </a:rPr>
              <a:t> </a:t>
            </a:r>
            <a:r>
              <a:rPr sz="2050" i="1" spc="520" dirty="0">
                <a:latin typeface="DejaVu Sans Condensed"/>
                <a:cs typeface="DejaVu Sans Condensed"/>
              </a:rPr>
              <a:t>⇒</a:t>
            </a:r>
            <a:r>
              <a:rPr sz="2050" i="1" spc="25" dirty="0">
                <a:latin typeface="DejaVu Sans Condensed"/>
                <a:cs typeface="DejaVu Sans Condensed"/>
              </a:rPr>
              <a:t> </a:t>
            </a:r>
            <a:r>
              <a:rPr sz="2050" spc="20" dirty="0">
                <a:latin typeface="Times New Roman"/>
                <a:cs typeface="Times New Roman"/>
              </a:rPr>
              <a:t>must</a:t>
            </a:r>
            <a:r>
              <a:rPr sz="2050" spc="95" dirty="0">
                <a:latin typeface="Times New Roman"/>
                <a:cs typeface="Times New Roman"/>
              </a:rPr>
              <a:t> </a:t>
            </a:r>
            <a:r>
              <a:rPr sz="2050" spc="5" dirty="0">
                <a:latin typeface="Times New Roman"/>
                <a:cs typeface="Times New Roman"/>
              </a:rPr>
              <a:t>approximate</a:t>
            </a:r>
            <a:endParaRPr sz="2050" dirty="0">
              <a:latin typeface="Times New Roman"/>
              <a:cs typeface="Times New Roman"/>
            </a:endParaRPr>
          </a:p>
          <a:p>
            <a:pPr marL="812165" lvl="1" indent="-342900">
              <a:spcBef>
                <a:spcPts val="1560"/>
              </a:spcBef>
              <a:buFont typeface="Wingdings" panose="05000000000000000000" pitchFamily="2" charset="2"/>
              <a:buChar char="v"/>
              <a:tabLst>
                <a:tab pos="212725" algn="l"/>
              </a:tabLst>
            </a:pPr>
            <a:r>
              <a:rPr sz="2050" spc="-25" dirty="0">
                <a:latin typeface="Times New Roman"/>
                <a:cs typeface="Times New Roman"/>
              </a:rPr>
              <a:t>good</a:t>
            </a:r>
            <a:r>
              <a:rPr sz="2050" spc="105" dirty="0">
                <a:latin typeface="Times New Roman"/>
                <a:cs typeface="Times New Roman"/>
              </a:rPr>
              <a:t> </a:t>
            </a:r>
            <a:r>
              <a:rPr sz="2050" spc="-20" dirty="0">
                <a:latin typeface="Times New Roman"/>
                <a:cs typeface="Times New Roman"/>
              </a:rPr>
              <a:t>idea</a:t>
            </a:r>
            <a:r>
              <a:rPr sz="2050" spc="105"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25" dirty="0">
                <a:latin typeface="Times New Roman"/>
                <a:cs typeface="Times New Roman"/>
              </a:rPr>
              <a:t>think</a:t>
            </a:r>
            <a:r>
              <a:rPr sz="2050" spc="105" dirty="0">
                <a:latin typeface="Times New Roman"/>
                <a:cs typeface="Times New Roman"/>
              </a:rPr>
              <a:t> </a:t>
            </a:r>
            <a:r>
              <a:rPr sz="2050" spc="45" dirty="0">
                <a:latin typeface="Times New Roman"/>
                <a:cs typeface="Times New Roman"/>
              </a:rPr>
              <a:t>about</a:t>
            </a:r>
            <a:r>
              <a:rPr sz="2050" spc="110" dirty="0">
                <a:latin typeface="Times New Roman"/>
                <a:cs typeface="Times New Roman"/>
              </a:rPr>
              <a:t> </a:t>
            </a:r>
            <a:r>
              <a:rPr sz="2050" spc="30" dirty="0">
                <a:latin typeface="Times New Roman"/>
                <a:cs typeface="Times New Roman"/>
              </a:rPr>
              <a:t>what</a:t>
            </a:r>
            <a:r>
              <a:rPr sz="2050" spc="105"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25" dirty="0">
                <a:latin typeface="Times New Roman"/>
                <a:cs typeface="Times New Roman"/>
              </a:rPr>
              <a:t>think</a:t>
            </a:r>
            <a:r>
              <a:rPr sz="2050" spc="105" dirty="0">
                <a:latin typeface="Times New Roman"/>
                <a:cs typeface="Times New Roman"/>
              </a:rPr>
              <a:t> </a:t>
            </a:r>
            <a:r>
              <a:rPr sz="2050" spc="45" dirty="0">
                <a:latin typeface="Times New Roman"/>
                <a:cs typeface="Times New Roman"/>
              </a:rPr>
              <a:t>about</a:t>
            </a:r>
            <a:endParaRPr sz="2050" dirty="0">
              <a:latin typeface="Times New Roman"/>
              <a:cs typeface="Times New Roman"/>
            </a:endParaRPr>
          </a:p>
          <a:p>
            <a:pPr marL="812165" lvl="1" indent="-342900">
              <a:spcBef>
                <a:spcPts val="1560"/>
              </a:spcBef>
              <a:buFont typeface="Wingdings" panose="05000000000000000000" pitchFamily="2" charset="2"/>
              <a:buChar char="v"/>
              <a:tabLst>
                <a:tab pos="212725" algn="l"/>
              </a:tabLst>
            </a:pPr>
            <a:r>
              <a:rPr sz="2050" spc="10" dirty="0">
                <a:latin typeface="Times New Roman"/>
                <a:cs typeface="Times New Roman"/>
              </a:rPr>
              <a:t>uncertainty</a:t>
            </a:r>
            <a:r>
              <a:rPr sz="2050" spc="120" dirty="0">
                <a:latin typeface="Times New Roman"/>
                <a:cs typeface="Times New Roman"/>
              </a:rPr>
              <a:t> </a:t>
            </a:r>
            <a:r>
              <a:rPr sz="2050" spc="-5" dirty="0">
                <a:latin typeface="Times New Roman"/>
                <a:cs typeface="Times New Roman"/>
              </a:rPr>
              <a:t>constrains</a:t>
            </a:r>
            <a:r>
              <a:rPr sz="2050" spc="114" dirty="0">
                <a:latin typeface="Times New Roman"/>
                <a:cs typeface="Times New Roman"/>
              </a:rPr>
              <a:t> </a:t>
            </a:r>
            <a:r>
              <a:rPr sz="2050" spc="35" dirty="0">
                <a:latin typeface="Times New Roman"/>
                <a:cs typeface="Times New Roman"/>
              </a:rPr>
              <a:t>the</a:t>
            </a:r>
            <a:r>
              <a:rPr sz="2050" spc="120" dirty="0">
                <a:latin typeface="Times New Roman"/>
                <a:cs typeface="Times New Roman"/>
              </a:rPr>
              <a:t> </a:t>
            </a:r>
            <a:r>
              <a:rPr sz="2050" spc="-15" dirty="0">
                <a:latin typeface="Times New Roman"/>
                <a:cs typeface="Times New Roman"/>
              </a:rPr>
              <a:t>assignment</a:t>
            </a:r>
            <a:r>
              <a:rPr sz="2050" spc="125" dirty="0">
                <a:latin typeface="Times New Roman"/>
                <a:cs typeface="Times New Roman"/>
              </a:rPr>
              <a:t> </a:t>
            </a:r>
            <a:r>
              <a:rPr sz="2050" spc="-100" dirty="0">
                <a:latin typeface="Times New Roman"/>
                <a:cs typeface="Times New Roman"/>
              </a:rPr>
              <a:t>of</a:t>
            </a:r>
            <a:r>
              <a:rPr sz="2050" spc="120" dirty="0">
                <a:latin typeface="Times New Roman"/>
                <a:cs typeface="Times New Roman"/>
              </a:rPr>
              <a:t> </a:t>
            </a:r>
            <a:r>
              <a:rPr sz="2050" spc="-45" dirty="0">
                <a:latin typeface="Times New Roman"/>
                <a:cs typeface="Times New Roman"/>
              </a:rPr>
              <a:t>values</a:t>
            </a:r>
            <a:r>
              <a:rPr sz="2050" spc="120" dirty="0">
                <a:latin typeface="Times New Roman"/>
                <a:cs typeface="Times New Roman"/>
              </a:rPr>
              <a:t> </a:t>
            </a:r>
            <a:r>
              <a:rPr sz="2050" spc="40" dirty="0">
                <a:latin typeface="Times New Roman"/>
                <a:cs typeface="Times New Roman"/>
              </a:rPr>
              <a:t>to</a:t>
            </a:r>
            <a:r>
              <a:rPr sz="2050" spc="120" dirty="0">
                <a:latin typeface="Times New Roman"/>
                <a:cs typeface="Times New Roman"/>
              </a:rPr>
              <a:t> </a:t>
            </a:r>
            <a:r>
              <a:rPr sz="2050" spc="25" dirty="0">
                <a:latin typeface="Times New Roman"/>
                <a:cs typeface="Times New Roman"/>
              </a:rPr>
              <a:t>states</a:t>
            </a:r>
            <a:endParaRPr sz="2050" dirty="0">
              <a:latin typeface="Times New Roman"/>
              <a:cs typeface="Times New Roman"/>
            </a:endParaRPr>
          </a:p>
          <a:p>
            <a:pPr marL="812800" marR="5080" lvl="1" indent="-342900">
              <a:lnSpc>
                <a:spcPct val="163400"/>
              </a:lnSpc>
              <a:buFont typeface="Wingdings" panose="05000000000000000000" pitchFamily="2" charset="2"/>
              <a:buChar char="v"/>
              <a:tabLst>
                <a:tab pos="212725" algn="l"/>
              </a:tabLst>
            </a:pPr>
            <a:r>
              <a:rPr sz="2050" spc="5" dirty="0">
                <a:latin typeface="Times New Roman"/>
                <a:cs typeface="Times New Roman"/>
              </a:rPr>
              <a:t>optimal</a:t>
            </a:r>
            <a:r>
              <a:rPr sz="2050" spc="114" dirty="0">
                <a:latin typeface="Times New Roman"/>
                <a:cs typeface="Times New Roman"/>
              </a:rPr>
              <a:t> </a:t>
            </a:r>
            <a:r>
              <a:rPr sz="2050" spc="-45" dirty="0">
                <a:latin typeface="Times New Roman"/>
                <a:cs typeface="Times New Roman"/>
              </a:rPr>
              <a:t>decisions</a:t>
            </a:r>
            <a:r>
              <a:rPr sz="2050" spc="114" dirty="0">
                <a:latin typeface="Times New Roman"/>
                <a:cs typeface="Times New Roman"/>
              </a:rPr>
              <a:t> </a:t>
            </a:r>
            <a:r>
              <a:rPr sz="2050" dirty="0">
                <a:latin typeface="Times New Roman"/>
                <a:cs typeface="Times New Roman"/>
              </a:rPr>
              <a:t>depend</a:t>
            </a:r>
            <a:r>
              <a:rPr sz="2050" spc="114" dirty="0">
                <a:latin typeface="Times New Roman"/>
                <a:cs typeface="Times New Roman"/>
              </a:rPr>
              <a:t> </a:t>
            </a:r>
            <a:r>
              <a:rPr sz="2050" spc="-25" dirty="0">
                <a:latin typeface="Times New Roman"/>
                <a:cs typeface="Times New Roman"/>
              </a:rPr>
              <a:t>on</a:t>
            </a:r>
            <a:r>
              <a:rPr sz="2050" spc="114" dirty="0">
                <a:latin typeface="Times New Roman"/>
                <a:cs typeface="Times New Roman"/>
              </a:rPr>
              <a:t> </a:t>
            </a:r>
            <a:r>
              <a:rPr sz="2050" spc="-10" dirty="0">
                <a:latin typeface="Times New Roman"/>
                <a:cs typeface="Times New Roman"/>
              </a:rPr>
              <a:t>information</a:t>
            </a:r>
            <a:r>
              <a:rPr sz="2050" spc="114" dirty="0">
                <a:latin typeface="Times New Roman"/>
                <a:cs typeface="Times New Roman"/>
              </a:rPr>
              <a:t> </a:t>
            </a:r>
            <a:r>
              <a:rPr sz="2050" spc="35" dirty="0">
                <a:latin typeface="Times New Roman"/>
                <a:cs typeface="Times New Roman"/>
              </a:rPr>
              <a:t>state,</a:t>
            </a:r>
            <a:r>
              <a:rPr sz="2050" spc="114" dirty="0">
                <a:latin typeface="Times New Roman"/>
                <a:cs typeface="Times New Roman"/>
              </a:rPr>
              <a:t> </a:t>
            </a:r>
            <a:r>
              <a:rPr sz="2050" spc="35" dirty="0">
                <a:latin typeface="Times New Roman"/>
                <a:cs typeface="Times New Roman"/>
              </a:rPr>
              <a:t>not</a:t>
            </a:r>
            <a:r>
              <a:rPr sz="2050" spc="114" dirty="0">
                <a:latin typeface="Times New Roman"/>
                <a:cs typeface="Times New Roman"/>
              </a:rPr>
              <a:t> </a:t>
            </a:r>
            <a:r>
              <a:rPr sz="2050" spc="-15" dirty="0">
                <a:latin typeface="Times New Roman"/>
                <a:cs typeface="Times New Roman"/>
              </a:rPr>
              <a:t>real</a:t>
            </a:r>
            <a:r>
              <a:rPr sz="2050" spc="114" dirty="0">
                <a:latin typeface="Times New Roman"/>
                <a:cs typeface="Times New Roman"/>
              </a:rPr>
              <a:t> </a:t>
            </a:r>
            <a:r>
              <a:rPr sz="2050" spc="45" dirty="0">
                <a:latin typeface="Times New Roman"/>
                <a:cs typeface="Times New Roman"/>
              </a:rPr>
              <a:t>state </a:t>
            </a:r>
            <a:r>
              <a:rPr sz="2050" spc="-495" dirty="0">
                <a:latin typeface="Times New Roman"/>
                <a:cs typeface="Times New Roman"/>
              </a:rPr>
              <a:t> </a:t>
            </a:r>
            <a:endParaRPr lang="en-GB" sz="2050" spc="-495" dirty="0">
              <a:latin typeface="Times New Roman"/>
              <a:cs typeface="Times New Roman"/>
            </a:endParaRPr>
          </a:p>
          <a:p>
            <a:pPr marL="355600" marR="5080" indent="-342900">
              <a:lnSpc>
                <a:spcPct val="163400"/>
              </a:lnSpc>
              <a:buFont typeface="Wingdings" panose="05000000000000000000" pitchFamily="2" charset="2"/>
              <a:buChar char="q"/>
              <a:tabLst>
                <a:tab pos="212725" algn="l"/>
              </a:tabLst>
            </a:pPr>
            <a:r>
              <a:rPr sz="2050" spc="-15" dirty="0">
                <a:latin typeface="Times New Roman"/>
                <a:cs typeface="Times New Roman"/>
              </a:rPr>
              <a:t>Games</a:t>
            </a:r>
            <a:r>
              <a:rPr sz="2050" spc="110" dirty="0">
                <a:latin typeface="Times New Roman"/>
                <a:cs typeface="Times New Roman"/>
              </a:rPr>
              <a:t> </a:t>
            </a:r>
            <a:r>
              <a:rPr sz="2050" dirty="0">
                <a:latin typeface="Times New Roman"/>
                <a:cs typeface="Times New Roman"/>
              </a:rPr>
              <a:t>are</a:t>
            </a:r>
            <a:r>
              <a:rPr sz="2050" spc="110" dirty="0">
                <a:latin typeface="Times New Roman"/>
                <a:cs typeface="Times New Roman"/>
              </a:rPr>
              <a:t> </a:t>
            </a:r>
            <a:r>
              <a:rPr sz="2050" spc="40" dirty="0">
                <a:latin typeface="Times New Roman"/>
                <a:cs typeface="Times New Roman"/>
              </a:rPr>
              <a:t>to</a:t>
            </a:r>
            <a:r>
              <a:rPr sz="2050" spc="114" dirty="0">
                <a:latin typeface="Times New Roman"/>
                <a:cs typeface="Times New Roman"/>
              </a:rPr>
              <a:t> </a:t>
            </a:r>
            <a:r>
              <a:rPr sz="2050" spc="-30" dirty="0">
                <a:latin typeface="Times New Roman"/>
                <a:cs typeface="Times New Roman"/>
              </a:rPr>
              <a:t>AI</a:t>
            </a:r>
            <a:r>
              <a:rPr sz="2050" spc="110" dirty="0">
                <a:latin typeface="Times New Roman"/>
                <a:cs typeface="Times New Roman"/>
              </a:rPr>
              <a:t> </a:t>
            </a:r>
            <a:r>
              <a:rPr sz="2050" spc="-10" dirty="0">
                <a:latin typeface="Times New Roman"/>
                <a:cs typeface="Times New Roman"/>
              </a:rPr>
              <a:t>as</a:t>
            </a:r>
            <a:r>
              <a:rPr sz="2050" spc="110" dirty="0">
                <a:latin typeface="Times New Roman"/>
                <a:cs typeface="Times New Roman"/>
              </a:rPr>
              <a:t> </a:t>
            </a:r>
            <a:r>
              <a:rPr sz="2050" spc="10" dirty="0">
                <a:latin typeface="Times New Roman"/>
                <a:cs typeface="Times New Roman"/>
              </a:rPr>
              <a:t>grand</a:t>
            </a:r>
            <a:r>
              <a:rPr sz="2050" spc="114" dirty="0">
                <a:latin typeface="Times New Roman"/>
                <a:cs typeface="Times New Roman"/>
              </a:rPr>
              <a:t> </a:t>
            </a:r>
            <a:r>
              <a:rPr sz="2050" spc="-5" dirty="0">
                <a:latin typeface="Times New Roman"/>
                <a:cs typeface="Times New Roman"/>
              </a:rPr>
              <a:t>prix</a:t>
            </a:r>
            <a:r>
              <a:rPr sz="2050" spc="110" dirty="0">
                <a:latin typeface="Times New Roman"/>
                <a:cs typeface="Times New Roman"/>
              </a:rPr>
              <a:t> </a:t>
            </a:r>
            <a:r>
              <a:rPr sz="2050" spc="-20" dirty="0">
                <a:latin typeface="Times New Roman"/>
                <a:cs typeface="Times New Roman"/>
              </a:rPr>
              <a:t>racing</a:t>
            </a:r>
            <a:r>
              <a:rPr sz="2050" spc="114" dirty="0">
                <a:latin typeface="Times New Roman"/>
                <a:cs typeface="Times New Roman"/>
              </a:rPr>
              <a:t> </a:t>
            </a:r>
            <a:r>
              <a:rPr sz="2050" spc="-60" dirty="0">
                <a:latin typeface="Times New Roman"/>
                <a:cs typeface="Times New Roman"/>
              </a:rPr>
              <a:t>is</a:t>
            </a:r>
            <a:r>
              <a:rPr sz="2050" spc="110"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10" dirty="0">
                <a:latin typeface="Times New Roman"/>
                <a:cs typeface="Times New Roman"/>
              </a:rPr>
              <a:t>automobile</a:t>
            </a:r>
            <a:r>
              <a:rPr sz="2050" spc="114" dirty="0">
                <a:latin typeface="Times New Roman"/>
                <a:cs typeface="Times New Roman"/>
              </a:rPr>
              <a:t> </a:t>
            </a:r>
            <a:r>
              <a:rPr sz="2050" spc="-35" dirty="0">
                <a:latin typeface="Times New Roman"/>
                <a:cs typeface="Times New Roman"/>
              </a:rPr>
              <a:t>design</a:t>
            </a:r>
            <a:endParaRPr sz="20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5</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242570">
              <a:lnSpc>
                <a:spcPts val="2630"/>
              </a:lnSpc>
            </a:pPr>
            <a:r>
              <a:rPr spc="-55" dirty="0"/>
              <a:t>Two-player,</a:t>
            </a:r>
            <a:r>
              <a:rPr spc="310" dirty="0"/>
              <a:t> </a:t>
            </a:r>
            <a:r>
              <a:rPr spc="-50" dirty="0"/>
              <a:t>fully</a:t>
            </a:r>
            <a:r>
              <a:rPr spc="315" dirty="0"/>
              <a:t> </a:t>
            </a:r>
            <a:r>
              <a:rPr spc="-90" dirty="0"/>
              <a:t>observable,</a:t>
            </a:r>
            <a:r>
              <a:rPr spc="315" dirty="0"/>
              <a:t> </a:t>
            </a:r>
            <a:r>
              <a:rPr spc="-105" dirty="0"/>
              <a:t>zero-sum</a:t>
            </a:r>
            <a:r>
              <a:rPr spc="310" dirty="0"/>
              <a:t> </a:t>
            </a:r>
            <a:r>
              <a:rPr spc="-110" dirty="0"/>
              <a:t>games</a:t>
            </a:r>
          </a:p>
        </p:txBody>
      </p:sp>
      <p:sp>
        <p:nvSpPr>
          <p:cNvPr id="3" name="object 3"/>
          <p:cNvSpPr txBox="1"/>
          <p:nvPr/>
        </p:nvSpPr>
        <p:spPr>
          <a:xfrm>
            <a:off x="1130300" y="1396472"/>
            <a:ext cx="8864600" cy="5636798"/>
          </a:xfrm>
          <a:prstGeom prst="rect">
            <a:avLst/>
          </a:prstGeom>
        </p:spPr>
        <p:txBody>
          <a:bodyPr vert="horz" wrap="square" lIns="0" tIns="14604" rIns="0" bIns="0" rtlCol="0">
            <a:spAutoFit/>
          </a:bodyPr>
          <a:lstStyle/>
          <a:p>
            <a:pPr marL="342900" marR="3190875" indent="-342900">
              <a:lnSpc>
                <a:spcPct val="100000"/>
              </a:lnSpc>
              <a:spcBef>
                <a:spcPts val="114"/>
              </a:spcBef>
              <a:spcAft>
                <a:spcPts val="600"/>
              </a:spcAft>
              <a:buFont typeface="Wingdings" panose="05000000000000000000" pitchFamily="2" charset="2"/>
              <a:buChar char="q"/>
            </a:pPr>
            <a:r>
              <a:rPr sz="2050" spc="45" dirty="0">
                <a:latin typeface="Times New Roman"/>
                <a:cs typeface="Times New Roman"/>
              </a:rPr>
              <a:t>Pl</a:t>
            </a:r>
            <a:r>
              <a:rPr sz="2050" spc="-10" dirty="0">
                <a:latin typeface="Times New Roman"/>
                <a:cs typeface="Times New Roman"/>
              </a:rPr>
              <a:t>a</a:t>
            </a:r>
            <a:r>
              <a:rPr sz="2050" spc="-80" dirty="0">
                <a:latin typeface="Times New Roman"/>
                <a:cs typeface="Times New Roman"/>
              </a:rPr>
              <a:t>y</a:t>
            </a:r>
            <a:r>
              <a:rPr sz="2050" spc="-30" dirty="0">
                <a:latin typeface="Times New Roman"/>
                <a:cs typeface="Times New Roman"/>
              </a:rPr>
              <a:t>ers</a:t>
            </a:r>
            <a:r>
              <a:rPr sz="2050" spc="110" dirty="0">
                <a:latin typeface="Times New Roman"/>
                <a:cs typeface="Times New Roman"/>
              </a:rPr>
              <a:t> </a:t>
            </a:r>
            <a:r>
              <a:rPr sz="2050" dirty="0">
                <a:latin typeface="Times New Roman"/>
                <a:cs typeface="Times New Roman"/>
              </a:rPr>
              <a:t>are</a:t>
            </a:r>
            <a:r>
              <a:rPr sz="2050" spc="110" dirty="0">
                <a:latin typeface="Times New Roman"/>
                <a:cs typeface="Times New Roman"/>
              </a:rPr>
              <a:t> </a:t>
            </a:r>
            <a:r>
              <a:rPr sz="2050" spc="-35" dirty="0">
                <a:latin typeface="Times New Roman"/>
                <a:cs typeface="Times New Roman"/>
              </a:rPr>
              <a:t>commonly</a:t>
            </a:r>
            <a:r>
              <a:rPr sz="2050" spc="110" dirty="0">
                <a:latin typeface="Times New Roman"/>
                <a:cs typeface="Times New Roman"/>
              </a:rPr>
              <a:t> </a:t>
            </a:r>
            <a:r>
              <a:rPr sz="2050" spc="-35" dirty="0">
                <a:latin typeface="Times New Roman"/>
                <a:cs typeface="Times New Roman"/>
              </a:rPr>
              <a:t>called</a:t>
            </a:r>
            <a:r>
              <a:rPr sz="2050" spc="110" dirty="0">
                <a:latin typeface="Times New Roman"/>
                <a:cs typeface="Times New Roman"/>
              </a:rPr>
              <a:t> </a:t>
            </a:r>
            <a:r>
              <a:rPr sz="2050" b="1" cap="all" spc="-155" dirty="0">
                <a:solidFill>
                  <a:srgbClr val="3333FF"/>
                </a:solidFill>
                <a:latin typeface="Times New Roman" panose="02020603050405020304" pitchFamily="18" charset="0"/>
                <a:cs typeface="Times New Roman" panose="02020603050405020304" pitchFamily="18" charset="0"/>
              </a:rPr>
              <a:t>min</a:t>
            </a:r>
            <a:r>
              <a:rPr sz="2050" b="0" spc="-35" dirty="0">
                <a:latin typeface="Bookman Old Style"/>
                <a:cs typeface="Bookman Old Style"/>
              </a:rPr>
              <a:t> </a:t>
            </a:r>
            <a:r>
              <a:rPr sz="2050" spc="30" dirty="0">
                <a:latin typeface="Times New Roman"/>
                <a:cs typeface="Times New Roman"/>
              </a:rPr>
              <a:t>and</a:t>
            </a:r>
            <a:r>
              <a:rPr sz="2050" spc="110" dirty="0">
                <a:latin typeface="Times New Roman"/>
                <a:cs typeface="Times New Roman"/>
              </a:rPr>
              <a:t> </a:t>
            </a:r>
            <a:r>
              <a:rPr sz="2050" b="1" cap="all" spc="-65" dirty="0">
                <a:solidFill>
                  <a:srgbClr val="3333FF"/>
                </a:solidFill>
                <a:latin typeface="Times New Roman" panose="02020603050405020304" pitchFamily="18" charset="0"/>
                <a:cs typeface="Times New Roman" panose="02020603050405020304" pitchFamily="18" charset="0"/>
              </a:rPr>
              <a:t>max</a:t>
            </a:r>
            <a:endParaRPr lang="en-GB" sz="2050" b="1" cap="all" spc="-65" dirty="0">
              <a:solidFill>
                <a:srgbClr val="3333FF"/>
              </a:solidFill>
              <a:latin typeface="Times New Roman" panose="02020603050405020304" pitchFamily="18" charset="0"/>
              <a:cs typeface="Times New Roman" panose="02020603050405020304" pitchFamily="18" charset="0"/>
            </a:endParaRPr>
          </a:p>
          <a:p>
            <a:pPr marL="799465" marR="3185160" lvl="1" indent="-342900">
              <a:spcBef>
                <a:spcPts val="30"/>
              </a:spcBef>
              <a:buFont typeface="Arial" panose="020B0604020202020204" pitchFamily="34" charset="0"/>
              <a:buChar char="•"/>
              <a:tabLst>
                <a:tab pos="578485" algn="l"/>
              </a:tabLst>
            </a:pPr>
            <a:r>
              <a:rPr lang="en-GB" sz="2050" spc="10" dirty="0">
                <a:latin typeface="Times New Roman"/>
                <a:cs typeface="Times New Roman"/>
              </a:rPr>
              <a:t>players </a:t>
            </a:r>
            <a:r>
              <a:rPr sz="2050" spc="10" dirty="0">
                <a:latin typeface="Times New Roman"/>
                <a:cs typeface="Times New Roman"/>
              </a:rPr>
              <a:t>take</a:t>
            </a:r>
            <a:r>
              <a:rPr sz="2050" spc="105" dirty="0">
                <a:latin typeface="Times New Roman"/>
                <a:cs typeface="Times New Roman"/>
              </a:rPr>
              <a:t> </a:t>
            </a:r>
            <a:r>
              <a:rPr sz="2050" spc="40" dirty="0">
                <a:latin typeface="Times New Roman"/>
                <a:cs typeface="Times New Roman"/>
              </a:rPr>
              <a:t>turns</a:t>
            </a:r>
            <a:r>
              <a:rPr sz="2050" spc="110" dirty="0">
                <a:latin typeface="Times New Roman"/>
                <a:cs typeface="Times New Roman"/>
              </a:rPr>
              <a:t> </a:t>
            </a:r>
            <a:r>
              <a:rPr sz="2050" spc="-20" dirty="0">
                <a:latin typeface="Times New Roman"/>
                <a:cs typeface="Times New Roman"/>
              </a:rPr>
              <a:t>(each</a:t>
            </a:r>
            <a:r>
              <a:rPr sz="2050" spc="110" dirty="0">
                <a:latin typeface="Times New Roman"/>
                <a:cs typeface="Times New Roman"/>
              </a:rPr>
              <a:t> </a:t>
            </a:r>
            <a:r>
              <a:rPr sz="2050" spc="65" dirty="0">
                <a:latin typeface="Times New Roman"/>
                <a:cs typeface="Times New Roman"/>
              </a:rPr>
              <a:t>turn</a:t>
            </a:r>
            <a:r>
              <a:rPr sz="2050" spc="105" dirty="0">
                <a:latin typeface="Times New Roman"/>
                <a:cs typeface="Times New Roman"/>
              </a:rPr>
              <a:t> </a:t>
            </a:r>
            <a:r>
              <a:rPr sz="2050" spc="-60" dirty="0">
                <a:latin typeface="Times New Roman"/>
                <a:cs typeface="Times New Roman"/>
              </a:rPr>
              <a:t>is</a:t>
            </a:r>
            <a:r>
              <a:rPr sz="2050" spc="110" dirty="0">
                <a:latin typeface="Times New Roman"/>
                <a:cs typeface="Times New Roman"/>
              </a:rPr>
              <a:t> </a:t>
            </a:r>
            <a:r>
              <a:rPr sz="2050" spc="-35" dirty="0">
                <a:latin typeface="Times New Roman"/>
                <a:cs typeface="Times New Roman"/>
              </a:rPr>
              <a:t>called</a:t>
            </a:r>
            <a:r>
              <a:rPr sz="2050" spc="110" dirty="0">
                <a:latin typeface="Times New Roman"/>
                <a:cs typeface="Times New Roman"/>
              </a:rPr>
              <a:t> </a:t>
            </a:r>
            <a:r>
              <a:rPr sz="2050" b="1" i="1" spc="-5" dirty="0">
                <a:latin typeface="Times New Roman"/>
                <a:cs typeface="Times New Roman"/>
              </a:rPr>
              <a:t>ply</a:t>
            </a:r>
            <a:r>
              <a:rPr sz="2050" spc="-5" dirty="0">
                <a:latin typeface="Times New Roman"/>
                <a:cs typeface="Times New Roman"/>
              </a:rPr>
              <a:t>)</a:t>
            </a:r>
            <a:endParaRPr sz="2050" dirty="0">
              <a:latin typeface="Times New Roman"/>
              <a:cs typeface="Times New Roman"/>
            </a:endParaRPr>
          </a:p>
          <a:p>
            <a:pPr marL="799465" marR="3855720" lvl="1" indent="-342900">
              <a:spcBef>
                <a:spcPts val="30"/>
              </a:spcBef>
              <a:buFont typeface="Arial" panose="020B0604020202020204" pitchFamily="34" charset="0"/>
              <a:buChar char="•"/>
              <a:tabLst>
                <a:tab pos="578485" algn="l"/>
              </a:tabLst>
            </a:pPr>
            <a:r>
              <a:rPr sz="2050" spc="-30" dirty="0">
                <a:latin typeface="Times New Roman"/>
                <a:cs typeface="Times New Roman"/>
              </a:rPr>
              <a:t>make</a:t>
            </a:r>
            <a:r>
              <a:rPr sz="2050" spc="100" dirty="0">
                <a:latin typeface="Times New Roman"/>
                <a:cs typeface="Times New Roman"/>
              </a:rPr>
              <a:t> </a:t>
            </a:r>
            <a:r>
              <a:rPr sz="2050" spc="-45" dirty="0">
                <a:latin typeface="Times New Roman"/>
                <a:cs typeface="Times New Roman"/>
              </a:rPr>
              <a:t>one</a:t>
            </a:r>
            <a:r>
              <a:rPr sz="2050" spc="105" dirty="0">
                <a:latin typeface="Times New Roman"/>
                <a:cs typeface="Times New Roman"/>
              </a:rPr>
              <a:t> </a:t>
            </a:r>
            <a:r>
              <a:rPr sz="2050" spc="-75" dirty="0">
                <a:latin typeface="Times New Roman"/>
                <a:cs typeface="Times New Roman"/>
              </a:rPr>
              <a:t>move</a:t>
            </a:r>
            <a:r>
              <a:rPr sz="2050" spc="100" dirty="0">
                <a:latin typeface="Times New Roman"/>
                <a:cs typeface="Times New Roman"/>
              </a:rPr>
              <a:t> </a:t>
            </a:r>
            <a:r>
              <a:rPr sz="2050" spc="95" dirty="0">
                <a:latin typeface="Times New Roman"/>
                <a:cs typeface="Times New Roman"/>
              </a:rPr>
              <a:t>at</a:t>
            </a:r>
            <a:r>
              <a:rPr sz="2050" spc="105" dirty="0">
                <a:latin typeface="Times New Roman"/>
                <a:cs typeface="Times New Roman"/>
              </a:rPr>
              <a:t> </a:t>
            </a:r>
            <a:r>
              <a:rPr sz="2050" spc="-35" dirty="0">
                <a:latin typeface="Times New Roman"/>
                <a:cs typeface="Times New Roman"/>
              </a:rPr>
              <a:t>each</a:t>
            </a:r>
            <a:r>
              <a:rPr sz="2050" spc="100" dirty="0">
                <a:latin typeface="Times New Roman"/>
                <a:cs typeface="Times New Roman"/>
              </a:rPr>
              <a:t> </a:t>
            </a:r>
            <a:r>
              <a:rPr sz="2050" spc="65" dirty="0">
                <a:latin typeface="Times New Roman"/>
                <a:cs typeface="Times New Roman"/>
              </a:rPr>
              <a:t>turn</a:t>
            </a:r>
            <a:endParaRPr sz="2050" dirty="0">
              <a:latin typeface="Times New Roman"/>
              <a:cs typeface="Times New Roman"/>
            </a:endParaRPr>
          </a:p>
          <a:p>
            <a:pPr marL="355600" indent="-342900">
              <a:lnSpc>
                <a:spcPct val="100000"/>
              </a:lnSpc>
              <a:spcBef>
                <a:spcPts val="1560"/>
              </a:spcBef>
              <a:spcAft>
                <a:spcPts val="600"/>
              </a:spcAft>
              <a:buFont typeface="Wingdings" panose="05000000000000000000" pitchFamily="2" charset="2"/>
              <a:buChar char="q"/>
            </a:pPr>
            <a:r>
              <a:rPr sz="2050" spc="25" dirty="0">
                <a:latin typeface="Times New Roman"/>
                <a:cs typeface="Times New Roman"/>
              </a:rPr>
              <a:t>The</a:t>
            </a:r>
            <a:r>
              <a:rPr sz="2050" spc="114" dirty="0">
                <a:latin typeface="Times New Roman"/>
                <a:cs typeface="Times New Roman"/>
              </a:rPr>
              <a:t> </a:t>
            </a:r>
            <a:r>
              <a:rPr sz="2050" spc="-30" dirty="0">
                <a:latin typeface="Times New Roman"/>
                <a:cs typeface="Times New Roman"/>
              </a:rPr>
              <a:t>game</a:t>
            </a:r>
            <a:r>
              <a:rPr sz="2050" spc="114" dirty="0">
                <a:latin typeface="Times New Roman"/>
                <a:cs typeface="Times New Roman"/>
              </a:rPr>
              <a:t> </a:t>
            </a:r>
            <a:r>
              <a:rPr sz="2050" spc="-60" dirty="0">
                <a:latin typeface="Times New Roman"/>
                <a:cs typeface="Times New Roman"/>
              </a:rPr>
              <a:t>is</a:t>
            </a:r>
            <a:r>
              <a:rPr sz="2050" spc="120" dirty="0">
                <a:latin typeface="Times New Roman"/>
                <a:cs typeface="Times New Roman"/>
              </a:rPr>
              <a:t> </a:t>
            </a:r>
            <a:r>
              <a:rPr sz="2050" spc="-40" dirty="0">
                <a:solidFill>
                  <a:srgbClr val="00007F"/>
                </a:solidFill>
                <a:latin typeface="Times New Roman"/>
                <a:cs typeface="Times New Roman"/>
              </a:rPr>
              <a:t>zero-sum</a:t>
            </a:r>
            <a:r>
              <a:rPr sz="2050" spc="-40" dirty="0">
                <a:latin typeface="Times New Roman"/>
                <a:cs typeface="Times New Roman"/>
              </a:rPr>
              <a:t>:</a:t>
            </a:r>
            <a:r>
              <a:rPr sz="2050" spc="335" dirty="0">
                <a:latin typeface="Times New Roman"/>
                <a:cs typeface="Times New Roman"/>
              </a:rPr>
              <a:t> </a:t>
            </a:r>
            <a:r>
              <a:rPr sz="2050" spc="-45" dirty="0">
                <a:latin typeface="Times New Roman"/>
                <a:cs typeface="Times New Roman"/>
              </a:rPr>
              <a:t>one</a:t>
            </a:r>
            <a:r>
              <a:rPr sz="2050" spc="120" dirty="0">
                <a:latin typeface="Times New Roman"/>
                <a:cs typeface="Times New Roman"/>
              </a:rPr>
              <a:t> </a:t>
            </a:r>
            <a:r>
              <a:rPr sz="2050" spc="-50" dirty="0">
                <a:latin typeface="Times New Roman"/>
                <a:cs typeface="Times New Roman"/>
              </a:rPr>
              <a:t>player’s</a:t>
            </a:r>
            <a:r>
              <a:rPr sz="2050" spc="114" dirty="0">
                <a:latin typeface="Times New Roman"/>
                <a:cs typeface="Times New Roman"/>
              </a:rPr>
              <a:t> </a:t>
            </a:r>
            <a:r>
              <a:rPr sz="2050" spc="-65" dirty="0">
                <a:latin typeface="Times New Roman"/>
                <a:cs typeface="Times New Roman"/>
              </a:rPr>
              <a:t>loss</a:t>
            </a:r>
            <a:r>
              <a:rPr sz="2050" spc="120" dirty="0">
                <a:latin typeface="Times New Roman"/>
                <a:cs typeface="Times New Roman"/>
              </a:rPr>
              <a:t> </a:t>
            </a:r>
            <a:r>
              <a:rPr sz="2050" spc="-60" dirty="0">
                <a:latin typeface="Times New Roman"/>
                <a:cs typeface="Times New Roman"/>
              </a:rPr>
              <a:t>is</a:t>
            </a:r>
            <a:r>
              <a:rPr sz="2050" spc="114" dirty="0">
                <a:latin typeface="Times New Roman"/>
                <a:cs typeface="Times New Roman"/>
              </a:rPr>
              <a:t> </a:t>
            </a:r>
            <a:r>
              <a:rPr sz="2050" spc="20" dirty="0">
                <a:latin typeface="Times New Roman"/>
                <a:cs typeface="Times New Roman"/>
              </a:rPr>
              <a:t>another</a:t>
            </a:r>
            <a:r>
              <a:rPr sz="2050" spc="120" dirty="0">
                <a:latin typeface="Times New Roman"/>
                <a:cs typeface="Times New Roman"/>
              </a:rPr>
              <a:t> </a:t>
            </a:r>
            <a:r>
              <a:rPr sz="2050" spc="-50" dirty="0">
                <a:latin typeface="Times New Roman"/>
                <a:cs typeface="Times New Roman"/>
              </a:rPr>
              <a:t>player’s</a:t>
            </a:r>
            <a:r>
              <a:rPr sz="2050" spc="114" dirty="0">
                <a:latin typeface="Times New Roman"/>
                <a:cs typeface="Times New Roman"/>
              </a:rPr>
              <a:t> </a:t>
            </a:r>
            <a:r>
              <a:rPr sz="2050" spc="-45" dirty="0">
                <a:latin typeface="Times New Roman"/>
                <a:cs typeface="Times New Roman"/>
              </a:rPr>
              <a:t>win</a:t>
            </a:r>
            <a:endParaRPr sz="2050" dirty="0">
              <a:latin typeface="Times New Roman"/>
              <a:cs typeface="Times New Roman"/>
            </a:endParaRPr>
          </a:p>
          <a:p>
            <a:pPr marL="720725" indent="-342900">
              <a:lnSpc>
                <a:spcPct val="100000"/>
              </a:lnSpc>
              <a:spcBef>
                <a:spcPts val="30"/>
              </a:spcBef>
              <a:buFont typeface="Arial" panose="020B0604020202020204" pitchFamily="34" charset="0"/>
              <a:buChar char="•"/>
              <a:tabLst>
                <a:tab pos="578485" algn="l"/>
              </a:tabLst>
            </a:pPr>
            <a:r>
              <a:rPr sz="2050" spc="5" dirty="0">
                <a:latin typeface="Times New Roman"/>
                <a:cs typeface="Times New Roman"/>
              </a:rPr>
              <a:t>Total</a:t>
            </a:r>
            <a:r>
              <a:rPr sz="2050" spc="110" dirty="0">
                <a:latin typeface="Times New Roman"/>
                <a:cs typeface="Times New Roman"/>
              </a:rPr>
              <a:t> </a:t>
            </a:r>
            <a:r>
              <a:rPr sz="2050" spc="-15" dirty="0">
                <a:latin typeface="Times New Roman"/>
                <a:cs typeface="Times New Roman"/>
              </a:rPr>
              <a:t>reward</a:t>
            </a:r>
            <a:r>
              <a:rPr sz="2050" spc="114" dirty="0">
                <a:latin typeface="Times New Roman"/>
                <a:cs typeface="Times New Roman"/>
              </a:rPr>
              <a:t> </a:t>
            </a:r>
            <a:r>
              <a:rPr sz="2050" spc="-60" dirty="0">
                <a:latin typeface="Times New Roman"/>
                <a:cs typeface="Times New Roman"/>
              </a:rPr>
              <a:t>is</a:t>
            </a:r>
            <a:r>
              <a:rPr sz="2050" spc="114" dirty="0">
                <a:latin typeface="Times New Roman"/>
                <a:cs typeface="Times New Roman"/>
              </a:rPr>
              <a:t> </a:t>
            </a:r>
            <a:r>
              <a:rPr sz="2050" spc="-50" dirty="0">
                <a:latin typeface="Times New Roman"/>
                <a:cs typeface="Times New Roman"/>
              </a:rPr>
              <a:t>fixed,</a:t>
            </a:r>
            <a:r>
              <a:rPr sz="2050" spc="114" dirty="0">
                <a:latin typeface="Times New Roman"/>
                <a:cs typeface="Times New Roman"/>
              </a:rPr>
              <a:t> </a:t>
            </a:r>
            <a:r>
              <a:rPr sz="2050" spc="40" dirty="0">
                <a:latin typeface="Times New Roman"/>
                <a:cs typeface="Times New Roman"/>
              </a:rPr>
              <a:t>to</a:t>
            </a:r>
            <a:r>
              <a:rPr sz="2050" spc="114" dirty="0">
                <a:latin typeface="Times New Roman"/>
                <a:cs typeface="Times New Roman"/>
              </a:rPr>
              <a:t> </a:t>
            </a:r>
            <a:r>
              <a:rPr sz="2050" spc="5" dirty="0">
                <a:latin typeface="Times New Roman"/>
                <a:cs typeface="Times New Roman"/>
              </a:rPr>
              <a:t>be</a:t>
            </a:r>
            <a:r>
              <a:rPr sz="2050" spc="110" dirty="0">
                <a:latin typeface="Times New Roman"/>
                <a:cs typeface="Times New Roman"/>
              </a:rPr>
              <a:t> </a:t>
            </a:r>
            <a:r>
              <a:rPr sz="2050" spc="-20" dirty="0">
                <a:latin typeface="Times New Roman"/>
                <a:cs typeface="Times New Roman"/>
              </a:rPr>
              <a:t>divided</a:t>
            </a:r>
            <a:r>
              <a:rPr sz="2050" spc="114" dirty="0">
                <a:latin typeface="Times New Roman"/>
                <a:cs typeface="Times New Roman"/>
              </a:rPr>
              <a:t> </a:t>
            </a:r>
            <a:r>
              <a:rPr sz="2050" spc="-25" dirty="0">
                <a:latin typeface="Times New Roman"/>
                <a:cs typeface="Times New Roman"/>
              </a:rPr>
              <a:t>between</a:t>
            </a:r>
            <a:r>
              <a:rPr sz="2050" spc="114" dirty="0">
                <a:latin typeface="Times New Roman"/>
                <a:cs typeface="Times New Roman"/>
              </a:rPr>
              <a:t> </a:t>
            </a:r>
            <a:r>
              <a:rPr sz="2050" spc="-30" dirty="0">
                <a:latin typeface="Times New Roman"/>
                <a:cs typeface="Times New Roman"/>
              </a:rPr>
              <a:t>players.</a:t>
            </a:r>
            <a:endParaRPr sz="2050" dirty="0">
              <a:latin typeface="Times New Roman"/>
              <a:cs typeface="Times New Roman"/>
            </a:endParaRPr>
          </a:p>
          <a:p>
            <a:pPr marL="12700">
              <a:lnSpc>
                <a:spcPct val="100000"/>
              </a:lnSpc>
              <a:spcBef>
                <a:spcPts val="1560"/>
              </a:spcBef>
            </a:pPr>
            <a:r>
              <a:rPr lang="en-GB" sz="2050" b="1" i="1" spc="-15" dirty="0">
                <a:solidFill>
                  <a:srgbClr val="7030A0"/>
                </a:solidFill>
                <a:latin typeface="Times New Roman"/>
                <a:cs typeface="Times New Roman"/>
              </a:rPr>
              <a:t>           </a:t>
            </a:r>
            <a:r>
              <a:rPr sz="2050" b="1" i="1" spc="-15" dirty="0">
                <a:solidFill>
                  <a:srgbClr val="7030A0"/>
                </a:solidFill>
                <a:latin typeface="Times New Roman"/>
                <a:cs typeface="Times New Roman"/>
              </a:rPr>
              <a:t>Example:</a:t>
            </a:r>
            <a:r>
              <a:rPr sz="2050" b="1" i="1" spc="310" dirty="0">
                <a:solidFill>
                  <a:srgbClr val="7030A0"/>
                </a:solidFill>
                <a:latin typeface="Times New Roman"/>
                <a:cs typeface="Times New Roman"/>
              </a:rPr>
              <a:t> </a:t>
            </a:r>
            <a:r>
              <a:rPr sz="2050" spc="-50" dirty="0">
                <a:latin typeface="Times New Roman"/>
                <a:cs typeface="Times New Roman"/>
              </a:rPr>
              <a:t>chess,</a:t>
            </a:r>
            <a:r>
              <a:rPr sz="2050" spc="105" dirty="0">
                <a:latin typeface="Times New Roman"/>
                <a:cs typeface="Times New Roman"/>
              </a:rPr>
              <a:t> </a:t>
            </a:r>
            <a:r>
              <a:rPr sz="2050" spc="-50" dirty="0">
                <a:latin typeface="Times New Roman"/>
                <a:cs typeface="Times New Roman"/>
              </a:rPr>
              <a:t>checkers,</a:t>
            </a:r>
            <a:r>
              <a:rPr sz="2050" spc="100" dirty="0">
                <a:latin typeface="Times New Roman"/>
                <a:cs typeface="Times New Roman"/>
              </a:rPr>
              <a:t> </a:t>
            </a:r>
            <a:r>
              <a:rPr sz="2050" spc="-25" dirty="0">
                <a:latin typeface="Times New Roman"/>
                <a:cs typeface="Times New Roman"/>
              </a:rPr>
              <a:t>Go,</a:t>
            </a:r>
            <a:r>
              <a:rPr sz="2050" spc="105" dirty="0">
                <a:latin typeface="Times New Roman"/>
                <a:cs typeface="Times New Roman"/>
              </a:rPr>
              <a:t> </a:t>
            </a:r>
            <a:r>
              <a:rPr sz="2050" spc="-10" dirty="0">
                <a:latin typeface="Times New Roman"/>
                <a:cs typeface="Times New Roman"/>
              </a:rPr>
              <a:t>Othello</a:t>
            </a:r>
            <a:endParaRPr sz="2050" dirty="0">
              <a:latin typeface="Times New Roman"/>
              <a:cs typeface="Times New Roman"/>
            </a:endParaRPr>
          </a:p>
          <a:p>
            <a:pPr marL="355600" indent="-342900">
              <a:lnSpc>
                <a:spcPct val="100000"/>
              </a:lnSpc>
              <a:spcBef>
                <a:spcPts val="1565"/>
              </a:spcBef>
              <a:spcAft>
                <a:spcPts val="1200"/>
              </a:spcAft>
              <a:buFont typeface="Wingdings" panose="05000000000000000000" pitchFamily="2" charset="2"/>
              <a:buChar char="Ø"/>
            </a:pPr>
            <a:r>
              <a:rPr sz="2050" spc="-55" dirty="0">
                <a:latin typeface="Times New Roman"/>
                <a:cs typeface="Times New Roman"/>
              </a:rPr>
              <a:t>All</a:t>
            </a:r>
            <a:r>
              <a:rPr sz="2050" spc="114" dirty="0">
                <a:latin typeface="Times New Roman"/>
                <a:cs typeface="Times New Roman"/>
              </a:rPr>
              <a:t> </a:t>
            </a:r>
            <a:r>
              <a:rPr sz="2050" spc="-35" dirty="0">
                <a:latin typeface="Times New Roman"/>
                <a:cs typeface="Times New Roman"/>
              </a:rPr>
              <a:t>possible</a:t>
            </a:r>
            <a:r>
              <a:rPr sz="2050" spc="110" dirty="0">
                <a:latin typeface="Times New Roman"/>
                <a:cs typeface="Times New Roman"/>
              </a:rPr>
              <a:t> </a:t>
            </a:r>
            <a:r>
              <a:rPr sz="2050" spc="-30" dirty="0">
                <a:latin typeface="Times New Roman"/>
                <a:cs typeface="Times New Roman"/>
              </a:rPr>
              <a:t>plays</a:t>
            </a:r>
            <a:r>
              <a:rPr sz="2050" spc="114" dirty="0">
                <a:latin typeface="Times New Roman"/>
                <a:cs typeface="Times New Roman"/>
              </a:rPr>
              <a:t> </a:t>
            </a:r>
            <a:r>
              <a:rPr sz="2050" spc="-5" dirty="0">
                <a:latin typeface="Times New Roman"/>
                <a:cs typeface="Times New Roman"/>
              </a:rPr>
              <a:t>can</a:t>
            </a:r>
            <a:r>
              <a:rPr sz="2050" spc="110" dirty="0">
                <a:latin typeface="Times New Roman"/>
                <a:cs typeface="Times New Roman"/>
              </a:rPr>
              <a:t> </a:t>
            </a:r>
            <a:r>
              <a:rPr sz="2050" spc="5" dirty="0">
                <a:latin typeface="Times New Roman"/>
                <a:cs typeface="Times New Roman"/>
              </a:rPr>
              <a:t>be</a:t>
            </a:r>
            <a:r>
              <a:rPr sz="2050" spc="114" dirty="0">
                <a:latin typeface="Times New Roman"/>
                <a:cs typeface="Times New Roman"/>
              </a:rPr>
              <a:t> </a:t>
            </a:r>
            <a:r>
              <a:rPr sz="2050" spc="-20" dirty="0">
                <a:latin typeface="Times New Roman"/>
                <a:cs typeface="Times New Roman"/>
              </a:rPr>
              <a:t>described</a:t>
            </a:r>
            <a:r>
              <a:rPr sz="2050" spc="114" dirty="0">
                <a:latin typeface="Times New Roman"/>
                <a:cs typeface="Times New Roman"/>
              </a:rPr>
              <a:t> </a:t>
            </a:r>
            <a:r>
              <a:rPr sz="2050" spc="-30" dirty="0">
                <a:latin typeface="Times New Roman"/>
                <a:cs typeface="Times New Roman"/>
              </a:rPr>
              <a:t>by</a:t>
            </a:r>
            <a:r>
              <a:rPr sz="2050" spc="110" dirty="0">
                <a:latin typeface="Times New Roman"/>
                <a:cs typeface="Times New Roman"/>
              </a:rPr>
              <a:t> </a:t>
            </a:r>
            <a:r>
              <a:rPr sz="2050" spc="35" dirty="0">
                <a:latin typeface="Times New Roman"/>
                <a:cs typeface="Times New Roman"/>
              </a:rPr>
              <a:t>a</a:t>
            </a:r>
            <a:r>
              <a:rPr sz="2050" spc="114" dirty="0">
                <a:latin typeface="Times New Roman"/>
                <a:cs typeface="Times New Roman"/>
              </a:rPr>
              <a:t> </a:t>
            </a:r>
            <a:r>
              <a:rPr sz="2050" b="1" i="1" spc="-30" dirty="0">
                <a:solidFill>
                  <a:srgbClr val="00007F"/>
                </a:solidFill>
                <a:latin typeface="Times New Roman"/>
                <a:cs typeface="Times New Roman"/>
              </a:rPr>
              <a:t>game</a:t>
            </a:r>
            <a:r>
              <a:rPr sz="2050" b="1" i="1" spc="110" dirty="0">
                <a:solidFill>
                  <a:srgbClr val="00007F"/>
                </a:solidFill>
                <a:latin typeface="Times New Roman"/>
                <a:cs typeface="Times New Roman"/>
              </a:rPr>
              <a:t> </a:t>
            </a:r>
            <a:r>
              <a:rPr sz="2050" b="1" i="1" spc="15" dirty="0">
                <a:solidFill>
                  <a:srgbClr val="00007F"/>
                </a:solidFill>
                <a:latin typeface="Times New Roman"/>
                <a:cs typeface="Times New Roman"/>
              </a:rPr>
              <a:t>tree</a:t>
            </a:r>
            <a:endParaRPr lang="en-GB" sz="2050" b="1" i="1" spc="15" dirty="0">
              <a:solidFill>
                <a:srgbClr val="00007F"/>
              </a:solidFill>
              <a:latin typeface="Times New Roman"/>
              <a:cs typeface="Times New Roman"/>
            </a:endParaRPr>
          </a:p>
          <a:p>
            <a:pPr marL="892175" indent="-514350">
              <a:lnSpc>
                <a:spcPct val="100000"/>
              </a:lnSpc>
              <a:spcBef>
                <a:spcPts val="30"/>
              </a:spcBef>
              <a:buFont typeface="Wingdings" panose="05000000000000000000" pitchFamily="2" charset="2"/>
              <a:buChar char="ü"/>
              <a:tabLst>
                <a:tab pos="578485" algn="l"/>
              </a:tabLst>
            </a:pPr>
            <a:r>
              <a:rPr sz="2050" spc="25" dirty="0">
                <a:latin typeface="Times New Roman"/>
                <a:cs typeface="Times New Roman"/>
              </a:rPr>
              <a:t>root</a:t>
            </a:r>
            <a:r>
              <a:rPr sz="2050" spc="105" dirty="0">
                <a:latin typeface="Times New Roman"/>
                <a:cs typeface="Times New Roman"/>
              </a:rPr>
              <a:t> </a:t>
            </a:r>
            <a:r>
              <a:rPr sz="2050" spc="-10" dirty="0">
                <a:latin typeface="Times New Roman"/>
                <a:cs typeface="Times New Roman"/>
              </a:rPr>
              <a:t>contains</a:t>
            </a:r>
            <a:r>
              <a:rPr sz="2050" spc="110" dirty="0">
                <a:latin typeface="Times New Roman"/>
                <a:cs typeface="Times New Roman"/>
              </a:rPr>
              <a:t> </a:t>
            </a:r>
            <a:r>
              <a:rPr sz="2050" spc="35" dirty="0">
                <a:latin typeface="Times New Roman"/>
                <a:cs typeface="Times New Roman"/>
              </a:rPr>
              <a:t>the</a:t>
            </a:r>
            <a:r>
              <a:rPr sz="2050" spc="110" dirty="0">
                <a:latin typeface="Times New Roman"/>
                <a:cs typeface="Times New Roman"/>
              </a:rPr>
              <a:t> </a:t>
            </a:r>
            <a:r>
              <a:rPr sz="2050" b="1" i="1" dirty="0">
                <a:solidFill>
                  <a:srgbClr val="FF0000"/>
                </a:solidFill>
                <a:latin typeface="Times New Roman"/>
                <a:cs typeface="Times New Roman"/>
              </a:rPr>
              <a:t>initial</a:t>
            </a:r>
            <a:r>
              <a:rPr sz="2050" b="1" i="1" spc="110" dirty="0">
                <a:solidFill>
                  <a:srgbClr val="FF0000"/>
                </a:solidFill>
                <a:latin typeface="Times New Roman"/>
                <a:cs typeface="Times New Roman"/>
              </a:rPr>
              <a:t> </a:t>
            </a:r>
            <a:r>
              <a:rPr sz="2050" b="1" i="1" spc="-10" dirty="0">
                <a:solidFill>
                  <a:srgbClr val="FF0000"/>
                </a:solidFill>
                <a:latin typeface="Times New Roman"/>
                <a:cs typeface="Times New Roman"/>
              </a:rPr>
              <a:t>position</a:t>
            </a:r>
            <a:r>
              <a:rPr lang="en-GB" sz="2050" spc="-10" dirty="0">
                <a:latin typeface="Times New Roman"/>
                <a:cs typeface="Times New Roman"/>
              </a:rPr>
              <a:t> of the board</a:t>
            </a:r>
            <a:endParaRPr sz="2050" dirty="0">
              <a:latin typeface="Times New Roman"/>
              <a:cs typeface="Times New Roman"/>
            </a:endParaRPr>
          </a:p>
          <a:p>
            <a:pPr marL="892175" indent="-514350">
              <a:lnSpc>
                <a:spcPct val="100000"/>
              </a:lnSpc>
              <a:spcBef>
                <a:spcPts val="30"/>
              </a:spcBef>
              <a:buFont typeface="Wingdings" panose="05000000000000000000" pitchFamily="2" charset="2"/>
              <a:buChar char="ü"/>
              <a:tabLst>
                <a:tab pos="578485" algn="l"/>
              </a:tabLst>
            </a:pPr>
            <a:r>
              <a:rPr sz="2050" spc="-25" dirty="0">
                <a:latin typeface="Times New Roman"/>
                <a:cs typeface="Times New Roman"/>
              </a:rPr>
              <a:t>n</a:t>
            </a:r>
            <a:r>
              <a:rPr sz="2050" spc="30" dirty="0">
                <a:latin typeface="Times New Roman"/>
                <a:cs typeface="Times New Roman"/>
              </a:rPr>
              <a:t>o</a:t>
            </a:r>
            <a:r>
              <a:rPr sz="2050" spc="-35" dirty="0">
                <a:latin typeface="Times New Roman"/>
                <a:cs typeface="Times New Roman"/>
              </a:rPr>
              <a:t>des</a:t>
            </a:r>
            <a:r>
              <a:rPr sz="2050" spc="110" dirty="0">
                <a:latin typeface="Times New Roman"/>
                <a:cs typeface="Times New Roman"/>
              </a:rPr>
              <a:t> </a:t>
            </a:r>
            <a:r>
              <a:rPr sz="2050" spc="-15" dirty="0">
                <a:latin typeface="Times New Roman"/>
                <a:cs typeface="Times New Roman"/>
              </a:rPr>
              <a:t>in</a:t>
            </a:r>
            <a:r>
              <a:rPr sz="2050" spc="110" dirty="0">
                <a:latin typeface="Times New Roman"/>
                <a:cs typeface="Times New Roman"/>
              </a:rPr>
              <a:t> </a:t>
            </a:r>
            <a:r>
              <a:rPr sz="2050" spc="-45" dirty="0">
                <a:latin typeface="Times New Roman"/>
                <a:cs typeface="Times New Roman"/>
              </a:rPr>
              <a:t>le</a:t>
            </a:r>
            <a:r>
              <a:rPr sz="2050" spc="-120" dirty="0">
                <a:latin typeface="Times New Roman"/>
                <a:cs typeface="Times New Roman"/>
              </a:rPr>
              <a:t>v</a:t>
            </a:r>
            <a:r>
              <a:rPr sz="2050" spc="-65" dirty="0">
                <a:latin typeface="Times New Roman"/>
                <a:cs typeface="Times New Roman"/>
              </a:rPr>
              <a:t>els</a:t>
            </a:r>
            <a:r>
              <a:rPr sz="2050" spc="110" dirty="0">
                <a:latin typeface="Times New Roman"/>
                <a:cs typeface="Times New Roman"/>
              </a:rPr>
              <a:t> </a:t>
            </a:r>
            <a:r>
              <a:rPr sz="2050" spc="40" dirty="0">
                <a:latin typeface="Times New Roman"/>
                <a:cs typeface="Times New Roman"/>
              </a:rPr>
              <a:t>ar</a:t>
            </a:r>
            <a:r>
              <a:rPr sz="2050" spc="-75" dirty="0">
                <a:latin typeface="Times New Roman"/>
                <a:cs typeface="Times New Roman"/>
              </a:rPr>
              <a:t>e</a:t>
            </a:r>
            <a:r>
              <a:rPr sz="2050" spc="110" dirty="0">
                <a:latin typeface="Times New Roman"/>
                <a:cs typeface="Times New Roman"/>
              </a:rPr>
              <a:t> </a:t>
            </a:r>
            <a:r>
              <a:rPr lang="en-GB" sz="2050" dirty="0">
                <a:latin typeface="Times New Roman"/>
                <a:cs typeface="Times New Roman"/>
              </a:rPr>
              <a:t>labelled</a:t>
            </a:r>
            <a:r>
              <a:rPr sz="2050" spc="110" dirty="0">
                <a:latin typeface="Times New Roman"/>
                <a:cs typeface="Times New Roman"/>
              </a:rPr>
              <a:t> </a:t>
            </a:r>
            <a:r>
              <a:rPr sz="2050" spc="5" dirty="0">
                <a:latin typeface="Times New Roman"/>
                <a:cs typeface="Times New Roman"/>
              </a:rPr>
              <a:t>with</a:t>
            </a:r>
            <a:r>
              <a:rPr sz="2050" spc="110" dirty="0">
                <a:latin typeface="Times New Roman"/>
                <a:cs typeface="Times New Roman"/>
              </a:rPr>
              <a:t> </a:t>
            </a:r>
            <a:r>
              <a:rPr sz="2050" b="1" cap="all" spc="-155" dirty="0">
                <a:solidFill>
                  <a:srgbClr val="3333FF"/>
                </a:solidFill>
                <a:latin typeface="Times New Roman" panose="02020603050405020304" pitchFamily="18" charset="0"/>
                <a:cs typeface="Times New Roman" panose="02020603050405020304" pitchFamily="18" charset="0"/>
              </a:rPr>
              <a:t>min</a:t>
            </a:r>
            <a:r>
              <a:rPr sz="2050" b="0" spc="-35" dirty="0">
                <a:latin typeface="Bookman Old Style"/>
                <a:cs typeface="Bookman Old Style"/>
              </a:rPr>
              <a:t> </a:t>
            </a:r>
            <a:r>
              <a:rPr sz="2050" spc="30" dirty="0">
                <a:latin typeface="Times New Roman"/>
                <a:cs typeface="Times New Roman"/>
              </a:rPr>
              <a:t>and</a:t>
            </a:r>
            <a:r>
              <a:rPr sz="2050" spc="110" dirty="0">
                <a:latin typeface="Times New Roman"/>
                <a:cs typeface="Times New Roman"/>
              </a:rPr>
              <a:t> </a:t>
            </a:r>
            <a:r>
              <a:rPr sz="2050" b="1" cap="all" spc="-65" dirty="0">
                <a:solidFill>
                  <a:srgbClr val="3333FF"/>
                </a:solidFill>
                <a:latin typeface="Times New Roman" panose="02020603050405020304" pitchFamily="18" charset="0"/>
                <a:cs typeface="Bookman Old Style"/>
              </a:rPr>
              <a:t>max</a:t>
            </a:r>
            <a:r>
              <a:rPr sz="2050" b="0" spc="-35" dirty="0">
                <a:latin typeface="Bookman Old Style"/>
                <a:cs typeface="Bookman Old Style"/>
              </a:rPr>
              <a:t> </a:t>
            </a:r>
            <a:r>
              <a:rPr sz="2050" spc="25" dirty="0">
                <a:latin typeface="Times New Roman"/>
                <a:cs typeface="Times New Roman"/>
              </a:rPr>
              <a:t>(</a:t>
            </a:r>
            <a:r>
              <a:rPr sz="2050" spc="25" dirty="0" err="1">
                <a:latin typeface="Times New Roman"/>
                <a:cs typeface="Times New Roman"/>
              </a:rPr>
              <a:t>alternatin</a:t>
            </a:r>
            <a:r>
              <a:rPr lang="en-GB" sz="2050" spc="25" dirty="0">
                <a:latin typeface="Times New Roman"/>
                <a:cs typeface="Times New Roman"/>
              </a:rPr>
              <a:t>g on next level</a:t>
            </a:r>
            <a:r>
              <a:rPr sz="2050" spc="25" dirty="0">
                <a:latin typeface="Times New Roman"/>
                <a:cs typeface="Times New Roman"/>
              </a:rPr>
              <a:t>)</a:t>
            </a:r>
            <a:endParaRPr lang="en-GB" sz="2050" dirty="0">
              <a:latin typeface="Times New Roman"/>
              <a:cs typeface="Times New Roman"/>
            </a:endParaRPr>
          </a:p>
          <a:p>
            <a:pPr marL="892175" indent="-514350">
              <a:lnSpc>
                <a:spcPct val="100000"/>
              </a:lnSpc>
              <a:spcBef>
                <a:spcPts val="30"/>
              </a:spcBef>
              <a:buFont typeface="Wingdings" panose="05000000000000000000" pitchFamily="2" charset="2"/>
              <a:buChar char="ü"/>
              <a:tabLst>
                <a:tab pos="578485" algn="l"/>
              </a:tabLst>
            </a:pPr>
            <a:r>
              <a:rPr sz="2050" spc="-15" dirty="0">
                <a:latin typeface="Times New Roman"/>
                <a:cs typeface="Times New Roman"/>
              </a:rPr>
              <a:t>usually</a:t>
            </a:r>
            <a:r>
              <a:rPr sz="2050" spc="125" dirty="0">
                <a:latin typeface="Times New Roman"/>
                <a:cs typeface="Times New Roman"/>
              </a:rPr>
              <a:t> </a:t>
            </a:r>
            <a:r>
              <a:rPr sz="2050" b="1" cap="all" spc="-65" dirty="0">
                <a:solidFill>
                  <a:srgbClr val="3333FF"/>
                </a:solidFill>
                <a:latin typeface="Times New Roman" panose="02020603050405020304" pitchFamily="18" charset="0"/>
                <a:cs typeface="Bookman Old Style"/>
              </a:rPr>
              <a:t>max</a:t>
            </a:r>
            <a:r>
              <a:rPr sz="2050" b="0" spc="-40" dirty="0">
                <a:latin typeface="Bookman Old Style"/>
                <a:cs typeface="Bookman Old Style"/>
              </a:rPr>
              <a:t> </a:t>
            </a:r>
            <a:r>
              <a:rPr sz="2050" spc="-35" dirty="0">
                <a:latin typeface="Times New Roman"/>
                <a:cs typeface="Times New Roman"/>
              </a:rPr>
              <a:t>makes</a:t>
            </a:r>
            <a:r>
              <a:rPr sz="2050" spc="100" dirty="0">
                <a:latin typeface="Times New Roman"/>
                <a:cs typeface="Times New Roman"/>
              </a:rPr>
              <a:t> </a:t>
            </a:r>
            <a:r>
              <a:rPr sz="2050" spc="35" dirty="0">
                <a:latin typeface="Times New Roman"/>
                <a:cs typeface="Times New Roman"/>
              </a:rPr>
              <a:t>the</a:t>
            </a:r>
            <a:r>
              <a:rPr sz="2050" spc="105" dirty="0">
                <a:latin typeface="Times New Roman"/>
                <a:cs typeface="Times New Roman"/>
              </a:rPr>
              <a:t> </a:t>
            </a:r>
            <a:r>
              <a:rPr sz="2050" b="1" i="1" spc="-15" dirty="0">
                <a:solidFill>
                  <a:srgbClr val="FF0000"/>
                </a:solidFill>
                <a:latin typeface="Times New Roman"/>
                <a:cs typeface="Times New Roman"/>
              </a:rPr>
              <a:t>first</a:t>
            </a:r>
            <a:r>
              <a:rPr sz="2050" b="1" i="1" spc="105" dirty="0">
                <a:solidFill>
                  <a:srgbClr val="FF0000"/>
                </a:solidFill>
                <a:latin typeface="Times New Roman"/>
                <a:cs typeface="Times New Roman"/>
              </a:rPr>
              <a:t> </a:t>
            </a:r>
            <a:r>
              <a:rPr sz="2050" b="1" i="1" spc="-75" dirty="0">
                <a:solidFill>
                  <a:srgbClr val="FF0000"/>
                </a:solidFill>
                <a:latin typeface="Times New Roman"/>
                <a:cs typeface="Times New Roman"/>
              </a:rPr>
              <a:t>move</a:t>
            </a:r>
            <a:endParaRPr sz="2050" b="1" i="1" dirty="0">
              <a:solidFill>
                <a:srgbClr val="FF0000"/>
              </a:solidFill>
              <a:latin typeface="Times New Roman"/>
              <a:cs typeface="Times New Roman"/>
            </a:endParaRPr>
          </a:p>
          <a:p>
            <a:pPr marL="892175" indent="-514350">
              <a:lnSpc>
                <a:spcPct val="100000"/>
              </a:lnSpc>
              <a:spcBef>
                <a:spcPts val="30"/>
              </a:spcBef>
              <a:buFont typeface="Wingdings" panose="05000000000000000000" pitchFamily="2" charset="2"/>
              <a:buChar char="ü"/>
              <a:tabLst>
                <a:tab pos="573405" algn="l"/>
              </a:tabLst>
            </a:pPr>
            <a:r>
              <a:rPr sz="2050" spc="-60" dirty="0">
                <a:latin typeface="Times New Roman"/>
                <a:cs typeface="Times New Roman"/>
              </a:rPr>
              <a:t>leaves</a:t>
            </a:r>
            <a:r>
              <a:rPr sz="2050" spc="75" dirty="0">
                <a:latin typeface="Times New Roman"/>
                <a:cs typeface="Times New Roman"/>
              </a:rPr>
              <a:t> </a:t>
            </a:r>
            <a:r>
              <a:rPr lang="en-GB" sz="2050" spc="75" dirty="0">
                <a:latin typeface="Times New Roman"/>
                <a:cs typeface="Times New Roman"/>
              </a:rPr>
              <a:t>are labelled </a:t>
            </a:r>
            <a:r>
              <a:rPr sz="2050" spc="5" dirty="0">
                <a:latin typeface="Times New Roman"/>
                <a:cs typeface="Times New Roman"/>
              </a:rPr>
              <a:t>with</a:t>
            </a:r>
            <a:r>
              <a:rPr sz="2050" spc="75" dirty="0">
                <a:latin typeface="Times New Roman"/>
                <a:cs typeface="Times New Roman"/>
              </a:rPr>
              <a:t> </a:t>
            </a:r>
            <a:r>
              <a:rPr sz="2050" spc="35" dirty="0">
                <a:latin typeface="Times New Roman"/>
                <a:cs typeface="Times New Roman"/>
              </a:rPr>
              <a:t>a</a:t>
            </a:r>
            <a:r>
              <a:rPr sz="2050" spc="75" dirty="0">
                <a:latin typeface="Times New Roman"/>
                <a:cs typeface="Times New Roman"/>
              </a:rPr>
              <a:t> </a:t>
            </a:r>
            <a:r>
              <a:rPr sz="2050" b="1" i="1" spc="15" dirty="0">
                <a:solidFill>
                  <a:srgbClr val="FF0000"/>
                </a:solidFill>
                <a:latin typeface="Times New Roman"/>
                <a:cs typeface="Times New Roman"/>
              </a:rPr>
              <a:t>utility</a:t>
            </a:r>
            <a:r>
              <a:rPr sz="2050" b="1" i="1" spc="75" dirty="0">
                <a:solidFill>
                  <a:srgbClr val="FF0000"/>
                </a:solidFill>
                <a:latin typeface="Times New Roman"/>
                <a:cs typeface="Times New Roman"/>
              </a:rPr>
              <a:t> </a:t>
            </a:r>
            <a:r>
              <a:rPr sz="2050" b="1" i="1" spc="-10" dirty="0">
                <a:solidFill>
                  <a:srgbClr val="FF0000"/>
                </a:solidFill>
                <a:latin typeface="Times New Roman"/>
                <a:cs typeface="Times New Roman"/>
              </a:rPr>
              <a:t>function</a:t>
            </a:r>
            <a:r>
              <a:rPr sz="2050" b="1" i="1" spc="75" dirty="0">
                <a:solidFill>
                  <a:srgbClr val="FF0000"/>
                </a:solidFill>
                <a:latin typeface="Times New Roman"/>
                <a:cs typeface="Times New Roman"/>
              </a:rPr>
              <a:t> </a:t>
            </a:r>
            <a:r>
              <a:rPr sz="2050" spc="-40" dirty="0">
                <a:latin typeface="Times New Roman"/>
                <a:cs typeface="Times New Roman"/>
              </a:rPr>
              <a:t>value</a:t>
            </a:r>
            <a:r>
              <a:rPr sz="2050" spc="75" dirty="0">
                <a:latin typeface="Times New Roman"/>
                <a:cs typeface="Times New Roman"/>
              </a:rPr>
              <a:t> </a:t>
            </a:r>
            <a:r>
              <a:rPr sz="2050" spc="-20" dirty="0">
                <a:latin typeface="Times New Roman"/>
                <a:cs typeface="Times New Roman"/>
              </a:rPr>
              <a:t>(from</a:t>
            </a:r>
            <a:r>
              <a:rPr sz="2050" spc="60" dirty="0">
                <a:latin typeface="Times New Roman"/>
                <a:cs typeface="Times New Roman"/>
              </a:rPr>
              <a:t> </a:t>
            </a:r>
            <a:r>
              <a:rPr sz="2050" b="1" cap="all" spc="-85" dirty="0">
                <a:solidFill>
                  <a:srgbClr val="3333FF"/>
                </a:solidFill>
                <a:latin typeface="Times New Roman" panose="02020603050405020304" pitchFamily="18" charset="0"/>
                <a:cs typeface="Times New Roman" panose="02020603050405020304" pitchFamily="18" charset="0"/>
              </a:rPr>
              <a:t>max’s</a:t>
            </a:r>
            <a:r>
              <a:rPr sz="2050" spc="75" dirty="0">
                <a:latin typeface="Times New Roman"/>
                <a:cs typeface="Times New Roman"/>
              </a:rPr>
              <a:t> </a:t>
            </a:r>
            <a:r>
              <a:rPr sz="2050" spc="15" dirty="0">
                <a:latin typeface="Times New Roman"/>
                <a:cs typeface="Times New Roman"/>
              </a:rPr>
              <a:t>point</a:t>
            </a:r>
            <a:r>
              <a:rPr sz="2050" spc="75" dirty="0">
                <a:latin typeface="Times New Roman"/>
                <a:cs typeface="Times New Roman"/>
              </a:rPr>
              <a:t> </a:t>
            </a:r>
            <a:r>
              <a:rPr sz="2050" spc="-100" dirty="0">
                <a:latin typeface="Times New Roman"/>
                <a:cs typeface="Times New Roman"/>
              </a:rPr>
              <a:t>of</a:t>
            </a:r>
            <a:r>
              <a:rPr sz="2050" spc="75" dirty="0">
                <a:latin typeface="Times New Roman"/>
                <a:cs typeface="Times New Roman"/>
              </a:rPr>
              <a:t> </a:t>
            </a:r>
            <a:r>
              <a:rPr sz="2050" spc="-45" dirty="0">
                <a:latin typeface="Times New Roman"/>
                <a:cs typeface="Times New Roman"/>
              </a:rPr>
              <a:t>view)</a:t>
            </a:r>
            <a:r>
              <a:rPr lang="en-GB" sz="2050" dirty="0">
                <a:latin typeface="Times New Roman"/>
                <a:cs typeface="Times New Roman"/>
              </a:rPr>
              <a:t> - </a:t>
            </a:r>
            <a:r>
              <a:rPr sz="2050" spc="-30" dirty="0">
                <a:latin typeface="Times New Roman"/>
                <a:cs typeface="Times New Roman"/>
              </a:rPr>
              <a:t>e.g.,</a:t>
            </a:r>
            <a:r>
              <a:rPr sz="2050" spc="110" dirty="0">
                <a:latin typeface="Times New Roman"/>
                <a:cs typeface="Times New Roman"/>
              </a:rPr>
              <a:t> </a:t>
            </a:r>
            <a:r>
              <a:rPr sz="2050" spc="-50" dirty="0">
                <a:latin typeface="Times New Roman"/>
                <a:cs typeface="Times New Roman"/>
              </a:rPr>
              <a:t>wins</a:t>
            </a:r>
            <a:r>
              <a:rPr sz="2050" spc="110" dirty="0">
                <a:latin typeface="Times New Roman"/>
                <a:cs typeface="Times New Roman"/>
              </a:rPr>
              <a:t> </a:t>
            </a:r>
            <a:r>
              <a:rPr sz="2050" dirty="0">
                <a:latin typeface="Times New Roman"/>
                <a:cs typeface="Times New Roman"/>
              </a:rPr>
              <a:t>are</a:t>
            </a:r>
            <a:r>
              <a:rPr sz="2050" spc="110" dirty="0">
                <a:latin typeface="Times New Roman"/>
                <a:cs typeface="Times New Roman"/>
              </a:rPr>
              <a:t> </a:t>
            </a:r>
            <a:r>
              <a:rPr lang="en-GB" sz="2050" spc="-15" dirty="0">
                <a:latin typeface="Times New Roman"/>
                <a:cs typeface="Times New Roman"/>
              </a:rPr>
              <a:t>labelled</a:t>
            </a:r>
            <a:r>
              <a:rPr sz="2050" spc="114" dirty="0">
                <a:latin typeface="Times New Roman"/>
                <a:cs typeface="Times New Roman"/>
              </a:rPr>
              <a:t> </a:t>
            </a:r>
            <a:r>
              <a:rPr sz="2050" spc="5" dirty="0">
                <a:latin typeface="Times New Roman"/>
                <a:cs typeface="Times New Roman"/>
              </a:rPr>
              <a:t>with</a:t>
            </a:r>
            <a:r>
              <a:rPr sz="2050" spc="110" dirty="0">
                <a:latin typeface="Times New Roman"/>
                <a:cs typeface="Times New Roman"/>
              </a:rPr>
              <a:t> </a:t>
            </a:r>
            <a:r>
              <a:rPr sz="2050" spc="80" dirty="0">
                <a:latin typeface="Times New Roman"/>
                <a:cs typeface="Times New Roman"/>
              </a:rPr>
              <a:t>+1,</a:t>
            </a:r>
            <a:r>
              <a:rPr sz="2050" spc="110" dirty="0">
                <a:latin typeface="Times New Roman"/>
                <a:cs typeface="Times New Roman"/>
              </a:rPr>
              <a:t> </a:t>
            </a:r>
            <a:r>
              <a:rPr sz="2050" spc="-20" dirty="0">
                <a:latin typeface="Times New Roman"/>
                <a:cs typeface="Times New Roman"/>
              </a:rPr>
              <a:t>draws</a:t>
            </a:r>
            <a:r>
              <a:rPr sz="2050" spc="110" dirty="0">
                <a:latin typeface="Times New Roman"/>
                <a:cs typeface="Times New Roman"/>
              </a:rPr>
              <a:t> </a:t>
            </a:r>
            <a:r>
              <a:rPr sz="2050" spc="5" dirty="0">
                <a:latin typeface="Times New Roman"/>
                <a:cs typeface="Times New Roman"/>
              </a:rPr>
              <a:t>with</a:t>
            </a:r>
            <a:r>
              <a:rPr sz="2050" spc="114" dirty="0">
                <a:latin typeface="Times New Roman"/>
                <a:cs typeface="Times New Roman"/>
              </a:rPr>
              <a:t> </a:t>
            </a:r>
            <a:r>
              <a:rPr sz="2050" spc="-40" dirty="0">
                <a:latin typeface="Times New Roman"/>
                <a:cs typeface="Times New Roman"/>
              </a:rPr>
              <a:t>0,</a:t>
            </a:r>
            <a:r>
              <a:rPr sz="2050" spc="110" dirty="0">
                <a:latin typeface="Times New Roman"/>
                <a:cs typeface="Times New Roman"/>
              </a:rPr>
              <a:t> </a:t>
            </a:r>
            <a:r>
              <a:rPr sz="2050" spc="30" dirty="0">
                <a:latin typeface="Times New Roman"/>
                <a:cs typeface="Times New Roman"/>
              </a:rPr>
              <a:t>and</a:t>
            </a:r>
            <a:r>
              <a:rPr sz="2050" spc="110" dirty="0">
                <a:latin typeface="Times New Roman"/>
                <a:cs typeface="Times New Roman"/>
              </a:rPr>
              <a:t> </a:t>
            </a:r>
            <a:r>
              <a:rPr sz="2050" spc="-65" dirty="0">
                <a:latin typeface="Times New Roman"/>
                <a:cs typeface="Times New Roman"/>
              </a:rPr>
              <a:t>losses</a:t>
            </a:r>
            <a:r>
              <a:rPr sz="2050" spc="110" dirty="0">
                <a:latin typeface="Times New Roman"/>
                <a:cs typeface="Times New Roman"/>
              </a:rPr>
              <a:t> </a:t>
            </a:r>
            <a:r>
              <a:rPr sz="2050" spc="5" dirty="0">
                <a:latin typeface="Times New Roman"/>
                <a:cs typeface="Times New Roman"/>
              </a:rPr>
              <a:t>with</a:t>
            </a:r>
            <a:r>
              <a:rPr sz="2050" spc="114" dirty="0">
                <a:latin typeface="Times New Roman"/>
                <a:cs typeface="Times New Roman"/>
              </a:rPr>
              <a:t> </a:t>
            </a:r>
            <a:r>
              <a:rPr sz="2050" spc="-70" dirty="0">
                <a:latin typeface="Times New Roman"/>
                <a:cs typeface="Times New Roman"/>
              </a:rPr>
              <a:t>-1</a:t>
            </a:r>
            <a:endParaRPr sz="2050" dirty="0">
              <a:latin typeface="Times New Roman"/>
              <a:cs typeface="Times New Roman"/>
            </a:endParaRPr>
          </a:p>
          <a:p>
            <a:pPr marL="355600" indent="-342900">
              <a:lnSpc>
                <a:spcPct val="100000"/>
              </a:lnSpc>
              <a:spcBef>
                <a:spcPts val="1560"/>
              </a:spcBef>
              <a:spcAft>
                <a:spcPts val="600"/>
              </a:spcAft>
              <a:buFont typeface="Wingdings" panose="05000000000000000000" pitchFamily="2" charset="2"/>
              <a:buChar char="Ø"/>
            </a:pPr>
            <a:r>
              <a:rPr sz="2050" spc="-5" dirty="0">
                <a:latin typeface="Times New Roman"/>
                <a:cs typeface="Times New Roman"/>
              </a:rPr>
              <a:t>Game</a:t>
            </a:r>
            <a:r>
              <a:rPr sz="2050" spc="105" dirty="0">
                <a:latin typeface="Times New Roman"/>
                <a:cs typeface="Times New Roman"/>
              </a:rPr>
              <a:t> </a:t>
            </a:r>
            <a:r>
              <a:rPr sz="2050" spc="15" dirty="0">
                <a:latin typeface="Times New Roman"/>
                <a:cs typeface="Times New Roman"/>
              </a:rPr>
              <a:t>tree</a:t>
            </a:r>
            <a:r>
              <a:rPr sz="2050" spc="105" dirty="0">
                <a:latin typeface="Times New Roman"/>
                <a:cs typeface="Times New Roman"/>
              </a:rPr>
              <a:t> </a:t>
            </a:r>
            <a:r>
              <a:rPr sz="2050" spc="-5" dirty="0">
                <a:latin typeface="Times New Roman"/>
                <a:cs typeface="Times New Roman"/>
              </a:rPr>
              <a:t>can</a:t>
            </a:r>
            <a:r>
              <a:rPr sz="2050" spc="110" dirty="0">
                <a:latin typeface="Times New Roman"/>
                <a:cs typeface="Times New Roman"/>
              </a:rPr>
              <a:t> </a:t>
            </a:r>
            <a:r>
              <a:rPr sz="2050" spc="5" dirty="0">
                <a:latin typeface="Times New Roman"/>
                <a:cs typeface="Times New Roman"/>
              </a:rPr>
              <a:t>be</a:t>
            </a:r>
            <a:r>
              <a:rPr sz="2050" spc="105" dirty="0">
                <a:latin typeface="Times New Roman"/>
                <a:cs typeface="Times New Roman"/>
              </a:rPr>
              <a:t> </a:t>
            </a:r>
            <a:r>
              <a:rPr sz="2050" spc="-20" dirty="0">
                <a:latin typeface="Times New Roman"/>
                <a:cs typeface="Times New Roman"/>
              </a:rPr>
              <a:t>used</a:t>
            </a:r>
            <a:r>
              <a:rPr sz="2050" spc="105" dirty="0">
                <a:latin typeface="Times New Roman"/>
                <a:cs typeface="Times New Roman"/>
              </a:rPr>
              <a:t> </a:t>
            </a:r>
            <a:r>
              <a:rPr sz="2050" spc="40" dirty="0">
                <a:latin typeface="Times New Roman"/>
                <a:cs typeface="Times New Roman"/>
              </a:rPr>
              <a:t>to</a:t>
            </a:r>
            <a:r>
              <a:rPr sz="2050" spc="110" dirty="0">
                <a:latin typeface="Times New Roman"/>
                <a:cs typeface="Times New Roman"/>
              </a:rPr>
              <a:t> </a:t>
            </a:r>
            <a:r>
              <a:rPr sz="2050" spc="-20" dirty="0">
                <a:latin typeface="Times New Roman"/>
                <a:cs typeface="Times New Roman"/>
              </a:rPr>
              <a:t>identify</a:t>
            </a:r>
            <a:r>
              <a:rPr sz="2050" spc="105" dirty="0">
                <a:latin typeface="Times New Roman"/>
                <a:cs typeface="Times New Roman"/>
              </a:rPr>
              <a:t> </a:t>
            </a:r>
            <a:r>
              <a:rPr sz="2050" spc="30" dirty="0">
                <a:latin typeface="Times New Roman"/>
                <a:cs typeface="Times New Roman"/>
              </a:rPr>
              <a:t>an</a:t>
            </a:r>
            <a:r>
              <a:rPr sz="2050" spc="105" dirty="0">
                <a:latin typeface="Times New Roman"/>
                <a:cs typeface="Times New Roman"/>
              </a:rPr>
              <a:t> </a:t>
            </a:r>
            <a:r>
              <a:rPr sz="2050" spc="5" dirty="0">
                <a:latin typeface="Times New Roman"/>
                <a:cs typeface="Times New Roman"/>
              </a:rPr>
              <a:t>optimal</a:t>
            </a:r>
            <a:r>
              <a:rPr sz="2050" spc="110" dirty="0">
                <a:latin typeface="Times New Roman"/>
                <a:cs typeface="Times New Roman"/>
              </a:rPr>
              <a:t> </a:t>
            </a:r>
            <a:r>
              <a:rPr sz="2050" spc="20" dirty="0">
                <a:latin typeface="Times New Roman"/>
                <a:cs typeface="Times New Roman"/>
              </a:rPr>
              <a:t>strategy</a:t>
            </a:r>
            <a:endParaRPr sz="2050" dirty="0">
              <a:latin typeface="Times New Roman"/>
              <a:cs typeface="Times New Roman"/>
            </a:endParaRPr>
          </a:p>
          <a:p>
            <a:pPr marL="577850" indent="-200660">
              <a:lnSpc>
                <a:spcPct val="100000"/>
              </a:lnSpc>
              <a:spcBef>
                <a:spcPts val="30"/>
              </a:spcBef>
              <a:buChar char="–"/>
              <a:tabLst>
                <a:tab pos="578485" algn="l"/>
              </a:tabLst>
            </a:pPr>
            <a:r>
              <a:rPr sz="2050" spc="-10" dirty="0">
                <a:latin typeface="Times New Roman"/>
                <a:cs typeface="Times New Roman"/>
              </a:rPr>
              <a:t>determines</a:t>
            </a:r>
            <a:r>
              <a:rPr sz="2050" spc="110"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20" dirty="0">
                <a:latin typeface="Times New Roman"/>
                <a:cs typeface="Times New Roman"/>
              </a:rPr>
              <a:t>outcome</a:t>
            </a:r>
            <a:r>
              <a:rPr sz="2050" spc="114" dirty="0">
                <a:latin typeface="Times New Roman"/>
                <a:cs typeface="Times New Roman"/>
              </a:rPr>
              <a:t> </a:t>
            </a:r>
            <a:r>
              <a:rPr sz="2050" spc="-100" dirty="0">
                <a:latin typeface="Times New Roman"/>
                <a:cs typeface="Times New Roman"/>
              </a:rPr>
              <a:t>of</a:t>
            </a:r>
            <a:r>
              <a:rPr sz="2050" spc="114" dirty="0">
                <a:latin typeface="Times New Roman"/>
                <a:cs typeface="Times New Roman"/>
              </a:rPr>
              <a:t> </a:t>
            </a:r>
            <a:r>
              <a:rPr sz="2050" spc="35" dirty="0">
                <a:latin typeface="Times New Roman"/>
                <a:cs typeface="Times New Roman"/>
              </a:rPr>
              <a:t>the</a:t>
            </a:r>
            <a:r>
              <a:rPr sz="2050" spc="114" dirty="0">
                <a:latin typeface="Times New Roman"/>
                <a:cs typeface="Times New Roman"/>
              </a:rPr>
              <a:t> </a:t>
            </a:r>
            <a:r>
              <a:rPr sz="2050" spc="-30" dirty="0">
                <a:latin typeface="Times New Roman"/>
                <a:cs typeface="Times New Roman"/>
              </a:rPr>
              <a:t>game</a:t>
            </a:r>
            <a:r>
              <a:rPr sz="2050" spc="114" dirty="0">
                <a:latin typeface="Times New Roman"/>
                <a:cs typeface="Times New Roman"/>
              </a:rPr>
              <a:t> </a:t>
            </a:r>
            <a:r>
              <a:rPr sz="2050" spc="-50" dirty="0">
                <a:latin typeface="Times New Roman"/>
                <a:cs typeface="Times New Roman"/>
              </a:rPr>
              <a:t>even</a:t>
            </a:r>
            <a:r>
              <a:rPr sz="2050" spc="114" dirty="0">
                <a:latin typeface="Times New Roman"/>
                <a:cs typeface="Times New Roman"/>
              </a:rPr>
              <a:t> </a:t>
            </a:r>
            <a:r>
              <a:rPr sz="2050" spc="20" dirty="0">
                <a:latin typeface="Times New Roman"/>
                <a:cs typeface="Times New Roman"/>
              </a:rPr>
              <a:t>without</a:t>
            </a:r>
            <a:r>
              <a:rPr sz="2050" spc="114" dirty="0">
                <a:latin typeface="Times New Roman"/>
                <a:cs typeface="Times New Roman"/>
              </a:rPr>
              <a:t> </a:t>
            </a:r>
            <a:r>
              <a:rPr sz="2050" spc="-45" dirty="0">
                <a:latin typeface="Times New Roman"/>
                <a:cs typeface="Times New Roman"/>
              </a:rPr>
              <a:t>playing!</a:t>
            </a:r>
            <a:endParaRPr sz="205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56235"/>
          </a:xfrm>
          <a:prstGeom prst="rect">
            <a:avLst/>
          </a:prstGeom>
          <a:ln w="50609">
            <a:solidFill>
              <a:srgbClr val="000000"/>
            </a:solidFill>
          </a:ln>
        </p:spPr>
        <p:txBody>
          <a:bodyPr vert="horz" wrap="square" lIns="0" tIns="0" rIns="0" bIns="0" rtlCol="0">
            <a:spAutoFit/>
          </a:bodyPr>
          <a:lstStyle/>
          <a:p>
            <a:pPr algn="ctr">
              <a:lnSpc>
                <a:spcPts val="2605"/>
              </a:lnSpc>
            </a:pPr>
            <a:r>
              <a:rPr spc="-35" dirty="0"/>
              <a:t>Game</a:t>
            </a:r>
            <a:r>
              <a:rPr spc="265" dirty="0"/>
              <a:t> </a:t>
            </a:r>
            <a:r>
              <a:rPr spc="-60" dirty="0"/>
              <a:t>tree</a:t>
            </a:r>
          </a:p>
        </p:txBody>
      </p:sp>
      <p:sp>
        <p:nvSpPr>
          <p:cNvPr id="3" name="object 3"/>
          <p:cNvSpPr/>
          <p:nvPr/>
        </p:nvSpPr>
        <p:spPr>
          <a:xfrm>
            <a:off x="3365343" y="1463421"/>
            <a:ext cx="4214495" cy="1490980"/>
          </a:xfrm>
          <a:custGeom>
            <a:avLst/>
            <a:gdLst/>
            <a:ahLst/>
            <a:cxnLst/>
            <a:rect l="l" t="t" r="r" b="b"/>
            <a:pathLst>
              <a:path w="4214495" h="1490980">
                <a:moveTo>
                  <a:pt x="1844317" y="525583"/>
                </a:moveTo>
                <a:lnTo>
                  <a:pt x="2369899" y="525583"/>
                </a:lnTo>
                <a:lnTo>
                  <a:pt x="2369899" y="1"/>
                </a:lnTo>
                <a:lnTo>
                  <a:pt x="1844317" y="1"/>
                </a:lnTo>
                <a:lnTo>
                  <a:pt x="1844317" y="525583"/>
                </a:lnTo>
                <a:close/>
              </a:path>
              <a:path w="4214495" h="1490980">
                <a:moveTo>
                  <a:pt x="2016331" y="0"/>
                </a:moveTo>
                <a:lnTo>
                  <a:pt x="2016331" y="525583"/>
                </a:lnTo>
              </a:path>
              <a:path w="4214495" h="1490980">
                <a:moveTo>
                  <a:pt x="2197897" y="0"/>
                </a:moveTo>
                <a:lnTo>
                  <a:pt x="2197897" y="525583"/>
                </a:lnTo>
              </a:path>
              <a:path w="4214495" h="1490980">
                <a:moveTo>
                  <a:pt x="1844317" y="181565"/>
                </a:moveTo>
                <a:lnTo>
                  <a:pt x="2369900" y="181565"/>
                </a:lnTo>
              </a:path>
              <a:path w="4214495" h="1490980">
                <a:moveTo>
                  <a:pt x="1844317" y="353568"/>
                </a:moveTo>
                <a:lnTo>
                  <a:pt x="2369900" y="353568"/>
                </a:lnTo>
              </a:path>
              <a:path w="4214495" h="1490980">
                <a:moveTo>
                  <a:pt x="1844317" y="1490737"/>
                </a:moveTo>
                <a:lnTo>
                  <a:pt x="2369899" y="1490737"/>
                </a:lnTo>
                <a:lnTo>
                  <a:pt x="2369899" y="965159"/>
                </a:lnTo>
                <a:lnTo>
                  <a:pt x="1844317" y="965159"/>
                </a:lnTo>
                <a:lnTo>
                  <a:pt x="1844317" y="1490737"/>
                </a:lnTo>
                <a:close/>
              </a:path>
              <a:path w="4214495" h="1490980">
                <a:moveTo>
                  <a:pt x="2016331" y="965165"/>
                </a:moveTo>
                <a:lnTo>
                  <a:pt x="2016331" y="1490737"/>
                </a:lnTo>
              </a:path>
              <a:path w="4214495" h="1490980">
                <a:moveTo>
                  <a:pt x="2197897" y="965165"/>
                </a:moveTo>
                <a:lnTo>
                  <a:pt x="2197897" y="1490737"/>
                </a:lnTo>
              </a:path>
              <a:path w="4214495" h="1490980">
                <a:moveTo>
                  <a:pt x="1844317" y="1146719"/>
                </a:moveTo>
                <a:lnTo>
                  <a:pt x="2369900" y="1146719"/>
                </a:lnTo>
              </a:path>
              <a:path w="4214495" h="1490980">
                <a:moveTo>
                  <a:pt x="1844317" y="1318734"/>
                </a:moveTo>
                <a:lnTo>
                  <a:pt x="2369900" y="1318734"/>
                </a:lnTo>
              </a:path>
              <a:path w="4214495" h="1490980">
                <a:moveTo>
                  <a:pt x="2111884" y="525583"/>
                </a:moveTo>
                <a:lnTo>
                  <a:pt x="0" y="965154"/>
                </a:lnTo>
              </a:path>
              <a:path w="4214495" h="1490980">
                <a:moveTo>
                  <a:pt x="2111884" y="525583"/>
                </a:moveTo>
                <a:lnTo>
                  <a:pt x="707148" y="965154"/>
                </a:lnTo>
              </a:path>
              <a:path w="4214495" h="1490980">
                <a:moveTo>
                  <a:pt x="2111884" y="525583"/>
                </a:moveTo>
                <a:lnTo>
                  <a:pt x="1404746" y="965154"/>
                </a:lnTo>
              </a:path>
              <a:path w="4214495" h="1490980">
                <a:moveTo>
                  <a:pt x="2111884" y="525583"/>
                </a:moveTo>
                <a:lnTo>
                  <a:pt x="2111884" y="965154"/>
                </a:lnTo>
              </a:path>
              <a:path w="4214495" h="1490980">
                <a:moveTo>
                  <a:pt x="2111884" y="525583"/>
                </a:moveTo>
                <a:lnTo>
                  <a:pt x="2809482" y="965154"/>
                </a:lnTo>
              </a:path>
              <a:path w="4214495" h="1490980">
                <a:moveTo>
                  <a:pt x="2111884" y="525583"/>
                </a:moveTo>
                <a:lnTo>
                  <a:pt x="3516620" y="965154"/>
                </a:lnTo>
              </a:path>
              <a:path w="4214495" h="1490980">
                <a:moveTo>
                  <a:pt x="2111884" y="525583"/>
                </a:moveTo>
                <a:lnTo>
                  <a:pt x="4214207" y="965154"/>
                </a:lnTo>
              </a:path>
            </a:pathLst>
          </a:custGeom>
          <a:ln w="9556">
            <a:solidFill>
              <a:srgbClr val="000000"/>
            </a:solidFill>
          </a:ln>
        </p:spPr>
        <p:txBody>
          <a:bodyPr wrap="square" lIns="0" tIns="0" rIns="0" bIns="0" rtlCol="0"/>
          <a:lstStyle/>
          <a:p>
            <a:endParaRPr/>
          </a:p>
        </p:txBody>
      </p:sp>
      <p:sp>
        <p:nvSpPr>
          <p:cNvPr id="4" name="object 4"/>
          <p:cNvSpPr txBox="1"/>
          <p:nvPr/>
        </p:nvSpPr>
        <p:spPr>
          <a:xfrm>
            <a:off x="5381675" y="2610140"/>
            <a:ext cx="181610" cy="172085"/>
          </a:xfrm>
          <a:prstGeom prst="rect">
            <a:avLst/>
          </a:prstGeom>
          <a:ln w="9556">
            <a:solidFill>
              <a:srgbClr val="000000"/>
            </a:solidFill>
          </a:ln>
        </p:spPr>
        <p:txBody>
          <a:bodyPr vert="horz" wrap="square" lIns="0" tIns="0" rIns="0" bIns="0" rtlCol="0">
            <a:spAutoFit/>
          </a:bodyPr>
          <a:lstStyle/>
          <a:p>
            <a:pPr marL="49530">
              <a:lnSpc>
                <a:spcPts val="1195"/>
              </a:lnSpc>
            </a:pPr>
            <a:r>
              <a:rPr sz="1050" b="1" dirty="0">
                <a:latin typeface="Arial"/>
                <a:cs typeface="Arial"/>
              </a:rPr>
              <a:t>X</a:t>
            </a:r>
            <a:endParaRPr sz="1050">
              <a:latin typeface="Arial"/>
              <a:cs typeface="Arial"/>
            </a:endParaRPr>
          </a:p>
        </p:txBody>
      </p:sp>
      <p:graphicFrame>
        <p:nvGraphicFramePr>
          <p:cNvPr id="5" name="object 5"/>
          <p:cNvGraphicFramePr>
            <a:graphicFrameLocks noGrp="1"/>
          </p:cNvGraphicFramePr>
          <p:nvPr/>
        </p:nvGraphicFramePr>
        <p:xfrm>
          <a:off x="4507295"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marL="50165">
                        <a:lnSpc>
                          <a:spcPts val="119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3800147"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085">
                        <a:lnSpc>
                          <a:spcPct val="100000"/>
                        </a:lnSpc>
                        <a:spcBef>
                          <a:spcPts val="10"/>
                        </a:spcBef>
                      </a:pPr>
                      <a:r>
                        <a:rPr sz="1050" b="1" dirty="0">
                          <a:latin typeface="Arial"/>
                          <a:cs typeface="Arial"/>
                        </a:rPr>
                        <a:t>X</a:t>
                      </a:r>
                      <a:endParaRPr sz="1050">
                        <a:latin typeface="Arial"/>
                        <a:cs typeface="Arial"/>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3093009"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530">
                        <a:lnSpc>
                          <a:spcPct val="100000"/>
                        </a:lnSpc>
                        <a:spcBef>
                          <a:spcPts val="10"/>
                        </a:spcBef>
                      </a:pPr>
                      <a:r>
                        <a:rPr sz="1050" b="1" dirty="0">
                          <a:latin typeface="Arial"/>
                          <a:cs typeface="Arial"/>
                        </a:rPr>
                        <a:t>X</a:t>
                      </a:r>
                      <a:endParaRPr sz="1050">
                        <a:latin typeface="Arial"/>
                        <a:cs typeface="Arial"/>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8" name="object 8"/>
          <p:cNvGraphicFramePr>
            <a:graphicFrameLocks noGrp="1"/>
          </p:cNvGraphicFramePr>
          <p:nvPr/>
        </p:nvGraphicFramePr>
        <p:xfrm>
          <a:off x="6600067"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marL="43815">
                        <a:lnSpc>
                          <a:spcPts val="1240"/>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9" name="object 9"/>
          <p:cNvGraphicFramePr>
            <a:graphicFrameLocks noGrp="1"/>
          </p:cNvGraphicFramePr>
          <p:nvPr/>
        </p:nvGraphicFramePr>
        <p:xfrm>
          <a:off x="5902480"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530">
                        <a:lnSpc>
                          <a:spcPts val="119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0" name="object 10"/>
          <p:cNvSpPr txBox="1"/>
          <p:nvPr/>
        </p:nvSpPr>
        <p:spPr>
          <a:xfrm>
            <a:off x="2390638" y="2428576"/>
            <a:ext cx="172085" cy="181610"/>
          </a:xfrm>
          <a:prstGeom prst="rect">
            <a:avLst/>
          </a:prstGeom>
          <a:ln w="9556">
            <a:solidFill>
              <a:srgbClr val="000000"/>
            </a:solidFill>
          </a:ln>
        </p:spPr>
        <p:txBody>
          <a:bodyPr vert="horz" wrap="square" lIns="0" tIns="1270" rIns="0" bIns="0" rtlCol="0">
            <a:spAutoFit/>
          </a:bodyPr>
          <a:lstStyle/>
          <a:p>
            <a:pPr marL="49530">
              <a:lnSpc>
                <a:spcPct val="100000"/>
              </a:lnSpc>
              <a:spcBef>
                <a:spcPts val="10"/>
              </a:spcBef>
            </a:pPr>
            <a:r>
              <a:rPr sz="1050" b="1" dirty="0">
                <a:latin typeface="Arial"/>
                <a:cs typeface="Arial"/>
              </a:rPr>
              <a:t>X</a:t>
            </a:r>
            <a:endParaRPr sz="1050">
              <a:latin typeface="Arial"/>
              <a:cs typeface="Arial"/>
            </a:endParaRPr>
          </a:p>
        </p:txBody>
      </p:sp>
      <p:graphicFrame>
        <p:nvGraphicFramePr>
          <p:cNvPr id="11" name="object 11"/>
          <p:cNvGraphicFramePr>
            <a:graphicFrameLocks noGrp="1"/>
          </p:cNvGraphicFramePr>
          <p:nvPr/>
        </p:nvGraphicFramePr>
        <p:xfrm>
          <a:off x="7995253"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8419">
                        <a:lnSpc>
                          <a:spcPts val="1240"/>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12" name="object 12"/>
          <p:cNvGraphicFramePr>
            <a:graphicFrameLocks noGrp="1"/>
          </p:cNvGraphicFramePr>
          <p:nvPr/>
        </p:nvGraphicFramePr>
        <p:xfrm>
          <a:off x="7297654" y="2423802"/>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3975">
                        <a:lnSpc>
                          <a:spcPts val="1240"/>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3" name="object 13"/>
          <p:cNvSpPr/>
          <p:nvPr/>
        </p:nvSpPr>
        <p:spPr>
          <a:xfrm>
            <a:off x="2390638" y="2428575"/>
            <a:ext cx="525780" cy="525780"/>
          </a:xfrm>
          <a:custGeom>
            <a:avLst/>
            <a:gdLst/>
            <a:ahLst/>
            <a:cxnLst/>
            <a:rect l="l" t="t" r="r" b="b"/>
            <a:pathLst>
              <a:path w="525780" h="525780">
                <a:moveTo>
                  <a:pt x="0" y="525583"/>
                </a:moveTo>
                <a:lnTo>
                  <a:pt x="525577" y="525583"/>
                </a:lnTo>
                <a:lnTo>
                  <a:pt x="525577" y="1"/>
                </a:lnTo>
                <a:lnTo>
                  <a:pt x="0" y="1"/>
                </a:lnTo>
                <a:lnTo>
                  <a:pt x="0" y="525583"/>
                </a:lnTo>
                <a:close/>
              </a:path>
              <a:path w="525780" h="525780">
                <a:moveTo>
                  <a:pt x="172007" y="0"/>
                </a:moveTo>
                <a:lnTo>
                  <a:pt x="172007" y="525583"/>
                </a:lnTo>
              </a:path>
              <a:path w="525780" h="525780">
                <a:moveTo>
                  <a:pt x="353568" y="0"/>
                </a:moveTo>
                <a:lnTo>
                  <a:pt x="353568" y="525583"/>
                </a:lnTo>
              </a:path>
              <a:path w="525780" h="525780">
                <a:moveTo>
                  <a:pt x="0" y="181565"/>
                </a:moveTo>
                <a:lnTo>
                  <a:pt x="525583" y="181565"/>
                </a:lnTo>
              </a:path>
              <a:path w="525780" h="525780">
                <a:moveTo>
                  <a:pt x="0" y="353579"/>
                </a:moveTo>
                <a:lnTo>
                  <a:pt x="525583" y="353579"/>
                </a:lnTo>
              </a:path>
            </a:pathLst>
          </a:custGeom>
          <a:ln w="9556">
            <a:solidFill>
              <a:srgbClr val="000000"/>
            </a:solidFill>
          </a:ln>
        </p:spPr>
        <p:txBody>
          <a:bodyPr wrap="square" lIns="0" tIns="0" rIns="0" bIns="0" rtlCol="0"/>
          <a:lstStyle/>
          <a:p>
            <a:endParaRPr/>
          </a:p>
        </p:txBody>
      </p:sp>
      <p:sp>
        <p:nvSpPr>
          <p:cNvPr id="14" name="object 14"/>
          <p:cNvSpPr txBox="1"/>
          <p:nvPr/>
        </p:nvSpPr>
        <p:spPr>
          <a:xfrm>
            <a:off x="1526807" y="1615106"/>
            <a:ext cx="538480"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MAX</a:t>
            </a:r>
            <a:r>
              <a:rPr sz="1050" b="1" spc="-65" dirty="0">
                <a:latin typeface="Arial"/>
                <a:cs typeface="Arial"/>
              </a:rPr>
              <a:t> </a:t>
            </a:r>
            <a:r>
              <a:rPr sz="1050" b="1" dirty="0">
                <a:latin typeface="Arial"/>
                <a:cs typeface="Arial"/>
              </a:rPr>
              <a:t>(X)</a:t>
            </a:r>
            <a:endParaRPr sz="1050">
              <a:latin typeface="Arial"/>
              <a:cs typeface="Arial"/>
            </a:endParaRPr>
          </a:p>
        </p:txBody>
      </p:sp>
      <p:sp>
        <p:nvSpPr>
          <p:cNvPr id="15" name="object 15"/>
          <p:cNvSpPr txBox="1"/>
          <p:nvPr/>
        </p:nvSpPr>
        <p:spPr>
          <a:xfrm>
            <a:off x="1526807" y="2580269"/>
            <a:ext cx="501015"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MIN</a:t>
            </a:r>
            <a:r>
              <a:rPr sz="1050" b="1" spc="-70" dirty="0">
                <a:latin typeface="Arial"/>
                <a:cs typeface="Arial"/>
              </a:rPr>
              <a:t> </a:t>
            </a:r>
            <a:r>
              <a:rPr sz="1050" b="1" dirty="0">
                <a:latin typeface="Arial"/>
                <a:cs typeface="Arial"/>
              </a:rPr>
              <a:t>(O)</a:t>
            </a:r>
            <a:endParaRPr sz="1050">
              <a:latin typeface="Arial"/>
              <a:cs typeface="Arial"/>
            </a:endParaRPr>
          </a:p>
        </p:txBody>
      </p:sp>
      <p:sp>
        <p:nvSpPr>
          <p:cNvPr id="16" name="object 16"/>
          <p:cNvSpPr/>
          <p:nvPr/>
        </p:nvSpPr>
        <p:spPr>
          <a:xfrm>
            <a:off x="2667756" y="1989004"/>
            <a:ext cx="5619115" cy="440055"/>
          </a:xfrm>
          <a:custGeom>
            <a:avLst/>
            <a:gdLst/>
            <a:ahLst/>
            <a:cxnLst/>
            <a:rect l="l" t="t" r="r" b="b"/>
            <a:pathLst>
              <a:path w="5619115" h="440055">
                <a:moveTo>
                  <a:pt x="0" y="439581"/>
                </a:moveTo>
                <a:lnTo>
                  <a:pt x="2809471" y="0"/>
                </a:lnTo>
              </a:path>
              <a:path w="5619115" h="440055">
                <a:moveTo>
                  <a:pt x="2809471" y="0"/>
                </a:moveTo>
                <a:lnTo>
                  <a:pt x="5618943" y="439581"/>
                </a:lnTo>
              </a:path>
            </a:pathLst>
          </a:custGeom>
          <a:ln w="9556">
            <a:solidFill>
              <a:srgbClr val="000000"/>
            </a:solidFill>
          </a:ln>
        </p:spPr>
        <p:txBody>
          <a:bodyPr wrap="square" lIns="0" tIns="0" rIns="0" bIns="0" rtlCol="0"/>
          <a:lstStyle/>
          <a:p>
            <a:endParaRPr/>
          </a:p>
        </p:txBody>
      </p:sp>
      <p:graphicFrame>
        <p:nvGraphicFramePr>
          <p:cNvPr id="17" name="object 17"/>
          <p:cNvGraphicFramePr>
            <a:graphicFrameLocks noGrp="1"/>
          </p:cNvGraphicFramePr>
          <p:nvPr/>
        </p:nvGraphicFramePr>
        <p:xfrm>
          <a:off x="3790596" y="3302961"/>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marL="49530">
                        <a:lnSpc>
                          <a:spcPct val="100000"/>
                        </a:lnSpc>
                        <a:spcBef>
                          <a:spcPts val="10"/>
                        </a:spcBef>
                      </a:pPr>
                      <a:r>
                        <a:rPr sz="1050" b="1" dirty="0">
                          <a:latin typeface="Arial"/>
                          <a:cs typeface="Arial"/>
                        </a:rPr>
                        <a:t>X</a:t>
                      </a:r>
                      <a:endParaRPr sz="1050">
                        <a:latin typeface="Arial"/>
                        <a:cs typeface="Arial"/>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marL="34925">
                        <a:lnSpc>
                          <a:spcPts val="1235"/>
                        </a:lnSpc>
                        <a:spcBef>
                          <a:spcPts val="15"/>
                        </a:spcBef>
                      </a:pPr>
                      <a:r>
                        <a:rPr sz="1050" b="1" dirty="0">
                          <a:latin typeface="Arial"/>
                          <a:cs typeface="Arial"/>
                        </a:rPr>
                        <a:t>O</a:t>
                      </a:r>
                      <a:endParaRPr sz="1050">
                        <a:latin typeface="Arial"/>
                        <a:cs typeface="Arial"/>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18" name="object 18"/>
          <p:cNvGraphicFramePr>
            <a:graphicFrameLocks noGrp="1"/>
          </p:cNvGraphicFramePr>
          <p:nvPr/>
        </p:nvGraphicFramePr>
        <p:xfrm>
          <a:off x="3083447" y="3302961"/>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marL="49530">
                        <a:lnSpc>
                          <a:spcPct val="100000"/>
                        </a:lnSpc>
                        <a:spcBef>
                          <a:spcPts val="10"/>
                        </a:spcBef>
                      </a:pPr>
                      <a:r>
                        <a:rPr sz="1050" b="1" dirty="0">
                          <a:latin typeface="Arial"/>
                          <a:cs typeface="Arial"/>
                        </a:rPr>
                        <a:t>X</a:t>
                      </a:r>
                      <a:endParaRPr sz="1050">
                        <a:latin typeface="Arial"/>
                        <a:cs typeface="Arial"/>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830">
                        <a:lnSpc>
                          <a:spcPct val="100000"/>
                        </a:lnSpc>
                        <a:spcBef>
                          <a:spcPts val="10"/>
                        </a:spcBef>
                      </a:pPr>
                      <a:r>
                        <a:rPr sz="1050" b="1" dirty="0">
                          <a:latin typeface="Arial"/>
                          <a:cs typeface="Arial"/>
                        </a:rPr>
                        <a:t>O</a:t>
                      </a:r>
                      <a:endParaRPr sz="1050">
                        <a:latin typeface="Arial"/>
                        <a:cs typeface="Arial"/>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9" name="object 19"/>
          <p:cNvSpPr txBox="1"/>
          <p:nvPr/>
        </p:nvSpPr>
        <p:spPr>
          <a:xfrm>
            <a:off x="2390638" y="3307739"/>
            <a:ext cx="172085" cy="181610"/>
          </a:xfrm>
          <a:prstGeom prst="rect">
            <a:avLst/>
          </a:prstGeom>
          <a:ln w="9556">
            <a:solidFill>
              <a:srgbClr val="000000"/>
            </a:solidFill>
          </a:ln>
        </p:spPr>
        <p:txBody>
          <a:bodyPr vert="horz" wrap="square" lIns="0" tIns="1270" rIns="0" bIns="0" rtlCol="0">
            <a:spAutoFit/>
          </a:bodyPr>
          <a:lstStyle/>
          <a:p>
            <a:pPr marL="49530">
              <a:lnSpc>
                <a:spcPct val="100000"/>
              </a:lnSpc>
              <a:spcBef>
                <a:spcPts val="10"/>
              </a:spcBef>
            </a:pPr>
            <a:r>
              <a:rPr sz="1050" b="1" dirty="0">
                <a:latin typeface="Arial"/>
                <a:cs typeface="Arial"/>
              </a:rPr>
              <a:t>X</a:t>
            </a:r>
            <a:endParaRPr sz="1050">
              <a:latin typeface="Arial"/>
              <a:cs typeface="Arial"/>
            </a:endParaRPr>
          </a:p>
        </p:txBody>
      </p:sp>
      <p:sp>
        <p:nvSpPr>
          <p:cNvPr id="20" name="object 20"/>
          <p:cNvSpPr/>
          <p:nvPr/>
        </p:nvSpPr>
        <p:spPr>
          <a:xfrm>
            <a:off x="2390638" y="3307738"/>
            <a:ext cx="525780" cy="525780"/>
          </a:xfrm>
          <a:custGeom>
            <a:avLst/>
            <a:gdLst/>
            <a:ahLst/>
            <a:cxnLst/>
            <a:rect l="l" t="t" r="r" b="b"/>
            <a:pathLst>
              <a:path w="525780" h="525779">
                <a:moveTo>
                  <a:pt x="0" y="525583"/>
                </a:moveTo>
                <a:lnTo>
                  <a:pt x="525577" y="525583"/>
                </a:lnTo>
                <a:lnTo>
                  <a:pt x="525577" y="1"/>
                </a:lnTo>
                <a:lnTo>
                  <a:pt x="0" y="1"/>
                </a:lnTo>
                <a:lnTo>
                  <a:pt x="0" y="525583"/>
                </a:lnTo>
                <a:close/>
              </a:path>
              <a:path w="525780" h="525779">
                <a:moveTo>
                  <a:pt x="172007" y="0"/>
                </a:moveTo>
                <a:lnTo>
                  <a:pt x="172007" y="525583"/>
                </a:lnTo>
              </a:path>
              <a:path w="525780" h="525779">
                <a:moveTo>
                  <a:pt x="353568" y="0"/>
                </a:moveTo>
                <a:lnTo>
                  <a:pt x="353568" y="525583"/>
                </a:lnTo>
              </a:path>
              <a:path w="525780" h="525779">
                <a:moveTo>
                  <a:pt x="0" y="181565"/>
                </a:moveTo>
                <a:lnTo>
                  <a:pt x="525583" y="181565"/>
                </a:lnTo>
              </a:path>
              <a:path w="525780" h="525779">
                <a:moveTo>
                  <a:pt x="0" y="353568"/>
                </a:moveTo>
                <a:lnTo>
                  <a:pt x="525583" y="353568"/>
                </a:lnTo>
              </a:path>
            </a:pathLst>
          </a:custGeom>
          <a:ln w="9556">
            <a:solidFill>
              <a:srgbClr val="000000"/>
            </a:solidFill>
          </a:ln>
        </p:spPr>
        <p:txBody>
          <a:bodyPr wrap="square" lIns="0" tIns="0" rIns="0" bIns="0" rtlCol="0"/>
          <a:lstStyle/>
          <a:p>
            <a:endParaRPr/>
          </a:p>
        </p:txBody>
      </p:sp>
      <p:sp>
        <p:nvSpPr>
          <p:cNvPr id="21" name="object 21"/>
          <p:cNvSpPr txBox="1"/>
          <p:nvPr/>
        </p:nvSpPr>
        <p:spPr>
          <a:xfrm>
            <a:off x="2562646" y="3307739"/>
            <a:ext cx="181610" cy="181610"/>
          </a:xfrm>
          <a:prstGeom prst="rect">
            <a:avLst/>
          </a:prstGeom>
          <a:ln w="9556">
            <a:solidFill>
              <a:srgbClr val="000000"/>
            </a:solidFill>
          </a:ln>
        </p:spPr>
        <p:txBody>
          <a:bodyPr vert="horz" wrap="square" lIns="0" tIns="1270" rIns="0" bIns="0" rtlCol="0">
            <a:spAutoFit/>
          </a:bodyPr>
          <a:lstStyle/>
          <a:p>
            <a:pPr marL="36830">
              <a:lnSpc>
                <a:spcPct val="100000"/>
              </a:lnSpc>
              <a:spcBef>
                <a:spcPts val="10"/>
              </a:spcBef>
            </a:pPr>
            <a:r>
              <a:rPr sz="1050" b="1" dirty="0">
                <a:latin typeface="Arial"/>
                <a:cs typeface="Arial"/>
              </a:rPr>
              <a:t>O</a:t>
            </a:r>
            <a:endParaRPr sz="1050">
              <a:latin typeface="Arial"/>
              <a:cs typeface="Arial"/>
            </a:endParaRPr>
          </a:p>
        </p:txBody>
      </p:sp>
      <p:sp>
        <p:nvSpPr>
          <p:cNvPr id="22" name="object 22"/>
          <p:cNvSpPr/>
          <p:nvPr/>
        </p:nvSpPr>
        <p:spPr>
          <a:xfrm>
            <a:off x="2667756" y="2963720"/>
            <a:ext cx="2102485" cy="1223645"/>
          </a:xfrm>
          <a:custGeom>
            <a:avLst/>
            <a:gdLst/>
            <a:ahLst/>
            <a:cxnLst/>
            <a:rect l="l" t="t" r="r" b="b"/>
            <a:pathLst>
              <a:path w="2102485" h="1223645">
                <a:moveTo>
                  <a:pt x="0" y="0"/>
                </a:moveTo>
                <a:lnTo>
                  <a:pt x="0" y="344018"/>
                </a:lnTo>
              </a:path>
              <a:path w="2102485" h="1223645">
                <a:moveTo>
                  <a:pt x="0" y="0"/>
                </a:moveTo>
                <a:lnTo>
                  <a:pt x="697586" y="344018"/>
                </a:lnTo>
              </a:path>
              <a:path w="2102485" h="1223645">
                <a:moveTo>
                  <a:pt x="0" y="0"/>
                </a:moveTo>
                <a:lnTo>
                  <a:pt x="1404735" y="344018"/>
                </a:lnTo>
              </a:path>
              <a:path w="2102485" h="1223645">
                <a:moveTo>
                  <a:pt x="0" y="869601"/>
                </a:moveTo>
                <a:lnTo>
                  <a:pt x="0" y="1223170"/>
                </a:lnTo>
              </a:path>
              <a:path w="2102485" h="1223645">
                <a:moveTo>
                  <a:pt x="0" y="0"/>
                </a:moveTo>
                <a:lnTo>
                  <a:pt x="2102333" y="344018"/>
                </a:lnTo>
              </a:path>
              <a:path w="2102485" h="1223645">
                <a:moveTo>
                  <a:pt x="0" y="869601"/>
                </a:moveTo>
                <a:lnTo>
                  <a:pt x="697586" y="1223170"/>
                </a:lnTo>
              </a:path>
              <a:path w="2102485" h="1223645">
                <a:moveTo>
                  <a:pt x="0" y="869601"/>
                </a:moveTo>
                <a:lnTo>
                  <a:pt x="1404735" y="1223170"/>
                </a:lnTo>
              </a:path>
              <a:path w="2102485" h="1223645">
                <a:moveTo>
                  <a:pt x="0" y="869601"/>
                </a:moveTo>
                <a:lnTo>
                  <a:pt x="2102333" y="1223170"/>
                </a:lnTo>
              </a:path>
            </a:pathLst>
          </a:custGeom>
          <a:ln w="9556">
            <a:solidFill>
              <a:srgbClr val="000000"/>
            </a:solidFill>
          </a:ln>
        </p:spPr>
        <p:txBody>
          <a:bodyPr wrap="square" lIns="0" tIns="0" rIns="0" bIns="0" rtlCol="0"/>
          <a:lstStyle/>
          <a:p>
            <a:endParaRPr/>
          </a:p>
        </p:txBody>
      </p:sp>
      <p:sp>
        <p:nvSpPr>
          <p:cNvPr id="23" name="object 23"/>
          <p:cNvSpPr txBox="1"/>
          <p:nvPr/>
        </p:nvSpPr>
        <p:spPr>
          <a:xfrm>
            <a:off x="2587267" y="6008420"/>
            <a:ext cx="129539"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O</a:t>
            </a:r>
            <a:endParaRPr sz="1050">
              <a:latin typeface="Arial"/>
              <a:cs typeface="Arial"/>
            </a:endParaRPr>
          </a:p>
        </p:txBody>
      </p:sp>
      <p:graphicFrame>
        <p:nvGraphicFramePr>
          <p:cNvPr id="24" name="object 24"/>
          <p:cNvGraphicFramePr>
            <a:graphicFrameLocks noGrp="1"/>
          </p:cNvGraphicFramePr>
          <p:nvPr/>
        </p:nvGraphicFramePr>
        <p:xfrm>
          <a:off x="3093009" y="5333610"/>
          <a:ext cx="525780" cy="867410"/>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92075">
                  <a:extLst>
                    <a:ext uri="{9D8B030D-6E8A-4147-A177-3AD203B41FA5}">
                      <a16:colId xmlns:a16="http://schemas.microsoft.com/office/drawing/2014/main" val="20001"/>
                    </a:ext>
                  </a:extLst>
                </a:gridCol>
                <a:gridCol w="89535">
                  <a:extLst>
                    <a:ext uri="{9D8B030D-6E8A-4147-A177-3AD203B41FA5}">
                      <a16:colId xmlns:a16="http://schemas.microsoft.com/office/drawing/2014/main" val="20002"/>
                    </a:ext>
                  </a:extLst>
                </a:gridCol>
                <a:gridCol w="172085">
                  <a:extLst>
                    <a:ext uri="{9D8B030D-6E8A-4147-A177-3AD203B41FA5}">
                      <a16:colId xmlns:a16="http://schemas.microsoft.com/office/drawing/2014/main" val="20003"/>
                    </a:ext>
                  </a:extLst>
                </a:gridCol>
              </a:tblGrid>
              <a:tr h="343535">
                <a:tc gridSpan="2">
                  <a:txBody>
                    <a:bodyPr/>
                    <a:lstStyle/>
                    <a:p>
                      <a:pPr>
                        <a:lnSpc>
                          <a:spcPct val="100000"/>
                        </a:lnSpc>
                      </a:pPr>
                      <a:endParaRPr sz="10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hMerge="1">
                  <a:txBody>
                    <a:bodyPr/>
                    <a:lstStyle/>
                    <a:p>
                      <a:endParaRPr/>
                    </a:p>
                  </a:txBody>
                  <a:tcPr marL="0" marR="0" marT="0" marB="0"/>
                </a:tc>
                <a:tc gridSpan="2">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80975">
                <a:tc>
                  <a:txBody>
                    <a:bodyPr/>
                    <a:lstStyle/>
                    <a:p>
                      <a:pPr marR="25400" algn="r">
                        <a:lnSpc>
                          <a:spcPct val="100000"/>
                        </a:lnSpc>
                        <a:spcBef>
                          <a:spcPts val="5"/>
                        </a:spcBef>
                      </a:pPr>
                      <a:r>
                        <a:rPr sz="1050" b="1" dirty="0">
                          <a:latin typeface="Arial"/>
                          <a:cs typeface="Arial"/>
                        </a:rPr>
                        <a:t>X</a:t>
                      </a:r>
                      <a:endParaRPr sz="105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42545">
                        <a:lnSpc>
                          <a:spcPct val="100000"/>
                        </a:lnSpc>
                        <a:spcBef>
                          <a:spcPts val="5"/>
                        </a:spcBef>
                      </a:pPr>
                      <a:r>
                        <a:rPr sz="1050" b="1" dirty="0">
                          <a:latin typeface="Arial"/>
                          <a:cs typeface="Arial"/>
                        </a:rPr>
                        <a:t>O</a:t>
                      </a:r>
                      <a:endParaRPr sz="105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R="25400" algn="r">
                        <a:lnSpc>
                          <a:spcPct val="100000"/>
                        </a:lnSpc>
                        <a:spcBef>
                          <a:spcPts val="5"/>
                        </a:spcBef>
                      </a:pPr>
                      <a:r>
                        <a:rPr sz="1050" b="1" dirty="0">
                          <a:latin typeface="Arial"/>
                          <a:cs typeface="Arial"/>
                        </a:rPr>
                        <a:t>X</a:t>
                      </a:r>
                      <a:endParaRPr sz="105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marR="24765" algn="r">
                        <a:lnSpc>
                          <a:spcPts val="1185"/>
                        </a:lnSpc>
                      </a:pPr>
                      <a:r>
                        <a:rPr sz="1050" b="1" dirty="0">
                          <a:latin typeface="Arial"/>
                          <a:cs typeface="Arial"/>
                        </a:rPr>
                        <a:t>O</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42545">
                        <a:lnSpc>
                          <a:spcPts val="1185"/>
                        </a:lnSpc>
                      </a:pPr>
                      <a:r>
                        <a:rPr sz="1050" b="1" dirty="0">
                          <a:latin typeface="Arial"/>
                          <a:cs typeface="Arial"/>
                        </a:rPr>
                        <a:t>O</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R="25400" algn="r">
                        <a:lnSpc>
                          <a:spcPts val="118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1450">
                <a:tc>
                  <a:txBody>
                    <a:bodyPr/>
                    <a:lstStyle/>
                    <a:p>
                      <a:pPr marR="25400" algn="r">
                        <a:lnSpc>
                          <a:spcPts val="118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57150">
                        <a:lnSpc>
                          <a:spcPts val="118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R="24765" algn="r">
                        <a:lnSpc>
                          <a:spcPts val="1185"/>
                        </a:lnSpc>
                      </a:pPr>
                      <a:r>
                        <a:rPr sz="1050" b="1" dirty="0">
                          <a:latin typeface="Arial"/>
                          <a:cs typeface="Arial"/>
                        </a:rPr>
                        <a:t>O</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25" name="object 25"/>
          <p:cNvGraphicFramePr>
            <a:graphicFrameLocks noGrp="1"/>
          </p:cNvGraphicFramePr>
          <p:nvPr/>
        </p:nvGraphicFramePr>
        <p:xfrm>
          <a:off x="3790596" y="5333610"/>
          <a:ext cx="525780" cy="867410"/>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01600">
                  <a:extLst>
                    <a:ext uri="{9D8B030D-6E8A-4147-A177-3AD203B41FA5}">
                      <a16:colId xmlns:a16="http://schemas.microsoft.com/office/drawing/2014/main" val="20001"/>
                    </a:ext>
                  </a:extLst>
                </a:gridCol>
                <a:gridCol w="80010">
                  <a:extLst>
                    <a:ext uri="{9D8B030D-6E8A-4147-A177-3AD203B41FA5}">
                      <a16:colId xmlns:a16="http://schemas.microsoft.com/office/drawing/2014/main" val="20002"/>
                    </a:ext>
                  </a:extLst>
                </a:gridCol>
                <a:gridCol w="172085">
                  <a:extLst>
                    <a:ext uri="{9D8B030D-6E8A-4147-A177-3AD203B41FA5}">
                      <a16:colId xmlns:a16="http://schemas.microsoft.com/office/drawing/2014/main" val="20003"/>
                    </a:ext>
                  </a:extLst>
                </a:gridCol>
              </a:tblGrid>
              <a:tr h="343535">
                <a:tc gridSpan="2">
                  <a:txBody>
                    <a:bodyPr/>
                    <a:lstStyle/>
                    <a:p>
                      <a:pPr>
                        <a:lnSpc>
                          <a:spcPct val="100000"/>
                        </a:lnSpc>
                      </a:pPr>
                      <a:endParaRPr sz="10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hMerge="1">
                  <a:txBody>
                    <a:bodyPr/>
                    <a:lstStyle/>
                    <a:p>
                      <a:endParaRPr/>
                    </a:p>
                  </a:txBody>
                  <a:tcPr marL="0" marR="0" marT="0" marB="0"/>
                </a:tc>
                <a:tc gridSpan="2">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80975">
                <a:tc>
                  <a:txBody>
                    <a:bodyPr/>
                    <a:lstStyle/>
                    <a:p>
                      <a:pPr marL="15875" algn="ctr">
                        <a:lnSpc>
                          <a:spcPct val="100000"/>
                        </a:lnSpc>
                        <a:spcBef>
                          <a:spcPts val="5"/>
                        </a:spcBef>
                      </a:pPr>
                      <a:r>
                        <a:rPr sz="1050" b="1" dirty="0">
                          <a:latin typeface="Arial"/>
                          <a:cs typeface="Arial"/>
                        </a:rPr>
                        <a:t>X</a:t>
                      </a:r>
                      <a:endParaRPr sz="105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45085">
                        <a:lnSpc>
                          <a:spcPct val="100000"/>
                        </a:lnSpc>
                        <a:spcBef>
                          <a:spcPts val="5"/>
                        </a:spcBef>
                      </a:pPr>
                      <a:r>
                        <a:rPr sz="1050" b="1" dirty="0">
                          <a:latin typeface="Arial"/>
                          <a:cs typeface="Arial"/>
                        </a:rPr>
                        <a:t>O</a:t>
                      </a:r>
                      <a:endParaRPr sz="105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L="49530">
                        <a:lnSpc>
                          <a:spcPct val="100000"/>
                        </a:lnSpc>
                        <a:spcBef>
                          <a:spcPts val="5"/>
                        </a:spcBef>
                      </a:pPr>
                      <a:r>
                        <a:rPr sz="1050" b="1" dirty="0">
                          <a:latin typeface="Arial"/>
                          <a:cs typeface="Arial"/>
                        </a:rPr>
                        <a:t>X</a:t>
                      </a:r>
                      <a:endParaRPr sz="1050">
                        <a:latin typeface="Arial"/>
                        <a:cs typeface="Arial"/>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59690">
                        <a:lnSpc>
                          <a:spcPts val="118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1450">
                <a:tc>
                  <a:txBody>
                    <a:bodyPr/>
                    <a:lstStyle/>
                    <a:p>
                      <a:pPr marL="15875" algn="ctr">
                        <a:lnSpc>
                          <a:spcPts val="1185"/>
                        </a:lnSpc>
                      </a:pPr>
                      <a:r>
                        <a:rPr sz="1050" b="1" dirty="0">
                          <a:latin typeface="Arial"/>
                          <a:cs typeface="Arial"/>
                        </a:rPr>
                        <a:t>X</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45085">
                        <a:lnSpc>
                          <a:spcPts val="1185"/>
                        </a:lnSpc>
                      </a:pPr>
                      <a:r>
                        <a:rPr sz="1050" b="1" dirty="0">
                          <a:latin typeface="Arial"/>
                          <a:cs typeface="Arial"/>
                        </a:rPr>
                        <a:t>O</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L="34925">
                        <a:lnSpc>
                          <a:spcPts val="1185"/>
                        </a:lnSpc>
                      </a:pPr>
                      <a:r>
                        <a:rPr sz="1050" b="1" dirty="0">
                          <a:latin typeface="Arial"/>
                          <a:cs typeface="Arial"/>
                        </a:rPr>
                        <a:t>O</a:t>
                      </a:r>
                      <a:endParaRPr sz="105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26" name="object 26"/>
          <p:cNvSpPr txBox="1"/>
          <p:nvPr/>
        </p:nvSpPr>
        <p:spPr>
          <a:xfrm>
            <a:off x="1526807" y="3459422"/>
            <a:ext cx="538480"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MAX</a:t>
            </a:r>
            <a:r>
              <a:rPr sz="1050" b="1" spc="-65" dirty="0">
                <a:latin typeface="Arial"/>
                <a:cs typeface="Arial"/>
              </a:rPr>
              <a:t> </a:t>
            </a:r>
            <a:r>
              <a:rPr sz="1050" b="1" dirty="0">
                <a:latin typeface="Arial"/>
                <a:cs typeface="Arial"/>
              </a:rPr>
              <a:t>(X)</a:t>
            </a:r>
            <a:endParaRPr sz="1050">
              <a:latin typeface="Arial"/>
              <a:cs typeface="Arial"/>
            </a:endParaRPr>
          </a:p>
        </p:txBody>
      </p:sp>
      <p:sp>
        <p:nvSpPr>
          <p:cNvPr id="27" name="object 27"/>
          <p:cNvSpPr txBox="1"/>
          <p:nvPr/>
        </p:nvSpPr>
        <p:spPr>
          <a:xfrm>
            <a:off x="2390638" y="4186896"/>
            <a:ext cx="172085" cy="181610"/>
          </a:xfrm>
          <a:prstGeom prst="rect">
            <a:avLst/>
          </a:prstGeom>
          <a:ln w="9556">
            <a:solidFill>
              <a:srgbClr val="000000"/>
            </a:solidFill>
          </a:ln>
        </p:spPr>
        <p:txBody>
          <a:bodyPr vert="horz" wrap="square" lIns="0" tIns="6350" rIns="0" bIns="0" rtlCol="0">
            <a:spAutoFit/>
          </a:bodyPr>
          <a:lstStyle/>
          <a:p>
            <a:pPr marL="49530">
              <a:lnSpc>
                <a:spcPct val="100000"/>
              </a:lnSpc>
              <a:spcBef>
                <a:spcPts val="50"/>
              </a:spcBef>
            </a:pPr>
            <a:r>
              <a:rPr sz="1050" b="1" dirty="0">
                <a:latin typeface="Arial"/>
                <a:cs typeface="Arial"/>
              </a:rPr>
              <a:t>X</a:t>
            </a:r>
            <a:endParaRPr sz="1050">
              <a:latin typeface="Arial"/>
              <a:cs typeface="Arial"/>
            </a:endParaRPr>
          </a:p>
        </p:txBody>
      </p:sp>
      <p:sp>
        <p:nvSpPr>
          <p:cNvPr id="28" name="object 28"/>
          <p:cNvSpPr/>
          <p:nvPr/>
        </p:nvSpPr>
        <p:spPr>
          <a:xfrm>
            <a:off x="2390638" y="4186890"/>
            <a:ext cx="525780" cy="525780"/>
          </a:xfrm>
          <a:custGeom>
            <a:avLst/>
            <a:gdLst/>
            <a:ahLst/>
            <a:cxnLst/>
            <a:rect l="l" t="t" r="r" b="b"/>
            <a:pathLst>
              <a:path w="525780" h="525779">
                <a:moveTo>
                  <a:pt x="0" y="525583"/>
                </a:moveTo>
                <a:lnTo>
                  <a:pt x="525577" y="525583"/>
                </a:lnTo>
                <a:lnTo>
                  <a:pt x="525577" y="5"/>
                </a:lnTo>
                <a:lnTo>
                  <a:pt x="0" y="5"/>
                </a:lnTo>
                <a:lnTo>
                  <a:pt x="0" y="525583"/>
                </a:lnTo>
                <a:close/>
              </a:path>
              <a:path w="525780" h="525779">
                <a:moveTo>
                  <a:pt x="172007" y="0"/>
                </a:moveTo>
                <a:lnTo>
                  <a:pt x="172007" y="525583"/>
                </a:lnTo>
              </a:path>
              <a:path w="525780" h="525779">
                <a:moveTo>
                  <a:pt x="353568" y="0"/>
                </a:moveTo>
                <a:lnTo>
                  <a:pt x="353568" y="525583"/>
                </a:lnTo>
              </a:path>
              <a:path w="525780" h="525779">
                <a:moveTo>
                  <a:pt x="0" y="181565"/>
                </a:moveTo>
                <a:lnTo>
                  <a:pt x="525583" y="181565"/>
                </a:lnTo>
              </a:path>
              <a:path w="525780" h="525779">
                <a:moveTo>
                  <a:pt x="0" y="353568"/>
                </a:moveTo>
                <a:lnTo>
                  <a:pt x="525583" y="353568"/>
                </a:lnTo>
              </a:path>
            </a:pathLst>
          </a:custGeom>
          <a:ln w="9556">
            <a:solidFill>
              <a:srgbClr val="000000"/>
            </a:solidFill>
          </a:ln>
        </p:spPr>
        <p:txBody>
          <a:bodyPr wrap="square" lIns="0" tIns="0" rIns="0" bIns="0" rtlCol="0"/>
          <a:lstStyle/>
          <a:p>
            <a:endParaRPr/>
          </a:p>
        </p:txBody>
      </p:sp>
      <p:sp>
        <p:nvSpPr>
          <p:cNvPr id="29" name="object 29"/>
          <p:cNvSpPr txBox="1"/>
          <p:nvPr/>
        </p:nvSpPr>
        <p:spPr>
          <a:xfrm>
            <a:off x="2562646" y="4186896"/>
            <a:ext cx="181610" cy="181610"/>
          </a:xfrm>
          <a:prstGeom prst="rect">
            <a:avLst/>
          </a:prstGeom>
          <a:ln w="9556">
            <a:solidFill>
              <a:srgbClr val="000000"/>
            </a:solidFill>
          </a:ln>
        </p:spPr>
        <p:txBody>
          <a:bodyPr vert="horz" wrap="square" lIns="0" tIns="6350" rIns="0" bIns="0" rtlCol="0">
            <a:spAutoFit/>
          </a:bodyPr>
          <a:lstStyle/>
          <a:p>
            <a:pPr marL="36830">
              <a:lnSpc>
                <a:spcPct val="100000"/>
              </a:lnSpc>
              <a:spcBef>
                <a:spcPts val="50"/>
              </a:spcBef>
            </a:pPr>
            <a:r>
              <a:rPr sz="1050" b="1" dirty="0">
                <a:latin typeface="Arial"/>
                <a:cs typeface="Arial"/>
              </a:rPr>
              <a:t>O</a:t>
            </a:r>
            <a:endParaRPr sz="1050">
              <a:latin typeface="Arial"/>
              <a:cs typeface="Arial"/>
            </a:endParaRPr>
          </a:p>
        </p:txBody>
      </p:sp>
      <p:sp>
        <p:nvSpPr>
          <p:cNvPr id="30" name="object 30"/>
          <p:cNvSpPr txBox="1"/>
          <p:nvPr/>
        </p:nvSpPr>
        <p:spPr>
          <a:xfrm>
            <a:off x="2744207" y="4186896"/>
            <a:ext cx="172085" cy="181610"/>
          </a:xfrm>
          <a:prstGeom prst="rect">
            <a:avLst/>
          </a:prstGeom>
          <a:ln w="9556">
            <a:solidFill>
              <a:srgbClr val="000000"/>
            </a:solidFill>
          </a:ln>
        </p:spPr>
        <p:txBody>
          <a:bodyPr vert="horz" wrap="square" lIns="0" tIns="6350" rIns="0" bIns="0" rtlCol="0">
            <a:spAutoFit/>
          </a:bodyPr>
          <a:lstStyle/>
          <a:p>
            <a:pPr marL="49530">
              <a:lnSpc>
                <a:spcPct val="100000"/>
              </a:lnSpc>
              <a:spcBef>
                <a:spcPts val="50"/>
              </a:spcBef>
            </a:pPr>
            <a:r>
              <a:rPr sz="1050" b="1" dirty="0">
                <a:latin typeface="Arial"/>
                <a:cs typeface="Arial"/>
              </a:rPr>
              <a:t>X</a:t>
            </a:r>
            <a:endParaRPr sz="1050">
              <a:latin typeface="Arial"/>
              <a:cs typeface="Arial"/>
            </a:endParaRPr>
          </a:p>
        </p:txBody>
      </p:sp>
      <p:graphicFrame>
        <p:nvGraphicFramePr>
          <p:cNvPr id="31" name="object 31"/>
          <p:cNvGraphicFramePr>
            <a:graphicFrameLocks noGrp="1"/>
          </p:cNvGraphicFramePr>
          <p:nvPr/>
        </p:nvGraphicFramePr>
        <p:xfrm>
          <a:off x="3093009" y="4182118"/>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marR="25400" algn="r">
                        <a:lnSpc>
                          <a:spcPct val="100000"/>
                        </a:lnSpc>
                        <a:spcBef>
                          <a:spcPts val="50"/>
                        </a:spcBef>
                      </a:pPr>
                      <a:r>
                        <a:rPr sz="1050" b="1" dirty="0">
                          <a:latin typeface="Arial"/>
                          <a:cs typeface="Arial"/>
                        </a:rPr>
                        <a:t>X</a:t>
                      </a:r>
                      <a:endParaRPr sz="1050">
                        <a:latin typeface="Arial"/>
                        <a:cs typeface="Arial"/>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1910">
                        <a:lnSpc>
                          <a:spcPct val="100000"/>
                        </a:lnSpc>
                        <a:spcBef>
                          <a:spcPts val="50"/>
                        </a:spcBef>
                      </a:pPr>
                      <a:r>
                        <a:rPr sz="1050" b="1" dirty="0">
                          <a:latin typeface="Arial"/>
                          <a:cs typeface="Arial"/>
                        </a:rPr>
                        <a:t>O</a:t>
                      </a:r>
                      <a:endParaRPr sz="1050">
                        <a:latin typeface="Arial"/>
                        <a:cs typeface="Arial"/>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marR="25400" algn="r">
                        <a:lnSpc>
                          <a:spcPts val="1210"/>
                        </a:lnSpc>
                        <a:spcBef>
                          <a:spcPts val="40"/>
                        </a:spcBef>
                      </a:pPr>
                      <a:r>
                        <a:rPr sz="1050" b="1" dirty="0">
                          <a:latin typeface="Arial"/>
                          <a:cs typeface="Arial"/>
                        </a:rPr>
                        <a:t>X</a:t>
                      </a:r>
                      <a:endParaRPr sz="1050">
                        <a:latin typeface="Arial"/>
                        <a:cs typeface="Arial"/>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32" name="object 32"/>
          <p:cNvGraphicFramePr>
            <a:graphicFrameLocks noGrp="1"/>
          </p:cNvGraphicFramePr>
          <p:nvPr/>
        </p:nvGraphicFramePr>
        <p:xfrm>
          <a:off x="3790596" y="4182118"/>
          <a:ext cx="525780" cy="523875"/>
        </p:xfrm>
        <a:graphic>
          <a:graphicData uri="http://schemas.openxmlformats.org/drawingml/2006/table">
            <a:tbl>
              <a:tblPr firstRow="1" bandRow="1">
                <a:tableStyleId>{2D5ABB26-0587-4C30-8999-92F81FD0307C}</a:tableStyleId>
              </a:tblPr>
              <a:tblGrid>
                <a:gridCol w="172085">
                  <a:extLst>
                    <a:ext uri="{9D8B030D-6E8A-4147-A177-3AD203B41FA5}">
                      <a16:colId xmlns:a16="http://schemas.microsoft.com/office/drawing/2014/main" val="20000"/>
                    </a:ext>
                  </a:extLst>
                </a:gridCol>
                <a:gridCol w="181610">
                  <a:extLst>
                    <a:ext uri="{9D8B030D-6E8A-4147-A177-3AD203B41FA5}">
                      <a16:colId xmlns:a16="http://schemas.microsoft.com/office/drawing/2014/main" val="20001"/>
                    </a:ext>
                  </a:extLst>
                </a:gridCol>
                <a:gridCol w="172085">
                  <a:extLst>
                    <a:ext uri="{9D8B030D-6E8A-4147-A177-3AD203B41FA5}">
                      <a16:colId xmlns:a16="http://schemas.microsoft.com/office/drawing/2014/main" val="20002"/>
                    </a:ext>
                  </a:extLst>
                </a:gridCol>
              </a:tblGrid>
              <a:tr h="180975">
                <a:tc>
                  <a:txBody>
                    <a:bodyPr/>
                    <a:lstStyle/>
                    <a:p>
                      <a:pPr marL="49530">
                        <a:lnSpc>
                          <a:spcPct val="100000"/>
                        </a:lnSpc>
                        <a:spcBef>
                          <a:spcPts val="50"/>
                        </a:spcBef>
                      </a:pPr>
                      <a:r>
                        <a:rPr sz="1050" b="1" dirty="0">
                          <a:latin typeface="Arial"/>
                          <a:cs typeface="Arial"/>
                        </a:rPr>
                        <a:t>X</a:t>
                      </a:r>
                      <a:endParaRPr sz="1050">
                        <a:latin typeface="Arial"/>
                        <a:cs typeface="Arial"/>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0"/>
                        </a:spcBef>
                      </a:pPr>
                      <a:r>
                        <a:rPr sz="1050" b="1" dirty="0">
                          <a:latin typeface="Arial"/>
                          <a:cs typeface="Arial"/>
                        </a:rPr>
                        <a:t>O</a:t>
                      </a:r>
                      <a:endParaRPr sz="1050">
                        <a:latin typeface="Arial"/>
                        <a:cs typeface="Arial"/>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ts val="1210"/>
                        </a:lnSpc>
                        <a:spcBef>
                          <a:spcPts val="40"/>
                        </a:spcBef>
                      </a:pPr>
                      <a:r>
                        <a:rPr sz="1050" b="1" dirty="0">
                          <a:latin typeface="Arial"/>
                          <a:cs typeface="Arial"/>
                        </a:rPr>
                        <a:t>X</a:t>
                      </a:r>
                      <a:endParaRPr sz="1050">
                        <a:latin typeface="Arial"/>
                        <a:cs typeface="Arial"/>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145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3" name="object 33"/>
          <p:cNvSpPr txBox="1"/>
          <p:nvPr/>
        </p:nvSpPr>
        <p:spPr>
          <a:xfrm>
            <a:off x="1526806" y="4338572"/>
            <a:ext cx="501015"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MIN</a:t>
            </a:r>
            <a:r>
              <a:rPr sz="1050" b="1" spc="-70" dirty="0">
                <a:latin typeface="Arial"/>
                <a:cs typeface="Arial"/>
              </a:rPr>
              <a:t> </a:t>
            </a:r>
            <a:r>
              <a:rPr sz="1050" b="1" dirty="0">
                <a:latin typeface="Arial"/>
                <a:cs typeface="Arial"/>
              </a:rPr>
              <a:t>(O)</a:t>
            </a:r>
            <a:endParaRPr sz="1050">
              <a:latin typeface="Arial"/>
              <a:cs typeface="Arial"/>
            </a:endParaRPr>
          </a:p>
        </p:txBody>
      </p:sp>
      <p:sp>
        <p:nvSpPr>
          <p:cNvPr id="34" name="object 34"/>
          <p:cNvSpPr/>
          <p:nvPr/>
        </p:nvSpPr>
        <p:spPr>
          <a:xfrm>
            <a:off x="2390638" y="5677629"/>
            <a:ext cx="525780" cy="525780"/>
          </a:xfrm>
          <a:custGeom>
            <a:avLst/>
            <a:gdLst/>
            <a:ahLst/>
            <a:cxnLst/>
            <a:rect l="l" t="t" r="r" b="b"/>
            <a:pathLst>
              <a:path w="525780" h="525779">
                <a:moveTo>
                  <a:pt x="0" y="525583"/>
                </a:moveTo>
                <a:lnTo>
                  <a:pt x="525577" y="525583"/>
                </a:lnTo>
                <a:lnTo>
                  <a:pt x="525577" y="1"/>
                </a:lnTo>
                <a:lnTo>
                  <a:pt x="0" y="1"/>
                </a:lnTo>
                <a:lnTo>
                  <a:pt x="0" y="525583"/>
                </a:lnTo>
                <a:close/>
              </a:path>
              <a:path w="525780" h="525779">
                <a:moveTo>
                  <a:pt x="172007" y="0"/>
                </a:moveTo>
                <a:lnTo>
                  <a:pt x="172007" y="525583"/>
                </a:lnTo>
              </a:path>
              <a:path w="525780" h="525779">
                <a:moveTo>
                  <a:pt x="353568" y="0"/>
                </a:moveTo>
                <a:lnTo>
                  <a:pt x="353568" y="525583"/>
                </a:lnTo>
              </a:path>
              <a:path w="525780" h="525779">
                <a:moveTo>
                  <a:pt x="0" y="181566"/>
                </a:moveTo>
                <a:lnTo>
                  <a:pt x="525583" y="181566"/>
                </a:lnTo>
              </a:path>
              <a:path w="525780" h="525779">
                <a:moveTo>
                  <a:pt x="0" y="353574"/>
                </a:moveTo>
                <a:lnTo>
                  <a:pt x="525583" y="353574"/>
                </a:lnTo>
              </a:path>
            </a:pathLst>
          </a:custGeom>
          <a:ln w="9556">
            <a:solidFill>
              <a:srgbClr val="000000"/>
            </a:solidFill>
          </a:ln>
        </p:spPr>
        <p:txBody>
          <a:bodyPr wrap="square" lIns="0" tIns="0" rIns="0" bIns="0" rtlCol="0"/>
          <a:lstStyle/>
          <a:p>
            <a:endParaRPr/>
          </a:p>
        </p:txBody>
      </p:sp>
      <p:sp>
        <p:nvSpPr>
          <p:cNvPr id="35" name="object 35"/>
          <p:cNvSpPr txBox="1"/>
          <p:nvPr/>
        </p:nvSpPr>
        <p:spPr>
          <a:xfrm>
            <a:off x="2427504" y="5655230"/>
            <a:ext cx="468630" cy="367665"/>
          </a:xfrm>
          <a:prstGeom prst="rect">
            <a:avLst/>
          </a:prstGeom>
        </p:spPr>
        <p:txBody>
          <a:bodyPr vert="horz" wrap="square" lIns="0" tIns="23495" rIns="0" bIns="0" rtlCol="0">
            <a:spAutoFit/>
          </a:bodyPr>
          <a:lstStyle/>
          <a:p>
            <a:pPr marR="5080" algn="r">
              <a:lnSpc>
                <a:spcPct val="100000"/>
              </a:lnSpc>
              <a:spcBef>
                <a:spcPts val="185"/>
              </a:spcBef>
            </a:pPr>
            <a:r>
              <a:rPr sz="1050" b="1" dirty="0">
                <a:latin typeface="Arial"/>
                <a:cs typeface="Arial"/>
              </a:rPr>
              <a:t>X</a:t>
            </a:r>
            <a:r>
              <a:rPr sz="1050" b="1" spc="220" dirty="0">
                <a:latin typeface="Arial"/>
                <a:cs typeface="Arial"/>
              </a:rPr>
              <a:t> </a:t>
            </a:r>
            <a:r>
              <a:rPr sz="1050" b="1" dirty="0">
                <a:latin typeface="Arial"/>
                <a:cs typeface="Arial"/>
              </a:rPr>
              <a:t>O</a:t>
            </a:r>
            <a:r>
              <a:rPr sz="1050" b="1" spc="360" dirty="0">
                <a:latin typeface="Arial"/>
                <a:cs typeface="Arial"/>
              </a:rPr>
              <a:t> </a:t>
            </a:r>
            <a:r>
              <a:rPr sz="1050" b="1" dirty="0">
                <a:latin typeface="Arial"/>
                <a:cs typeface="Arial"/>
              </a:rPr>
              <a:t>X</a:t>
            </a:r>
            <a:endParaRPr sz="1050">
              <a:latin typeface="Arial"/>
              <a:cs typeface="Arial"/>
            </a:endParaRPr>
          </a:p>
          <a:p>
            <a:pPr marR="5080" algn="r">
              <a:lnSpc>
                <a:spcPct val="100000"/>
              </a:lnSpc>
              <a:spcBef>
                <a:spcPts val="85"/>
              </a:spcBef>
            </a:pPr>
            <a:r>
              <a:rPr sz="1050" b="1" dirty="0">
                <a:latin typeface="Arial"/>
                <a:cs typeface="Arial"/>
              </a:rPr>
              <a:t>O</a:t>
            </a:r>
            <a:r>
              <a:rPr sz="1050" b="1" spc="315" dirty="0">
                <a:latin typeface="Arial"/>
                <a:cs typeface="Arial"/>
              </a:rPr>
              <a:t> </a:t>
            </a:r>
            <a:r>
              <a:rPr sz="1050" b="1" dirty="0">
                <a:latin typeface="Arial"/>
                <a:cs typeface="Arial"/>
              </a:rPr>
              <a:t>X</a:t>
            </a:r>
            <a:endParaRPr sz="1050">
              <a:latin typeface="Arial"/>
              <a:cs typeface="Arial"/>
            </a:endParaRPr>
          </a:p>
        </p:txBody>
      </p:sp>
      <p:sp>
        <p:nvSpPr>
          <p:cNvPr id="36" name="object 36"/>
          <p:cNvSpPr/>
          <p:nvPr/>
        </p:nvSpPr>
        <p:spPr>
          <a:xfrm>
            <a:off x="2667756" y="4712474"/>
            <a:ext cx="2102485" cy="353695"/>
          </a:xfrm>
          <a:custGeom>
            <a:avLst/>
            <a:gdLst/>
            <a:ahLst/>
            <a:cxnLst/>
            <a:rect l="l" t="t" r="r" b="b"/>
            <a:pathLst>
              <a:path w="2102485" h="353695">
                <a:moveTo>
                  <a:pt x="0" y="0"/>
                </a:moveTo>
                <a:lnTo>
                  <a:pt x="0" y="353568"/>
                </a:lnTo>
              </a:path>
              <a:path w="2102485" h="353695">
                <a:moveTo>
                  <a:pt x="0" y="0"/>
                </a:moveTo>
                <a:lnTo>
                  <a:pt x="697586" y="353568"/>
                </a:lnTo>
              </a:path>
              <a:path w="2102485" h="353695">
                <a:moveTo>
                  <a:pt x="0" y="0"/>
                </a:moveTo>
                <a:lnTo>
                  <a:pt x="1404735" y="353568"/>
                </a:lnTo>
              </a:path>
              <a:path w="2102485" h="353695">
                <a:moveTo>
                  <a:pt x="0" y="0"/>
                </a:moveTo>
                <a:lnTo>
                  <a:pt x="2102333" y="353568"/>
                </a:lnTo>
              </a:path>
            </a:pathLst>
          </a:custGeom>
          <a:ln w="9556">
            <a:solidFill>
              <a:srgbClr val="000000"/>
            </a:solidFill>
          </a:ln>
        </p:spPr>
        <p:txBody>
          <a:bodyPr wrap="square" lIns="0" tIns="0" rIns="0" bIns="0" rtlCol="0"/>
          <a:lstStyle/>
          <a:p>
            <a:endParaRPr/>
          </a:p>
        </p:txBody>
      </p:sp>
      <p:sp>
        <p:nvSpPr>
          <p:cNvPr id="37" name="object 37"/>
          <p:cNvSpPr txBox="1"/>
          <p:nvPr/>
        </p:nvSpPr>
        <p:spPr>
          <a:xfrm>
            <a:off x="2559495" y="5088720"/>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38" name="object 38"/>
          <p:cNvSpPr txBox="1"/>
          <p:nvPr/>
        </p:nvSpPr>
        <p:spPr>
          <a:xfrm>
            <a:off x="3256978" y="5088720"/>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39" name="object 39"/>
          <p:cNvSpPr txBox="1"/>
          <p:nvPr/>
        </p:nvSpPr>
        <p:spPr>
          <a:xfrm>
            <a:off x="3964016" y="5088720"/>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40" name="object 40"/>
          <p:cNvSpPr txBox="1"/>
          <p:nvPr/>
        </p:nvSpPr>
        <p:spPr>
          <a:xfrm>
            <a:off x="4747497" y="5088720"/>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41" name="object 41"/>
          <p:cNvSpPr txBox="1"/>
          <p:nvPr/>
        </p:nvSpPr>
        <p:spPr>
          <a:xfrm>
            <a:off x="4747830" y="4209567"/>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42" name="object 42"/>
          <p:cNvSpPr txBox="1"/>
          <p:nvPr/>
        </p:nvSpPr>
        <p:spPr>
          <a:xfrm>
            <a:off x="4747830" y="3330410"/>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43" name="object 43"/>
          <p:cNvSpPr/>
          <p:nvPr/>
        </p:nvSpPr>
        <p:spPr>
          <a:xfrm>
            <a:off x="2667756" y="5333610"/>
            <a:ext cx="0" cy="344170"/>
          </a:xfrm>
          <a:custGeom>
            <a:avLst/>
            <a:gdLst/>
            <a:ahLst/>
            <a:cxnLst/>
            <a:rect l="l" t="t" r="r" b="b"/>
            <a:pathLst>
              <a:path h="344170">
                <a:moveTo>
                  <a:pt x="0" y="0"/>
                </a:moveTo>
                <a:lnTo>
                  <a:pt x="0" y="344019"/>
                </a:lnTo>
              </a:path>
            </a:pathLst>
          </a:custGeom>
          <a:ln w="9556">
            <a:solidFill>
              <a:srgbClr val="000000"/>
            </a:solidFill>
          </a:ln>
        </p:spPr>
        <p:txBody>
          <a:bodyPr wrap="square" lIns="0" tIns="0" rIns="0" bIns="0" rtlCol="0"/>
          <a:lstStyle/>
          <a:p>
            <a:endParaRPr/>
          </a:p>
        </p:txBody>
      </p:sp>
      <p:sp>
        <p:nvSpPr>
          <p:cNvPr id="44" name="object 44"/>
          <p:cNvSpPr txBox="1"/>
          <p:nvPr/>
        </p:nvSpPr>
        <p:spPr>
          <a:xfrm>
            <a:off x="4747828" y="5623859"/>
            <a:ext cx="211454"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a:t>
            </a:r>
            <a:r>
              <a:rPr sz="1050" b="1" spc="-45" dirty="0">
                <a:latin typeface="Arial"/>
                <a:cs typeface="Arial"/>
              </a:rPr>
              <a:t> </a:t>
            </a:r>
            <a:r>
              <a:rPr sz="1050" b="1" dirty="0">
                <a:latin typeface="Arial"/>
                <a:cs typeface="Arial"/>
              </a:rPr>
              <a:t>.</a:t>
            </a:r>
            <a:r>
              <a:rPr sz="1050" b="1" spc="-40" dirty="0">
                <a:latin typeface="Arial"/>
                <a:cs typeface="Arial"/>
              </a:rPr>
              <a:t> </a:t>
            </a:r>
            <a:r>
              <a:rPr sz="1050" b="1" dirty="0">
                <a:latin typeface="Arial"/>
                <a:cs typeface="Arial"/>
              </a:rPr>
              <a:t>.</a:t>
            </a:r>
            <a:endParaRPr sz="1050">
              <a:latin typeface="Arial"/>
              <a:cs typeface="Arial"/>
            </a:endParaRPr>
          </a:p>
        </p:txBody>
      </p:sp>
      <p:sp>
        <p:nvSpPr>
          <p:cNvPr id="45" name="object 45"/>
          <p:cNvSpPr txBox="1"/>
          <p:nvPr/>
        </p:nvSpPr>
        <p:spPr>
          <a:xfrm>
            <a:off x="1526799" y="5829312"/>
            <a:ext cx="716915"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TERMINAL</a:t>
            </a:r>
            <a:endParaRPr sz="1050">
              <a:latin typeface="Arial"/>
              <a:cs typeface="Arial"/>
            </a:endParaRPr>
          </a:p>
        </p:txBody>
      </p:sp>
      <p:sp>
        <p:nvSpPr>
          <p:cNvPr id="46" name="object 46"/>
          <p:cNvSpPr txBox="1"/>
          <p:nvPr/>
        </p:nvSpPr>
        <p:spPr>
          <a:xfrm>
            <a:off x="2565456" y="6235444"/>
            <a:ext cx="178435"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−1</a:t>
            </a:r>
            <a:endParaRPr sz="1050">
              <a:latin typeface="Arial"/>
              <a:cs typeface="Arial"/>
            </a:endParaRPr>
          </a:p>
        </p:txBody>
      </p:sp>
      <p:sp>
        <p:nvSpPr>
          <p:cNvPr id="47" name="object 47"/>
          <p:cNvSpPr txBox="1"/>
          <p:nvPr/>
        </p:nvSpPr>
        <p:spPr>
          <a:xfrm>
            <a:off x="3300236" y="6235444"/>
            <a:ext cx="100330"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0</a:t>
            </a:r>
            <a:endParaRPr sz="1050">
              <a:latin typeface="Arial"/>
              <a:cs typeface="Arial"/>
            </a:endParaRPr>
          </a:p>
        </p:txBody>
      </p:sp>
      <p:sp>
        <p:nvSpPr>
          <p:cNvPr id="48" name="object 48"/>
          <p:cNvSpPr txBox="1"/>
          <p:nvPr/>
        </p:nvSpPr>
        <p:spPr>
          <a:xfrm>
            <a:off x="3970210" y="6235444"/>
            <a:ext cx="178435"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+1</a:t>
            </a:r>
            <a:endParaRPr sz="1050">
              <a:latin typeface="Arial"/>
              <a:cs typeface="Arial"/>
            </a:endParaRPr>
          </a:p>
        </p:txBody>
      </p:sp>
      <p:sp>
        <p:nvSpPr>
          <p:cNvPr id="49" name="object 49"/>
          <p:cNvSpPr txBox="1"/>
          <p:nvPr/>
        </p:nvSpPr>
        <p:spPr>
          <a:xfrm>
            <a:off x="1528595" y="6235444"/>
            <a:ext cx="397510" cy="186055"/>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Utility</a:t>
            </a:r>
            <a:endParaRPr sz="1050">
              <a:latin typeface="Arial"/>
              <a:cs typeface="Arial"/>
            </a:endParaRPr>
          </a:p>
        </p:txBody>
      </p:sp>
      <p:sp>
        <p:nvSpPr>
          <p:cNvPr id="50" name="object 50"/>
          <p:cNvSpPr/>
          <p:nvPr/>
        </p:nvSpPr>
        <p:spPr>
          <a:xfrm>
            <a:off x="4810397" y="5333610"/>
            <a:ext cx="0" cy="344170"/>
          </a:xfrm>
          <a:custGeom>
            <a:avLst/>
            <a:gdLst/>
            <a:ahLst/>
            <a:cxnLst/>
            <a:rect l="l" t="t" r="r" b="b"/>
            <a:pathLst>
              <a:path h="344170">
                <a:moveTo>
                  <a:pt x="0" y="0"/>
                </a:moveTo>
                <a:lnTo>
                  <a:pt x="0" y="344019"/>
                </a:lnTo>
              </a:path>
            </a:pathLst>
          </a:custGeom>
          <a:ln w="9556">
            <a:solidFill>
              <a:srgbClr val="000000"/>
            </a:solidFill>
          </a:ln>
        </p:spPr>
        <p:txBody>
          <a:bodyPr wrap="square" lIns="0" tIns="0" rIns="0" bIns="0" rtlCol="0"/>
          <a:lstStyle/>
          <a:p>
            <a:endParaRPr/>
          </a:p>
        </p:txBody>
      </p:sp>
      <p:sp>
        <p:nvSpPr>
          <p:cNvPr id="51" name="object 51"/>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6</a:t>
            </a:fld>
            <a:endParaRPr spc="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7</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1270" algn="ctr">
              <a:lnSpc>
                <a:spcPts val="2630"/>
              </a:lnSpc>
            </a:pPr>
            <a:r>
              <a:rPr spc="-35" dirty="0"/>
              <a:t>Optimal</a:t>
            </a:r>
            <a:r>
              <a:rPr spc="290" dirty="0"/>
              <a:t> </a:t>
            </a:r>
            <a:r>
              <a:rPr spc="-55" dirty="0"/>
              <a:t>Strategies</a:t>
            </a:r>
          </a:p>
        </p:txBody>
      </p:sp>
      <p:sp>
        <p:nvSpPr>
          <p:cNvPr id="3" name="object 3"/>
          <p:cNvSpPr txBox="1"/>
          <p:nvPr/>
        </p:nvSpPr>
        <p:spPr>
          <a:xfrm>
            <a:off x="1130300" y="1396472"/>
            <a:ext cx="9169400" cy="4601068"/>
          </a:xfrm>
          <a:prstGeom prst="rect">
            <a:avLst/>
          </a:prstGeom>
        </p:spPr>
        <p:txBody>
          <a:bodyPr vert="horz" wrap="square" lIns="0" tIns="10795" rIns="0" bIns="0" rtlCol="0">
            <a:spAutoFit/>
          </a:bodyPr>
          <a:lstStyle/>
          <a:p>
            <a:pPr marL="355600" marR="5715" indent="-342900">
              <a:lnSpc>
                <a:spcPct val="101200"/>
              </a:lnSpc>
              <a:spcBef>
                <a:spcPts val="85"/>
              </a:spcBef>
              <a:buFont typeface="Wingdings" panose="05000000000000000000" pitchFamily="2" charset="2"/>
              <a:buChar char="q"/>
            </a:pPr>
            <a:r>
              <a:rPr sz="2050" dirty="0">
                <a:latin typeface="Times New Roman"/>
                <a:cs typeface="Times New Roman"/>
              </a:rPr>
              <a:t>In a search problem, </a:t>
            </a:r>
            <a:r>
              <a:rPr lang="en-GB" sz="2050" dirty="0">
                <a:latin typeface="Times New Roman"/>
                <a:cs typeface="Times New Roman"/>
              </a:rPr>
              <a:t>the </a:t>
            </a:r>
            <a:r>
              <a:rPr sz="2050" dirty="0">
                <a:latin typeface="Times New Roman"/>
                <a:cs typeface="Times New Roman"/>
              </a:rPr>
              <a:t>optimal solution is a </a:t>
            </a:r>
            <a:r>
              <a:rPr sz="2050" b="1" dirty="0">
                <a:latin typeface="Times New Roman"/>
                <a:cs typeface="Times New Roman"/>
              </a:rPr>
              <a:t>sequence of moves </a:t>
            </a:r>
            <a:r>
              <a:rPr sz="2050" dirty="0">
                <a:latin typeface="Times New Roman"/>
                <a:cs typeface="Times New Roman"/>
              </a:rPr>
              <a:t>leading to </a:t>
            </a:r>
            <a:r>
              <a:rPr lang="en-GB" sz="2050" dirty="0">
                <a:latin typeface="Times New Roman"/>
                <a:cs typeface="Times New Roman"/>
              </a:rPr>
              <a:t>the </a:t>
            </a:r>
            <a:r>
              <a:rPr sz="2050" dirty="0">
                <a:latin typeface="Times New Roman"/>
                <a:cs typeface="Times New Roman"/>
              </a:rPr>
              <a:t>goal.</a:t>
            </a:r>
          </a:p>
          <a:p>
            <a:pPr marL="355600" indent="-342900">
              <a:lnSpc>
                <a:spcPct val="100000"/>
              </a:lnSpc>
              <a:spcBef>
                <a:spcPts val="1560"/>
              </a:spcBef>
              <a:spcAft>
                <a:spcPts val="600"/>
              </a:spcAft>
              <a:buFont typeface="Wingdings" panose="05000000000000000000" pitchFamily="2" charset="2"/>
              <a:buChar char="q"/>
            </a:pPr>
            <a:r>
              <a:rPr sz="2050" dirty="0">
                <a:latin typeface="Times New Roman"/>
                <a:cs typeface="Times New Roman"/>
              </a:rPr>
              <a:t>In a game, </a:t>
            </a:r>
            <a:r>
              <a:rPr lang="en-GB" sz="2050" dirty="0">
                <a:latin typeface="Times New Roman"/>
                <a:cs typeface="Times New Roman"/>
              </a:rPr>
              <a:t>the agent</a:t>
            </a:r>
            <a:r>
              <a:rPr sz="2050" dirty="0">
                <a:latin typeface="Times New Roman"/>
                <a:cs typeface="Times New Roman"/>
              </a:rPr>
              <a:t> must find a </a:t>
            </a:r>
            <a:r>
              <a:rPr sz="2050" b="1" dirty="0">
                <a:solidFill>
                  <a:srgbClr val="FF0000"/>
                </a:solidFill>
                <a:latin typeface="Georgia"/>
                <a:cs typeface="Georgia"/>
              </a:rPr>
              <a:t>contingent strategy </a:t>
            </a:r>
            <a:r>
              <a:rPr sz="2050" dirty="0">
                <a:latin typeface="Times New Roman"/>
                <a:cs typeface="Times New Roman"/>
              </a:rPr>
              <a:t>specifying</a:t>
            </a:r>
            <a:endParaRPr lang="en-GB" sz="2050" dirty="0">
              <a:latin typeface="Times New Roman"/>
              <a:cs typeface="Times New Roman"/>
            </a:endParaRPr>
          </a:p>
          <a:p>
            <a:pPr marL="914400" lvl="3" indent="-342900">
              <a:spcBef>
                <a:spcPts val="1560"/>
              </a:spcBef>
              <a:spcAft>
                <a:spcPts val="600"/>
              </a:spcAft>
              <a:buFont typeface="Wingdings" panose="05000000000000000000" pitchFamily="2" charset="2"/>
              <a:buChar char="Ø"/>
            </a:pPr>
            <a:r>
              <a:rPr lang="en-GB" sz="2050" dirty="0">
                <a:latin typeface="Times New Roman"/>
                <a:cs typeface="Times New Roman"/>
              </a:rPr>
              <a:t>The first m</a:t>
            </a:r>
            <a:r>
              <a:rPr sz="2050" dirty="0" err="1">
                <a:latin typeface="Times New Roman"/>
                <a:cs typeface="Times New Roman"/>
              </a:rPr>
              <a:t>ove</a:t>
            </a:r>
            <a:r>
              <a:rPr sz="2050" dirty="0">
                <a:latin typeface="Times New Roman"/>
                <a:cs typeface="Times New Roman"/>
              </a:rPr>
              <a:t> in the initial state</a:t>
            </a:r>
            <a:r>
              <a:rPr lang="en-GB" sz="2050" dirty="0">
                <a:latin typeface="Times New Roman"/>
                <a:cs typeface="Times New Roman"/>
              </a:rPr>
              <a:t> of the game</a:t>
            </a:r>
            <a:r>
              <a:rPr sz="2050" dirty="0">
                <a:latin typeface="Times New Roman"/>
                <a:cs typeface="Times New Roman"/>
              </a:rPr>
              <a:t>,</a:t>
            </a:r>
            <a:endParaRPr lang="en-GB" sz="2050" dirty="0">
              <a:latin typeface="Times New Roman"/>
              <a:cs typeface="Times New Roman"/>
            </a:endParaRPr>
          </a:p>
          <a:p>
            <a:pPr lvl="2" indent="-342900">
              <a:spcBef>
                <a:spcPts val="30"/>
              </a:spcBef>
              <a:buFont typeface="Wingdings" panose="05000000000000000000" pitchFamily="2" charset="2"/>
              <a:buChar char="Ø"/>
              <a:tabLst>
                <a:tab pos="578485" algn="l"/>
              </a:tabLst>
            </a:pPr>
            <a:r>
              <a:rPr lang="en-GB" sz="2050" dirty="0">
                <a:latin typeface="Times New Roman"/>
                <a:cs typeface="Times New Roman"/>
              </a:rPr>
              <a:t>The </a:t>
            </a:r>
            <a:r>
              <a:rPr sz="2050" dirty="0">
                <a:latin typeface="Times New Roman"/>
                <a:cs typeface="Times New Roman"/>
              </a:rPr>
              <a:t>moves in the states resulting from each response to</a:t>
            </a:r>
            <a:r>
              <a:rPr lang="en-GB" sz="2050" dirty="0">
                <a:latin typeface="Times New Roman"/>
                <a:cs typeface="Times New Roman"/>
              </a:rPr>
              <a:t> his</a:t>
            </a:r>
            <a:r>
              <a:rPr sz="2050" dirty="0">
                <a:latin typeface="Times New Roman"/>
                <a:cs typeface="Times New Roman"/>
              </a:rPr>
              <a:t> moves</a:t>
            </a:r>
            <a:r>
              <a:rPr lang="en-GB" sz="2050" dirty="0">
                <a:latin typeface="Times New Roman"/>
                <a:cs typeface="Times New Roman"/>
              </a:rPr>
              <a:t> by the opponent,  </a:t>
            </a:r>
            <a:r>
              <a:rPr sz="2050" dirty="0">
                <a:latin typeface="Times New Roman"/>
                <a:cs typeface="Times New Roman"/>
              </a:rPr>
              <a:t>and so on. . .</a:t>
            </a:r>
          </a:p>
          <a:p>
            <a:pPr marL="12700" marR="5080">
              <a:lnSpc>
                <a:spcPct val="101200"/>
              </a:lnSpc>
              <a:spcBef>
                <a:spcPts val="1530"/>
              </a:spcBef>
              <a:spcAft>
                <a:spcPts val="600"/>
              </a:spcAft>
              <a:tabLst>
                <a:tab pos="1200785" algn="l"/>
                <a:tab pos="2543175" algn="l"/>
              </a:tabLst>
            </a:pPr>
            <a:r>
              <a:rPr sz="2050" b="1" dirty="0">
                <a:solidFill>
                  <a:srgbClr val="FF0000"/>
                </a:solidFill>
                <a:latin typeface="Georgia"/>
                <a:cs typeface="Georgia"/>
              </a:rPr>
              <a:t>Optimal	Strategy</a:t>
            </a:r>
            <a:r>
              <a:rPr sz="2050" b="1" dirty="0">
                <a:solidFill>
                  <a:srgbClr val="7F0000"/>
                </a:solidFill>
                <a:latin typeface="Georgia"/>
                <a:cs typeface="Georgia"/>
              </a:rPr>
              <a:t>:	</a:t>
            </a:r>
            <a:r>
              <a:rPr sz="2050" dirty="0">
                <a:latin typeface="Times New Roman"/>
                <a:cs typeface="Times New Roman"/>
              </a:rPr>
              <a:t>leads to outcomes at least as good as any other  strategy</a:t>
            </a:r>
          </a:p>
          <a:p>
            <a:pPr marL="720725" indent="-342900">
              <a:spcBef>
                <a:spcPts val="30"/>
              </a:spcBef>
              <a:buFont typeface="Arial" panose="020B0604020202020204" pitchFamily="34" charset="0"/>
              <a:buChar char="•"/>
              <a:tabLst>
                <a:tab pos="578485" algn="l"/>
              </a:tabLst>
            </a:pPr>
            <a:r>
              <a:rPr lang="en-GB" sz="2000" b="0" i="0" u="none" strike="noStrike" baseline="0" dirty="0">
                <a:latin typeface="Times New Roman" panose="02020603050405020304" pitchFamily="18" charset="0"/>
                <a:cs typeface="Times New Roman" panose="02020603050405020304" pitchFamily="18" charset="0"/>
              </a:rPr>
              <a:t>Perfect play for deterministic, perfect-information games where it guarantees  winning strategy, a</a:t>
            </a:r>
            <a:r>
              <a:rPr lang="en-GB" sz="2000" dirty="0">
                <a:latin typeface="Times New Roman" panose="02020603050405020304" pitchFamily="18" charset="0"/>
                <a:cs typeface="Times New Roman" panose="02020603050405020304" pitchFamily="18" charset="0"/>
              </a:rPr>
              <a:t>pplicable e</a:t>
            </a:r>
            <a:r>
              <a:rPr sz="2000" dirty="0" err="1">
                <a:latin typeface="Times New Roman" panose="02020603050405020304" pitchFamily="18" charset="0"/>
                <a:cs typeface="Times New Roman" panose="02020603050405020304" pitchFamily="18" charset="0"/>
              </a:rPr>
              <a:t>ven</a:t>
            </a:r>
            <a:r>
              <a:rPr sz="2000" dirty="0">
                <a:latin typeface="Times New Roman" panose="02020603050405020304" pitchFamily="18" charset="0"/>
                <a:cs typeface="Times New Roman" panose="02020603050405020304" pitchFamily="18" charset="0"/>
              </a:rPr>
              <a:t> when one is playing with an infallible o</a:t>
            </a:r>
            <a:r>
              <a:rPr lang="en-GB" sz="2000" dirty="0">
                <a:latin typeface="Times New Roman" panose="02020603050405020304" pitchFamily="18" charset="0"/>
                <a:cs typeface="Times New Roman" panose="02020603050405020304" pitchFamily="18" charset="0"/>
              </a:rPr>
              <a:t>p</a:t>
            </a:r>
            <a:r>
              <a:rPr sz="2000" dirty="0">
                <a:latin typeface="Times New Roman" panose="02020603050405020304" pitchFamily="18" charset="0"/>
                <a:cs typeface="Times New Roman" panose="02020603050405020304" pitchFamily="18" charset="0"/>
              </a:rPr>
              <a:t>ponent</a:t>
            </a:r>
            <a:endParaRPr lang="en-GB" sz="2000" dirty="0">
              <a:latin typeface="Times New Roman" panose="02020603050405020304" pitchFamily="18" charset="0"/>
              <a:cs typeface="Times New Roman" panose="02020603050405020304" pitchFamily="18" charset="0"/>
            </a:endParaRPr>
          </a:p>
          <a:p>
            <a:pPr marL="720725" indent="-342900">
              <a:lnSpc>
                <a:spcPct val="100000"/>
              </a:lnSpc>
              <a:spcBef>
                <a:spcPts val="30"/>
              </a:spcBef>
              <a:buFont typeface="Arial" panose="020B0604020202020204" pitchFamily="34" charset="0"/>
              <a:buChar char="•"/>
              <a:tabLst>
                <a:tab pos="578485" algn="l"/>
              </a:tabLst>
            </a:pPr>
            <a:r>
              <a:rPr lang="en-GB" sz="2000" dirty="0">
                <a:latin typeface="Times New Roman" panose="02020603050405020304" pitchFamily="18" charset="0"/>
                <a:cs typeface="Times New Roman" panose="02020603050405020304" pitchFamily="18" charset="0"/>
              </a:rPr>
              <a:t>Will be using it also in more complex models, like Markov’s decision processes where the moves depend not only on the previous move of the opponent but from other factors as well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8</a:t>
            </a:fld>
            <a:endParaRPr spc="20" dirty="0"/>
          </a:p>
        </p:txBody>
      </p:sp>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algn="ctr">
              <a:lnSpc>
                <a:spcPts val="2630"/>
              </a:lnSpc>
            </a:pPr>
            <a:r>
              <a:rPr spc="-55" dirty="0"/>
              <a:t>Minimax</a:t>
            </a:r>
            <a:r>
              <a:rPr spc="295" dirty="0"/>
              <a:t> </a:t>
            </a:r>
            <a:r>
              <a:rPr spc="-80" dirty="0"/>
              <a:t>algorithm</a:t>
            </a:r>
          </a:p>
        </p:txBody>
      </p:sp>
      <p:sp>
        <p:nvSpPr>
          <p:cNvPr id="3" name="object 3"/>
          <p:cNvSpPr txBox="1"/>
          <p:nvPr/>
        </p:nvSpPr>
        <p:spPr>
          <a:xfrm>
            <a:off x="1130300" y="1374476"/>
            <a:ext cx="7836306" cy="330218"/>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sz="2050" dirty="0">
                <a:latin typeface="Times New Roman"/>
                <a:cs typeface="Times New Roman"/>
              </a:rPr>
              <a:t>Computes</a:t>
            </a:r>
            <a:r>
              <a:rPr sz="2050" spc="95" dirty="0">
                <a:latin typeface="Times New Roman"/>
                <a:cs typeface="Times New Roman"/>
              </a:rPr>
              <a:t> </a:t>
            </a:r>
            <a:r>
              <a:rPr sz="2050" spc="35" dirty="0">
                <a:latin typeface="Times New Roman"/>
                <a:cs typeface="Times New Roman"/>
              </a:rPr>
              <a:t>the</a:t>
            </a:r>
            <a:r>
              <a:rPr sz="2050" spc="100" dirty="0">
                <a:latin typeface="Times New Roman"/>
                <a:cs typeface="Times New Roman"/>
              </a:rPr>
              <a:t> </a:t>
            </a:r>
            <a:r>
              <a:rPr sz="2050" spc="5" dirty="0">
                <a:latin typeface="Times New Roman"/>
                <a:cs typeface="Times New Roman"/>
              </a:rPr>
              <a:t>optimal</a:t>
            </a:r>
            <a:r>
              <a:rPr sz="2050" spc="95" dirty="0">
                <a:latin typeface="Times New Roman"/>
                <a:cs typeface="Times New Roman"/>
              </a:rPr>
              <a:t> </a:t>
            </a:r>
            <a:r>
              <a:rPr sz="2050" spc="20" dirty="0">
                <a:latin typeface="Times New Roman"/>
                <a:cs typeface="Times New Roman"/>
              </a:rPr>
              <a:t>strategy</a:t>
            </a:r>
            <a:r>
              <a:rPr lang="en-GB" sz="2050" spc="20" dirty="0">
                <a:latin typeface="Times New Roman"/>
                <a:cs typeface="Times New Roman"/>
              </a:rPr>
              <a:t> for winning the game</a:t>
            </a:r>
            <a:endParaRPr sz="2050" dirty="0">
              <a:latin typeface="Times New Roman"/>
              <a:cs typeface="Times New Roman"/>
            </a:endParaRPr>
          </a:p>
        </p:txBody>
      </p:sp>
      <p:sp>
        <p:nvSpPr>
          <p:cNvPr id="4" name="object 4"/>
          <p:cNvSpPr txBox="1"/>
          <p:nvPr/>
        </p:nvSpPr>
        <p:spPr>
          <a:xfrm>
            <a:off x="1130300" y="1885054"/>
            <a:ext cx="8559800" cy="1038104"/>
          </a:xfrm>
          <a:prstGeom prst="rect">
            <a:avLst/>
          </a:prstGeom>
        </p:spPr>
        <p:txBody>
          <a:bodyPr vert="horz" wrap="square" lIns="0" tIns="14604" rIns="0" bIns="0" rtlCol="0">
            <a:spAutoFit/>
          </a:bodyPr>
          <a:lstStyle/>
          <a:p>
            <a:pPr marL="355600" indent="-342900">
              <a:lnSpc>
                <a:spcPct val="100000"/>
              </a:lnSpc>
              <a:spcBef>
                <a:spcPts val="114"/>
              </a:spcBef>
              <a:spcAft>
                <a:spcPts val="600"/>
              </a:spcAft>
              <a:buFont typeface="Wingdings" panose="05000000000000000000" pitchFamily="2" charset="2"/>
              <a:buChar char="q"/>
            </a:pPr>
            <a:r>
              <a:rPr sz="2050" spc="-15" dirty="0">
                <a:latin typeface="Times New Roman"/>
                <a:cs typeface="Times New Roman"/>
              </a:rPr>
              <a:t>Idea:</a:t>
            </a:r>
            <a:r>
              <a:rPr sz="2050" spc="325" dirty="0">
                <a:latin typeface="Times New Roman"/>
                <a:cs typeface="Times New Roman"/>
              </a:rPr>
              <a:t> </a:t>
            </a:r>
            <a:r>
              <a:rPr sz="2050" b="1" i="1" spc="10" dirty="0">
                <a:solidFill>
                  <a:srgbClr val="FF0000"/>
                </a:solidFill>
                <a:latin typeface="Times New Roman"/>
                <a:cs typeface="Times New Roman"/>
              </a:rPr>
              <a:t>propagate</a:t>
            </a:r>
            <a:r>
              <a:rPr sz="2050" spc="105" dirty="0">
                <a:latin typeface="Times New Roman"/>
                <a:cs typeface="Times New Roman"/>
              </a:rPr>
              <a:t> </a:t>
            </a:r>
            <a:r>
              <a:rPr sz="2050" spc="15" dirty="0">
                <a:latin typeface="Times New Roman"/>
                <a:cs typeface="Times New Roman"/>
              </a:rPr>
              <a:t>utility</a:t>
            </a:r>
            <a:r>
              <a:rPr sz="2050" spc="110" dirty="0">
                <a:latin typeface="Times New Roman"/>
                <a:cs typeface="Times New Roman"/>
              </a:rPr>
              <a:t> </a:t>
            </a:r>
            <a:r>
              <a:rPr sz="2050" spc="-40" dirty="0">
                <a:latin typeface="Times New Roman"/>
                <a:cs typeface="Times New Roman"/>
              </a:rPr>
              <a:t>from</a:t>
            </a:r>
            <a:r>
              <a:rPr sz="2050" spc="110" dirty="0">
                <a:latin typeface="Times New Roman"/>
                <a:cs typeface="Times New Roman"/>
              </a:rPr>
              <a:t> </a:t>
            </a:r>
            <a:r>
              <a:rPr sz="2050" spc="-60" dirty="0">
                <a:latin typeface="Times New Roman"/>
                <a:cs typeface="Times New Roman"/>
              </a:rPr>
              <a:t>leaves</a:t>
            </a:r>
            <a:r>
              <a:rPr sz="2050" spc="110" dirty="0">
                <a:latin typeface="Times New Roman"/>
                <a:cs typeface="Times New Roman"/>
              </a:rPr>
              <a:t> </a:t>
            </a:r>
            <a:r>
              <a:rPr sz="2050" b="1" i="1" spc="-15" dirty="0">
                <a:solidFill>
                  <a:srgbClr val="FF0000"/>
                </a:solidFill>
                <a:latin typeface="Times New Roman"/>
                <a:cs typeface="Times New Roman"/>
              </a:rPr>
              <a:t>upwards</a:t>
            </a:r>
            <a:r>
              <a:rPr sz="2050" spc="105" dirty="0">
                <a:latin typeface="Times New Roman"/>
                <a:cs typeface="Times New Roman"/>
              </a:rPr>
              <a:t> </a:t>
            </a:r>
            <a:r>
              <a:rPr sz="2050" spc="185" dirty="0">
                <a:latin typeface="Times New Roman"/>
                <a:cs typeface="Times New Roman"/>
              </a:rPr>
              <a:t>(=</a:t>
            </a:r>
            <a:r>
              <a:rPr sz="2050" spc="95" dirty="0">
                <a:latin typeface="Times New Roman"/>
                <a:cs typeface="Times New Roman"/>
              </a:rPr>
              <a:t> </a:t>
            </a:r>
            <a:r>
              <a:rPr sz="2050" b="0" spc="-10" dirty="0">
                <a:latin typeface="Bookman Old Style"/>
                <a:cs typeface="Bookman Old Style"/>
              </a:rPr>
              <a:t>Minimax</a:t>
            </a:r>
            <a:r>
              <a:rPr sz="2050" spc="-10" dirty="0">
                <a:latin typeface="Times New Roman"/>
                <a:cs typeface="Times New Roman"/>
              </a:rPr>
              <a:t>)</a:t>
            </a:r>
            <a:endParaRPr sz="2050" dirty="0">
              <a:latin typeface="Times New Roman"/>
              <a:cs typeface="Times New Roman"/>
            </a:endParaRPr>
          </a:p>
          <a:p>
            <a:pPr marL="577850" indent="-200660">
              <a:lnSpc>
                <a:spcPct val="100000"/>
              </a:lnSpc>
              <a:spcBef>
                <a:spcPts val="30"/>
              </a:spcBef>
              <a:buFont typeface="Times New Roman"/>
              <a:buChar char="–"/>
              <a:tabLst>
                <a:tab pos="578485" algn="l"/>
              </a:tabLst>
            </a:pPr>
            <a:r>
              <a:rPr lang="en-GB" sz="2050" b="1" dirty="0">
                <a:solidFill>
                  <a:srgbClr val="3333FF"/>
                </a:solidFill>
                <a:latin typeface="Times New Roman" panose="02020603050405020304" pitchFamily="18" charset="0"/>
                <a:cs typeface="Times New Roman" panose="02020603050405020304" pitchFamily="18" charset="0"/>
              </a:rPr>
              <a:t>MAX</a:t>
            </a:r>
            <a:r>
              <a:rPr sz="2050" b="0" spc="-55" dirty="0">
                <a:latin typeface="Times New Roman" panose="02020603050405020304" pitchFamily="18" charset="0"/>
                <a:cs typeface="Times New Roman" panose="02020603050405020304" pitchFamily="18" charset="0"/>
              </a:rPr>
              <a:t> </a:t>
            </a:r>
            <a:r>
              <a:rPr lang="en-GB" sz="2050" b="0" spc="-55" dirty="0">
                <a:latin typeface="Times New Roman" panose="02020603050405020304" pitchFamily="18" charset="0"/>
                <a:cs typeface="Times New Roman" panose="02020603050405020304" pitchFamily="18" charset="0"/>
              </a:rPr>
              <a:t>move </a:t>
            </a:r>
            <a:r>
              <a:rPr sz="2050" spc="-20" dirty="0">
                <a:latin typeface="Times New Roman" panose="02020603050405020304" pitchFamily="18" charset="0"/>
                <a:cs typeface="Times New Roman" panose="02020603050405020304" pitchFamily="18" charset="0"/>
              </a:rPr>
              <a:t>should</a:t>
            </a:r>
            <a:r>
              <a:rPr sz="2050" spc="90" dirty="0">
                <a:latin typeface="Times New Roman" panose="02020603050405020304" pitchFamily="18" charset="0"/>
                <a:cs typeface="Times New Roman" panose="02020603050405020304" pitchFamily="18" charset="0"/>
              </a:rPr>
              <a:t> </a:t>
            </a:r>
            <a:r>
              <a:rPr sz="2050" spc="-30" dirty="0">
                <a:latin typeface="Times New Roman" panose="02020603050405020304" pitchFamily="18" charset="0"/>
                <a:cs typeface="Times New Roman" panose="02020603050405020304" pitchFamily="18" charset="0"/>
              </a:rPr>
              <a:t>maximize</a:t>
            </a:r>
            <a:r>
              <a:rPr sz="2050" spc="95" dirty="0">
                <a:latin typeface="Times New Roman" panose="02020603050405020304" pitchFamily="18" charset="0"/>
                <a:cs typeface="Times New Roman" panose="02020603050405020304" pitchFamily="18" charset="0"/>
              </a:rPr>
              <a:t> </a:t>
            </a:r>
            <a:r>
              <a:rPr sz="2050" spc="15" dirty="0">
                <a:latin typeface="Times New Roman" panose="02020603050405020304" pitchFamily="18" charset="0"/>
                <a:cs typeface="Times New Roman" panose="02020603050405020304" pitchFamily="18" charset="0"/>
              </a:rPr>
              <a:t>utility</a:t>
            </a:r>
            <a:r>
              <a:rPr lang="en-GB" sz="2050" spc="15" dirty="0">
                <a:latin typeface="Times New Roman" panose="02020603050405020304" pitchFamily="18" charset="0"/>
                <a:cs typeface="Times New Roman" panose="02020603050405020304" pitchFamily="18" charset="0"/>
              </a:rPr>
              <a:t>, thus guaranteeing winning</a:t>
            </a:r>
            <a:endParaRPr sz="2050" dirty="0">
              <a:latin typeface="Times New Roman" panose="02020603050405020304" pitchFamily="18" charset="0"/>
              <a:cs typeface="Times New Roman" panose="02020603050405020304" pitchFamily="18" charset="0"/>
            </a:endParaRPr>
          </a:p>
          <a:p>
            <a:pPr marL="577850" indent="-200660">
              <a:lnSpc>
                <a:spcPct val="100000"/>
              </a:lnSpc>
              <a:spcBef>
                <a:spcPts val="30"/>
              </a:spcBef>
              <a:buFont typeface="Times New Roman"/>
              <a:buChar char="–"/>
              <a:tabLst>
                <a:tab pos="578485" algn="l"/>
              </a:tabLst>
            </a:pPr>
            <a:r>
              <a:rPr lang="en-GB" sz="2050" b="1" dirty="0">
                <a:solidFill>
                  <a:srgbClr val="3333FF"/>
                </a:solidFill>
                <a:latin typeface="Times New Roman" panose="02020603050405020304" pitchFamily="18" charset="0"/>
                <a:cs typeface="Times New Roman" panose="02020603050405020304" pitchFamily="18" charset="0"/>
              </a:rPr>
              <a:t>MIN</a:t>
            </a:r>
            <a:r>
              <a:rPr sz="2050" b="0" spc="-35" dirty="0">
                <a:latin typeface="Times New Roman" panose="02020603050405020304" pitchFamily="18" charset="0"/>
                <a:cs typeface="Times New Roman" panose="02020603050405020304" pitchFamily="18" charset="0"/>
              </a:rPr>
              <a:t> </a:t>
            </a:r>
            <a:r>
              <a:rPr lang="en-GB" sz="2050" b="0" spc="-35" dirty="0">
                <a:latin typeface="Times New Roman" panose="02020603050405020304" pitchFamily="18" charset="0"/>
                <a:cs typeface="Times New Roman" panose="02020603050405020304" pitchFamily="18" charset="0"/>
              </a:rPr>
              <a:t>move </a:t>
            </a:r>
            <a:r>
              <a:rPr lang="en-GB" sz="2050" spc="-20" dirty="0">
                <a:latin typeface="Times New Roman" panose="02020603050405020304" pitchFamily="18" charset="0"/>
                <a:cs typeface="Times New Roman" panose="02020603050405020304" pitchFamily="18" charset="0"/>
              </a:rPr>
              <a:t>can</a:t>
            </a:r>
            <a:r>
              <a:rPr sz="2050" spc="110" dirty="0">
                <a:latin typeface="Times New Roman" panose="02020603050405020304" pitchFamily="18" charset="0"/>
                <a:cs typeface="Times New Roman" panose="02020603050405020304" pitchFamily="18" charset="0"/>
              </a:rPr>
              <a:t> </a:t>
            </a:r>
            <a:r>
              <a:rPr sz="2050" spc="-35" dirty="0">
                <a:latin typeface="Times New Roman" panose="02020603050405020304" pitchFamily="18" charset="0"/>
                <a:cs typeface="Times New Roman" panose="02020603050405020304" pitchFamily="18" charset="0"/>
              </a:rPr>
              <a:t>minimize</a:t>
            </a:r>
            <a:r>
              <a:rPr sz="2050" spc="110" dirty="0">
                <a:latin typeface="Times New Roman" panose="02020603050405020304" pitchFamily="18" charset="0"/>
                <a:cs typeface="Times New Roman" panose="02020603050405020304" pitchFamily="18" charset="0"/>
              </a:rPr>
              <a:t> </a:t>
            </a:r>
            <a:r>
              <a:rPr sz="2050" spc="30" dirty="0">
                <a:latin typeface="Times New Roman" panose="02020603050405020304" pitchFamily="18" charset="0"/>
                <a:cs typeface="Times New Roman" panose="02020603050405020304" pitchFamily="18" charset="0"/>
              </a:rPr>
              <a:t>utili</a:t>
            </a:r>
            <a:r>
              <a:rPr sz="2050" spc="-30" dirty="0">
                <a:latin typeface="Times New Roman" panose="02020603050405020304" pitchFamily="18" charset="0"/>
                <a:cs typeface="Times New Roman" panose="02020603050405020304" pitchFamily="18" charset="0"/>
              </a:rPr>
              <a:t>t</a:t>
            </a:r>
            <a:r>
              <a:rPr sz="2050" spc="-25" dirty="0">
                <a:latin typeface="Times New Roman" panose="02020603050405020304" pitchFamily="18" charset="0"/>
                <a:cs typeface="Times New Roman" panose="02020603050405020304" pitchFamily="18" charset="0"/>
              </a:rPr>
              <a:t>y</a:t>
            </a:r>
            <a:r>
              <a:rPr lang="en-GB" sz="2050" spc="-25" dirty="0">
                <a:latin typeface="Times New Roman" panose="02020603050405020304" pitchFamily="18" charset="0"/>
                <a:cs typeface="Times New Roman" panose="02020603050405020304" pitchFamily="18" charset="0"/>
              </a:rPr>
              <a:t>, this guaranteeing not to lose</a:t>
            </a:r>
            <a:endParaRPr sz="20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5683" y="4639693"/>
            <a:ext cx="8412018" cy="2608598"/>
          </a:xfrm>
          <a:prstGeom prst="rect">
            <a:avLst/>
          </a:prstGeom>
        </p:spPr>
        <p:txBody>
          <a:bodyPr vert="horz" wrap="square" lIns="0" tIns="14604" rIns="0" bIns="0" rtlCol="0">
            <a:spAutoFit/>
          </a:bodyPr>
          <a:lstStyle/>
          <a:p>
            <a:pPr marL="381000" indent="-342900">
              <a:lnSpc>
                <a:spcPct val="100000"/>
              </a:lnSpc>
              <a:spcBef>
                <a:spcPts val="3575"/>
              </a:spcBef>
              <a:buFont typeface="Wingdings" panose="05000000000000000000" pitchFamily="2" charset="2"/>
              <a:buChar char="q"/>
            </a:pPr>
            <a:r>
              <a:rPr sz="2050" spc="15" dirty="0">
                <a:latin typeface="Times New Roman"/>
                <a:cs typeface="Times New Roman"/>
              </a:rPr>
              <a:t>Optimal</a:t>
            </a:r>
            <a:r>
              <a:rPr sz="2050" spc="110" dirty="0">
                <a:latin typeface="Times New Roman"/>
                <a:cs typeface="Times New Roman"/>
              </a:rPr>
              <a:t> </a:t>
            </a:r>
            <a:r>
              <a:rPr sz="2050" spc="20" dirty="0">
                <a:latin typeface="Times New Roman"/>
                <a:cs typeface="Times New Roman"/>
              </a:rPr>
              <a:t>strategy</a:t>
            </a:r>
            <a:r>
              <a:rPr sz="2050" spc="114" dirty="0">
                <a:latin typeface="Times New Roman"/>
                <a:cs typeface="Times New Roman"/>
              </a:rPr>
              <a:t> </a:t>
            </a:r>
            <a:r>
              <a:rPr sz="2050" dirty="0">
                <a:latin typeface="Times New Roman"/>
                <a:cs typeface="Times New Roman"/>
              </a:rPr>
              <a:t>determined</a:t>
            </a:r>
            <a:r>
              <a:rPr sz="2050" spc="114" dirty="0">
                <a:latin typeface="Times New Roman"/>
                <a:cs typeface="Times New Roman"/>
              </a:rPr>
              <a:t> </a:t>
            </a:r>
            <a:r>
              <a:rPr sz="2050" spc="-30" dirty="0">
                <a:latin typeface="Times New Roman"/>
                <a:cs typeface="Times New Roman"/>
              </a:rPr>
              <a:t>by</a:t>
            </a:r>
            <a:r>
              <a:rPr sz="2050" spc="114" dirty="0">
                <a:latin typeface="Times New Roman"/>
                <a:cs typeface="Times New Roman"/>
              </a:rPr>
              <a:t> </a:t>
            </a:r>
            <a:r>
              <a:rPr sz="2050" spc="-25" dirty="0">
                <a:latin typeface="Times New Roman"/>
                <a:cs typeface="Times New Roman"/>
              </a:rPr>
              <a:t>examining</a:t>
            </a:r>
            <a:r>
              <a:rPr sz="2050" spc="114" dirty="0">
                <a:latin typeface="Times New Roman"/>
                <a:cs typeface="Times New Roman"/>
              </a:rPr>
              <a:t> </a:t>
            </a:r>
            <a:r>
              <a:rPr sz="2050" spc="-10" dirty="0">
                <a:latin typeface="Times New Roman"/>
                <a:cs typeface="Times New Roman"/>
              </a:rPr>
              <a:t>minimax</a:t>
            </a:r>
            <a:r>
              <a:rPr sz="2050" spc="114" dirty="0">
                <a:latin typeface="Times New Roman"/>
                <a:cs typeface="Times New Roman"/>
              </a:rPr>
              <a:t> </a:t>
            </a:r>
            <a:r>
              <a:rPr sz="2050" spc="-40" dirty="0">
                <a:latin typeface="Times New Roman"/>
                <a:cs typeface="Times New Roman"/>
              </a:rPr>
              <a:t>value</a:t>
            </a:r>
            <a:r>
              <a:rPr sz="2050" spc="114" dirty="0">
                <a:latin typeface="Times New Roman"/>
                <a:cs typeface="Times New Roman"/>
              </a:rPr>
              <a:t> </a:t>
            </a:r>
            <a:r>
              <a:rPr sz="2050" spc="-50" dirty="0">
                <a:latin typeface="Times New Roman"/>
                <a:cs typeface="Times New Roman"/>
              </a:rPr>
              <a:t>for</a:t>
            </a:r>
            <a:r>
              <a:rPr sz="2050" spc="110" dirty="0">
                <a:latin typeface="Times New Roman"/>
                <a:cs typeface="Times New Roman"/>
              </a:rPr>
              <a:t> </a:t>
            </a:r>
            <a:r>
              <a:rPr sz="2050" spc="-35" dirty="0">
                <a:latin typeface="Times New Roman"/>
                <a:cs typeface="Times New Roman"/>
              </a:rPr>
              <a:t>each</a:t>
            </a:r>
            <a:r>
              <a:rPr sz="2050" spc="114" dirty="0">
                <a:latin typeface="Times New Roman"/>
                <a:cs typeface="Times New Roman"/>
              </a:rPr>
              <a:t> </a:t>
            </a:r>
            <a:r>
              <a:rPr sz="2050" spc="-10" dirty="0">
                <a:latin typeface="Times New Roman"/>
                <a:cs typeface="Times New Roman"/>
              </a:rPr>
              <a:t>node.</a:t>
            </a:r>
            <a:endParaRPr sz="2050" dirty="0">
              <a:latin typeface="Times New Roman"/>
              <a:cs typeface="Times New Roman"/>
            </a:endParaRPr>
          </a:p>
          <a:p>
            <a:pPr marL="838200" marR="17780" lvl="1" indent="-342900">
              <a:lnSpc>
                <a:spcPct val="101200"/>
              </a:lnSpc>
              <a:spcBef>
                <a:spcPts val="1530"/>
              </a:spcBef>
              <a:buFont typeface="Wingdings" panose="05000000000000000000" pitchFamily="2" charset="2"/>
              <a:buChar char="Ø"/>
              <a:tabLst>
                <a:tab pos="3133725" algn="l"/>
              </a:tabLst>
            </a:pPr>
            <a:r>
              <a:rPr sz="2050" spc="-20" dirty="0">
                <a:latin typeface="Times New Roman"/>
                <a:cs typeface="Times New Roman"/>
              </a:rPr>
              <a:t>Minimax</a:t>
            </a:r>
            <a:r>
              <a:rPr sz="2050" spc="305" dirty="0">
                <a:latin typeface="Times New Roman"/>
                <a:cs typeface="Times New Roman"/>
              </a:rPr>
              <a:t> </a:t>
            </a:r>
            <a:r>
              <a:rPr sz="2050" spc="-45" dirty="0">
                <a:latin typeface="Times New Roman"/>
                <a:cs typeface="Times New Roman"/>
              </a:rPr>
              <a:t>decision</a:t>
            </a:r>
            <a:r>
              <a:rPr sz="2050" spc="305" dirty="0">
                <a:latin typeface="Times New Roman"/>
                <a:cs typeface="Times New Roman"/>
              </a:rPr>
              <a:t> </a:t>
            </a:r>
            <a:r>
              <a:rPr sz="2050" spc="-50" dirty="0">
                <a:latin typeface="Times New Roman"/>
                <a:cs typeface="Times New Roman"/>
              </a:rPr>
              <a:t>for</a:t>
            </a:r>
            <a:r>
              <a:rPr sz="2050" spc="310" dirty="0">
                <a:latin typeface="Times New Roman"/>
                <a:cs typeface="Times New Roman"/>
              </a:rPr>
              <a:t> </a:t>
            </a:r>
            <a:r>
              <a:rPr lang="en-GB" sz="2050" b="1" dirty="0">
                <a:solidFill>
                  <a:srgbClr val="3333FF"/>
                </a:solidFill>
                <a:latin typeface="Times New Roman" panose="02020603050405020304" pitchFamily="18" charset="0"/>
                <a:cs typeface="Times New Roman" panose="02020603050405020304" pitchFamily="18" charset="0"/>
              </a:rPr>
              <a:t>MAX</a:t>
            </a:r>
            <a:r>
              <a:rPr sz="2050" spc="-65" dirty="0">
                <a:latin typeface="Times New Roman"/>
                <a:cs typeface="Times New Roman"/>
              </a:rPr>
              <a:t>:</a:t>
            </a:r>
            <a:r>
              <a:rPr lang="en-GB" sz="2050" spc="-65" dirty="0">
                <a:latin typeface="Times New Roman"/>
                <a:cs typeface="Times New Roman"/>
              </a:rPr>
              <a:t> </a:t>
            </a:r>
            <a:r>
              <a:rPr sz="2050" spc="-20" dirty="0">
                <a:latin typeface="Times New Roman"/>
                <a:cs typeface="Times New Roman"/>
              </a:rPr>
              <a:t>play</a:t>
            </a:r>
            <a:r>
              <a:rPr sz="2050" spc="290" dirty="0">
                <a:latin typeface="Times New Roman"/>
                <a:cs typeface="Times New Roman"/>
              </a:rPr>
              <a:t> </a:t>
            </a:r>
            <a:r>
              <a:rPr sz="2050" spc="35" dirty="0">
                <a:latin typeface="Times New Roman"/>
                <a:cs typeface="Times New Roman"/>
              </a:rPr>
              <a:t>a</a:t>
            </a:r>
            <a:r>
              <a:rPr sz="2050" spc="295" dirty="0">
                <a:latin typeface="Times New Roman"/>
                <a:cs typeface="Times New Roman"/>
              </a:rPr>
              <a:t> </a:t>
            </a:r>
            <a:r>
              <a:rPr sz="2050" spc="-75" dirty="0">
                <a:latin typeface="Times New Roman"/>
                <a:cs typeface="Times New Roman"/>
              </a:rPr>
              <a:t>move</a:t>
            </a:r>
            <a:r>
              <a:rPr sz="2050" spc="290" dirty="0">
                <a:latin typeface="Times New Roman"/>
                <a:cs typeface="Times New Roman"/>
              </a:rPr>
              <a:t> </a:t>
            </a:r>
            <a:r>
              <a:rPr sz="2050" spc="95" dirty="0">
                <a:latin typeface="Times New Roman"/>
                <a:cs typeface="Times New Roman"/>
              </a:rPr>
              <a:t>at</a:t>
            </a:r>
            <a:r>
              <a:rPr sz="2050" spc="290" dirty="0">
                <a:latin typeface="Times New Roman"/>
                <a:cs typeface="Times New Roman"/>
              </a:rPr>
              <a:t> </a:t>
            </a:r>
            <a:r>
              <a:rPr sz="2050" spc="25" dirty="0">
                <a:latin typeface="Times New Roman"/>
                <a:cs typeface="Times New Roman"/>
              </a:rPr>
              <a:t>root</a:t>
            </a:r>
            <a:r>
              <a:rPr sz="2050" spc="290" dirty="0">
                <a:latin typeface="Times New Roman"/>
                <a:cs typeface="Times New Roman"/>
              </a:rPr>
              <a:t> </a:t>
            </a:r>
            <a:r>
              <a:rPr sz="2050" spc="95" dirty="0">
                <a:latin typeface="Times New Roman"/>
                <a:cs typeface="Times New Roman"/>
              </a:rPr>
              <a:t>that</a:t>
            </a:r>
            <a:r>
              <a:rPr sz="2050" spc="295" dirty="0">
                <a:latin typeface="Times New Roman"/>
                <a:cs typeface="Times New Roman"/>
              </a:rPr>
              <a:t> </a:t>
            </a:r>
            <a:r>
              <a:rPr sz="2050" spc="-40" dirty="0">
                <a:latin typeface="Times New Roman"/>
                <a:cs typeface="Times New Roman"/>
              </a:rPr>
              <a:t>yields</a:t>
            </a:r>
            <a:r>
              <a:rPr sz="2050" spc="290" dirty="0">
                <a:latin typeface="Times New Roman"/>
                <a:cs typeface="Times New Roman"/>
              </a:rPr>
              <a:t> </a:t>
            </a:r>
            <a:r>
              <a:rPr sz="2050" spc="35" dirty="0">
                <a:latin typeface="Times New Roman"/>
                <a:cs typeface="Times New Roman"/>
              </a:rPr>
              <a:t>a</a:t>
            </a:r>
            <a:r>
              <a:rPr lang="en-GB" sz="2050" spc="35" dirty="0">
                <a:latin typeface="Times New Roman"/>
                <a:cs typeface="Times New Roman"/>
              </a:rPr>
              <a:t> successor node</a:t>
            </a:r>
            <a:r>
              <a:rPr sz="2050" spc="-45" dirty="0">
                <a:latin typeface="Times New Roman"/>
                <a:cs typeface="Times New Roman"/>
              </a:rPr>
              <a:t> </a:t>
            </a:r>
            <a:r>
              <a:rPr sz="2050" spc="-500" dirty="0">
                <a:latin typeface="Times New Roman"/>
                <a:cs typeface="Times New Roman"/>
              </a:rPr>
              <a:t> </a:t>
            </a:r>
            <a:r>
              <a:rPr lang="en-GB" sz="2050" spc="-500" dirty="0">
                <a:latin typeface="Times New Roman"/>
                <a:cs typeface="Times New Roman"/>
              </a:rPr>
              <a:t>     </a:t>
            </a:r>
            <a:r>
              <a:rPr sz="2050" spc="5" dirty="0">
                <a:latin typeface="Times New Roman"/>
                <a:cs typeface="Times New Roman"/>
              </a:rPr>
              <a:t>with</a:t>
            </a:r>
            <a:r>
              <a:rPr lang="en-GB" sz="2050" spc="5" dirty="0">
                <a:latin typeface="Times New Roman"/>
                <a:cs typeface="Times New Roman"/>
              </a:rPr>
              <a:t> </a:t>
            </a:r>
            <a:r>
              <a:rPr sz="2050" spc="35" dirty="0">
                <a:latin typeface="Times New Roman"/>
                <a:cs typeface="Times New Roman"/>
              </a:rPr>
              <a:t>the</a:t>
            </a:r>
            <a:r>
              <a:rPr sz="2050" spc="90" dirty="0">
                <a:latin typeface="Times New Roman"/>
                <a:cs typeface="Times New Roman"/>
              </a:rPr>
              <a:t> </a:t>
            </a:r>
            <a:r>
              <a:rPr sz="2050" spc="-5" dirty="0">
                <a:latin typeface="Times New Roman"/>
                <a:cs typeface="Times New Roman"/>
              </a:rPr>
              <a:t>largest</a:t>
            </a:r>
            <a:r>
              <a:rPr sz="2050" spc="90" dirty="0">
                <a:latin typeface="Times New Roman"/>
                <a:cs typeface="Times New Roman"/>
              </a:rPr>
              <a:t> </a:t>
            </a:r>
            <a:r>
              <a:rPr sz="2050" b="0" spc="-15" dirty="0">
                <a:latin typeface="Times New Roman" panose="02020603050405020304" pitchFamily="18" charset="0"/>
                <a:cs typeface="Times New Roman" panose="02020603050405020304" pitchFamily="18" charset="0"/>
              </a:rPr>
              <a:t>Minimax</a:t>
            </a:r>
            <a:r>
              <a:rPr lang="en-GB" sz="2050" b="0" spc="-15" dirty="0">
                <a:latin typeface="Times New Roman" panose="02020603050405020304" pitchFamily="18" charset="0"/>
                <a:cs typeface="Times New Roman" panose="02020603050405020304" pitchFamily="18" charset="0"/>
              </a:rPr>
              <a:t> value</a:t>
            </a:r>
            <a:r>
              <a:rPr lang="en-GB" sz="2050" b="0" dirty="0">
                <a:latin typeface="Times New Roman" panose="02020603050405020304" pitchFamily="18" charset="0"/>
                <a:cs typeface="Times New Roman" panose="02020603050405020304" pitchFamily="18" charset="0"/>
              </a:rPr>
              <a:t> </a:t>
            </a:r>
            <a:r>
              <a:rPr sz="2050" spc="-80" dirty="0">
                <a:latin typeface="Times New Roman"/>
                <a:cs typeface="Times New Roman"/>
              </a:rPr>
              <a:t>–</a:t>
            </a:r>
            <a:r>
              <a:rPr sz="2050" spc="110" dirty="0">
                <a:latin typeface="Times New Roman"/>
                <a:cs typeface="Times New Roman"/>
              </a:rPr>
              <a:t> </a:t>
            </a:r>
            <a:r>
              <a:rPr sz="2050" spc="15" dirty="0">
                <a:latin typeface="Times New Roman"/>
                <a:cs typeface="Times New Roman"/>
              </a:rPr>
              <a:t>guara</a:t>
            </a:r>
            <a:r>
              <a:rPr sz="2050" spc="-40" dirty="0">
                <a:latin typeface="Times New Roman"/>
                <a:cs typeface="Times New Roman"/>
              </a:rPr>
              <a:t>n</a:t>
            </a:r>
            <a:r>
              <a:rPr sz="2050" spc="-10" dirty="0">
                <a:latin typeface="Times New Roman"/>
                <a:cs typeface="Times New Roman"/>
              </a:rPr>
              <a:t>tees</a:t>
            </a:r>
            <a:r>
              <a:rPr sz="2050" spc="110" dirty="0">
                <a:latin typeface="Times New Roman"/>
                <a:cs typeface="Times New Roman"/>
              </a:rPr>
              <a:t> </a:t>
            </a:r>
            <a:r>
              <a:rPr sz="2050" spc="5" dirty="0">
                <a:latin typeface="Times New Roman"/>
                <a:cs typeface="Times New Roman"/>
              </a:rPr>
              <a:t>optimal</a:t>
            </a:r>
            <a:r>
              <a:rPr sz="2050" spc="110" dirty="0">
                <a:latin typeface="Times New Roman"/>
                <a:cs typeface="Times New Roman"/>
              </a:rPr>
              <a:t> </a:t>
            </a:r>
            <a:r>
              <a:rPr sz="2050" spc="5" dirty="0">
                <a:latin typeface="Times New Roman"/>
                <a:cs typeface="Times New Roman"/>
              </a:rPr>
              <a:t>result</a:t>
            </a:r>
            <a:r>
              <a:rPr sz="2050" spc="110" dirty="0">
                <a:latin typeface="Times New Roman"/>
                <a:cs typeface="Times New Roman"/>
              </a:rPr>
              <a:t> </a:t>
            </a:r>
            <a:r>
              <a:rPr sz="2050" spc="-80" dirty="0">
                <a:latin typeface="Times New Roman"/>
                <a:cs typeface="Times New Roman"/>
              </a:rPr>
              <a:t>ev</a:t>
            </a:r>
            <a:r>
              <a:rPr sz="2050" spc="-25" dirty="0">
                <a:latin typeface="Times New Roman"/>
                <a:cs typeface="Times New Roman"/>
              </a:rPr>
              <a:t>en</a:t>
            </a:r>
            <a:r>
              <a:rPr sz="2050" spc="110" dirty="0">
                <a:latin typeface="Times New Roman"/>
                <a:cs typeface="Times New Roman"/>
              </a:rPr>
              <a:t> </a:t>
            </a:r>
            <a:r>
              <a:rPr sz="2050" spc="-85" dirty="0">
                <a:latin typeface="Times New Roman"/>
                <a:cs typeface="Times New Roman"/>
              </a:rPr>
              <a:t>if</a:t>
            </a:r>
            <a:r>
              <a:rPr sz="2050" spc="240" dirty="0">
                <a:latin typeface="Times New Roman"/>
                <a:cs typeface="Times New Roman"/>
              </a:rPr>
              <a:t> </a:t>
            </a:r>
            <a:r>
              <a:rPr lang="en-GB" sz="2050" b="1" dirty="0">
                <a:solidFill>
                  <a:srgbClr val="3333FF"/>
                </a:solidFill>
                <a:latin typeface="Times New Roman" panose="02020603050405020304" pitchFamily="18" charset="0"/>
                <a:cs typeface="Times New Roman" panose="02020603050405020304" pitchFamily="18" charset="0"/>
              </a:rPr>
              <a:t>MIN</a:t>
            </a:r>
            <a:r>
              <a:rPr sz="2050" b="0" spc="-35" dirty="0">
                <a:latin typeface="Bookman Old Style"/>
                <a:cs typeface="Bookman Old Style"/>
              </a:rPr>
              <a:t> </a:t>
            </a:r>
            <a:r>
              <a:rPr sz="2050" dirty="0">
                <a:latin typeface="Times New Roman"/>
                <a:cs typeface="Times New Roman"/>
              </a:rPr>
              <a:t>pl</a:t>
            </a:r>
            <a:r>
              <a:rPr sz="2050" spc="-55" dirty="0">
                <a:latin typeface="Times New Roman"/>
                <a:cs typeface="Times New Roman"/>
              </a:rPr>
              <a:t>a</a:t>
            </a:r>
            <a:r>
              <a:rPr sz="2050" spc="-45" dirty="0">
                <a:latin typeface="Times New Roman"/>
                <a:cs typeface="Times New Roman"/>
              </a:rPr>
              <a:t>ys</a:t>
            </a:r>
            <a:r>
              <a:rPr sz="2050" spc="110" dirty="0">
                <a:latin typeface="Times New Roman"/>
                <a:cs typeface="Times New Roman"/>
              </a:rPr>
              <a:t> </a:t>
            </a:r>
            <a:r>
              <a:rPr sz="2050" spc="-5" dirty="0">
                <a:latin typeface="Times New Roman"/>
                <a:cs typeface="Times New Roman"/>
              </a:rPr>
              <a:t>optimal</a:t>
            </a:r>
            <a:r>
              <a:rPr lang="en-GB" sz="2050" spc="-5" dirty="0">
                <a:latin typeface="Times New Roman"/>
                <a:cs typeface="Times New Roman"/>
              </a:rPr>
              <a:t>y,</a:t>
            </a:r>
            <a:r>
              <a:rPr sz="2050" spc="110" dirty="0">
                <a:latin typeface="Times New Roman"/>
                <a:cs typeface="Times New Roman"/>
              </a:rPr>
              <a:t> </a:t>
            </a:r>
            <a:r>
              <a:rPr sz="2050" spc="-25" dirty="0">
                <a:latin typeface="Times New Roman"/>
                <a:cs typeface="Times New Roman"/>
              </a:rPr>
              <a:t>i.e.,</a:t>
            </a:r>
            <a:r>
              <a:rPr sz="2050" spc="110" dirty="0">
                <a:latin typeface="Times New Roman"/>
                <a:cs typeface="Times New Roman"/>
              </a:rPr>
              <a:t> </a:t>
            </a:r>
            <a:r>
              <a:rPr sz="2050" spc="-85" dirty="0">
                <a:latin typeface="Times New Roman"/>
                <a:cs typeface="Times New Roman"/>
              </a:rPr>
              <a:t>if</a:t>
            </a:r>
            <a:r>
              <a:rPr sz="2050" spc="235" dirty="0">
                <a:latin typeface="Times New Roman"/>
                <a:cs typeface="Times New Roman"/>
              </a:rPr>
              <a:t> </a:t>
            </a:r>
            <a:r>
              <a:rPr lang="en-GB" sz="2050" b="1" dirty="0">
                <a:solidFill>
                  <a:srgbClr val="3333FF"/>
                </a:solidFill>
                <a:latin typeface="Times New Roman" panose="02020603050405020304" pitchFamily="18" charset="0"/>
                <a:cs typeface="Times New Roman" panose="02020603050405020304" pitchFamily="18" charset="0"/>
              </a:rPr>
              <a:t>MIN</a:t>
            </a:r>
            <a:r>
              <a:rPr sz="2050" b="0" spc="-30" dirty="0">
                <a:latin typeface="Bookman Old Style"/>
                <a:cs typeface="Bookman Old Style"/>
              </a:rPr>
              <a:t> </a:t>
            </a:r>
            <a:r>
              <a:rPr sz="2050" spc="-30" dirty="0">
                <a:latin typeface="Times New Roman"/>
                <a:cs typeface="Times New Roman"/>
              </a:rPr>
              <a:t>plays</a:t>
            </a:r>
            <a:r>
              <a:rPr sz="2050" spc="110" dirty="0">
                <a:latin typeface="Times New Roman"/>
                <a:cs typeface="Times New Roman"/>
              </a:rPr>
              <a:t> </a:t>
            </a:r>
            <a:r>
              <a:rPr sz="2050" spc="-70" dirty="0">
                <a:latin typeface="Times New Roman"/>
                <a:cs typeface="Times New Roman"/>
              </a:rPr>
              <a:t>moves</a:t>
            </a:r>
            <a:r>
              <a:rPr sz="2050" spc="114" dirty="0">
                <a:latin typeface="Times New Roman"/>
                <a:cs typeface="Times New Roman"/>
              </a:rPr>
              <a:t> </a:t>
            </a:r>
            <a:r>
              <a:rPr sz="2050" spc="-40" dirty="0">
                <a:latin typeface="Times New Roman"/>
                <a:cs typeface="Times New Roman"/>
              </a:rPr>
              <a:t>yielding</a:t>
            </a:r>
            <a:r>
              <a:rPr sz="2050" spc="110" dirty="0">
                <a:latin typeface="Times New Roman"/>
                <a:cs typeface="Times New Roman"/>
              </a:rPr>
              <a:t> </a:t>
            </a:r>
            <a:r>
              <a:rPr lang="en-GB" sz="2050" spc="35" dirty="0">
                <a:latin typeface="Times New Roman"/>
                <a:cs typeface="Times New Roman"/>
              </a:rPr>
              <a:t>a</a:t>
            </a:r>
            <a:r>
              <a:rPr sz="2050" spc="110" dirty="0">
                <a:latin typeface="Times New Roman"/>
                <a:cs typeface="Times New Roman"/>
              </a:rPr>
              <a:t> </a:t>
            </a:r>
            <a:r>
              <a:rPr lang="en-GB" sz="2050" spc="110" dirty="0">
                <a:latin typeface="Times New Roman"/>
                <a:cs typeface="Times New Roman"/>
              </a:rPr>
              <a:t>node with the </a:t>
            </a:r>
            <a:r>
              <a:rPr sz="2050" spc="-15" dirty="0">
                <a:latin typeface="Times New Roman"/>
                <a:cs typeface="Times New Roman"/>
              </a:rPr>
              <a:t>smallest</a:t>
            </a:r>
            <a:r>
              <a:rPr sz="2050" spc="114" dirty="0">
                <a:latin typeface="Times New Roman"/>
                <a:cs typeface="Times New Roman"/>
              </a:rPr>
              <a:t> </a:t>
            </a:r>
            <a:r>
              <a:rPr sz="2050" b="0" dirty="0">
                <a:latin typeface="Times New Roman" panose="02020603050405020304" pitchFamily="18" charset="0"/>
                <a:cs typeface="Times New Roman" panose="02020603050405020304" pitchFamily="18" charset="0"/>
              </a:rPr>
              <a:t>Minimax</a:t>
            </a:r>
            <a:r>
              <a:rPr lang="en-GB" sz="2050" b="0" dirty="0">
                <a:latin typeface="Times New Roman" panose="02020603050405020304" pitchFamily="18" charset="0"/>
                <a:cs typeface="Times New Roman" panose="02020603050405020304" pitchFamily="18" charset="0"/>
              </a:rPr>
              <a:t> value</a:t>
            </a:r>
          </a:p>
          <a:p>
            <a:pPr marL="838200" marR="17780" lvl="1" indent="-342900">
              <a:lnSpc>
                <a:spcPct val="101200"/>
              </a:lnSpc>
              <a:spcBef>
                <a:spcPts val="1530"/>
              </a:spcBef>
              <a:buFont typeface="Wingdings" panose="05000000000000000000" pitchFamily="2" charset="2"/>
              <a:buChar char="Ø"/>
              <a:tabLst>
                <a:tab pos="3133725" algn="l"/>
              </a:tabLst>
            </a:pPr>
            <a:r>
              <a:rPr lang="en-GB" sz="2050" dirty="0">
                <a:latin typeface="Times New Roman" panose="02020603050405020304" pitchFamily="18" charset="0"/>
                <a:cs typeface="Times New Roman" panose="02020603050405020304" pitchFamily="18" charset="0"/>
              </a:rPr>
              <a:t>Minimax decision for </a:t>
            </a:r>
            <a:r>
              <a:rPr lang="en-GB" sz="2050" b="1" dirty="0">
                <a:solidFill>
                  <a:srgbClr val="3333FF"/>
                </a:solidFill>
                <a:latin typeface="Times New Roman" panose="02020603050405020304" pitchFamily="18" charset="0"/>
                <a:cs typeface="Times New Roman" panose="02020603050405020304" pitchFamily="18" charset="0"/>
              </a:rPr>
              <a:t>MIN</a:t>
            </a:r>
            <a:r>
              <a:rPr lang="en-GB" sz="2050" b="1" dirty="0">
                <a:solidFill>
                  <a:schemeClr val="accent1"/>
                </a:solidFill>
                <a:latin typeface="Times New Roman" panose="02020603050405020304" pitchFamily="18" charset="0"/>
                <a:cs typeface="Times New Roman" panose="02020603050405020304" pitchFamily="18" charset="0"/>
              </a:rPr>
              <a:t>: </a:t>
            </a:r>
            <a:r>
              <a:rPr lang="en-GB" sz="2050" dirty="0">
                <a:latin typeface="Times New Roman" panose="02020603050405020304" pitchFamily="18" charset="0"/>
                <a:cs typeface="Times New Roman" panose="02020603050405020304" pitchFamily="18" charset="0"/>
              </a:rPr>
              <a:t>play moves in response to the moves of </a:t>
            </a:r>
            <a:r>
              <a:rPr lang="en-GB" sz="2050" b="1" dirty="0">
                <a:solidFill>
                  <a:srgbClr val="3333FF"/>
                </a:solidFill>
                <a:latin typeface="Times New Roman" panose="02020603050405020304" pitchFamily="18" charset="0"/>
                <a:cs typeface="Times New Roman" panose="02020603050405020304" pitchFamily="18" charset="0"/>
              </a:rPr>
              <a:t>MAX</a:t>
            </a:r>
            <a:r>
              <a:rPr lang="en-GB" sz="2050" dirty="0">
                <a:latin typeface="Times New Roman" panose="02020603050405020304" pitchFamily="18" charset="0"/>
                <a:cs typeface="Times New Roman" panose="02020603050405020304" pitchFamily="18" charset="0"/>
              </a:rPr>
              <a:t> which minimize Minimax value</a:t>
            </a:r>
            <a:endParaRPr sz="205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D7A368D-06D4-4B30-8EB8-CD7D81C0298E}"/>
              </a:ext>
            </a:extLst>
          </p:cNvPr>
          <p:cNvPicPr>
            <a:picLocks noChangeAspect="1"/>
          </p:cNvPicPr>
          <p:nvPr/>
        </p:nvPicPr>
        <p:blipFill>
          <a:blip r:embed="rId2"/>
          <a:stretch>
            <a:fillRect/>
          </a:stretch>
        </p:blipFill>
        <p:spPr>
          <a:xfrm>
            <a:off x="1039570" y="3103518"/>
            <a:ext cx="8017766" cy="15101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304" y="798823"/>
            <a:ext cx="7722234" cy="382905"/>
          </a:xfrm>
          <a:prstGeom prst="rect">
            <a:avLst/>
          </a:prstGeom>
          <a:ln w="50609">
            <a:solidFill>
              <a:srgbClr val="000000"/>
            </a:solidFill>
          </a:ln>
        </p:spPr>
        <p:txBody>
          <a:bodyPr vert="horz" wrap="square" lIns="0" tIns="0" rIns="0" bIns="0" rtlCol="0">
            <a:spAutoFit/>
          </a:bodyPr>
          <a:lstStyle/>
          <a:p>
            <a:pPr marL="831215">
              <a:lnSpc>
                <a:spcPts val="2630"/>
              </a:lnSpc>
              <a:tabLst>
                <a:tab pos="3945254" algn="l"/>
              </a:tabLst>
            </a:pPr>
            <a:r>
              <a:rPr spc="-55" dirty="0"/>
              <a:t>Minimax</a:t>
            </a:r>
            <a:r>
              <a:rPr spc="340" dirty="0"/>
              <a:t> </a:t>
            </a:r>
            <a:r>
              <a:rPr spc="-90" dirty="0"/>
              <a:t>example:	Simple</a:t>
            </a:r>
            <a:r>
              <a:rPr spc="295" dirty="0"/>
              <a:t> </a:t>
            </a:r>
            <a:r>
              <a:rPr spc="-30" dirty="0"/>
              <a:t>2-ply</a:t>
            </a:r>
            <a:r>
              <a:rPr spc="300" dirty="0"/>
              <a:t> </a:t>
            </a:r>
            <a:r>
              <a:rPr spc="-95" dirty="0"/>
              <a:t>game</a:t>
            </a:r>
          </a:p>
        </p:txBody>
      </p:sp>
      <p:sp>
        <p:nvSpPr>
          <p:cNvPr id="48" name="object 48"/>
          <p:cNvSpPr txBox="1"/>
          <p:nvPr/>
        </p:nvSpPr>
        <p:spPr>
          <a:xfrm>
            <a:off x="4960963" y="7008081"/>
            <a:ext cx="702945" cy="127000"/>
          </a:xfrm>
          <a:prstGeom prst="rect">
            <a:avLst/>
          </a:prstGeom>
        </p:spPr>
        <p:txBody>
          <a:bodyPr vert="horz" wrap="square" lIns="0" tIns="0" rIns="0" bIns="0" rtlCol="0">
            <a:spAutoFit/>
          </a:bodyPr>
          <a:lstStyle/>
          <a:p>
            <a:pPr marL="12700">
              <a:lnSpc>
                <a:spcPts val="860"/>
              </a:lnSpc>
            </a:pPr>
            <a:r>
              <a:rPr sz="800" spc="10" dirty="0">
                <a:latin typeface="Palatino Linotype"/>
                <a:cs typeface="Palatino Linotype"/>
              </a:rPr>
              <a:t>Playing</a:t>
            </a:r>
            <a:r>
              <a:rPr sz="800" spc="20" dirty="0">
                <a:latin typeface="Palatino Linotype"/>
                <a:cs typeface="Palatino Linotype"/>
              </a:rPr>
              <a:t> </a:t>
            </a:r>
            <a:r>
              <a:rPr sz="800" spc="-5" dirty="0">
                <a:latin typeface="Palatino Linotype"/>
                <a:cs typeface="Palatino Linotype"/>
              </a:rPr>
              <a:t>games</a:t>
            </a:r>
            <a:endParaRPr sz="800">
              <a:latin typeface="Palatino Linotype"/>
              <a:cs typeface="Palatino Linotype"/>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i="1" spc="70" dirty="0">
                <a:solidFill>
                  <a:srgbClr val="00A1CB"/>
                </a:solidFill>
              </a:rPr>
              <a:t>AIMA</a:t>
            </a:r>
            <a:r>
              <a:rPr i="1" spc="10" dirty="0">
                <a:solidFill>
                  <a:srgbClr val="00A1CB"/>
                </a:solidFill>
              </a:rPr>
              <a:t> </a:t>
            </a:r>
            <a:r>
              <a:rPr b="0" spc="25" dirty="0">
                <a:latin typeface="Palatino Linotype"/>
                <a:cs typeface="Palatino Linotype"/>
              </a:rPr>
              <a:t>Ch.</a:t>
            </a:r>
            <a:r>
              <a:rPr b="0" spc="145" dirty="0">
                <a:latin typeface="Palatino Linotype"/>
                <a:cs typeface="Palatino Linotype"/>
              </a:rPr>
              <a:t> </a:t>
            </a:r>
            <a:r>
              <a:rPr b="0" spc="20" dirty="0">
                <a:latin typeface="Palatino Linotype"/>
                <a:cs typeface="Palatino Linotype"/>
              </a:rPr>
              <a:t>5</a:t>
            </a:r>
          </a:p>
        </p:txBody>
      </p:sp>
      <p:sp>
        <p:nvSpPr>
          <p:cNvPr id="51" name="object 5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9</a:t>
            </a:fld>
            <a:endParaRPr spc="20" dirty="0"/>
          </a:p>
        </p:txBody>
      </p:sp>
      <p:pic>
        <p:nvPicPr>
          <p:cNvPr id="53" name="Picture 52">
            <a:extLst>
              <a:ext uri="{FF2B5EF4-FFF2-40B4-BE49-F238E27FC236}">
                <a16:creationId xmlns:a16="http://schemas.microsoft.com/office/drawing/2014/main" id="{23A9D655-4B96-47E6-AD46-333F3BD63126}"/>
              </a:ext>
            </a:extLst>
          </p:cNvPr>
          <p:cNvPicPr>
            <a:picLocks noChangeAspect="1"/>
          </p:cNvPicPr>
          <p:nvPr/>
        </p:nvPicPr>
        <p:blipFill>
          <a:blip r:embed="rId2"/>
          <a:stretch>
            <a:fillRect/>
          </a:stretch>
        </p:blipFill>
        <p:spPr>
          <a:xfrm>
            <a:off x="1168304" y="1876425"/>
            <a:ext cx="7828571" cy="34190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1211</TotalTime>
  <Words>3383</Words>
  <Application>Microsoft Office PowerPoint</Application>
  <PresentationFormat>Custom</PresentationFormat>
  <Paragraphs>639</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Bookman Old Style</vt:lpstr>
      <vt:lpstr>Calibri</vt:lpstr>
      <vt:lpstr>Cambria Math</vt:lpstr>
      <vt:lpstr>Consolas</vt:lpstr>
      <vt:lpstr>DejaVu Sans Condensed</vt:lpstr>
      <vt:lpstr>Georgia</vt:lpstr>
      <vt:lpstr>Palatino Linotype</vt:lpstr>
      <vt:lpstr>Times New Roman</vt:lpstr>
      <vt:lpstr>Wingdings</vt:lpstr>
      <vt:lpstr>Office Theme</vt:lpstr>
      <vt:lpstr>Artificial Intelligence</vt:lpstr>
      <vt:lpstr>Outline</vt:lpstr>
      <vt:lpstr>Games vs. search problems</vt:lpstr>
      <vt:lpstr>Types of games</vt:lpstr>
      <vt:lpstr>Two-player, fully observable, zero-sum games</vt:lpstr>
      <vt:lpstr>Game tree</vt:lpstr>
      <vt:lpstr>Optimal Strategies</vt:lpstr>
      <vt:lpstr>Minimax algorithm</vt:lpstr>
      <vt:lpstr>Minimax example: Simple 2-ply game</vt:lpstr>
      <vt:lpstr>PowerPoint Presentation</vt:lpstr>
      <vt:lpstr>Properties of minimax</vt:lpstr>
      <vt:lpstr>α–β pruning</vt:lpstr>
      <vt:lpstr>α–β pruning example</vt:lpstr>
      <vt:lpstr>α–β pruning example</vt:lpstr>
      <vt:lpstr>α–β pruning example</vt:lpstr>
      <vt:lpstr>α–β pruning example</vt:lpstr>
      <vt:lpstr>α–β pruning example</vt:lpstr>
      <vt:lpstr>PowerPoint Presentation</vt:lpstr>
      <vt:lpstr>PowerPoint Presentation</vt:lpstr>
      <vt:lpstr>PowerPoint Presentation</vt:lpstr>
      <vt:lpstr>Properties of α–β</vt:lpstr>
      <vt:lpstr>Move ordering</vt:lpstr>
      <vt:lpstr>Properties of α–β</vt:lpstr>
      <vt:lpstr>Dealing with resource limits</vt:lpstr>
      <vt:lpstr>Exact values of Eval do not matter</vt:lpstr>
      <vt:lpstr>Practical evaluation functions</vt:lpstr>
      <vt:lpstr>Defining evaluation functions</vt:lpstr>
      <vt:lpstr>Cutting off search strategies</vt:lpstr>
      <vt:lpstr>Search vs. lookup</vt:lpstr>
      <vt:lpstr>Deterministic games in practice</vt:lpstr>
      <vt:lpstr>Nondeterministic games: backgammon</vt:lpstr>
      <vt:lpstr>Nondeterministic games in general</vt:lpstr>
      <vt:lpstr>Nondeterministic games in general</vt:lpstr>
      <vt:lpstr>Expectiminimax algorithm</vt:lpstr>
      <vt:lpstr>Pruning in nondeterministic game trees</vt:lpstr>
      <vt:lpstr>Pruning in nondeterministic game trees</vt:lpstr>
      <vt:lpstr>Pruning in nondeterministic game trees</vt:lpstr>
      <vt:lpstr>Pruning in nondeterministic game trees</vt:lpstr>
      <vt:lpstr>Pruning in nondeterministic game trees</vt:lpstr>
      <vt:lpstr>Pruning in nondeterministic game trees</vt:lpstr>
      <vt:lpstr>Pruning in nondeterministic game trees</vt:lpstr>
      <vt:lpstr>Pruning in nondeterministic game trees</vt:lpstr>
      <vt:lpstr>Exact values of Eval DO matter</vt:lpstr>
      <vt:lpstr>Nondeterministic games in practice</vt:lpstr>
      <vt:lpstr>Monte Carlo simulation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Oem</dc:creator>
  <cp:lastModifiedBy>Ghanem, Mohamed Chahine</cp:lastModifiedBy>
  <cp:revision>13</cp:revision>
  <dcterms:created xsi:type="dcterms:W3CDTF">2021-09-27T08:32:26Z</dcterms:created>
  <dcterms:modified xsi:type="dcterms:W3CDTF">2023-10-22T20:18:58Z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2018-12-18T00:00:00Z</vt:filetime>
  </property>
  <property fmtid="{D5CDD505-2E9C-101B-9397-08002B2CF9AE}" pid="3" name="Creator">
    <vt:lpwstr>TeX</vt:lpwstr>
  </property>
  <property fmtid="{D5CDD505-2E9C-101B-9397-08002B2CF9AE}" pid="4" name="LastSaved">
    <vt:filetime>2021-09-27T00:00:00Z</vt:filetime>
  </property>
</Properties>
</file>