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18288000" cy="10287000"/>
  <p:notesSz cx="6858000" cy="9144000"/>
  <p:embeddedFontLst>
    <p:embeddedFont>
      <p:font typeface="Arimo" panose="020B0604020202020204" charset="0"/>
      <p:regular r:id="rId9"/>
    </p:embeddedFont>
    <p:embeddedFont>
      <p:font typeface="Source Serif Pro" panose="020F0502020204030204" pitchFamily="18" charset="0"/>
      <p:regular r:id="rId10"/>
    </p:embeddedFont>
    <p:embeddedFont>
      <p:font typeface="Source Serif Pro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8CA1A8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92238" y="2570709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Flood Risk Analysis Using Satellite Imagery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2238" y="4767858"/>
            <a:ext cx="9445526" cy="907256"/>
            <a:chOff x="0" y="0"/>
            <a:chExt cx="12594035" cy="12096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Accurate flood risk data is more critical than ever. Satellite imagery offers a revolutionary approach to flood analysis.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2238" y="5994052"/>
            <a:ext cx="9445526" cy="907256"/>
            <a:chOff x="0" y="0"/>
            <a:chExt cx="12594035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This presentation will explore how satellite imagery is transforming flood risk assessment, providing timely insights for better preparedness.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7475" y="7236619"/>
            <a:ext cx="463154" cy="463154"/>
            <a:chOff x="0" y="0"/>
            <a:chExt cx="617538" cy="61753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17601" cy="617601"/>
            </a:xfrm>
            <a:custGeom>
              <a:avLst/>
              <a:gdLst/>
              <a:ahLst/>
              <a:cxnLst/>
              <a:rect l="l" t="t" r="r" b="b"/>
              <a:pathLst>
                <a:path w="617601" h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8" name="Freeform 18" descr="preencoded.png"/>
          <p:cNvSpPr/>
          <p:nvPr/>
        </p:nvSpPr>
        <p:spPr>
          <a:xfrm>
            <a:off x="1001762" y="7250906"/>
            <a:ext cx="434579" cy="434579"/>
          </a:xfrm>
          <a:custGeom>
            <a:avLst/>
            <a:gdLst/>
            <a:ahLst/>
            <a:cxnLst/>
            <a:rect l="l" t="t" r="r" b="b"/>
            <a:pathLst>
              <a:path w="434579" h="434579">
                <a:moveTo>
                  <a:pt x="0" y="0"/>
                </a:moveTo>
                <a:lnTo>
                  <a:pt x="434579" y="0"/>
                </a:lnTo>
                <a:lnTo>
                  <a:pt x="434579" y="434579"/>
                </a:lnTo>
                <a:lnTo>
                  <a:pt x="0" y="434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587550" y="7220247"/>
            <a:ext cx="2584400" cy="986885"/>
            <a:chOff x="0" y="0"/>
            <a:chExt cx="3445867" cy="131584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445867" cy="1315847"/>
            </a:xfrm>
            <a:custGeom>
              <a:avLst/>
              <a:gdLst/>
              <a:ahLst/>
              <a:cxnLst/>
              <a:rect l="l" t="t" r="r" b="b"/>
              <a:pathLst>
                <a:path w="3445867" h="1315847">
                  <a:moveTo>
                    <a:pt x="0" y="0"/>
                  </a:moveTo>
                  <a:lnTo>
                    <a:pt x="3445867" y="0"/>
                  </a:lnTo>
                  <a:lnTo>
                    <a:pt x="3445867" y="1315847"/>
                  </a:lnTo>
                  <a:lnTo>
                    <a:pt x="0" y="1315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3445867" cy="13634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74"/>
                </a:lnSpc>
              </a:pPr>
              <a:r>
                <a:rPr lang="en-US" sz="2750" b="1">
                  <a:solidFill>
                    <a:srgbClr val="504C49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by Vinay &amp; Midhun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FDAC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92238" y="816471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Understanding Flood Risk Analysis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2238" y="3013621"/>
            <a:ext cx="9445526" cy="907256"/>
            <a:chOff x="0" y="0"/>
            <a:chExt cx="12594035" cy="12096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Flood risk is defined as probability multiplied by impact. Traditional methods include hydrological models, historical data, and ground surveys.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2238" y="4239816"/>
            <a:ext cx="9445526" cy="907256"/>
            <a:chOff x="0" y="0"/>
            <a:chExt cx="12594035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Limitations are data scarcity, high costs, and limited spatial coverage. These challenges highlight the need for better approaches.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92238" y="5466010"/>
            <a:ext cx="4581079" cy="2087315"/>
            <a:chOff x="0" y="0"/>
            <a:chExt cx="6108105" cy="278308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108192" cy="2783078"/>
            </a:xfrm>
            <a:custGeom>
              <a:avLst/>
              <a:gdLst/>
              <a:ahLst/>
              <a:cxnLst/>
              <a:rect l="l" t="t" r="r" b="b"/>
              <a:pathLst>
                <a:path w="6108192" h="2783078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2726309"/>
                  </a:lnTo>
                  <a:cubicBezTo>
                    <a:pt x="6108192" y="2757678"/>
                    <a:pt x="6082792" y="2783078"/>
                    <a:pt x="6051423" y="2783078"/>
                  </a:cubicBezTo>
                  <a:lnTo>
                    <a:pt x="56769" y="2783078"/>
                  </a:lnTo>
                  <a:cubicBezTo>
                    <a:pt x="25400" y="2783078"/>
                    <a:pt x="0" y="2757678"/>
                    <a:pt x="0" y="2726309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275755" y="5749529"/>
            <a:ext cx="3544044" cy="442912"/>
            <a:chOff x="0" y="0"/>
            <a:chExt cx="4725392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504C49"/>
                  </a:solidFill>
                  <a:latin typeface="Arimo"/>
                  <a:ea typeface="Arimo"/>
                  <a:cs typeface="Arimo"/>
                  <a:sym typeface="Arimo"/>
                </a:rPr>
                <a:t>Data Scarcity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75755" y="6362551"/>
            <a:ext cx="4014044" cy="907256"/>
            <a:chOff x="0" y="0"/>
            <a:chExt cx="5352058" cy="120967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52058" cy="1209675"/>
            </a:xfrm>
            <a:custGeom>
              <a:avLst/>
              <a:gdLst/>
              <a:ahLst/>
              <a:cxnLst/>
              <a:rect l="l" t="t" r="r" b="b"/>
              <a:pathLst>
                <a:path w="5352058" h="1209675">
                  <a:moveTo>
                    <a:pt x="0" y="0"/>
                  </a:moveTo>
                  <a:lnTo>
                    <a:pt x="5352058" y="0"/>
                  </a:lnTo>
                  <a:lnTo>
                    <a:pt x="535205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85725"/>
              <a:ext cx="535205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Limited information hinders accurate assessment.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856834" y="5466010"/>
            <a:ext cx="4581079" cy="2087315"/>
            <a:chOff x="0" y="0"/>
            <a:chExt cx="6108105" cy="27830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108192" cy="2783078"/>
            </a:xfrm>
            <a:custGeom>
              <a:avLst/>
              <a:gdLst/>
              <a:ahLst/>
              <a:cxnLst/>
              <a:rect l="l" t="t" r="r" b="b"/>
              <a:pathLst>
                <a:path w="6108192" h="2783078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2726309"/>
                  </a:lnTo>
                  <a:cubicBezTo>
                    <a:pt x="6108192" y="2757678"/>
                    <a:pt x="6082792" y="2783078"/>
                    <a:pt x="6051423" y="2783078"/>
                  </a:cubicBezTo>
                  <a:lnTo>
                    <a:pt x="56769" y="2783078"/>
                  </a:lnTo>
                  <a:cubicBezTo>
                    <a:pt x="25400" y="2783078"/>
                    <a:pt x="0" y="2757678"/>
                    <a:pt x="0" y="2726309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6140351" y="5749529"/>
            <a:ext cx="3544044" cy="442912"/>
            <a:chOff x="0" y="0"/>
            <a:chExt cx="4725392" cy="5905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504C49"/>
                  </a:solidFill>
                  <a:latin typeface="Arimo"/>
                  <a:ea typeface="Arimo"/>
                  <a:cs typeface="Arimo"/>
                  <a:sym typeface="Arimo"/>
                </a:rPr>
                <a:t>High Costs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140351" y="6362551"/>
            <a:ext cx="4014044" cy="907256"/>
            <a:chOff x="0" y="0"/>
            <a:chExt cx="5352058" cy="120967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352058" cy="1209675"/>
            </a:xfrm>
            <a:custGeom>
              <a:avLst/>
              <a:gdLst/>
              <a:ahLst/>
              <a:cxnLst/>
              <a:rect l="l" t="t" r="r" b="b"/>
              <a:pathLst>
                <a:path w="5352058" h="1209675">
                  <a:moveTo>
                    <a:pt x="0" y="0"/>
                  </a:moveTo>
                  <a:lnTo>
                    <a:pt x="5352058" y="0"/>
                  </a:lnTo>
                  <a:lnTo>
                    <a:pt x="535205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85725"/>
              <a:ext cx="535205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Traditional methods are expensive to implement.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92238" y="7836842"/>
            <a:ext cx="9445526" cy="1633686"/>
            <a:chOff x="0" y="0"/>
            <a:chExt cx="12594035" cy="217824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593955" cy="2178177"/>
            </a:xfrm>
            <a:custGeom>
              <a:avLst/>
              <a:gdLst/>
              <a:ahLst/>
              <a:cxnLst/>
              <a:rect l="l" t="t" r="r" b="b"/>
              <a:pathLst>
                <a:path w="12593955" h="217817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12537313" y="0"/>
                  </a:lnTo>
                  <a:cubicBezTo>
                    <a:pt x="12568682" y="0"/>
                    <a:pt x="12593955" y="25400"/>
                    <a:pt x="12593955" y="56642"/>
                  </a:cubicBezTo>
                  <a:lnTo>
                    <a:pt x="12593955" y="2121535"/>
                  </a:lnTo>
                  <a:cubicBezTo>
                    <a:pt x="12593955" y="2152904"/>
                    <a:pt x="12568555" y="2178177"/>
                    <a:pt x="12537313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275755" y="8120360"/>
            <a:ext cx="3544044" cy="442912"/>
            <a:chOff x="0" y="0"/>
            <a:chExt cx="4725392" cy="59055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504C49"/>
                  </a:solidFill>
                  <a:latin typeface="Arimo"/>
                  <a:ea typeface="Arimo"/>
                  <a:cs typeface="Arimo"/>
                  <a:sym typeface="Arimo"/>
                </a:rPr>
                <a:t>Limited Coverage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75755" y="8733384"/>
            <a:ext cx="8878491" cy="453629"/>
            <a:chOff x="0" y="0"/>
            <a:chExt cx="11837988" cy="60483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837988" cy="604838"/>
            </a:xfrm>
            <a:custGeom>
              <a:avLst/>
              <a:gdLst/>
              <a:ahLst/>
              <a:cxnLst/>
              <a:rect l="l" t="t" r="r" b="b"/>
              <a:pathLst>
                <a:path w="11837988" h="604838">
                  <a:moveTo>
                    <a:pt x="0" y="0"/>
                  </a:moveTo>
                  <a:lnTo>
                    <a:pt x="11837988" y="0"/>
                  </a:lnTo>
                  <a:lnTo>
                    <a:pt x="118379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1183798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Ground surveys have restricted spatial reach.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CC297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92238" y="2101155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Satellite Imagery for Flood Mapping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2238" y="4298305"/>
            <a:ext cx="9445526" cy="907256"/>
            <a:chOff x="0" y="0"/>
            <a:chExt cx="12594035" cy="12096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Optical and radar satellite imagery provide flood mapping. Radar excels due to all-weather, day/night imaging capabilities.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2238" y="5524500"/>
            <a:ext cx="9445526" cy="907256"/>
            <a:chOff x="0" y="0"/>
            <a:chExt cx="12594035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This technology offers flood extent mapping, water depth estimation, and damage assessment. It provides a comprehensive view.</a:t>
              </a:r>
            </a:p>
          </p:txBody>
        </p:sp>
      </p:grpSp>
      <p:sp>
        <p:nvSpPr>
          <p:cNvPr id="16" name="Freeform 16" descr="preencoded.png"/>
          <p:cNvSpPr/>
          <p:nvPr/>
        </p:nvSpPr>
        <p:spPr>
          <a:xfrm>
            <a:off x="992238" y="6750695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19" y="0"/>
                </a:lnTo>
                <a:lnTo>
                  <a:pt x="708719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992238" y="7742932"/>
            <a:ext cx="2864941" cy="442912"/>
            <a:chOff x="0" y="0"/>
            <a:chExt cx="3819922" cy="5905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819922" cy="590550"/>
            </a:xfrm>
            <a:custGeom>
              <a:avLst/>
              <a:gdLst/>
              <a:ahLst/>
              <a:cxnLst/>
              <a:rect l="l" t="t" r="r" b="b"/>
              <a:pathLst>
                <a:path w="3819922" h="590550">
                  <a:moveTo>
                    <a:pt x="0" y="0"/>
                  </a:moveTo>
                  <a:lnTo>
                    <a:pt x="3819922" y="0"/>
                  </a:lnTo>
                  <a:lnTo>
                    <a:pt x="381992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81992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504C49"/>
                  </a:solidFill>
                  <a:latin typeface="Arimo"/>
                  <a:ea typeface="Arimo"/>
                  <a:cs typeface="Arimo"/>
                  <a:sym typeface="Arimo"/>
                </a:rPr>
                <a:t>Optical Imagery</a:t>
              </a:r>
            </a:p>
          </p:txBody>
        </p:sp>
      </p:grpSp>
      <p:sp>
        <p:nvSpPr>
          <p:cNvPr id="20" name="Freeform 20" descr="preencoded.png"/>
          <p:cNvSpPr/>
          <p:nvPr/>
        </p:nvSpPr>
        <p:spPr>
          <a:xfrm>
            <a:off x="4282380" y="6750695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4282380" y="7742932"/>
            <a:ext cx="2865090" cy="442912"/>
            <a:chOff x="0" y="0"/>
            <a:chExt cx="3820120" cy="5905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820120" cy="590550"/>
            </a:xfrm>
            <a:custGeom>
              <a:avLst/>
              <a:gdLst/>
              <a:ahLst/>
              <a:cxnLst/>
              <a:rect l="l" t="t" r="r" b="b"/>
              <a:pathLst>
                <a:path w="3820120" h="590550">
                  <a:moveTo>
                    <a:pt x="0" y="0"/>
                  </a:moveTo>
                  <a:lnTo>
                    <a:pt x="3820120" y="0"/>
                  </a:lnTo>
                  <a:lnTo>
                    <a:pt x="382012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820120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504C49"/>
                  </a:solidFill>
                  <a:latin typeface="Arimo"/>
                  <a:ea typeface="Arimo"/>
                  <a:cs typeface="Arimo"/>
                  <a:sym typeface="Arimo"/>
                </a:rPr>
                <a:t>Radar Imagery</a:t>
              </a:r>
            </a:p>
          </p:txBody>
        </p:sp>
      </p:grpSp>
      <p:sp>
        <p:nvSpPr>
          <p:cNvPr id="24" name="Freeform 24" descr="preencoded.png"/>
          <p:cNvSpPr/>
          <p:nvPr/>
        </p:nvSpPr>
        <p:spPr>
          <a:xfrm>
            <a:off x="7572672" y="6750695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7572672" y="7742932"/>
            <a:ext cx="2864941" cy="442912"/>
            <a:chOff x="0" y="0"/>
            <a:chExt cx="3819922" cy="5905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819922" cy="590550"/>
            </a:xfrm>
            <a:custGeom>
              <a:avLst/>
              <a:gdLst/>
              <a:ahLst/>
              <a:cxnLst/>
              <a:rect l="l" t="t" r="r" b="b"/>
              <a:pathLst>
                <a:path w="3819922" h="590550">
                  <a:moveTo>
                    <a:pt x="0" y="0"/>
                  </a:moveTo>
                  <a:lnTo>
                    <a:pt x="3819922" y="0"/>
                  </a:lnTo>
                  <a:lnTo>
                    <a:pt x="381992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81992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504C49"/>
                  </a:solidFill>
                  <a:latin typeface="Arimo"/>
                  <a:ea typeface="Arimo"/>
                  <a:cs typeface="Arimo"/>
                  <a:sym typeface="Arimo"/>
                </a:rPr>
                <a:t>Flood Extent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2238" y="2083445"/>
            <a:ext cx="9089380" cy="885974"/>
            <a:chOff x="0" y="0"/>
            <a:chExt cx="12119173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19173" cy="1181298"/>
            </a:xfrm>
            <a:custGeom>
              <a:avLst/>
              <a:gdLst/>
              <a:ahLst/>
              <a:cxnLst/>
              <a:rect l="l" t="t" r="r" b="b"/>
              <a:pathLst>
                <a:path w="12119173" h="1181298">
                  <a:moveTo>
                    <a:pt x="0" y="0"/>
                  </a:moveTo>
                  <a:lnTo>
                    <a:pt x="12119173" y="0"/>
                  </a:lnTo>
                  <a:lnTo>
                    <a:pt x="12119173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119173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Key Satellite Data Sources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2238" y="3536454"/>
            <a:ext cx="16303526" cy="907256"/>
            <a:chOff x="0" y="0"/>
            <a:chExt cx="21738035" cy="12096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34" cy="1209675"/>
            </a:xfrm>
            <a:custGeom>
              <a:avLst/>
              <a:gdLst/>
              <a:ahLst/>
              <a:cxnLst/>
              <a:rect l="l" t="t" r="r" b="b"/>
              <a:pathLst>
                <a:path w="21738034" h="1209675">
                  <a:moveTo>
                    <a:pt x="0" y="0"/>
                  </a:moveTo>
                  <a:lnTo>
                    <a:pt x="21738034" y="0"/>
                  </a:lnTo>
                  <a:lnTo>
                    <a:pt x="21738034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1738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Sentinel-1 provides C-band SAR data with 10m resolution, free and open. Landsat offers multi-spectral data at 30m, with a long archive.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2238" y="4762649"/>
            <a:ext cx="16303526" cy="453629"/>
            <a:chOff x="0" y="0"/>
            <a:chExt cx="21738035" cy="6048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21738035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Commercial options offer higher resolution, but at a cost. Consider the trade-offs between cost and detail.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92238" y="5818734"/>
            <a:ext cx="3544044" cy="442912"/>
            <a:chOff x="0" y="0"/>
            <a:chExt cx="4725392" cy="5905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Sentinel-1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92238" y="6545164"/>
            <a:ext cx="7805886" cy="453629"/>
            <a:chOff x="0" y="0"/>
            <a:chExt cx="10407848" cy="6048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Free and open data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92238" y="7097911"/>
            <a:ext cx="7805886" cy="453629"/>
            <a:chOff x="0" y="0"/>
            <a:chExt cx="10407848" cy="6048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10m resolution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92238" y="7650659"/>
            <a:ext cx="7805886" cy="453629"/>
            <a:chOff x="0" y="0"/>
            <a:chExt cx="10407848" cy="60483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C-band SAR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499401" y="5818734"/>
            <a:ext cx="3544044" cy="442912"/>
            <a:chOff x="0" y="0"/>
            <a:chExt cx="4725392" cy="5905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Landsat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499401" y="6545164"/>
            <a:ext cx="7805886" cy="453629"/>
            <a:chOff x="0" y="0"/>
            <a:chExt cx="10407848" cy="60483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Multi-spectral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499401" y="7097911"/>
            <a:ext cx="7805886" cy="453629"/>
            <a:chOff x="0" y="0"/>
            <a:chExt cx="10407848" cy="60483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30m resolution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499401" y="7650659"/>
            <a:ext cx="7805886" cy="453629"/>
            <a:chOff x="0" y="0"/>
            <a:chExt cx="10407848" cy="60483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Long archive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92238" y="2083445"/>
            <a:ext cx="9530952" cy="885974"/>
            <a:chOff x="0" y="0"/>
            <a:chExt cx="12707937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707937" cy="1181298"/>
            </a:xfrm>
            <a:custGeom>
              <a:avLst/>
              <a:gdLst/>
              <a:ahLst/>
              <a:cxnLst/>
              <a:rect l="l" t="t" r="r" b="b"/>
              <a:pathLst>
                <a:path w="12707937" h="1181298">
                  <a:moveTo>
                    <a:pt x="0" y="0"/>
                  </a:moveTo>
                  <a:lnTo>
                    <a:pt x="12707937" y="0"/>
                  </a:lnTo>
                  <a:lnTo>
                    <a:pt x="1270793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707937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Advantages and Challenges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2238" y="3536454"/>
            <a:ext cx="16303526" cy="907256"/>
            <a:chOff x="0" y="0"/>
            <a:chExt cx="21738035" cy="12096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34" cy="1209675"/>
            </a:xfrm>
            <a:custGeom>
              <a:avLst/>
              <a:gdLst/>
              <a:ahLst/>
              <a:cxnLst/>
              <a:rect l="l" t="t" r="r" b="b"/>
              <a:pathLst>
                <a:path w="21738034" h="1209675">
                  <a:moveTo>
                    <a:pt x="0" y="0"/>
                  </a:moveTo>
                  <a:lnTo>
                    <a:pt x="21738034" y="0"/>
                  </a:lnTo>
                  <a:lnTo>
                    <a:pt x="21738034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1738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Advantages include wide coverage, rapid assessment, and cost-effectiveness. Challenges involve data processing complexity and cloud cover.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2238" y="4762649"/>
            <a:ext cx="16303526" cy="453629"/>
            <a:chOff x="0" y="0"/>
            <a:chExt cx="21738035" cy="6048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21738035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Interpretation skills are needed for accurate analysis. Accuracy metrics range from 85-95%, dependent on image resolution.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92238" y="5818734"/>
            <a:ext cx="3544044" cy="442912"/>
            <a:chOff x="0" y="0"/>
            <a:chExt cx="4725392" cy="5905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Advantages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92238" y="6545164"/>
            <a:ext cx="7805886" cy="453629"/>
            <a:chOff x="0" y="0"/>
            <a:chExt cx="10407848" cy="6048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Wide coverage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92238" y="7097911"/>
            <a:ext cx="7805886" cy="453629"/>
            <a:chOff x="0" y="0"/>
            <a:chExt cx="10407848" cy="6048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Rapid assessment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92238" y="7650659"/>
            <a:ext cx="7805886" cy="453629"/>
            <a:chOff x="0" y="0"/>
            <a:chExt cx="10407848" cy="60483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Cost-effective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499401" y="5818734"/>
            <a:ext cx="3544044" cy="442912"/>
            <a:chOff x="0" y="0"/>
            <a:chExt cx="4725392" cy="5905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Challenges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499401" y="6545164"/>
            <a:ext cx="7805886" cy="453629"/>
            <a:chOff x="0" y="0"/>
            <a:chExt cx="10407848" cy="60483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Data complexity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499401" y="7097911"/>
            <a:ext cx="7805886" cy="453629"/>
            <a:chOff x="0" y="0"/>
            <a:chExt cx="10407848" cy="60483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Cloud cover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499401" y="7650659"/>
            <a:ext cx="7805886" cy="453629"/>
            <a:chOff x="0" y="0"/>
            <a:chExt cx="10407848" cy="60483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Skill needed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0BFA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850237" y="793402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01B18"/>
                  </a:solidFill>
                  <a:latin typeface="Arimo"/>
                  <a:ea typeface="Arimo"/>
                  <a:cs typeface="Arimo"/>
                  <a:sym typeface="Arimo"/>
                </a:rPr>
                <a:t>The Future of Flood Risk Analysis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850237" y="2990552"/>
            <a:ext cx="9445526" cy="907256"/>
            <a:chOff x="0" y="0"/>
            <a:chExt cx="12594035" cy="12096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Integration of satellite data with AI/ML will improve accuracy. Near real-time flood forecasting systems are being developed.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850237" y="4216747"/>
            <a:ext cx="9445526" cy="907256"/>
            <a:chOff x="0" y="0"/>
            <a:chExt cx="12594035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High-resolution satellite data is becoming more available. The market for these services is expected to reach $2B by 2027.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850237" y="5442942"/>
            <a:ext cx="212526" cy="1066651"/>
            <a:chOff x="0" y="0"/>
            <a:chExt cx="283368" cy="14222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3464" cy="1422273"/>
            </a:xfrm>
            <a:custGeom>
              <a:avLst/>
              <a:gdLst/>
              <a:ahLst/>
              <a:cxnLst/>
              <a:rect l="l" t="t" r="r" b="b"/>
              <a:pathLst>
                <a:path w="283464" h="1422273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226695" y="0"/>
                  </a:lnTo>
                  <a:cubicBezTo>
                    <a:pt x="258064" y="0"/>
                    <a:pt x="283464" y="25400"/>
                    <a:pt x="283464" y="56769"/>
                  </a:cubicBezTo>
                  <a:lnTo>
                    <a:pt x="283464" y="1365504"/>
                  </a:lnTo>
                  <a:cubicBezTo>
                    <a:pt x="283464" y="1396873"/>
                    <a:pt x="258064" y="1422273"/>
                    <a:pt x="226695" y="1422273"/>
                  </a:cubicBezTo>
                  <a:lnTo>
                    <a:pt x="56769" y="1422273"/>
                  </a:lnTo>
                  <a:cubicBezTo>
                    <a:pt x="25400" y="1422273"/>
                    <a:pt x="0" y="1396873"/>
                    <a:pt x="0" y="1365504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8487966" y="5442942"/>
            <a:ext cx="3544044" cy="442912"/>
            <a:chOff x="0" y="0"/>
            <a:chExt cx="4725392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504C49"/>
                  </a:solidFill>
                  <a:latin typeface="Arimo"/>
                  <a:ea typeface="Arimo"/>
                  <a:cs typeface="Arimo"/>
                  <a:sym typeface="Arimo"/>
                </a:rPr>
                <a:t>AI/ML Integration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487966" y="6055965"/>
            <a:ext cx="8807797" cy="453629"/>
            <a:chOff x="0" y="0"/>
            <a:chExt cx="11743730" cy="6048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743730" cy="604838"/>
            </a:xfrm>
            <a:custGeom>
              <a:avLst/>
              <a:gdLst/>
              <a:ahLst/>
              <a:cxnLst/>
              <a:rect l="l" t="t" r="r" b="b"/>
              <a:pathLst>
                <a:path w="11743730" h="604838">
                  <a:moveTo>
                    <a:pt x="0" y="0"/>
                  </a:moveTo>
                  <a:lnTo>
                    <a:pt x="11743730" y="0"/>
                  </a:lnTo>
                  <a:lnTo>
                    <a:pt x="1174373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85725"/>
              <a:ext cx="11743730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Enhanced accuracy.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275439" y="6793111"/>
            <a:ext cx="212526" cy="1066651"/>
            <a:chOff x="0" y="0"/>
            <a:chExt cx="283368" cy="142220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83464" cy="1422273"/>
            </a:xfrm>
            <a:custGeom>
              <a:avLst/>
              <a:gdLst/>
              <a:ahLst/>
              <a:cxnLst/>
              <a:rect l="l" t="t" r="r" b="b"/>
              <a:pathLst>
                <a:path w="283464" h="1422273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226695" y="0"/>
                  </a:lnTo>
                  <a:cubicBezTo>
                    <a:pt x="258064" y="0"/>
                    <a:pt x="283464" y="25400"/>
                    <a:pt x="283464" y="56769"/>
                  </a:cubicBezTo>
                  <a:lnTo>
                    <a:pt x="283464" y="1365504"/>
                  </a:lnTo>
                  <a:cubicBezTo>
                    <a:pt x="283464" y="1396873"/>
                    <a:pt x="258064" y="1422273"/>
                    <a:pt x="226695" y="1422273"/>
                  </a:cubicBezTo>
                  <a:lnTo>
                    <a:pt x="56769" y="1422273"/>
                  </a:lnTo>
                  <a:cubicBezTo>
                    <a:pt x="25400" y="1422273"/>
                    <a:pt x="0" y="1396873"/>
                    <a:pt x="0" y="1365504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8913167" y="6793111"/>
            <a:ext cx="3544044" cy="442912"/>
            <a:chOff x="0" y="0"/>
            <a:chExt cx="4725392" cy="5905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504C49"/>
                  </a:solidFill>
                  <a:latin typeface="Arimo"/>
                  <a:ea typeface="Arimo"/>
                  <a:cs typeface="Arimo"/>
                  <a:sym typeface="Arimo"/>
                </a:rPr>
                <a:t>Real-Time Systems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913167" y="7406134"/>
            <a:ext cx="8382595" cy="453629"/>
            <a:chOff x="0" y="0"/>
            <a:chExt cx="11176793" cy="60483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176793" cy="604838"/>
            </a:xfrm>
            <a:custGeom>
              <a:avLst/>
              <a:gdLst/>
              <a:ahLst/>
              <a:cxnLst/>
              <a:rect l="l" t="t" r="r" b="b"/>
              <a:pathLst>
                <a:path w="11176793" h="604838">
                  <a:moveTo>
                    <a:pt x="0" y="0"/>
                  </a:moveTo>
                  <a:lnTo>
                    <a:pt x="11176793" y="0"/>
                  </a:lnTo>
                  <a:lnTo>
                    <a:pt x="111767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85725"/>
              <a:ext cx="11176793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Improved forecasting.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700790" y="8143280"/>
            <a:ext cx="212526" cy="1066651"/>
            <a:chOff x="0" y="0"/>
            <a:chExt cx="283368" cy="142220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83464" cy="1422273"/>
            </a:xfrm>
            <a:custGeom>
              <a:avLst/>
              <a:gdLst/>
              <a:ahLst/>
              <a:cxnLst/>
              <a:rect l="l" t="t" r="r" b="b"/>
              <a:pathLst>
                <a:path w="283464" h="1422273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226695" y="0"/>
                  </a:lnTo>
                  <a:cubicBezTo>
                    <a:pt x="258064" y="0"/>
                    <a:pt x="283464" y="25400"/>
                    <a:pt x="283464" y="56769"/>
                  </a:cubicBezTo>
                  <a:lnTo>
                    <a:pt x="283464" y="1365504"/>
                  </a:lnTo>
                  <a:cubicBezTo>
                    <a:pt x="283464" y="1396873"/>
                    <a:pt x="258064" y="1422273"/>
                    <a:pt x="226695" y="1422273"/>
                  </a:cubicBezTo>
                  <a:lnTo>
                    <a:pt x="56769" y="1422273"/>
                  </a:lnTo>
                  <a:cubicBezTo>
                    <a:pt x="25400" y="1422273"/>
                    <a:pt x="0" y="1396873"/>
                    <a:pt x="0" y="1365504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9338519" y="8143280"/>
            <a:ext cx="3544044" cy="442912"/>
            <a:chOff x="0" y="0"/>
            <a:chExt cx="4725392" cy="59055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504C49"/>
                  </a:solidFill>
                  <a:latin typeface="Arimo"/>
                  <a:ea typeface="Arimo"/>
                  <a:cs typeface="Arimo"/>
                  <a:sym typeface="Arimo"/>
                </a:rPr>
                <a:t>Market Growth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338519" y="8756302"/>
            <a:ext cx="7957245" cy="453629"/>
            <a:chOff x="0" y="0"/>
            <a:chExt cx="10609660" cy="604838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609660" cy="604838"/>
            </a:xfrm>
            <a:custGeom>
              <a:avLst/>
              <a:gdLst/>
              <a:ahLst/>
              <a:cxnLst/>
              <a:rect l="l" t="t" r="r" b="b"/>
              <a:pathLst>
                <a:path w="10609660" h="604838">
                  <a:moveTo>
                    <a:pt x="0" y="0"/>
                  </a:moveTo>
                  <a:lnTo>
                    <a:pt x="10609660" y="0"/>
                  </a:lnTo>
                  <a:lnTo>
                    <a:pt x="1060966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85725"/>
              <a:ext cx="10609660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504C49"/>
                  </a:solidFill>
                  <a:latin typeface="Source Serif Pro"/>
                  <a:ea typeface="Source Serif Pro"/>
                  <a:cs typeface="Source Serif Pro"/>
                  <a:sym typeface="Source Serif Pro"/>
                </a:rPr>
                <a:t>$2B by 2027.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382</Words>
  <Application>Microsoft Office PowerPoint</Application>
  <PresentationFormat>Custom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Source Serif Pro</vt:lpstr>
      <vt:lpstr>Arimo</vt:lpstr>
      <vt:lpstr>Arial</vt:lpstr>
      <vt:lpstr>Source Serif Pro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Flood-Risk-Analysis-Using-Satellite-Imagery.pptx</dc:title>
  <dc:creator>Siva K A</dc:creator>
  <cp:lastModifiedBy>Midhun KP</cp:lastModifiedBy>
  <cp:revision>2</cp:revision>
  <dcterms:created xsi:type="dcterms:W3CDTF">2006-08-16T00:00:00Z</dcterms:created>
  <dcterms:modified xsi:type="dcterms:W3CDTF">2025-04-22T17:27:54Z</dcterms:modified>
  <dc:identifier>DAGk0fuZX04</dc:identifier>
</cp:coreProperties>
</file>