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Black" panose="020F0502020204030203" pitchFamily="34" charset="0"/>
      <p:bold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A8C5CA-04AB-4F36-B04D-72F1A9DD9B0E}" type="doc">
      <dgm:prSet loTypeId="urn:microsoft.com/office/officeart/2008/layout/HexagonCluster" loCatId="picture" qsTypeId="urn:microsoft.com/office/officeart/2005/8/quickstyle/simple1" qsCatId="simple" csTypeId="urn:microsoft.com/office/officeart/2005/8/colors/accent2_2" csCatId="accent2" phldr="1"/>
      <dgm:spPr/>
    </dgm:pt>
    <dgm:pt modelId="{541E2AA3-A452-492A-80C0-D762CDBB4660}">
      <dgm:prSet phldrT="[Text]"/>
      <dgm:spPr/>
      <dgm:t>
        <a:bodyPr/>
        <a:lstStyle/>
        <a:p>
          <a:r>
            <a:rPr lang="en-GB" dirty="0"/>
            <a:t>Form filling</a:t>
          </a:r>
          <a:endParaRPr lang="en-IN" dirty="0"/>
        </a:p>
      </dgm:t>
    </dgm:pt>
    <dgm:pt modelId="{D399A9F0-6700-4053-A9AB-B9FD69C3726E}" type="parTrans" cxnId="{062A65B2-FCC7-4D2A-B9E7-F3238AA36801}">
      <dgm:prSet/>
      <dgm:spPr/>
      <dgm:t>
        <a:bodyPr/>
        <a:lstStyle/>
        <a:p>
          <a:endParaRPr lang="en-IN"/>
        </a:p>
      </dgm:t>
    </dgm:pt>
    <dgm:pt modelId="{565754E6-935F-495B-AAF1-82498BCA81B3}" type="sibTrans" cxnId="{062A65B2-FCC7-4D2A-B9E7-F3238AA36801}">
      <dgm:prSet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How to Fill Web Forms on Android on Chrome, Firefox"/>
        </a:ext>
      </dgm:extLst>
    </dgm:pt>
    <dgm:pt modelId="{8D780397-D484-419E-A1B9-FED3EF01EFE7}" type="pres">
      <dgm:prSet presAssocID="{17A8C5CA-04AB-4F36-B04D-72F1A9DD9B0E}" presName="Name0" presStyleCnt="0">
        <dgm:presLayoutVars>
          <dgm:chMax val="21"/>
          <dgm:chPref val="21"/>
        </dgm:presLayoutVars>
      </dgm:prSet>
      <dgm:spPr/>
    </dgm:pt>
    <dgm:pt modelId="{874CAFC3-C204-4AC8-A605-A9E2B31FAF97}" type="pres">
      <dgm:prSet presAssocID="{541E2AA3-A452-492A-80C0-D762CDBB4660}" presName="text1" presStyleCnt="0"/>
      <dgm:spPr/>
    </dgm:pt>
    <dgm:pt modelId="{43B10170-3C4F-4F9C-AC78-C72AECA7916C}" type="pres">
      <dgm:prSet presAssocID="{541E2AA3-A452-492A-80C0-D762CDBB4660}" presName="textRepeatNode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29622788-74DC-4CB0-827B-1EE8727202D5}" type="pres">
      <dgm:prSet presAssocID="{541E2AA3-A452-492A-80C0-D762CDBB4660}" presName="textaccent1" presStyleCnt="0"/>
      <dgm:spPr/>
    </dgm:pt>
    <dgm:pt modelId="{14F7C16B-EACA-4F87-B1F2-50F49FE86913}" type="pres">
      <dgm:prSet presAssocID="{541E2AA3-A452-492A-80C0-D762CDBB4660}" presName="accentRepeatNode" presStyleLbl="solidAlignAcc1" presStyleIdx="0" presStyleCnt="2"/>
      <dgm:spPr/>
    </dgm:pt>
    <dgm:pt modelId="{3E967F23-010B-4423-A080-A20437161DCC}" type="pres">
      <dgm:prSet presAssocID="{565754E6-935F-495B-AAF1-82498BCA81B3}" presName="image1" presStyleCnt="0"/>
      <dgm:spPr/>
    </dgm:pt>
    <dgm:pt modelId="{954F2337-4BFA-463E-91A1-E635C42291ED}" type="pres">
      <dgm:prSet presAssocID="{565754E6-935F-495B-AAF1-82498BCA81B3}" presName="imageRepeatNode" presStyleLbl="alignAcc1" presStyleIdx="0" presStyleCnt="1" custLinFactY="-100000" custLinFactNeighborX="5841" custLinFactNeighborY="-176049"/>
      <dgm:spPr/>
    </dgm:pt>
    <dgm:pt modelId="{B7B7DDEB-B368-4E10-BF72-916AB2864181}" type="pres">
      <dgm:prSet presAssocID="{565754E6-935F-495B-AAF1-82498BCA81B3}" presName="imageaccent1" presStyleCnt="0"/>
      <dgm:spPr/>
    </dgm:pt>
    <dgm:pt modelId="{118D31B6-0362-4F31-842B-00BC7A6AF736}" type="pres">
      <dgm:prSet presAssocID="{565754E6-935F-495B-AAF1-82498BCA81B3}" presName="accentRepeatNode" presStyleLbl="solidAlignAcc1" presStyleIdx="1" presStyleCnt="2"/>
      <dgm:spPr/>
    </dgm:pt>
  </dgm:ptLst>
  <dgm:cxnLst>
    <dgm:cxn modelId="{2E8B3392-D553-405A-BB13-7FC9302D6DE2}" type="presOf" srcId="{565754E6-935F-495B-AAF1-82498BCA81B3}" destId="{954F2337-4BFA-463E-91A1-E635C42291ED}" srcOrd="0" destOrd="0" presId="urn:microsoft.com/office/officeart/2008/layout/HexagonCluster"/>
    <dgm:cxn modelId="{533C9DA4-5A61-44BA-A32B-913A715455E6}" type="presOf" srcId="{541E2AA3-A452-492A-80C0-D762CDBB4660}" destId="{43B10170-3C4F-4F9C-AC78-C72AECA7916C}" srcOrd="0" destOrd="0" presId="urn:microsoft.com/office/officeart/2008/layout/HexagonCluster"/>
    <dgm:cxn modelId="{062A65B2-FCC7-4D2A-B9E7-F3238AA36801}" srcId="{17A8C5CA-04AB-4F36-B04D-72F1A9DD9B0E}" destId="{541E2AA3-A452-492A-80C0-D762CDBB4660}" srcOrd="0" destOrd="0" parTransId="{D399A9F0-6700-4053-A9AB-B9FD69C3726E}" sibTransId="{565754E6-935F-495B-AAF1-82498BCA81B3}"/>
    <dgm:cxn modelId="{6DF161BE-06B0-4DC0-B016-F5FFF602D621}" type="presOf" srcId="{17A8C5CA-04AB-4F36-B04D-72F1A9DD9B0E}" destId="{8D780397-D484-419E-A1B9-FED3EF01EFE7}" srcOrd="0" destOrd="0" presId="urn:microsoft.com/office/officeart/2008/layout/HexagonCluster"/>
    <dgm:cxn modelId="{CAE46CD5-C10A-47BD-AC24-79FA9B210E0B}" type="presParOf" srcId="{8D780397-D484-419E-A1B9-FED3EF01EFE7}" destId="{874CAFC3-C204-4AC8-A605-A9E2B31FAF97}" srcOrd="0" destOrd="0" presId="urn:microsoft.com/office/officeart/2008/layout/HexagonCluster"/>
    <dgm:cxn modelId="{2D9D6874-E2BE-4DFF-A0C3-9C334403CC33}" type="presParOf" srcId="{874CAFC3-C204-4AC8-A605-A9E2B31FAF97}" destId="{43B10170-3C4F-4F9C-AC78-C72AECA7916C}" srcOrd="0" destOrd="0" presId="urn:microsoft.com/office/officeart/2008/layout/HexagonCluster"/>
    <dgm:cxn modelId="{F8A406F6-61D5-4CF4-AE27-27396512EDB5}" type="presParOf" srcId="{8D780397-D484-419E-A1B9-FED3EF01EFE7}" destId="{29622788-74DC-4CB0-827B-1EE8727202D5}" srcOrd="1" destOrd="0" presId="urn:microsoft.com/office/officeart/2008/layout/HexagonCluster"/>
    <dgm:cxn modelId="{A8EF8A3B-DDFA-4E47-8F5E-C12250219319}" type="presParOf" srcId="{29622788-74DC-4CB0-827B-1EE8727202D5}" destId="{14F7C16B-EACA-4F87-B1F2-50F49FE86913}" srcOrd="0" destOrd="0" presId="urn:microsoft.com/office/officeart/2008/layout/HexagonCluster"/>
    <dgm:cxn modelId="{78BA39EF-F1C9-4359-AC71-80A22572EFA6}" type="presParOf" srcId="{8D780397-D484-419E-A1B9-FED3EF01EFE7}" destId="{3E967F23-010B-4423-A080-A20437161DCC}" srcOrd="2" destOrd="0" presId="urn:microsoft.com/office/officeart/2008/layout/HexagonCluster"/>
    <dgm:cxn modelId="{76AE7C7A-8E6D-4AB2-BB9F-E59474D7BCB9}" type="presParOf" srcId="{3E967F23-010B-4423-A080-A20437161DCC}" destId="{954F2337-4BFA-463E-91A1-E635C42291ED}" srcOrd="0" destOrd="0" presId="urn:microsoft.com/office/officeart/2008/layout/HexagonCluster"/>
    <dgm:cxn modelId="{5C13C513-428C-46BC-9C8D-3AB8E6AE834E}" type="presParOf" srcId="{8D780397-D484-419E-A1B9-FED3EF01EFE7}" destId="{B7B7DDEB-B368-4E10-BF72-916AB2864181}" srcOrd="3" destOrd="0" presId="urn:microsoft.com/office/officeart/2008/layout/HexagonCluster"/>
    <dgm:cxn modelId="{52ACB78E-7CEC-4999-9912-3B4E9C07AB38}" type="presParOf" srcId="{B7B7DDEB-B368-4E10-BF72-916AB2864181}" destId="{118D31B6-0362-4F31-842B-00BC7A6AF736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10170-3C4F-4F9C-AC78-C72AECA7916C}">
      <dsp:nvSpPr>
        <dsp:cNvPr id="0" name=""/>
        <dsp:cNvSpPr/>
      </dsp:nvSpPr>
      <dsp:spPr>
        <a:xfrm>
          <a:off x="1459684" y="736383"/>
          <a:ext cx="1616292" cy="139189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910" rIns="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Form filling</a:t>
          </a:r>
          <a:endParaRPr lang="en-IN" sz="3300" kern="1200" dirty="0"/>
        </a:p>
      </dsp:txBody>
      <dsp:txXfrm>
        <a:off x="1710366" y="952261"/>
        <a:ext cx="1114928" cy="960137"/>
      </dsp:txXfrm>
    </dsp:sp>
    <dsp:sp modelId="{14F7C16B-EACA-4F87-B1F2-50F49FE86913}">
      <dsp:nvSpPr>
        <dsp:cNvPr id="0" name=""/>
        <dsp:cNvSpPr/>
      </dsp:nvSpPr>
      <dsp:spPr>
        <a:xfrm>
          <a:off x="1497176" y="1351030"/>
          <a:ext cx="188641" cy="1628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F2337-4BFA-463E-91A1-E635C42291ED}">
      <dsp:nvSpPr>
        <dsp:cNvPr id="0" name=""/>
        <dsp:cNvSpPr/>
      </dsp:nvSpPr>
      <dsp:spPr>
        <a:xfrm>
          <a:off x="218131" y="0"/>
          <a:ext cx="1614226" cy="1391467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D31B6-0362-4F31-842B-00BC7A6AF736}">
      <dsp:nvSpPr>
        <dsp:cNvPr id="0" name=""/>
        <dsp:cNvSpPr/>
      </dsp:nvSpPr>
      <dsp:spPr>
        <a:xfrm>
          <a:off x="1216724" y="1198858"/>
          <a:ext cx="188641" cy="1628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74995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448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836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238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317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994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056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967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827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06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</a:t>
            </a:r>
            <a:r>
              <a:rPr lang="en-GB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ACE</a:t>
            </a:r>
            <a:endParaRPr sz="29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500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: Achievers</a:t>
            </a:r>
            <a:endParaRPr sz="17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 13.09.2022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Why did you decide to solve this Problem statement?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7116" y="1702677"/>
            <a:ext cx="78538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unique Virtual Avatar (2D/3D) for the Bank, to create a Differentiated experience for Account opening and relationship management. Activities like Account opening, KYC (Know Your Customer), form filing can be automated with Virtual experiences.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Going 3D, Part 4: Avatars &amp; Virtual Twins - The Inter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069" y="2572303"/>
            <a:ext cx="3201443" cy="212425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 Segment &amp; Pain Points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Google Shape;354;p3"/>
          <p:cNvSpPr txBox="1"/>
          <p:nvPr/>
        </p:nvSpPr>
        <p:spPr>
          <a:xfrm>
            <a:off x="536029" y="80555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Which user /advertiser segment would be early adopter of your product &amp; why?</a:t>
            </a: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4054" y="1499922"/>
            <a:ext cx="6522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for illiterate people, who struggling to fill up their forms.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also speed up the filling process with the help of a virtual avatar for individual user.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4054" y="2455904"/>
            <a:ext cx="6758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 Points :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Blind people also able to fill the process of form using speech to text.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09055767"/>
              </p:ext>
            </p:extLst>
          </p:nvPr>
        </p:nvGraphicFramePr>
        <p:xfrm>
          <a:off x="5812295" y="2091573"/>
          <a:ext cx="3199822" cy="2128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ve.A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7" t="12049" r="2099" b="8790"/>
          <a:stretch/>
        </p:blipFill>
        <p:spPr bwMode="auto">
          <a:xfrm>
            <a:off x="5856120" y="715512"/>
            <a:ext cx="2933898" cy="173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9" name="Google Shape;359;p4"/>
          <p:cNvSpPr txBox="1"/>
          <p:nvPr/>
        </p:nvSpPr>
        <p:spPr>
          <a:xfrm>
            <a:off x="383629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What are the alternatives/competitive products for the problem you are solving?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Pre-Requisite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5120" y="1989904"/>
            <a:ext cx="69998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Dave AI :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You can build your digital brand persona that can interact with customers.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DaveAI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avatars strikes a conversation with customers in natural language, understands their preferences and makes personalized recommendations both via speech and text.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283783" y="492524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4A4548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Azure tools or resources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518685" y="1146965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Azure tools or resources which are likely to be used by you for the prototype, if your idea gets selected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685" y="1722965"/>
            <a:ext cx="7630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resources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4606" y="2129688"/>
            <a:ext cx="5328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cognitive services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 tool for python, java,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other languages.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APIs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685" y="2967298"/>
            <a:ext cx="4361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resources 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1124606" y="3374021"/>
            <a:ext cx="5640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AI fundamentals :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8958" y="3780744"/>
            <a:ext cx="643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computer vision, Machine Learning, Natural Language Processing, Explore conversational AI, Cognitive Speech Services.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Microsoft Azure Management - Imagar Solutions Compan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55" y="1973954"/>
            <a:ext cx="2110432" cy="132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494629" y="80555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3683" y="1975945"/>
            <a:ext cx="69548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front-end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allows the on-screen visualisation of the Virtual Assistant, which is expressive and has human-like features. This interface hosts both the conversation transcript and the visualisation of the retrieved information. 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NLP Chat Bot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interpret the conversation, classify the research intents and elaborate answers. 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algorithms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Face Recognition, to allow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recognise registered users. 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personalise the dialogue with the Avatar after facial recognition.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629" y="1449860"/>
            <a:ext cx="1660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Virtual Assistant | Up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35" y="580454"/>
            <a:ext cx="1671596" cy="167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0481" y="1681204"/>
            <a:ext cx="744395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Step-by-Step Form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Branching of What details to be filled as per the selections.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Autofill Repeating Information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(to support multiple India Languages) and Virtual Keyboard based interactions.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Clicking Documents with HL camera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/>
              <a:t>Accuracy of data collection will be the key.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/>
              <a:t>Ease of using the Virtual Avatar experience will be important.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1044150"/>
            <a:ext cx="8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83"/>
          <a:stretch/>
        </p:blipFill>
        <p:spPr>
          <a:xfrm>
            <a:off x="513698" y="1444350"/>
            <a:ext cx="7949353" cy="34968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9000" y="1536773"/>
            <a:ext cx="1771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     Virtual Avatar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412428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8275" y="2477356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MIDHUNKUMAR M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DHANASIVA 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KARTHIKAINATHAN J 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KATHIRVEL 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493</Words>
  <Application>Microsoft Office PowerPoint</Application>
  <PresentationFormat>On-screen Show (16:9)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Trebuchet MS</vt:lpstr>
      <vt:lpstr>Times New Roman</vt:lpstr>
      <vt:lpstr>Arial</vt:lpstr>
      <vt:lpstr>Lato Black</vt:lpstr>
      <vt:lpstr>Wingdings</vt:lpstr>
      <vt:lpstr>Lato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Dhanasiva S</dc:creator>
  <cp:lastModifiedBy>19ITR093 M.SARANYA</cp:lastModifiedBy>
  <cp:revision>15</cp:revision>
  <dcterms:modified xsi:type="dcterms:W3CDTF">2022-09-19T08:18:55Z</dcterms:modified>
</cp:coreProperties>
</file>