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IPL_batsman%20(aggressive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trike_r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average%20batsma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hard_hitter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eco_bowl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bowler_s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allrounder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WICKET%20KEEPER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[IPL_batsman (aggressive).csv]Sheet1!PivotTable3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993010384"/>
        <c:axId val="1993015792"/>
      </c:barChart>
      <c:catAx>
        <c:axId val="199301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3015792"/>
        <c:crosses val="autoZero"/>
        <c:auto val="1"/>
        <c:lblAlgn val="ctr"/>
        <c:lblOffset val="100"/>
        <c:noMultiLvlLbl val="0"/>
      </c:catAx>
      <c:valAx>
        <c:axId val="199301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301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[strike_rate.xlsx]Sheet1!PivotTable1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Batsman_Strike_rate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Sheet1!$A$4:$A$14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171.995464852607</c:v>
                </c:pt>
                <c:pt idx="1">
                  <c:v>155.67190226875999</c:v>
                </c:pt>
                <c:pt idx="2">
                  <c:v>150.39018952062401</c:v>
                </c:pt>
                <c:pt idx="3">
                  <c:v>148.827059465357</c:v>
                </c:pt>
                <c:pt idx="4">
                  <c:v>148.568608094768</c:v>
                </c:pt>
                <c:pt idx="5">
                  <c:v>148.56004901960699</c:v>
                </c:pt>
                <c:pt idx="6">
                  <c:v>146.82203389830499</c:v>
                </c:pt>
                <c:pt idx="7">
                  <c:v>144.763513513513</c:v>
                </c:pt>
                <c:pt idx="8">
                  <c:v>143.47413383958201</c:v>
                </c:pt>
                <c:pt idx="9">
                  <c:v>142.78874925194401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34-4DB2-BC46-3AA3625DD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29151487"/>
        <c:axId val="329152735"/>
      </c:barChart>
      <c:catAx>
        <c:axId val="32915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9152735"/>
        <c:crosses val="autoZero"/>
        <c:auto val="1"/>
        <c:lblAlgn val="ctr"/>
        <c:lblOffset val="100"/>
        <c:noMultiLvlLbl val="0"/>
      </c:catAx>
      <c:valAx>
        <c:axId val="329152735"/>
        <c:scaling>
          <c:orientation val="minMax"/>
          <c:max val="175"/>
          <c:min val="0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9151487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 batsman.csv]Sheet1!PivotTable1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Batting_avg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Sheet1!$A$4:$A$14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MEK Hussey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42.693548387096698</c:v>
                </c:pt>
                <c:pt idx="1">
                  <c:v>42.535087719298197</c:v>
                </c:pt>
                <c:pt idx="2">
                  <c:v>41.698412698412596</c:v>
                </c:pt>
                <c:pt idx="3">
                  <c:v>41.408163265306101</c:v>
                </c:pt>
                <c:pt idx="4">
                  <c:v>41.137931034482698</c:v>
                </c:pt>
                <c:pt idx="5">
                  <c:v>41</c:v>
                </c:pt>
                <c:pt idx="6">
                  <c:v>39.962962962962898</c:v>
                </c:pt>
                <c:pt idx="7">
                  <c:v>39.487804878048699</c:v>
                </c:pt>
                <c:pt idx="8">
                  <c:v>38.703125</c:v>
                </c:pt>
                <c:pt idx="9">
                  <c:v>38.019230769230703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86-46DA-B264-8FC721B78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80989055"/>
        <c:axId val="580990303"/>
      </c:barChart>
      <c:catAx>
        <c:axId val="58098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80990303"/>
        <c:crosses val="autoZero"/>
        <c:auto val="1"/>
        <c:lblAlgn val="ctr"/>
        <c:lblOffset val="100"/>
        <c:noMultiLvlLbl val="0"/>
      </c:catAx>
      <c:valAx>
        <c:axId val="580990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80989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[hard_hitters.csv]Sheet1!PivotTable1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Boundary_percentage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Sheet1!$A$4:$A$14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81.165919282511197</c:v>
                </c:pt>
                <c:pt idx="1">
                  <c:v>78.707976268951796</c:v>
                </c:pt>
                <c:pt idx="2">
                  <c:v>76.068734283319301</c:v>
                </c:pt>
                <c:pt idx="3">
                  <c:v>74.21875</c:v>
                </c:pt>
                <c:pt idx="4">
                  <c:v>72.885451909134801</c:v>
                </c:pt>
                <c:pt idx="5">
                  <c:v>72.287390029325493</c:v>
                </c:pt>
                <c:pt idx="6">
                  <c:v>70.524109014675005</c:v>
                </c:pt>
                <c:pt idx="7">
                  <c:v>69.53125</c:v>
                </c:pt>
                <c:pt idx="8">
                  <c:v>68.516284680337705</c:v>
                </c:pt>
                <c:pt idx="9">
                  <c:v>68.249870934434597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7B-4AFA-BF6F-C4DD2CCF3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263541759"/>
        <c:axId val="1263536767"/>
      </c:barChart>
      <c:catAx>
        <c:axId val="1263541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63536767"/>
        <c:crosses val="autoZero"/>
        <c:auto val="1"/>
        <c:lblAlgn val="ctr"/>
        <c:lblOffset val="100"/>
        <c:noMultiLvlLbl val="0"/>
      </c:catAx>
      <c:valAx>
        <c:axId val="1263536767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6354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[eco_bowler.csv]Sheet1!PivotTable1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Economy_rate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Sheet1!$A$4:$A$14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Harbhajan Singh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6.3427419354838701</c:v>
                </c:pt>
                <c:pt idx="1">
                  <c:v>6.6809815950920202</c:v>
                </c:pt>
                <c:pt idx="2">
                  <c:v>6.6984732824427402</c:v>
                </c:pt>
                <c:pt idx="3">
                  <c:v>6.7757255936675396</c:v>
                </c:pt>
                <c:pt idx="4">
                  <c:v>6.7797833935018001</c:v>
                </c:pt>
                <c:pt idx="5">
                  <c:v>6.8255319148936104</c:v>
                </c:pt>
                <c:pt idx="6">
                  <c:v>6.8769230769230703</c:v>
                </c:pt>
                <c:pt idx="7">
                  <c:v>6.8909090909090898</c:v>
                </c:pt>
                <c:pt idx="8">
                  <c:v>6.9322033898304998</c:v>
                </c:pt>
                <c:pt idx="9">
                  <c:v>7.0226086956521696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4-41FF-A2E7-2D21C6491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016848480"/>
        <c:axId val="1016850976"/>
      </c:barChart>
      <c:catAx>
        <c:axId val="101684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16850976"/>
        <c:crosses val="autoZero"/>
        <c:auto val="1"/>
        <c:lblAlgn val="ctr"/>
        <c:lblOffset val="100"/>
        <c:noMultiLvlLbl val="0"/>
      </c:catAx>
      <c:valAx>
        <c:axId val="10168509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1684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[bowler_sr.csv]Sheet1!PivotTable1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Bowler_strike_rate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Sheet1!$A$4:$A$14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Imran Tahir</c:v>
                </c:pt>
                <c:pt idx="4">
                  <c:v>SL Malinga</c:v>
                </c:pt>
                <c:pt idx="5">
                  <c:v>MA Starc</c:v>
                </c:pt>
                <c:pt idx="6">
                  <c:v>KK Cooper</c:v>
                </c:pt>
                <c:pt idx="7">
                  <c:v>MM Patel</c:v>
                </c:pt>
                <c:pt idx="8">
                  <c:v>DJ Bravo</c:v>
                </c:pt>
                <c:pt idx="9">
                  <c:v>A Nehra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1-4F9B-AB3C-2B2EDD6A0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43470703"/>
        <c:axId val="143471951"/>
      </c:barChart>
      <c:catAx>
        <c:axId val="14347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3471951"/>
        <c:crosses val="autoZero"/>
        <c:auto val="1"/>
        <c:lblAlgn val="ctr"/>
        <c:lblOffset val="100"/>
        <c:noMultiLvlLbl val="0"/>
      </c:catAx>
      <c:valAx>
        <c:axId val="143471951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347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[allrounders.csv]Sheet1!PivotTable1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bowler_strike_rate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Sheet1!$A$4:$A$14</c:f>
              <c:strCache>
                <c:ptCount val="10"/>
                <c:pt idx="0">
                  <c:v>DJ Bravo</c:v>
                </c:pt>
                <c:pt idx="1">
                  <c:v>AD Russell</c:v>
                </c:pt>
                <c:pt idx="2">
                  <c:v>JA Morkel</c:v>
                </c:pt>
                <c:pt idx="3">
                  <c:v>ST Jayasuriya</c:v>
                </c:pt>
                <c:pt idx="4">
                  <c:v>KA Pollard</c:v>
                </c:pt>
                <c:pt idx="5">
                  <c:v>SP Narine</c:v>
                </c:pt>
                <c:pt idx="6">
                  <c:v>MP Stoinis</c:v>
                </c:pt>
                <c:pt idx="7">
                  <c:v>SR Watson</c:v>
                </c:pt>
                <c:pt idx="8">
                  <c:v>Shakib Al Hasan</c:v>
                </c:pt>
                <c:pt idx="9">
                  <c:v>HH Pandya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19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3E-4202-A57E-0A4E42800E8A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batsman_strike_rate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Sheet1!$A$4:$A$14</c:f>
              <c:strCache>
                <c:ptCount val="10"/>
                <c:pt idx="0">
                  <c:v>DJ Bravo</c:v>
                </c:pt>
                <c:pt idx="1">
                  <c:v>AD Russell</c:v>
                </c:pt>
                <c:pt idx="2">
                  <c:v>JA Morkel</c:v>
                </c:pt>
                <c:pt idx="3">
                  <c:v>ST Jayasuriya</c:v>
                </c:pt>
                <c:pt idx="4">
                  <c:v>KA Pollard</c:v>
                </c:pt>
                <c:pt idx="5">
                  <c:v>SP Narine</c:v>
                </c:pt>
                <c:pt idx="6">
                  <c:v>MP Stoinis</c:v>
                </c:pt>
                <c:pt idx="7">
                  <c:v>SR Watson</c:v>
                </c:pt>
                <c:pt idx="8">
                  <c:v>Shakib Al Hasan</c:v>
                </c:pt>
                <c:pt idx="9">
                  <c:v>HH Pandya</c:v>
                </c:pt>
              </c:strCache>
            </c:strRef>
          </c:cat>
          <c:val>
            <c:numRef>
              <c:f>Sheet1!$C$4:$C$14</c:f>
              <c:numCache>
                <c:formatCode>0.00</c:formatCode>
                <c:ptCount val="10"/>
                <c:pt idx="0">
                  <c:v>124.270225187656</c:v>
                </c:pt>
                <c:pt idx="1">
                  <c:v>171.995464852607</c:v>
                </c:pt>
                <c:pt idx="2">
                  <c:v>136.990154711673</c:v>
                </c:pt>
                <c:pt idx="3">
                  <c:v>134.03141361256499</c:v>
                </c:pt>
                <c:pt idx="4">
                  <c:v>143.47413383958201</c:v>
                </c:pt>
                <c:pt idx="5">
                  <c:v>155.67190226875999</c:v>
                </c:pt>
                <c:pt idx="6">
                  <c:v>132.42375601926099</c:v>
                </c:pt>
                <c:pt idx="7">
                  <c:v>134.141274238227</c:v>
                </c:pt>
                <c:pt idx="8">
                  <c:v>121.69657422512201</c:v>
                </c:pt>
                <c:pt idx="9">
                  <c:v>150.39018952062401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3E-4202-A57E-0A4E42800E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100416"/>
        <c:axId val="199087104"/>
      </c:barChart>
      <c:catAx>
        <c:axId val="19910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087104"/>
        <c:crosses val="autoZero"/>
        <c:auto val="1"/>
        <c:lblAlgn val="ctr"/>
        <c:lblOffset val="100"/>
        <c:noMultiLvlLbl val="0"/>
      </c:catAx>
      <c:valAx>
        <c:axId val="19908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10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'WICKET KEEPER'!$B$1</c:f>
              <c:strCache>
                <c:ptCount val="1"/>
                <c:pt idx="0">
                  <c:v>no_of_catches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'WICKET KEEPER'!$A$2:$A$11</c:f>
              <c:strCache>
                <c:ptCount val="10"/>
                <c:pt idx="0">
                  <c:v>KD Karthik</c:v>
                </c:pt>
                <c:pt idx="1">
                  <c:v>MS Dhoni</c:v>
                </c:pt>
                <c:pt idx="2">
                  <c:v>AB de Villiers</c:v>
                </c:pt>
                <c:pt idx="3">
                  <c:v>SK Raina</c:v>
                </c:pt>
                <c:pt idx="4">
                  <c:v>RG Sharma</c:v>
                </c:pt>
                <c:pt idx="5">
                  <c:v>RV Uthappa</c:v>
                </c:pt>
                <c:pt idx="6">
                  <c:v>KA Pollard</c:v>
                </c:pt>
                <c:pt idx="7">
                  <c:v>V Kohli</c:v>
                </c:pt>
                <c:pt idx="8">
                  <c:v>S Dhawan</c:v>
                </c:pt>
                <c:pt idx="9">
                  <c:v>MK Pandey</c:v>
                </c:pt>
              </c:strCache>
            </c:strRef>
          </c:cat>
          <c:val>
            <c:numRef>
              <c:f>'WICKET KEEPER'!$B$2:$B$11</c:f>
              <c:numCache>
                <c:formatCode>General</c:formatCode>
                <c:ptCount val="10"/>
                <c:pt idx="0">
                  <c:v>118</c:v>
                </c:pt>
                <c:pt idx="1">
                  <c:v>113</c:v>
                </c:pt>
                <c:pt idx="2">
                  <c:v>103</c:v>
                </c:pt>
                <c:pt idx="3">
                  <c:v>99</c:v>
                </c:pt>
                <c:pt idx="4">
                  <c:v>88</c:v>
                </c:pt>
                <c:pt idx="5">
                  <c:v>87</c:v>
                </c:pt>
                <c:pt idx="6">
                  <c:v>84</c:v>
                </c:pt>
                <c:pt idx="7">
                  <c:v>76</c:v>
                </c:pt>
                <c:pt idx="8">
                  <c:v>73</c:v>
                </c:pt>
                <c:pt idx="9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3-42E2-81CD-2C20C15DFF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127582480"/>
        <c:axId val="1127582896"/>
      </c:barChart>
      <c:catAx>
        <c:axId val="112758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27582896"/>
        <c:crosses val="autoZero"/>
        <c:auto val="1"/>
        <c:lblAlgn val="ctr"/>
        <c:lblOffset val="100"/>
        <c:noMultiLvlLbl val="0"/>
      </c:catAx>
      <c:valAx>
        <c:axId val="11275828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2758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IPL AUCTION STRATERGY</a:t>
            </a:r>
            <a:endParaRPr lang="en-IN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89561" y="4751882"/>
            <a:ext cx="3583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MIDHUN BALACHANDRAN PV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SEPTEMBER 2023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PGC DATA SCIENCE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040437"/>
              </p:ext>
            </p:extLst>
          </p:nvPr>
        </p:nvGraphicFramePr>
        <p:xfrm>
          <a:off x="1366600" y="468440"/>
          <a:ext cx="9786081" cy="576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75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558" y="-47576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4 (economy bowlers) - query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89548"/>
            <a:ext cx="10363826" cy="5516380"/>
          </a:xfrm>
        </p:spPr>
        <p:txBody>
          <a:bodyPr>
            <a:norm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eco_bowler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as </a:t>
            </a:r>
            <a:r>
              <a:rPr lang="en-US" dirty="0"/>
              <a:t>(select bowler, sum </a:t>
            </a:r>
            <a:r>
              <a:rPr lang="en-US" dirty="0" smtClean="0"/>
              <a:t>(</a:t>
            </a:r>
            <a:r>
              <a:rPr lang="en-US" dirty="0" err="1" smtClean="0"/>
              <a:t>total_runs</a:t>
            </a:r>
            <a:r>
              <a:rPr lang="en-US" dirty="0"/>
              <a:t>) as </a:t>
            </a:r>
            <a:r>
              <a:rPr lang="en-US" dirty="0" err="1"/>
              <a:t>runs_conceded</a:t>
            </a:r>
            <a:r>
              <a:rPr lang="en-US" dirty="0"/>
              <a:t>, round </a:t>
            </a:r>
            <a:r>
              <a:rPr lang="en-US" dirty="0" smtClean="0"/>
              <a:t>	(</a:t>
            </a:r>
            <a:r>
              <a:rPr lang="en-US" dirty="0"/>
              <a:t>count(ball)/</a:t>
            </a:r>
            <a:r>
              <a:rPr lang="en-US" dirty="0" smtClean="0"/>
              <a:t>6) as </a:t>
            </a:r>
            <a:r>
              <a:rPr lang="en-US" dirty="0" err="1"/>
              <a:t>over_bowled</a:t>
            </a:r>
            <a:r>
              <a:rPr lang="en-US" dirty="0" smtClean="0"/>
              <a:t>, count(ball</a:t>
            </a:r>
            <a:r>
              <a:rPr lang="en-US" dirty="0"/>
              <a:t>) as </a:t>
            </a:r>
            <a:r>
              <a:rPr lang="en-US" dirty="0" err="1"/>
              <a:t>no_of_balls</a:t>
            </a:r>
            <a:r>
              <a:rPr lang="en-US" dirty="0"/>
              <a:t> from </a:t>
            </a:r>
            <a:r>
              <a:rPr lang="en-US" dirty="0" err="1"/>
              <a:t>ipl_ball</a:t>
            </a:r>
            <a:r>
              <a:rPr lang="en-US" dirty="0"/>
              <a:t> </a:t>
            </a:r>
            <a:r>
              <a:rPr lang="en-US" dirty="0" smtClean="0"/>
              <a:t>	group </a:t>
            </a:r>
            <a:r>
              <a:rPr lang="en-US" dirty="0"/>
              <a:t>by </a:t>
            </a:r>
            <a:r>
              <a:rPr lang="en-US" dirty="0" smtClean="0"/>
              <a:t>bowler having </a:t>
            </a:r>
            <a:r>
              <a:rPr lang="en-US" dirty="0"/>
              <a:t>count(ball)&gt;=500);</a:t>
            </a:r>
          </a:p>
          <a:p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eco_bowler</a:t>
            </a:r>
            <a:r>
              <a:rPr lang="en-US" dirty="0"/>
              <a:t> alter column </a:t>
            </a:r>
            <a:r>
              <a:rPr lang="en-US" dirty="0" err="1"/>
              <a:t>over_bowled</a:t>
            </a:r>
            <a:r>
              <a:rPr lang="en-US" dirty="0"/>
              <a:t> type numeric,</a:t>
            </a:r>
          </a:p>
          <a:p>
            <a:pPr marL="0" indent="0">
              <a:buNone/>
            </a:pPr>
            <a:r>
              <a:rPr lang="en-US" dirty="0" smtClean="0"/>
              <a:t>	alter </a:t>
            </a:r>
            <a:r>
              <a:rPr lang="en-US" dirty="0"/>
              <a:t>column </a:t>
            </a:r>
            <a:r>
              <a:rPr lang="en-US" dirty="0" err="1"/>
              <a:t>runs_conceded</a:t>
            </a:r>
            <a:r>
              <a:rPr lang="en-US" dirty="0"/>
              <a:t> type numeric, add column </a:t>
            </a:r>
            <a:r>
              <a:rPr lang="en-US" dirty="0" err="1"/>
              <a:t>eco_rate</a:t>
            </a:r>
            <a:r>
              <a:rPr lang="en-US" dirty="0"/>
              <a:t> numeric;</a:t>
            </a:r>
          </a:p>
          <a:p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eco_bowler</a:t>
            </a:r>
            <a:r>
              <a:rPr lang="en-US" dirty="0"/>
              <a:t> set </a:t>
            </a:r>
            <a:r>
              <a:rPr lang="en-US" dirty="0" err="1"/>
              <a:t>eco_rate</a:t>
            </a:r>
            <a:r>
              <a:rPr lang="en-US" dirty="0"/>
              <a:t> = (</a:t>
            </a:r>
            <a:r>
              <a:rPr lang="en-US" dirty="0" err="1"/>
              <a:t>runs_conceded</a:t>
            </a:r>
            <a:r>
              <a:rPr lang="en-US" dirty="0"/>
              <a:t>/</a:t>
            </a:r>
            <a:r>
              <a:rPr lang="en-US" dirty="0" err="1"/>
              <a:t>over_bowled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eco_bowler</a:t>
            </a:r>
            <a:r>
              <a:rPr lang="en-US" dirty="0"/>
              <a:t> order by </a:t>
            </a:r>
            <a:r>
              <a:rPr lang="en-US" dirty="0" err="1"/>
              <a:t>eco_rate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 limit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5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996" t="18699" r="12141" b="37858"/>
          <a:stretch/>
        </p:blipFill>
        <p:spPr>
          <a:xfrm>
            <a:off x="809469" y="464694"/>
            <a:ext cx="10480458" cy="58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660363"/>
              </p:ext>
            </p:extLst>
          </p:nvPr>
        </p:nvGraphicFramePr>
        <p:xfrm>
          <a:off x="1064302" y="494674"/>
          <a:ext cx="10178321" cy="5306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67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529" y="-44578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5 (bowler with best strike rate) - query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34518"/>
            <a:ext cx="10363826" cy="5321508"/>
          </a:xfrm>
        </p:spPr>
        <p:txBody>
          <a:bodyPr/>
          <a:lstStyle/>
          <a:p>
            <a:r>
              <a:rPr lang="en-US" dirty="0"/>
              <a:t>select bowler, count(ball) as </a:t>
            </a:r>
            <a:r>
              <a:rPr lang="en-US" dirty="0" err="1"/>
              <a:t>no_of_balls</a:t>
            </a:r>
            <a:r>
              <a:rPr lang="en-US" dirty="0"/>
              <a:t>, sum(</a:t>
            </a:r>
            <a:r>
              <a:rPr lang="en-US" dirty="0" err="1"/>
              <a:t>is_wicket</a:t>
            </a:r>
            <a:r>
              <a:rPr lang="en-US" dirty="0"/>
              <a:t>) as wickets,</a:t>
            </a:r>
          </a:p>
          <a:p>
            <a:pPr marL="0" indent="0">
              <a:buNone/>
            </a:pPr>
            <a:r>
              <a:rPr lang="en-US" dirty="0" smtClean="0"/>
              <a:t>	count(ball</a:t>
            </a:r>
            <a:r>
              <a:rPr lang="en-US" dirty="0"/>
              <a:t>)/sum(</a:t>
            </a:r>
            <a:r>
              <a:rPr lang="en-US" dirty="0" err="1"/>
              <a:t>is_wicket</a:t>
            </a:r>
            <a:r>
              <a:rPr lang="en-US" dirty="0"/>
              <a:t>) as </a:t>
            </a:r>
            <a:r>
              <a:rPr lang="en-US" dirty="0" err="1"/>
              <a:t>strike_rate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 err="1"/>
              <a:t>ipl_ball</a:t>
            </a:r>
            <a:r>
              <a:rPr lang="en-US" dirty="0"/>
              <a:t> group by bowler</a:t>
            </a:r>
          </a:p>
          <a:p>
            <a:pPr marL="0" indent="0">
              <a:buNone/>
            </a:pPr>
            <a:r>
              <a:rPr lang="en-US" dirty="0" smtClean="0"/>
              <a:t>	having </a:t>
            </a:r>
            <a:r>
              <a:rPr lang="en-US" dirty="0"/>
              <a:t>count(ball)&gt;=500 order by </a:t>
            </a:r>
            <a:r>
              <a:rPr lang="en-US" dirty="0" err="1"/>
              <a:t>strike_rate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 limit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149" t="18904" r="29662" b="37449"/>
          <a:stretch/>
        </p:blipFill>
        <p:spPr>
          <a:xfrm>
            <a:off x="1873768" y="119923"/>
            <a:ext cx="8184632" cy="65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810012"/>
              </p:ext>
            </p:extLst>
          </p:nvPr>
        </p:nvGraphicFramePr>
        <p:xfrm>
          <a:off x="1171730" y="558384"/>
          <a:ext cx="9606197" cy="548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04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7576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6 ( all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rounders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query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44578"/>
            <a:ext cx="10363826" cy="578620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ipl_bowler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 select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bowler,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ball) 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no_of_balls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wickets,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/ sum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bowler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having count(ball)&gt;=300 order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ipl_batsman_1 as(select *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ipl_batsman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balls_faced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&gt;=500 order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ipl_bowler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rename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bowler_strike_rate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ipl_batsman_1 rename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batsman_strike_rate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all_rounder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*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ipl_bowler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ipl_batsman_1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ipl_bowler.bowler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ipl_batsman_1.batsman);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 as player,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bowler_strike_rate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batsman_strike_rate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all_rounder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10;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550716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149" t="19518" r="27818" b="37858"/>
          <a:stretch/>
        </p:blipFill>
        <p:spPr>
          <a:xfrm>
            <a:off x="2161080" y="569624"/>
            <a:ext cx="7869837" cy="58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35661"/>
              </p:ext>
            </p:extLst>
          </p:nvPr>
        </p:nvGraphicFramePr>
        <p:xfrm>
          <a:off x="1231692" y="528402"/>
          <a:ext cx="9696138" cy="576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27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44193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Task-1 (aggressive batsmen) - query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8195" y="704540"/>
            <a:ext cx="10363826" cy="5921112"/>
          </a:xfrm>
        </p:spPr>
        <p:txBody>
          <a:bodyPr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ipl_batsman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 select batsman,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(ball) as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balls_faced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runs_scored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batsman;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ipl_batsman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column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ipl_batsman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column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balls_faced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numeric;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ipl_batsman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column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runs_scored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numeric;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ipl_batsman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runs_scored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balls_faced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)*100;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ipl_batsman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balls_faced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&gt;=500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10;</a:t>
            </a:r>
          </a:p>
        </p:txBody>
      </p:sp>
    </p:spTree>
    <p:extLst>
      <p:ext uri="{BB962C8B-B14F-4D97-AF65-F5344CB8AC3E}">
        <p14:creationId xmlns:p14="http://schemas.microsoft.com/office/powerpoint/2010/main" val="42581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47576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7 (wicket keepers)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14598"/>
            <a:ext cx="10363826" cy="5771212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fielder, count(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no_of_catches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fielder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'caught‘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no_of_catches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 10;</a:t>
            </a: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WICKET KEEPER SELECTION ; </a:t>
            </a: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criterion is the ability to keep wickets </a:t>
            </a:r>
            <a:r>
              <a:rPr lang="en-US" sz="14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including catching, stumping, and general agility behind the stumps</a:t>
            </a:r>
            <a:r>
              <a:rPr lang="en-US" sz="1400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NOTE : </a:t>
            </a:r>
            <a:r>
              <a:rPr lang="en-US" sz="1400" b="1" dirty="0" smtClean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THE QUERY GIVEN ABOVE WILL GIVE US THE  TOP FIELDERS WHO HAVE DONE MORE NO OF CATCHES WHICH MEANS THOSE PLAYERS WILL BE AN EXPERIENCED FIELDERS WHO IS MOST PROBABLY A GOOD FIT FOR WICKET KEEPERS THE LIST OF PLAYERS WILL BE ON UPCOMING SLIDE.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u="sng" dirty="0" smtClean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OTHER SELECTION CRITERIAS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wicketkeeper who can contribute runs with the bat adds significant value to the team's overall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wicketkeeper needs to maintain constant communication with the bowlers and other fielders, offering guidance and support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high-pressure situations and the confidence to handle them effectively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580697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457" t="19518" r="43186" b="38268"/>
          <a:stretch/>
        </p:blipFill>
        <p:spPr>
          <a:xfrm>
            <a:off x="1274163" y="655716"/>
            <a:ext cx="4951246" cy="57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253735"/>
              </p:ext>
            </p:extLst>
          </p:nvPr>
        </p:nvGraphicFramePr>
        <p:xfrm>
          <a:off x="1186723" y="678305"/>
          <a:ext cx="9396334" cy="540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9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460774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19528"/>
            <a:ext cx="10363826" cy="57562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1) query -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city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as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no_of_cities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918" t="60297" r="43648" b="24334"/>
          <a:stretch/>
        </p:blipFill>
        <p:spPr>
          <a:xfrm>
            <a:off x="2278503" y="1573966"/>
            <a:ext cx="6359834" cy="27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9075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4498"/>
            <a:ext cx="10363826" cy="5426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query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*, case when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&gt;=4 then 'boundary'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then 'dot' else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other'end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89" t="18494" b="38821"/>
          <a:stretch/>
        </p:blipFill>
        <p:spPr>
          <a:xfrm>
            <a:off x="1063051" y="2360675"/>
            <a:ext cx="9520005" cy="427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9075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4498"/>
            <a:ext cx="10363826" cy="5426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ball_result_count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from  deliveries_v02  where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'boundary‘ , 'dot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group  by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843" t="59887" r="43647" b="20645"/>
          <a:stretch/>
        </p:blipFill>
        <p:spPr>
          <a:xfrm>
            <a:off x="3477717" y="2180792"/>
            <a:ext cx="5494093" cy="29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9075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4498"/>
            <a:ext cx="10363826" cy="5426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no_of_boundaries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from  deliveries_v02  where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'boundary'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group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order by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no_of_boundaries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611" t="18904" r="35809" b="23310"/>
          <a:stretch/>
        </p:blipFill>
        <p:spPr>
          <a:xfrm>
            <a:off x="3687580" y="119921"/>
            <a:ext cx="5268484" cy="66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9075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4498"/>
            <a:ext cx="10363826" cy="5426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5 )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no_of_dots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from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'dot'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group  by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no_of_dots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610" t="19724" r="40420" b="24129"/>
          <a:stretch/>
        </p:blipFill>
        <p:spPr>
          <a:xfrm>
            <a:off x="3837481" y="359763"/>
            <a:ext cx="4427295" cy="62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689" t="19313" r="21209" b="37449"/>
          <a:stretch/>
        </p:blipFill>
        <p:spPr>
          <a:xfrm>
            <a:off x="1603947" y="599605"/>
            <a:ext cx="8889167" cy="57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9075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4498"/>
            <a:ext cx="10363826" cy="5426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6 )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as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total_no_of_dismissals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from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not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‘NA‘ )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225" t="59682" r="39960" b="21875"/>
          <a:stretch/>
        </p:blipFill>
        <p:spPr>
          <a:xfrm>
            <a:off x="3447738" y="2128602"/>
            <a:ext cx="5786203" cy="26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9075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4498"/>
            <a:ext cx="10363826" cy="5426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7 )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bowler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 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maximum_extras_conceded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from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bowler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order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maximum_extras_conceded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limit 5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842" t="20338" r="33658" b="49334"/>
          <a:stretch/>
        </p:blipFill>
        <p:spPr>
          <a:xfrm>
            <a:off x="3162926" y="2113612"/>
            <a:ext cx="5501390" cy="3336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4243" y="5516381"/>
            <a:ext cx="1011026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note : from question number 7 it was not clear that whether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need to find the bowlers who gave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 runs so far or bowlers who gave maximum extras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single delivery since it is written maximum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assuming the later case if we want to find bowler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highest extras so far just replace ‘max’ function with ‘sum’ function…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9075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4498"/>
            <a:ext cx="10363826" cy="5426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8)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  deliveries_v03  as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ipl_matches.date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ipl_matches.venue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deliveries_v02.*  from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left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deliveries_v02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on  ipl_matches.id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deliveries_v02 .id)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select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deliveries_v03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457" t="20542" r="-307" b="38269"/>
          <a:stretch/>
        </p:blipFill>
        <p:spPr>
          <a:xfrm>
            <a:off x="1663907" y="2803161"/>
            <a:ext cx="8938908" cy="38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9075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4498"/>
            <a:ext cx="10363826" cy="5426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9) query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venue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total_runs_venue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deliveries_v03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group  by  venue  order  by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total_runs_venue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150" t="20338" r="20440" b="34990"/>
          <a:stretch/>
        </p:blipFill>
        <p:spPr>
          <a:xfrm>
            <a:off x="2113613" y="1828799"/>
            <a:ext cx="7284945" cy="48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49075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4498"/>
            <a:ext cx="10363826" cy="5426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10) query -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venue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match_year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sum 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yearly_total_runs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where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 = 'Eden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Gardens‘  group  by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match_year,venue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order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yearly_total_runs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996" t="19724" r="29662" b="27817"/>
          <a:stretch/>
        </p:blipFill>
        <p:spPr>
          <a:xfrm>
            <a:off x="2743199" y="344773"/>
            <a:ext cx="6442315" cy="61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552248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04989504"/>
              </p:ext>
            </p:extLst>
          </p:nvPr>
        </p:nvGraphicFramePr>
        <p:xfrm>
          <a:off x="914400" y="330200"/>
          <a:ext cx="10363200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008155"/>
              </p:ext>
            </p:extLst>
          </p:nvPr>
        </p:nvGraphicFramePr>
        <p:xfrm>
          <a:off x="1381592" y="622300"/>
          <a:ext cx="9576217" cy="5448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46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400812"/>
            <a:ext cx="10364451" cy="1596177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2 (anchor batsman) - query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8464" y="794480"/>
            <a:ext cx="10363826" cy="5816183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Batting_avg_data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 sum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(distinct id) as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matches_played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sum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no_of_dismissal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group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batsman having count (distinct id)&gt;=28);</a:t>
            </a:r>
          </a:p>
          <a:p>
            <a:endParaRPr lang="en-IN" sz="1400" dirty="0"/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batting_avg_data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column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numeric,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alter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no_of_dismissal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numeric;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batting_avg_data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column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batting_avg_data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no_of_dismissal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batting_avg_data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10;</a:t>
            </a:r>
          </a:p>
        </p:txBody>
      </p:sp>
    </p:spTree>
    <p:extLst>
      <p:ext uri="{BB962C8B-B14F-4D97-AF65-F5344CB8AC3E}">
        <p14:creationId xmlns:p14="http://schemas.microsoft.com/office/powerpoint/2010/main" val="25105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50574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72" t="18904" r="7838" b="37859"/>
          <a:stretch/>
        </p:blipFill>
        <p:spPr>
          <a:xfrm>
            <a:off x="509236" y="625737"/>
            <a:ext cx="11172276" cy="58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301258"/>
              </p:ext>
            </p:extLst>
          </p:nvPr>
        </p:nvGraphicFramePr>
        <p:xfrm>
          <a:off x="1096779" y="708285"/>
          <a:ext cx="9816059" cy="5242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53" y="-520735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3 (hard hitters) - query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69626"/>
            <a:ext cx="10363826" cy="605602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hard_hitters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batsman, sum(case when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 then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0 end)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runs_in_boundaries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count(distinct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id)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no_of_matches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batsman having count(distinct id)&gt;=28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order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runs_in_boundaries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hard_hitters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column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boundary_percentage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numeric,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alter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runs_in_boundaries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numeric,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alter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numeric;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hard_hitters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boundary_percentage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runs_in_boundaries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)*100;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hard_hitters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boundary_percentage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10;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520736"/>
            <a:ext cx="10364451" cy="1596177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842" t="18494" r="6762" b="36424"/>
          <a:stretch/>
        </p:blipFill>
        <p:spPr>
          <a:xfrm>
            <a:off x="767234" y="820609"/>
            <a:ext cx="10656279" cy="55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953</TotalTime>
  <Words>452</Words>
  <Application>Microsoft Office PowerPoint</Application>
  <PresentationFormat>Widescreen</PresentationFormat>
  <Paragraphs>153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Söhne</vt:lpstr>
      <vt:lpstr>Times New Roman</vt:lpstr>
      <vt:lpstr>Tw Cen MT</vt:lpstr>
      <vt:lpstr>Wingdings</vt:lpstr>
      <vt:lpstr>Droplet</vt:lpstr>
      <vt:lpstr>IPL AUCTION STRATERGY</vt:lpstr>
      <vt:lpstr>Task-1 (aggressive batsmen) - query</vt:lpstr>
      <vt:lpstr>PowerPoint Presentation</vt:lpstr>
      <vt:lpstr>PowerPoint Presentation</vt:lpstr>
      <vt:lpstr>Task 2 (anchor batsman) - query</vt:lpstr>
      <vt:lpstr>Data output</vt:lpstr>
      <vt:lpstr>PowerPoint Presentation</vt:lpstr>
      <vt:lpstr>Task 3 (hard hitters) - query</vt:lpstr>
      <vt:lpstr>Data output</vt:lpstr>
      <vt:lpstr>PowerPoint Presentation</vt:lpstr>
      <vt:lpstr>Task 4 (economy bowlers) - query</vt:lpstr>
      <vt:lpstr>PowerPoint Presentation</vt:lpstr>
      <vt:lpstr>PowerPoint Presentation</vt:lpstr>
      <vt:lpstr>Task 5 (bowler with best strike rate) - query</vt:lpstr>
      <vt:lpstr>PowerPoint Presentation</vt:lpstr>
      <vt:lpstr>PowerPoint Presentation</vt:lpstr>
      <vt:lpstr>Task 6 ( all rounders) - query</vt:lpstr>
      <vt:lpstr>Data output</vt:lpstr>
      <vt:lpstr>PowerPoint Presentation</vt:lpstr>
      <vt:lpstr>Task 7 (wicket keepers)</vt:lpstr>
      <vt:lpstr>DATA OUTPUT</vt:lpstr>
      <vt:lpstr>PowerPoint Presentation</vt:lpstr>
      <vt:lpstr>Additional questions</vt:lpstr>
      <vt:lpstr>Additional questions</vt:lpstr>
      <vt:lpstr>Additional questions</vt:lpstr>
      <vt:lpstr>Additional questions</vt:lpstr>
      <vt:lpstr>PowerPoint Presentation</vt:lpstr>
      <vt:lpstr>Additional questions</vt:lpstr>
      <vt:lpstr>PowerPoint Presentation</vt:lpstr>
      <vt:lpstr>Additional questions</vt:lpstr>
      <vt:lpstr>Additional questions</vt:lpstr>
      <vt:lpstr>Additional questions</vt:lpstr>
      <vt:lpstr>Additional questions</vt:lpstr>
      <vt:lpstr>Additional questions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 STRATERGY</dc:title>
  <dc:creator>pc</dc:creator>
  <cp:lastModifiedBy>pc</cp:lastModifiedBy>
  <cp:revision>57</cp:revision>
  <dcterms:created xsi:type="dcterms:W3CDTF">2023-12-11T04:06:25Z</dcterms:created>
  <dcterms:modified xsi:type="dcterms:W3CDTF">2023-12-14T19:59:27Z</dcterms:modified>
</cp:coreProperties>
</file>