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56" d="100"/>
          <a:sy n="56" d="100"/>
        </p:scale>
        <p:origin x="1110"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3" y="3825855"/>
            <a:ext cx="2095554" cy="625812"/>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a:t>
            </a:r>
            <a:r>
              <a:rPr lang="en-US" sz="1100" dirty="0" err="1" smtClean="0">
                <a:solidFill>
                  <a:schemeClr val="tx1"/>
                </a:solidFill>
              </a:rPr>
              <a:t>u.midhuna</a:t>
            </a:r>
            <a:r>
              <a:rPr lang="en-US" sz="1100" dirty="0" smtClean="0">
                <a:solidFill>
                  <a:schemeClr val="tx1"/>
                </a:solidFill>
              </a:rPr>
              <a:t> </a:t>
            </a:r>
            <a:r>
              <a:rPr lang="en-US" sz="1100" dirty="0" err="1" smtClean="0">
                <a:solidFill>
                  <a:schemeClr val="tx1"/>
                </a:solidFill>
              </a:rPr>
              <a:t>varshini</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a:solidFill>
                  <a:schemeClr val="tx1"/>
                </a:solidFill>
              </a:rPr>
              <a:t>:</a:t>
            </a:r>
            <a:r>
              <a:rPr lang="en-US" sz="1100" smtClean="0">
                <a:solidFill>
                  <a:schemeClr val="tx1"/>
                </a:solidFill>
              </a:rPr>
              <a:t>au110621104016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lvl="0">
              <a:spcAft>
                <a:spcPts val="200"/>
              </a:spcAft>
              <a:buClr>
                <a:schemeClr val="bg1"/>
              </a:buClr>
            </a:pPr>
            <a:r>
              <a:rPr lang="en-US" sz="1100" dirty="0">
                <a:solidFill>
                  <a:schemeClr val="tx1"/>
                </a:solidFill>
              </a:rPr>
              <a:t>Indira institute of engineering and technology -</a:t>
            </a:r>
            <a:r>
              <a:rPr lang="en-US" sz="1100" dirty="0" err="1">
                <a:solidFill>
                  <a:schemeClr val="tx1"/>
                </a:solidFill>
              </a:rPr>
              <a:t>Pandur</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065075"/>
            <a:ext cx="6692900" cy="376475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Log in /Sign up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649"/>
            <a:ext cx="4065625" cy="3479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764" y="1267649"/>
            <a:ext cx="5972236" cy="335938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00" y="1267649"/>
            <a:ext cx="5892800" cy="33147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Admin home-Page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1134268"/>
            <a:ext cx="6540500" cy="367903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a:t>
            </a:r>
            <a:r>
              <a:rPr lang="en-US" b="0" i="0" dirty="0" smtClean="0">
                <a:solidFill>
                  <a:srgbClr val="0D0D0D"/>
                </a:solidFill>
                <a:effectLst/>
                <a:highlight>
                  <a:srgbClr val="FFFFFF"/>
                </a:highlight>
                <a:latin typeface="Söhne"/>
              </a:rPr>
              <a:t>features</a:t>
            </a:r>
          </a:p>
          <a:p>
            <a:pPr algn="l">
              <a:buFont typeface="Arial" panose="020B0604020202020204" pitchFamily="34" charset="0"/>
              <a:buChar char="•"/>
            </a:pPr>
            <a:r>
              <a:rPr lang="en-US" b="1" dirty="0" smtClean="0">
                <a:solidFill>
                  <a:srgbClr val="0D0D0D"/>
                </a:solidFill>
                <a:highlight>
                  <a:srgbClr val="FFFFFF"/>
                </a:highlight>
                <a:latin typeface="Söhne"/>
              </a:rPr>
              <a:t>Community</a:t>
            </a:r>
            <a:r>
              <a:rPr lang="en-US" b="1" i="0" dirty="0" smtClean="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Groups</a:t>
            </a:r>
            <a:r>
              <a:rPr lang="en-US" b="0" i="0" dirty="0">
                <a:solidFill>
                  <a:srgbClr val="0D0D0D"/>
                </a:solidFill>
                <a:effectLst/>
                <a:highlight>
                  <a:srgbClr val="FFFFFF"/>
                </a:highlight>
                <a:latin typeface="Söhne"/>
              </a:rPr>
              <a:t>: Enable users to create and </a:t>
            </a:r>
            <a:r>
              <a:rPr lang="en-US" b="0" i="0" dirty="0" smtClean="0">
                <a:solidFill>
                  <a:srgbClr val="0D0D0D"/>
                </a:solidFill>
                <a:effectLst/>
                <a:highlight>
                  <a:srgbClr val="FFFFFF"/>
                </a:highlight>
                <a:latin typeface="Söhne"/>
              </a:rPr>
              <a:t>join </a:t>
            </a:r>
            <a:r>
              <a:rPr lang="en-US" b="0" i="0" dirty="0">
                <a:solidFill>
                  <a:srgbClr val="0D0D0D"/>
                </a:solidFill>
                <a:effectLst/>
                <a:highlight>
                  <a:srgbClr val="FFFFFF"/>
                </a:highlight>
                <a:latin typeface="Söhne"/>
              </a:rPr>
              <a:t>groups within the application, fostering a more organized and </a:t>
            </a:r>
            <a:r>
              <a:rPr lang="en-US" b="0" i="0" dirty="0" smtClean="0">
                <a:solidFill>
                  <a:srgbClr val="0D0D0D"/>
                </a:solidFill>
                <a:effectLst/>
                <a:highlight>
                  <a:srgbClr val="FFFFFF"/>
                </a:highlight>
                <a:latin typeface="Söhne"/>
              </a:rPr>
              <a:t>vibrant environment</a:t>
            </a:r>
            <a:r>
              <a:rPr lang="en-US" b="0" i="0" dirty="0">
                <a:solidFill>
                  <a:srgbClr val="0D0D0D"/>
                </a:solidFill>
                <a:effectLst/>
                <a:highlight>
                  <a:srgbClr val="FFFFFF"/>
                </a:highlight>
                <a:latin typeface="Söhne"/>
              </a:rPr>
              <a: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a:t>
            </a:r>
            <a:r>
              <a:rPr lang="en-US" b="0" i="0" dirty="0" smtClean="0">
                <a:solidFill>
                  <a:srgbClr val="0D0D0D"/>
                </a:solidFill>
                <a:effectLst/>
                <a:highlight>
                  <a:srgbClr val="FFFFFF"/>
                </a:highlight>
                <a:latin typeface="Söhne"/>
              </a:rPr>
              <a:t>to </a:t>
            </a:r>
            <a:r>
              <a:rPr lang="en-US" b="0" i="0" dirty="0">
                <a:solidFill>
                  <a:srgbClr val="0D0D0D"/>
                </a:solidFill>
                <a:effectLst/>
                <a:highlight>
                  <a:srgbClr val="FFFFFF"/>
                </a:highlight>
                <a:latin typeface="Söhne"/>
              </a:rPr>
              <a:t>allow users to easily upload and backup their </a:t>
            </a:r>
            <a:r>
              <a:rPr lang="en-US" dirty="0" smtClean="0">
                <a:solidFill>
                  <a:srgbClr val="0D0D0D"/>
                </a:solidFill>
                <a:highlight>
                  <a:srgbClr val="FFFFFF"/>
                </a:highlight>
                <a:latin typeface="Söhne"/>
              </a:rPr>
              <a:t>Songs</a:t>
            </a:r>
            <a:r>
              <a:rPr lang="en-US" b="0" i="0" dirty="0" smtClean="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3754874"/>
          </a:xfrm>
          <a:prstGeom prst="rect">
            <a:avLst/>
          </a:prstGeom>
          <a:noFill/>
        </p:spPr>
        <p:txBody>
          <a:bodyPr wrap="square" rtlCol="0">
            <a:spAutoFit/>
          </a:bodyPr>
          <a:lstStyle/>
          <a:p>
            <a:r>
              <a:rPr lang="en-US" dirty="0"/>
              <a:t>In conclusion, the </a:t>
            </a:r>
            <a:r>
              <a:rPr lang="en-US" dirty="0" err="1"/>
              <a:t>Django</a:t>
            </a:r>
            <a:r>
              <a:rPr lang="en-US" dirty="0"/>
              <a:t> Music Sharing Application presents a robust and feature-rich platform tailored for musicians and music enthusiasts to connect, share, and discover music in an interactive environment. By leveraging the </a:t>
            </a:r>
            <a:r>
              <a:rPr lang="en-US" dirty="0" err="1"/>
              <a:t>Django</a:t>
            </a:r>
            <a:r>
              <a:rPr lang="en-US" dirty="0"/>
              <a:t> framework's capabilities, the application ensures a secure, scalable, and user-friendly experience.</a:t>
            </a:r>
          </a:p>
          <a:p>
            <a:r>
              <a:rPr lang="en-US" dirty="0"/>
              <a:t>The emphasis on security and privacy measures, including </a:t>
            </a:r>
            <a:r>
              <a:rPr lang="en-US" dirty="0" err="1"/>
              <a:t>Django's</a:t>
            </a:r>
            <a:r>
              <a:rPr lang="en-US" dirty="0"/>
              <a:t> built-in security features and compliance with data privacy regulations like GDPR, instills confidence in users that their personal information and interactions are protected. Additionally, the application's design prioritizes scalability and performance, allowing it to adapt seamlessly to growing user bases and increased data volumes while maintaining optimal performance levels.</a:t>
            </a:r>
          </a:p>
          <a:p>
            <a:r>
              <a:rPr lang="en-US" dirty="0"/>
              <a:t>Through comprehensive testing and quality assurance practices, including automated testing with </a:t>
            </a:r>
            <a:r>
              <a:rPr lang="en-US" dirty="0" err="1"/>
              <a:t>Django's</a:t>
            </a:r>
            <a:r>
              <a:rPr lang="en-US" dirty="0"/>
              <a:t> testing framework, the application's reliability, security, and user-friendliness are thoroughly vetted. This ensures a seamless and enjoyable experience for users as they navigate, share, and collaborate within the music-sharing community.</a:t>
            </a:r>
          </a:p>
          <a:p>
            <a:r>
              <a:rPr lang="en-US" dirty="0"/>
              <a:t>Overall, the </a:t>
            </a:r>
            <a:r>
              <a:rPr lang="en-US" dirty="0" err="1"/>
              <a:t>Django</a:t>
            </a:r>
            <a:r>
              <a:rPr lang="en-US" dirty="0"/>
              <a:t> Music Sharing Application stands as a testament to modern web development practices, offering a dynamic and vibrant platform for music lovers to connect, share their creations, and explore the diverse world of music.</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smtClean="0">
                <a:latin typeface="+mj-lt"/>
                <a:cs typeface="Poppins"/>
              </a:rPr>
              <a:t>Music Web Application using </a:t>
            </a:r>
            <a:r>
              <a:rPr lang="en-US" sz="1600" dirty="0" err="1" smtClean="0">
                <a:latin typeface="+mj-lt"/>
                <a:cs typeface="Poppins"/>
              </a:rPr>
              <a:t>Django</a:t>
            </a:r>
            <a:r>
              <a:rPr lang="en-US" sz="1600" dirty="0" smtClean="0">
                <a:latin typeface="+mj-lt"/>
                <a:cs typeface="Poppins"/>
              </a:rPr>
              <a:t>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endParaRPr lang="en-IN" sz="1000" dirty="0">
              <a:solidFill>
                <a:schemeClr val="tx1"/>
              </a:solidFill>
            </a:endParaRPr>
          </a:p>
          <a:p>
            <a:pPr>
              <a:buSzPts val="2800"/>
            </a:pPr>
            <a:endParaRPr lang="en-IN" sz="1000" dirty="0">
              <a:solidFill>
                <a:schemeClr val="tx1"/>
              </a:solidFill>
            </a:endParaRP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3108543"/>
          </a:xfrm>
          <a:prstGeom prst="rect">
            <a:avLst/>
          </a:prstGeom>
          <a:noFill/>
        </p:spPr>
        <p:txBody>
          <a:bodyPr wrap="square" rtlCol="0">
            <a:spAutoFit/>
          </a:bodyPr>
          <a:lstStyle/>
          <a:p>
            <a:pPr algn="just"/>
            <a:r>
              <a:rPr lang="en-US" dirty="0" smtClean="0"/>
              <a:t>The </a:t>
            </a:r>
            <a:r>
              <a:rPr lang="en-US" dirty="0" err="1"/>
              <a:t>Django</a:t>
            </a:r>
            <a:r>
              <a:rPr lang="en-US" dirty="0"/>
              <a:t> Music Sharing Application is a web platform designed for music enthusiasts, offering a range of features to discover, upload, share, and collaborate on music tracks. This application, built on the </a:t>
            </a:r>
            <a:r>
              <a:rPr lang="en-US" dirty="0" err="1"/>
              <a:t>Django</a:t>
            </a:r>
            <a:r>
              <a:rPr lang="en-US" dirty="0"/>
              <a:t> framework, presents a user-friendly interface for users to explore a diverse array of music genres, artists, and playlists. Users can create personalized accounts, complete with customizable profiles to manage their music preferences. The platform hosts an extensive music library containing songs spanning various genres, albums, and artists, allowing users to effortlessly search, filter, and delve into music tracks of their interest</a:t>
            </a:r>
            <a:r>
              <a:rPr lang="en-US" dirty="0" smtClean="0"/>
              <a:t>.</a:t>
            </a:r>
          </a:p>
          <a:p>
            <a:pPr algn="just"/>
            <a:r>
              <a:rPr lang="en-US" dirty="0"/>
              <a:t>In addition to streaming music tracks, the application provides users with the convenience of downloading their favorite songs for offline listening. Social integration features are seamlessly integrated, allowing users to connect with friends, follow their favorite artists, and discover new music through shared connections. Sharing music on popular social media platforms is made simple and intuitive</a:t>
            </a:r>
            <a:endParaRPr lang="en-US" dirty="0" smtClean="0"/>
          </a:p>
          <a:p>
            <a:pPr algn="just"/>
            <a:r>
              <a:rPr lang="en-US" dirty="0" err="1" smtClean="0"/>
              <a:t>Django</a:t>
            </a:r>
            <a:r>
              <a:rPr lang="en-US" dirty="0" smtClean="0"/>
              <a:t> </a:t>
            </a:r>
            <a:r>
              <a:rPr lang="en-US" dirty="0"/>
              <a:t>Music Sharing Application aims to create a vibrant and interactive music-sharing platform where artists, musicians, and music enthusiasts can connect, discover new music, and collaborate on creative projects. With its robust set of features and user-friendly design, the platform offers a rich music experience for all its users, enhancing the way music is shared and enjoyed in the digital age.</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815882"/>
          </a:xfrm>
          <a:prstGeom prst="rect">
            <a:avLst/>
          </a:prstGeom>
          <a:noFill/>
        </p:spPr>
        <p:txBody>
          <a:bodyPr wrap="square" rtlCol="0">
            <a:spAutoFit/>
          </a:bodyPr>
          <a:lstStyle/>
          <a:p>
            <a:pPr algn="just"/>
            <a:r>
              <a:rPr lang="en-US" dirty="0" smtClean="0"/>
              <a:t>The </a:t>
            </a:r>
            <a:r>
              <a:rPr lang="en-US" dirty="0"/>
              <a:t>music industry lacks a comprehensive and user-friendly platform for artists to share their music and for enthusiasts to discover new tracks and engage with a community. Existing music-sharing platforms often fall short in providing a seamless experience for musicians to upload, receive feedback, and collaborate on music, while also limiting the ability for users to explore diverse genres, curate playlists, and connect with fellow music lovers. This project addresses these gaps by developing the </a:t>
            </a:r>
            <a:r>
              <a:rPr lang="en-US" dirty="0" err="1"/>
              <a:t>Django</a:t>
            </a:r>
            <a:r>
              <a:rPr lang="en-US" dirty="0"/>
              <a:t> Music Sharing Application. This platform will empower artists to showcase their work, collaborate with others, and gain exposure, while offering music enthusiasts a vast library of tracks, curated playlists, and social features for discovering and sharing music effortlessly.</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76633" y="922489"/>
            <a:ext cx="8422480" cy="3970318"/>
          </a:xfrm>
          <a:prstGeom prst="rect">
            <a:avLst/>
          </a:prstGeom>
          <a:noFill/>
        </p:spPr>
        <p:txBody>
          <a:bodyPr wrap="square" rtlCol="0">
            <a:spAutoFit/>
          </a:bodyPr>
          <a:lstStyle/>
          <a:p>
            <a:r>
              <a:rPr lang="en-US" b="0" i="0" dirty="0" smtClean="0">
                <a:solidFill>
                  <a:srgbClr val="0D0D0D"/>
                </a:solidFill>
                <a:effectLst/>
                <a:highlight>
                  <a:srgbClr val="FFFFFF"/>
                </a:highlight>
                <a:latin typeface="Söhne"/>
              </a:rPr>
              <a:t>The proposed solution is to develop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 </a:t>
            </a:r>
            <a:r>
              <a:rPr lang="en-US" dirty="0">
                <a:solidFill>
                  <a:srgbClr val="0D0D0D"/>
                </a:solidFill>
                <a:highlight>
                  <a:srgbClr val="FFFFFF"/>
                </a:highlight>
                <a:latin typeface="Söhne"/>
              </a:rPr>
              <a:t>Music Sharing Application aims to bridge the gap in the music industry by offering a robust and user-centric platform for artists and music enthusiasts alike. For artists, the platform provides an intuitive interface to upload and share their music, create profiles, and receive feedback from a community of fellow musicians and </a:t>
            </a:r>
            <a:r>
              <a:rPr lang="en-US" dirty="0" smtClean="0">
                <a:solidFill>
                  <a:srgbClr val="0D0D0D"/>
                </a:solidFill>
                <a:highlight>
                  <a:srgbClr val="FFFFFF"/>
                </a:highlight>
                <a:latin typeface="Söhne"/>
              </a:rPr>
              <a:t>fans.</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Key features include a user-friendly music player with customizable playlists, social sharing options, comment sections for tracks, artist profiles with bios and discographies, and a newsfeed showcasing the latest releases and updates. The platform's responsive design ensures seamless access from desktop and mobile devices, enhancing user experience and accessibility.</a:t>
            </a:r>
            <a:endParaRPr lang="en-US" b="0" i="0" dirty="0" smtClean="0">
              <a:solidFill>
                <a:srgbClr val="0D0D0D"/>
              </a:solidFill>
              <a:effectLst/>
              <a:highlight>
                <a:srgbClr val="FFFFFF"/>
              </a:highlight>
              <a:latin typeface="Söhne"/>
            </a:endParaRPr>
          </a:p>
          <a:p>
            <a:pPr marL="342900" indent="-342900" algn="l">
              <a:buAutoNum type="arabicPeriod"/>
            </a:pPr>
            <a:r>
              <a:rPr lang="en-US" b="1" i="0" dirty="0" smtClean="0">
                <a:solidFill>
                  <a:srgbClr val="0D0D0D"/>
                </a:solidFill>
                <a:effectLst/>
                <a:highlight>
                  <a:srgbClr val="FFFFFF"/>
                </a:highlight>
                <a:latin typeface="Söhne"/>
              </a:rPr>
              <a:t>System Architecture</a:t>
            </a:r>
          </a:p>
          <a:p>
            <a:r>
              <a:rPr lang="en-US" b="1" dirty="0"/>
              <a:t>Backend Development: </a:t>
            </a:r>
            <a:r>
              <a:rPr lang="en-US" dirty="0"/>
              <a:t>Utilize </a:t>
            </a:r>
            <a:r>
              <a:rPr lang="en-US" dirty="0" err="1"/>
              <a:t>Django</a:t>
            </a:r>
            <a:r>
              <a:rPr lang="en-US" dirty="0"/>
              <a:t> for robust server-side logic, database management, user authentication, and session management, ensuring a secure and efficient backend structure.</a:t>
            </a:r>
          </a:p>
          <a:p>
            <a:r>
              <a:rPr lang="en-US" b="1" dirty="0"/>
              <a:t>Frontend Integration: </a:t>
            </a:r>
            <a:r>
              <a:rPr lang="en-US" dirty="0"/>
              <a:t>Employ HTML, CSS, and JavaScript alongside </a:t>
            </a:r>
            <a:r>
              <a:rPr lang="en-US" dirty="0" err="1"/>
              <a:t>Django's</a:t>
            </a:r>
            <a:r>
              <a:rPr lang="en-US" dirty="0"/>
              <a:t> template system to create an intuitive and responsive user interface, enhancing user experience across devices.</a:t>
            </a:r>
          </a:p>
          <a:p>
            <a:r>
              <a:rPr lang="en-US" b="1" dirty="0"/>
              <a:t>Database Design: </a:t>
            </a:r>
            <a:r>
              <a:rPr lang="en-US" dirty="0"/>
              <a:t>Develop a relational database schema to efficiently store user profiles, music tracks, playlists, comments, and interactions, enabling quick retrieval and secure storage of data.</a:t>
            </a:r>
          </a:p>
          <a:p>
            <a:r>
              <a:rPr lang="en-US" b="1" dirty="0" smtClean="0"/>
              <a:t>2 .Core </a:t>
            </a:r>
            <a:r>
              <a:rPr lang="en-US" b="1" dirty="0"/>
              <a:t>Features:</a:t>
            </a:r>
          </a:p>
          <a:p>
            <a:r>
              <a:rPr lang="en-US" b="1" dirty="0"/>
              <a:t>User Profiles: </a:t>
            </a:r>
            <a:r>
              <a:rPr lang="en-US" dirty="0"/>
              <a:t>Allow artists to create detailed profiles with bio, discography, and social media links.</a:t>
            </a:r>
          </a:p>
          <a:p>
            <a:pPr marL="342900" indent="-342900" algn="l">
              <a:buAutoNum type="arabicPeriod"/>
            </a:pPr>
            <a:endParaRPr lang="en-US" b="0" i="0" dirty="0" smtClean="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539430"/>
          </a:xfrm>
          <a:prstGeom prst="rect">
            <a:avLst/>
          </a:prstGeom>
          <a:noFill/>
        </p:spPr>
        <p:txBody>
          <a:bodyPr wrap="square" rtlCol="0">
            <a:spAutoFit/>
          </a:bodyPr>
          <a:lstStyle/>
          <a:p>
            <a:r>
              <a:rPr lang="en-US" b="1" dirty="0"/>
              <a:t>Security and Privacy:</a:t>
            </a:r>
            <a:endParaRPr lang="en-US" dirty="0"/>
          </a:p>
          <a:p>
            <a:pPr lvl="1"/>
            <a:r>
              <a:rPr lang="en-US" dirty="0"/>
              <a:t>Implementation of </a:t>
            </a:r>
            <a:r>
              <a:rPr lang="en-US" dirty="0" err="1"/>
              <a:t>Django’s</a:t>
            </a:r>
            <a:r>
              <a:rPr lang="en-US" dirty="0"/>
              <a:t> security best practices to mitigate common vulnerabilities like SQL injection, XSS, and CSRF.</a:t>
            </a:r>
          </a:p>
          <a:p>
            <a:pPr lvl="1"/>
            <a:r>
              <a:rPr lang="en-US" dirty="0"/>
              <a:t>Adherence to data privacy regulations such as GDPR to safeguard user's personal information.</a:t>
            </a:r>
          </a:p>
          <a:p>
            <a:r>
              <a:rPr lang="en-US" b="1" dirty="0"/>
              <a:t>Scalability and Performance:</a:t>
            </a:r>
            <a:endParaRPr lang="en-US" dirty="0"/>
          </a:p>
          <a:p>
            <a:pPr lvl="1"/>
            <a:r>
              <a:rPr lang="en-US" dirty="0"/>
              <a:t>Designing the application with scalability in mind, allowing for seamless adaptation to increased user numbers and data volume.</a:t>
            </a:r>
          </a:p>
          <a:p>
            <a:pPr lvl="1"/>
            <a:r>
              <a:rPr lang="en-US" dirty="0"/>
              <a:t>Utilization of </a:t>
            </a:r>
            <a:r>
              <a:rPr lang="en-US" dirty="0" err="1"/>
              <a:t>Django’s</a:t>
            </a:r>
            <a:r>
              <a:rPr lang="en-US" dirty="0"/>
              <a:t> caching framework to improve application performance and reduce server load.</a:t>
            </a:r>
          </a:p>
          <a:p>
            <a:r>
              <a:rPr lang="en-US" b="1" dirty="0"/>
              <a:t>User Experience (UX) Design:</a:t>
            </a:r>
            <a:endParaRPr lang="en-US" dirty="0"/>
          </a:p>
          <a:p>
            <a:pPr lvl="1"/>
            <a:r>
              <a:rPr lang="en-US" dirty="0"/>
              <a:t>A user-centered design approach to create an intuitive and engaging platform that meets the needs of musicians and music enthusiasts.</a:t>
            </a:r>
          </a:p>
          <a:p>
            <a:pPr lvl="1"/>
            <a:r>
              <a:rPr lang="en-US" dirty="0"/>
              <a:t>Responsive design principles to ensure accessibility across various devices and screen sizes.</a:t>
            </a:r>
          </a:p>
          <a:p>
            <a:r>
              <a:rPr lang="en-US" b="1" dirty="0"/>
              <a:t>Testing and Quality Assurance:</a:t>
            </a:r>
            <a:endParaRPr lang="en-US" dirty="0"/>
          </a:p>
          <a:p>
            <a:pPr lvl="1"/>
            <a:r>
              <a:rPr lang="en-US" dirty="0"/>
              <a:t>Thorough testing, including unit tests, integration tests, and user acceptance testing (UAT), to ensure reliability, security, and user-friendliness.</a:t>
            </a:r>
          </a:p>
          <a:p>
            <a:pPr lvl="1"/>
            <a:r>
              <a:rPr lang="en-US" dirty="0"/>
              <a:t>Utilization of </a:t>
            </a:r>
            <a:r>
              <a:rPr lang="en-US" dirty="0" err="1"/>
              <a:t>Django’s</a:t>
            </a:r>
            <a:r>
              <a:rPr lang="en-US" dirty="0"/>
              <a:t> testing framework to automate test cases and maintain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800" y="1117876"/>
            <a:ext cx="6325394" cy="3558034"/>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schemas.openxmlformats.org/package/2006/metadata/core-properties"/>
    <ds:schemaRef ds:uri="http://purl.org/dc/terms/"/>
    <ds:schemaRef ds:uri="http://purl.org/dc/dcmitype/"/>
    <ds:schemaRef ds:uri="http://schemas.microsoft.com/office/infopath/2007/PartnerControls"/>
    <ds:schemaRef ds:uri="http://purl.org/dc/elements/1.1/"/>
    <ds:schemaRef ds:uri="http://www.w3.org/XML/1998/namespace"/>
    <ds:schemaRef ds:uri="http://schemas.microsoft.com/office/2006/documentManagement/types"/>
    <ds:schemaRef ds:uri="c0fa2617-96bd-425d-8578-e93563fe37c5"/>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
  <TotalTime>195</TotalTime>
  <Words>1243</Words>
  <Application>Microsoft Office PowerPoint</Application>
  <PresentationFormat>On-screen Show (16:9)</PresentationFormat>
  <Paragraphs>75</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Log in /Sign up page</vt:lpstr>
      <vt:lpstr>Admin-Page</vt:lpstr>
      <vt:lpstr>Admin home-Page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IIET-CSE-LAB</cp:lastModifiedBy>
  <cp:revision>15</cp:revision>
  <dcterms:modified xsi:type="dcterms:W3CDTF">2024-04-09T00:24:43Z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