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13" d="100"/>
          <a:sy n="113" d="100"/>
        </p:scale>
        <p:origin x="47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f1e80b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f1e80b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f1e80b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f1e80b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0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32" Type="http://schemas.openxmlformats.org/officeDocument/2006/relationships/image" Target="../media/image40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svg"/><Relationship Id="rId36" Type="http://schemas.openxmlformats.org/officeDocument/2006/relationships/image" Target="../media/image44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Relationship Id="rId27" Type="http://schemas.openxmlformats.org/officeDocument/2006/relationships/image" Target="../media/image35.png"/><Relationship Id="rId30" Type="http://schemas.openxmlformats.org/officeDocument/2006/relationships/image" Target="../media/image38.svg"/><Relationship Id="rId35" Type="http://schemas.openxmlformats.org/officeDocument/2006/relationships/image" Target="../media/image43.png"/><Relationship Id="rId8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14025" y="1328280"/>
            <a:ext cx="1754100" cy="376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49463" y="1328280"/>
            <a:ext cx="1754100" cy="376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84925" y="1328280"/>
            <a:ext cx="1754100" cy="376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Craving! Web Application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Architecture Type: Application Architecture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View: Logical View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Style: Layered Architecture Pattern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860225"/>
            <a:ext cx="9144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Users        </a:t>
            </a:r>
            <a:r>
              <a:rPr lang="en">
                <a:solidFill>
                  <a:schemeClr val="dk1"/>
                </a:solidFill>
              </a:rPr>
              <a:t>Delivery Channels      Core Business Processes        Data &amp; Information         Technology Enablers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1450"/>
            <a:ext cx="401300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3550"/>
            <a:ext cx="401300" cy="6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123225" y="2250425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Device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124125" y="3672525"/>
            <a:ext cx="15345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Browser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86721" y="14259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86721" y="19496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Profile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186721" y="24733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Management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186721" y="29970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86721" y="35207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86721" y="40444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Review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186721" y="45681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Management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242506" y="14259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Data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242506" y="19496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242506" y="24733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Data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242506" y="29970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Data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242506" y="35207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Data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242506" y="40444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Data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242506" y="45681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Data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329997" y="14259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Event Bus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329997" y="19496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E-Payment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329997" y="24733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29997" y="29970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B2B-Gateway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29997" y="35207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Data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329997" y="40444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Transformation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329997" y="4568174"/>
            <a:ext cx="1536300" cy="4431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&amp; Service Routing</a:t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 rot="10800000" flipH="1">
            <a:off x="2678863" y="2470775"/>
            <a:ext cx="3867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5" name="Google Shape;85;p13"/>
          <p:cNvCxnSpPr/>
          <p:nvPr/>
        </p:nvCxnSpPr>
        <p:spPr>
          <a:xfrm rot="10800000" flipH="1">
            <a:off x="2678413" y="3892875"/>
            <a:ext cx="3867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 flipH="1">
            <a:off x="4861488" y="2997075"/>
            <a:ext cx="2655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7" name="Google Shape;87;p13"/>
          <p:cNvCxnSpPr/>
          <p:nvPr/>
        </p:nvCxnSpPr>
        <p:spPr>
          <a:xfrm rot="10800000" flipH="1">
            <a:off x="6926050" y="2997075"/>
            <a:ext cx="2655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8" name="Google Shape;88;p13"/>
          <p:cNvCxnSpPr>
            <a:stCxn id="59" idx="3"/>
            <a:endCxn id="62" idx="1"/>
          </p:cNvCxnSpPr>
          <p:nvPr/>
        </p:nvCxnSpPr>
        <p:spPr>
          <a:xfrm>
            <a:off x="713000" y="2471975"/>
            <a:ext cx="411000" cy="14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>
            <a:stCxn id="59" idx="3"/>
            <a:endCxn id="61" idx="1"/>
          </p:cNvCxnSpPr>
          <p:nvPr/>
        </p:nvCxnSpPr>
        <p:spPr>
          <a:xfrm>
            <a:off x="713000" y="2471975"/>
            <a:ext cx="4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3"/>
          <p:cNvCxnSpPr>
            <a:stCxn id="60" idx="3"/>
            <a:endCxn id="62" idx="1"/>
          </p:cNvCxnSpPr>
          <p:nvPr/>
        </p:nvCxnSpPr>
        <p:spPr>
          <a:xfrm>
            <a:off x="713000" y="3894075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/>
          <p:nvPr/>
        </p:nvCxnSpPr>
        <p:spPr>
          <a:xfrm>
            <a:off x="227650" y="1218150"/>
            <a:ext cx="5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2" name="Google Shape;92;p13"/>
          <p:cNvCxnSpPr/>
          <p:nvPr/>
        </p:nvCxnSpPr>
        <p:spPr>
          <a:xfrm>
            <a:off x="1123100" y="1212350"/>
            <a:ext cx="15189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5268075" y="1216788"/>
            <a:ext cx="1594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4" name="Google Shape;94;p13"/>
          <p:cNvCxnSpPr/>
          <p:nvPr/>
        </p:nvCxnSpPr>
        <p:spPr>
          <a:xfrm>
            <a:off x="7179400" y="1218150"/>
            <a:ext cx="17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5" name="Google Shape;95;p13"/>
          <p:cNvCxnSpPr/>
          <p:nvPr/>
        </p:nvCxnSpPr>
        <p:spPr>
          <a:xfrm>
            <a:off x="2836000" y="1217838"/>
            <a:ext cx="21948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219675" y="2663575"/>
            <a:ext cx="569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Internal User</a:t>
            </a:r>
            <a:endParaRPr sz="900"/>
          </a:p>
        </p:txBody>
      </p:sp>
      <p:sp>
        <p:nvSpPr>
          <p:cNvPr id="97" name="Google Shape;97;p13"/>
          <p:cNvSpPr txBox="1"/>
          <p:nvPr/>
        </p:nvSpPr>
        <p:spPr>
          <a:xfrm>
            <a:off x="193600" y="4099975"/>
            <a:ext cx="6375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External User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3140250" y="0"/>
            <a:ext cx="28635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Craving! Web Application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Architecture Type: Application Architecture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View: Process View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Style: Client-Server Pattern</a:t>
            </a:r>
            <a:endParaRPr sz="11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00" y="1856750"/>
            <a:ext cx="1139250" cy="65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818" y="4268175"/>
            <a:ext cx="654019" cy="8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25" y="2811166"/>
            <a:ext cx="1431001" cy="10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6302600" y="1057675"/>
            <a:ext cx="434700" cy="47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0" y="3277125"/>
            <a:ext cx="1139250" cy="13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0501" y="3113376"/>
            <a:ext cx="1431000" cy="15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2588" y="2561205"/>
            <a:ext cx="1139250" cy="127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5325" y="1491413"/>
            <a:ext cx="1242000" cy="1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2250" y="1170212"/>
            <a:ext cx="1139250" cy="114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26013" y="1058938"/>
            <a:ext cx="977725" cy="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3616375" y="3859225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Web Server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698025" y="4672975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App Server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743350" y="4669325"/>
            <a:ext cx="977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DB Server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642000" y="2313550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NAS Server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p14"/>
          <p:cNvCxnSpPr>
            <a:stCxn id="112" idx="2"/>
          </p:cNvCxnSpPr>
          <p:nvPr/>
        </p:nvCxnSpPr>
        <p:spPr>
          <a:xfrm>
            <a:off x="3114875" y="1757313"/>
            <a:ext cx="10500" cy="318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8" name="Google Shape;118;p14"/>
          <p:cNvSpPr txBox="1"/>
          <p:nvPr/>
        </p:nvSpPr>
        <p:spPr>
          <a:xfrm>
            <a:off x="2626025" y="871500"/>
            <a:ext cx="821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Firewall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895388" y="3041463"/>
            <a:ext cx="977724" cy="69832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 sz="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0" name="Google Shape;120;p14"/>
          <p:cNvCxnSpPr>
            <a:stCxn id="105" idx="0"/>
            <a:endCxn id="103" idx="1"/>
          </p:cNvCxnSpPr>
          <p:nvPr/>
        </p:nvCxnSpPr>
        <p:spPr>
          <a:xfrm rot="-5400000">
            <a:off x="1012075" y="2111116"/>
            <a:ext cx="626100" cy="77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4"/>
          <p:cNvCxnSpPr>
            <a:stCxn id="122" idx="2"/>
            <a:endCxn id="104" idx="1"/>
          </p:cNvCxnSpPr>
          <p:nvPr/>
        </p:nvCxnSpPr>
        <p:spPr>
          <a:xfrm rot="-5400000" flipH="1">
            <a:off x="1171838" y="3897475"/>
            <a:ext cx="500700" cy="1065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4"/>
          <p:cNvCxnSpPr>
            <a:stCxn id="103" idx="2"/>
            <a:endCxn id="119" idx="3"/>
          </p:cNvCxnSpPr>
          <p:nvPr/>
        </p:nvCxnSpPr>
        <p:spPr>
          <a:xfrm rot="-5400000" flipH="1">
            <a:off x="2048875" y="2746042"/>
            <a:ext cx="568200" cy="102300"/>
          </a:xfrm>
          <a:prstGeom prst="curvedConnector3">
            <a:avLst>
              <a:gd name="adj1" fmla="val 466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4"/>
          <p:cNvCxnSpPr>
            <a:stCxn id="104" idx="0"/>
            <a:endCxn id="119" idx="1"/>
          </p:cNvCxnSpPr>
          <p:nvPr/>
        </p:nvCxnSpPr>
        <p:spPr>
          <a:xfrm rot="-5400000">
            <a:off x="2068378" y="3952425"/>
            <a:ext cx="529200" cy="102300"/>
          </a:xfrm>
          <a:prstGeom prst="curvedConnector3">
            <a:avLst>
              <a:gd name="adj1" fmla="val 496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" name="Google Shape;125;p14"/>
          <p:cNvCxnSpPr>
            <a:stCxn id="119" idx="0"/>
            <a:endCxn id="109" idx="1"/>
          </p:cNvCxnSpPr>
          <p:nvPr/>
        </p:nvCxnSpPr>
        <p:spPr>
          <a:xfrm rot="10800000" flipH="1">
            <a:off x="2872297" y="3198927"/>
            <a:ext cx="720300" cy="191700"/>
          </a:xfrm>
          <a:prstGeom prst="curvedConnector3">
            <a:avLst>
              <a:gd name="adj1" fmla="val 500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7099475" y="1086650"/>
            <a:ext cx="21000" cy="385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5194475" y="1086650"/>
            <a:ext cx="21000" cy="385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14"/>
          <p:cNvSpPr txBox="1"/>
          <p:nvPr/>
        </p:nvSpPr>
        <p:spPr>
          <a:xfrm>
            <a:off x="174188" y="3859225"/>
            <a:ext cx="1431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mic Sans MS"/>
                <a:ea typeface="Comic Sans MS"/>
                <a:cs typeface="Comic Sans MS"/>
                <a:sym typeface="Comic Sans MS"/>
              </a:rPr>
              <a:t>External Users</a:t>
            </a:r>
            <a:endParaRPr sz="12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528374" y="1211775"/>
            <a:ext cx="131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ic Sans MS"/>
                <a:ea typeface="Comic Sans MS"/>
                <a:cs typeface="Comic Sans MS"/>
                <a:sym typeface="Comic Sans MS"/>
              </a:rPr>
              <a:t>Internal Users</a:t>
            </a: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9" name="Google Shape;129;p14"/>
          <p:cNvCxnSpPr>
            <a:stCxn id="110" idx="2"/>
            <a:endCxn id="107" idx="0"/>
          </p:cNvCxnSpPr>
          <p:nvPr/>
        </p:nvCxnSpPr>
        <p:spPr>
          <a:xfrm rot="-5400000" flipH="1">
            <a:off x="5903925" y="2975813"/>
            <a:ext cx="543600" cy="58800"/>
          </a:xfrm>
          <a:prstGeom prst="curvedConnector3">
            <a:avLst>
              <a:gd name="adj1" fmla="val 50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4"/>
          <p:cNvCxnSpPr>
            <a:stCxn id="109" idx="3"/>
            <a:endCxn id="107" idx="1"/>
          </p:cNvCxnSpPr>
          <p:nvPr/>
        </p:nvCxnSpPr>
        <p:spPr>
          <a:xfrm>
            <a:off x="4731838" y="3198978"/>
            <a:ext cx="903600" cy="776100"/>
          </a:xfrm>
          <a:prstGeom prst="curvedConnector3">
            <a:avLst>
              <a:gd name="adj1" fmla="val 567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1" name="Google Shape;131;p14"/>
          <p:cNvCxnSpPr>
            <a:stCxn id="111" idx="1"/>
            <a:endCxn id="107" idx="3"/>
          </p:cNvCxnSpPr>
          <p:nvPr/>
        </p:nvCxnSpPr>
        <p:spPr>
          <a:xfrm flipH="1">
            <a:off x="6774650" y="1741883"/>
            <a:ext cx="957600" cy="2233200"/>
          </a:xfrm>
          <a:prstGeom prst="curvedConnector3">
            <a:avLst>
              <a:gd name="adj1" fmla="val 857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2" name="Google Shape;132;p14"/>
          <p:cNvCxnSpPr>
            <a:stCxn id="108" idx="1"/>
            <a:endCxn id="107" idx="3"/>
          </p:cNvCxnSpPr>
          <p:nvPr/>
        </p:nvCxnSpPr>
        <p:spPr>
          <a:xfrm flipH="1">
            <a:off x="6774801" y="3891351"/>
            <a:ext cx="665700" cy="837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3590314" y="36266"/>
            <a:ext cx="28635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Craving! Web Application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Architecture Type: Application Architecture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View: Physical View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Style: Client-Server Pattern</a:t>
            </a:r>
            <a:endParaRPr sz="11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A08E62-D1CD-4203-A321-19E91808665B}"/>
              </a:ext>
            </a:extLst>
          </p:cNvPr>
          <p:cNvGrpSpPr/>
          <p:nvPr/>
        </p:nvGrpSpPr>
        <p:grpSpPr>
          <a:xfrm>
            <a:off x="89600" y="3643442"/>
            <a:ext cx="1026177" cy="817978"/>
            <a:chOff x="174188" y="3594673"/>
            <a:chExt cx="1431000" cy="1099248"/>
          </a:xfrm>
        </p:grpSpPr>
        <p:pic>
          <p:nvPicPr>
            <p:cNvPr id="7" name="Graphic 6" descr="Teacher with solid fill">
              <a:extLst>
                <a:ext uri="{FF2B5EF4-FFF2-40B4-BE49-F238E27FC236}">
                  <a16:creationId xmlns:a16="http://schemas.microsoft.com/office/drawing/2014/main" id="{49006EE6-98B0-47DE-B574-92BD08DD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88" y="3594673"/>
              <a:ext cx="914400" cy="914400"/>
            </a:xfrm>
            <a:prstGeom prst="rect">
              <a:avLst/>
            </a:prstGeom>
          </p:spPr>
        </p:pic>
        <p:sp>
          <p:nvSpPr>
            <p:cNvPr id="43" name="Google Shape;122;p14">
              <a:extLst>
                <a:ext uri="{FF2B5EF4-FFF2-40B4-BE49-F238E27FC236}">
                  <a16:creationId xmlns:a16="http://schemas.microsoft.com/office/drawing/2014/main" id="{3050C5EE-7F89-4216-8026-7579A41ABD75}"/>
                </a:ext>
              </a:extLst>
            </p:cNvPr>
            <p:cNvSpPr txBox="1"/>
            <p:nvPr/>
          </p:nvSpPr>
          <p:spPr>
            <a:xfrm>
              <a:off x="174188" y="4324225"/>
              <a:ext cx="1431000" cy="369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mic Sans MS"/>
                  <a:ea typeface="Comic Sans MS"/>
                  <a:cs typeface="Comic Sans MS"/>
                  <a:sym typeface="Comic Sans MS"/>
                </a:rPr>
                <a:t>Subscribed User</a:t>
              </a:r>
              <a:endParaRPr sz="1200" b="1" dirty="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9" name="Google Shape;119;p14">
            <a:extLst>
              <a:ext uri="{FF2B5EF4-FFF2-40B4-BE49-F238E27FC236}">
                <a16:creationId xmlns:a16="http://schemas.microsoft.com/office/drawing/2014/main" id="{37815331-162A-45E6-86BC-E3A8FD1AC5A9}"/>
              </a:ext>
            </a:extLst>
          </p:cNvPr>
          <p:cNvSpPr/>
          <p:nvPr/>
        </p:nvSpPr>
        <p:spPr>
          <a:xfrm>
            <a:off x="1963235" y="434709"/>
            <a:ext cx="977724" cy="69832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 sz="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EFDD52-A7C8-4803-AA54-825701989030}"/>
              </a:ext>
            </a:extLst>
          </p:cNvPr>
          <p:cNvGrpSpPr/>
          <p:nvPr/>
        </p:nvGrpSpPr>
        <p:grpSpPr>
          <a:xfrm>
            <a:off x="1045613" y="1226874"/>
            <a:ext cx="1375384" cy="3180709"/>
            <a:chOff x="1158240" y="1192283"/>
            <a:chExt cx="1375384" cy="3180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CA228-A1F9-4CC8-A28E-D7A57A9EF145}"/>
                </a:ext>
              </a:extLst>
            </p:cNvPr>
            <p:cNvSpPr/>
            <p:nvPr/>
          </p:nvSpPr>
          <p:spPr>
            <a:xfrm>
              <a:off x="1158240" y="1194917"/>
              <a:ext cx="1375384" cy="31780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0DDDA-3B00-4AA5-B0BE-850CA2462087}"/>
                </a:ext>
              </a:extLst>
            </p:cNvPr>
            <p:cNvSpPr txBox="1"/>
            <p:nvPr/>
          </p:nvSpPr>
          <p:spPr>
            <a:xfrm>
              <a:off x="1158240" y="1192283"/>
              <a:ext cx="1375384" cy="276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External Layer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B19BB-7491-42C8-8BF6-006CD8792F8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39825" y="3291308"/>
            <a:ext cx="2102" cy="35213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78F2C-677E-4C7F-BA3C-EDA8B5D1B6A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930549" y="3842722"/>
            <a:ext cx="402571" cy="14093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9267C8-0F24-4620-92FD-F222A48BBCC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1739826" y="2336589"/>
            <a:ext cx="2101" cy="21379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08BF2C-6598-4E16-9B9C-B744BDD8EFF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06212" y="1183247"/>
            <a:ext cx="392610" cy="786956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8D702A-2E13-4B34-9307-7D5DED267818}"/>
              </a:ext>
            </a:extLst>
          </p:cNvPr>
          <p:cNvGrpSpPr/>
          <p:nvPr/>
        </p:nvGrpSpPr>
        <p:grpSpPr>
          <a:xfrm>
            <a:off x="1220118" y="3472258"/>
            <a:ext cx="966931" cy="838963"/>
            <a:chOff x="1332745" y="3437667"/>
            <a:chExt cx="966931" cy="838963"/>
          </a:xfrm>
        </p:grpSpPr>
        <p:pic>
          <p:nvPicPr>
            <p:cNvPr id="3" name="Graphic 2" descr="Computer with solid fill">
              <a:extLst>
                <a:ext uri="{FF2B5EF4-FFF2-40B4-BE49-F238E27FC236}">
                  <a16:creationId xmlns:a16="http://schemas.microsoft.com/office/drawing/2014/main" id="{DF1CBDC9-E17D-4A6D-B26B-91D62E0D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5747" y="3437667"/>
              <a:ext cx="740928" cy="740928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472565-8FD8-4756-BE9D-64F78B944270}"/>
                </a:ext>
              </a:extLst>
            </p:cNvPr>
            <p:cNvSpPr txBox="1"/>
            <p:nvPr/>
          </p:nvSpPr>
          <p:spPr>
            <a:xfrm>
              <a:off x="1332745" y="4030409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MacBook/PC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2573CDC-44FD-4621-9808-7BDC2A539AC2}"/>
              </a:ext>
            </a:extLst>
          </p:cNvPr>
          <p:cNvGrpSpPr/>
          <p:nvPr/>
        </p:nvGrpSpPr>
        <p:grpSpPr>
          <a:xfrm>
            <a:off x="1108041" y="2500238"/>
            <a:ext cx="1004350" cy="829073"/>
            <a:chOff x="1207968" y="2465647"/>
            <a:chExt cx="1004350" cy="829073"/>
          </a:xfrm>
        </p:grpSpPr>
        <p:pic>
          <p:nvPicPr>
            <p:cNvPr id="5" name="Graphic 4" descr="Wireless router with solid fill">
              <a:extLst>
                <a:ext uri="{FF2B5EF4-FFF2-40B4-BE49-F238E27FC236}">
                  <a16:creationId xmlns:a16="http://schemas.microsoft.com/office/drawing/2014/main" id="{666AABA0-BF2C-40F7-A8AD-116E446D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71390" y="2515789"/>
              <a:ext cx="740928" cy="740928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D0AED4-4DE4-4CEC-B4B1-EDA6DDFC040D}"/>
                </a:ext>
              </a:extLst>
            </p:cNvPr>
            <p:cNvSpPr txBox="1"/>
            <p:nvPr/>
          </p:nvSpPr>
          <p:spPr>
            <a:xfrm rot="16200000">
              <a:off x="993486" y="2680129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Dell N4032</a:t>
              </a:r>
            </a:p>
            <a:p>
              <a:pPr algn="ctr"/>
              <a:r>
                <a:rPr lang="en-US" sz="1000" b="1" dirty="0"/>
                <a:t>Router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29E4BC-8931-47DE-A45E-3DA5C353D4A5}"/>
              </a:ext>
            </a:extLst>
          </p:cNvPr>
          <p:cNvGrpSpPr/>
          <p:nvPr/>
        </p:nvGrpSpPr>
        <p:grpSpPr>
          <a:xfrm>
            <a:off x="1066507" y="1508659"/>
            <a:ext cx="1039705" cy="942887"/>
            <a:chOff x="1179134" y="1474068"/>
            <a:chExt cx="1039705" cy="942887"/>
          </a:xfrm>
        </p:grpSpPr>
        <p:pic>
          <p:nvPicPr>
            <p:cNvPr id="8" name="Graphic 7" descr="Full Brick Wall with solid fill">
              <a:extLst>
                <a:ext uri="{FF2B5EF4-FFF2-40B4-BE49-F238E27FC236}">
                  <a16:creationId xmlns:a16="http://schemas.microsoft.com/office/drawing/2014/main" id="{6081A3F5-73A5-4EB8-A50C-AA866DD8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86066" y="1569225"/>
              <a:ext cx="732773" cy="73277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D071DE-FF68-471B-A298-5DCCA79FC833}"/>
                </a:ext>
              </a:extLst>
            </p:cNvPr>
            <p:cNvSpPr txBox="1"/>
            <p:nvPr/>
          </p:nvSpPr>
          <p:spPr>
            <a:xfrm rot="16200000">
              <a:off x="907745" y="1745457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Sonic H5400</a:t>
              </a:r>
            </a:p>
            <a:p>
              <a:pPr algn="ctr"/>
              <a:r>
                <a:rPr lang="en-US" sz="1000" b="1" dirty="0"/>
                <a:t>Firewall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8A1987-CE61-49E0-B899-C09076CFB277}"/>
              </a:ext>
            </a:extLst>
          </p:cNvPr>
          <p:cNvGrpSpPr/>
          <p:nvPr/>
        </p:nvGrpSpPr>
        <p:grpSpPr>
          <a:xfrm>
            <a:off x="2918070" y="1317141"/>
            <a:ext cx="1136556" cy="806959"/>
            <a:chOff x="2939525" y="1179782"/>
            <a:chExt cx="1136556" cy="806959"/>
          </a:xfrm>
        </p:grpSpPr>
        <p:pic>
          <p:nvPicPr>
            <p:cNvPr id="26" name="Graphic 25" descr="Full Brick Wall outline">
              <a:extLst>
                <a:ext uri="{FF2B5EF4-FFF2-40B4-BE49-F238E27FC236}">
                  <a16:creationId xmlns:a16="http://schemas.microsoft.com/office/drawing/2014/main" id="{10EC7A12-62A2-4F0E-8850-F889F05C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95436" y="1377152"/>
              <a:ext cx="327826" cy="60958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CADE70-2D04-49BD-B9A6-F4FAD230F995}"/>
                </a:ext>
              </a:extLst>
            </p:cNvPr>
            <p:cNvSpPr txBox="1"/>
            <p:nvPr/>
          </p:nvSpPr>
          <p:spPr>
            <a:xfrm>
              <a:off x="2939525" y="1179782"/>
              <a:ext cx="1136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Cisco ASA5506-K9 </a:t>
              </a:r>
            </a:p>
            <a:p>
              <a:pPr algn="ctr"/>
              <a:r>
                <a:rPr lang="en-US" sz="800" b="1" dirty="0"/>
                <a:t>Firewall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EB3811-BA39-4784-85A6-E3A17B83A5B3}"/>
              </a:ext>
            </a:extLst>
          </p:cNvPr>
          <p:cNvGrpSpPr/>
          <p:nvPr/>
        </p:nvGrpSpPr>
        <p:grpSpPr>
          <a:xfrm>
            <a:off x="3130818" y="2178698"/>
            <a:ext cx="766604" cy="610316"/>
            <a:chOff x="3264686" y="2029159"/>
            <a:chExt cx="766604" cy="610316"/>
          </a:xfrm>
        </p:grpSpPr>
        <p:pic>
          <p:nvPicPr>
            <p:cNvPr id="46" name="Graphic 45" descr="Toggle with solid fill">
              <a:extLst>
                <a:ext uri="{FF2B5EF4-FFF2-40B4-BE49-F238E27FC236}">
                  <a16:creationId xmlns:a16="http://schemas.microsoft.com/office/drawing/2014/main" id="{A18161A4-82E1-4866-913A-5AFE6970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79664" y="2029159"/>
              <a:ext cx="327826" cy="3278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7A950D-E42F-43C4-97ED-144777389CC7}"/>
                </a:ext>
              </a:extLst>
            </p:cNvPr>
            <p:cNvSpPr txBox="1"/>
            <p:nvPr/>
          </p:nvSpPr>
          <p:spPr>
            <a:xfrm>
              <a:off x="3264686" y="2300921"/>
              <a:ext cx="766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Cisco 5X</a:t>
              </a:r>
            </a:p>
            <a:p>
              <a:pPr algn="ctr"/>
              <a:r>
                <a:rPr lang="en-US" sz="800" b="1" dirty="0"/>
                <a:t>Switch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3D723E-DEEA-43C0-8504-45337854DCBF}"/>
              </a:ext>
            </a:extLst>
          </p:cNvPr>
          <p:cNvGrpSpPr/>
          <p:nvPr/>
        </p:nvGrpSpPr>
        <p:grpSpPr>
          <a:xfrm>
            <a:off x="3744358" y="1490763"/>
            <a:ext cx="667169" cy="650617"/>
            <a:chOff x="3859787" y="1404335"/>
            <a:chExt cx="746025" cy="730684"/>
          </a:xfrm>
        </p:grpSpPr>
        <p:pic>
          <p:nvPicPr>
            <p:cNvPr id="29" name="Graphic 28" descr="Wireless router outline">
              <a:extLst>
                <a:ext uri="{FF2B5EF4-FFF2-40B4-BE49-F238E27FC236}">
                  <a16:creationId xmlns:a16="http://schemas.microsoft.com/office/drawing/2014/main" id="{48608FAB-FEFE-4E58-8DF1-3BC513B0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11501" y="1404335"/>
              <a:ext cx="436774" cy="43677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EE4E4B-0547-48AA-89FA-F99C87481E74}"/>
                </a:ext>
              </a:extLst>
            </p:cNvPr>
            <p:cNvSpPr txBox="1"/>
            <p:nvPr/>
          </p:nvSpPr>
          <p:spPr>
            <a:xfrm>
              <a:off x="3859787" y="1754801"/>
              <a:ext cx="746025" cy="38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Cisco 850</a:t>
              </a:r>
            </a:p>
            <a:p>
              <a:pPr algn="ctr"/>
              <a:r>
                <a:rPr lang="en-US" sz="800" b="1" dirty="0"/>
                <a:t>Router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BAE0E9-819F-41DA-AEB7-914238A46432}"/>
              </a:ext>
            </a:extLst>
          </p:cNvPr>
          <p:cNvGrpSpPr/>
          <p:nvPr/>
        </p:nvGrpSpPr>
        <p:grpSpPr>
          <a:xfrm>
            <a:off x="4311872" y="1362020"/>
            <a:ext cx="1203812" cy="674365"/>
            <a:chOff x="4392230" y="1232012"/>
            <a:chExt cx="1263093" cy="770048"/>
          </a:xfrm>
        </p:grpSpPr>
        <p:pic>
          <p:nvPicPr>
            <p:cNvPr id="51" name="Graphic 50" descr="Cloud Computing outline">
              <a:extLst>
                <a:ext uri="{FF2B5EF4-FFF2-40B4-BE49-F238E27FC236}">
                  <a16:creationId xmlns:a16="http://schemas.microsoft.com/office/drawing/2014/main" id="{AA918C38-938C-4332-988B-25FF496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20354" y="1232012"/>
              <a:ext cx="485398" cy="48539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134BD1-B100-44B6-B7FC-896136F24BC4}"/>
                </a:ext>
              </a:extLst>
            </p:cNvPr>
            <p:cNvSpPr txBox="1"/>
            <p:nvPr/>
          </p:nvSpPr>
          <p:spPr>
            <a:xfrm>
              <a:off x="4392230" y="1615470"/>
              <a:ext cx="1263093" cy="38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HP X3 Web Application Server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84C642C-5961-477C-AD66-8422F34193BF}"/>
              </a:ext>
            </a:extLst>
          </p:cNvPr>
          <p:cNvGrpSpPr/>
          <p:nvPr/>
        </p:nvGrpSpPr>
        <p:grpSpPr>
          <a:xfrm>
            <a:off x="5723537" y="1381553"/>
            <a:ext cx="859531" cy="636812"/>
            <a:chOff x="5510785" y="1232012"/>
            <a:chExt cx="1239283" cy="704506"/>
          </a:xfrm>
        </p:grpSpPr>
        <p:pic>
          <p:nvPicPr>
            <p:cNvPr id="57" name="Graphic 56" descr="Server with solid fill">
              <a:extLst>
                <a:ext uri="{FF2B5EF4-FFF2-40B4-BE49-F238E27FC236}">
                  <a16:creationId xmlns:a16="http://schemas.microsoft.com/office/drawing/2014/main" id="{0299D660-9244-49E7-B6C2-E75B2181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92301" y="1232012"/>
              <a:ext cx="436775" cy="43677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B23707-0018-48FF-AF47-8F4084174A41}"/>
                </a:ext>
              </a:extLst>
            </p:cNvPr>
            <p:cNvSpPr txBox="1"/>
            <p:nvPr/>
          </p:nvSpPr>
          <p:spPr>
            <a:xfrm>
              <a:off x="5510785" y="1561975"/>
              <a:ext cx="1239283" cy="374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IBM Database</a:t>
              </a:r>
            </a:p>
            <a:p>
              <a:pPr algn="ctr"/>
              <a:r>
                <a:rPr lang="en-US" sz="800" b="1" dirty="0"/>
                <a:t>Server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DA4B13-6F50-4357-ACC9-2659DB33CC5B}"/>
              </a:ext>
            </a:extLst>
          </p:cNvPr>
          <p:cNvGrpSpPr/>
          <p:nvPr/>
        </p:nvGrpSpPr>
        <p:grpSpPr>
          <a:xfrm>
            <a:off x="4090092" y="2183259"/>
            <a:ext cx="699070" cy="626867"/>
            <a:chOff x="4396128" y="2045282"/>
            <a:chExt cx="740819" cy="730831"/>
          </a:xfrm>
        </p:grpSpPr>
        <p:pic>
          <p:nvPicPr>
            <p:cNvPr id="53" name="Graphic 52" descr="Syncing cloud with solid fill">
              <a:extLst>
                <a:ext uri="{FF2B5EF4-FFF2-40B4-BE49-F238E27FC236}">
                  <a16:creationId xmlns:a16="http://schemas.microsoft.com/office/drawing/2014/main" id="{DD9D2A81-B811-4F39-A47F-E85005A3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70890" y="2045282"/>
              <a:ext cx="366113" cy="36611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B1FA79E-5D29-40EB-A5CE-12876FB3877A}"/>
                </a:ext>
              </a:extLst>
            </p:cNvPr>
            <p:cNvSpPr txBox="1"/>
            <p:nvPr/>
          </p:nvSpPr>
          <p:spPr>
            <a:xfrm>
              <a:off x="4396128" y="2291706"/>
              <a:ext cx="740819" cy="48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HP 6000 Graphic</a:t>
              </a:r>
            </a:p>
            <a:p>
              <a:pPr algn="ctr"/>
              <a:r>
                <a:rPr lang="en-US" sz="700" b="1" dirty="0"/>
                <a:t>Server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0770128-093E-4C8B-AE76-5033CCF68298}"/>
              </a:ext>
            </a:extLst>
          </p:cNvPr>
          <p:cNvGrpSpPr/>
          <p:nvPr/>
        </p:nvGrpSpPr>
        <p:grpSpPr>
          <a:xfrm>
            <a:off x="4921571" y="2087323"/>
            <a:ext cx="982053" cy="601032"/>
            <a:chOff x="4953654" y="2005764"/>
            <a:chExt cx="1266922" cy="684389"/>
          </a:xfrm>
        </p:grpSpPr>
        <p:pic>
          <p:nvPicPr>
            <p:cNvPr id="55" name="Graphic 54" descr="Download from cloud with solid fill">
              <a:extLst>
                <a:ext uri="{FF2B5EF4-FFF2-40B4-BE49-F238E27FC236}">
                  <a16:creationId xmlns:a16="http://schemas.microsoft.com/office/drawing/2014/main" id="{CA7E5FF6-2C48-4AB2-B255-9899DC0D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397180" y="2005764"/>
              <a:ext cx="366113" cy="36611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B6C619-9A8F-4375-9373-FA88A4852B32}"/>
                </a:ext>
              </a:extLst>
            </p:cNvPr>
            <p:cNvSpPr txBox="1"/>
            <p:nvPr/>
          </p:nvSpPr>
          <p:spPr>
            <a:xfrm>
              <a:off x="4953654" y="2304645"/>
              <a:ext cx="1266922" cy="38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Communication</a:t>
              </a:r>
            </a:p>
            <a:p>
              <a:pPr algn="ctr"/>
              <a:r>
                <a:rPr lang="en-US" sz="800" b="1" dirty="0"/>
                <a:t>IBM Server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82C694-F6D9-4E19-9594-59C07CB52056}"/>
              </a:ext>
            </a:extLst>
          </p:cNvPr>
          <p:cNvGrpSpPr/>
          <p:nvPr/>
        </p:nvGrpSpPr>
        <p:grpSpPr>
          <a:xfrm>
            <a:off x="5755335" y="2261711"/>
            <a:ext cx="994183" cy="584940"/>
            <a:chOff x="5570044" y="1946817"/>
            <a:chExt cx="1582165" cy="815942"/>
          </a:xfrm>
        </p:grpSpPr>
        <p:pic>
          <p:nvPicPr>
            <p:cNvPr id="59" name="Graphic 58" descr="Database with solid fill">
              <a:extLst>
                <a:ext uri="{FF2B5EF4-FFF2-40B4-BE49-F238E27FC236}">
                  <a16:creationId xmlns:a16="http://schemas.microsoft.com/office/drawing/2014/main" id="{9808CE94-37C1-4CA6-A7A4-FADEB59E7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116965" y="1946817"/>
              <a:ext cx="400111" cy="40011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7165BD-4663-4A4F-A4AE-3092552CDFB8}"/>
                </a:ext>
              </a:extLst>
            </p:cNvPr>
            <p:cNvSpPr txBox="1"/>
            <p:nvPr/>
          </p:nvSpPr>
          <p:spPr>
            <a:xfrm>
              <a:off x="5570044" y="2290505"/>
              <a:ext cx="1582165" cy="472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Microsoft SQL </a:t>
              </a:r>
            </a:p>
            <a:p>
              <a:pPr algn="ctr"/>
              <a:r>
                <a:rPr lang="en-US" sz="800" b="1" dirty="0"/>
                <a:t>Database Server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0BD171-04DF-4D97-811D-E10AC7C9A1D5}"/>
              </a:ext>
            </a:extLst>
          </p:cNvPr>
          <p:cNvGrpSpPr/>
          <p:nvPr/>
        </p:nvGrpSpPr>
        <p:grpSpPr>
          <a:xfrm>
            <a:off x="3317460" y="3652407"/>
            <a:ext cx="468398" cy="522582"/>
            <a:chOff x="3792302" y="3212849"/>
            <a:chExt cx="468398" cy="522582"/>
          </a:xfrm>
        </p:grpSpPr>
        <p:pic>
          <p:nvPicPr>
            <p:cNvPr id="44" name="Graphic 43" descr="Laptop with solid fill">
              <a:extLst>
                <a:ext uri="{FF2B5EF4-FFF2-40B4-BE49-F238E27FC236}">
                  <a16:creationId xmlns:a16="http://schemas.microsoft.com/office/drawing/2014/main" id="{DFACA737-FD0B-48DF-95FF-7FE93733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806586" y="3212849"/>
              <a:ext cx="423302" cy="423302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85A35DA-2DE8-437B-935F-F7725160F037}"/>
                </a:ext>
              </a:extLst>
            </p:cNvPr>
            <p:cNvSpPr txBox="1"/>
            <p:nvPr/>
          </p:nvSpPr>
          <p:spPr>
            <a:xfrm>
              <a:off x="3792302" y="3519987"/>
              <a:ext cx="468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PC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1206F7-3DCC-4C54-8985-01B1DC97A585}"/>
              </a:ext>
            </a:extLst>
          </p:cNvPr>
          <p:cNvGrpSpPr/>
          <p:nvPr/>
        </p:nvGrpSpPr>
        <p:grpSpPr>
          <a:xfrm>
            <a:off x="3337316" y="4195635"/>
            <a:ext cx="468804" cy="543359"/>
            <a:chOff x="3480992" y="3766289"/>
            <a:chExt cx="468804" cy="543359"/>
          </a:xfrm>
        </p:grpSpPr>
        <p:pic>
          <p:nvPicPr>
            <p:cNvPr id="61" name="Graphic 60" descr="Laptop with solid fill">
              <a:extLst>
                <a:ext uri="{FF2B5EF4-FFF2-40B4-BE49-F238E27FC236}">
                  <a16:creationId xmlns:a16="http://schemas.microsoft.com/office/drawing/2014/main" id="{54BD4D3C-590C-4106-994A-B66003C9B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480992" y="3766289"/>
              <a:ext cx="423302" cy="423302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B7A00D-339D-4A27-8F64-E45C80C3009C}"/>
                </a:ext>
              </a:extLst>
            </p:cNvPr>
            <p:cNvSpPr txBox="1"/>
            <p:nvPr/>
          </p:nvSpPr>
          <p:spPr>
            <a:xfrm>
              <a:off x="3481398" y="4094204"/>
              <a:ext cx="468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PC 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EC8B924-A66A-4237-BC5C-12649FC003CA}"/>
              </a:ext>
            </a:extLst>
          </p:cNvPr>
          <p:cNvGrpSpPr/>
          <p:nvPr/>
        </p:nvGrpSpPr>
        <p:grpSpPr>
          <a:xfrm>
            <a:off x="4625006" y="3653670"/>
            <a:ext cx="471485" cy="552096"/>
            <a:chOff x="4679352" y="3219795"/>
            <a:chExt cx="471485" cy="552096"/>
          </a:xfrm>
        </p:grpSpPr>
        <p:pic>
          <p:nvPicPr>
            <p:cNvPr id="63" name="Graphic 62" descr="Laptop with solid fill">
              <a:extLst>
                <a:ext uri="{FF2B5EF4-FFF2-40B4-BE49-F238E27FC236}">
                  <a16:creationId xmlns:a16="http://schemas.microsoft.com/office/drawing/2014/main" id="{EF2C9F0D-1108-48A7-83DC-7211F853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679352" y="3219795"/>
              <a:ext cx="423302" cy="423302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7CE869-981A-4D47-A199-C1AC75AB3CD0}"/>
                </a:ext>
              </a:extLst>
            </p:cNvPr>
            <p:cNvSpPr txBox="1"/>
            <p:nvPr/>
          </p:nvSpPr>
          <p:spPr>
            <a:xfrm>
              <a:off x="4681416" y="3556447"/>
              <a:ext cx="4694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PC 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F693D8-8D95-4049-BF63-0F033B8C92EF}"/>
              </a:ext>
            </a:extLst>
          </p:cNvPr>
          <p:cNvGrpSpPr/>
          <p:nvPr/>
        </p:nvGrpSpPr>
        <p:grpSpPr>
          <a:xfrm>
            <a:off x="3902320" y="4171840"/>
            <a:ext cx="468398" cy="535633"/>
            <a:chOff x="4294947" y="3991431"/>
            <a:chExt cx="468398" cy="535633"/>
          </a:xfrm>
        </p:grpSpPr>
        <p:pic>
          <p:nvPicPr>
            <p:cNvPr id="62" name="Graphic 61" descr="Laptop with solid fill">
              <a:extLst>
                <a:ext uri="{FF2B5EF4-FFF2-40B4-BE49-F238E27FC236}">
                  <a16:creationId xmlns:a16="http://schemas.microsoft.com/office/drawing/2014/main" id="{ACB404B0-5E50-4AD0-A385-74745880E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09951" y="3991431"/>
              <a:ext cx="423302" cy="423302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049C74-E9FA-46D8-A47C-FC5CE27E1CB2}"/>
                </a:ext>
              </a:extLst>
            </p:cNvPr>
            <p:cNvSpPr txBox="1"/>
            <p:nvPr/>
          </p:nvSpPr>
          <p:spPr>
            <a:xfrm>
              <a:off x="4294947" y="4311620"/>
              <a:ext cx="468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PC 4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E1D081-EA28-4BD1-B3B3-F59742488BC9}"/>
              </a:ext>
            </a:extLst>
          </p:cNvPr>
          <p:cNvGrpSpPr/>
          <p:nvPr/>
        </p:nvGrpSpPr>
        <p:grpSpPr>
          <a:xfrm>
            <a:off x="5966077" y="3562119"/>
            <a:ext cx="729337" cy="626471"/>
            <a:chOff x="5801089" y="3188383"/>
            <a:chExt cx="729337" cy="626471"/>
          </a:xfrm>
        </p:grpSpPr>
        <p:pic>
          <p:nvPicPr>
            <p:cNvPr id="39" name="Graphic 38" descr="Wireless with solid fill">
              <a:extLst>
                <a:ext uri="{FF2B5EF4-FFF2-40B4-BE49-F238E27FC236}">
                  <a16:creationId xmlns:a16="http://schemas.microsoft.com/office/drawing/2014/main" id="{BA175A24-7F7A-4B78-B618-E721C470C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918919" y="3188383"/>
              <a:ext cx="466208" cy="466208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36744A-741D-4C05-859C-1670556425F6}"/>
                </a:ext>
              </a:extLst>
            </p:cNvPr>
            <p:cNvSpPr txBox="1"/>
            <p:nvPr/>
          </p:nvSpPr>
          <p:spPr>
            <a:xfrm>
              <a:off x="5801089" y="3568633"/>
              <a:ext cx="7293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Wireless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CFFA7D-3588-442D-8AFC-E31C128E828F}"/>
              </a:ext>
            </a:extLst>
          </p:cNvPr>
          <p:cNvGrpSpPr/>
          <p:nvPr/>
        </p:nvGrpSpPr>
        <p:grpSpPr>
          <a:xfrm>
            <a:off x="4518955" y="4105522"/>
            <a:ext cx="1830211" cy="698741"/>
            <a:chOff x="4605586" y="3739433"/>
            <a:chExt cx="1816552" cy="842436"/>
          </a:xfrm>
        </p:grpSpPr>
        <p:pic>
          <p:nvPicPr>
            <p:cNvPr id="41" name="Graphic 40" descr="Printer with solid fill">
              <a:extLst>
                <a:ext uri="{FF2B5EF4-FFF2-40B4-BE49-F238E27FC236}">
                  <a16:creationId xmlns:a16="http://schemas.microsoft.com/office/drawing/2014/main" id="{07C6CE66-7C6B-4F05-BEF6-AB85E562A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288573" y="3739433"/>
              <a:ext cx="503995" cy="503995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965964-C6A6-4F5D-9D92-6FB93AA8A10A}"/>
                </a:ext>
              </a:extLst>
            </p:cNvPr>
            <p:cNvSpPr txBox="1"/>
            <p:nvPr/>
          </p:nvSpPr>
          <p:spPr>
            <a:xfrm>
              <a:off x="4605586" y="4173692"/>
              <a:ext cx="1816552" cy="40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HP </a:t>
              </a:r>
              <a:r>
                <a:rPr lang="en-US" sz="800" b="1" dirty="0" err="1"/>
                <a:t>Laserjet</a:t>
              </a:r>
              <a:r>
                <a:rPr lang="en-US" sz="800" b="1" dirty="0"/>
                <a:t> Pro m15W Printer/Scanner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A57BAA-2781-4375-BE8C-0783C710EDE7}"/>
              </a:ext>
            </a:extLst>
          </p:cNvPr>
          <p:cNvGrpSpPr/>
          <p:nvPr/>
        </p:nvGrpSpPr>
        <p:grpSpPr>
          <a:xfrm>
            <a:off x="6888749" y="1641760"/>
            <a:ext cx="651061" cy="920160"/>
            <a:chOff x="6877639" y="1449382"/>
            <a:chExt cx="766604" cy="1294190"/>
          </a:xfrm>
        </p:grpSpPr>
        <p:pic>
          <p:nvPicPr>
            <p:cNvPr id="37" name="Graphic 36" descr="Full Brick Wall with solid fill">
              <a:extLst>
                <a:ext uri="{FF2B5EF4-FFF2-40B4-BE49-F238E27FC236}">
                  <a16:creationId xmlns:a16="http://schemas.microsoft.com/office/drawing/2014/main" id="{377BBBEF-EC64-43C2-B9B9-BC5D297D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77422" y="1449382"/>
              <a:ext cx="510495" cy="9144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773AFB-9724-43F7-93B3-EF05D9953D9D}"/>
                </a:ext>
              </a:extLst>
            </p:cNvPr>
            <p:cNvSpPr txBox="1"/>
            <p:nvPr/>
          </p:nvSpPr>
          <p:spPr>
            <a:xfrm>
              <a:off x="6877639" y="2238790"/>
              <a:ext cx="766604" cy="504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CISCO ASA 5400 Firewall</a:t>
              </a:r>
              <a:endParaRPr lang="en-US" sz="1000" b="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2FC71C0-0FC4-4848-871E-8424D9690241}"/>
              </a:ext>
            </a:extLst>
          </p:cNvPr>
          <p:cNvGrpSpPr/>
          <p:nvPr/>
        </p:nvGrpSpPr>
        <p:grpSpPr>
          <a:xfrm>
            <a:off x="3006261" y="1029359"/>
            <a:ext cx="3650815" cy="1786651"/>
            <a:chOff x="3141091" y="1133727"/>
            <a:chExt cx="3650815" cy="1786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AB6A8-C47B-4E6B-9348-400A8294F969}"/>
                </a:ext>
              </a:extLst>
            </p:cNvPr>
            <p:cNvSpPr/>
            <p:nvPr/>
          </p:nvSpPr>
          <p:spPr>
            <a:xfrm>
              <a:off x="3141091" y="1445248"/>
              <a:ext cx="3650694" cy="14751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5046A3A-8F62-474E-814E-6F76A33DD8C9}"/>
                </a:ext>
              </a:extLst>
            </p:cNvPr>
            <p:cNvSpPr txBox="1"/>
            <p:nvPr/>
          </p:nvSpPr>
          <p:spPr>
            <a:xfrm>
              <a:off x="3141212" y="1133727"/>
              <a:ext cx="36506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Web Application Layer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A83190-0D15-45D2-A94F-1C9DE5BDDE7E}"/>
              </a:ext>
            </a:extLst>
          </p:cNvPr>
          <p:cNvGrpSpPr/>
          <p:nvPr/>
        </p:nvGrpSpPr>
        <p:grpSpPr>
          <a:xfrm>
            <a:off x="7601273" y="2130748"/>
            <a:ext cx="1378995" cy="894440"/>
            <a:chOff x="7616635" y="2394677"/>
            <a:chExt cx="1378995" cy="894440"/>
          </a:xfrm>
        </p:grpSpPr>
        <p:pic>
          <p:nvPicPr>
            <p:cNvPr id="33" name="Graphic 32" descr="Work from home desk with solid fill">
              <a:extLst>
                <a:ext uri="{FF2B5EF4-FFF2-40B4-BE49-F238E27FC236}">
                  <a16:creationId xmlns:a16="http://schemas.microsoft.com/office/drawing/2014/main" id="{5034E60A-6318-4252-BF6C-89834B20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916856" y="2394677"/>
              <a:ext cx="778551" cy="778551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6CB4308-305B-4CE3-A445-9C772A0EF42B}"/>
                </a:ext>
              </a:extLst>
            </p:cNvPr>
            <p:cNvSpPr txBox="1"/>
            <p:nvPr/>
          </p:nvSpPr>
          <p:spPr>
            <a:xfrm>
              <a:off x="7616635" y="3042896"/>
              <a:ext cx="1378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Workstations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28BFDB-03CA-49F4-AE1C-A5699B985A4A}"/>
              </a:ext>
            </a:extLst>
          </p:cNvPr>
          <p:cNvGrpSpPr/>
          <p:nvPr/>
        </p:nvGrpSpPr>
        <p:grpSpPr>
          <a:xfrm>
            <a:off x="7601273" y="3218871"/>
            <a:ext cx="1378995" cy="808043"/>
            <a:chOff x="7608824" y="3411059"/>
            <a:chExt cx="1378995" cy="808043"/>
          </a:xfrm>
        </p:grpSpPr>
        <p:pic>
          <p:nvPicPr>
            <p:cNvPr id="31" name="Graphic 30" descr="Users with solid fill">
              <a:extLst>
                <a:ext uri="{FF2B5EF4-FFF2-40B4-BE49-F238E27FC236}">
                  <a16:creationId xmlns:a16="http://schemas.microsoft.com/office/drawing/2014/main" id="{926067C1-310D-4A71-8688-D6A14F12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904934" y="3411059"/>
              <a:ext cx="757658" cy="757658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FF1A077-3D7C-4352-8F26-B43B2E8054CB}"/>
                </a:ext>
              </a:extLst>
            </p:cNvPr>
            <p:cNvSpPr txBox="1"/>
            <p:nvPr/>
          </p:nvSpPr>
          <p:spPr>
            <a:xfrm>
              <a:off x="7608824" y="3972881"/>
              <a:ext cx="1378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Employees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E4757-00BE-4B99-B9EC-87B47C3F2431}"/>
              </a:ext>
            </a:extLst>
          </p:cNvPr>
          <p:cNvGrpSpPr/>
          <p:nvPr/>
        </p:nvGrpSpPr>
        <p:grpSpPr>
          <a:xfrm>
            <a:off x="3159167" y="3122332"/>
            <a:ext cx="3428532" cy="1773793"/>
            <a:chOff x="3281822" y="3002040"/>
            <a:chExt cx="3428532" cy="17737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98C332-A84F-4AC1-8C6C-8EF3A737E852}"/>
                </a:ext>
              </a:extLst>
            </p:cNvPr>
            <p:cNvSpPr/>
            <p:nvPr/>
          </p:nvSpPr>
          <p:spPr>
            <a:xfrm>
              <a:off x="3281822" y="3300703"/>
              <a:ext cx="3428532" cy="14751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193D9D6-3A7A-4A8B-9791-92D484E93022}"/>
                </a:ext>
              </a:extLst>
            </p:cNvPr>
            <p:cNvSpPr txBox="1"/>
            <p:nvPr/>
          </p:nvSpPr>
          <p:spPr>
            <a:xfrm>
              <a:off x="3281822" y="3002040"/>
              <a:ext cx="34285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Department of Office Equipment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49D9C50-1284-491C-B5E2-D1BB35CDF8B4}"/>
              </a:ext>
            </a:extLst>
          </p:cNvPr>
          <p:cNvGrpSpPr/>
          <p:nvPr/>
        </p:nvGrpSpPr>
        <p:grpSpPr>
          <a:xfrm>
            <a:off x="7657310" y="1641760"/>
            <a:ext cx="1266923" cy="2731231"/>
            <a:chOff x="7657310" y="1193082"/>
            <a:chExt cx="1266923" cy="317990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2B573C-FFA5-4A4B-B12F-A36DAFB8E106}"/>
                </a:ext>
              </a:extLst>
            </p:cNvPr>
            <p:cNvSpPr/>
            <p:nvPr/>
          </p:nvSpPr>
          <p:spPr>
            <a:xfrm>
              <a:off x="7657310" y="1194916"/>
              <a:ext cx="1266922" cy="31780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8F1EE19-6107-4B07-9ED5-B49F086B02AF}"/>
                </a:ext>
              </a:extLst>
            </p:cNvPr>
            <p:cNvSpPr txBox="1"/>
            <p:nvPr/>
          </p:nvSpPr>
          <p:spPr>
            <a:xfrm>
              <a:off x="7657310" y="1193082"/>
              <a:ext cx="12669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Internal Layer</a:t>
              </a:r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BEF93B5-4629-4ED1-B2C5-9EAAD8629B6A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2655790" y="1201114"/>
            <a:ext cx="758475" cy="477907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13EA3C-70BF-4AC9-B2DC-941649F4FAEC}"/>
              </a:ext>
            </a:extLst>
          </p:cNvPr>
          <p:cNvCxnSpPr>
            <a:stCxn id="37" idx="3"/>
            <a:endCxn id="113" idx="0"/>
          </p:cNvCxnSpPr>
          <p:nvPr/>
        </p:nvCxnSpPr>
        <p:spPr>
          <a:xfrm flipV="1">
            <a:off x="7407046" y="1641760"/>
            <a:ext cx="883726" cy="325066"/>
          </a:xfrm>
          <a:prstGeom prst="bentConnector4">
            <a:avLst>
              <a:gd name="adj1" fmla="val 14160"/>
              <a:gd name="adj2" fmla="val 170324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A47DC4B-E1C5-415B-9506-83B49C301A31}"/>
              </a:ext>
            </a:extLst>
          </p:cNvPr>
          <p:cNvCxnSpPr>
            <a:stCxn id="100" idx="3"/>
            <a:endCxn id="37" idx="1"/>
          </p:cNvCxnSpPr>
          <p:nvPr/>
        </p:nvCxnSpPr>
        <p:spPr>
          <a:xfrm>
            <a:off x="6657076" y="1183248"/>
            <a:ext cx="316417" cy="783578"/>
          </a:xfrm>
          <a:prstGeom prst="bentConnector3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67EA1A6-D096-426E-BE59-DCC6E7C94D6E}"/>
              </a:ext>
            </a:extLst>
          </p:cNvPr>
          <p:cNvCxnSpPr>
            <a:cxnSpLocks/>
            <a:stCxn id="57" idx="1"/>
            <a:endCxn id="55" idx="0"/>
          </p:cNvCxnSpPr>
          <p:nvPr/>
        </p:nvCxnSpPr>
        <p:spPr>
          <a:xfrm rot="10800000" flipV="1">
            <a:off x="5407266" y="1578955"/>
            <a:ext cx="580880" cy="508368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7A8D907-F6D7-421A-9FC6-234B129B3F96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5544317" y="2222970"/>
            <a:ext cx="554686" cy="18216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FDF4D222-0C31-4899-99AE-6A70CE14B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5062" y="1896628"/>
            <a:ext cx="144521" cy="373702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071F24-2EDA-487D-A92B-2B666FCC27D2}"/>
              </a:ext>
            </a:extLst>
          </p:cNvPr>
          <p:cNvCxnSpPr>
            <a:cxnSpLocks/>
          </p:cNvCxnSpPr>
          <p:nvPr/>
        </p:nvCxnSpPr>
        <p:spPr>
          <a:xfrm flipV="1">
            <a:off x="4692746" y="2375045"/>
            <a:ext cx="572493" cy="3131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7C4351A-93AF-4CDC-91B2-C88B5BD0A55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3601807" y="1685220"/>
            <a:ext cx="278229" cy="13408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73408CBE-6CA0-4235-9D59-1335EBDD1586}"/>
              </a:ext>
            </a:extLst>
          </p:cNvPr>
          <p:cNvCxnSpPr>
            <a:cxnSpLocks/>
          </p:cNvCxnSpPr>
          <p:nvPr/>
        </p:nvCxnSpPr>
        <p:spPr>
          <a:xfrm>
            <a:off x="4237360" y="1994919"/>
            <a:ext cx="934524" cy="274320"/>
          </a:xfrm>
          <a:prstGeom prst="bentConnector3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D913381-D587-49E2-AE80-78CFF8F34197}"/>
              </a:ext>
            </a:extLst>
          </p:cNvPr>
          <p:cNvCxnSpPr>
            <a:cxnSpLocks/>
          </p:cNvCxnSpPr>
          <p:nvPr/>
        </p:nvCxnSpPr>
        <p:spPr>
          <a:xfrm rot="5400000">
            <a:off x="3688849" y="2159731"/>
            <a:ext cx="213555" cy="27432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186274E-20B5-4529-AD00-D7883831F1B0}"/>
              </a:ext>
            </a:extLst>
          </p:cNvPr>
          <p:cNvCxnSpPr>
            <a:cxnSpLocks/>
            <a:stCxn id="69" idx="2"/>
            <a:endCxn id="39" idx="0"/>
          </p:cNvCxnSpPr>
          <p:nvPr/>
        </p:nvCxnSpPr>
        <p:spPr>
          <a:xfrm rot="16200000" flipH="1">
            <a:off x="4487108" y="1732215"/>
            <a:ext cx="1420739" cy="22390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600A2AD-E011-4361-A3AA-21FE0710B092}"/>
              </a:ext>
            </a:extLst>
          </p:cNvPr>
          <p:cNvCxnSpPr>
            <a:cxnSpLocks/>
          </p:cNvCxnSpPr>
          <p:nvPr/>
        </p:nvCxnSpPr>
        <p:spPr>
          <a:xfrm rot="5400000">
            <a:off x="2789315" y="3350287"/>
            <a:ext cx="1013490" cy="14052"/>
          </a:xfrm>
          <a:prstGeom prst="bentConnector4">
            <a:avLst>
              <a:gd name="adj1" fmla="val 39558"/>
              <a:gd name="adj2" fmla="val 1726815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3DFC6B2-43FD-4F6B-AE33-EE34C6CB67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105031" y="2411039"/>
            <a:ext cx="91440" cy="2011680"/>
          </a:xfrm>
          <a:prstGeom prst="bentConnector3">
            <a:avLst>
              <a:gd name="adj1" fmla="val -155585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20481D41-629A-474C-ADCB-AC90C53DA9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748" y="2710571"/>
            <a:ext cx="1051118" cy="96012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EC9CC704-C0A4-41DF-81DB-2F56CB5CFC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2651" y="3198405"/>
            <a:ext cx="1335753" cy="640080"/>
          </a:xfrm>
          <a:prstGeom prst="bentConnector3">
            <a:avLst>
              <a:gd name="adj1" fmla="val 5811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E59E78FF-B301-445C-84A1-BD7E40B866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2408" y="2403269"/>
            <a:ext cx="1227147" cy="2103120"/>
          </a:xfrm>
          <a:prstGeom prst="bentConnector3">
            <a:avLst>
              <a:gd name="adj1" fmla="val 52207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26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198</Words>
  <Application>Microsoft Office PowerPoint</Application>
  <PresentationFormat>On-screen Show (16:9)</PresentationFormat>
  <Paragraphs>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Comic Sans MS</vt:lpstr>
      <vt:lpstr>Simple Light</vt:lpstr>
      <vt:lpstr>Craving! Web Application Architecture Type: Application Architecture View: Logical View Style: Layered Architecture Pattern</vt:lpstr>
      <vt:lpstr>Craving! Web Application  Architecture Type: Application Architecture View: Process View Style: Client-Server Pattern</vt:lpstr>
      <vt:lpstr>Craving! Web Application  Architecture Type: Application Architecture View: Physical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Craving! Web Application Architecture Type: Application Architecture View: Logical View Style: Layered Architecture Pattern</dc:title>
  <dc:creator>Onye Ohiaeri (Intern)</dc:creator>
  <cp:lastModifiedBy>Richard Milchin</cp:lastModifiedBy>
  <cp:revision>24</cp:revision>
  <dcterms:modified xsi:type="dcterms:W3CDTF">2021-02-12T04:30:11Z</dcterms:modified>
</cp:coreProperties>
</file>