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a67f805e39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a67f805e39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a67f805e39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a67f805e39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9DAF8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0" y="0"/>
            <a:ext cx="91440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Craving! Sequence Diagram - Team 4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Use Case - 01.01. Login</a:t>
            </a:r>
            <a:endParaRPr b="1"/>
          </a:p>
        </p:txBody>
      </p:sp>
      <p:sp>
        <p:nvSpPr>
          <p:cNvPr id="55" name="Google Shape;55;p13"/>
          <p:cNvSpPr/>
          <p:nvPr/>
        </p:nvSpPr>
        <p:spPr>
          <a:xfrm>
            <a:off x="2834688" y="807300"/>
            <a:ext cx="1276800" cy="4737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mic Sans MS"/>
                <a:ea typeface="Comic Sans MS"/>
                <a:cs typeface="Comic Sans MS"/>
                <a:sym typeface="Comic Sans MS"/>
              </a:rPr>
              <a:t>:AccessReq</a:t>
            </a:r>
            <a:endParaRPr b="1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56" name="Google Shape;56;p13"/>
          <p:cNvSpPr/>
          <p:nvPr/>
        </p:nvSpPr>
        <p:spPr>
          <a:xfrm>
            <a:off x="5051525" y="807300"/>
            <a:ext cx="1276800" cy="4737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mic Sans MS"/>
                <a:ea typeface="Comic Sans MS"/>
                <a:cs typeface="Comic Sans MS"/>
                <a:sym typeface="Comic Sans MS"/>
              </a:rPr>
              <a:t>:Access</a:t>
            </a:r>
            <a:endParaRPr b="1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57" name="Google Shape;57;p13"/>
          <p:cNvSpPr/>
          <p:nvPr/>
        </p:nvSpPr>
        <p:spPr>
          <a:xfrm>
            <a:off x="7268350" y="807300"/>
            <a:ext cx="1276800" cy="4737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mic Sans MS"/>
                <a:ea typeface="Comic Sans MS"/>
                <a:cs typeface="Comic Sans MS"/>
                <a:sym typeface="Comic Sans MS"/>
              </a:rPr>
              <a:t>:Customer</a:t>
            </a:r>
            <a:endParaRPr b="1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58" name="Google Shape;58;p13"/>
          <p:cNvSpPr/>
          <p:nvPr/>
        </p:nvSpPr>
        <p:spPr>
          <a:xfrm>
            <a:off x="1179000" y="1455900"/>
            <a:ext cx="154500" cy="35217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3"/>
          <p:cNvSpPr/>
          <p:nvPr/>
        </p:nvSpPr>
        <p:spPr>
          <a:xfrm>
            <a:off x="3395850" y="1853525"/>
            <a:ext cx="154500" cy="31242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3"/>
          <p:cNvSpPr/>
          <p:nvPr/>
        </p:nvSpPr>
        <p:spPr>
          <a:xfrm>
            <a:off x="5612700" y="2224225"/>
            <a:ext cx="154500" cy="27534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3"/>
          <p:cNvSpPr/>
          <p:nvPr/>
        </p:nvSpPr>
        <p:spPr>
          <a:xfrm>
            <a:off x="7829550" y="2571750"/>
            <a:ext cx="154500" cy="20307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2" name="Google Shape;62;p13"/>
          <p:cNvCxnSpPr/>
          <p:nvPr/>
        </p:nvCxnSpPr>
        <p:spPr>
          <a:xfrm>
            <a:off x="1340975" y="2087800"/>
            <a:ext cx="2057700" cy="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63" name="Google Shape;63;p13"/>
          <p:cNvCxnSpPr/>
          <p:nvPr/>
        </p:nvCxnSpPr>
        <p:spPr>
          <a:xfrm>
            <a:off x="3552675" y="2418900"/>
            <a:ext cx="2057700" cy="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64" name="Google Shape;64;p13"/>
          <p:cNvCxnSpPr/>
          <p:nvPr/>
        </p:nvCxnSpPr>
        <p:spPr>
          <a:xfrm>
            <a:off x="5767200" y="2887900"/>
            <a:ext cx="2057700" cy="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5" name="Google Shape;65;p13"/>
          <p:cNvCxnSpPr/>
          <p:nvPr/>
        </p:nvCxnSpPr>
        <p:spPr>
          <a:xfrm>
            <a:off x="5767200" y="3335575"/>
            <a:ext cx="2057700" cy="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triangle"/>
            <a:tailEnd len="med" w="med" type="none"/>
          </a:ln>
        </p:spPr>
      </p:cxnSp>
      <p:cxnSp>
        <p:nvCxnSpPr>
          <p:cNvPr id="66" name="Google Shape;66;p13"/>
          <p:cNvCxnSpPr/>
          <p:nvPr/>
        </p:nvCxnSpPr>
        <p:spPr>
          <a:xfrm>
            <a:off x="3552675" y="3668950"/>
            <a:ext cx="2057700" cy="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triangle"/>
            <a:tailEnd len="med" w="med" type="none"/>
          </a:ln>
        </p:spPr>
      </p:cxnSp>
      <p:cxnSp>
        <p:nvCxnSpPr>
          <p:cNvPr id="67" name="Google Shape;67;p13"/>
          <p:cNvCxnSpPr/>
          <p:nvPr/>
        </p:nvCxnSpPr>
        <p:spPr>
          <a:xfrm>
            <a:off x="1340975" y="3972150"/>
            <a:ext cx="2057700" cy="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stealth"/>
            <a:tailEnd len="med" w="med" type="none"/>
          </a:ln>
        </p:spPr>
      </p:cxnSp>
      <p:cxnSp>
        <p:nvCxnSpPr>
          <p:cNvPr id="68" name="Google Shape;68;p13"/>
          <p:cNvCxnSpPr/>
          <p:nvPr/>
        </p:nvCxnSpPr>
        <p:spPr>
          <a:xfrm>
            <a:off x="1340975" y="4857975"/>
            <a:ext cx="2057700" cy="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stealth"/>
            <a:tailEnd len="med" w="med" type="none"/>
          </a:ln>
        </p:spPr>
      </p:cxnSp>
      <p:cxnSp>
        <p:nvCxnSpPr>
          <p:cNvPr id="69" name="Google Shape;69;p13"/>
          <p:cNvCxnSpPr/>
          <p:nvPr/>
        </p:nvCxnSpPr>
        <p:spPr>
          <a:xfrm>
            <a:off x="3552675" y="4602400"/>
            <a:ext cx="2057700" cy="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stealth"/>
            <a:tailEnd len="med" w="med" type="none"/>
          </a:ln>
        </p:spPr>
      </p:cxnSp>
      <p:cxnSp>
        <p:nvCxnSpPr>
          <p:cNvPr id="70" name="Google Shape;70;p13"/>
          <p:cNvCxnSpPr/>
          <p:nvPr/>
        </p:nvCxnSpPr>
        <p:spPr>
          <a:xfrm>
            <a:off x="1338225" y="4236725"/>
            <a:ext cx="6486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71" name="Google Shape;71;p13"/>
          <p:cNvCxnSpPr>
            <a:stCxn id="58" idx="2"/>
          </p:cNvCxnSpPr>
          <p:nvPr/>
        </p:nvCxnSpPr>
        <p:spPr>
          <a:xfrm flipH="1">
            <a:off x="1253550" y="4977600"/>
            <a:ext cx="2700" cy="16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72" name="Google Shape;72;p13"/>
          <p:cNvCxnSpPr>
            <a:stCxn id="59" idx="2"/>
          </p:cNvCxnSpPr>
          <p:nvPr/>
        </p:nvCxnSpPr>
        <p:spPr>
          <a:xfrm flipH="1">
            <a:off x="3472800" y="4977725"/>
            <a:ext cx="300" cy="16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73" name="Google Shape;73;p13"/>
          <p:cNvCxnSpPr>
            <a:stCxn id="60" idx="2"/>
          </p:cNvCxnSpPr>
          <p:nvPr/>
        </p:nvCxnSpPr>
        <p:spPr>
          <a:xfrm>
            <a:off x="5689950" y="4977625"/>
            <a:ext cx="2100" cy="17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74" name="Google Shape;74;p13"/>
          <p:cNvCxnSpPr>
            <a:stCxn id="61" idx="2"/>
          </p:cNvCxnSpPr>
          <p:nvPr/>
        </p:nvCxnSpPr>
        <p:spPr>
          <a:xfrm flipH="1">
            <a:off x="7905900" y="4602450"/>
            <a:ext cx="900" cy="54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75" name="Google Shape;75;p13"/>
          <p:cNvCxnSpPr>
            <a:stCxn id="76" idx="2"/>
            <a:endCxn id="58" idx="0"/>
          </p:cNvCxnSpPr>
          <p:nvPr/>
        </p:nvCxnSpPr>
        <p:spPr>
          <a:xfrm>
            <a:off x="1256250" y="1281000"/>
            <a:ext cx="0" cy="17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77" name="Google Shape;77;p13"/>
          <p:cNvCxnSpPr>
            <a:stCxn id="55" idx="2"/>
            <a:endCxn id="59" idx="0"/>
          </p:cNvCxnSpPr>
          <p:nvPr/>
        </p:nvCxnSpPr>
        <p:spPr>
          <a:xfrm>
            <a:off x="3473088" y="1281000"/>
            <a:ext cx="0" cy="57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78" name="Google Shape;78;p13"/>
          <p:cNvCxnSpPr>
            <a:stCxn id="56" idx="2"/>
            <a:endCxn id="60" idx="0"/>
          </p:cNvCxnSpPr>
          <p:nvPr/>
        </p:nvCxnSpPr>
        <p:spPr>
          <a:xfrm>
            <a:off x="5689925" y="1281000"/>
            <a:ext cx="0" cy="94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79" name="Google Shape;79;p13"/>
          <p:cNvCxnSpPr>
            <a:stCxn id="57" idx="2"/>
            <a:endCxn id="61" idx="0"/>
          </p:cNvCxnSpPr>
          <p:nvPr/>
        </p:nvCxnSpPr>
        <p:spPr>
          <a:xfrm>
            <a:off x="7906750" y="1281000"/>
            <a:ext cx="0" cy="129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80" name="Google Shape;80;p13"/>
          <p:cNvSpPr txBox="1"/>
          <p:nvPr/>
        </p:nvSpPr>
        <p:spPr>
          <a:xfrm>
            <a:off x="1352150" y="4606575"/>
            <a:ext cx="2043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mic Sans MS"/>
                <a:ea typeface="Comic Sans MS"/>
                <a:cs typeface="Comic Sans MS"/>
                <a:sym typeface="Comic Sans MS"/>
              </a:rPr>
              <a:t>Authentication failure</a:t>
            </a:r>
            <a:endParaRPr sz="12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81" name="Google Shape;81;p13"/>
          <p:cNvSpPr txBox="1"/>
          <p:nvPr/>
        </p:nvSpPr>
        <p:spPr>
          <a:xfrm>
            <a:off x="1342875" y="3723000"/>
            <a:ext cx="2043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mic Sans MS"/>
                <a:ea typeface="Comic Sans MS"/>
                <a:cs typeface="Comic Sans MS"/>
                <a:sym typeface="Comic Sans MS"/>
              </a:rPr>
              <a:t>Authentication success</a:t>
            </a:r>
            <a:endParaRPr sz="12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82" name="Google Shape;82;p13"/>
          <p:cNvSpPr txBox="1"/>
          <p:nvPr/>
        </p:nvSpPr>
        <p:spPr>
          <a:xfrm>
            <a:off x="1342875" y="1828800"/>
            <a:ext cx="2043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mic Sans MS"/>
                <a:ea typeface="Comic Sans MS"/>
                <a:cs typeface="Comic Sans MS"/>
                <a:sym typeface="Comic Sans MS"/>
              </a:rPr>
              <a:t>requestLogin()</a:t>
            </a:r>
            <a:endParaRPr sz="12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83" name="Google Shape;83;p13"/>
          <p:cNvSpPr txBox="1"/>
          <p:nvPr/>
        </p:nvSpPr>
        <p:spPr>
          <a:xfrm>
            <a:off x="3552675" y="4332600"/>
            <a:ext cx="2043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mic Sans MS"/>
                <a:ea typeface="Comic Sans MS"/>
                <a:cs typeface="Comic Sans MS"/>
                <a:sym typeface="Comic Sans MS"/>
              </a:rPr>
              <a:t>loginError()</a:t>
            </a:r>
            <a:endParaRPr sz="12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84" name="Google Shape;84;p13"/>
          <p:cNvSpPr txBox="1"/>
          <p:nvPr/>
        </p:nvSpPr>
        <p:spPr>
          <a:xfrm>
            <a:off x="5762475" y="3063240"/>
            <a:ext cx="2043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mic Sans MS"/>
                <a:ea typeface="Comic Sans MS"/>
                <a:cs typeface="Comic Sans MS"/>
                <a:sym typeface="Comic Sans MS"/>
              </a:rPr>
              <a:t>data</a:t>
            </a:r>
            <a:endParaRPr sz="12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85" name="Google Shape;85;p13"/>
          <p:cNvSpPr txBox="1"/>
          <p:nvPr/>
        </p:nvSpPr>
        <p:spPr>
          <a:xfrm>
            <a:off x="3559725" y="3401568"/>
            <a:ext cx="2043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generateUserdataAndToken</a:t>
            </a:r>
            <a:r>
              <a:rPr lang="en" sz="1000">
                <a:latin typeface="Comic Sans MS"/>
                <a:ea typeface="Comic Sans MS"/>
                <a:cs typeface="Comic Sans MS"/>
                <a:sym typeface="Comic Sans MS"/>
              </a:rPr>
              <a:t>()</a:t>
            </a:r>
            <a:endParaRPr sz="10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86" name="Google Shape;86;p13"/>
          <p:cNvSpPr txBox="1"/>
          <p:nvPr/>
        </p:nvSpPr>
        <p:spPr>
          <a:xfrm>
            <a:off x="5762475" y="2615184"/>
            <a:ext cx="2043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mic Sans MS"/>
                <a:ea typeface="Comic Sans MS"/>
                <a:cs typeface="Comic Sans MS"/>
                <a:sym typeface="Comic Sans MS"/>
              </a:rPr>
              <a:t>authentication</a:t>
            </a:r>
            <a:r>
              <a:rPr lang="en" sz="1200">
                <a:latin typeface="Comic Sans MS"/>
                <a:ea typeface="Comic Sans MS"/>
                <a:cs typeface="Comic Sans MS"/>
                <a:sym typeface="Comic Sans MS"/>
              </a:rPr>
              <a:t>(query)</a:t>
            </a:r>
            <a:endParaRPr sz="12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87" name="Google Shape;87;p13"/>
          <p:cNvSpPr txBox="1"/>
          <p:nvPr/>
        </p:nvSpPr>
        <p:spPr>
          <a:xfrm>
            <a:off x="3552675" y="2157984"/>
            <a:ext cx="2043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mic Sans MS"/>
                <a:ea typeface="Comic Sans MS"/>
                <a:cs typeface="Comic Sans MS"/>
                <a:sym typeface="Comic Sans MS"/>
              </a:rPr>
              <a:t>postUserCredentials</a:t>
            </a:r>
            <a:r>
              <a:rPr lang="en" sz="1200">
                <a:latin typeface="Comic Sans MS"/>
                <a:ea typeface="Comic Sans MS"/>
                <a:cs typeface="Comic Sans MS"/>
                <a:sym typeface="Comic Sans MS"/>
              </a:rPr>
              <a:t>()</a:t>
            </a:r>
            <a:endParaRPr sz="12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88" name="Google Shape;8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7235" y="121563"/>
            <a:ext cx="558040" cy="69755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3"/>
          <p:cNvSpPr txBox="1"/>
          <p:nvPr/>
        </p:nvSpPr>
        <p:spPr>
          <a:xfrm>
            <a:off x="688350" y="766188"/>
            <a:ext cx="1135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Subscribed Customer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9DAF8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/>
        </p:nvSpPr>
        <p:spPr>
          <a:xfrm>
            <a:off x="0" y="0"/>
            <a:ext cx="91440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Craving! Sequence Diagram </a:t>
            </a:r>
            <a:r>
              <a:rPr b="1" lang="en">
                <a:solidFill>
                  <a:schemeClr val="dk1"/>
                </a:solidFill>
              </a:rPr>
              <a:t> - Team 4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Use Case - 01.02. SignUp</a:t>
            </a:r>
            <a:endParaRPr b="1"/>
          </a:p>
        </p:txBody>
      </p:sp>
      <p:sp>
        <p:nvSpPr>
          <p:cNvPr id="95" name="Google Shape;95;p14"/>
          <p:cNvSpPr/>
          <p:nvPr/>
        </p:nvSpPr>
        <p:spPr>
          <a:xfrm>
            <a:off x="2834688" y="807300"/>
            <a:ext cx="1276800" cy="4737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mic Sans MS"/>
                <a:ea typeface="Comic Sans MS"/>
                <a:cs typeface="Comic Sans MS"/>
                <a:sym typeface="Comic Sans MS"/>
              </a:rPr>
              <a:t>:</a:t>
            </a:r>
            <a:r>
              <a:rPr b="1" lang="en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AccessReq</a:t>
            </a:r>
            <a:endParaRPr b="1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6" name="Google Shape;96;p14"/>
          <p:cNvSpPr/>
          <p:nvPr/>
        </p:nvSpPr>
        <p:spPr>
          <a:xfrm>
            <a:off x="5051525" y="807300"/>
            <a:ext cx="1276800" cy="4737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mic Sans MS"/>
                <a:ea typeface="Comic Sans MS"/>
                <a:cs typeface="Comic Sans MS"/>
                <a:sym typeface="Comic Sans MS"/>
              </a:rPr>
              <a:t>:Access</a:t>
            </a:r>
            <a:endParaRPr b="1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7" name="Google Shape;97;p14"/>
          <p:cNvSpPr/>
          <p:nvPr/>
        </p:nvSpPr>
        <p:spPr>
          <a:xfrm>
            <a:off x="7268350" y="807300"/>
            <a:ext cx="1276800" cy="4737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:Customer</a:t>
            </a:r>
            <a:endParaRPr b="1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8" name="Google Shape;98;p14"/>
          <p:cNvSpPr/>
          <p:nvPr/>
        </p:nvSpPr>
        <p:spPr>
          <a:xfrm>
            <a:off x="1179000" y="1455900"/>
            <a:ext cx="154500" cy="35217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4"/>
          <p:cNvSpPr/>
          <p:nvPr/>
        </p:nvSpPr>
        <p:spPr>
          <a:xfrm>
            <a:off x="3395850" y="1853525"/>
            <a:ext cx="154500" cy="31242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4"/>
          <p:cNvSpPr/>
          <p:nvPr/>
        </p:nvSpPr>
        <p:spPr>
          <a:xfrm>
            <a:off x="5612700" y="2224225"/>
            <a:ext cx="154500" cy="27534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4"/>
          <p:cNvSpPr/>
          <p:nvPr/>
        </p:nvSpPr>
        <p:spPr>
          <a:xfrm>
            <a:off x="7829550" y="2571750"/>
            <a:ext cx="154500" cy="20307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2" name="Google Shape;102;p14"/>
          <p:cNvCxnSpPr/>
          <p:nvPr/>
        </p:nvCxnSpPr>
        <p:spPr>
          <a:xfrm>
            <a:off x="1340975" y="2087800"/>
            <a:ext cx="2057700" cy="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03" name="Google Shape;103;p14"/>
          <p:cNvCxnSpPr/>
          <p:nvPr/>
        </p:nvCxnSpPr>
        <p:spPr>
          <a:xfrm>
            <a:off x="3552675" y="2418900"/>
            <a:ext cx="2057700" cy="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04" name="Google Shape;104;p14"/>
          <p:cNvCxnSpPr/>
          <p:nvPr/>
        </p:nvCxnSpPr>
        <p:spPr>
          <a:xfrm>
            <a:off x="5767200" y="2887900"/>
            <a:ext cx="2057700" cy="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5" name="Google Shape;105;p14"/>
          <p:cNvCxnSpPr/>
          <p:nvPr/>
        </p:nvCxnSpPr>
        <p:spPr>
          <a:xfrm>
            <a:off x="5767200" y="3335575"/>
            <a:ext cx="2057700" cy="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stealth"/>
            <a:tailEnd len="med" w="med" type="none"/>
          </a:ln>
        </p:spPr>
      </p:cxnSp>
      <p:cxnSp>
        <p:nvCxnSpPr>
          <p:cNvPr id="106" name="Google Shape;106;p14"/>
          <p:cNvCxnSpPr/>
          <p:nvPr/>
        </p:nvCxnSpPr>
        <p:spPr>
          <a:xfrm>
            <a:off x="3552675" y="3668950"/>
            <a:ext cx="2057700" cy="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stealth"/>
            <a:tailEnd len="med" w="med" type="none"/>
          </a:ln>
        </p:spPr>
      </p:cxnSp>
      <p:cxnSp>
        <p:nvCxnSpPr>
          <p:cNvPr id="107" name="Google Shape;107;p14"/>
          <p:cNvCxnSpPr/>
          <p:nvPr/>
        </p:nvCxnSpPr>
        <p:spPr>
          <a:xfrm>
            <a:off x="1340975" y="3972150"/>
            <a:ext cx="2057700" cy="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stealth"/>
            <a:tailEnd len="med" w="med" type="none"/>
          </a:ln>
        </p:spPr>
      </p:cxnSp>
      <p:cxnSp>
        <p:nvCxnSpPr>
          <p:cNvPr id="108" name="Google Shape;108;p14"/>
          <p:cNvCxnSpPr/>
          <p:nvPr/>
        </p:nvCxnSpPr>
        <p:spPr>
          <a:xfrm>
            <a:off x="1340975" y="4857975"/>
            <a:ext cx="2057700" cy="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stealth"/>
            <a:tailEnd len="med" w="med" type="none"/>
          </a:ln>
        </p:spPr>
      </p:cxnSp>
      <p:cxnSp>
        <p:nvCxnSpPr>
          <p:cNvPr id="109" name="Google Shape;109;p14"/>
          <p:cNvCxnSpPr/>
          <p:nvPr/>
        </p:nvCxnSpPr>
        <p:spPr>
          <a:xfrm>
            <a:off x="3552675" y="4602400"/>
            <a:ext cx="2057700" cy="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stealth"/>
            <a:tailEnd len="med" w="med" type="none"/>
          </a:ln>
        </p:spPr>
      </p:cxnSp>
      <p:cxnSp>
        <p:nvCxnSpPr>
          <p:cNvPr id="110" name="Google Shape;110;p14"/>
          <p:cNvCxnSpPr/>
          <p:nvPr/>
        </p:nvCxnSpPr>
        <p:spPr>
          <a:xfrm>
            <a:off x="1338225" y="4236725"/>
            <a:ext cx="6486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11" name="Google Shape;111;p14"/>
          <p:cNvCxnSpPr>
            <a:stCxn id="98" idx="2"/>
          </p:cNvCxnSpPr>
          <p:nvPr/>
        </p:nvCxnSpPr>
        <p:spPr>
          <a:xfrm flipH="1">
            <a:off x="1253550" y="4977600"/>
            <a:ext cx="2700" cy="16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12" name="Google Shape;112;p14"/>
          <p:cNvCxnSpPr>
            <a:stCxn id="99" idx="2"/>
          </p:cNvCxnSpPr>
          <p:nvPr/>
        </p:nvCxnSpPr>
        <p:spPr>
          <a:xfrm flipH="1">
            <a:off x="3472800" y="4977725"/>
            <a:ext cx="300" cy="16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13" name="Google Shape;113;p14"/>
          <p:cNvCxnSpPr>
            <a:stCxn id="100" idx="2"/>
          </p:cNvCxnSpPr>
          <p:nvPr/>
        </p:nvCxnSpPr>
        <p:spPr>
          <a:xfrm>
            <a:off x="5689950" y="4977625"/>
            <a:ext cx="2100" cy="17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14" name="Google Shape;114;p14"/>
          <p:cNvCxnSpPr>
            <a:stCxn id="101" idx="2"/>
          </p:cNvCxnSpPr>
          <p:nvPr/>
        </p:nvCxnSpPr>
        <p:spPr>
          <a:xfrm flipH="1">
            <a:off x="7905900" y="4602450"/>
            <a:ext cx="900" cy="54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15" name="Google Shape;115;p14"/>
          <p:cNvCxnSpPr>
            <a:stCxn id="116" idx="2"/>
            <a:endCxn id="98" idx="0"/>
          </p:cNvCxnSpPr>
          <p:nvPr/>
        </p:nvCxnSpPr>
        <p:spPr>
          <a:xfrm>
            <a:off x="1256250" y="1281000"/>
            <a:ext cx="0" cy="17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17" name="Google Shape;117;p14"/>
          <p:cNvCxnSpPr>
            <a:stCxn id="95" idx="2"/>
            <a:endCxn id="99" idx="0"/>
          </p:cNvCxnSpPr>
          <p:nvPr/>
        </p:nvCxnSpPr>
        <p:spPr>
          <a:xfrm>
            <a:off x="3473088" y="1281000"/>
            <a:ext cx="0" cy="57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18" name="Google Shape;118;p14"/>
          <p:cNvCxnSpPr>
            <a:stCxn id="96" idx="2"/>
            <a:endCxn id="100" idx="0"/>
          </p:cNvCxnSpPr>
          <p:nvPr/>
        </p:nvCxnSpPr>
        <p:spPr>
          <a:xfrm>
            <a:off x="5689925" y="1281000"/>
            <a:ext cx="0" cy="94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19" name="Google Shape;119;p14"/>
          <p:cNvCxnSpPr>
            <a:stCxn id="97" idx="2"/>
            <a:endCxn id="101" idx="0"/>
          </p:cNvCxnSpPr>
          <p:nvPr/>
        </p:nvCxnSpPr>
        <p:spPr>
          <a:xfrm>
            <a:off x="7906750" y="1281000"/>
            <a:ext cx="0" cy="129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20" name="Google Shape;120;p14"/>
          <p:cNvSpPr txBox="1"/>
          <p:nvPr/>
        </p:nvSpPr>
        <p:spPr>
          <a:xfrm>
            <a:off x="1352150" y="4606575"/>
            <a:ext cx="2043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Signup</a:t>
            </a:r>
            <a:r>
              <a:rPr lang="en" sz="1200">
                <a:latin typeface="Comic Sans MS"/>
                <a:ea typeface="Comic Sans MS"/>
                <a:cs typeface="Comic Sans MS"/>
                <a:sym typeface="Comic Sans MS"/>
              </a:rPr>
              <a:t> failure</a:t>
            </a:r>
            <a:endParaRPr sz="12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21" name="Google Shape;121;p14"/>
          <p:cNvSpPr txBox="1"/>
          <p:nvPr/>
        </p:nvSpPr>
        <p:spPr>
          <a:xfrm>
            <a:off x="1342875" y="3723000"/>
            <a:ext cx="2043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mic Sans MS"/>
                <a:ea typeface="Comic Sans MS"/>
                <a:cs typeface="Comic Sans MS"/>
                <a:sym typeface="Comic Sans MS"/>
              </a:rPr>
              <a:t>Signup</a:t>
            </a:r>
            <a:r>
              <a:rPr lang="en" sz="1200">
                <a:latin typeface="Comic Sans MS"/>
                <a:ea typeface="Comic Sans MS"/>
                <a:cs typeface="Comic Sans MS"/>
                <a:sym typeface="Comic Sans MS"/>
              </a:rPr>
              <a:t> success</a:t>
            </a:r>
            <a:endParaRPr sz="12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22" name="Google Shape;122;p14"/>
          <p:cNvSpPr txBox="1"/>
          <p:nvPr/>
        </p:nvSpPr>
        <p:spPr>
          <a:xfrm>
            <a:off x="1342875" y="1828800"/>
            <a:ext cx="2043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mic Sans MS"/>
                <a:ea typeface="Comic Sans MS"/>
                <a:cs typeface="Comic Sans MS"/>
                <a:sym typeface="Comic Sans MS"/>
              </a:rPr>
              <a:t>requestSignUp()</a:t>
            </a:r>
            <a:endParaRPr sz="12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23" name="Google Shape;123;p14"/>
          <p:cNvSpPr txBox="1"/>
          <p:nvPr/>
        </p:nvSpPr>
        <p:spPr>
          <a:xfrm>
            <a:off x="3552675" y="4332600"/>
            <a:ext cx="2043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mic Sans MS"/>
                <a:ea typeface="Comic Sans MS"/>
                <a:cs typeface="Comic Sans MS"/>
                <a:sym typeface="Comic Sans MS"/>
              </a:rPr>
              <a:t>signUp</a:t>
            </a:r>
            <a:r>
              <a:rPr lang="en" sz="1200">
                <a:latin typeface="Comic Sans MS"/>
                <a:ea typeface="Comic Sans MS"/>
                <a:cs typeface="Comic Sans MS"/>
                <a:sym typeface="Comic Sans MS"/>
              </a:rPr>
              <a:t>Error()</a:t>
            </a:r>
            <a:endParaRPr sz="12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24" name="Google Shape;124;p14"/>
          <p:cNvSpPr txBox="1"/>
          <p:nvPr/>
        </p:nvSpPr>
        <p:spPr>
          <a:xfrm>
            <a:off x="5762475" y="3063240"/>
            <a:ext cx="2043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mic Sans MS"/>
                <a:ea typeface="Comic Sans MS"/>
                <a:cs typeface="Comic Sans MS"/>
                <a:sym typeface="Comic Sans MS"/>
              </a:rPr>
              <a:t>data</a:t>
            </a:r>
            <a:endParaRPr sz="12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25" name="Google Shape;125;p14"/>
          <p:cNvSpPr txBox="1"/>
          <p:nvPr/>
        </p:nvSpPr>
        <p:spPr>
          <a:xfrm>
            <a:off x="3559725" y="3401568"/>
            <a:ext cx="2043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statusMessage</a:t>
            </a:r>
            <a:r>
              <a:rPr lang="en" sz="1200">
                <a:latin typeface="Comic Sans MS"/>
                <a:ea typeface="Comic Sans MS"/>
                <a:cs typeface="Comic Sans MS"/>
                <a:sym typeface="Comic Sans MS"/>
              </a:rPr>
              <a:t>()</a:t>
            </a:r>
            <a:endParaRPr sz="12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26" name="Google Shape;126;p14"/>
          <p:cNvSpPr txBox="1"/>
          <p:nvPr/>
        </p:nvSpPr>
        <p:spPr>
          <a:xfrm>
            <a:off x="5762475" y="2615184"/>
            <a:ext cx="2043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mic Sans MS"/>
                <a:ea typeface="Comic Sans MS"/>
                <a:cs typeface="Comic Sans MS"/>
                <a:sym typeface="Comic Sans MS"/>
              </a:rPr>
              <a:t>register</a:t>
            </a:r>
            <a:r>
              <a:rPr lang="en" sz="1200">
                <a:latin typeface="Comic Sans MS"/>
                <a:ea typeface="Comic Sans MS"/>
                <a:cs typeface="Comic Sans MS"/>
                <a:sym typeface="Comic Sans MS"/>
              </a:rPr>
              <a:t>(query)</a:t>
            </a:r>
            <a:endParaRPr sz="12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27" name="Google Shape;127;p14"/>
          <p:cNvSpPr txBox="1"/>
          <p:nvPr/>
        </p:nvSpPr>
        <p:spPr>
          <a:xfrm>
            <a:off x="3552675" y="2157984"/>
            <a:ext cx="2043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mic Sans MS"/>
                <a:ea typeface="Comic Sans MS"/>
                <a:cs typeface="Comic Sans MS"/>
                <a:sym typeface="Comic Sans MS"/>
              </a:rPr>
              <a:t>postUserInfo()</a:t>
            </a:r>
            <a:endParaRPr sz="12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28" name="Google Shape;12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7235" y="121563"/>
            <a:ext cx="558040" cy="69755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4"/>
          <p:cNvSpPr txBox="1"/>
          <p:nvPr/>
        </p:nvSpPr>
        <p:spPr>
          <a:xfrm>
            <a:off x="688350" y="766188"/>
            <a:ext cx="1135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New</a:t>
            </a: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 Customer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9DAF8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5"/>
          <p:cNvSpPr txBox="1"/>
          <p:nvPr/>
        </p:nvSpPr>
        <p:spPr>
          <a:xfrm>
            <a:off x="0" y="0"/>
            <a:ext cx="91440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Craving! Sequence Diagram</a:t>
            </a:r>
            <a:r>
              <a:rPr b="1" lang="en">
                <a:solidFill>
                  <a:schemeClr val="dk1"/>
                </a:solidFill>
              </a:rPr>
              <a:t> - Team 4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Use Case - 03.01. Select/Pause Plan</a:t>
            </a:r>
            <a:endParaRPr b="1"/>
          </a:p>
        </p:txBody>
      </p:sp>
      <p:sp>
        <p:nvSpPr>
          <p:cNvPr id="135" name="Google Shape;135;p15"/>
          <p:cNvSpPr/>
          <p:nvPr/>
        </p:nvSpPr>
        <p:spPr>
          <a:xfrm>
            <a:off x="2782626" y="804672"/>
            <a:ext cx="1380900" cy="4737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mic Sans MS"/>
                <a:ea typeface="Comic Sans MS"/>
                <a:cs typeface="Comic Sans MS"/>
                <a:sym typeface="Comic Sans MS"/>
              </a:rPr>
              <a:t>:Subscription PlanUI</a:t>
            </a:r>
            <a:endParaRPr b="1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36" name="Google Shape;136;p15"/>
          <p:cNvSpPr/>
          <p:nvPr/>
        </p:nvSpPr>
        <p:spPr>
          <a:xfrm>
            <a:off x="4999475" y="804672"/>
            <a:ext cx="1380900" cy="4737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mic Sans MS"/>
                <a:ea typeface="Comic Sans MS"/>
                <a:cs typeface="Comic Sans MS"/>
                <a:sym typeface="Comic Sans MS"/>
              </a:rPr>
              <a:t>:</a:t>
            </a:r>
            <a:r>
              <a:rPr b="1" lang="en">
                <a:latin typeface="Comic Sans MS"/>
                <a:ea typeface="Comic Sans MS"/>
                <a:cs typeface="Comic Sans MS"/>
                <a:sym typeface="Comic Sans MS"/>
              </a:rPr>
              <a:t>Subscription</a:t>
            </a:r>
            <a:endParaRPr b="1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mic Sans MS"/>
                <a:ea typeface="Comic Sans MS"/>
                <a:cs typeface="Comic Sans MS"/>
                <a:sym typeface="Comic Sans MS"/>
              </a:rPr>
              <a:t>Plan</a:t>
            </a:r>
            <a:endParaRPr b="1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37" name="Google Shape;137;p15"/>
          <p:cNvSpPr/>
          <p:nvPr/>
        </p:nvSpPr>
        <p:spPr>
          <a:xfrm>
            <a:off x="7216325" y="804672"/>
            <a:ext cx="1380900" cy="4737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mic Sans MS"/>
                <a:ea typeface="Comic Sans MS"/>
                <a:cs typeface="Comic Sans MS"/>
                <a:sym typeface="Comic Sans MS"/>
              </a:rPr>
              <a:t>:Subscription</a:t>
            </a:r>
            <a:endParaRPr b="1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mic Sans MS"/>
                <a:ea typeface="Comic Sans MS"/>
                <a:cs typeface="Comic Sans MS"/>
                <a:sym typeface="Comic Sans MS"/>
              </a:rPr>
              <a:t>Record</a:t>
            </a:r>
            <a:endParaRPr b="1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38" name="Google Shape;138;p15"/>
          <p:cNvSpPr/>
          <p:nvPr/>
        </p:nvSpPr>
        <p:spPr>
          <a:xfrm>
            <a:off x="1179000" y="1455900"/>
            <a:ext cx="154500" cy="35217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5"/>
          <p:cNvSpPr/>
          <p:nvPr/>
        </p:nvSpPr>
        <p:spPr>
          <a:xfrm>
            <a:off x="3395850" y="1650250"/>
            <a:ext cx="154500" cy="33276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5"/>
          <p:cNvSpPr/>
          <p:nvPr/>
        </p:nvSpPr>
        <p:spPr>
          <a:xfrm>
            <a:off x="5612700" y="1758675"/>
            <a:ext cx="154500" cy="32190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5"/>
          <p:cNvSpPr/>
          <p:nvPr/>
        </p:nvSpPr>
        <p:spPr>
          <a:xfrm>
            <a:off x="7829550" y="1828800"/>
            <a:ext cx="154500" cy="30291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2" name="Google Shape;142;p15"/>
          <p:cNvCxnSpPr/>
          <p:nvPr/>
        </p:nvCxnSpPr>
        <p:spPr>
          <a:xfrm>
            <a:off x="1340975" y="2087800"/>
            <a:ext cx="2057700" cy="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3" name="Google Shape;143;p15"/>
          <p:cNvCxnSpPr/>
          <p:nvPr/>
        </p:nvCxnSpPr>
        <p:spPr>
          <a:xfrm>
            <a:off x="3552675" y="2190300"/>
            <a:ext cx="2057700" cy="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4" name="Google Shape;144;p15"/>
          <p:cNvCxnSpPr/>
          <p:nvPr/>
        </p:nvCxnSpPr>
        <p:spPr>
          <a:xfrm>
            <a:off x="5767200" y="2278300"/>
            <a:ext cx="2057700" cy="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45" name="Google Shape;145;p15"/>
          <p:cNvCxnSpPr/>
          <p:nvPr/>
        </p:nvCxnSpPr>
        <p:spPr>
          <a:xfrm>
            <a:off x="5767200" y="2573575"/>
            <a:ext cx="2057700" cy="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triangle"/>
            <a:tailEnd len="med" w="med" type="none"/>
          </a:ln>
        </p:spPr>
      </p:cxnSp>
      <p:cxnSp>
        <p:nvCxnSpPr>
          <p:cNvPr id="146" name="Google Shape;146;p15"/>
          <p:cNvCxnSpPr/>
          <p:nvPr/>
        </p:nvCxnSpPr>
        <p:spPr>
          <a:xfrm>
            <a:off x="3552675" y="2678350"/>
            <a:ext cx="2057700" cy="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triangle"/>
            <a:tailEnd len="med" w="med" type="none"/>
          </a:ln>
        </p:spPr>
      </p:cxnSp>
      <p:cxnSp>
        <p:nvCxnSpPr>
          <p:cNvPr id="147" name="Google Shape;147;p15"/>
          <p:cNvCxnSpPr/>
          <p:nvPr/>
        </p:nvCxnSpPr>
        <p:spPr>
          <a:xfrm>
            <a:off x="1340975" y="2752950"/>
            <a:ext cx="2057700" cy="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triangle"/>
            <a:tailEnd len="med" w="med" type="none"/>
          </a:ln>
        </p:spPr>
      </p:cxnSp>
      <p:cxnSp>
        <p:nvCxnSpPr>
          <p:cNvPr id="148" name="Google Shape;148;p15"/>
          <p:cNvCxnSpPr/>
          <p:nvPr/>
        </p:nvCxnSpPr>
        <p:spPr>
          <a:xfrm>
            <a:off x="1340975" y="4781775"/>
            <a:ext cx="2057700" cy="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triangle"/>
            <a:tailEnd len="med" w="med" type="none"/>
          </a:ln>
        </p:spPr>
      </p:cxnSp>
      <p:cxnSp>
        <p:nvCxnSpPr>
          <p:cNvPr id="149" name="Google Shape;149;p15"/>
          <p:cNvCxnSpPr>
            <a:stCxn id="138" idx="2"/>
          </p:cNvCxnSpPr>
          <p:nvPr/>
        </p:nvCxnSpPr>
        <p:spPr>
          <a:xfrm flipH="1">
            <a:off x="1253550" y="4977600"/>
            <a:ext cx="2700" cy="16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50" name="Google Shape;150;p15"/>
          <p:cNvCxnSpPr>
            <a:stCxn id="139" idx="2"/>
          </p:cNvCxnSpPr>
          <p:nvPr/>
        </p:nvCxnSpPr>
        <p:spPr>
          <a:xfrm flipH="1">
            <a:off x="3472800" y="4977850"/>
            <a:ext cx="300" cy="16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51" name="Google Shape;151;p15"/>
          <p:cNvCxnSpPr>
            <a:stCxn id="140" idx="2"/>
          </p:cNvCxnSpPr>
          <p:nvPr/>
        </p:nvCxnSpPr>
        <p:spPr>
          <a:xfrm>
            <a:off x="5689950" y="4977675"/>
            <a:ext cx="2100" cy="17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52" name="Google Shape;152;p15"/>
          <p:cNvCxnSpPr/>
          <p:nvPr/>
        </p:nvCxnSpPr>
        <p:spPr>
          <a:xfrm flipH="1">
            <a:off x="7902000" y="4857900"/>
            <a:ext cx="6900" cy="32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53" name="Google Shape;153;p15"/>
          <p:cNvCxnSpPr>
            <a:stCxn id="154" idx="2"/>
            <a:endCxn id="138" idx="0"/>
          </p:cNvCxnSpPr>
          <p:nvPr/>
        </p:nvCxnSpPr>
        <p:spPr>
          <a:xfrm>
            <a:off x="1256250" y="1281000"/>
            <a:ext cx="0" cy="17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55" name="Google Shape;155;p15"/>
          <p:cNvCxnSpPr>
            <a:stCxn id="135" idx="2"/>
            <a:endCxn id="139" idx="0"/>
          </p:cNvCxnSpPr>
          <p:nvPr/>
        </p:nvCxnSpPr>
        <p:spPr>
          <a:xfrm>
            <a:off x="3473076" y="1278372"/>
            <a:ext cx="0" cy="37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56" name="Google Shape;156;p15"/>
          <p:cNvCxnSpPr>
            <a:stCxn id="136" idx="2"/>
            <a:endCxn id="140" idx="0"/>
          </p:cNvCxnSpPr>
          <p:nvPr/>
        </p:nvCxnSpPr>
        <p:spPr>
          <a:xfrm>
            <a:off x="5689925" y="1278372"/>
            <a:ext cx="0" cy="48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57" name="Google Shape;157;p15"/>
          <p:cNvCxnSpPr>
            <a:stCxn id="137" idx="2"/>
            <a:endCxn id="141" idx="0"/>
          </p:cNvCxnSpPr>
          <p:nvPr/>
        </p:nvCxnSpPr>
        <p:spPr>
          <a:xfrm>
            <a:off x="7906775" y="1278372"/>
            <a:ext cx="0" cy="55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58" name="Google Shape;158;p15"/>
          <p:cNvSpPr txBox="1"/>
          <p:nvPr/>
        </p:nvSpPr>
        <p:spPr>
          <a:xfrm>
            <a:off x="1342875" y="2503800"/>
            <a:ext cx="2043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mic Sans MS"/>
                <a:ea typeface="Comic Sans MS"/>
                <a:cs typeface="Comic Sans MS"/>
                <a:sym typeface="Comic Sans MS"/>
              </a:rPr>
              <a:t>display</a:t>
            </a:r>
            <a:r>
              <a:rPr lang="en" sz="12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ListOfPlans()</a:t>
            </a:r>
            <a:endParaRPr sz="12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59" name="Google Shape;159;p15"/>
          <p:cNvSpPr txBox="1"/>
          <p:nvPr/>
        </p:nvSpPr>
        <p:spPr>
          <a:xfrm>
            <a:off x="1342875" y="1828800"/>
            <a:ext cx="2043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mic Sans MS"/>
                <a:ea typeface="Comic Sans MS"/>
                <a:cs typeface="Comic Sans MS"/>
                <a:sym typeface="Comic Sans MS"/>
              </a:rPr>
              <a:t>requestSubsPlan()</a:t>
            </a:r>
            <a:endParaRPr sz="12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60" name="Google Shape;160;p15"/>
          <p:cNvSpPr txBox="1"/>
          <p:nvPr/>
        </p:nvSpPr>
        <p:spPr>
          <a:xfrm>
            <a:off x="5762475" y="2301240"/>
            <a:ext cx="2043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mic Sans MS"/>
                <a:ea typeface="Comic Sans MS"/>
                <a:cs typeface="Comic Sans MS"/>
                <a:sym typeface="Comic Sans MS"/>
              </a:rPr>
              <a:t>da</a:t>
            </a:r>
            <a:r>
              <a:rPr lang="en" sz="1200">
                <a:latin typeface="Comic Sans MS"/>
                <a:ea typeface="Comic Sans MS"/>
                <a:cs typeface="Comic Sans MS"/>
                <a:sym typeface="Comic Sans MS"/>
              </a:rPr>
              <a:t>ta</a:t>
            </a:r>
            <a:endParaRPr sz="12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61" name="Google Shape;161;p15"/>
          <p:cNvSpPr txBox="1"/>
          <p:nvPr/>
        </p:nvSpPr>
        <p:spPr>
          <a:xfrm>
            <a:off x="3559725" y="2410968"/>
            <a:ext cx="2043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returnListOfPlans</a:t>
            </a:r>
            <a:r>
              <a:rPr lang="en" sz="1200">
                <a:latin typeface="Comic Sans MS"/>
                <a:ea typeface="Comic Sans MS"/>
                <a:cs typeface="Comic Sans MS"/>
                <a:sym typeface="Comic Sans MS"/>
              </a:rPr>
              <a:t>()</a:t>
            </a:r>
            <a:endParaRPr sz="12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62" name="Google Shape;162;p15"/>
          <p:cNvSpPr txBox="1"/>
          <p:nvPr/>
        </p:nvSpPr>
        <p:spPr>
          <a:xfrm>
            <a:off x="5762475" y="2005584"/>
            <a:ext cx="2043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mic Sans MS"/>
                <a:ea typeface="Comic Sans MS"/>
                <a:cs typeface="Comic Sans MS"/>
                <a:sym typeface="Comic Sans MS"/>
              </a:rPr>
              <a:t>getSubsPlans</a:t>
            </a:r>
            <a:r>
              <a:rPr lang="en" sz="1200">
                <a:latin typeface="Comic Sans MS"/>
                <a:ea typeface="Comic Sans MS"/>
                <a:cs typeface="Comic Sans MS"/>
                <a:sym typeface="Comic Sans MS"/>
              </a:rPr>
              <a:t>(query)</a:t>
            </a:r>
            <a:endParaRPr sz="12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63" name="Google Shape;163;p15"/>
          <p:cNvSpPr txBox="1"/>
          <p:nvPr/>
        </p:nvSpPr>
        <p:spPr>
          <a:xfrm>
            <a:off x="3552675" y="1929384"/>
            <a:ext cx="2043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mic Sans MS"/>
                <a:ea typeface="Comic Sans MS"/>
                <a:cs typeface="Comic Sans MS"/>
                <a:sym typeface="Comic Sans MS"/>
              </a:rPr>
              <a:t>fetchSubsPlan</a:t>
            </a:r>
            <a:r>
              <a:rPr lang="en" sz="1200">
                <a:latin typeface="Comic Sans MS"/>
                <a:ea typeface="Comic Sans MS"/>
                <a:cs typeface="Comic Sans MS"/>
                <a:sym typeface="Comic Sans MS"/>
              </a:rPr>
              <a:t>()</a:t>
            </a:r>
            <a:endParaRPr sz="12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64" name="Google Shape;16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7235" y="121563"/>
            <a:ext cx="558040" cy="69755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15"/>
          <p:cNvSpPr txBox="1"/>
          <p:nvPr/>
        </p:nvSpPr>
        <p:spPr>
          <a:xfrm>
            <a:off x="688350" y="766188"/>
            <a:ext cx="1135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Subscribed</a:t>
            </a: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 Customer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166" name="Google Shape;166;p15"/>
          <p:cNvCxnSpPr/>
          <p:nvPr/>
        </p:nvCxnSpPr>
        <p:spPr>
          <a:xfrm>
            <a:off x="1340975" y="3078400"/>
            <a:ext cx="2057700" cy="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7" name="Google Shape;167;p15"/>
          <p:cNvSpPr txBox="1"/>
          <p:nvPr/>
        </p:nvSpPr>
        <p:spPr>
          <a:xfrm>
            <a:off x="1342875" y="2819400"/>
            <a:ext cx="2043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mic Sans MS"/>
                <a:ea typeface="Comic Sans MS"/>
                <a:cs typeface="Comic Sans MS"/>
                <a:sym typeface="Comic Sans MS"/>
              </a:rPr>
              <a:t>requestSelectPlan()</a:t>
            </a:r>
            <a:endParaRPr sz="12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168" name="Google Shape;168;p15"/>
          <p:cNvCxnSpPr/>
          <p:nvPr/>
        </p:nvCxnSpPr>
        <p:spPr>
          <a:xfrm>
            <a:off x="3552675" y="3180900"/>
            <a:ext cx="2057700" cy="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9" name="Google Shape;169;p15"/>
          <p:cNvSpPr txBox="1"/>
          <p:nvPr/>
        </p:nvSpPr>
        <p:spPr>
          <a:xfrm>
            <a:off x="3552675" y="2919984"/>
            <a:ext cx="2043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mic Sans MS"/>
                <a:ea typeface="Comic Sans MS"/>
                <a:cs typeface="Comic Sans MS"/>
                <a:sym typeface="Comic Sans MS"/>
              </a:rPr>
              <a:t>postSelect</a:t>
            </a:r>
            <a:r>
              <a:rPr lang="en" sz="1200">
                <a:latin typeface="Comic Sans MS"/>
                <a:ea typeface="Comic Sans MS"/>
                <a:cs typeface="Comic Sans MS"/>
                <a:sym typeface="Comic Sans MS"/>
              </a:rPr>
              <a:t>Plan()</a:t>
            </a:r>
            <a:endParaRPr sz="12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170" name="Google Shape;170;p15"/>
          <p:cNvCxnSpPr/>
          <p:nvPr/>
        </p:nvCxnSpPr>
        <p:spPr>
          <a:xfrm>
            <a:off x="5767200" y="3268900"/>
            <a:ext cx="2057700" cy="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1" name="Google Shape;171;p15"/>
          <p:cNvSpPr txBox="1"/>
          <p:nvPr/>
        </p:nvSpPr>
        <p:spPr>
          <a:xfrm>
            <a:off x="5762475" y="3291840"/>
            <a:ext cx="2043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mic Sans MS"/>
                <a:ea typeface="Comic Sans MS"/>
                <a:cs typeface="Comic Sans MS"/>
                <a:sym typeface="Comic Sans MS"/>
              </a:rPr>
              <a:t>statusMessage()</a:t>
            </a:r>
            <a:endParaRPr sz="12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72" name="Google Shape;172;p15"/>
          <p:cNvSpPr txBox="1"/>
          <p:nvPr/>
        </p:nvSpPr>
        <p:spPr>
          <a:xfrm>
            <a:off x="5762475" y="2996184"/>
            <a:ext cx="2043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mic Sans MS"/>
                <a:ea typeface="Comic Sans MS"/>
                <a:cs typeface="Comic Sans MS"/>
                <a:sym typeface="Comic Sans MS"/>
              </a:rPr>
              <a:t>set</a:t>
            </a:r>
            <a:r>
              <a:rPr lang="en" sz="1200">
                <a:latin typeface="Comic Sans MS"/>
                <a:ea typeface="Comic Sans MS"/>
                <a:cs typeface="Comic Sans MS"/>
                <a:sym typeface="Comic Sans MS"/>
              </a:rPr>
              <a:t>SubsPlans(query)</a:t>
            </a:r>
            <a:endParaRPr sz="12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173" name="Google Shape;173;p15"/>
          <p:cNvCxnSpPr/>
          <p:nvPr/>
        </p:nvCxnSpPr>
        <p:spPr>
          <a:xfrm>
            <a:off x="5760575" y="3562575"/>
            <a:ext cx="2057700" cy="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triangle"/>
            <a:tailEnd len="med" w="med" type="none"/>
          </a:ln>
        </p:spPr>
      </p:cxnSp>
      <p:sp>
        <p:nvSpPr>
          <p:cNvPr id="174" name="Google Shape;174;p15"/>
          <p:cNvSpPr txBox="1"/>
          <p:nvPr/>
        </p:nvSpPr>
        <p:spPr>
          <a:xfrm>
            <a:off x="3552675" y="3444240"/>
            <a:ext cx="2043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mic Sans MS"/>
                <a:ea typeface="Comic Sans MS"/>
                <a:cs typeface="Comic Sans MS"/>
                <a:sym typeface="Comic Sans MS"/>
              </a:rPr>
              <a:t>statusMessage()</a:t>
            </a:r>
            <a:endParaRPr sz="12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175" name="Google Shape;175;p15"/>
          <p:cNvCxnSpPr/>
          <p:nvPr/>
        </p:nvCxnSpPr>
        <p:spPr>
          <a:xfrm>
            <a:off x="3550775" y="3714975"/>
            <a:ext cx="2057700" cy="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triangle"/>
            <a:tailEnd len="med" w="med" type="none"/>
          </a:ln>
        </p:spPr>
      </p:cxnSp>
      <p:sp>
        <p:nvSpPr>
          <p:cNvPr id="176" name="Google Shape;176;p15"/>
          <p:cNvSpPr txBox="1"/>
          <p:nvPr/>
        </p:nvSpPr>
        <p:spPr>
          <a:xfrm>
            <a:off x="1342875" y="3596640"/>
            <a:ext cx="2043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mic Sans MS"/>
                <a:ea typeface="Comic Sans MS"/>
                <a:cs typeface="Comic Sans MS"/>
                <a:sym typeface="Comic Sans MS"/>
              </a:rPr>
              <a:t>displayStatus</a:t>
            </a:r>
            <a:r>
              <a:rPr lang="en" sz="1200">
                <a:latin typeface="Comic Sans MS"/>
                <a:ea typeface="Comic Sans MS"/>
                <a:cs typeface="Comic Sans MS"/>
                <a:sym typeface="Comic Sans MS"/>
              </a:rPr>
              <a:t>()</a:t>
            </a:r>
            <a:endParaRPr sz="12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177" name="Google Shape;177;p15"/>
          <p:cNvCxnSpPr/>
          <p:nvPr/>
        </p:nvCxnSpPr>
        <p:spPr>
          <a:xfrm>
            <a:off x="1340975" y="3867375"/>
            <a:ext cx="2057700" cy="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triangle"/>
            <a:tailEnd len="med" w="med" type="none"/>
          </a:ln>
        </p:spPr>
      </p:cxnSp>
      <p:cxnSp>
        <p:nvCxnSpPr>
          <p:cNvPr id="178" name="Google Shape;178;p15"/>
          <p:cNvCxnSpPr/>
          <p:nvPr/>
        </p:nvCxnSpPr>
        <p:spPr>
          <a:xfrm>
            <a:off x="1340975" y="4145200"/>
            <a:ext cx="2057700" cy="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9" name="Google Shape;179;p15"/>
          <p:cNvSpPr txBox="1"/>
          <p:nvPr/>
        </p:nvSpPr>
        <p:spPr>
          <a:xfrm>
            <a:off x="1342875" y="3886200"/>
            <a:ext cx="2043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mic Sans MS"/>
                <a:ea typeface="Comic Sans MS"/>
                <a:cs typeface="Comic Sans MS"/>
                <a:sym typeface="Comic Sans MS"/>
              </a:rPr>
              <a:t>requestPausePlan()</a:t>
            </a:r>
            <a:endParaRPr sz="12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180" name="Google Shape;180;p15"/>
          <p:cNvCxnSpPr/>
          <p:nvPr/>
        </p:nvCxnSpPr>
        <p:spPr>
          <a:xfrm>
            <a:off x="3550775" y="4297600"/>
            <a:ext cx="2057700" cy="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1" name="Google Shape;181;p15"/>
          <p:cNvSpPr txBox="1"/>
          <p:nvPr/>
        </p:nvSpPr>
        <p:spPr>
          <a:xfrm>
            <a:off x="3552675" y="4038600"/>
            <a:ext cx="2043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mic Sans MS"/>
                <a:ea typeface="Comic Sans MS"/>
                <a:cs typeface="Comic Sans MS"/>
                <a:sym typeface="Comic Sans MS"/>
              </a:rPr>
              <a:t>postNo</a:t>
            </a:r>
            <a:r>
              <a:rPr lang="en" sz="1200">
                <a:latin typeface="Comic Sans MS"/>
                <a:ea typeface="Comic Sans MS"/>
                <a:cs typeface="Comic Sans MS"/>
                <a:sym typeface="Comic Sans MS"/>
              </a:rPr>
              <a:t>Plan()</a:t>
            </a:r>
            <a:endParaRPr sz="12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182" name="Google Shape;182;p15"/>
          <p:cNvCxnSpPr/>
          <p:nvPr/>
        </p:nvCxnSpPr>
        <p:spPr>
          <a:xfrm>
            <a:off x="5760575" y="4373800"/>
            <a:ext cx="2057700" cy="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3" name="Google Shape;183;p15"/>
          <p:cNvSpPr txBox="1"/>
          <p:nvPr/>
        </p:nvSpPr>
        <p:spPr>
          <a:xfrm>
            <a:off x="5762475" y="4114800"/>
            <a:ext cx="2043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mic Sans MS"/>
                <a:ea typeface="Comic Sans MS"/>
                <a:cs typeface="Comic Sans MS"/>
                <a:sym typeface="Comic Sans MS"/>
              </a:rPr>
              <a:t>update</a:t>
            </a:r>
            <a:r>
              <a:rPr lang="en" sz="1200">
                <a:latin typeface="Comic Sans MS"/>
                <a:ea typeface="Comic Sans MS"/>
                <a:cs typeface="Comic Sans MS"/>
                <a:sym typeface="Comic Sans MS"/>
              </a:rPr>
              <a:t>SubsPlan(query)</a:t>
            </a:r>
            <a:endParaRPr sz="12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84" name="Google Shape;184;p15"/>
          <p:cNvSpPr txBox="1"/>
          <p:nvPr/>
        </p:nvSpPr>
        <p:spPr>
          <a:xfrm>
            <a:off x="1342875" y="4511040"/>
            <a:ext cx="2043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mic Sans MS"/>
                <a:ea typeface="Comic Sans MS"/>
                <a:cs typeface="Comic Sans MS"/>
                <a:sym typeface="Comic Sans MS"/>
              </a:rPr>
              <a:t>displayStatus()</a:t>
            </a:r>
            <a:endParaRPr sz="12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85" name="Google Shape;185;p15"/>
          <p:cNvSpPr txBox="1"/>
          <p:nvPr/>
        </p:nvSpPr>
        <p:spPr>
          <a:xfrm>
            <a:off x="3552675" y="4434840"/>
            <a:ext cx="2043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mic Sans MS"/>
                <a:ea typeface="Comic Sans MS"/>
                <a:cs typeface="Comic Sans MS"/>
                <a:sym typeface="Comic Sans MS"/>
              </a:rPr>
              <a:t>statusMessage()</a:t>
            </a:r>
            <a:endParaRPr sz="12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186" name="Google Shape;186;p15"/>
          <p:cNvCxnSpPr/>
          <p:nvPr/>
        </p:nvCxnSpPr>
        <p:spPr>
          <a:xfrm>
            <a:off x="3550775" y="4705575"/>
            <a:ext cx="2057700" cy="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triangle"/>
            <a:tailEnd len="med" w="med" type="none"/>
          </a:ln>
        </p:spPr>
      </p:cxnSp>
      <p:sp>
        <p:nvSpPr>
          <p:cNvPr id="187" name="Google Shape;187;p15"/>
          <p:cNvSpPr txBox="1"/>
          <p:nvPr/>
        </p:nvSpPr>
        <p:spPr>
          <a:xfrm>
            <a:off x="5762475" y="4358640"/>
            <a:ext cx="2043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mic Sans MS"/>
                <a:ea typeface="Comic Sans MS"/>
                <a:cs typeface="Comic Sans MS"/>
                <a:sym typeface="Comic Sans MS"/>
              </a:rPr>
              <a:t>statusMessage()</a:t>
            </a:r>
            <a:endParaRPr sz="12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188" name="Google Shape;188;p15"/>
          <p:cNvCxnSpPr/>
          <p:nvPr/>
        </p:nvCxnSpPr>
        <p:spPr>
          <a:xfrm>
            <a:off x="5760575" y="4629375"/>
            <a:ext cx="2057700" cy="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triangl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