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Lato" panose="020B0604020202020204" charset="0"/>
      <p:regular r:id="rId5"/>
      <p:bold r:id="rId6"/>
      <p:italic r:id="rId7"/>
      <p:boldItalic r:id="rId8"/>
    </p:embeddedFont>
    <p:embeddedFont>
      <p:font typeface="Raleway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e4107c8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e4107c8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452274" y="-7191"/>
            <a:ext cx="1531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Craving!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77274" y="524426"/>
            <a:ext cx="22815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 Flow Diagram      (Logical)</a:t>
            </a:r>
            <a:endParaRPr sz="18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313" y="347580"/>
            <a:ext cx="6096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7085175" y="473418"/>
            <a:ext cx="1350300" cy="4242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01.01  Login</a:t>
            </a:r>
            <a:endParaRPr dirty="0"/>
          </a:p>
        </p:txBody>
      </p:sp>
      <p:sp>
        <p:nvSpPr>
          <p:cNvPr id="90" name="Google Shape;90;p13"/>
          <p:cNvSpPr/>
          <p:nvPr/>
        </p:nvSpPr>
        <p:spPr>
          <a:xfrm>
            <a:off x="7082100" y="982730"/>
            <a:ext cx="1467600" cy="4242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01.02  SignUp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7085175" y="1655843"/>
            <a:ext cx="1730700" cy="4737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03.01  Select Plan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 flipH="1">
            <a:off x="1390075" y="2683918"/>
            <a:ext cx="1730700" cy="473700"/>
          </a:xfrm>
          <a:prstGeom prst="roundRect">
            <a:avLst>
              <a:gd name="adj" fmla="val 16667"/>
            </a:avLst>
          </a:prstGeom>
          <a:solidFill>
            <a:srgbClr val="CBDDF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03.04 Order cancel/ History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7008675" y="2700143"/>
            <a:ext cx="1794900" cy="5532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03.03 Remove/add products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4895550" y="3729268"/>
            <a:ext cx="1522200" cy="618300"/>
          </a:xfrm>
          <a:prstGeom prst="roundRect">
            <a:avLst>
              <a:gd name="adj" fmla="val 16667"/>
            </a:avLst>
          </a:prstGeom>
          <a:solidFill>
            <a:srgbClr val="CBDDF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04.02 Entry/modify delivery info</a:t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7021046" y="4482105"/>
            <a:ext cx="2073300" cy="553200"/>
          </a:xfrm>
          <a:prstGeom prst="roundRect">
            <a:avLst>
              <a:gd name="adj" fmla="val 16667"/>
            </a:avLst>
          </a:prstGeom>
          <a:solidFill>
            <a:srgbClr val="CBDDF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04.01 Entry/modify payment info</a:t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2935325" y="4449555"/>
            <a:ext cx="2073600" cy="61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04.03 Payment processing (checkout)</a:t>
            </a:r>
            <a:endParaRPr/>
          </a:p>
        </p:txBody>
      </p:sp>
      <p:cxnSp>
        <p:nvCxnSpPr>
          <p:cNvPr id="97" name="Google Shape;97;p13"/>
          <p:cNvCxnSpPr>
            <a:stCxn id="88" idx="3"/>
            <a:endCxn id="89" idx="1"/>
          </p:cNvCxnSpPr>
          <p:nvPr/>
        </p:nvCxnSpPr>
        <p:spPr>
          <a:xfrm flipV="1">
            <a:off x="5008913" y="685518"/>
            <a:ext cx="2076262" cy="811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3"/>
          <p:cNvCxnSpPr>
            <a:stCxn id="88" idx="3"/>
            <a:endCxn id="90" idx="1"/>
          </p:cNvCxnSpPr>
          <p:nvPr/>
        </p:nvCxnSpPr>
        <p:spPr>
          <a:xfrm>
            <a:off x="5008913" y="766680"/>
            <a:ext cx="2073300" cy="42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" name="Google Shape;99;p13"/>
          <p:cNvSpPr txBox="1"/>
          <p:nvPr/>
        </p:nvSpPr>
        <p:spPr>
          <a:xfrm rot="707771">
            <a:off x="5895024" y="831562"/>
            <a:ext cx="1245873" cy="35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+mn-lt"/>
                <a:ea typeface="Lato"/>
                <a:cs typeface="Lato"/>
                <a:sym typeface="Lato"/>
              </a:rPr>
              <a:t>Registration</a:t>
            </a:r>
            <a:endParaRPr sz="1000" dirty="0">
              <a:latin typeface="+mn-lt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 rot="-292539">
            <a:off x="5738947" y="402019"/>
            <a:ext cx="876264" cy="35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+mn-lt"/>
                <a:ea typeface="Lato"/>
                <a:cs typeface="Lato"/>
                <a:sym typeface="Lato"/>
              </a:rPr>
              <a:t>Credentials</a:t>
            </a:r>
            <a:endParaRPr sz="1000" dirty="0">
              <a:latin typeface="+mn-lt"/>
            </a:endParaRPr>
          </a:p>
        </p:txBody>
      </p:sp>
      <p:cxnSp>
        <p:nvCxnSpPr>
          <p:cNvPr id="101" name="Google Shape;101;p13"/>
          <p:cNvCxnSpPr>
            <a:cxnSpLocks/>
            <a:stCxn id="89" idx="3"/>
            <a:endCxn id="91" idx="3"/>
          </p:cNvCxnSpPr>
          <p:nvPr/>
        </p:nvCxnSpPr>
        <p:spPr>
          <a:xfrm>
            <a:off x="8435475" y="685518"/>
            <a:ext cx="380400" cy="1207175"/>
          </a:xfrm>
          <a:prstGeom prst="bentConnector3">
            <a:avLst>
              <a:gd name="adj1" fmla="val 1600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3"/>
          <p:cNvCxnSpPr>
            <a:stCxn id="89" idx="3"/>
            <a:endCxn id="89" idx="3"/>
          </p:cNvCxnSpPr>
          <p:nvPr/>
        </p:nvCxnSpPr>
        <p:spPr>
          <a:xfrm>
            <a:off x="8435475" y="68551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3"/>
          <p:cNvCxnSpPr>
            <a:cxnSpLocks/>
            <a:stCxn id="89" idx="1"/>
            <a:endCxn id="88" idx="3"/>
          </p:cNvCxnSpPr>
          <p:nvPr/>
        </p:nvCxnSpPr>
        <p:spPr>
          <a:xfrm flipH="1">
            <a:off x="5008913" y="685518"/>
            <a:ext cx="2076262" cy="811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3"/>
          <p:cNvCxnSpPr>
            <a:stCxn id="91" idx="2"/>
            <a:endCxn id="93" idx="0"/>
          </p:cNvCxnSpPr>
          <p:nvPr/>
        </p:nvCxnSpPr>
        <p:spPr>
          <a:xfrm flipH="1">
            <a:off x="7906125" y="2129543"/>
            <a:ext cx="44400" cy="57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3"/>
          <p:cNvCxnSpPr>
            <a:stCxn id="106" idx="2"/>
            <a:endCxn id="94" idx="0"/>
          </p:cNvCxnSpPr>
          <p:nvPr/>
        </p:nvCxnSpPr>
        <p:spPr>
          <a:xfrm>
            <a:off x="5112838" y="3008405"/>
            <a:ext cx="543900" cy="72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3"/>
          <p:cNvCxnSpPr>
            <a:stCxn id="95" idx="1"/>
            <a:endCxn id="96" idx="3"/>
          </p:cNvCxnSpPr>
          <p:nvPr/>
        </p:nvCxnSpPr>
        <p:spPr>
          <a:xfrm rot="10800000">
            <a:off x="5008946" y="4758705"/>
            <a:ext cx="201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3"/>
          <p:cNvSpPr/>
          <p:nvPr/>
        </p:nvSpPr>
        <p:spPr>
          <a:xfrm flipH="1">
            <a:off x="2447138" y="1656468"/>
            <a:ext cx="1730700" cy="47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06.01 - 06.04 Product review</a:t>
            </a:r>
            <a:endParaRPr/>
          </a:p>
        </p:txBody>
      </p:sp>
      <p:cxnSp>
        <p:nvCxnSpPr>
          <p:cNvPr id="109" name="Google Shape;109;p13"/>
          <p:cNvCxnSpPr>
            <a:stCxn id="88" idx="2"/>
            <a:endCxn id="108" idx="0"/>
          </p:cNvCxnSpPr>
          <p:nvPr/>
        </p:nvCxnSpPr>
        <p:spPr>
          <a:xfrm flipH="1">
            <a:off x="3312413" y="1185780"/>
            <a:ext cx="1391700" cy="47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" name="Google Shape;110;p13"/>
          <p:cNvSpPr/>
          <p:nvPr/>
        </p:nvSpPr>
        <p:spPr>
          <a:xfrm flipH="1">
            <a:off x="2577275" y="3515155"/>
            <a:ext cx="2073600" cy="47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07.01 - 07.07 Internal management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 rot="5400000">
            <a:off x="8319938" y="1035778"/>
            <a:ext cx="133466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+mn-lt"/>
                <a:ea typeface="Lato"/>
                <a:cs typeface="Lato"/>
                <a:sym typeface="Lato"/>
              </a:rPr>
              <a:t>Plan Selection</a:t>
            </a:r>
            <a:endParaRPr sz="1000" dirty="0">
              <a:latin typeface="+mn-lt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7864199" y="2210705"/>
            <a:ext cx="1230147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+mn-lt"/>
                <a:ea typeface="Lato"/>
                <a:cs typeface="Lato"/>
                <a:sym typeface="Lato"/>
              </a:rPr>
              <a:t>Customization of subscription box</a:t>
            </a:r>
            <a:endParaRPr sz="1000" dirty="0">
              <a:latin typeface="+mn-lt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 rot="-3363763">
            <a:off x="4075548" y="1773965"/>
            <a:ext cx="1209995" cy="53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+mn-lt"/>
                <a:sym typeface="Lato"/>
              </a:rPr>
              <a:t>View/cancellation of the order </a:t>
            </a:r>
            <a:endParaRPr sz="1000" dirty="0">
              <a:latin typeface="+mn-lt"/>
              <a:sym typeface="Lato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4247488" y="2534705"/>
            <a:ext cx="1730700" cy="47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03.02  Skip Future orders</a:t>
            </a:r>
            <a:endParaRPr dirty="0"/>
          </a:p>
        </p:txBody>
      </p:sp>
      <p:cxnSp>
        <p:nvCxnSpPr>
          <p:cNvPr id="114" name="Google Shape;114;p13"/>
          <p:cNvCxnSpPr>
            <a:stCxn id="91" idx="2"/>
            <a:endCxn id="106" idx="0"/>
          </p:cNvCxnSpPr>
          <p:nvPr/>
        </p:nvCxnSpPr>
        <p:spPr>
          <a:xfrm flipH="1">
            <a:off x="5112825" y="2129543"/>
            <a:ext cx="2837700" cy="40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3"/>
          <p:cNvCxnSpPr>
            <a:cxnSpLocks/>
            <a:stCxn id="93" idx="1"/>
            <a:endCxn id="106" idx="3"/>
          </p:cNvCxnSpPr>
          <p:nvPr/>
        </p:nvCxnSpPr>
        <p:spPr>
          <a:xfrm rot="10800000">
            <a:off x="5978189" y="2771555"/>
            <a:ext cx="1030487" cy="20518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3"/>
          <p:cNvCxnSpPr>
            <a:stCxn id="106" idx="2"/>
            <a:endCxn id="95" idx="0"/>
          </p:cNvCxnSpPr>
          <p:nvPr/>
        </p:nvCxnSpPr>
        <p:spPr>
          <a:xfrm>
            <a:off x="5112838" y="3008405"/>
            <a:ext cx="2944800" cy="147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3"/>
          <p:cNvCxnSpPr>
            <a:stCxn id="94" idx="2"/>
            <a:endCxn id="96" idx="3"/>
          </p:cNvCxnSpPr>
          <p:nvPr/>
        </p:nvCxnSpPr>
        <p:spPr>
          <a:xfrm flipH="1">
            <a:off x="5008950" y="4347568"/>
            <a:ext cx="647700" cy="41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13"/>
          <p:cNvCxnSpPr>
            <a:stCxn id="88" idx="2"/>
            <a:endCxn id="92" idx="1"/>
          </p:cNvCxnSpPr>
          <p:nvPr/>
        </p:nvCxnSpPr>
        <p:spPr>
          <a:xfrm rot="5400000">
            <a:off x="3044963" y="1261530"/>
            <a:ext cx="1734900" cy="15834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3"/>
          <p:cNvCxnSpPr>
            <a:stCxn id="110" idx="3"/>
            <a:endCxn id="108" idx="3"/>
          </p:cNvCxnSpPr>
          <p:nvPr/>
        </p:nvCxnSpPr>
        <p:spPr>
          <a:xfrm rot="10800000">
            <a:off x="2447075" y="1893205"/>
            <a:ext cx="130200" cy="1858800"/>
          </a:xfrm>
          <a:prstGeom prst="curvedConnector3">
            <a:avLst>
              <a:gd name="adj1" fmla="val 15218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24" name="Google Shape;124;p13"/>
          <p:cNvCxnSpPr>
            <a:stCxn id="92" idx="2"/>
            <a:endCxn id="110" idx="0"/>
          </p:cNvCxnSpPr>
          <p:nvPr/>
        </p:nvCxnSpPr>
        <p:spPr>
          <a:xfrm rot="-5400000" flipH="1">
            <a:off x="2755975" y="2657068"/>
            <a:ext cx="357600" cy="13587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29" name="Google Shape;129;p13"/>
          <p:cNvSpPr txBox="1"/>
          <p:nvPr/>
        </p:nvSpPr>
        <p:spPr>
          <a:xfrm rot="20520410">
            <a:off x="3655413" y="1110805"/>
            <a:ext cx="1011448" cy="3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+mn-lt"/>
                <a:ea typeface="Lato"/>
                <a:cs typeface="Lato"/>
                <a:sym typeface="Lato"/>
              </a:rPr>
              <a:t>Gives feedback</a:t>
            </a:r>
            <a:endParaRPr sz="1000" dirty="0">
              <a:latin typeface="+mn-lt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2255425" y="3070436"/>
            <a:ext cx="1376601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+mn-lt"/>
                <a:sym typeface="Lato"/>
              </a:rPr>
              <a:t>Updates order status</a:t>
            </a:r>
            <a:endParaRPr sz="1000" dirty="0">
              <a:latin typeface="+mn-lt"/>
              <a:sym typeface="Lato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5264069" y="4513668"/>
            <a:ext cx="1560905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+mn-lt"/>
                <a:ea typeface="Lato"/>
                <a:cs typeface="Lato"/>
                <a:sym typeface="Lato"/>
              </a:rPr>
              <a:t>Payment detail information</a:t>
            </a:r>
            <a:endParaRPr sz="1000" dirty="0">
              <a:latin typeface="+mn-lt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 rot="1579835">
            <a:off x="6374651" y="3692077"/>
            <a:ext cx="1245858" cy="61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+mn-lt"/>
                <a:ea typeface="Lato"/>
                <a:cs typeface="Lato"/>
                <a:sym typeface="Lato"/>
              </a:rPr>
              <a:t>Order placed or skipped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 rot="3054168">
            <a:off x="4652365" y="3141757"/>
            <a:ext cx="1048329" cy="61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+mn-lt"/>
                <a:ea typeface="Lato"/>
                <a:cs typeface="Lato"/>
                <a:sym typeface="Lato"/>
              </a:rPr>
              <a:t>Order placed or skipped</a:t>
            </a:r>
            <a:endParaRPr sz="1000" dirty="0">
              <a:latin typeface="+mn-lt"/>
              <a:ea typeface="Lato"/>
              <a:cs typeface="Lato"/>
              <a:sym typeface="Lato"/>
            </a:endParaRPr>
          </a:p>
        </p:txBody>
      </p:sp>
      <p:sp>
        <p:nvSpPr>
          <p:cNvPr id="19" name="Google Shape;132;p13">
            <a:extLst>
              <a:ext uri="{FF2B5EF4-FFF2-40B4-BE49-F238E27FC236}">
                <a16:creationId xmlns:a16="http://schemas.microsoft.com/office/drawing/2014/main" id="{04007626-CCA9-4E34-A80E-72FA808483DC}"/>
              </a:ext>
            </a:extLst>
          </p:cNvPr>
          <p:cNvSpPr txBox="1"/>
          <p:nvPr/>
        </p:nvSpPr>
        <p:spPr>
          <a:xfrm rot="1007656">
            <a:off x="5894001" y="2832441"/>
            <a:ext cx="1245858" cy="61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+mn-lt"/>
                <a:ea typeface="Lato"/>
                <a:cs typeface="Lato"/>
                <a:sym typeface="Lato"/>
              </a:rPr>
              <a:t>Items for order</a:t>
            </a:r>
            <a:endParaRPr sz="1100" dirty="0">
              <a:latin typeface="+mn-lt"/>
              <a:ea typeface="Lato"/>
              <a:cs typeface="Lato"/>
              <a:sym typeface="Lato"/>
            </a:endParaRPr>
          </a:p>
        </p:txBody>
      </p:sp>
      <p:sp>
        <p:nvSpPr>
          <p:cNvPr id="20" name="Google Shape;112;p13">
            <a:extLst>
              <a:ext uri="{FF2B5EF4-FFF2-40B4-BE49-F238E27FC236}">
                <a16:creationId xmlns:a16="http://schemas.microsoft.com/office/drawing/2014/main" id="{74538535-8EB4-4EA5-B508-98D441EA6EDE}"/>
              </a:ext>
            </a:extLst>
          </p:cNvPr>
          <p:cNvSpPr txBox="1"/>
          <p:nvPr/>
        </p:nvSpPr>
        <p:spPr>
          <a:xfrm rot="21181527">
            <a:off x="5820186" y="2044336"/>
            <a:ext cx="1230147" cy="50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+mn-lt"/>
                <a:ea typeface="Lato"/>
                <a:cs typeface="Lato"/>
                <a:sym typeface="Lato"/>
              </a:rPr>
              <a:t>Subscribed Plan</a:t>
            </a:r>
            <a:endParaRPr sz="1000" dirty="0">
              <a:latin typeface="+mn-lt"/>
              <a:ea typeface="Lato"/>
              <a:cs typeface="Lato"/>
              <a:sym typeface="Lato"/>
            </a:endParaRPr>
          </a:p>
        </p:txBody>
      </p:sp>
      <p:sp>
        <p:nvSpPr>
          <p:cNvPr id="21" name="Google Shape;129;p13">
            <a:extLst>
              <a:ext uri="{FF2B5EF4-FFF2-40B4-BE49-F238E27FC236}">
                <a16:creationId xmlns:a16="http://schemas.microsoft.com/office/drawing/2014/main" id="{861839A4-482D-4F39-98ED-D585C41C91F9}"/>
              </a:ext>
            </a:extLst>
          </p:cNvPr>
          <p:cNvSpPr txBox="1"/>
          <p:nvPr/>
        </p:nvSpPr>
        <p:spPr>
          <a:xfrm rot="20520410">
            <a:off x="1022096" y="1777259"/>
            <a:ext cx="1011448" cy="42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+mn-lt"/>
                <a:sym typeface="Lato"/>
              </a:rPr>
              <a:t>Feeds reporting</a:t>
            </a:r>
            <a:endParaRPr sz="1000" dirty="0">
              <a:latin typeface="+mn-lt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452282" y="8"/>
            <a:ext cx="1531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>
                <a:solidFill>
                  <a:srgbClr val="FF0000"/>
                </a:solidFill>
              </a:rPr>
              <a:t>Craving!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body" idx="1"/>
          </p:nvPr>
        </p:nvSpPr>
        <p:spPr>
          <a:xfrm>
            <a:off x="77274" y="524426"/>
            <a:ext cx="22815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 Flow Diagram      (Physical)</a:t>
            </a:r>
            <a:endParaRPr sz="18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 sz="18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9313" y="347580"/>
            <a:ext cx="6096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/>
          <p:nvPr/>
        </p:nvSpPr>
        <p:spPr>
          <a:xfrm>
            <a:off x="7150277" y="345925"/>
            <a:ext cx="1350300" cy="4242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01.01</a:t>
            </a:r>
            <a:r>
              <a:rPr lang="en-GB" sz="1200"/>
              <a:t> </a:t>
            </a: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7387025" y="1284092"/>
            <a:ext cx="1467600" cy="4242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01.02 SignUp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7085175" y="1960643"/>
            <a:ext cx="1730700" cy="4737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03.01</a:t>
            </a:r>
            <a:r>
              <a:rPr lang="en-GB" sz="1200"/>
              <a:t> </a:t>
            </a: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Plan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 flipH="1">
            <a:off x="716575" y="2020793"/>
            <a:ext cx="1730700" cy="473700"/>
          </a:xfrm>
          <a:prstGeom prst="roundRect">
            <a:avLst>
              <a:gd name="adj" fmla="val 16667"/>
            </a:avLst>
          </a:prstGeom>
          <a:solidFill>
            <a:srgbClr val="CBDDF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03.04 Order cancel/ History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7201200" y="3360922"/>
            <a:ext cx="1794900" cy="5532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03.03 Remove/add products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401175" y="3717600"/>
            <a:ext cx="1531500" cy="405300"/>
          </a:xfrm>
          <a:prstGeom prst="roundRect">
            <a:avLst>
              <a:gd name="adj" fmla="val 16667"/>
            </a:avLst>
          </a:prstGeom>
          <a:solidFill>
            <a:srgbClr val="CBDDF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04.02 Entry/modify delivery info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5197125" y="3662901"/>
            <a:ext cx="1794900" cy="456300"/>
          </a:xfrm>
          <a:prstGeom prst="roundRect">
            <a:avLst>
              <a:gd name="adj" fmla="val 16667"/>
            </a:avLst>
          </a:prstGeom>
          <a:solidFill>
            <a:srgbClr val="CBDDF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04.01 Entry/modify payment info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301200" y="4528800"/>
            <a:ext cx="1730700" cy="55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04.03 Payment processing (checkout)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"/>
          <p:cNvCxnSpPr>
            <a:stCxn id="56" idx="3"/>
            <a:endCxn id="57" idx="1"/>
          </p:cNvCxnSpPr>
          <p:nvPr/>
        </p:nvCxnSpPr>
        <p:spPr>
          <a:xfrm rot="10800000" flipH="1">
            <a:off x="5008913" y="557880"/>
            <a:ext cx="2141400" cy="2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" name="Google Shape;66;p1"/>
          <p:cNvCxnSpPr>
            <a:stCxn id="56" idx="3"/>
            <a:endCxn id="58" idx="1"/>
          </p:cNvCxnSpPr>
          <p:nvPr/>
        </p:nvCxnSpPr>
        <p:spPr>
          <a:xfrm>
            <a:off x="5008913" y="766680"/>
            <a:ext cx="2378100" cy="7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" name="Google Shape;67;p1"/>
          <p:cNvSpPr txBox="1"/>
          <p:nvPr/>
        </p:nvSpPr>
        <p:spPr>
          <a:xfrm rot="1009487">
            <a:off x="5575062" y="884938"/>
            <a:ext cx="1245828" cy="35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000"/>
              <a:t>Registration</a:t>
            </a:r>
            <a:endParaRPr sz="1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"/>
          <p:cNvSpPr txBox="1"/>
          <p:nvPr/>
        </p:nvSpPr>
        <p:spPr>
          <a:xfrm rot="-292351">
            <a:off x="5900008" y="386191"/>
            <a:ext cx="865327" cy="35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Credentials</a:t>
            </a:r>
            <a:endParaRPr sz="1000"/>
          </a:p>
        </p:txBody>
      </p:sp>
      <p:cxnSp>
        <p:nvCxnSpPr>
          <p:cNvPr id="69" name="Google Shape;69;p1"/>
          <p:cNvCxnSpPr>
            <a:stCxn id="57" idx="3"/>
            <a:endCxn id="59" idx="3"/>
          </p:cNvCxnSpPr>
          <p:nvPr/>
        </p:nvCxnSpPr>
        <p:spPr>
          <a:xfrm>
            <a:off x="8500577" y="558025"/>
            <a:ext cx="315300" cy="1639500"/>
          </a:xfrm>
          <a:prstGeom prst="bentConnector3">
            <a:avLst>
              <a:gd name="adj1" fmla="val 17552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" name="Google Shape;70;p1"/>
          <p:cNvCxnSpPr>
            <a:stCxn id="57" idx="3"/>
            <a:endCxn id="57" idx="3"/>
          </p:cNvCxnSpPr>
          <p:nvPr/>
        </p:nvCxnSpPr>
        <p:spPr>
          <a:xfrm>
            <a:off x="8500577" y="5580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" name="Google Shape;71;p1"/>
          <p:cNvCxnSpPr>
            <a:stCxn id="57" idx="1"/>
            <a:endCxn id="56" idx="3"/>
          </p:cNvCxnSpPr>
          <p:nvPr/>
        </p:nvCxnSpPr>
        <p:spPr>
          <a:xfrm flipH="1">
            <a:off x="5008877" y="558025"/>
            <a:ext cx="2141400" cy="2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" name="Google Shape;72;p1"/>
          <p:cNvCxnSpPr>
            <a:stCxn id="59" idx="2"/>
            <a:endCxn id="61" idx="0"/>
          </p:cNvCxnSpPr>
          <p:nvPr/>
        </p:nvCxnSpPr>
        <p:spPr>
          <a:xfrm>
            <a:off x="7950525" y="2434343"/>
            <a:ext cx="148125" cy="9265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" name="Google Shape;73;p1"/>
          <p:cNvCxnSpPr>
            <a:stCxn id="74" idx="2"/>
            <a:endCxn id="62" idx="0"/>
          </p:cNvCxnSpPr>
          <p:nvPr/>
        </p:nvCxnSpPr>
        <p:spPr>
          <a:xfrm>
            <a:off x="4166913" y="2957555"/>
            <a:ext cx="0" cy="7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" name="Google Shape;75;p1"/>
          <p:cNvCxnSpPr>
            <a:stCxn id="63" idx="1"/>
            <a:endCxn id="64" idx="3"/>
          </p:cNvCxnSpPr>
          <p:nvPr/>
        </p:nvCxnSpPr>
        <p:spPr>
          <a:xfrm flipH="1">
            <a:off x="5031825" y="3891051"/>
            <a:ext cx="165300" cy="9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6" name="Google Shape;76;p1"/>
          <p:cNvSpPr/>
          <p:nvPr/>
        </p:nvSpPr>
        <p:spPr>
          <a:xfrm flipH="1">
            <a:off x="716563" y="1357805"/>
            <a:ext cx="1730700" cy="47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06.01 - 06.04 Product review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"/>
          <p:cNvCxnSpPr>
            <a:stCxn id="56" idx="1"/>
            <a:endCxn id="76" idx="0"/>
          </p:cNvCxnSpPr>
          <p:nvPr/>
        </p:nvCxnSpPr>
        <p:spPr>
          <a:xfrm flipH="1">
            <a:off x="1582013" y="766680"/>
            <a:ext cx="2817300" cy="59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" name="Google Shape;78;p1"/>
          <p:cNvSpPr/>
          <p:nvPr/>
        </p:nvSpPr>
        <p:spPr>
          <a:xfrm flipH="1">
            <a:off x="545125" y="4384955"/>
            <a:ext cx="2073600" cy="47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07.01 - 07.07 Internal management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 rot="5400000">
            <a:off x="8319938" y="1035778"/>
            <a:ext cx="133466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00" dirty="0"/>
              <a:t>Plan Selection</a:t>
            </a:r>
            <a:endParaRPr sz="1000" dirty="0"/>
          </a:p>
        </p:txBody>
      </p:sp>
      <p:sp>
        <p:nvSpPr>
          <p:cNvPr id="80" name="Google Shape;80;p1"/>
          <p:cNvSpPr txBox="1"/>
          <p:nvPr/>
        </p:nvSpPr>
        <p:spPr>
          <a:xfrm>
            <a:off x="7990275" y="2494500"/>
            <a:ext cx="10293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dirty="0"/>
              <a:t>Customization of subscription box</a:t>
            </a:r>
            <a:endParaRPr sz="1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"/>
          <p:cNvSpPr txBox="1"/>
          <p:nvPr/>
        </p:nvSpPr>
        <p:spPr>
          <a:xfrm rot="-910528">
            <a:off x="2649506" y="1743995"/>
            <a:ext cx="1211341" cy="538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View/cancellation of the order </a:t>
            </a:r>
            <a:endParaRPr sz="1000" dirty="0"/>
          </a:p>
        </p:txBody>
      </p:sp>
      <p:sp>
        <p:nvSpPr>
          <p:cNvPr id="74" name="Google Shape;74;p1"/>
          <p:cNvSpPr/>
          <p:nvPr/>
        </p:nvSpPr>
        <p:spPr>
          <a:xfrm>
            <a:off x="3301563" y="2483855"/>
            <a:ext cx="1730700" cy="47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03.02  Skip Future orders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1"/>
          <p:cNvCxnSpPr>
            <a:stCxn id="59" idx="1"/>
            <a:endCxn id="74" idx="0"/>
          </p:cNvCxnSpPr>
          <p:nvPr/>
        </p:nvCxnSpPr>
        <p:spPr>
          <a:xfrm flipH="1">
            <a:off x="4166775" y="2197493"/>
            <a:ext cx="2918400" cy="28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3" name="Google Shape;83;p1"/>
          <p:cNvCxnSpPr>
            <a:stCxn id="61" idx="1"/>
            <a:endCxn id="74" idx="3"/>
          </p:cNvCxnSpPr>
          <p:nvPr/>
        </p:nvCxnSpPr>
        <p:spPr>
          <a:xfrm rot="10800000">
            <a:off x="5032264" y="2720706"/>
            <a:ext cx="2168937" cy="91681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" name="Google Shape;84;p1"/>
          <p:cNvCxnSpPr>
            <a:stCxn id="74" idx="2"/>
            <a:endCxn id="63" idx="0"/>
          </p:cNvCxnSpPr>
          <p:nvPr/>
        </p:nvCxnSpPr>
        <p:spPr>
          <a:xfrm>
            <a:off x="4166913" y="2957555"/>
            <a:ext cx="1927800" cy="70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" name="Google Shape;85;p1"/>
          <p:cNvCxnSpPr>
            <a:stCxn id="62" idx="2"/>
            <a:endCxn id="64" idx="0"/>
          </p:cNvCxnSpPr>
          <p:nvPr/>
        </p:nvCxnSpPr>
        <p:spPr>
          <a:xfrm flipH="1">
            <a:off x="4166625" y="4122900"/>
            <a:ext cx="3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6" name="Google Shape;86;p1"/>
          <p:cNvCxnSpPr>
            <a:stCxn id="56" idx="2"/>
            <a:endCxn id="60" idx="1"/>
          </p:cNvCxnSpPr>
          <p:nvPr/>
        </p:nvCxnSpPr>
        <p:spPr>
          <a:xfrm rot="5400000">
            <a:off x="3039713" y="593280"/>
            <a:ext cx="1071900" cy="2256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7" name="Google Shape;87;p1"/>
          <p:cNvCxnSpPr>
            <a:stCxn id="78" idx="3"/>
            <a:endCxn id="76" idx="3"/>
          </p:cNvCxnSpPr>
          <p:nvPr/>
        </p:nvCxnSpPr>
        <p:spPr>
          <a:xfrm rot="10800000" flipH="1">
            <a:off x="545125" y="1594805"/>
            <a:ext cx="171300" cy="3027000"/>
          </a:xfrm>
          <a:prstGeom prst="curvedConnector3">
            <a:avLst>
              <a:gd name="adj1" fmla="val -139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88" name="Google Shape;88;p1"/>
          <p:cNvCxnSpPr>
            <a:stCxn id="60" idx="2"/>
            <a:endCxn id="78" idx="0"/>
          </p:cNvCxnSpPr>
          <p:nvPr/>
        </p:nvCxnSpPr>
        <p:spPr>
          <a:xfrm rot="-5400000" flipH="1">
            <a:off x="636925" y="3439493"/>
            <a:ext cx="1890600" cy="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89" name="Google Shape;89;p1"/>
          <p:cNvSpPr txBox="1"/>
          <p:nvPr/>
        </p:nvSpPr>
        <p:spPr>
          <a:xfrm rot="-810022">
            <a:off x="2602062" y="788080"/>
            <a:ext cx="1011345" cy="45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/>
              <a:t>Gives feedback</a:t>
            </a:r>
            <a:endParaRPr sz="1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"/>
          <p:cNvSpPr txBox="1"/>
          <p:nvPr/>
        </p:nvSpPr>
        <p:spPr>
          <a:xfrm rot="-5400000">
            <a:off x="785397" y="3277725"/>
            <a:ext cx="13881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dirty="0"/>
              <a:t>Updates order status</a:t>
            </a:r>
            <a:endParaRPr sz="1000"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4900188" y="4106250"/>
            <a:ext cx="10890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000"/>
              <a:t>Payment   details</a:t>
            </a:r>
            <a:endParaRPr sz="1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"/>
          <p:cNvSpPr txBox="1"/>
          <p:nvPr/>
        </p:nvSpPr>
        <p:spPr>
          <a:xfrm rot="1266886">
            <a:off x="4507907" y="3031641"/>
            <a:ext cx="1245845" cy="61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/>
              <a:t>Order placed or skipped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246034" y="3039892"/>
            <a:ext cx="10485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000"/>
              <a:t>Order placed or skipped</a:t>
            </a:r>
            <a:endParaRPr sz="1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"/>
          <p:cNvSpPr txBox="1"/>
          <p:nvPr/>
        </p:nvSpPr>
        <p:spPr>
          <a:xfrm rot="460765">
            <a:off x="5003074" y="2475141"/>
            <a:ext cx="1245975" cy="36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dirty="0"/>
              <a:t>Items for order</a:t>
            </a:r>
            <a:endParaRPr sz="13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"/>
          <p:cNvSpPr txBox="1"/>
          <p:nvPr/>
        </p:nvSpPr>
        <p:spPr>
          <a:xfrm rot="-358582">
            <a:off x="5317471" y="2061175"/>
            <a:ext cx="1267791" cy="307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00"/>
              <a:t>Subscribed Plan</a:t>
            </a:r>
            <a:endParaRPr sz="1000"/>
          </a:p>
        </p:txBody>
      </p:sp>
      <p:sp>
        <p:nvSpPr>
          <p:cNvPr id="96" name="Google Shape;96;p1"/>
          <p:cNvSpPr txBox="1"/>
          <p:nvPr/>
        </p:nvSpPr>
        <p:spPr>
          <a:xfrm rot="-5119284">
            <a:off x="-292950" y="2358942"/>
            <a:ext cx="1191671" cy="42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dirty="0"/>
              <a:t>Feeds reporting</a:t>
            </a:r>
            <a:endParaRPr sz="1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501075" y="1546350"/>
            <a:ext cx="1089000" cy="4053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Customers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6692400" y="2732325"/>
            <a:ext cx="1236300" cy="4053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Subscription Plan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8158200" y="4562100"/>
            <a:ext cx="895800" cy="4053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6229763" y="4644475"/>
            <a:ext cx="895800" cy="4053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Payment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1712450" y="3514200"/>
            <a:ext cx="692700" cy="4053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</a:t>
            </a:r>
            <a:endParaRPr/>
          </a:p>
        </p:txBody>
      </p:sp>
      <p:cxnSp>
        <p:nvCxnSpPr>
          <p:cNvPr id="102" name="Google Shape;102;p1"/>
          <p:cNvCxnSpPr>
            <a:stCxn id="97" idx="0"/>
            <a:endCxn id="57" idx="2"/>
          </p:cNvCxnSpPr>
          <p:nvPr/>
        </p:nvCxnSpPr>
        <p:spPr>
          <a:xfrm rot="-5400000">
            <a:off x="6547475" y="268350"/>
            <a:ext cx="776100" cy="1779900"/>
          </a:xfrm>
          <a:prstGeom prst="curved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"/>
          <p:cNvCxnSpPr>
            <a:stCxn id="97" idx="3"/>
            <a:endCxn id="58" idx="1"/>
          </p:cNvCxnSpPr>
          <p:nvPr/>
        </p:nvCxnSpPr>
        <p:spPr>
          <a:xfrm rot="10800000" flipH="1">
            <a:off x="6590075" y="1496100"/>
            <a:ext cx="797100" cy="252900"/>
          </a:xfrm>
          <a:prstGeom prst="curvedConnector3">
            <a:avLst>
              <a:gd name="adj1" fmla="val 500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4" name="Google Shape;104;p1"/>
          <p:cNvCxnSpPr>
            <a:stCxn id="98" idx="1"/>
            <a:endCxn id="59" idx="1"/>
          </p:cNvCxnSpPr>
          <p:nvPr/>
        </p:nvCxnSpPr>
        <p:spPr>
          <a:xfrm rot="10800000" flipH="1">
            <a:off x="6692400" y="2197575"/>
            <a:ext cx="392700" cy="737400"/>
          </a:xfrm>
          <a:prstGeom prst="curvedConnector3">
            <a:avLst>
              <a:gd name="adj1" fmla="val -6063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5" name="Google Shape;105;p1"/>
          <p:cNvCxnSpPr>
            <a:stCxn id="99" idx="0"/>
            <a:endCxn id="61" idx="2"/>
          </p:cNvCxnSpPr>
          <p:nvPr/>
        </p:nvCxnSpPr>
        <p:spPr>
          <a:xfrm rot="16200000" flipV="1">
            <a:off x="8028386" y="3984386"/>
            <a:ext cx="647978" cy="50745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"/>
          <p:cNvCxnSpPr>
            <a:stCxn id="100" idx="0"/>
            <a:endCxn id="63" idx="3"/>
          </p:cNvCxnSpPr>
          <p:nvPr/>
        </p:nvCxnSpPr>
        <p:spPr>
          <a:xfrm rot="-5400000">
            <a:off x="6458213" y="4110625"/>
            <a:ext cx="753300" cy="314400"/>
          </a:xfrm>
          <a:prstGeom prst="curvedConnector4">
            <a:avLst>
              <a:gd name="adj1" fmla="val 34865"/>
              <a:gd name="adj2" fmla="val 15444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7" name="Google Shape;107;p1"/>
          <p:cNvCxnSpPr>
            <a:stCxn id="100" idx="1"/>
            <a:endCxn id="62" idx="3"/>
          </p:cNvCxnSpPr>
          <p:nvPr/>
        </p:nvCxnSpPr>
        <p:spPr>
          <a:xfrm rot="10800000">
            <a:off x="4932563" y="3920125"/>
            <a:ext cx="1297200" cy="927000"/>
          </a:xfrm>
          <a:prstGeom prst="curvedConnector3">
            <a:avLst>
              <a:gd name="adj1" fmla="val 855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8" name="Google Shape;108;p1"/>
          <p:cNvCxnSpPr>
            <a:stCxn id="101" idx="3"/>
            <a:endCxn id="60" idx="2"/>
          </p:cNvCxnSpPr>
          <p:nvPr/>
        </p:nvCxnSpPr>
        <p:spPr>
          <a:xfrm rot="10800000">
            <a:off x="1581950" y="2494350"/>
            <a:ext cx="823200" cy="1222500"/>
          </a:xfrm>
          <a:prstGeom prst="curvedConnector4">
            <a:avLst>
              <a:gd name="adj1" fmla="val -28927"/>
              <a:gd name="adj2" fmla="val 5828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9" name="Google Shape;109;p1"/>
          <p:cNvSpPr txBox="1"/>
          <p:nvPr/>
        </p:nvSpPr>
        <p:spPr>
          <a:xfrm rot="-1150882">
            <a:off x="6540610" y="858744"/>
            <a:ext cx="895728" cy="286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User Details</a:t>
            </a:r>
            <a:endParaRPr sz="1000"/>
          </a:p>
        </p:txBody>
      </p:sp>
      <p:sp>
        <p:nvSpPr>
          <p:cNvPr id="110" name="Google Shape;110;p1"/>
          <p:cNvSpPr txBox="1"/>
          <p:nvPr/>
        </p:nvSpPr>
        <p:spPr>
          <a:xfrm rot="-1150882">
            <a:off x="6533360" y="1597719"/>
            <a:ext cx="895728" cy="286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User Details</a:t>
            </a:r>
            <a:endParaRPr sz="1000"/>
          </a:p>
        </p:txBody>
      </p:sp>
      <p:sp>
        <p:nvSpPr>
          <p:cNvPr id="111" name="Google Shape;111;p1"/>
          <p:cNvSpPr txBox="1"/>
          <p:nvPr/>
        </p:nvSpPr>
        <p:spPr>
          <a:xfrm>
            <a:off x="6387088" y="2399100"/>
            <a:ext cx="10674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Type of Subscr.</a:t>
            </a:r>
            <a:endParaRPr sz="1000"/>
          </a:p>
        </p:txBody>
      </p:sp>
      <p:sp>
        <p:nvSpPr>
          <p:cNvPr id="112" name="Google Shape;112;p1"/>
          <p:cNvSpPr txBox="1"/>
          <p:nvPr/>
        </p:nvSpPr>
        <p:spPr>
          <a:xfrm rot="1002">
            <a:off x="3182399" y="4182600"/>
            <a:ext cx="10293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Delivery Addr.</a:t>
            </a:r>
            <a:endParaRPr sz="1000"/>
          </a:p>
        </p:txBody>
      </p:sp>
      <p:sp>
        <p:nvSpPr>
          <p:cNvPr id="113" name="Google Shape;113;p1"/>
          <p:cNvSpPr txBox="1"/>
          <p:nvPr/>
        </p:nvSpPr>
        <p:spPr>
          <a:xfrm rot="1002">
            <a:off x="5305024" y="4805600"/>
            <a:ext cx="10293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000"/>
              <a:t>Delivery Addr.</a:t>
            </a:r>
            <a:endParaRPr sz="1000"/>
          </a:p>
        </p:txBody>
      </p:sp>
      <p:sp>
        <p:nvSpPr>
          <p:cNvPr id="114" name="Google Shape;114;p1"/>
          <p:cNvSpPr txBox="1"/>
          <p:nvPr/>
        </p:nvSpPr>
        <p:spPr>
          <a:xfrm rot="1294">
            <a:off x="6178591" y="4073500"/>
            <a:ext cx="7968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Payment details</a:t>
            </a:r>
            <a:endParaRPr sz="1000" dirty="0"/>
          </a:p>
        </p:txBody>
      </p:sp>
      <p:sp>
        <p:nvSpPr>
          <p:cNvPr id="115" name="Google Shape;115;p1"/>
          <p:cNvSpPr txBox="1"/>
          <p:nvPr/>
        </p:nvSpPr>
        <p:spPr>
          <a:xfrm rot="1002">
            <a:off x="7710343" y="4204262"/>
            <a:ext cx="10293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Prod. details</a:t>
            </a:r>
            <a:endParaRPr sz="1000" dirty="0"/>
          </a:p>
        </p:txBody>
      </p:sp>
      <p:sp>
        <p:nvSpPr>
          <p:cNvPr id="116" name="Google Shape;116;p1"/>
          <p:cNvSpPr txBox="1"/>
          <p:nvPr/>
        </p:nvSpPr>
        <p:spPr>
          <a:xfrm rot="1745417">
            <a:off x="1685288" y="2707712"/>
            <a:ext cx="1029233" cy="28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Order details</a:t>
            </a:r>
            <a:endParaRPr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214</Words>
  <Application>Microsoft Office PowerPoint</Application>
  <PresentationFormat>On-screen Show (16:9)</PresentationFormat>
  <Paragraphs>65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Lato</vt:lpstr>
      <vt:lpstr>Raleway</vt:lpstr>
      <vt:lpstr>Arial</vt:lpstr>
      <vt:lpstr>Streamline</vt:lpstr>
      <vt:lpstr>Craving!</vt:lpstr>
      <vt:lpstr>Craving!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Craving!</dc:title>
  <cp:lastModifiedBy>Irina Sachovska</cp:lastModifiedBy>
  <cp:revision>3</cp:revision>
  <dcterms:modified xsi:type="dcterms:W3CDTF">2020-10-28T05:01:52Z</dcterms:modified>
</cp:coreProperties>
</file>