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72920100-52D0-4E96-A208-E001745B1FA6}">
  <a:tblStyle styleId="{72920100-52D0-4E96-A208-E001745B1FA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0" y="0"/>
            <a:ext cx="1975800" cy="6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Comic Sans MS"/>
                <a:ea typeface="Comic Sans MS"/>
                <a:cs typeface="Comic Sans MS"/>
                <a:sym typeface="Comic Sans MS"/>
              </a:rPr>
              <a:t>Team - 4 Craving!</a:t>
            </a:r>
            <a:endParaRPr b="1" sz="16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latin typeface="Comic Sans MS"/>
                <a:ea typeface="Comic Sans MS"/>
                <a:cs typeface="Comic Sans MS"/>
                <a:sym typeface="Comic Sans MS"/>
              </a:rPr>
              <a:t>Class Diagram</a:t>
            </a:r>
            <a:endParaRPr b="1" sz="13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graphicFrame>
        <p:nvGraphicFramePr>
          <p:cNvPr id="55" name="Google Shape;55;p13"/>
          <p:cNvGraphicFramePr/>
          <p:nvPr/>
        </p:nvGraphicFramePr>
        <p:xfrm>
          <a:off x="4439875" y="64922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{72920100-52D0-4E96-A208-E001745B1FA6}</a:tableStyleId>
              </a:tblPr>
              <a:tblGrid>
                <a:gridCol w="1517725"/>
              </a:tblGrid>
              <a:tr h="2338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Customer</a:t>
                      </a:r>
                      <a:endParaRPr sz="1100"/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</a:tr>
              <a:tr h="517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Username: varchar</a:t>
                      </a:r>
                      <a:endParaRPr sz="8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/>
                        <a:t>First_name: char</a:t>
                      </a:r>
                      <a:endParaRPr sz="8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/>
                        <a:t>Last_name: char 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</a:tr>
              <a:tr h="2838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</a:rPr>
                        <a:t>authentication(query)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</a:rPr>
                        <a:t>register(query)</a:t>
                      </a:r>
                      <a:endParaRPr sz="800"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6" name="Google Shape;56;p13"/>
          <p:cNvGraphicFramePr/>
          <p:nvPr/>
        </p:nvGraphicFramePr>
        <p:xfrm>
          <a:off x="7397750" y="3350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{72920100-52D0-4E96-A208-E001745B1FA6}</a:tableStyleId>
              </a:tblPr>
              <a:tblGrid>
                <a:gridCol w="1366750"/>
              </a:tblGrid>
              <a:tr h="328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Box</a:t>
                      </a:r>
                      <a:endParaRPr sz="1100"/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</a:tr>
              <a:tr h="510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  <a:highlight>
                            <a:srgbClr val="C9DAF8"/>
                          </a:highlight>
                        </a:rPr>
                        <a:t>Product_id: int</a:t>
                      </a:r>
                      <a:endParaRPr sz="900">
                        <a:solidFill>
                          <a:schemeClr val="dk1"/>
                        </a:solidFill>
                        <a:highlight>
                          <a:srgbClr val="C9DAF8"/>
                        </a:highlight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  <a:highlight>
                            <a:srgbClr val="C9DAF8"/>
                          </a:highlight>
                        </a:rPr>
                        <a:t>Quantity: int</a:t>
                      </a:r>
                      <a:endParaRPr sz="900">
                        <a:solidFill>
                          <a:schemeClr val="dk1"/>
                        </a:solidFill>
                        <a:highlight>
                          <a:srgbClr val="C9DAF8"/>
                        </a:highlight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  <a:highlight>
                            <a:srgbClr val="C9DAF8"/>
                          </a:highlight>
                        </a:rPr>
                        <a:t>Total_price: int</a:t>
                      </a:r>
                      <a:endParaRPr>
                        <a:highlight>
                          <a:srgbClr val="C9DAF8"/>
                        </a:highlight>
                      </a:endParaRPr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</a:tr>
              <a:tr h="374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</a:rPr>
                        <a:t>addItem()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</a:rPr>
                        <a:t>removeItem()</a:t>
                      </a:r>
                      <a:endParaRPr sz="900">
                        <a:solidFill>
                          <a:schemeClr val="dk1"/>
                        </a:solidFill>
                        <a:highlight>
                          <a:srgbClr val="CFE2F3"/>
                        </a:highlight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7" name="Google Shape;57;p13"/>
          <p:cNvGraphicFramePr/>
          <p:nvPr/>
        </p:nvGraphicFramePr>
        <p:xfrm>
          <a:off x="7397750" y="167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{72920100-52D0-4E96-A208-E001745B1FA6}</a:tableStyleId>
              </a:tblPr>
              <a:tblGrid>
                <a:gridCol w="1366750"/>
              </a:tblGrid>
              <a:tr h="328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Product</a:t>
                      </a:r>
                      <a:endParaRPr sz="1100"/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</a:tr>
              <a:tr h="628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Product_id: int</a:t>
                      </a:r>
                      <a:endParaRPr sz="8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/>
                        <a:t>Recipe_name: varchar</a:t>
                      </a:r>
                      <a:endParaRPr sz="8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/>
                        <a:t>Description: varchar</a:t>
                      </a:r>
                      <a:endParaRPr sz="8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/>
                        <a:t>Category: char</a:t>
                      </a:r>
                      <a:endParaRPr sz="8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/>
                        <a:t>Image_URL: varchar</a:t>
                      </a:r>
                      <a:endParaRPr sz="8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/>
                        <a:t>Calories: int</a:t>
                      </a:r>
                      <a:endParaRPr sz="8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/>
                        <a:t>Review: varchar</a:t>
                      </a:r>
                      <a:endParaRPr sz="8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/>
                        <a:t>Rating: int</a:t>
                      </a:r>
                      <a:endParaRPr sz="8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Ingredients: varchar</a:t>
                      </a:r>
                      <a:endParaRPr sz="800"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</a:tr>
              <a:tr h="3725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</a:rPr>
                        <a:t>fetchMenuItems()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</a:rPr>
                        <a:t>displayMenuItems()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8" name="Google Shape;58;p13"/>
          <p:cNvGraphicFramePr/>
          <p:nvPr/>
        </p:nvGraphicFramePr>
        <p:xfrm>
          <a:off x="1161925" y="12113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{72920100-52D0-4E96-A208-E001745B1FA6}</a:tableStyleId>
              </a:tblPr>
              <a:tblGrid>
                <a:gridCol w="1366750"/>
              </a:tblGrid>
              <a:tr h="209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SubscriptionPlan</a:t>
                      </a:r>
                      <a:endParaRPr sz="1100"/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</a:tr>
              <a:tr h="441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  <a:highlight>
                            <a:srgbClr val="C9DAF8"/>
                          </a:highlight>
                        </a:rPr>
                        <a:t>Subscription_id: int</a:t>
                      </a:r>
                      <a:endParaRPr sz="900">
                        <a:solidFill>
                          <a:schemeClr val="dk1"/>
                        </a:solidFill>
                        <a:highlight>
                          <a:srgbClr val="C9DAF8"/>
                        </a:highlight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  <a:highlight>
                            <a:srgbClr val="C9DAF8"/>
                          </a:highlight>
                        </a:rPr>
                        <a:t>Plan_name: varchar</a:t>
                      </a:r>
                      <a:endParaRPr>
                        <a:highlight>
                          <a:srgbClr val="C9DAF8"/>
                        </a:highlight>
                      </a:endParaRPr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</a:tr>
              <a:tr h="628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fetchSubsPlan()</a:t>
                      </a:r>
                      <a:endParaRPr sz="8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returnListOfPlans()</a:t>
                      </a:r>
                      <a:endParaRPr sz="8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postSelectPlan()</a:t>
                      </a:r>
                      <a:endParaRPr sz="8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statusMessage()</a:t>
                      </a:r>
                      <a:endParaRPr sz="8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postNoPlan()</a:t>
                      </a:r>
                      <a:endParaRPr sz="800"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9" name="Google Shape;59;p13"/>
          <p:cNvGraphicFramePr/>
          <p:nvPr/>
        </p:nvGraphicFramePr>
        <p:xfrm>
          <a:off x="133325" y="3414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{72920100-52D0-4E96-A208-E001745B1FA6}</a:tableStyleId>
              </a:tblPr>
              <a:tblGrid>
                <a:gridCol w="1471600"/>
              </a:tblGrid>
              <a:tr h="3270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SubscriptionPlanUI</a:t>
                      </a:r>
                      <a:endParaRPr sz="1100"/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</a:tr>
              <a:tr h="317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  <a:highlight>
                            <a:srgbClr val="C9DAF8"/>
                          </a:highlight>
                        </a:rPr>
                        <a:t>Username: varchar</a:t>
                      </a:r>
                      <a:endParaRPr>
                        <a:highlight>
                          <a:srgbClr val="C9DAF8"/>
                        </a:highlight>
                      </a:endParaRPr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</a:tr>
              <a:tr h="780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/>
                        <a:t>requestSubsPlan()</a:t>
                      </a:r>
                      <a:endParaRPr sz="8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displayListOfPlans()</a:t>
                      </a:r>
                      <a:endParaRPr sz="8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</a:rPr>
                        <a:t>requestSelectPlan()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</a:rPr>
                        <a:t>displayStatus()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requestPausePlan()</a:t>
                      </a:r>
                      <a:endParaRPr sz="800"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0" name="Google Shape;60;p13"/>
          <p:cNvGraphicFramePr/>
          <p:nvPr/>
        </p:nvGraphicFramePr>
        <p:xfrm>
          <a:off x="2052575" y="34099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{72920100-52D0-4E96-A208-E001745B1FA6}</a:tableStyleId>
              </a:tblPr>
              <a:tblGrid>
                <a:gridCol w="1366750"/>
              </a:tblGrid>
              <a:tr h="209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SubscriptionRec</a:t>
                      </a:r>
                      <a:endParaRPr sz="1100"/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</a:tr>
              <a:tr h="394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  <a:highlight>
                            <a:srgbClr val="C9DAF8"/>
                          </a:highlight>
                        </a:rPr>
                        <a:t>Price: int</a:t>
                      </a:r>
                      <a:endParaRPr sz="900">
                        <a:solidFill>
                          <a:schemeClr val="dk1"/>
                        </a:solidFill>
                        <a:highlight>
                          <a:srgbClr val="C9DAF8"/>
                        </a:highlight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  <a:highlight>
                            <a:srgbClr val="C9DAF8"/>
                          </a:highlight>
                        </a:rPr>
                        <a:t>Containers: int</a:t>
                      </a:r>
                      <a:endParaRPr>
                        <a:highlight>
                          <a:srgbClr val="C9DAF8"/>
                        </a:highlight>
                      </a:endParaRPr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</a:tr>
              <a:tr h="628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getSubsPlans(query)</a:t>
                      </a:r>
                      <a:endParaRPr sz="8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setSubsPlans(query)</a:t>
                      </a:r>
                      <a:endParaRPr sz="8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statusMessage()</a:t>
                      </a:r>
                      <a:endParaRPr sz="8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/>
                        <a:t>updateSubsPlan(query)</a:t>
                      </a:r>
                      <a:endParaRPr sz="800"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</a:tbl>
          </a:graphicData>
        </a:graphic>
      </p:graphicFrame>
      <p:cxnSp>
        <p:nvCxnSpPr>
          <p:cNvPr id="61" name="Google Shape;61;p13"/>
          <p:cNvCxnSpPr/>
          <p:nvPr/>
        </p:nvCxnSpPr>
        <p:spPr>
          <a:xfrm flipH="1" rot="10800000">
            <a:off x="871975" y="3035250"/>
            <a:ext cx="971400" cy="386400"/>
          </a:xfrm>
          <a:prstGeom prst="bentConnector3">
            <a:avLst>
              <a:gd fmla="val 1135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2" name="Google Shape;62;p13"/>
          <p:cNvCxnSpPr/>
          <p:nvPr/>
        </p:nvCxnSpPr>
        <p:spPr>
          <a:xfrm>
            <a:off x="1845950" y="3035625"/>
            <a:ext cx="913500" cy="375000"/>
          </a:xfrm>
          <a:prstGeom prst="bentConnector3">
            <a:avLst>
              <a:gd fmla="val 100099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3" name="Google Shape;63;p13"/>
          <p:cNvCxnSpPr/>
          <p:nvPr/>
        </p:nvCxnSpPr>
        <p:spPr>
          <a:xfrm rot="10800000">
            <a:off x="1845950" y="2827125"/>
            <a:ext cx="0" cy="21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aphicFrame>
        <p:nvGraphicFramePr>
          <p:cNvPr id="64" name="Google Shape;64;p13"/>
          <p:cNvGraphicFramePr/>
          <p:nvPr/>
        </p:nvGraphicFramePr>
        <p:xfrm>
          <a:off x="5213788" y="2571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{72920100-52D0-4E96-A208-E001745B1FA6}</a:tableStyleId>
              </a:tblPr>
              <a:tblGrid>
                <a:gridCol w="1517725"/>
              </a:tblGrid>
              <a:tr h="2338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AccessReq</a:t>
                      </a:r>
                      <a:endParaRPr sz="1100"/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</a:tr>
              <a:tr h="297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/>
                        <a:t>Password: varchar 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</a:tr>
              <a:tr h="2838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requestLogin()</a:t>
                      </a:r>
                      <a:endParaRPr sz="8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</a:rPr>
                        <a:t>requestSignUp()</a:t>
                      </a:r>
                      <a:endParaRPr sz="800"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5" name="Google Shape;65;p13"/>
          <p:cNvGraphicFramePr/>
          <p:nvPr/>
        </p:nvGraphicFramePr>
        <p:xfrm>
          <a:off x="3607625" y="2571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{72920100-52D0-4E96-A208-E001745B1FA6}</a:tableStyleId>
              </a:tblPr>
              <a:tblGrid>
                <a:gridCol w="1517725"/>
              </a:tblGrid>
              <a:tr h="2338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Access</a:t>
                      </a:r>
                      <a:endParaRPr sz="1100"/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</a:tr>
              <a:tr h="1124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/>
                        <a:t>Email_addr: varchar</a:t>
                      </a:r>
                      <a:endParaRPr sz="8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/>
                        <a:t>Phone: int</a:t>
                      </a:r>
                      <a:endParaRPr sz="8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/>
                        <a:t>House_no: int</a:t>
                      </a:r>
                      <a:endParaRPr sz="8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/>
                        <a:t>Street_no: int</a:t>
                      </a:r>
                      <a:endParaRPr sz="8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/>
                        <a:t>City: char</a:t>
                      </a:r>
                      <a:endParaRPr sz="8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/>
                        <a:t>State: char</a:t>
                      </a:r>
                      <a:endParaRPr sz="8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/>
                        <a:t>Zip: int</a:t>
                      </a:r>
                      <a:endParaRPr sz="8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Country: char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</a:tr>
              <a:tr h="2838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loginError()</a:t>
                      </a:r>
                      <a:endParaRPr sz="8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signUpError()</a:t>
                      </a:r>
                      <a:endParaRPr sz="8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</a:rPr>
                        <a:t>postUserCredentials()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</a:rPr>
                        <a:t>generateUserdataAndToken()</a:t>
                      </a:r>
                      <a:endParaRPr sz="8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postUserInfo()</a:t>
                      </a:r>
                      <a:endParaRPr sz="8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statusMessage()</a:t>
                      </a:r>
                      <a:endParaRPr sz="800"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</a:tbl>
          </a:graphicData>
        </a:graphic>
      </p:graphicFrame>
      <p:cxnSp>
        <p:nvCxnSpPr>
          <p:cNvPr id="66" name="Google Shape;66;p13"/>
          <p:cNvCxnSpPr/>
          <p:nvPr/>
        </p:nvCxnSpPr>
        <p:spPr>
          <a:xfrm flipH="1" rot="10800000">
            <a:off x="4227375" y="2197000"/>
            <a:ext cx="968700" cy="385800"/>
          </a:xfrm>
          <a:prstGeom prst="bentConnector3">
            <a:avLst>
              <a:gd fmla="val -1138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7" name="Google Shape;67;p13"/>
          <p:cNvCxnSpPr/>
          <p:nvPr/>
        </p:nvCxnSpPr>
        <p:spPr>
          <a:xfrm>
            <a:off x="5198750" y="2197425"/>
            <a:ext cx="913500" cy="375000"/>
          </a:xfrm>
          <a:prstGeom prst="bentConnector3">
            <a:avLst>
              <a:gd fmla="val 100099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8" name="Google Shape;68;p13"/>
          <p:cNvCxnSpPr/>
          <p:nvPr/>
        </p:nvCxnSpPr>
        <p:spPr>
          <a:xfrm rot="10800000">
            <a:off x="5198750" y="1988925"/>
            <a:ext cx="0" cy="21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9" name="Google Shape;69;p13"/>
          <p:cNvCxnSpPr/>
          <p:nvPr/>
        </p:nvCxnSpPr>
        <p:spPr>
          <a:xfrm flipH="1">
            <a:off x="1876350" y="838850"/>
            <a:ext cx="2549700" cy="364500"/>
          </a:xfrm>
          <a:prstGeom prst="bentConnector3">
            <a:avLst>
              <a:gd fmla="val 99999" name="adj1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0" name="Google Shape;70;p13"/>
          <p:cNvSpPr txBox="1"/>
          <p:nvPr/>
        </p:nvSpPr>
        <p:spPr>
          <a:xfrm>
            <a:off x="2761975" y="558850"/>
            <a:ext cx="795000" cy="3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Selects</a:t>
            </a:r>
            <a:endParaRPr sz="1300"/>
          </a:p>
        </p:txBody>
      </p:sp>
      <p:sp>
        <p:nvSpPr>
          <p:cNvPr id="71" name="Google Shape;71;p13"/>
          <p:cNvSpPr txBox="1"/>
          <p:nvPr/>
        </p:nvSpPr>
        <p:spPr>
          <a:xfrm>
            <a:off x="5994275" y="460150"/>
            <a:ext cx="1366800" cy="55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Views Product Page</a:t>
            </a:r>
            <a:endParaRPr sz="1300"/>
          </a:p>
        </p:txBody>
      </p:sp>
      <p:cxnSp>
        <p:nvCxnSpPr>
          <p:cNvPr id="72" name="Google Shape;72;p13"/>
          <p:cNvCxnSpPr/>
          <p:nvPr/>
        </p:nvCxnSpPr>
        <p:spPr>
          <a:xfrm>
            <a:off x="5982350" y="755875"/>
            <a:ext cx="1423800" cy="11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3" name="Google Shape;73;p13"/>
          <p:cNvSpPr txBox="1"/>
          <p:nvPr/>
        </p:nvSpPr>
        <p:spPr>
          <a:xfrm>
            <a:off x="5920775" y="1573475"/>
            <a:ext cx="1239600" cy="6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Add/Remove Item</a:t>
            </a:r>
            <a:endParaRPr sz="1300"/>
          </a:p>
        </p:txBody>
      </p:sp>
      <p:cxnSp>
        <p:nvCxnSpPr>
          <p:cNvPr id="74" name="Google Shape;74;p13"/>
          <p:cNvCxnSpPr/>
          <p:nvPr/>
        </p:nvCxnSpPr>
        <p:spPr>
          <a:xfrm>
            <a:off x="5971325" y="1876375"/>
            <a:ext cx="1446000" cy="1828800"/>
          </a:xfrm>
          <a:prstGeom prst="bentConnector3">
            <a:avLst>
              <a:gd fmla="val 82438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5" name="Google Shape;75;p13"/>
          <p:cNvCxnSpPr/>
          <p:nvPr/>
        </p:nvCxnSpPr>
        <p:spPr>
          <a:xfrm rot="10800000">
            <a:off x="8075625" y="2262625"/>
            <a:ext cx="0" cy="1083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diamond"/>
          </a:ln>
        </p:spPr>
      </p:cxnSp>
      <p:sp>
        <p:nvSpPr>
          <p:cNvPr id="76" name="Google Shape;76;p13"/>
          <p:cNvSpPr txBox="1"/>
          <p:nvPr/>
        </p:nvSpPr>
        <p:spPr>
          <a:xfrm rot="5400000">
            <a:off x="7949625" y="2777625"/>
            <a:ext cx="565200" cy="3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Has</a:t>
            </a:r>
            <a:endParaRPr/>
          </a:p>
        </p:txBody>
      </p:sp>
      <p:sp>
        <p:nvSpPr>
          <p:cNvPr id="77" name="Google Shape;77;p13"/>
          <p:cNvSpPr txBox="1"/>
          <p:nvPr/>
        </p:nvSpPr>
        <p:spPr>
          <a:xfrm>
            <a:off x="2484750" y="2115700"/>
            <a:ext cx="1655400" cy="3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Sets Limit of Items</a:t>
            </a:r>
            <a:endParaRPr sz="1300"/>
          </a:p>
        </p:txBody>
      </p:sp>
      <p:cxnSp>
        <p:nvCxnSpPr>
          <p:cNvPr id="78" name="Google Shape;78;p13"/>
          <p:cNvCxnSpPr/>
          <p:nvPr/>
        </p:nvCxnSpPr>
        <p:spPr>
          <a:xfrm>
            <a:off x="2560950" y="2403825"/>
            <a:ext cx="5184900" cy="942600"/>
          </a:xfrm>
          <a:prstGeom prst="bentConnector3">
            <a:avLst>
              <a:gd fmla="val 99997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