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457200" lvl="0" indent="-228600" algn="l" rtl="0">
              <a:lnSpc>
                <a:spcPct val="115000"/>
              </a:lnSpc>
              <a:spcBef>
                <a:spcPts val="0"/>
              </a:spcBef>
              <a:spcAft>
                <a:spcPts val="0"/>
              </a:spcAft>
              <a:buClr>
                <a:srgbClr val="374151"/>
              </a:buClr>
              <a:buSzPts val="1200"/>
              <a:buFont typeface="Roboto"/>
              <a:buNone/>
            </a:pPr>
            <a:endParaRPr/>
          </a:p>
        </p:txBody>
      </p:sp>
      <p:sp>
        <p:nvSpPr>
          <p:cNvPr id="171" name="Google Shape;17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838200" y="1480693"/>
            <a:ext cx="10515600" cy="1325563"/>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How Reddit influencers establish a network of linked subreddits</a:t>
            </a:r>
            <a:endParaRPr/>
          </a:p>
        </p:txBody>
      </p:sp>
      <p:sp>
        <p:nvSpPr>
          <p:cNvPr id="89" name="Google Shape;89;p13"/>
          <p:cNvSpPr txBox="1">
            <a:spLocks noGrp="1"/>
          </p:cNvSpPr>
          <p:nvPr>
            <p:ph type="body" idx="1"/>
          </p:nvPr>
        </p:nvSpPr>
        <p:spPr>
          <a:xfrm>
            <a:off x="926049" y="1653828"/>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0"/>
              </a:spcBef>
              <a:spcAft>
                <a:spcPts val="0"/>
              </a:spcAft>
              <a:buClr>
                <a:schemeClr val="dk1"/>
              </a:buClr>
              <a:buSzPts val="2800"/>
              <a:buNone/>
            </a:pPr>
            <a:endParaRPr>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  </a:t>
            </a:r>
            <a:endParaRPr/>
          </a:p>
          <a:p>
            <a:pPr marL="0" lvl="0" indent="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Amrith Sai Bharath Kumar</a:t>
            </a:r>
            <a:endParaRPr/>
          </a:p>
          <a:p>
            <a:pPr marL="0" lvl="0" indent="0" algn="just" rtl="0">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Rajaraajeshwaran Ramasamy Kannan </a:t>
            </a:r>
            <a:endParaRPr/>
          </a:p>
          <a:p>
            <a:pPr marL="0" lvl="0" indent="0" algn="just" rtl="0">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Midhuneshwar Kandasamy Kanivalavan </a:t>
            </a:r>
            <a:endParaRPr/>
          </a:p>
        </p:txBody>
      </p:sp>
      <p:sp>
        <p:nvSpPr>
          <p:cNvPr id="90" name="Google Shape;90;p13"/>
          <p:cNvSpPr txBox="1"/>
          <p:nvPr/>
        </p:nvSpPr>
        <p:spPr>
          <a:xfrm>
            <a:off x="926053" y="1111361"/>
            <a:ext cx="5148000" cy="3693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CIS 600: Principles: Social Media and </a:t>
            </a:r>
            <a:r>
              <a:rPr lang="en-US" sz="1800">
                <a:solidFill>
                  <a:schemeClr val="dk1"/>
                </a:solidFill>
                <a:latin typeface="Times New Roman"/>
                <a:ea typeface="Times New Roman"/>
                <a:cs typeface="Times New Roman"/>
                <a:sym typeface="Times New Roman"/>
              </a:rPr>
              <a:t>Data Mining</a:t>
            </a:r>
            <a:endParaRPr/>
          </a:p>
        </p:txBody>
      </p:sp>
      <p:pic>
        <p:nvPicPr>
          <p:cNvPr id="91" name="Google Shape;91;p13" descr="A logo with a black background"/>
          <p:cNvPicPr preferRelativeResize="0"/>
          <p:nvPr/>
        </p:nvPicPr>
        <p:blipFill rotWithShape="1">
          <a:blip r:embed="rId3">
            <a:alphaModFix/>
          </a:blip>
          <a:srcRect/>
          <a:stretch/>
        </p:blipFill>
        <p:spPr>
          <a:xfrm>
            <a:off x="6244873" y="2806256"/>
            <a:ext cx="4404729" cy="16701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Methodology - Exploratory Analysis – Part 1</a:t>
            </a:r>
            <a:endParaRPr/>
          </a:p>
        </p:txBody>
      </p:sp>
      <p:sp>
        <p:nvSpPr>
          <p:cNvPr id="148" name="Google Shape;148;p22"/>
          <p:cNvSpPr txBox="1">
            <a:spLocks noGrp="1"/>
          </p:cNvSpPr>
          <p:nvPr>
            <p:ph type="body" idx="1"/>
          </p:nvPr>
        </p:nvSpPr>
        <p:spPr>
          <a:xfrm>
            <a:off x="838200" y="1690688"/>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b="0" i="0">
                <a:latin typeface="Times New Roman"/>
                <a:ea typeface="Times New Roman"/>
                <a:cs typeface="Times New Roman"/>
                <a:sym typeface="Times New Roman"/>
              </a:rPr>
              <a:t>Analyzing the top 500 posts on r/GTA, Figure 1 shows an unexpected trend: the number of comments doesn't consistently increase with higher net scores. Remarkably, comments remain steady between post scores of 20,000 and 60,000, defying our expectation of a direct correlation. A similar pattern emerged when examining r/all on a larger scale.</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p:nvPr/>
        </p:nvSpPr>
        <p:spPr>
          <a:xfrm>
            <a:off x="3521963" y="5932002"/>
            <a:ext cx="514807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Figure 1</a:t>
            </a:r>
            <a:endParaRPr/>
          </a:p>
        </p:txBody>
      </p:sp>
      <p:pic>
        <p:nvPicPr>
          <p:cNvPr id="155" name="Google Shape;155;p23" descr="Image preview"/>
          <p:cNvPicPr preferRelativeResize="0"/>
          <p:nvPr/>
        </p:nvPicPr>
        <p:blipFill rotWithShape="1">
          <a:blip r:embed="rId3">
            <a:alphaModFix/>
          </a:blip>
          <a:srcRect/>
          <a:stretch/>
        </p:blipFill>
        <p:spPr>
          <a:xfrm>
            <a:off x="2987696" y="925998"/>
            <a:ext cx="6216607" cy="500600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Methodology - Exploratory Analysis – Part 2</a:t>
            </a:r>
            <a:endParaRPr/>
          </a:p>
        </p:txBody>
      </p:sp>
      <p:sp>
        <p:nvSpPr>
          <p:cNvPr id="161" name="Google Shape;161;p24"/>
          <p:cNvSpPr txBox="1">
            <a:spLocks noGrp="1"/>
          </p:cNvSpPr>
          <p:nvPr>
            <p:ph type="body" idx="1"/>
          </p:nvPr>
        </p:nvSpPr>
        <p:spPr>
          <a:xfrm>
            <a:off x="838200" y="1690688"/>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Examining users with recurring top 500 posts on r/GTA, it is found that only 13% appeared more than once. This percentage varied by subreddit. Following the Part 2 process of Data collection and bar graph generation,  scraping of the top 10 posts per user and generated a bar graph for r/GTA submissions. The "Influencer" cut-off, based on 2 or more top posts, proved subjective to subreddit size and submission frequency. Figure 2 illustrates the distribution of authors and their posts.</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p:nvPr/>
        </p:nvSpPr>
        <p:spPr>
          <a:xfrm>
            <a:off x="3521963" y="5932002"/>
            <a:ext cx="51480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Figure 2</a:t>
            </a:r>
            <a:endParaRPr/>
          </a:p>
        </p:txBody>
      </p:sp>
      <p:pic>
        <p:nvPicPr>
          <p:cNvPr id="168" name="Google Shape;168;p25" descr="Image preview"/>
          <p:cNvPicPr preferRelativeResize="0"/>
          <p:nvPr/>
        </p:nvPicPr>
        <p:blipFill rotWithShape="1">
          <a:blip r:embed="rId3">
            <a:alphaModFix/>
          </a:blip>
          <a:srcRect/>
          <a:stretch/>
        </p:blipFill>
        <p:spPr>
          <a:xfrm>
            <a:off x="3419474" y="279601"/>
            <a:ext cx="5353050" cy="5591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Methodology - Exploratory Analysis – Part 3</a:t>
            </a:r>
            <a:endParaRPr/>
          </a:p>
        </p:txBody>
      </p:sp>
      <p:sp>
        <p:nvSpPr>
          <p:cNvPr id="174" name="Google Shape;174;p26"/>
          <p:cNvSpPr txBox="1">
            <a:spLocks noGrp="1"/>
          </p:cNvSpPr>
          <p:nvPr>
            <p:ph type="body" idx="1"/>
          </p:nvPr>
        </p:nvSpPr>
        <p:spPr>
          <a:xfrm>
            <a:off x="838200" y="1690688"/>
            <a:ext cx="10515600" cy="43512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Examining the broader impact of top posters, the analysis identified authors who appeared multiple times across various subreddits. To construct a network graph, data on the specific subreddits where these influencers were active was necessary. For simplicity, the visualization focused on subreddits where influencers made at least 2 posts, utilizing the Y-axis for submission counts and the X-axis for respective subreddits. Figure 3 illustrates the distribution of other subreddits where influencers post.</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p:nvPr/>
        </p:nvSpPr>
        <p:spPr>
          <a:xfrm>
            <a:off x="3521963" y="5932002"/>
            <a:ext cx="514807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Figure 3</a:t>
            </a:r>
            <a:endParaRPr/>
          </a:p>
        </p:txBody>
      </p:sp>
      <p:pic>
        <p:nvPicPr>
          <p:cNvPr id="181" name="Google Shape;181;p27" descr="Image preview"/>
          <p:cNvPicPr preferRelativeResize="0"/>
          <p:nvPr/>
        </p:nvPicPr>
        <p:blipFill rotWithShape="1">
          <a:blip r:embed="rId3">
            <a:alphaModFix/>
          </a:blip>
          <a:srcRect/>
          <a:stretch/>
        </p:blipFill>
        <p:spPr>
          <a:xfrm>
            <a:off x="3153146" y="159660"/>
            <a:ext cx="5353050" cy="5686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Methodology – Building the Model</a:t>
            </a:r>
            <a:endParaRPr/>
          </a:p>
        </p:txBody>
      </p:sp>
      <p:sp>
        <p:nvSpPr>
          <p:cNvPr id="187" name="Google Shape;187;p28"/>
          <p:cNvSpPr txBox="1">
            <a:spLocks noGrp="1"/>
          </p:cNvSpPr>
          <p:nvPr>
            <p:ph type="body" idx="1"/>
          </p:nvPr>
        </p:nvSpPr>
        <p:spPr>
          <a:xfrm>
            <a:off x="838200" y="1690688"/>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0" i="0">
                <a:latin typeface="Times New Roman"/>
                <a:ea typeface="Times New Roman"/>
                <a:cs typeface="Times New Roman"/>
                <a:sym typeface="Times New Roman"/>
              </a:rPr>
              <a:t>Creating a network graph with the acquired data posed a challenge, transitioning from traditional row-and-column thinking to nodes and edges. Opting for a standardized approach, we utilized NetworkX's spring layout. To maintain clarity, we established conventions: thin and grey edges, small grey nodes for influencers, blue nodes sized by connections for subreddits (labeled for tidiness), and influencers with connections beyond r/GTA highlighted in yellow.</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29" descr="Image preview"/>
          <p:cNvPicPr preferRelativeResize="0"/>
          <p:nvPr/>
        </p:nvPicPr>
        <p:blipFill rotWithShape="1">
          <a:blip r:embed="rId3">
            <a:alphaModFix/>
          </a:blip>
          <a:srcRect/>
          <a:stretch/>
        </p:blipFill>
        <p:spPr>
          <a:xfrm>
            <a:off x="2846773" y="150173"/>
            <a:ext cx="6498454" cy="655765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838200" y="2766218"/>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7200"/>
              <a:buFont typeface="Calibri"/>
              <a:buNone/>
            </a:pPr>
            <a:r>
              <a:rPr lang="en-US" sz="7200" b="1"/>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Introduction</a:t>
            </a:r>
            <a:endParaRPr/>
          </a:p>
        </p:txBody>
      </p:sp>
      <p:sp>
        <p:nvSpPr>
          <p:cNvPr id="97" name="Google Shape;97;p14"/>
          <p:cNvSpPr txBox="1">
            <a:spLocks noGrp="1"/>
          </p:cNvSpPr>
          <p:nvPr>
            <p:ph type="body" idx="1"/>
          </p:nvPr>
        </p:nvSpPr>
        <p:spPr>
          <a:xfrm>
            <a:off x="838200" y="1825625"/>
            <a:ext cx="9119532"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400"/>
              <a:buNone/>
            </a:pPr>
            <a:r>
              <a:rPr lang="en-US" sz="2400" i="0">
                <a:latin typeface="Times New Roman"/>
                <a:ea typeface="Times New Roman"/>
                <a:cs typeface="Times New Roman"/>
                <a:sym typeface="Times New Roman"/>
              </a:rPr>
              <a:t>Reddit stands out in the social media realm due to its content-centric approach, where users engage in themed communities called subreddits. While this structure encourages varied discussions, identifying influential users poses a challenge. In contrast to platforms with follower counts, Reddit measures influence through karma, a sum of up and downvotes. This prompts the question: How can we utilize Reddit influencers to reveal networks of interconnected subreddits?.</a:t>
            </a:r>
            <a:endParaRPr sz="3600">
              <a:latin typeface="Times New Roman"/>
              <a:ea typeface="Times New Roman"/>
              <a:cs typeface="Times New Roman"/>
              <a:sym typeface="Times New Roman"/>
            </a:endParaRPr>
          </a:p>
        </p:txBody>
      </p:sp>
      <p:pic>
        <p:nvPicPr>
          <p:cNvPr id="98" name="Google Shape;98;p14" descr="A group of stickers with cartoon characters"/>
          <p:cNvPicPr preferRelativeResize="0"/>
          <p:nvPr/>
        </p:nvPicPr>
        <p:blipFill rotWithShape="1">
          <a:blip r:embed="rId3">
            <a:alphaModFix/>
          </a:blip>
          <a:srcRect/>
          <a:stretch/>
        </p:blipFill>
        <p:spPr>
          <a:xfrm>
            <a:off x="8573630" y="4250717"/>
            <a:ext cx="3042547" cy="205676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Problem Identification</a:t>
            </a:r>
            <a:endParaRPr/>
          </a:p>
        </p:txBody>
      </p:sp>
      <p:sp>
        <p:nvSpPr>
          <p:cNvPr id="104" name="Google Shape;104;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One obvious flaw with this system is that it is difficult to quickly identify the influential users in it. Unlike redditors, who only have access to karma the net total up and down votes since account creation and a history of their posts and comments across many subreddits, users of other social media platforms may immediately measure the amount of reach that a user is likely to have by their follower counts. </a:t>
            </a:r>
            <a:endParaRPr/>
          </a:p>
          <a:p>
            <a:pPr marL="228600" lvl="0" indent="-228600" algn="just"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arrangement makes it difficult to identify which people are significant in certain subreddits, but the two data taken together provide a general idea of a user's activity.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Objective</a:t>
            </a:r>
            <a:endParaRPr/>
          </a:p>
        </p:txBody>
      </p:sp>
      <p:sp>
        <p:nvSpPr>
          <p:cNvPr id="110" name="Google Shape;110;p16"/>
          <p:cNvSpPr txBox="1">
            <a:spLocks noGrp="1"/>
          </p:cNvSpPr>
          <p:nvPr>
            <p:ph type="body" idx="1"/>
          </p:nvPr>
        </p:nvSpPr>
        <p:spPr>
          <a:xfrm>
            <a:off x="838200" y="159023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chemeClr val="dk1"/>
              </a:buClr>
              <a:buSzPct val="100000"/>
              <a:buChar char="•"/>
            </a:pPr>
            <a:r>
              <a:rPr lang="en-US" i="0">
                <a:latin typeface="Times New Roman"/>
                <a:ea typeface="Times New Roman"/>
                <a:cs typeface="Times New Roman"/>
                <a:sym typeface="Times New Roman"/>
              </a:rPr>
              <a:t>Search Top Posts:</a:t>
            </a:r>
            <a:endParaRPr/>
          </a:p>
          <a:p>
            <a:pPr marL="685800" lvl="1" indent="-228600" algn="just" rtl="0">
              <a:lnSpc>
                <a:spcPct val="90000"/>
              </a:lnSpc>
              <a:spcBef>
                <a:spcPts val="500"/>
              </a:spcBef>
              <a:spcAft>
                <a:spcPts val="0"/>
              </a:spcAft>
              <a:buClr>
                <a:schemeClr val="dk1"/>
              </a:buClr>
              <a:buSzPct val="100000"/>
              <a:buChar char="•"/>
            </a:pPr>
            <a:r>
              <a:rPr lang="en-US" i="0">
                <a:latin typeface="Times New Roman"/>
                <a:ea typeface="Times New Roman"/>
                <a:cs typeface="Times New Roman"/>
                <a:sym typeface="Times New Roman"/>
              </a:rPr>
              <a:t>Analyze a subreddit's top 500 most upvoted posts to identify impactful content.</a:t>
            </a:r>
            <a:endParaRPr/>
          </a:p>
          <a:p>
            <a:pPr marL="228600" lvl="0" indent="-228600" algn="just" rtl="0">
              <a:lnSpc>
                <a:spcPct val="90000"/>
              </a:lnSpc>
              <a:spcBef>
                <a:spcPts val="1000"/>
              </a:spcBef>
              <a:spcAft>
                <a:spcPts val="0"/>
              </a:spcAft>
              <a:buClr>
                <a:schemeClr val="dk1"/>
              </a:buClr>
              <a:buSzPct val="100000"/>
              <a:buChar char="•"/>
            </a:pPr>
            <a:r>
              <a:rPr lang="en-US" i="0">
                <a:latin typeface="Times New Roman"/>
                <a:ea typeface="Times New Roman"/>
                <a:cs typeface="Times New Roman"/>
                <a:sym typeface="Times New Roman"/>
              </a:rPr>
              <a:t>User Analysis:</a:t>
            </a:r>
            <a:endParaRPr/>
          </a:p>
          <a:p>
            <a:pPr marL="685800" lvl="1" indent="-228600" algn="just" rtl="0">
              <a:lnSpc>
                <a:spcPct val="90000"/>
              </a:lnSpc>
              <a:spcBef>
                <a:spcPts val="500"/>
              </a:spcBef>
              <a:spcAft>
                <a:spcPts val="0"/>
              </a:spcAft>
              <a:buClr>
                <a:schemeClr val="dk1"/>
              </a:buClr>
              <a:buSzPct val="100000"/>
              <a:buChar char="•"/>
            </a:pPr>
            <a:r>
              <a:rPr lang="en-US" i="0">
                <a:latin typeface="Times New Roman"/>
                <a:ea typeface="Times New Roman"/>
                <a:cs typeface="Times New Roman"/>
                <a:sym typeface="Times New Roman"/>
              </a:rPr>
              <a:t>Drill down into these posts to analyze the users behind them.</a:t>
            </a:r>
            <a:endParaRPr/>
          </a:p>
          <a:p>
            <a:pPr marL="228600" lvl="0" indent="-228600" algn="just" rtl="0">
              <a:lnSpc>
                <a:spcPct val="90000"/>
              </a:lnSpc>
              <a:spcBef>
                <a:spcPts val="1000"/>
              </a:spcBef>
              <a:spcAft>
                <a:spcPts val="0"/>
              </a:spcAft>
              <a:buClr>
                <a:schemeClr val="dk1"/>
              </a:buClr>
              <a:buSzPct val="100000"/>
              <a:buChar char="•"/>
            </a:pPr>
            <a:r>
              <a:rPr lang="en-US" i="0">
                <a:latin typeface="Times New Roman"/>
                <a:ea typeface="Times New Roman"/>
                <a:cs typeface="Times New Roman"/>
                <a:sym typeface="Times New Roman"/>
              </a:rPr>
              <a:t>Defining 'Influencers':</a:t>
            </a:r>
            <a:endParaRPr/>
          </a:p>
          <a:p>
            <a:pPr marL="685800" lvl="1" indent="-228600" algn="just" rtl="0">
              <a:lnSpc>
                <a:spcPct val="90000"/>
              </a:lnSpc>
              <a:spcBef>
                <a:spcPts val="500"/>
              </a:spcBef>
              <a:spcAft>
                <a:spcPts val="0"/>
              </a:spcAft>
              <a:buClr>
                <a:schemeClr val="dk1"/>
              </a:buClr>
              <a:buSzPct val="100000"/>
              <a:buChar char="•"/>
            </a:pPr>
            <a:r>
              <a:rPr lang="en-US" i="0">
                <a:latin typeface="Times New Roman"/>
                <a:ea typeface="Times New Roman"/>
                <a:cs typeface="Times New Roman"/>
                <a:sym typeface="Times New Roman"/>
              </a:rPr>
              <a:t>Identify 'influencers' as users appearing more than once in top posts.</a:t>
            </a:r>
            <a:endParaRPr/>
          </a:p>
          <a:p>
            <a:pPr marL="228600" lvl="0" indent="-228600" algn="just" rtl="0">
              <a:lnSpc>
                <a:spcPct val="90000"/>
              </a:lnSpc>
              <a:spcBef>
                <a:spcPts val="1000"/>
              </a:spcBef>
              <a:spcAft>
                <a:spcPts val="0"/>
              </a:spcAft>
              <a:buClr>
                <a:schemeClr val="dk1"/>
              </a:buClr>
              <a:buSzPct val="100000"/>
              <a:buChar char="•"/>
            </a:pPr>
            <a:r>
              <a:rPr lang="en-US" i="0">
                <a:latin typeface="Times New Roman"/>
                <a:ea typeface="Times New Roman"/>
                <a:cs typeface="Times New Roman"/>
                <a:sym typeface="Times New Roman"/>
              </a:rPr>
              <a:t>Impact Exploration:</a:t>
            </a:r>
            <a:endParaRPr/>
          </a:p>
          <a:p>
            <a:pPr marL="685800" lvl="1" indent="-228600" algn="just" rtl="0">
              <a:lnSpc>
                <a:spcPct val="90000"/>
              </a:lnSpc>
              <a:spcBef>
                <a:spcPts val="500"/>
              </a:spcBef>
              <a:spcAft>
                <a:spcPts val="0"/>
              </a:spcAft>
              <a:buClr>
                <a:schemeClr val="dk1"/>
              </a:buClr>
              <a:buSzPct val="100000"/>
              <a:buChar char="•"/>
            </a:pPr>
            <a:r>
              <a:rPr lang="en-US" i="0">
                <a:latin typeface="Times New Roman"/>
                <a:ea typeface="Times New Roman"/>
                <a:cs typeface="Times New Roman"/>
                <a:sym typeface="Times New Roman"/>
              </a:rPr>
              <a:t>Investigate top submissions by users to discover their influence beyond the initial subreddit.</a:t>
            </a:r>
            <a:endParaRPr/>
          </a:p>
          <a:p>
            <a:pPr marL="228600" lvl="0" indent="-228600" algn="just" rtl="0">
              <a:lnSpc>
                <a:spcPct val="90000"/>
              </a:lnSpc>
              <a:spcBef>
                <a:spcPts val="1000"/>
              </a:spcBef>
              <a:spcAft>
                <a:spcPts val="0"/>
              </a:spcAft>
              <a:buClr>
                <a:schemeClr val="dk1"/>
              </a:buClr>
              <a:buSzPct val="100000"/>
              <a:buChar char="•"/>
            </a:pPr>
            <a:r>
              <a:rPr lang="en-US" i="0">
                <a:latin typeface="Times New Roman"/>
                <a:ea typeface="Times New Roman"/>
                <a:cs typeface="Times New Roman"/>
                <a:sym typeface="Times New Roman"/>
              </a:rPr>
              <a:t>Network Graph:</a:t>
            </a:r>
            <a:endParaRPr/>
          </a:p>
          <a:p>
            <a:pPr marL="685800" lvl="1" indent="-228600" algn="just" rtl="0">
              <a:lnSpc>
                <a:spcPct val="90000"/>
              </a:lnSpc>
              <a:spcBef>
                <a:spcPts val="500"/>
              </a:spcBef>
              <a:spcAft>
                <a:spcPts val="0"/>
              </a:spcAft>
              <a:buClr>
                <a:schemeClr val="dk1"/>
              </a:buClr>
              <a:buSzPct val="100000"/>
              <a:buChar char="•"/>
            </a:pPr>
            <a:r>
              <a:rPr lang="en-US" i="0">
                <a:latin typeface="Times New Roman"/>
                <a:ea typeface="Times New Roman"/>
                <a:cs typeface="Times New Roman"/>
                <a:sym typeface="Times New Roman"/>
              </a:rPr>
              <a:t>Map relationships between influencers and related subreddits using a network graph.</a:t>
            </a:r>
            <a:endParaRPr/>
          </a:p>
          <a:p>
            <a:pPr marL="228600" lvl="0" indent="-64135" algn="just" rtl="0">
              <a:lnSpc>
                <a:spcPct val="90000"/>
              </a:lnSpc>
              <a:spcBef>
                <a:spcPts val="1000"/>
              </a:spcBef>
              <a:spcAft>
                <a:spcPts val="0"/>
              </a:spcAft>
              <a:buClr>
                <a:schemeClr val="dk1"/>
              </a:buClr>
              <a:buSzPct val="100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838200" y="24855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Workflow</a:t>
            </a:r>
            <a:endParaRPr/>
          </a:p>
        </p:txBody>
      </p:sp>
      <p:pic>
        <p:nvPicPr>
          <p:cNvPr id="116" name="Google Shape;116;p17"/>
          <p:cNvPicPr preferRelativeResize="0"/>
          <p:nvPr/>
        </p:nvPicPr>
        <p:blipFill rotWithShape="1">
          <a:blip r:embed="rId3">
            <a:alphaModFix/>
          </a:blip>
          <a:srcRect/>
          <a:stretch/>
        </p:blipFill>
        <p:spPr>
          <a:xfrm>
            <a:off x="2844847" y="1271405"/>
            <a:ext cx="6502305" cy="4873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Methodology - Data Acquisition</a:t>
            </a:r>
            <a:endParaRPr/>
          </a:p>
        </p:txBody>
      </p:sp>
      <p:sp>
        <p:nvSpPr>
          <p:cNvPr id="122" name="Google Shape;122;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b="0" i="0">
                <a:latin typeface="Times New Roman"/>
                <a:ea typeface="Times New Roman"/>
                <a:cs typeface="Times New Roman"/>
                <a:sym typeface="Times New Roman"/>
              </a:rPr>
              <a:t>This study explores the vibrant r/all. Using PRAW, a powerful Python tool, we gathered insights from active users, ensuring secure API access. Our custom 'get_posts' function efficiently analyzes a specified number of posts, providing a comprehensive view of the subreddit's activity and community engagement.</a:t>
            </a:r>
            <a:endParaRPr b="0" i="0">
              <a:latin typeface="Times New Roman"/>
              <a:ea typeface="Times New Roman"/>
              <a:cs typeface="Times New Roman"/>
              <a:sym typeface="Times New Roman"/>
            </a:endParaRPr>
          </a:p>
          <a:p>
            <a:pPr marL="0" lvl="0" indent="0" algn="just" rtl="0">
              <a:lnSpc>
                <a:spcPct val="90000"/>
              </a:lnSpc>
              <a:spcBef>
                <a:spcPts val="0"/>
              </a:spcBef>
              <a:spcAft>
                <a:spcPts val="0"/>
              </a:spcAft>
              <a:buClr>
                <a:schemeClr val="dk1"/>
              </a:buClr>
              <a:buSzPts val="2800"/>
              <a:buNone/>
            </a:pPr>
            <a:endParaRPr>
              <a:latin typeface="Times New Roman"/>
              <a:ea typeface="Times New Roman"/>
              <a:cs typeface="Times New Roman"/>
              <a:sym typeface="Times New Roman"/>
            </a:endParaRPr>
          </a:p>
          <a:p>
            <a:pPr marL="0" lvl="0" indent="0" algn="just" rtl="0">
              <a:lnSpc>
                <a:spcPct val="90000"/>
              </a:lnSpc>
              <a:spcBef>
                <a:spcPts val="0"/>
              </a:spcBef>
              <a:spcAft>
                <a:spcPts val="0"/>
              </a:spcAft>
              <a:buClr>
                <a:schemeClr val="dk1"/>
              </a:buClr>
              <a:buSzPts val="2800"/>
              <a:buNone/>
            </a:pP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p:nvPr/>
        </p:nvSpPr>
        <p:spPr>
          <a:xfrm>
            <a:off x="3521963" y="6050449"/>
            <a:ext cx="514807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Top 10 Users in r/all </a:t>
            </a:r>
            <a:endParaRPr/>
          </a:p>
        </p:txBody>
      </p:sp>
      <p:pic>
        <p:nvPicPr>
          <p:cNvPr id="129" name="Google Shape;129;p19" descr="Image preview"/>
          <p:cNvPicPr preferRelativeResize="0"/>
          <p:nvPr/>
        </p:nvPicPr>
        <p:blipFill rotWithShape="1">
          <a:blip r:embed="rId3">
            <a:alphaModFix/>
          </a:blip>
          <a:srcRect/>
          <a:stretch/>
        </p:blipFill>
        <p:spPr>
          <a:xfrm>
            <a:off x="2523766" y="807551"/>
            <a:ext cx="7144468" cy="5242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1136396" y="95538"/>
            <a:ext cx="8415976" cy="1642969"/>
          </a:xfrm>
          <a:prstGeom prst="rect">
            <a:avLst/>
          </a:prstGeom>
          <a:noFill/>
          <a:ln>
            <a:noFill/>
          </a:ln>
        </p:spPr>
        <p:txBody>
          <a:bodyPr spcFirstLastPara="1" wrap="square" lIns="91425" tIns="45700" rIns="91425" bIns="45700" anchor="b" anchorCtr="0">
            <a:normAutofit/>
          </a:bodyPr>
          <a:lstStyle/>
          <a:p>
            <a:pPr marL="0" lvl="0" indent="0" algn="just"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PRAW</a:t>
            </a:r>
            <a:endParaRPr/>
          </a:p>
        </p:txBody>
      </p:sp>
      <p:sp>
        <p:nvSpPr>
          <p:cNvPr id="135" name="Google Shape;135;p20"/>
          <p:cNvSpPr txBox="1">
            <a:spLocks noGrp="1"/>
          </p:cNvSpPr>
          <p:nvPr>
            <p:ph type="body" idx="1"/>
          </p:nvPr>
        </p:nvSpPr>
        <p:spPr>
          <a:xfrm>
            <a:off x="1136396" y="1823604"/>
            <a:ext cx="9987323" cy="3522569"/>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2800"/>
              <a:buNone/>
            </a:pPr>
            <a:r>
              <a:rPr lang="en-US">
                <a:latin typeface="Times New Roman"/>
                <a:ea typeface="Times New Roman"/>
                <a:cs typeface="Times New Roman"/>
                <a:sym typeface="Times New Roman"/>
              </a:rPr>
              <a:t>The Python module known as PRAW, or "Python Reddit API Wrapper," offers easy access to the Reddit API. Through programmatic interaction with Reddit, developers can retrieve data from the platform, including posts, comments, and user profiles.</a:t>
            </a:r>
            <a:endParaRPr/>
          </a:p>
        </p:txBody>
      </p:sp>
      <p:pic>
        <p:nvPicPr>
          <p:cNvPr id="136" name="Google Shape;136;p20" descr="A blue cylinder with black lines&#10;&#10;Description automatically generated"/>
          <p:cNvPicPr preferRelativeResize="0"/>
          <p:nvPr/>
        </p:nvPicPr>
        <p:blipFill rotWithShape="1">
          <a:blip r:embed="rId3">
            <a:alphaModFix/>
          </a:blip>
          <a:srcRect/>
          <a:stretch/>
        </p:blipFill>
        <p:spPr>
          <a:xfrm>
            <a:off x="8939812" y="3982346"/>
            <a:ext cx="2320799" cy="2320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Methodology - Data Pre-processing</a:t>
            </a:r>
            <a:endParaRPr/>
          </a:p>
        </p:txBody>
      </p:sp>
      <p:sp>
        <p:nvSpPr>
          <p:cNvPr id="142" name="Google Shape;142;p21"/>
          <p:cNvSpPr txBox="1">
            <a:spLocks noGrp="1"/>
          </p:cNvSpPr>
          <p:nvPr>
            <p:ph type="body" idx="1"/>
          </p:nvPr>
        </p:nvSpPr>
        <p:spPr>
          <a:xfrm>
            <a:off x="838200" y="1690688"/>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b="0" i="0">
                <a:latin typeface="Times New Roman"/>
                <a:ea typeface="Times New Roman"/>
                <a:cs typeface="Times New Roman"/>
                <a:sym typeface="Times New Roman"/>
              </a:rPr>
              <a:t>To ensure the accuracy of our data, we removed any null (deleted) users who appeared in the top posts of a subreddit. We compiled a list of users who frequently made top posts in a subreddit, then eliminated any null values from that dataset.</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822</Words>
  <Application>Microsoft Office PowerPoint</Application>
  <PresentationFormat>Widescreen</PresentationFormat>
  <Paragraphs>52</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Times New Roman</vt:lpstr>
      <vt:lpstr>Roboto</vt:lpstr>
      <vt:lpstr>Calibri</vt:lpstr>
      <vt:lpstr>Arial</vt:lpstr>
      <vt:lpstr>Office Theme</vt:lpstr>
      <vt:lpstr>How Reddit influencers establish a network of linked subreddits</vt:lpstr>
      <vt:lpstr>Introduction</vt:lpstr>
      <vt:lpstr>Problem Identification</vt:lpstr>
      <vt:lpstr>Objective</vt:lpstr>
      <vt:lpstr>Workflow</vt:lpstr>
      <vt:lpstr>Methodology - Data Acquisition</vt:lpstr>
      <vt:lpstr>PowerPoint Presentation</vt:lpstr>
      <vt:lpstr>PRAW</vt:lpstr>
      <vt:lpstr>Methodology - Data Pre-processing</vt:lpstr>
      <vt:lpstr>Methodology - Exploratory Analysis – Part 1</vt:lpstr>
      <vt:lpstr>PowerPoint Presentation</vt:lpstr>
      <vt:lpstr>Methodology - Exploratory Analysis – Part 2</vt:lpstr>
      <vt:lpstr>PowerPoint Presentation</vt:lpstr>
      <vt:lpstr>Methodology - Exploratory Analysis – Part 3</vt:lpstr>
      <vt:lpstr>PowerPoint Presentation</vt:lpstr>
      <vt:lpstr>Methodology – Building the Model</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Reddit influencers establish a network of linked subreddits</dc:title>
  <cp:lastModifiedBy>Rajaraajeshwaran Ramasamy Kannan</cp:lastModifiedBy>
  <cp:revision>1</cp:revision>
  <dcterms:modified xsi:type="dcterms:W3CDTF">2023-12-16T03:49:04Z</dcterms:modified>
</cp:coreProperties>
</file>