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56" r:id="rId5"/>
    <p:sldId id="264" r:id="rId6"/>
    <p:sldId id="259" r:id="rId7"/>
    <p:sldId id="257" r:id="rId8"/>
    <p:sldId id="258" r:id="rId9"/>
    <p:sldId id="263" r:id="rId10"/>
    <p:sldId id="260" r:id="rId11"/>
    <p:sldId id="265" r:id="rId12"/>
    <p:sldId id="266" r:id="rId13"/>
    <p:sldId id="267" r:id="rId14"/>
    <p:sldId id="268" r:id="rId15"/>
    <p:sldId id="273" r:id="rId16"/>
    <p:sldId id="269" r:id="rId17"/>
    <p:sldId id="271" r:id="rId18"/>
    <p:sldId id="272" r:id="rId19"/>
    <p:sldId id="261" r:id="rId20"/>
    <p:sldId id="262"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3FF9A52-9BD3-455B-A0D5-79625202E71B}" type="datetimeFigureOut">
              <a:rPr lang="en-IN" smtClean="0"/>
              <a:t>12-04-2024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B3EF2B7-33BB-4FA5-9C87-949FC9C838C3}" type="slidenum">
              <a:rPr lang="en-IN" smtClean="0"/>
              <a:t>‹#›</a:t>
            </a:fld>
            <a:endParaRPr lang="en-IN"/>
          </a:p>
        </p:txBody>
      </p:sp>
    </p:spTree>
    <p:extLst>
      <p:ext uri="{BB962C8B-B14F-4D97-AF65-F5344CB8AC3E}">
        <p14:creationId xmlns:p14="http://schemas.microsoft.com/office/powerpoint/2010/main" val="50925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3EF2B7-33BB-4FA5-9C87-949FC9C838C3}" type="slidenum">
              <a:rPr lang="en-IN" smtClean="0"/>
              <a:t>4</a:t>
            </a:fld>
            <a:endParaRPr lang="en-IN"/>
          </a:p>
        </p:txBody>
      </p:sp>
    </p:spTree>
    <p:extLst>
      <p:ext uri="{BB962C8B-B14F-4D97-AF65-F5344CB8AC3E}">
        <p14:creationId xmlns:p14="http://schemas.microsoft.com/office/powerpoint/2010/main" val="2153841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0123" y="492633"/>
            <a:ext cx="5246065" cy="1004188"/>
          </a:xfrm>
          <a:prstGeom prst="rect">
            <a:avLst/>
          </a:prstGeom>
        </p:spPr>
        <p:txBody>
          <a:bodyPr wrap="square" lIns="0" tIns="0" rIns="0" bIns="0">
            <a:spAutoFit/>
          </a:bodyPr>
          <a:lstStyle>
            <a:lvl1pPr>
              <a:defRPr sz="3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25195" y="1418082"/>
            <a:ext cx="10359390" cy="222059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16939" y="6464680"/>
            <a:ext cx="687069"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IN" spc="-10"/>
              <a:t>4/5/2024</a:t>
            </a:r>
            <a:endParaRPr spc="-10" dirty="0"/>
          </a:p>
        </p:txBody>
      </p:sp>
      <p:sp>
        <p:nvSpPr>
          <p:cNvPr id="5" name="Holder 5"/>
          <p:cNvSpPr>
            <a:spLocks noGrp="1"/>
          </p:cNvSpPr>
          <p:nvPr>
            <p:ph type="dt" sz="half" idx="6"/>
          </p:nvPr>
        </p:nvSpPr>
        <p:spPr>
          <a:xfrm>
            <a:off x="5903467" y="6464680"/>
            <a:ext cx="38481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20"/>
              <a:t>MKCE</a:t>
            </a:r>
            <a:endParaRPr spc="-20" dirty="0"/>
          </a:p>
        </p:txBody>
      </p:sp>
      <p:sp>
        <p:nvSpPr>
          <p:cNvPr id="6" name="Holder 6"/>
          <p:cNvSpPr>
            <a:spLocks noGrp="1"/>
          </p:cNvSpPr>
          <p:nvPr>
            <p:ph type="sldNum" sz="quarter" idx="7"/>
          </p:nvPr>
        </p:nvSpPr>
        <p:spPr>
          <a:xfrm>
            <a:off x="11146535" y="6464680"/>
            <a:ext cx="16637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50795" y="1828800"/>
            <a:ext cx="6650405" cy="1328569"/>
          </a:xfrm>
          <a:prstGeom prst="rect">
            <a:avLst/>
          </a:prstGeom>
        </p:spPr>
        <p:txBody>
          <a:bodyPr vert="horz" wrap="square" lIns="0" tIns="12700" rIns="0" bIns="0" rtlCol="0">
            <a:spAutoFit/>
          </a:bodyPr>
          <a:lstStyle/>
          <a:p>
            <a:pPr marR="224154" algn="ctr">
              <a:lnSpc>
                <a:spcPct val="100000"/>
              </a:lnSpc>
              <a:spcBef>
                <a:spcPts val="100"/>
              </a:spcBef>
            </a:pPr>
            <a:endParaRPr sz="2000" dirty="0">
              <a:effectLst>
                <a:outerShdw blurRad="38100" dist="38100" dir="2700000" algn="tl">
                  <a:srgbClr val="000000">
                    <a:alpha val="43137"/>
                  </a:srgbClr>
                </a:outerShdw>
              </a:effectLst>
              <a:latin typeface="Times New Roman"/>
              <a:cs typeface="Times New Roman"/>
            </a:endParaRPr>
          </a:p>
          <a:p>
            <a:pPr marL="12700" algn="ctr">
              <a:lnSpc>
                <a:spcPct val="100000"/>
              </a:lnSpc>
              <a:spcBef>
                <a:spcPts val="2110"/>
              </a:spcBef>
            </a:pPr>
            <a:r>
              <a:rPr lang="en-IN" sz="2400" b="1" dirty="0">
                <a:effectLst>
                  <a:outerShdw blurRad="38100" dist="38100" dir="2700000" algn="tl">
                    <a:srgbClr val="000000">
                      <a:alpha val="43137"/>
                    </a:srgbClr>
                  </a:outerShdw>
                </a:effectLst>
                <a:latin typeface="Times New Roman"/>
                <a:cs typeface="Times New Roman"/>
              </a:rPr>
              <a:t>CYBERBULLYING TEXT CLASSIFICATION     USING RNN TECHNIQUES</a:t>
            </a:r>
            <a:endParaRPr sz="2400" dirty="0">
              <a:effectLst>
                <a:outerShdw blurRad="38100" dist="38100" dir="2700000" algn="tl">
                  <a:srgbClr val="000000">
                    <a:alpha val="43137"/>
                  </a:srgbClr>
                </a:outerShdw>
              </a:effectLst>
              <a:latin typeface="Times New Roman"/>
              <a:cs typeface="Times New Roman"/>
            </a:endParaRPr>
          </a:p>
        </p:txBody>
      </p:sp>
      <p:pic>
        <p:nvPicPr>
          <p:cNvPr id="3" name="object 3"/>
          <p:cNvPicPr/>
          <p:nvPr/>
        </p:nvPicPr>
        <p:blipFill>
          <a:blip r:embed="rId2" cstate="print"/>
          <a:stretch>
            <a:fillRect/>
          </a:stretch>
        </p:blipFill>
        <p:spPr>
          <a:xfrm>
            <a:off x="0" y="22859"/>
            <a:ext cx="3352800" cy="1328569"/>
          </a:xfrm>
          <a:prstGeom prst="rect">
            <a:avLst/>
          </a:prstGeom>
        </p:spPr>
      </p:pic>
      <p:pic>
        <p:nvPicPr>
          <p:cNvPr id="4" name="object 4"/>
          <p:cNvPicPr/>
          <p:nvPr/>
        </p:nvPicPr>
        <p:blipFill>
          <a:blip r:embed="rId3" cstate="print"/>
          <a:stretch>
            <a:fillRect/>
          </a:stretch>
        </p:blipFill>
        <p:spPr>
          <a:xfrm>
            <a:off x="5515466" y="0"/>
            <a:ext cx="1339597" cy="1328568"/>
          </a:xfrm>
          <a:prstGeom prst="rect">
            <a:avLst/>
          </a:prstGeom>
        </p:spPr>
      </p:pic>
      <p:pic>
        <p:nvPicPr>
          <p:cNvPr id="5" name="object 5"/>
          <p:cNvPicPr/>
          <p:nvPr/>
        </p:nvPicPr>
        <p:blipFill>
          <a:blip r:embed="rId4" cstate="print"/>
          <a:stretch>
            <a:fillRect/>
          </a:stretch>
        </p:blipFill>
        <p:spPr>
          <a:xfrm>
            <a:off x="10744201" y="22859"/>
            <a:ext cx="1418734" cy="1121664"/>
          </a:xfrm>
          <a:prstGeom prst="rect">
            <a:avLst/>
          </a:prstGeom>
        </p:spPr>
      </p:pic>
      <p:sp>
        <p:nvSpPr>
          <p:cNvPr id="6" name="object 6"/>
          <p:cNvSpPr txBox="1"/>
          <p:nvPr/>
        </p:nvSpPr>
        <p:spPr>
          <a:xfrm>
            <a:off x="609600" y="4587087"/>
            <a:ext cx="5080610" cy="1476302"/>
          </a:xfrm>
          <a:prstGeom prst="rect">
            <a:avLst/>
          </a:prstGeom>
        </p:spPr>
        <p:txBody>
          <a:bodyPr vert="horz" wrap="square" lIns="0" tIns="10795" rIns="0" bIns="0" rtlCol="0">
            <a:spAutoFit/>
          </a:bodyPr>
          <a:lstStyle/>
          <a:p>
            <a:pPr marL="131445" marR="5080" indent="-119380" algn="l">
              <a:lnSpc>
                <a:spcPct val="100600"/>
              </a:lnSpc>
              <a:spcBef>
                <a:spcPts val="85"/>
              </a:spcBef>
            </a:pPr>
            <a:r>
              <a:rPr sz="2000" b="1" dirty="0">
                <a:effectLst>
                  <a:outerShdw blurRad="38100" dist="38100" dir="2700000" algn="tl">
                    <a:srgbClr val="000000">
                      <a:alpha val="43137"/>
                    </a:srgbClr>
                  </a:outerShdw>
                </a:effectLst>
                <a:latin typeface="Times New Roman"/>
                <a:cs typeface="Times New Roman"/>
              </a:rPr>
              <a:t>PRESENTED</a:t>
            </a:r>
            <a:r>
              <a:rPr sz="2000" b="1" spc="-5" dirty="0">
                <a:effectLst>
                  <a:outerShdw blurRad="38100" dist="38100" dir="2700000" algn="tl">
                    <a:srgbClr val="000000">
                      <a:alpha val="43137"/>
                    </a:srgbClr>
                  </a:outerShdw>
                </a:effectLst>
                <a:latin typeface="Times New Roman"/>
                <a:cs typeface="Times New Roman"/>
              </a:rPr>
              <a:t> </a:t>
            </a:r>
            <a:r>
              <a:rPr sz="2000" b="1" spc="-25" dirty="0">
                <a:effectLst>
                  <a:outerShdw blurRad="38100" dist="38100" dir="2700000" algn="tl">
                    <a:srgbClr val="000000">
                      <a:alpha val="43137"/>
                    </a:srgbClr>
                  </a:outerShdw>
                </a:effectLst>
                <a:latin typeface="Times New Roman"/>
                <a:cs typeface="Times New Roman"/>
              </a:rPr>
              <a:t>BY: </a:t>
            </a:r>
            <a:endParaRPr lang="en-US" sz="2000" b="1" spc="-25" dirty="0">
              <a:effectLst>
                <a:outerShdw blurRad="38100" dist="38100" dir="2700000" algn="tl">
                  <a:srgbClr val="000000">
                    <a:alpha val="43137"/>
                  </a:srgbClr>
                </a:outerShdw>
              </a:effectLst>
              <a:latin typeface="Times New Roman"/>
              <a:cs typeface="Times New Roman"/>
            </a:endParaRPr>
          </a:p>
          <a:p>
            <a:pPr marL="131445" marR="5080" indent="-119380" algn="l">
              <a:lnSpc>
                <a:spcPct val="100600"/>
              </a:lnSpc>
              <a:spcBef>
                <a:spcPts val="85"/>
              </a:spcBef>
            </a:pPr>
            <a:r>
              <a:rPr lang="en-IN" b="1" spc="-25" dirty="0">
                <a:latin typeface="Times New Roman"/>
                <a:cs typeface="Times New Roman"/>
              </a:rPr>
              <a:t>  </a:t>
            </a:r>
            <a:r>
              <a:rPr lang="en-US" sz="1800" spc="-25" dirty="0">
                <a:latin typeface="Times New Roman"/>
                <a:cs typeface="Times New Roman"/>
              </a:rPr>
              <a:t>A.BALAKUMAR </a:t>
            </a:r>
            <a:r>
              <a:rPr sz="1800" spc="-10" dirty="0">
                <a:latin typeface="Times New Roman"/>
                <a:cs typeface="Times New Roman"/>
              </a:rPr>
              <a:t>(927621BEC</a:t>
            </a:r>
            <a:r>
              <a:rPr lang="en-US" sz="1800" spc="-10" dirty="0">
                <a:latin typeface="Times New Roman"/>
                <a:cs typeface="Times New Roman"/>
              </a:rPr>
              <a:t>302</a:t>
            </a:r>
            <a:r>
              <a:rPr sz="1800" spc="-10" dirty="0">
                <a:latin typeface="Times New Roman"/>
                <a:cs typeface="Times New Roman"/>
              </a:rPr>
              <a:t>)</a:t>
            </a:r>
            <a:endParaRPr lang="en-US" sz="1800" spc="-10" dirty="0">
              <a:latin typeface="Times New Roman"/>
              <a:cs typeface="Times New Roman"/>
            </a:endParaRPr>
          </a:p>
          <a:p>
            <a:pPr marL="131445" marR="5080" indent="-119380" algn="l">
              <a:lnSpc>
                <a:spcPct val="100600"/>
              </a:lnSpc>
              <a:spcBef>
                <a:spcPts val="85"/>
              </a:spcBef>
            </a:pPr>
            <a:r>
              <a:rPr lang="en-IN" spc="-10" dirty="0">
                <a:latin typeface="Times New Roman"/>
                <a:cs typeface="Times New Roman"/>
              </a:rPr>
              <a:t> </a:t>
            </a:r>
            <a:r>
              <a:rPr sz="1800" spc="-10" dirty="0">
                <a:latin typeface="Times New Roman"/>
                <a:cs typeface="Times New Roman"/>
              </a:rPr>
              <a:t> </a:t>
            </a:r>
            <a:r>
              <a:rPr lang="en-US" spc="-10" dirty="0">
                <a:latin typeface="Times New Roman"/>
                <a:cs typeface="Times New Roman"/>
              </a:rPr>
              <a:t>A.S.KAVINESH</a:t>
            </a:r>
            <a:r>
              <a:rPr sz="1800" spc="50" dirty="0">
                <a:latin typeface="Times New Roman"/>
                <a:cs typeface="Times New Roman"/>
              </a:rPr>
              <a:t> </a:t>
            </a:r>
            <a:r>
              <a:rPr sz="1800" spc="-10" dirty="0">
                <a:latin typeface="Times New Roman"/>
                <a:cs typeface="Times New Roman"/>
              </a:rPr>
              <a:t>(927621BEC</a:t>
            </a:r>
            <a:r>
              <a:rPr lang="en-US" spc="-10" dirty="0">
                <a:latin typeface="Times New Roman"/>
                <a:cs typeface="Times New Roman"/>
              </a:rPr>
              <a:t>081</a:t>
            </a:r>
            <a:r>
              <a:rPr sz="1800" spc="-10" dirty="0">
                <a:latin typeface="Times New Roman"/>
                <a:cs typeface="Times New Roman"/>
              </a:rPr>
              <a:t>) </a:t>
            </a:r>
            <a:endParaRPr lang="en-US" sz="1800" spc="-10" dirty="0">
              <a:latin typeface="Times New Roman"/>
              <a:cs typeface="Times New Roman"/>
            </a:endParaRPr>
          </a:p>
          <a:p>
            <a:pPr marL="131445" marR="5080" indent="-119380" algn="l">
              <a:lnSpc>
                <a:spcPct val="100600"/>
              </a:lnSpc>
              <a:spcBef>
                <a:spcPts val="85"/>
              </a:spcBef>
            </a:pPr>
            <a:r>
              <a:rPr lang="en-US" sz="1800" spc="-10" dirty="0">
                <a:latin typeface="Times New Roman"/>
                <a:cs typeface="Times New Roman"/>
              </a:rPr>
              <a:t>  R.MIDHUN (927621BEC</a:t>
            </a:r>
            <a:r>
              <a:rPr lang="en-US" spc="-10" dirty="0">
                <a:latin typeface="Times New Roman"/>
                <a:cs typeface="Times New Roman"/>
              </a:rPr>
              <a:t>120)</a:t>
            </a:r>
            <a:r>
              <a:rPr lang="en-US" sz="1800" spc="-10" dirty="0">
                <a:latin typeface="Times New Roman"/>
                <a:cs typeface="Times New Roman"/>
              </a:rPr>
              <a:t> </a:t>
            </a:r>
          </a:p>
          <a:p>
            <a:pPr marL="131445" marR="5080" indent="-119380" algn="l">
              <a:lnSpc>
                <a:spcPct val="100600"/>
              </a:lnSpc>
              <a:spcBef>
                <a:spcPts val="85"/>
              </a:spcBef>
            </a:pPr>
            <a:r>
              <a:rPr lang="en-US" sz="1800" spc="-10" dirty="0">
                <a:latin typeface="Times New Roman"/>
                <a:cs typeface="Times New Roman"/>
              </a:rPr>
              <a:t>  S</a:t>
            </a:r>
            <a:r>
              <a:rPr lang="en-US" spc="-10" dirty="0">
                <a:latin typeface="Times New Roman"/>
                <a:cs typeface="Times New Roman"/>
              </a:rPr>
              <a:t>.MOHAMED ANAS </a:t>
            </a:r>
            <a:r>
              <a:rPr lang="en-US" sz="1800" spc="-10" dirty="0">
                <a:latin typeface="Times New Roman"/>
                <a:cs typeface="Times New Roman"/>
              </a:rPr>
              <a:t>(927621BEC121)</a:t>
            </a:r>
            <a:endParaRPr lang="en-US" sz="1800" dirty="0">
              <a:latin typeface="Times New Roman"/>
              <a:cs typeface="Times New Roman"/>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a:t>
            </a:fld>
            <a:endParaRPr spc="-50" dirty="0"/>
          </a:p>
        </p:txBody>
      </p:sp>
      <p:sp>
        <p:nvSpPr>
          <p:cNvPr id="7" name="object 7"/>
          <p:cNvSpPr txBox="1"/>
          <p:nvPr/>
        </p:nvSpPr>
        <p:spPr>
          <a:xfrm>
            <a:off x="8177754" y="4495800"/>
            <a:ext cx="3962400" cy="936154"/>
          </a:xfrm>
          <a:prstGeom prst="rect">
            <a:avLst/>
          </a:prstGeom>
        </p:spPr>
        <p:txBody>
          <a:bodyPr vert="horz" wrap="square" lIns="0" tIns="12700" rIns="0" bIns="0" rtlCol="0">
            <a:spAutoFit/>
          </a:bodyPr>
          <a:lstStyle/>
          <a:p>
            <a:pPr marL="12700">
              <a:lnSpc>
                <a:spcPct val="100000"/>
              </a:lnSpc>
              <a:spcBef>
                <a:spcPts val="100"/>
              </a:spcBef>
            </a:pPr>
            <a:r>
              <a:rPr sz="2000" b="1" dirty="0">
                <a:effectLst>
                  <a:outerShdw blurRad="38100" dist="38100" dir="2700000" algn="tl">
                    <a:srgbClr val="000000">
                      <a:alpha val="43137"/>
                    </a:srgbClr>
                  </a:outerShdw>
                </a:effectLst>
                <a:latin typeface="Times New Roman"/>
                <a:cs typeface="Times New Roman"/>
              </a:rPr>
              <a:t>GUIDED</a:t>
            </a:r>
            <a:r>
              <a:rPr sz="2000" b="1" spc="-10" dirty="0">
                <a:effectLst>
                  <a:outerShdw blurRad="38100" dist="38100" dir="2700000" algn="tl">
                    <a:srgbClr val="000000">
                      <a:alpha val="43137"/>
                    </a:srgbClr>
                  </a:outerShdw>
                </a:effectLst>
                <a:latin typeface="Times New Roman"/>
                <a:cs typeface="Times New Roman"/>
              </a:rPr>
              <a:t> </a:t>
            </a:r>
            <a:r>
              <a:rPr sz="2000" b="1" spc="-25" dirty="0">
                <a:effectLst>
                  <a:outerShdw blurRad="38100" dist="38100" dir="2700000" algn="tl">
                    <a:srgbClr val="000000">
                      <a:alpha val="43137"/>
                    </a:srgbClr>
                  </a:outerShdw>
                </a:effectLst>
                <a:latin typeface="Times New Roman"/>
                <a:cs typeface="Times New Roman"/>
              </a:rPr>
              <a:t>BY:</a:t>
            </a:r>
            <a:endParaRPr sz="2000" dirty="0">
              <a:effectLst>
                <a:outerShdw blurRad="38100" dist="38100" dir="2700000" algn="tl">
                  <a:srgbClr val="000000">
                    <a:alpha val="43137"/>
                  </a:srgbClr>
                </a:outerShdw>
              </a:effectLst>
              <a:latin typeface="Times New Roman"/>
              <a:cs typeface="Times New Roman"/>
            </a:endParaRPr>
          </a:p>
          <a:p>
            <a:pPr marL="56515" marR="5080" indent="-44450">
              <a:lnSpc>
                <a:spcPct val="100000"/>
              </a:lnSpc>
            </a:pPr>
            <a:r>
              <a:rPr lang="en-IN" b="1" i="0" dirty="0">
                <a:solidFill>
                  <a:schemeClr val="tx1"/>
                </a:solidFill>
                <a:effectLst/>
                <a:latin typeface="Times New Roman" panose="02020603050405020304" pitchFamily="18" charset="0"/>
                <a:cs typeface="Times New Roman" panose="02020603050405020304" pitchFamily="18" charset="0"/>
              </a:rPr>
              <a:t> </a:t>
            </a:r>
            <a:r>
              <a:rPr lang="en-IN" sz="2000" i="0" dirty="0">
                <a:solidFill>
                  <a:schemeClr val="tx1"/>
                </a:solidFill>
                <a:effectLst/>
                <a:latin typeface="Times New Roman" panose="02020603050405020304" pitchFamily="18" charset="0"/>
                <a:cs typeface="Times New Roman" panose="02020603050405020304" pitchFamily="18" charset="0"/>
              </a:rPr>
              <a:t>Mr. P. T. SIVAGURUNATHAN</a:t>
            </a:r>
            <a:endParaRPr lang="en-US" sz="2000" spc="-30" dirty="0">
              <a:solidFill>
                <a:schemeClr val="tx1"/>
              </a:solidFill>
              <a:latin typeface="Times New Roman" panose="02020603050405020304" pitchFamily="18" charset="0"/>
              <a:cs typeface="Times New Roman" panose="02020603050405020304" pitchFamily="18" charset="0"/>
            </a:endParaRPr>
          </a:p>
          <a:p>
            <a:pPr marL="56515" marR="5080" indent="-44450">
              <a:lnSpc>
                <a:spcPct val="100000"/>
              </a:lnSpc>
            </a:pPr>
            <a:r>
              <a:rPr sz="2000" spc="-30" dirty="0">
                <a:latin typeface="Times New Roman"/>
                <a:cs typeface="Times New Roman"/>
              </a:rPr>
              <a:t> </a:t>
            </a:r>
            <a:r>
              <a:rPr sz="2000" spc="-10" dirty="0">
                <a:latin typeface="Times New Roman"/>
                <a:cs typeface="Times New Roman"/>
              </a:rPr>
              <a:t>AP/ECE</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65326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RESULT IN RNN TECHNIQUES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91876" y="6400741"/>
            <a:ext cx="238124" cy="156068"/>
          </a:xfrm>
          <a:prstGeom prst="rect">
            <a:avLst/>
          </a:prstGeom>
        </p:spPr>
        <p:txBody>
          <a:bodyPr vert="horz" wrap="square" lIns="0" tIns="0" rIns="0" bIns="0" rtlCol="0">
            <a:spAutoFit/>
          </a:bodyPr>
          <a:lstStyle/>
          <a:p>
            <a:pPr marL="38100">
              <a:lnSpc>
                <a:spcPts val="1240"/>
              </a:lnSpc>
            </a:pPr>
            <a:fld id="{81D60167-4931-47E6-BA6A-407CBD079E47}" type="slidenum">
              <a:rPr lang="en-IN" spc="-50" smtClean="0"/>
              <a:t>10</a:t>
            </a:fld>
            <a:endParaRPr lang="en-IN" spc="-50" dirty="0"/>
          </a:p>
        </p:txBody>
      </p:sp>
      <p:sp>
        <p:nvSpPr>
          <p:cNvPr id="3" name="object 3"/>
          <p:cNvSpPr txBox="1">
            <a:spLocks noGrp="1"/>
          </p:cNvSpPr>
          <p:nvPr>
            <p:ph type="body" idx="4294967295"/>
          </p:nvPr>
        </p:nvSpPr>
        <p:spPr>
          <a:xfrm flipH="1">
            <a:off x="1849727" y="1496098"/>
            <a:ext cx="5846472"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endParaRPr lang="pl-PL" spc="-1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54F56C6D-413D-3CCF-5EF8-5E1B755D7646}"/>
              </a:ext>
            </a:extLst>
          </p:cNvPr>
          <p:cNvGraphicFramePr>
            <a:graphicFrameLocks noGrp="1"/>
          </p:cNvGraphicFramePr>
          <p:nvPr>
            <p:extLst>
              <p:ext uri="{D42A27DB-BD31-4B8C-83A1-F6EECF244321}">
                <p14:modId xmlns:p14="http://schemas.microsoft.com/office/powerpoint/2010/main" val="3280472310"/>
              </p:ext>
            </p:extLst>
          </p:nvPr>
        </p:nvGraphicFramePr>
        <p:xfrm>
          <a:off x="990600" y="1295400"/>
          <a:ext cx="9982198" cy="4319060"/>
        </p:xfrm>
        <a:graphic>
          <a:graphicData uri="http://schemas.openxmlformats.org/drawingml/2006/table">
            <a:tbl>
              <a:tblPr firstRow="1" bandRow="1">
                <a:tableStyleId>{073A0DAA-6AF3-43AB-8588-CEC1D06C72B9}</a:tableStyleId>
              </a:tblPr>
              <a:tblGrid>
                <a:gridCol w="2420073">
                  <a:extLst>
                    <a:ext uri="{9D8B030D-6E8A-4147-A177-3AD203B41FA5}">
                      <a16:colId xmlns:a16="http://schemas.microsoft.com/office/drawing/2014/main" val="849538729"/>
                    </a:ext>
                  </a:extLst>
                </a:gridCol>
                <a:gridCol w="1825858">
                  <a:extLst>
                    <a:ext uri="{9D8B030D-6E8A-4147-A177-3AD203B41FA5}">
                      <a16:colId xmlns:a16="http://schemas.microsoft.com/office/drawing/2014/main" val="2281039074"/>
                    </a:ext>
                  </a:extLst>
                </a:gridCol>
                <a:gridCol w="1912089">
                  <a:extLst>
                    <a:ext uri="{9D8B030D-6E8A-4147-A177-3AD203B41FA5}">
                      <a16:colId xmlns:a16="http://schemas.microsoft.com/office/drawing/2014/main" val="2913000337"/>
                    </a:ext>
                  </a:extLst>
                </a:gridCol>
                <a:gridCol w="1912089">
                  <a:extLst>
                    <a:ext uri="{9D8B030D-6E8A-4147-A177-3AD203B41FA5}">
                      <a16:colId xmlns:a16="http://schemas.microsoft.com/office/drawing/2014/main" val="3324610398"/>
                    </a:ext>
                  </a:extLst>
                </a:gridCol>
                <a:gridCol w="1912089">
                  <a:extLst>
                    <a:ext uri="{9D8B030D-6E8A-4147-A177-3AD203B41FA5}">
                      <a16:colId xmlns:a16="http://schemas.microsoft.com/office/drawing/2014/main" val="1845316377"/>
                    </a:ext>
                  </a:extLst>
                </a:gridCol>
              </a:tblGrid>
              <a:tr h="86168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CLASSFICATION</a:t>
                      </a:r>
                      <a:endParaRPr lang="en-IN" dirty="0"/>
                    </a:p>
                    <a:p>
                      <a:pPr>
                        <a:lnSpc>
                          <a:spcPct val="100000"/>
                        </a:lnSpc>
                      </a:pP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PRECISON</a:t>
                      </a:r>
                      <a:endParaRPr lang="en-IN" dirty="0"/>
                    </a:p>
                    <a:p>
                      <a:pPr>
                        <a:lnSpc>
                          <a:spcPct val="100000"/>
                        </a:lnSpc>
                      </a:pPr>
                      <a:endParaRPr lang="en-IN" dirty="0"/>
                    </a:p>
                  </a:txBody>
                  <a:tcPr/>
                </a:tc>
                <a:tc>
                  <a:txBody>
                    <a:bodyPr/>
                    <a:lstStyle/>
                    <a:p>
                      <a:pPr>
                        <a:lnSpc>
                          <a:spcPct val="100000"/>
                        </a:lnSpc>
                      </a:pPr>
                      <a:r>
                        <a:rPr lang="en-US" dirty="0"/>
                        <a:t>RECALL</a:t>
                      </a:r>
                      <a:endParaRPr lang="en-IN" dirty="0"/>
                    </a:p>
                  </a:txBody>
                  <a:tcPr/>
                </a:tc>
                <a:tc>
                  <a:txBody>
                    <a:bodyPr/>
                    <a:lstStyle/>
                    <a:p>
                      <a:pPr>
                        <a:lnSpc>
                          <a:spcPct val="100000"/>
                        </a:lnSpc>
                      </a:pPr>
                      <a:r>
                        <a:rPr lang="en-US" dirty="0"/>
                        <a:t>F_SCORE</a:t>
                      </a:r>
                      <a:endParaRPr lang="en-IN" dirty="0"/>
                    </a:p>
                  </a:txBody>
                  <a:tcPr/>
                </a:tc>
                <a:tc>
                  <a:txBody>
                    <a:bodyPr/>
                    <a:lstStyle/>
                    <a:p>
                      <a:pPr>
                        <a:lnSpc>
                          <a:spcPct val="100000"/>
                        </a:lnSpc>
                      </a:pPr>
                      <a:r>
                        <a:rPr lang="en-US" dirty="0"/>
                        <a:t>SUPPORT</a:t>
                      </a:r>
                      <a:endParaRPr lang="en-IN" dirty="0"/>
                    </a:p>
                  </a:txBody>
                  <a:tcPr/>
                </a:tc>
                <a:extLst>
                  <a:ext uri="{0D108BD9-81ED-4DB2-BD59-A6C34878D82A}">
                    <a16:rowId xmlns:a16="http://schemas.microsoft.com/office/drawing/2014/main" val="2493715611"/>
                  </a:ext>
                </a:extLst>
              </a:tr>
              <a:tr h="864344">
                <a:tc>
                  <a:txBody>
                    <a:bodyPr/>
                    <a:lstStyle/>
                    <a:p>
                      <a:pPr>
                        <a:lnSpc>
                          <a:spcPct val="150000"/>
                        </a:lnSpc>
                      </a:pPr>
                      <a:r>
                        <a:rPr lang="en-US" dirty="0"/>
                        <a:t>      RELIGION</a:t>
                      </a:r>
                      <a:endParaRPr lang="en-IN" dirty="0"/>
                    </a:p>
                  </a:txBody>
                  <a:tcPr/>
                </a:tc>
                <a:tc>
                  <a:txBody>
                    <a:bodyPr/>
                    <a:lstStyle/>
                    <a:p>
                      <a:pPr>
                        <a:lnSpc>
                          <a:spcPct val="150000"/>
                        </a:lnSpc>
                      </a:pPr>
                      <a:r>
                        <a:rPr lang="en-US" dirty="0"/>
                        <a:t>    0.73</a:t>
                      </a:r>
                      <a:endParaRPr lang="en-IN" dirty="0"/>
                    </a:p>
                  </a:txBody>
                  <a:tcPr/>
                </a:tc>
                <a:tc>
                  <a:txBody>
                    <a:bodyPr/>
                    <a:lstStyle/>
                    <a:p>
                      <a:pPr>
                        <a:lnSpc>
                          <a:spcPct val="150000"/>
                        </a:lnSpc>
                      </a:pPr>
                      <a:r>
                        <a:rPr lang="en-US" dirty="0"/>
                        <a:t> 0.68</a:t>
                      </a:r>
                      <a:endParaRPr lang="en-IN" dirty="0"/>
                    </a:p>
                  </a:txBody>
                  <a:tcPr/>
                </a:tc>
                <a:tc>
                  <a:txBody>
                    <a:bodyPr/>
                    <a:lstStyle/>
                    <a:p>
                      <a:pPr>
                        <a:lnSpc>
                          <a:spcPct val="150000"/>
                        </a:lnSpc>
                      </a:pPr>
                      <a:r>
                        <a:rPr lang="en-US" dirty="0"/>
                        <a:t> 0.71</a:t>
                      </a:r>
                      <a:endParaRPr lang="en-IN" dirty="0"/>
                    </a:p>
                  </a:txBody>
                  <a:tcPr/>
                </a:tc>
                <a:tc>
                  <a:txBody>
                    <a:bodyPr/>
                    <a:lstStyle/>
                    <a:p>
                      <a:pPr>
                        <a:lnSpc>
                          <a:spcPct val="150000"/>
                        </a:lnSpc>
                      </a:pPr>
                      <a:r>
                        <a:rPr lang="en-US" dirty="0"/>
                        <a:t> 1645</a:t>
                      </a:r>
                      <a:endParaRPr lang="en-IN" dirty="0"/>
                    </a:p>
                  </a:txBody>
                  <a:tcPr/>
                </a:tc>
                <a:extLst>
                  <a:ext uri="{0D108BD9-81ED-4DB2-BD59-A6C34878D82A}">
                    <a16:rowId xmlns:a16="http://schemas.microsoft.com/office/drawing/2014/main" val="2592189941"/>
                  </a:ext>
                </a:extLst>
              </a:tr>
              <a:tr h="864344">
                <a:tc>
                  <a:txBody>
                    <a:bodyPr/>
                    <a:lstStyle/>
                    <a:p>
                      <a:pPr>
                        <a:lnSpc>
                          <a:spcPct val="150000"/>
                        </a:lnSpc>
                      </a:pPr>
                      <a:r>
                        <a:rPr lang="en-US" dirty="0"/>
                        <a:t>      AGE</a:t>
                      </a:r>
                      <a:endParaRPr lang="en-IN" dirty="0"/>
                    </a:p>
                  </a:txBody>
                  <a:tcPr/>
                </a:tc>
                <a:tc>
                  <a:txBody>
                    <a:bodyPr/>
                    <a:lstStyle/>
                    <a:p>
                      <a:pPr>
                        <a:lnSpc>
                          <a:spcPct val="150000"/>
                        </a:lnSpc>
                      </a:pPr>
                      <a:r>
                        <a:rPr lang="en-US" dirty="0"/>
                        <a:t>    0.98</a:t>
                      </a:r>
                      <a:endParaRPr lang="en-IN" dirty="0"/>
                    </a:p>
                  </a:txBody>
                  <a:tcPr/>
                </a:tc>
                <a:tc>
                  <a:txBody>
                    <a:bodyPr/>
                    <a:lstStyle/>
                    <a:p>
                      <a:pPr>
                        <a:lnSpc>
                          <a:spcPct val="150000"/>
                        </a:lnSpc>
                      </a:pPr>
                      <a:r>
                        <a:rPr lang="en-US" dirty="0"/>
                        <a:t> 0.89</a:t>
                      </a:r>
                      <a:endParaRPr lang="en-IN" dirty="0"/>
                    </a:p>
                  </a:txBody>
                  <a:tcPr/>
                </a:tc>
                <a:tc>
                  <a:txBody>
                    <a:bodyPr/>
                    <a:lstStyle/>
                    <a:p>
                      <a:pPr>
                        <a:lnSpc>
                          <a:spcPct val="150000"/>
                        </a:lnSpc>
                      </a:pPr>
                      <a:r>
                        <a:rPr lang="en-US" dirty="0"/>
                        <a:t> 0.93</a:t>
                      </a:r>
                      <a:endParaRPr lang="en-IN" dirty="0"/>
                    </a:p>
                  </a:txBody>
                  <a:tcPr/>
                </a:tc>
                <a:tc>
                  <a:txBody>
                    <a:bodyPr/>
                    <a:lstStyle/>
                    <a:p>
                      <a:pPr>
                        <a:lnSpc>
                          <a:spcPct val="150000"/>
                        </a:lnSpc>
                      </a:pPr>
                      <a:r>
                        <a:rPr lang="en-US" dirty="0"/>
                        <a:t> 1770</a:t>
                      </a:r>
                      <a:endParaRPr lang="en-IN" dirty="0"/>
                    </a:p>
                  </a:txBody>
                  <a:tcPr/>
                </a:tc>
                <a:extLst>
                  <a:ext uri="{0D108BD9-81ED-4DB2-BD59-A6C34878D82A}">
                    <a16:rowId xmlns:a16="http://schemas.microsoft.com/office/drawing/2014/main" val="1437439667"/>
                  </a:ext>
                </a:extLst>
              </a:tr>
              <a:tr h="864344">
                <a:tc>
                  <a:txBody>
                    <a:bodyPr/>
                    <a:lstStyle/>
                    <a:p>
                      <a:r>
                        <a:rPr lang="en-US" dirty="0"/>
                        <a:t>    ETHINICITY</a:t>
                      </a:r>
                      <a:endParaRPr lang="en-IN" dirty="0"/>
                    </a:p>
                  </a:txBody>
                  <a:tcPr/>
                </a:tc>
                <a:tc>
                  <a:txBody>
                    <a:bodyPr/>
                    <a:lstStyle/>
                    <a:p>
                      <a:pPr>
                        <a:lnSpc>
                          <a:spcPct val="150000"/>
                        </a:lnSpc>
                      </a:pPr>
                      <a:r>
                        <a:rPr lang="en-US" dirty="0"/>
                        <a:t>    0.62</a:t>
                      </a:r>
                      <a:endParaRPr lang="en-IN" dirty="0"/>
                    </a:p>
                  </a:txBody>
                  <a:tcPr/>
                </a:tc>
                <a:tc>
                  <a:txBody>
                    <a:bodyPr/>
                    <a:lstStyle/>
                    <a:p>
                      <a:pPr>
                        <a:lnSpc>
                          <a:spcPct val="150000"/>
                        </a:lnSpc>
                      </a:pPr>
                      <a:r>
                        <a:rPr lang="en-US" dirty="0"/>
                        <a:t> 0.73</a:t>
                      </a:r>
                      <a:endParaRPr lang="en-IN" dirty="0"/>
                    </a:p>
                  </a:txBody>
                  <a:tcPr/>
                </a:tc>
                <a:tc>
                  <a:txBody>
                    <a:bodyPr/>
                    <a:lstStyle/>
                    <a:p>
                      <a:pPr>
                        <a:lnSpc>
                          <a:spcPct val="150000"/>
                        </a:lnSpc>
                      </a:pPr>
                      <a:r>
                        <a:rPr lang="en-US" dirty="0"/>
                        <a:t> 0.67</a:t>
                      </a:r>
                      <a:endParaRPr lang="en-IN" dirty="0"/>
                    </a:p>
                  </a:txBody>
                  <a:tcPr/>
                </a:tc>
                <a:tc>
                  <a:txBody>
                    <a:bodyPr/>
                    <a:lstStyle/>
                    <a:p>
                      <a:pPr>
                        <a:lnSpc>
                          <a:spcPct val="150000"/>
                        </a:lnSpc>
                      </a:pPr>
                      <a:r>
                        <a:rPr lang="en-US" dirty="0"/>
                        <a:t> 1353</a:t>
                      </a:r>
                      <a:endParaRPr lang="en-IN" dirty="0"/>
                    </a:p>
                  </a:txBody>
                  <a:tcPr/>
                </a:tc>
                <a:extLst>
                  <a:ext uri="{0D108BD9-81ED-4DB2-BD59-A6C34878D82A}">
                    <a16:rowId xmlns:a16="http://schemas.microsoft.com/office/drawing/2014/main" val="907357059"/>
                  </a:ext>
                </a:extLst>
              </a:tr>
              <a:tr h="864344">
                <a:tc>
                  <a:txBody>
                    <a:bodyPr/>
                    <a:lstStyle/>
                    <a:p>
                      <a:r>
                        <a:rPr lang="en-US" dirty="0"/>
                        <a:t>NOT_CYBERBULLING</a:t>
                      </a:r>
                      <a:endParaRPr lang="en-IN" dirty="0"/>
                    </a:p>
                  </a:txBody>
                  <a:tcPr/>
                </a:tc>
                <a:tc>
                  <a:txBody>
                    <a:bodyPr/>
                    <a:lstStyle/>
                    <a:p>
                      <a:pPr>
                        <a:lnSpc>
                          <a:spcPct val="150000"/>
                        </a:lnSpc>
                      </a:pPr>
                      <a:r>
                        <a:rPr lang="en-US" dirty="0"/>
                        <a:t>    0.91</a:t>
                      </a:r>
                      <a:endParaRPr lang="en-IN" dirty="0"/>
                    </a:p>
                  </a:txBody>
                  <a:tcPr/>
                </a:tc>
                <a:tc>
                  <a:txBody>
                    <a:bodyPr/>
                    <a:lstStyle/>
                    <a:p>
                      <a:pPr>
                        <a:lnSpc>
                          <a:spcPct val="150000"/>
                        </a:lnSpc>
                      </a:pPr>
                      <a:r>
                        <a:rPr lang="en-US" dirty="0"/>
                        <a:t> 0.93</a:t>
                      </a:r>
                      <a:endParaRPr lang="en-IN" dirty="0"/>
                    </a:p>
                  </a:txBody>
                  <a:tcPr/>
                </a:tc>
                <a:tc>
                  <a:txBody>
                    <a:bodyPr/>
                    <a:lstStyle/>
                    <a:p>
                      <a:pPr>
                        <a:lnSpc>
                          <a:spcPct val="150000"/>
                        </a:lnSpc>
                      </a:pPr>
                      <a:r>
                        <a:rPr lang="en-US" dirty="0"/>
                        <a:t> 0.92</a:t>
                      </a:r>
                      <a:endParaRPr lang="en-IN" dirty="0"/>
                    </a:p>
                  </a:txBody>
                  <a:tcPr/>
                </a:tc>
                <a:tc>
                  <a:txBody>
                    <a:bodyPr/>
                    <a:lstStyle/>
                    <a:p>
                      <a:pPr>
                        <a:lnSpc>
                          <a:spcPct val="150000"/>
                        </a:lnSpc>
                      </a:pPr>
                      <a:r>
                        <a:rPr lang="en-US" dirty="0"/>
                        <a:t> 1611</a:t>
                      </a:r>
                      <a:endParaRPr lang="en-IN" dirty="0"/>
                    </a:p>
                  </a:txBody>
                  <a:tcPr/>
                </a:tc>
                <a:extLst>
                  <a:ext uri="{0D108BD9-81ED-4DB2-BD59-A6C34878D82A}">
                    <a16:rowId xmlns:a16="http://schemas.microsoft.com/office/drawing/2014/main" val="395456279"/>
                  </a:ext>
                </a:extLst>
              </a:tr>
            </a:tbl>
          </a:graphicData>
        </a:graphic>
      </p:graphicFrame>
    </p:spTree>
    <p:extLst>
      <p:ext uri="{BB962C8B-B14F-4D97-AF65-F5344CB8AC3E}">
        <p14:creationId xmlns:p14="http://schemas.microsoft.com/office/powerpoint/2010/main" val="351989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65326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LSTM 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46534" y="6464680"/>
            <a:ext cx="207265" cy="156068"/>
          </a:xfrm>
          <a:prstGeom prst="rect">
            <a:avLst/>
          </a:prstGeom>
        </p:spPr>
        <p:txBody>
          <a:bodyPr vert="horz" wrap="square" lIns="0" tIns="0" rIns="0" bIns="0" rtlCol="0">
            <a:spAutoFit/>
          </a:bodyPr>
          <a:lstStyle/>
          <a:p>
            <a:pPr marL="38100">
              <a:lnSpc>
                <a:spcPts val="1240"/>
              </a:lnSpc>
            </a:pPr>
            <a:r>
              <a:rPr lang="en-US" spc="-50" dirty="0"/>
              <a:t>11</a:t>
            </a:r>
            <a:endParaRPr lang="en-IN" spc="-50" dirty="0"/>
          </a:p>
        </p:txBody>
      </p:sp>
      <p:sp>
        <p:nvSpPr>
          <p:cNvPr id="3" name="object 3"/>
          <p:cNvSpPr txBox="1">
            <a:spLocks noGrp="1"/>
          </p:cNvSpPr>
          <p:nvPr>
            <p:ph type="body" idx="4294967295"/>
          </p:nvPr>
        </p:nvSpPr>
        <p:spPr>
          <a:xfrm flipH="1">
            <a:off x="1849727" y="1496098"/>
            <a:ext cx="5846472"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endParaRPr lang="pl-PL" spc="-10" dirty="0">
              <a:latin typeface="Times New Roman" panose="02020603050405020304" pitchFamily="18" charset="0"/>
              <a:cs typeface="Times New Roman" panose="02020603050405020304" pitchFamily="18" charset="0"/>
            </a:endParaRPr>
          </a:p>
        </p:txBody>
      </p:sp>
      <p:pic>
        <p:nvPicPr>
          <p:cNvPr id="8" name="Picture 7" descr="A diagram of a computer">
            <a:extLst>
              <a:ext uri="{FF2B5EF4-FFF2-40B4-BE49-F238E27FC236}">
                <a16:creationId xmlns:a16="http://schemas.microsoft.com/office/drawing/2014/main" id="{98F4558C-842B-0E53-3C74-A32232D31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76" y="1143000"/>
            <a:ext cx="9448800" cy="4953000"/>
          </a:xfrm>
          <a:prstGeom prst="rect">
            <a:avLst/>
          </a:prstGeom>
        </p:spPr>
      </p:pic>
    </p:spTree>
    <p:extLst>
      <p:ext uri="{BB962C8B-B14F-4D97-AF65-F5344CB8AC3E}">
        <p14:creationId xmlns:p14="http://schemas.microsoft.com/office/powerpoint/2010/main" val="95105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65326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LSTM 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46534" y="6464680"/>
            <a:ext cx="207265" cy="156068"/>
          </a:xfrm>
          <a:prstGeom prst="rect">
            <a:avLst/>
          </a:prstGeom>
        </p:spPr>
        <p:txBody>
          <a:bodyPr vert="horz" wrap="square" lIns="0" tIns="0" rIns="0" bIns="0" rtlCol="0">
            <a:spAutoFit/>
          </a:bodyPr>
          <a:lstStyle/>
          <a:p>
            <a:pPr marL="38100">
              <a:lnSpc>
                <a:spcPts val="1240"/>
              </a:lnSpc>
            </a:pPr>
            <a:r>
              <a:rPr lang="en-US" spc="-50" dirty="0"/>
              <a:t>11</a:t>
            </a:r>
            <a:endParaRPr lang="en-IN" spc="-50" dirty="0"/>
          </a:p>
        </p:txBody>
      </p:sp>
      <p:sp>
        <p:nvSpPr>
          <p:cNvPr id="3" name="object 3"/>
          <p:cNvSpPr txBox="1">
            <a:spLocks noGrp="1"/>
          </p:cNvSpPr>
          <p:nvPr>
            <p:ph type="body" idx="4294967295"/>
          </p:nvPr>
        </p:nvSpPr>
        <p:spPr>
          <a:xfrm flipH="1">
            <a:off x="1849727" y="1496098"/>
            <a:ext cx="5846472"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endParaRPr lang="pl-PL" spc="-1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8F4558C-842B-0E53-3C74-A32232D317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4008" y="1295400"/>
            <a:ext cx="8606792" cy="4800600"/>
          </a:xfrm>
          <a:prstGeom prst="rect">
            <a:avLst/>
          </a:prstGeom>
        </p:spPr>
      </p:pic>
    </p:spTree>
    <p:extLst>
      <p:ext uri="{BB962C8B-B14F-4D97-AF65-F5344CB8AC3E}">
        <p14:creationId xmlns:p14="http://schemas.microsoft.com/office/powerpoint/2010/main" val="3716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65326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CONFUSION MATRIX OF LSTM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46534" y="6464680"/>
            <a:ext cx="207265" cy="156068"/>
          </a:xfrm>
          <a:prstGeom prst="rect">
            <a:avLst/>
          </a:prstGeom>
        </p:spPr>
        <p:txBody>
          <a:bodyPr vert="horz" wrap="square" lIns="0" tIns="0" rIns="0" bIns="0" rtlCol="0">
            <a:spAutoFit/>
          </a:bodyPr>
          <a:lstStyle/>
          <a:p>
            <a:pPr marL="38100">
              <a:lnSpc>
                <a:spcPts val="1240"/>
              </a:lnSpc>
            </a:pPr>
            <a:fld id="{81D60167-4931-47E6-BA6A-407CBD079E47}" type="slidenum">
              <a:rPr lang="en-IN" spc="-50" smtClean="0"/>
              <a:t>13</a:t>
            </a:fld>
            <a:endParaRPr lang="en-IN" spc="-50" dirty="0"/>
          </a:p>
        </p:txBody>
      </p:sp>
      <p:sp>
        <p:nvSpPr>
          <p:cNvPr id="3" name="object 3"/>
          <p:cNvSpPr txBox="1">
            <a:spLocks noGrp="1"/>
          </p:cNvSpPr>
          <p:nvPr>
            <p:ph type="body" idx="4294967295"/>
          </p:nvPr>
        </p:nvSpPr>
        <p:spPr>
          <a:xfrm flipH="1">
            <a:off x="7391400" y="2743200"/>
            <a:ext cx="4093465" cy="1910779"/>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r>
              <a:rPr lang="en-US" b="1" spc="-10" dirty="0"/>
              <a:t>LEGEND:</a:t>
            </a:r>
          </a:p>
          <a:p>
            <a:pPr marL="12700" marR="5080" algn="just">
              <a:lnSpc>
                <a:spcPct val="100000"/>
              </a:lnSpc>
              <a:spcBef>
                <a:spcPts val="100"/>
              </a:spcBef>
              <a:tabLst>
                <a:tab pos="241300" algn="l"/>
              </a:tabLst>
            </a:pPr>
            <a:r>
              <a:rPr lang="en-US" b="1" spc="-10" dirty="0"/>
              <a:t>     </a:t>
            </a:r>
            <a:r>
              <a:rPr lang="en-US" spc="-10" dirty="0"/>
              <a:t>0-</a:t>
            </a:r>
            <a:r>
              <a:rPr lang="en-IN" spc="-10" dirty="0">
                <a:latin typeface="Times New Roman" panose="02020603050405020304" pitchFamily="18" charset="0"/>
                <a:cs typeface="Times New Roman" panose="02020603050405020304" pitchFamily="18" charset="0"/>
              </a:rPr>
              <a:t>RELIGION</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1-AGE</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2-ETHINICITY</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3-NOT_CYBERBULLING</a:t>
            </a:r>
            <a:endParaRPr lang="pl-PL" spc="-1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A557F6B-C33F-36AF-A1B8-98506C720474}"/>
              </a:ext>
            </a:extLst>
          </p:cNvPr>
          <p:cNvPicPr>
            <a:picLocks noChangeAspect="1"/>
          </p:cNvPicPr>
          <p:nvPr/>
        </p:nvPicPr>
        <p:blipFill rotWithShape="1">
          <a:blip r:embed="rId2">
            <a:extLst>
              <a:ext uri="{28A0092B-C50C-407E-A947-70E740481C1C}">
                <a14:useLocalDpi xmlns:a14="http://schemas.microsoft.com/office/drawing/2010/main" val="0"/>
              </a:ext>
            </a:extLst>
          </a:blip>
          <a:srcRect l="1332" t="1801"/>
          <a:stretch/>
        </p:blipFill>
        <p:spPr>
          <a:xfrm>
            <a:off x="1143000" y="1524000"/>
            <a:ext cx="5638800" cy="4154235"/>
          </a:xfrm>
          <a:prstGeom prst="rect">
            <a:avLst/>
          </a:prstGeom>
        </p:spPr>
      </p:pic>
    </p:spTree>
    <p:extLst>
      <p:ext uri="{BB962C8B-B14F-4D97-AF65-F5344CB8AC3E}">
        <p14:creationId xmlns:p14="http://schemas.microsoft.com/office/powerpoint/2010/main" val="63689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73708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RESULT IN LSTM TECHNIQUES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55999" y="6464680"/>
            <a:ext cx="238124" cy="156068"/>
          </a:xfrm>
          <a:prstGeom prst="rect">
            <a:avLst/>
          </a:prstGeom>
        </p:spPr>
        <p:txBody>
          <a:bodyPr vert="horz" wrap="square" lIns="0" tIns="0" rIns="0" bIns="0" rtlCol="0">
            <a:spAutoFit/>
          </a:bodyPr>
          <a:lstStyle/>
          <a:p>
            <a:pPr marL="38100">
              <a:lnSpc>
                <a:spcPts val="1240"/>
              </a:lnSpc>
            </a:pPr>
            <a:fld id="{81D60167-4931-47E6-BA6A-407CBD079E47}" type="slidenum">
              <a:rPr lang="en-IN" spc="-50" smtClean="0"/>
              <a:t>14</a:t>
            </a:fld>
            <a:endParaRPr lang="en-IN" spc="-50" dirty="0"/>
          </a:p>
        </p:txBody>
      </p:sp>
      <p:sp>
        <p:nvSpPr>
          <p:cNvPr id="3" name="object 3"/>
          <p:cNvSpPr txBox="1">
            <a:spLocks noGrp="1"/>
          </p:cNvSpPr>
          <p:nvPr>
            <p:ph type="body" idx="4294967295"/>
          </p:nvPr>
        </p:nvSpPr>
        <p:spPr>
          <a:xfrm flipH="1">
            <a:off x="1849727" y="1496098"/>
            <a:ext cx="5846472"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endParaRPr lang="pl-PL" spc="-10" dirty="0">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54F56C6D-413D-3CCF-5EF8-5E1B755D7646}"/>
              </a:ext>
            </a:extLst>
          </p:cNvPr>
          <p:cNvGraphicFramePr>
            <a:graphicFrameLocks noGrp="1"/>
          </p:cNvGraphicFramePr>
          <p:nvPr>
            <p:extLst>
              <p:ext uri="{D42A27DB-BD31-4B8C-83A1-F6EECF244321}">
                <p14:modId xmlns:p14="http://schemas.microsoft.com/office/powerpoint/2010/main" val="3996073706"/>
              </p:ext>
            </p:extLst>
          </p:nvPr>
        </p:nvGraphicFramePr>
        <p:xfrm>
          <a:off x="990600" y="1295400"/>
          <a:ext cx="9982198" cy="4319060"/>
        </p:xfrm>
        <a:graphic>
          <a:graphicData uri="http://schemas.openxmlformats.org/drawingml/2006/table">
            <a:tbl>
              <a:tblPr firstRow="1" bandRow="1">
                <a:tableStyleId>{073A0DAA-6AF3-43AB-8588-CEC1D06C72B9}</a:tableStyleId>
              </a:tblPr>
              <a:tblGrid>
                <a:gridCol w="2420073">
                  <a:extLst>
                    <a:ext uri="{9D8B030D-6E8A-4147-A177-3AD203B41FA5}">
                      <a16:colId xmlns:a16="http://schemas.microsoft.com/office/drawing/2014/main" val="849538729"/>
                    </a:ext>
                  </a:extLst>
                </a:gridCol>
                <a:gridCol w="1825858">
                  <a:extLst>
                    <a:ext uri="{9D8B030D-6E8A-4147-A177-3AD203B41FA5}">
                      <a16:colId xmlns:a16="http://schemas.microsoft.com/office/drawing/2014/main" val="2281039074"/>
                    </a:ext>
                  </a:extLst>
                </a:gridCol>
                <a:gridCol w="1912089">
                  <a:extLst>
                    <a:ext uri="{9D8B030D-6E8A-4147-A177-3AD203B41FA5}">
                      <a16:colId xmlns:a16="http://schemas.microsoft.com/office/drawing/2014/main" val="2913000337"/>
                    </a:ext>
                  </a:extLst>
                </a:gridCol>
                <a:gridCol w="1912089">
                  <a:extLst>
                    <a:ext uri="{9D8B030D-6E8A-4147-A177-3AD203B41FA5}">
                      <a16:colId xmlns:a16="http://schemas.microsoft.com/office/drawing/2014/main" val="3324610398"/>
                    </a:ext>
                  </a:extLst>
                </a:gridCol>
                <a:gridCol w="1912089">
                  <a:extLst>
                    <a:ext uri="{9D8B030D-6E8A-4147-A177-3AD203B41FA5}">
                      <a16:colId xmlns:a16="http://schemas.microsoft.com/office/drawing/2014/main" val="1845316377"/>
                    </a:ext>
                  </a:extLst>
                </a:gridCol>
              </a:tblGrid>
              <a:tr h="861684">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CLASSFICATION</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PRECISON</a:t>
                      </a:r>
                      <a:endParaRPr lang="en-IN" dirty="0"/>
                    </a:p>
                  </a:txBody>
                  <a:tcPr/>
                </a:tc>
                <a:tc>
                  <a:txBody>
                    <a:bodyPr/>
                    <a:lstStyle/>
                    <a:p>
                      <a:pPr>
                        <a:lnSpc>
                          <a:spcPct val="100000"/>
                        </a:lnSpc>
                      </a:pPr>
                      <a:r>
                        <a:rPr lang="en-US" dirty="0"/>
                        <a:t>RECALL</a:t>
                      </a:r>
                      <a:endParaRPr lang="en-IN" dirty="0"/>
                    </a:p>
                  </a:txBody>
                  <a:tcPr/>
                </a:tc>
                <a:tc>
                  <a:txBody>
                    <a:bodyPr/>
                    <a:lstStyle/>
                    <a:p>
                      <a:pPr>
                        <a:lnSpc>
                          <a:spcPct val="100000"/>
                        </a:lnSpc>
                      </a:pPr>
                      <a:r>
                        <a:rPr lang="en-US" dirty="0"/>
                        <a:t>F_SCORE</a:t>
                      </a:r>
                      <a:endParaRPr lang="en-IN" dirty="0"/>
                    </a:p>
                  </a:txBody>
                  <a:tcPr/>
                </a:tc>
                <a:tc>
                  <a:txBody>
                    <a:bodyPr/>
                    <a:lstStyle/>
                    <a:p>
                      <a:pPr>
                        <a:lnSpc>
                          <a:spcPct val="100000"/>
                        </a:lnSpc>
                      </a:pPr>
                      <a:r>
                        <a:rPr lang="en-US" dirty="0"/>
                        <a:t>SUPPORT</a:t>
                      </a:r>
                      <a:endParaRPr lang="en-IN" dirty="0"/>
                    </a:p>
                  </a:txBody>
                  <a:tcPr/>
                </a:tc>
                <a:extLst>
                  <a:ext uri="{0D108BD9-81ED-4DB2-BD59-A6C34878D82A}">
                    <a16:rowId xmlns:a16="http://schemas.microsoft.com/office/drawing/2014/main" val="2493715611"/>
                  </a:ext>
                </a:extLst>
              </a:tr>
              <a:tr h="864344">
                <a:tc>
                  <a:txBody>
                    <a:bodyPr/>
                    <a:lstStyle/>
                    <a:p>
                      <a:pPr>
                        <a:lnSpc>
                          <a:spcPct val="150000"/>
                        </a:lnSpc>
                      </a:pPr>
                      <a:r>
                        <a:rPr lang="en-US" dirty="0"/>
                        <a:t>      RELIGION</a:t>
                      </a:r>
                      <a:endParaRPr lang="en-IN" dirty="0"/>
                    </a:p>
                  </a:txBody>
                  <a:tcPr/>
                </a:tc>
                <a:tc>
                  <a:txBody>
                    <a:bodyPr/>
                    <a:lstStyle/>
                    <a:p>
                      <a:pPr>
                        <a:lnSpc>
                          <a:spcPct val="150000"/>
                        </a:lnSpc>
                      </a:pPr>
                      <a:r>
                        <a:rPr lang="en-US" dirty="0"/>
                        <a:t>  0.94</a:t>
                      </a:r>
                      <a:endParaRPr lang="en-IN" dirty="0"/>
                    </a:p>
                  </a:txBody>
                  <a:tcPr/>
                </a:tc>
                <a:tc>
                  <a:txBody>
                    <a:bodyPr/>
                    <a:lstStyle/>
                    <a:p>
                      <a:pPr>
                        <a:lnSpc>
                          <a:spcPct val="150000"/>
                        </a:lnSpc>
                      </a:pPr>
                      <a:r>
                        <a:rPr lang="en-US" dirty="0"/>
                        <a:t>0.98</a:t>
                      </a:r>
                      <a:endParaRPr lang="en-IN" dirty="0"/>
                    </a:p>
                  </a:txBody>
                  <a:tcPr/>
                </a:tc>
                <a:tc>
                  <a:txBody>
                    <a:bodyPr/>
                    <a:lstStyle/>
                    <a:p>
                      <a:pPr>
                        <a:lnSpc>
                          <a:spcPct val="150000"/>
                        </a:lnSpc>
                      </a:pPr>
                      <a:r>
                        <a:rPr lang="en-US" dirty="0"/>
                        <a:t>0.96</a:t>
                      </a:r>
                      <a:endParaRPr lang="en-IN" dirty="0"/>
                    </a:p>
                  </a:txBody>
                  <a:tcPr/>
                </a:tc>
                <a:tc>
                  <a:txBody>
                    <a:bodyPr/>
                    <a:lstStyle/>
                    <a:p>
                      <a:pPr>
                        <a:lnSpc>
                          <a:spcPct val="150000"/>
                        </a:lnSpc>
                      </a:pPr>
                      <a:r>
                        <a:rPr lang="en-US" dirty="0"/>
                        <a:t>1536</a:t>
                      </a:r>
                      <a:endParaRPr lang="en-IN" dirty="0"/>
                    </a:p>
                  </a:txBody>
                  <a:tcPr/>
                </a:tc>
                <a:extLst>
                  <a:ext uri="{0D108BD9-81ED-4DB2-BD59-A6C34878D82A}">
                    <a16:rowId xmlns:a16="http://schemas.microsoft.com/office/drawing/2014/main" val="2592189941"/>
                  </a:ext>
                </a:extLst>
              </a:tr>
              <a:tr h="864344">
                <a:tc>
                  <a:txBody>
                    <a:bodyPr/>
                    <a:lstStyle/>
                    <a:p>
                      <a:pPr>
                        <a:lnSpc>
                          <a:spcPct val="150000"/>
                        </a:lnSpc>
                      </a:pPr>
                      <a:r>
                        <a:rPr lang="en-US" dirty="0"/>
                        <a:t>      AGE</a:t>
                      </a:r>
                      <a:endParaRPr lang="en-IN" dirty="0"/>
                    </a:p>
                  </a:txBody>
                  <a:tcPr/>
                </a:tc>
                <a:tc>
                  <a:txBody>
                    <a:bodyPr/>
                    <a:lstStyle/>
                    <a:p>
                      <a:pPr>
                        <a:lnSpc>
                          <a:spcPct val="150000"/>
                        </a:lnSpc>
                      </a:pPr>
                      <a:r>
                        <a:rPr lang="en-US" dirty="0"/>
                        <a:t> 0.98</a:t>
                      </a:r>
                      <a:endParaRPr lang="en-IN" dirty="0"/>
                    </a:p>
                  </a:txBody>
                  <a:tcPr/>
                </a:tc>
                <a:tc>
                  <a:txBody>
                    <a:bodyPr/>
                    <a:lstStyle/>
                    <a:p>
                      <a:pPr>
                        <a:lnSpc>
                          <a:spcPct val="150000"/>
                        </a:lnSpc>
                      </a:pPr>
                      <a:r>
                        <a:rPr lang="en-US" dirty="0"/>
                        <a:t>0.98</a:t>
                      </a:r>
                      <a:endParaRPr lang="en-IN" dirty="0"/>
                    </a:p>
                  </a:txBody>
                  <a:tcPr/>
                </a:tc>
                <a:tc>
                  <a:txBody>
                    <a:bodyPr/>
                    <a:lstStyle/>
                    <a:p>
                      <a:pPr>
                        <a:lnSpc>
                          <a:spcPct val="150000"/>
                        </a:lnSpc>
                      </a:pPr>
                      <a:r>
                        <a:rPr lang="en-US" dirty="0"/>
                        <a:t>0.98</a:t>
                      </a:r>
                      <a:endParaRPr lang="en-IN" dirty="0"/>
                    </a:p>
                  </a:txBody>
                  <a:tcPr/>
                </a:tc>
                <a:tc>
                  <a:txBody>
                    <a:bodyPr/>
                    <a:lstStyle/>
                    <a:p>
                      <a:pPr>
                        <a:lnSpc>
                          <a:spcPct val="150000"/>
                        </a:lnSpc>
                      </a:pPr>
                      <a:r>
                        <a:rPr lang="en-US" dirty="0"/>
                        <a:t>1604</a:t>
                      </a:r>
                      <a:endParaRPr lang="en-IN" dirty="0"/>
                    </a:p>
                  </a:txBody>
                  <a:tcPr/>
                </a:tc>
                <a:extLst>
                  <a:ext uri="{0D108BD9-81ED-4DB2-BD59-A6C34878D82A}">
                    <a16:rowId xmlns:a16="http://schemas.microsoft.com/office/drawing/2014/main" val="1437439667"/>
                  </a:ext>
                </a:extLst>
              </a:tr>
              <a:tr h="864344">
                <a:tc>
                  <a:txBody>
                    <a:bodyPr/>
                    <a:lstStyle/>
                    <a:p>
                      <a:r>
                        <a:rPr lang="en-US" dirty="0"/>
                        <a:t>    ETHINICITY</a:t>
                      </a:r>
                      <a:endParaRPr lang="en-IN" dirty="0"/>
                    </a:p>
                  </a:txBody>
                  <a:tcPr/>
                </a:tc>
                <a:tc>
                  <a:txBody>
                    <a:bodyPr/>
                    <a:lstStyle/>
                    <a:p>
                      <a:pPr>
                        <a:lnSpc>
                          <a:spcPct val="150000"/>
                        </a:lnSpc>
                      </a:pPr>
                      <a:r>
                        <a:rPr lang="en-US" dirty="0"/>
                        <a:t> 0.92</a:t>
                      </a:r>
                      <a:endParaRPr lang="en-IN" dirty="0"/>
                    </a:p>
                  </a:txBody>
                  <a:tcPr/>
                </a:tc>
                <a:tc>
                  <a:txBody>
                    <a:bodyPr/>
                    <a:lstStyle/>
                    <a:p>
                      <a:pPr>
                        <a:lnSpc>
                          <a:spcPct val="150000"/>
                        </a:lnSpc>
                      </a:pPr>
                      <a:r>
                        <a:rPr lang="en-US" dirty="0"/>
                        <a:t>0.91</a:t>
                      </a:r>
                      <a:endParaRPr lang="en-IN" dirty="0"/>
                    </a:p>
                  </a:txBody>
                  <a:tcPr/>
                </a:tc>
                <a:tc>
                  <a:txBody>
                    <a:bodyPr/>
                    <a:lstStyle/>
                    <a:p>
                      <a:pPr>
                        <a:lnSpc>
                          <a:spcPct val="150000"/>
                        </a:lnSpc>
                      </a:pPr>
                      <a:r>
                        <a:rPr lang="en-US" dirty="0"/>
                        <a:t>0.92</a:t>
                      </a:r>
                      <a:endParaRPr lang="en-IN" dirty="0"/>
                    </a:p>
                  </a:txBody>
                  <a:tcPr/>
                </a:tc>
                <a:tc>
                  <a:txBody>
                    <a:bodyPr/>
                    <a:lstStyle/>
                    <a:p>
                      <a:pPr>
                        <a:lnSpc>
                          <a:spcPct val="150000"/>
                        </a:lnSpc>
                      </a:pPr>
                      <a:r>
                        <a:rPr lang="en-US" dirty="0"/>
                        <a:t>1592</a:t>
                      </a:r>
                      <a:endParaRPr lang="en-IN" dirty="0"/>
                    </a:p>
                  </a:txBody>
                  <a:tcPr/>
                </a:tc>
                <a:extLst>
                  <a:ext uri="{0D108BD9-81ED-4DB2-BD59-A6C34878D82A}">
                    <a16:rowId xmlns:a16="http://schemas.microsoft.com/office/drawing/2014/main" val="907357059"/>
                  </a:ext>
                </a:extLst>
              </a:tr>
              <a:tr h="864344">
                <a:tc>
                  <a:txBody>
                    <a:bodyPr/>
                    <a:lstStyle/>
                    <a:p>
                      <a:r>
                        <a:rPr lang="en-US" dirty="0"/>
                        <a:t>NOT_CYBERBULLING</a:t>
                      </a:r>
                      <a:endParaRPr lang="en-IN" dirty="0"/>
                    </a:p>
                  </a:txBody>
                  <a:tcPr/>
                </a:tc>
                <a:tc>
                  <a:txBody>
                    <a:bodyPr/>
                    <a:lstStyle/>
                    <a:p>
                      <a:pPr>
                        <a:lnSpc>
                          <a:spcPct val="150000"/>
                        </a:lnSpc>
                      </a:pPr>
                      <a:r>
                        <a:rPr lang="en-US" dirty="0"/>
                        <a:t> 0.96</a:t>
                      </a:r>
                      <a:endParaRPr lang="en-IN" dirty="0"/>
                    </a:p>
                  </a:txBody>
                  <a:tcPr/>
                </a:tc>
                <a:tc>
                  <a:txBody>
                    <a:bodyPr/>
                    <a:lstStyle/>
                    <a:p>
                      <a:pPr>
                        <a:lnSpc>
                          <a:spcPct val="150000"/>
                        </a:lnSpc>
                      </a:pPr>
                      <a:r>
                        <a:rPr lang="en-US" dirty="0"/>
                        <a:t>0.94</a:t>
                      </a:r>
                      <a:endParaRPr lang="en-IN" dirty="0"/>
                    </a:p>
                  </a:txBody>
                  <a:tcPr/>
                </a:tc>
                <a:tc>
                  <a:txBody>
                    <a:bodyPr/>
                    <a:lstStyle/>
                    <a:p>
                      <a:pPr>
                        <a:lnSpc>
                          <a:spcPct val="150000"/>
                        </a:lnSpc>
                      </a:pPr>
                      <a:r>
                        <a:rPr lang="en-US" dirty="0"/>
                        <a:t>0.95</a:t>
                      </a:r>
                      <a:endParaRPr lang="en-IN" dirty="0"/>
                    </a:p>
                  </a:txBody>
                  <a:tcPr/>
                </a:tc>
                <a:tc>
                  <a:txBody>
                    <a:bodyPr/>
                    <a:lstStyle/>
                    <a:p>
                      <a:pPr>
                        <a:lnSpc>
                          <a:spcPct val="150000"/>
                        </a:lnSpc>
                      </a:pPr>
                      <a:r>
                        <a:rPr lang="en-US" dirty="0"/>
                        <a:t>1647</a:t>
                      </a:r>
                      <a:endParaRPr lang="en-IN" dirty="0"/>
                    </a:p>
                  </a:txBody>
                  <a:tcPr/>
                </a:tc>
                <a:extLst>
                  <a:ext uri="{0D108BD9-81ED-4DB2-BD59-A6C34878D82A}">
                    <a16:rowId xmlns:a16="http://schemas.microsoft.com/office/drawing/2014/main" val="395456279"/>
                  </a:ext>
                </a:extLst>
              </a:tr>
            </a:tbl>
          </a:graphicData>
        </a:graphic>
      </p:graphicFrame>
    </p:spTree>
    <p:extLst>
      <p:ext uri="{BB962C8B-B14F-4D97-AF65-F5344CB8AC3E}">
        <p14:creationId xmlns:p14="http://schemas.microsoft.com/office/powerpoint/2010/main" val="2885012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8977" y="421051"/>
            <a:ext cx="4038600" cy="689291"/>
          </a:xfrm>
          <a:prstGeom prst="rect">
            <a:avLst/>
          </a:prstGeom>
        </p:spPr>
        <p:txBody>
          <a:bodyPr vert="horz" wrap="square" lIns="0" tIns="12065" rIns="0" bIns="0" rtlCol="0">
            <a:spAutoFit/>
          </a:bodyPr>
          <a:lstStyle/>
          <a:p>
            <a:pPr marL="12700">
              <a:lnSpc>
                <a:spcPct val="100000"/>
              </a:lnSpc>
              <a:spcBef>
                <a:spcPts val="95"/>
              </a:spcBef>
            </a:pPr>
            <a:r>
              <a:rPr lang="en-US" sz="4400" spc="-10" dirty="0">
                <a:effectLst>
                  <a:outerShdw blurRad="38100" dist="38100" dir="2700000" algn="tl">
                    <a:srgbClr val="000000">
                      <a:alpha val="43137"/>
                    </a:srgbClr>
                  </a:outerShdw>
                </a:effectLst>
              </a:rPr>
              <a:t>RNN</a:t>
            </a:r>
            <a:r>
              <a:rPr lang="en-US" spc="-10" dirty="0">
                <a:effectLst>
                  <a:outerShdw blurRad="38100" dist="38100" dir="2700000" algn="tl">
                    <a:srgbClr val="000000">
                      <a:alpha val="43137"/>
                    </a:srgbClr>
                  </a:outerShdw>
                </a:effectLst>
              </a:rPr>
              <a:t>  </a:t>
            </a:r>
            <a:r>
              <a:rPr lang="en-US" sz="4400" spc="-10" dirty="0">
                <a:effectLst>
                  <a:outerShdw blurRad="38100" dist="38100" dir="2700000" algn="tl">
                    <a:srgbClr val="000000">
                      <a:alpha val="43137"/>
                    </a:srgbClr>
                  </a:outerShdw>
                </a:effectLst>
              </a:rPr>
              <a:t>VS</a:t>
            </a:r>
            <a:r>
              <a:rPr lang="en-US" spc="-10" dirty="0">
                <a:effectLst>
                  <a:outerShdw blurRad="38100" dist="38100" dir="2700000" algn="tl">
                    <a:srgbClr val="000000">
                      <a:alpha val="43137"/>
                    </a:srgbClr>
                  </a:outerShdw>
                </a:effectLst>
              </a:rPr>
              <a:t>  </a:t>
            </a:r>
            <a:r>
              <a:rPr lang="en-US" sz="4400" spc="-10" dirty="0">
                <a:effectLst>
                  <a:outerShdw blurRad="38100" dist="38100" dir="2700000" algn="tl">
                    <a:srgbClr val="000000">
                      <a:alpha val="43137"/>
                    </a:srgbClr>
                  </a:outerShdw>
                </a:effectLst>
              </a:rPr>
              <a:t>LSTM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xfrm>
            <a:off x="11155999" y="6461646"/>
            <a:ext cx="238124" cy="156068"/>
          </a:xfrm>
          <a:prstGeom prst="rect">
            <a:avLst/>
          </a:prstGeom>
        </p:spPr>
        <p:txBody>
          <a:bodyPr vert="horz" wrap="square" lIns="0" tIns="0" rIns="0" bIns="0" rtlCol="0">
            <a:spAutoFit/>
          </a:bodyPr>
          <a:lstStyle/>
          <a:p>
            <a:pPr marL="38100">
              <a:lnSpc>
                <a:spcPts val="1240"/>
              </a:lnSpc>
            </a:pPr>
            <a:fld id="{81D60167-4931-47E6-BA6A-407CBD079E47}" type="slidenum">
              <a:rPr lang="en-IN" spc="-50" smtClean="0"/>
              <a:t>15</a:t>
            </a:fld>
            <a:endParaRPr lang="en-IN" spc="-50" dirty="0"/>
          </a:p>
        </p:txBody>
      </p:sp>
      <p:sp>
        <p:nvSpPr>
          <p:cNvPr id="3" name="object 3"/>
          <p:cNvSpPr txBox="1">
            <a:spLocks noGrp="1"/>
          </p:cNvSpPr>
          <p:nvPr>
            <p:ph type="body" idx="4294967295"/>
          </p:nvPr>
        </p:nvSpPr>
        <p:spPr>
          <a:xfrm flipH="1">
            <a:off x="1849727" y="1496098"/>
            <a:ext cx="5846472"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endParaRPr lang="pl-PL" spc="-1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9483C8E8-2123-2C7F-EBD7-EF8CCFF8AADF}"/>
              </a:ext>
            </a:extLst>
          </p:cNvPr>
          <p:cNvGraphicFramePr>
            <a:graphicFrameLocks noGrp="1"/>
          </p:cNvGraphicFramePr>
          <p:nvPr>
            <p:extLst>
              <p:ext uri="{D42A27DB-BD31-4B8C-83A1-F6EECF244321}">
                <p14:modId xmlns:p14="http://schemas.microsoft.com/office/powerpoint/2010/main" val="300997174"/>
              </p:ext>
            </p:extLst>
          </p:nvPr>
        </p:nvGraphicFramePr>
        <p:xfrm>
          <a:off x="1260473" y="1496098"/>
          <a:ext cx="10012997" cy="3454400"/>
        </p:xfrm>
        <a:graphic>
          <a:graphicData uri="http://schemas.openxmlformats.org/drawingml/2006/table">
            <a:tbl>
              <a:tblPr firstRow="1" bandRow="1">
                <a:tableStyleId>{073A0DAA-6AF3-43AB-8588-CEC1D06C72B9}</a:tableStyleId>
              </a:tblPr>
              <a:tblGrid>
                <a:gridCol w="3337665">
                  <a:extLst>
                    <a:ext uri="{9D8B030D-6E8A-4147-A177-3AD203B41FA5}">
                      <a16:colId xmlns:a16="http://schemas.microsoft.com/office/drawing/2014/main" val="1804681168"/>
                    </a:ext>
                  </a:extLst>
                </a:gridCol>
                <a:gridCol w="3977535">
                  <a:extLst>
                    <a:ext uri="{9D8B030D-6E8A-4147-A177-3AD203B41FA5}">
                      <a16:colId xmlns:a16="http://schemas.microsoft.com/office/drawing/2014/main" val="1388946003"/>
                    </a:ext>
                  </a:extLst>
                </a:gridCol>
                <a:gridCol w="2697797">
                  <a:extLst>
                    <a:ext uri="{9D8B030D-6E8A-4147-A177-3AD203B41FA5}">
                      <a16:colId xmlns:a16="http://schemas.microsoft.com/office/drawing/2014/main" val="4181442703"/>
                    </a:ext>
                  </a:extLst>
                </a:gridCol>
              </a:tblGrid>
              <a:tr h="309880">
                <a:tc>
                  <a:txBody>
                    <a:bodyPr/>
                    <a:lstStyle/>
                    <a:p>
                      <a:pPr algn="ctr"/>
                      <a:r>
                        <a:rPr lang="en-US" sz="4400" dirty="0">
                          <a:latin typeface="Times New Roman" panose="02020603050405020304" pitchFamily="18" charset="0"/>
                          <a:cs typeface="Times New Roman" panose="02020603050405020304" pitchFamily="18" charset="0"/>
                        </a:rPr>
                        <a:t>MODEL</a:t>
                      </a:r>
                      <a:endParaRPr lang="en-IN" sz="4400" dirty="0">
                        <a:latin typeface="Times New Roman" panose="02020603050405020304" pitchFamily="18" charset="0"/>
                        <a:cs typeface="Times New Roman" panose="02020603050405020304" pitchFamily="18" charset="0"/>
                      </a:endParaRPr>
                    </a:p>
                  </a:txBody>
                  <a:tcPr>
                    <a:solidFill>
                      <a:schemeClr val="tx1">
                        <a:lumMod val="95000"/>
                        <a:lumOff val="5000"/>
                      </a:schemeClr>
                    </a:solidFill>
                  </a:tcPr>
                </a:tc>
                <a:tc>
                  <a:txBody>
                    <a:bodyPr/>
                    <a:lstStyle/>
                    <a:p>
                      <a:r>
                        <a:rPr lang="en-US" sz="4400" b="1" dirty="0">
                          <a:latin typeface="Times New Roman" panose="02020603050405020304" pitchFamily="18" charset="0"/>
                          <a:cs typeface="Times New Roman" panose="02020603050405020304" pitchFamily="18" charset="0"/>
                        </a:rPr>
                        <a:t>  ACCURACY</a:t>
                      </a:r>
                      <a:endParaRPr lang="en-IN" sz="4400" b="1" dirty="0">
                        <a:latin typeface="Times New Roman" panose="02020603050405020304" pitchFamily="18" charset="0"/>
                        <a:cs typeface="Times New Roman" panose="02020603050405020304" pitchFamily="18" charset="0"/>
                      </a:endParaRPr>
                    </a:p>
                  </a:txBody>
                  <a:tcPr/>
                </a:tc>
                <a:tc>
                  <a:txBody>
                    <a:bodyPr/>
                    <a:lstStyle/>
                    <a:p>
                      <a:r>
                        <a:rPr lang="en-US" sz="4400" b="1" dirty="0">
                          <a:latin typeface="Times New Roman" panose="02020603050405020304" pitchFamily="18" charset="0"/>
                          <a:cs typeface="Times New Roman" panose="02020603050405020304" pitchFamily="18" charset="0"/>
                        </a:rPr>
                        <a:t>    LOSS</a:t>
                      </a:r>
                      <a:endParaRPr lang="en-IN" sz="4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26423513"/>
                  </a:ext>
                </a:extLst>
              </a:tr>
              <a:tr h="1346200">
                <a:tc>
                  <a:txBody>
                    <a:bodyPr/>
                    <a:lstStyle/>
                    <a:p>
                      <a:pPr>
                        <a:lnSpc>
                          <a:spcPct val="150000"/>
                        </a:lnSpc>
                      </a:pPr>
                      <a:r>
                        <a:rPr lang="en-US" sz="4400" b="1" dirty="0">
                          <a:latin typeface="Times New Roman" panose="02020603050405020304" pitchFamily="18" charset="0"/>
                          <a:cs typeface="Times New Roman" panose="02020603050405020304" pitchFamily="18" charset="0"/>
                        </a:rPr>
                        <a:t>      RNN</a:t>
                      </a:r>
                      <a:endParaRPr lang="en-IN" sz="4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nSpc>
                          <a:spcPct val="150000"/>
                        </a:lnSpc>
                      </a:pPr>
                      <a:r>
                        <a:rPr lang="en-US" sz="4400" dirty="0">
                          <a:latin typeface="Times New Roman" panose="02020603050405020304" pitchFamily="18" charset="0"/>
                          <a:cs typeface="Times New Roman" panose="02020603050405020304" pitchFamily="18" charset="0"/>
                        </a:rPr>
                        <a:t>         81.07</a:t>
                      </a:r>
                      <a:endParaRPr lang="en-IN" sz="4400"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nSpc>
                          <a:spcPct val="150000"/>
                        </a:lnSpc>
                      </a:pPr>
                      <a:r>
                        <a:rPr lang="en-US" sz="4400" dirty="0">
                          <a:latin typeface="Times New Roman" panose="02020603050405020304" pitchFamily="18" charset="0"/>
                          <a:cs typeface="Times New Roman" panose="02020603050405020304" pitchFamily="18" charset="0"/>
                        </a:rPr>
                        <a:t>     18.92</a:t>
                      </a:r>
                      <a:endParaRPr lang="en-IN" sz="4400"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594750782"/>
                  </a:ext>
                </a:extLst>
              </a:tr>
              <a:tr h="1346200">
                <a:tc>
                  <a:txBody>
                    <a:bodyPr/>
                    <a:lstStyle/>
                    <a:p>
                      <a:pPr>
                        <a:lnSpc>
                          <a:spcPct val="150000"/>
                        </a:lnSpc>
                      </a:pPr>
                      <a:r>
                        <a:rPr lang="en-US" sz="4400" b="1" dirty="0">
                          <a:latin typeface="Times New Roman" panose="02020603050405020304" pitchFamily="18" charset="0"/>
                          <a:cs typeface="Times New Roman" panose="02020603050405020304" pitchFamily="18" charset="0"/>
                        </a:rPr>
                        <a:t>     LSTM</a:t>
                      </a:r>
                      <a:endParaRPr lang="en-IN" sz="4400" b="1"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nSpc>
                          <a:spcPct val="150000"/>
                        </a:lnSpc>
                      </a:pPr>
                      <a:r>
                        <a:rPr lang="en-US" sz="4400" dirty="0">
                          <a:latin typeface="Times New Roman" panose="02020603050405020304" pitchFamily="18" charset="0"/>
                          <a:cs typeface="Times New Roman" panose="02020603050405020304" pitchFamily="18" charset="0"/>
                        </a:rPr>
                        <a:t>         95.25</a:t>
                      </a:r>
                      <a:endParaRPr lang="en-IN" sz="44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4400" dirty="0">
                          <a:latin typeface="Times New Roman" panose="02020603050405020304" pitchFamily="18" charset="0"/>
                          <a:cs typeface="Times New Roman" panose="02020603050405020304" pitchFamily="18" charset="0"/>
                        </a:rPr>
                        <a:t>     4.74 </a:t>
                      </a:r>
                      <a:endParaRPr lang="en-IN" sz="4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6956037"/>
                  </a:ext>
                </a:extLst>
              </a:tr>
            </a:tbl>
          </a:graphicData>
        </a:graphic>
      </p:graphicFrame>
    </p:spTree>
    <p:extLst>
      <p:ext uri="{BB962C8B-B14F-4D97-AF65-F5344CB8AC3E}">
        <p14:creationId xmlns:p14="http://schemas.microsoft.com/office/powerpoint/2010/main" val="677172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9724"/>
            <a:ext cx="5246065" cy="566822"/>
          </a:xfrm>
          <a:prstGeom prst="rect">
            <a:avLst/>
          </a:prstGeom>
        </p:spPr>
        <p:txBody>
          <a:bodyPr vert="horz" wrap="square" lIns="0" tIns="12700" rIns="0" bIns="0" rtlCol="0">
            <a:spAutoFit/>
          </a:bodyPr>
          <a:lstStyle/>
          <a:p>
            <a:pPr marL="12700">
              <a:lnSpc>
                <a:spcPct val="100000"/>
              </a:lnSpc>
              <a:spcBef>
                <a:spcPts val="100"/>
              </a:spcBef>
            </a:pPr>
            <a:r>
              <a:rPr sz="3600" spc="-10" dirty="0">
                <a:effectLst>
                  <a:outerShdw blurRad="38100" dist="38100" dir="2700000" algn="tl">
                    <a:srgbClr val="000000">
                      <a:alpha val="43137"/>
                    </a:srgbClr>
                  </a:outerShdw>
                </a:effectLst>
                <a:latin typeface="Times New Roman"/>
                <a:cs typeface="Times New Roman"/>
              </a:rPr>
              <a:t>REFERENCES</a:t>
            </a:r>
            <a:endParaRPr sz="3600" dirty="0">
              <a:effectLst>
                <a:outerShdw blurRad="38100" dist="38100" dir="2700000" algn="tl">
                  <a:srgbClr val="000000">
                    <a:alpha val="43137"/>
                  </a:srgbClr>
                </a:outerShdw>
              </a:effectLst>
              <a:latin typeface="Times New Roman"/>
              <a:cs typeface="Times New Roman"/>
            </a:endParaRPr>
          </a:p>
        </p:txBody>
      </p:sp>
      <p:sp>
        <p:nvSpPr>
          <p:cNvPr id="15" name="Text Placeholder 14">
            <a:extLst>
              <a:ext uri="{FF2B5EF4-FFF2-40B4-BE49-F238E27FC236}">
                <a16:creationId xmlns:a16="http://schemas.microsoft.com/office/drawing/2014/main" id="{00DB2BEC-663A-1F17-ED6D-2AF0E502C085}"/>
              </a:ext>
            </a:extLst>
          </p:cNvPr>
          <p:cNvSpPr>
            <a:spLocks noGrp="1"/>
          </p:cNvSpPr>
          <p:nvPr>
            <p:ph type="body" idx="1"/>
          </p:nvPr>
        </p:nvSpPr>
        <p:spPr>
          <a:xfrm>
            <a:off x="866647" y="3109006"/>
            <a:ext cx="10279888" cy="1107996"/>
          </a:xfrm>
        </p:spPr>
        <p:txBody>
          <a:bodyPr/>
          <a:lstStyle/>
          <a:p>
            <a:pPr algn="just"/>
            <a:r>
              <a:rPr lang="en-IN" b="1" dirty="0">
                <a:latin typeface="Times New Roman" panose="02020603050405020304" pitchFamily="18" charset="0"/>
                <a:cs typeface="Times New Roman" panose="02020603050405020304" pitchFamily="18" charset="0"/>
              </a:rPr>
              <a:t>[2] </a:t>
            </a:r>
            <a:r>
              <a:rPr lang="en-IN" b="0" i="0" dirty="0">
                <a:effectLst/>
                <a:latin typeface="Times New Roman" panose="02020603050405020304" pitchFamily="18" charset="0"/>
                <a:cs typeface="Times New Roman" panose="02020603050405020304" pitchFamily="18" charset="0"/>
              </a:rPr>
              <a:t>S. Rajput, R. Gupta, et al,. </a:t>
            </a:r>
            <a:r>
              <a:rPr lang="en-US" b="0" i="0" dirty="0">
                <a:effectLst/>
                <a:latin typeface="Times New Roman" panose="02020603050405020304" pitchFamily="18" charset="0"/>
                <a:cs typeface="Times New Roman" panose="02020603050405020304" pitchFamily="18" charset="0"/>
              </a:rPr>
              <a:t>"Cyberbullying Detection on Social Media Using Deep Learning” Published in a Survey 2020 5th International Conference on Computing, Communication and Security (ICCCS)</a:t>
            </a:r>
            <a:endParaRPr lang="en-IN"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10" name="object 10"/>
          <p:cNvSpPr txBox="1">
            <a:spLocks noGrp="1"/>
          </p:cNvSpPr>
          <p:nvPr>
            <p:ph type="sldNum" sz="quarter" idx="7"/>
          </p:nvPr>
        </p:nvSpPr>
        <p:spPr>
          <a:xfrm>
            <a:off x="11146535" y="6464680"/>
            <a:ext cx="275589" cy="156068"/>
          </a:xfrm>
          <a:prstGeom prst="rect">
            <a:avLst/>
          </a:prstGeom>
        </p:spPr>
        <p:txBody>
          <a:bodyPr vert="horz" wrap="square" lIns="0" tIns="0" rIns="0" bIns="0" rtlCol="0">
            <a:spAutoFit/>
          </a:bodyPr>
          <a:lstStyle/>
          <a:p>
            <a:pPr marL="38100">
              <a:lnSpc>
                <a:spcPts val="1240"/>
              </a:lnSpc>
            </a:pPr>
            <a:fld id="{81D60167-4931-47E6-BA6A-407CBD079E47}" type="slidenum">
              <a:rPr spc="-50" dirty="0"/>
              <a:t>16</a:t>
            </a:fld>
            <a:endParaRPr spc="-50" dirty="0"/>
          </a:p>
        </p:txBody>
      </p:sp>
      <p:sp>
        <p:nvSpPr>
          <p:cNvPr id="3" name="object 3"/>
          <p:cNvSpPr txBox="1"/>
          <p:nvPr/>
        </p:nvSpPr>
        <p:spPr>
          <a:xfrm>
            <a:off x="831478" y="1676773"/>
            <a:ext cx="10214593" cy="1120820"/>
          </a:xfrm>
          <a:prstGeom prst="rect">
            <a:avLst/>
          </a:prstGeom>
        </p:spPr>
        <p:txBody>
          <a:bodyPr vert="horz" wrap="square" lIns="0" tIns="12700" rIns="0" bIns="0" rtlCol="0">
            <a:spAutoFit/>
          </a:bodyPr>
          <a:lstStyle/>
          <a:p>
            <a:pPr marL="12700" marR="5080" algn="just">
              <a:lnSpc>
                <a:spcPct val="100000"/>
              </a:lnSpc>
              <a:spcBef>
                <a:spcPts val="100"/>
              </a:spcBef>
            </a:pPr>
            <a:r>
              <a:rPr lang="en-IN" sz="2400" b="1" dirty="0">
                <a:solidFill>
                  <a:schemeClr val="tx1"/>
                </a:solidFill>
                <a:latin typeface="Times New Roman" panose="02020603050405020304" pitchFamily="18" charset="0"/>
                <a:cs typeface="Times New Roman" panose="02020603050405020304" pitchFamily="18" charset="0"/>
              </a:rPr>
              <a:t>[1]</a:t>
            </a:r>
            <a:r>
              <a:rPr lang="en-IN" sz="2400" b="1" spc="70" dirty="0">
                <a:solidFill>
                  <a:schemeClr val="tx1"/>
                </a:solidFill>
                <a:latin typeface="Times New Roman" panose="02020603050405020304" pitchFamily="18" charset="0"/>
                <a:cs typeface="Times New Roman" panose="02020603050405020304" pitchFamily="18" charset="0"/>
              </a:rPr>
              <a:t> </a:t>
            </a:r>
            <a:r>
              <a:rPr lang="da-DK" sz="2400" b="0" i="0" dirty="0">
                <a:solidFill>
                  <a:schemeClr val="tx1"/>
                </a:solidFill>
                <a:effectLst/>
                <a:latin typeface="Times New Roman" panose="02020603050405020304" pitchFamily="18" charset="0"/>
                <a:cs typeface="Times New Roman" panose="02020603050405020304" pitchFamily="18" charset="0"/>
              </a:rPr>
              <a:t>S. Thomas, R. A. Sadafale, et al,. </a:t>
            </a:r>
            <a:r>
              <a:rPr lang="en-IN" sz="2400" dirty="0">
                <a:solidFill>
                  <a:schemeClr val="tx1"/>
                </a:solidFill>
                <a:latin typeface="Times New Roman" panose="02020603050405020304" pitchFamily="18" charset="0"/>
                <a:cs typeface="Times New Roman" panose="02020603050405020304" pitchFamily="18" charset="0"/>
              </a:rPr>
              <a:t>"</a:t>
            </a:r>
            <a:r>
              <a:rPr lang="en-US" sz="2400" b="0" i="0" dirty="0">
                <a:solidFill>
                  <a:schemeClr val="tx1"/>
                </a:solidFill>
                <a:effectLst/>
                <a:latin typeface="Times New Roman" panose="02020603050405020304" pitchFamily="18" charset="0"/>
                <a:cs typeface="Times New Roman" panose="02020603050405020304" pitchFamily="18" charset="0"/>
              </a:rPr>
              <a:t>Detecting Cyberbullying on Social Media Using Deep Learning Techniques" </a:t>
            </a:r>
            <a:r>
              <a:rPr lang="en-IN" sz="2400" b="0" i="0" dirty="0">
                <a:solidFill>
                  <a:schemeClr val="tx1"/>
                </a:solidFill>
                <a:effectLst/>
                <a:latin typeface="Times New Roman" panose="02020603050405020304" pitchFamily="18" charset="0"/>
                <a:cs typeface="Times New Roman" panose="02020603050405020304" pitchFamily="18" charset="0"/>
              </a:rPr>
              <a:t>Published in </a:t>
            </a:r>
            <a:r>
              <a:rPr lang="en-US" sz="2400" b="0" i="0" dirty="0">
                <a:solidFill>
                  <a:schemeClr val="tx1"/>
                </a:solidFill>
                <a:effectLst/>
                <a:latin typeface="Times New Roman" panose="02020603050405020304" pitchFamily="18" charset="0"/>
                <a:cs typeface="Times New Roman" panose="02020603050405020304" pitchFamily="18" charset="0"/>
              </a:rPr>
              <a:t>2019 International Conference on Machine Learning, Big Data, Cloud and Parallel Computing (</a:t>
            </a:r>
            <a:r>
              <a:rPr lang="en-US" sz="2400" b="0" i="0" dirty="0" err="1">
                <a:solidFill>
                  <a:schemeClr val="tx1"/>
                </a:solidFill>
                <a:effectLst/>
                <a:latin typeface="Times New Roman" panose="02020603050405020304" pitchFamily="18" charset="0"/>
                <a:cs typeface="Times New Roman" panose="02020603050405020304" pitchFamily="18" charset="0"/>
              </a:rPr>
              <a:t>COMITCon</a:t>
            </a:r>
            <a:r>
              <a:rPr lang="en-US" sz="2400" b="0" i="0" dirty="0">
                <a:solidFill>
                  <a:schemeClr val="tx1"/>
                </a:solidFill>
                <a:effectLst/>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1" name="object 6">
            <a:extLst>
              <a:ext uri="{FF2B5EF4-FFF2-40B4-BE49-F238E27FC236}">
                <a16:creationId xmlns:a16="http://schemas.microsoft.com/office/drawing/2014/main" id="{62D94BDF-925C-21CB-D97A-1917B9B42F4F}"/>
              </a:ext>
            </a:extLst>
          </p:cNvPr>
          <p:cNvSpPr txBox="1"/>
          <p:nvPr/>
        </p:nvSpPr>
        <p:spPr>
          <a:xfrm>
            <a:off x="773301" y="2747097"/>
            <a:ext cx="10645140" cy="511037"/>
          </a:xfrm>
          <a:prstGeom prst="rect">
            <a:avLst/>
          </a:prstGeom>
        </p:spPr>
        <p:txBody>
          <a:bodyPr vert="horz" wrap="square" lIns="0" tIns="140335" rIns="0" bIns="0" rtlCol="0">
            <a:spAutoFit/>
          </a:bodyPr>
          <a:lstStyle/>
          <a:p>
            <a:pPr marL="12700">
              <a:lnSpc>
                <a:spcPct val="100000"/>
              </a:lnSpc>
              <a:spcBef>
                <a:spcPts val="1105"/>
              </a:spcBef>
            </a:pPr>
            <a:endParaRPr sz="2400" dirty="0">
              <a:latin typeface="Times New Roman"/>
              <a:cs typeface="Times New Roman"/>
            </a:endParaRPr>
          </a:p>
        </p:txBody>
      </p:sp>
      <p:sp>
        <p:nvSpPr>
          <p:cNvPr id="12" name="object 6">
            <a:extLst>
              <a:ext uri="{FF2B5EF4-FFF2-40B4-BE49-F238E27FC236}">
                <a16:creationId xmlns:a16="http://schemas.microsoft.com/office/drawing/2014/main" id="{FBAE259A-9F40-1067-0FF7-8EE8EF3806B0}"/>
              </a:ext>
            </a:extLst>
          </p:cNvPr>
          <p:cNvSpPr txBox="1"/>
          <p:nvPr/>
        </p:nvSpPr>
        <p:spPr>
          <a:xfrm>
            <a:off x="580897" y="4455956"/>
            <a:ext cx="10645140" cy="511037"/>
          </a:xfrm>
          <a:prstGeom prst="rect">
            <a:avLst/>
          </a:prstGeom>
        </p:spPr>
        <p:txBody>
          <a:bodyPr vert="horz" wrap="square" lIns="0" tIns="140335" rIns="0" bIns="0" rtlCol="0">
            <a:spAutoFit/>
          </a:bodyPr>
          <a:lstStyle/>
          <a:p>
            <a:pPr marL="12700">
              <a:lnSpc>
                <a:spcPct val="100000"/>
              </a:lnSpc>
              <a:spcBef>
                <a:spcPts val="1105"/>
              </a:spcBef>
            </a:pPr>
            <a:endParaRPr sz="2400" dirty="0">
              <a:latin typeface="Times New Roman"/>
              <a:cs typeface="Times New Roman"/>
            </a:endParaRPr>
          </a:p>
        </p:txBody>
      </p:sp>
      <p:sp>
        <p:nvSpPr>
          <p:cNvPr id="14" name="object 6">
            <a:extLst>
              <a:ext uri="{FF2B5EF4-FFF2-40B4-BE49-F238E27FC236}">
                <a16:creationId xmlns:a16="http://schemas.microsoft.com/office/drawing/2014/main" id="{8FC336BB-5AA5-40C7-5D53-CE297597E01B}"/>
              </a:ext>
            </a:extLst>
          </p:cNvPr>
          <p:cNvSpPr txBox="1"/>
          <p:nvPr/>
        </p:nvSpPr>
        <p:spPr>
          <a:xfrm>
            <a:off x="831478" y="4268168"/>
            <a:ext cx="10315057" cy="1249701"/>
          </a:xfrm>
          <a:prstGeom prst="rect">
            <a:avLst/>
          </a:prstGeom>
        </p:spPr>
        <p:txBody>
          <a:bodyPr vert="horz" wrap="square" lIns="0" tIns="140335" rIns="0" bIns="0" rtlCol="0">
            <a:spAutoFit/>
          </a:bodyPr>
          <a:lstStyle/>
          <a:p>
            <a:pPr marL="12700" algn="just">
              <a:lnSpc>
                <a:spcPct val="100000"/>
              </a:lnSpc>
              <a:spcBef>
                <a:spcPts val="1105"/>
              </a:spcBef>
            </a:pPr>
            <a:r>
              <a:rPr lang="en-IN" sz="2400" b="1" dirty="0">
                <a:solidFill>
                  <a:schemeClr val="tx1"/>
                </a:solidFill>
                <a:latin typeface="Times New Roman" panose="02020603050405020304" pitchFamily="18" charset="0"/>
                <a:cs typeface="Times New Roman" panose="02020603050405020304" pitchFamily="18" charset="0"/>
              </a:rPr>
              <a:t>[3] </a:t>
            </a:r>
            <a:r>
              <a:rPr lang="en-IN" sz="2400" b="0" i="0" dirty="0">
                <a:solidFill>
                  <a:schemeClr val="tx1"/>
                </a:solidFill>
                <a:effectLst/>
                <a:latin typeface="Times New Roman" panose="02020603050405020304" pitchFamily="18" charset="0"/>
                <a:cs typeface="Times New Roman" panose="02020603050405020304" pitchFamily="18" charset="0"/>
              </a:rPr>
              <a:t>P. Choudhary, S. Sharma, et al ,.</a:t>
            </a:r>
            <a:r>
              <a:rPr lang="en-US" sz="2400" b="0" i="0" dirty="0">
                <a:solidFill>
                  <a:schemeClr val="tx1"/>
                </a:solidFill>
                <a:effectLst/>
                <a:latin typeface="Times New Roman" panose="02020603050405020304" pitchFamily="18" charset="0"/>
                <a:cs typeface="Times New Roman" panose="02020603050405020304" pitchFamily="18" charset="0"/>
              </a:rPr>
              <a:t>"Cyberbullying Detection on Social Media Using Deep Learning”  Published in 2021 4th International Conference on Intelligent Sustainable Systems (ICISS)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78728" y="762000"/>
            <a:ext cx="7955871" cy="5257800"/>
          </a:xfrm>
          <a:prstGeom prst="rect">
            <a:avLst/>
          </a:prstGeom>
        </p:spPr>
      </p:pic>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17</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CF10-24BD-D010-67E0-B89758314047}"/>
              </a:ext>
            </a:extLst>
          </p:cNvPr>
          <p:cNvSpPr>
            <a:spLocks noGrp="1"/>
          </p:cNvSpPr>
          <p:nvPr>
            <p:ph type="title"/>
          </p:nvPr>
        </p:nvSpPr>
        <p:spPr>
          <a:xfrm>
            <a:off x="533400" y="698670"/>
            <a:ext cx="5246065" cy="523220"/>
          </a:xfrm>
        </p:spPr>
        <p:txBody>
          <a:bodyPr/>
          <a:lstStyle/>
          <a:p>
            <a:r>
              <a:rPr lang="en-US" dirty="0">
                <a:effectLst>
                  <a:outerShdw blurRad="38100" dist="38100" dir="2700000" algn="tl">
                    <a:srgbClr val="000000">
                      <a:alpha val="43137"/>
                    </a:srgbClr>
                  </a:outerShdw>
                </a:effectLst>
              </a:rPr>
              <a:t>INTRODUCTION </a:t>
            </a:r>
            <a:endParaRPr lang="en-IN"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4BC077E-5F16-3196-1992-AE67E073EDFB}"/>
              </a:ext>
            </a:extLst>
          </p:cNvPr>
          <p:cNvSpPr>
            <a:spLocks noGrp="1"/>
          </p:cNvSpPr>
          <p:nvPr>
            <p:ph type="body" idx="1"/>
          </p:nvPr>
        </p:nvSpPr>
        <p:spPr>
          <a:xfrm>
            <a:off x="1260473" y="1752600"/>
            <a:ext cx="9358466" cy="3693319"/>
          </a:xfrm>
        </p:spPr>
        <p:txBody>
          <a:bodyPr/>
          <a:lstStyle/>
          <a:p>
            <a:pPr marL="342900" indent="-342900" algn="just">
              <a:buFont typeface="Wingdings" panose="05000000000000000000" pitchFamily="2" charset="2"/>
              <a:buChar char="Ø"/>
            </a:pPr>
            <a:r>
              <a:rPr lang="en-US" dirty="0"/>
              <a:t> </a:t>
            </a:r>
            <a:r>
              <a:rPr lang="en-US" b="0" i="0" dirty="0">
                <a:effectLst/>
                <a:latin typeface="Times New Roman" panose="02020603050405020304" pitchFamily="18" charset="0"/>
                <a:cs typeface="Times New Roman" panose="02020603050405020304" pitchFamily="18" charset="0"/>
              </a:rPr>
              <a:t>Cyberbullying Text Classification using RNN techniques is a project focused on developing algorithms that can automatically detect and classify instances of cyberbullying in text data</a:t>
            </a:r>
          </a:p>
          <a:p>
            <a:pPr marL="342900" indent="-342900" algn="just">
              <a:buFont typeface="Wingdings" panose="05000000000000000000" pitchFamily="2" charset="2"/>
              <a:buChar char="Ø"/>
            </a:pPr>
            <a:endParaRPr lang="en-US"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By leveraging Recurrent Neural Network (RNN) techniques, this project aims to enhance the accuracy and efficiency of identifying cyberbullying behavior in online communication</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Ultimately, the goal is to create a reliable tool for detecting and addressing cyberbullying incidents to promote safer digital environments.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C2F5AD1-A5A7-A9AA-BC52-2095D0433B78}"/>
              </a:ext>
            </a:extLst>
          </p:cNvPr>
          <p:cNvSpPr>
            <a:spLocks noGrp="1"/>
          </p:cNvSpPr>
          <p:nvPr>
            <p:ph type="ftr" sz="quarter" idx="5"/>
          </p:nvPr>
        </p:nvSpPr>
        <p:spPr/>
        <p:txBody>
          <a:bodyPr/>
          <a:lstStyle/>
          <a:p>
            <a:pPr marL="12700">
              <a:lnSpc>
                <a:spcPts val="1240"/>
              </a:lnSpc>
            </a:pPr>
            <a:r>
              <a:rPr lang="en-IN" spc="-10"/>
              <a:t>4/5/2024</a:t>
            </a:r>
            <a:endParaRPr lang="en-IN" spc="-10" dirty="0"/>
          </a:p>
        </p:txBody>
      </p:sp>
      <p:sp>
        <p:nvSpPr>
          <p:cNvPr id="5" name="Date Placeholder 4">
            <a:extLst>
              <a:ext uri="{FF2B5EF4-FFF2-40B4-BE49-F238E27FC236}">
                <a16:creationId xmlns:a16="http://schemas.microsoft.com/office/drawing/2014/main" id="{E23FF441-3E9D-2251-4BC1-26A7EBB6359E}"/>
              </a:ext>
            </a:extLst>
          </p:cNvPr>
          <p:cNvSpPr>
            <a:spLocks noGrp="1"/>
          </p:cNvSpPr>
          <p:nvPr>
            <p:ph type="dt" sz="half" idx="6"/>
          </p:nvPr>
        </p:nvSpPr>
        <p:spPr/>
        <p:txBody>
          <a:bodyPr/>
          <a:lstStyle/>
          <a:p>
            <a:pPr marL="12700">
              <a:lnSpc>
                <a:spcPts val="1240"/>
              </a:lnSpc>
            </a:pPr>
            <a:r>
              <a:rPr lang="en-US" spc="-20"/>
              <a:t>MKCE</a:t>
            </a:r>
            <a:endParaRPr lang="en-US" spc="-20" dirty="0"/>
          </a:p>
        </p:txBody>
      </p:sp>
      <p:sp>
        <p:nvSpPr>
          <p:cNvPr id="6" name="Slide Number Placeholder 5">
            <a:extLst>
              <a:ext uri="{FF2B5EF4-FFF2-40B4-BE49-F238E27FC236}">
                <a16:creationId xmlns:a16="http://schemas.microsoft.com/office/drawing/2014/main" id="{5AE6C2E4-39CD-8085-A28D-04868A8EC4A0}"/>
              </a:ext>
            </a:extLst>
          </p:cNvPr>
          <p:cNvSpPr>
            <a:spLocks noGrp="1"/>
          </p:cNvSpPr>
          <p:nvPr>
            <p:ph type="sldNum" sz="quarter" idx="7"/>
          </p:nvPr>
        </p:nvSpPr>
        <p:spPr/>
        <p:txBody>
          <a:bodyPr/>
          <a:lstStyle/>
          <a:p>
            <a:pPr marL="38100">
              <a:lnSpc>
                <a:spcPts val="1240"/>
              </a:lnSpc>
            </a:pPr>
            <a:fld id="{81D60167-4931-47E6-BA6A-407CBD079E47}" type="slidenum">
              <a:rPr lang="en-IN" spc="-50" smtClean="0"/>
              <a:t>2</a:t>
            </a:fld>
            <a:endParaRPr lang="en-IN" spc="-50" dirty="0"/>
          </a:p>
        </p:txBody>
      </p:sp>
    </p:spTree>
    <p:extLst>
      <p:ext uri="{BB962C8B-B14F-4D97-AF65-F5344CB8AC3E}">
        <p14:creationId xmlns:p14="http://schemas.microsoft.com/office/powerpoint/2010/main" val="84198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3</a:t>
            </a:fld>
            <a:endParaRPr spc="-50" dirty="0"/>
          </a:p>
        </p:txBody>
      </p:sp>
      <p:sp>
        <p:nvSpPr>
          <p:cNvPr id="2" name="object 2"/>
          <p:cNvSpPr txBox="1">
            <a:spLocks noGrp="1"/>
          </p:cNvSpPr>
          <p:nvPr>
            <p:ph type="title"/>
          </p:nvPr>
        </p:nvSpPr>
        <p:spPr>
          <a:xfrm>
            <a:off x="609600" y="685800"/>
            <a:ext cx="2487295" cy="543560"/>
          </a:xfrm>
          <a:prstGeom prst="rect">
            <a:avLst/>
          </a:prstGeom>
        </p:spPr>
        <p:txBody>
          <a:bodyPr vert="horz" wrap="square" lIns="0" tIns="12065" rIns="0" bIns="0" rtlCol="0">
            <a:spAutoFit/>
          </a:bodyPr>
          <a:lstStyle/>
          <a:p>
            <a:pPr marL="12700">
              <a:lnSpc>
                <a:spcPct val="100000"/>
              </a:lnSpc>
              <a:spcBef>
                <a:spcPts val="95"/>
              </a:spcBef>
            </a:pPr>
            <a:r>
              <a:rPr spc="-25" dirty="0">
                <a:effectLst>
                  <a:outerShdw blurRad="38100" dist="38100" dir="2700000" algn="tl">
                    <a:srgbClr val="000000">
                      <a:alpha val="43137"/>
                    </a:srgbClr>
                  </a:outerShdw>
                </a:effectLst>
              </a:rPr>
              <a:t>ABSTRACT</a:t>
            </a:r>
          </a:p>
        </p:txBody>
      </p:sp>
      <p:sp>
        <p:nvSpPr>
          <p:cNvPr id="3" name="object 3"/>
          <p:cNvSpPr txBox="1"/>
          <p:nvPr/>
        </p:nvSpPr>
        <p:spPr>
          <a:xfrm>
            <a:off x="1260473" y="1747770"/>
            <a:ext cx="9407527" cy="3362459"/>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r>
              <a:rPr lang="en-US" sz="2400" b="0" i="0" dirty="0">
                <a:solidFill>
                  <a:schemeClr val="tx1"/>
                </a:solidFill>
                <a:effectLst/>
                <a:latin typeface="Times New Roman" panose="02020603050405020304" pitchFamily="18" charset="0"/>
                <a:cs typeface="Times New Roman" panose="02020603050405020304" pitchFamily="18" charset="0"/>
              </a:rPr>
              <a:t>To develop a robust system for automatically detecting cyberbullying content in textual data. Leveraging Recurrent Neural Network (RNN) techniques, the model will analyze the sequential nature of language, providing a proactive approach to identifying and mitigating online harassment</a:t>
            </a:r>
          </a:p>
          <a:p>
            <a:pPr marL="12700" marR="5080" algn="just">
              <a:lnSpc>
                <a:spcPct val="100000"/>
              </a:lnSpc>
              <a:spcBef>
                <a:spcPts val="100"/>
              </a:spcBef>
              <a:tabLst>
                <a:tab pos="241300" algn="l"/>
              </a:tabLst>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55600" marR="5080" indent="-342900" algn="just">
              <a:lnSpc>
                <a:spcPct val="100000"/>
              </a:lnSpc>
              <a:spcBef>
                <a:spcPts val="100"/>
              </a:spcBef>
              <a:buFont typeface="Wingdings" panose="05000000000000000000" pitchFamily="2" charset="2"/>
              <a:buChar char="Ø"/>
              <a:tabLst>
                <a:tab pos="241300" algn="l"/>
              </a:tabLst>
            </a:pPr>
            <a:r>
              <a:rPr lang="en-US" sz="2400" b="0" i="0" dirty="0">
                <a:solidFill>
                  <a:schemeClr val="tx1"/>
                </a:solidFill>
                <a:effectLst/>
                <a:latin typeface="Times New Roman" panose="02020603050405020304" pitchFamily="18" charset="0"/>
                <a:cs typeface="Times New Roman" panose="02020603050405020304" pitchFamily="18" charset="0"/>
              </a:rPr>
              <a:t>The proposed solution holds promise for fostering a safer digital environment by effectively identifying and addressing instances of cyberbullying through advanced text classification methods</a:t>
            </a:r>
            <a:endParaRPr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4</a:t>
            </a:fld>
            <a:endParaRPr spc="-50" dirty="0"/>
          </a:p>
        </p:txBody>
      </p:sp>
      <p:sp>
        <p:nvSpPr>
          <p:cNvPr id="2" name="object 2"/>
          <p:cNvSpPr txBox="1">
            <a:spLocks noGrp="1"/>
          </p:cNvSpPr>
          <p:nvPr>
            <p:ph type="title"/>
          </p:nvPr>
        </p:nvSpPr>
        <p:spPr>
          <a:xfrm>
            <a:off x="381000" y="214886"/>
            <a:ext cx="5246065" cy="1004188"/>
          </a:xfrm>
          <a:prstGeom prst="rect">
            <a:avLst/>
          </a:prstGeom>
        </p:spPr>
        <p:txBody>
          <a:bodyPr vert="horz" wrap="square" lIns="0" tIns="472693" rIns="0" bIns="0" rtlCol="0">
            <a:spAutoFit/>
          </a:bodyPr>
          <a:lstStyle/>
          <a:p>
            <a:pPr marL="187325">
              <a:lnSpc>
                <a:spcPct val="100000"/>
              </a:lnSpc>
              <a:spcBef>
                <a:spcPts val="95"/>
              </a:spcBef>
            </a:pPr>
            <a:r>
              <a:rPr dirty="0">
                <a:effectLst>
                  <a:outerShdw blurRad="38100" dist="38100" dir="2700000" algn="tl">
                    <a:srgbClr val="000000">
                      <a:alpha val="43137"/>
                    </a:srgbClr>
                  </a:outerShdw>
                </a:effectLst>
              </a:rPr>
              <a:t>PROBLEM</a:t>
            </a:r>
            <a:r>
              <a:rPr spc="-170" dirty="0">
                <a:effectLst>
                  <a:outerShdw blurRad="38100" dist="38100" dir="2700000" algn="tl">
                    <a:srgbClr val="000000">
                      <a:alpha val="43137"/>
                    </a:srgbClr>
                  </a:outerShdw>
                </a:effectLst>
              </a:rPr>
              <a:t> </a:t>
            </a:r>
            <a:r>
              <a:rPr spc="-60" dirty="0">
                <a:effectLst>
                  <a:outerShdw blurRad="38100" dist="38100" dir="2700000" algn="tl">
                    <a:srgbClr val="000000">
                      <a:alpha val="43137"/>
                    </a:srgbClr>
                  </a:outerShdw>
                </a:effectLst>
              </a:rPr>
              <a:t>STATEMENT</a:t>
            </a:r>
          </a:p>
        </p:txBody>
      </p:sp>
      <p:sp>
        <p:nvSpPr>
          <p:cNvPr id="3" name="object 3"/>
          <p:cNvSpPr txBox="1"/>
          <p:nvPr/>
        </p:nvSpPr>
        <p:spPr>
          <a:xfrm>
            <a:off x="1292681" y="1752600"/>
            <a:ext cx="9100999" cy="3757439"/>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pPr>
            <a:r>
              <a:rPr lang="en-US" sz="2400" dirty="0">
                <a:latin typeface="Times New Roman"/>
                <a:cs typeface="Times New Roman"/>
              </a:rPr>
              <a:t>The project aims to address the rising concern of cyberbullying by developing a text classification system utilizing Recurrent Neural Network (RNN) techniques</a:t>
            </a:r>
          </a:p>
          <a:p>
            <a:pPr marL="12700" marR="5080" algn="just">
              <a:lnSpc>
                <a:spcPct val="100000"/>
              </a:lnSpc>
              <a:spcBef>
                <a:spcPts val="100"/>
              </a:spcBef>
            </a:pPr>
            <a:endParaRPr lang="en-US" sz="2400" dirty="0">
              <a:latin typeface="Times New Roman"/>
              <a:cs typeface="Times New Roman"/>
            </a:endParaRPr>
          </a:p>
          <a:p>
            <a:pPr marL="355600" marR="5080" indent="-342900" algn="just">
              <a:lnSpc>
                <a:spcPct val="100000"/>
              </a:lnSpc>
              <a:spcBef>
                <a:spcPts val="100"/>
              </a:spcBef>
              <a:buFont typeface="Wingdings" panose="05000000000000000000" pitchFamily="2" charset="2"/>
              <a:buChar char="Ø"/>
            </a:pPr>
            <a:r>
              <a:rPr lang="en-US" sz="2400" dirty="0">
                <a:latin typeface="Times New Roman"/>
                <a:cs typeface="Times New Roman"/>
              </a:rPr>
              <a:t>The goal is to create a robust model capable of accurately identifying and categorizing instances of cyberbullying in online text data</a:t>
            </a:r>
          </a:p>
          <a:p>
            <a:pPr marL="12700" marR="5080" algn="just">
              <a:lnSpc>
                <a:spcPct val="100000"/>
              </a:lnSpc>
              <a:spcBef>
                <a:spcPts val="100"/>
              </a:spcBef>
            </a:pPr>
            <a:endParaRPr lang="en-US" sz="2400" dirty="0">
              <a:latin typeface="Times New Roman"/>
              <a:cs typeface="Times New Roman"/>
            </a:endParaRPr>
          </a:p>
          <a:p>
            <a:pPr marL="355600" marR="5080" indent="-342900" algn="just">
              <a:lnSpc>
                <a:spcPct val="100000"/>
              </a:lnSpc>
              <a:spcBef>
                <a:spcPts val="100"/>
              </a:spcBef>
              <a:buFont typeface="Wingdings" panose="05000000000000000000" pitchFamily="2" charset="2"/>
              <a:buChar char="Ø"/>
            </a:pPr>
            <a:r>
              <a:rPr lang="en-US" sz="2400" dirty="0">
                <a:latin typeface="Times New Roman"/>
                <a:cs typeface="Times New Roman"/>
              </a:rPr>
              <a:t>This initiative seeks to contribute to the development of effective tools for combating digital harassment and promoting a safer online environment</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5</a:t>
            </a:fld>
            <a:endParaRPr spc="-50" dirty="0"/>
          </a:p>
        </p:txBody>
      </p:sp>
      <p:sp>
        <p:nvSpPr>
          <p:cNvPr id="2" name="object 2"/>
          <p:cNvSpPr txBox="1">
            <a:spLocks noGrp="1"/>
          </p:cNvSpPr>
          <p:nvPr>
            <p:ph type="title"/>
          </p:nvPr>
        </p:nvSpPr>
        <p:spPr>
          <a:xfrm>
            <a:off x="35169" y="431250"/>
            <a:ext cx="5246065" cy="727249"/>
          </a:xfrm>
          <a:prstGeom prst="rect">
            <a:avLst/>
          </a:prstGeom>
        </p:spPr>
        <p:txBody>
          <a:bodyPr vert="horz" wrap="square" lIns="0" tIns="232536" rIns="0" bIns="0" rtlCol="0">
            <a:spAutoFit/>
          </a:bodyPr>
          <a:lstStyle/>
          <a:p>
            <a:pPr marL="474345">
              <a:lnSpc>
                <a:spcPct val="100000"/>
              </a:lnSpc>
              <a:spcBef>
                <a:spcPts val="100"/>
              </a:spcBef>
            </a:pPr>
            <a:r>
              <a:rPr sz="3200" spc="-10" dirty="0">
                <a:effectLst>
                  <a:outerShdw blurRad="38100" dist="38100" dir="2700000" algn="tl">
                    <a:srgbClr val="000000">
                      <a:alpha val="43137"/>
                    </a:srgbClr>
                  </a:outerShdw>
                </a:effectLst>
              </a:rPr>
              <a:t>OBJECTIVE</a:t>
            </a:r>
            <a:endParaRPr sz="3600" dirty="0">
              <a:effectLst>
                <a:outerShdw blurRad="38100" dist="38100" dir="2700000" algn="tl">
                  <a:srgbClr val="000000">
                    <a:alpha val="43137"/>
                  </a:srgbClr>
                </a:outerShdw>
              </a:effectLst>
            </a:endParaRPr>
          </a:p>
        </p:txBody>
      </p:sp>
      <p:sp>
        <p:nvSpPr>
          <p:cNvPr id="3" name="object 3"/>
          <p:cNvSpPr txBox="1"/>
          <p:nvPr/>
        </p:nvSpPr>
        <p:spPr>
          <a:xfrm>
            <a:off x="1260473" y="1524000"/>
            <a:ext cx="9728505" cy="4126771"/>
          </a:xfrm>
          <a:prstGeom prst="rect">
            <a:avLst/>
          </a:prstGeom>
        </p:spPr>
        <p:txBody>
          <a:bodyPr vert="horz" wrap="square" lIns="0" tIns="12700" rIns="0" bIns="0" rtlCol="0">
            <a:spAutoFit/>
          </a:bodyPr>
          <a:lstStyle/>
          <a:p>
            <a:pPr marL="354966" marR="5715" indent="-342900" algn="just">
              <a:lnSpc>
                <a:spcPct val="100000"/>
              </a:lnSpc>
              <a:spcBef>
                <a:spcPts val="100"/>
              </a:spcBef>
              <a:buFont typeface="Wingdings" panose="05000000000000000000" pitchFamily="2" charset="2"/>
              <a:buChar char="Ø"/>
              <a:tabLst>
                <a:tab pos="241300" algn="l"/>
              </a:tabLst>
            </a:pPr>
            <a:r>
              <a:rPr lang="en-US" sz="2400" dirty="0">
                <a:solidFill>
                  <a:schemeClr val="tx1"/>
                </a:solidFill>
                <a:latin typeface="Times New Roman"/>
                <a:cs typeface="Times New Roman"/>
              </a:rPr>
              <a:t> The objective of the "Cyberbullying Text Classification Using RNN Techniques" project is to develop a robust system capable of identifying and categorizing instances of cyberbullying in textual content</a:t>
            </a:r>
          </a:p>
          <a:p>
            <a:pPr marL="354966" marR="5715" indent="-342900" algn="just">
              <a:lnSpc>
                <a:spcPct val="100000"/>
              </a:lnSpc>
              <a:spcBef>
                <a:spcPts val="100"/>
              </a:spcBef>
              <a:buFont typeface="Wingdings" panose="05000000000000000000" pitchFamily="2" charset="2"/>
              <a:buChar char="Ø"/>
              <a:tabLst>
                <a:tab pos="241300" algn="l"/>
              </a:tabLst>
            </a:pPr>
            <a:endParaRPr lang="en-US" sz="2400" dirty="0">
              <a:solidFill>
                <a:schemeClr val="tx1"/>
              </a:solidFill>
              <a:latin typeface="Times New Roman"/>
              <a:cs typeface="Times New Roman"/>
            </a:endParaRPr>
          </a:p>
          <a:p>
            <a:pPr marL="354966" marR="5715" indent="-342900" algn="just">
              <a:lnSpc>
                <a:spcPct val="100000"/>
              </a:lnSpc>
              <a:spcBef>
                <a:spcPts val="100"/>
              </a:spcBef>
              <a:buFont typeface="Wingdings" panose="05000000000000000000" pitchFamily="2" charset="2"/>
              <a:buChar char="Ø"/>
              <a:tabLst>
                <a:tab pos="241300" algn="l"/>
              </a:tabLst>
            </a:pPr>
            <a:r>
              <a:rPr lang="en-US" sz="2400" dirty="0">
                <a:solidFill>
                  <a:schemeClr val="tx1"/>
                </a:solidFill>
                <a:latin typeface="Times New Roman"/>
                <a:cs typeface="Times New Roman"/>
              </a:rPr>
              <a:t> This includes implementing recurrent neural network (RNN) techniques to analyze the sequential nature of language and detect subtle patterns indicative of cyberbullying behavior</a:t>
            </a:r>
          </a:p>
          <a:p>
            <a:pPr marL="12066" marR="5715" algn="just">
              <a:lnSpc>
                <a:spcPct val="100000"/>
              </a:lnSpc>
              <a:spcBef>
                <a:spcPts val="100"/>
              </a:spcBef>
              <a:tabLst>
                <a:tab pos="241300" algn="l"/>
              </a:tabLst>
            </a:pPr>
            <a:endParaRPr lang="en-US" sz="2400" dirty="0">
              <a:solidFill>
                <a:schemeClr val="tx1"/>
              </a:solidFill>
              <a:latin typeface="Times New Roman"/>
              <a:cs typeface="Times New Roman"/>
            </a:endParaRPr>
          </a:p>
          <a:p>
            <a:pPr marL="354966" marR="5715" indent="-342900" algn="just">
              <a:lnSpc>
                <a:spcPct val="100000"/>
              </a:lnSpc>
              <a:spcBef>
                <a:spcPts val="100"/>
              </a:spcBef>
              <a:buFont typeface="Wingdings" panose="05000000000000000000" pitchFamily="2" charset="2"/>
              <a:buChar char="Ø"/>
              <a:tabLst>
                <a:tab pos="241300" algn="l"/>
              </a:tabLst>
            </a:pPr>
            <a:r>
              <a:rPr lang="en-US" sz="2400" dirty="0">
                <a:solidFill>
                  <a:schemeClr val="tx1"/>
                </a:solidFill>
                <a:latin typeface="Times New Roman"/>
                <a:cs typeface="Times New Roman"/>
              </a:rPr>
              <a:t>The aim is to contribute to the creation of effective tools for online safety, fostering a safer digital environment through proactive identification and mitigation of cyberbullying instances</a:t>
            </a:r>
            <a:endParaRPr sz="1600" dirty="0">
              <a:solidFill>
                <a:schemeClr val="tx1"/>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68B31-A9A7-0243-9893-519F00107142}"/>
              </a:ext>
            </a:extLst>
          </p:cNvPr>
          <p:cNvSpPr>
            <a:spLocks noGrp="1"/>
          </p:cNvSpPr>
          <p:nvPr>
            <p:ph type="title"/>
          </p:nvPr>
        </p:nvSpPr>
        <p:spPr>
          <a:xfrm>
            <a:off x="458807" y="463890"/>
            <a:ext cx="6608877" cy="523220"/>
          </a:xfrm>
        </p:spPr>
        <p:txBody>
          <a:bodyPr/>
          <a:lstStyle/>
          <a:p>
            <a:r>
              <a:rPr lang="en-US" dirty="0">
                <a:effectLst>
                  <a:outerShdw blurRad="38100" dist="38100" dir="2700000" algn="tl">
                    <a:srgbClr val="000000">
                      <a:alpha val="43137"/>
                    </a:srgbClr>
                  </a:outerShdw>
                </a:effectLst>
              </a:rPr>
              <a:t>SOFTWARE REQUIREMENT</a:t>
            </a:r>
            <a:endParaRPr lang="en-IN"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43777DBF-EC70-B6C6-C082-9B4DC73E89A9}"/>
              </a:ext>
            </a:extLst>
          </p:cNvPr>
          <p:cNvSpPr>
            <a:spLocks noGrp="1"/>
          </p:cNvSpPr>
          <p:nvPr>
            <p:ph type="ftr" sz="quarter" idx="5"/>
          </p:nvPr>
        </p:nvSpPr>
        <p:spPr/>
        <p:txBody>
          <a:bodyPr/>
          <a:lstStyle/>
          <a:p>
            <a:pPr marL="12700">
              <a:lnSpc>
                <a:spcPts val="1240"/>
              </a:lnSpc>
            </a:pPr>
            <a:r>
              <a:rPr lang="en-IN" spc="-10"/>
              <a:t>4/5/2024</a:t>
            </a:r>
            <a:endParaRPr lang="en-IN" spc="-10" dirty="0"/>
          </a:p>
        </p:txBody>
      </p:sp>
      <p:sp>
        <p:nvSpPr>
          <p:cNvPr id="5" name="Date Placeholder 4">
            <a:extLst>
              <a:ext uri="{FF2B5EF4-FFF2-40B4-BE49-F238E27FC236}">
                <a16:creationId xmlns:a16="http://schemas.microsoft.com/office/drawing/2014/main" id="{86E355B9-366F-9CB8-5FAB-B452F4D4EEFD}"/>
              </a:ext>
            </a:extLst>
          </p:cNvPr>
          <p:cNvSpPr>
            <a:spLocks noGrp="1"/>
          </p:cNvSpPr>
          <p:nvPr>
            <p:ph type="dt" sz="half" idx="6"/>
          </p:nvPr>
        </p:nvSpPr>
        <p:spPr/>
        <p:txBody>
          <a:bodyPr/>
          <a:lstStyle/>
          <a:p>
            <a:pPr marL="12700">
              <a:lnSpc>
                <a:spcPts val="1240"/>
              </a:lnSpc>
            </a:pPr>
            <a:r>
              <a:rPr lang="en-US" spc="-20"/>
              <a:t>MKCE</a:t>
            </a:r>
            <a:endParaRPr lang="en-US" spc="-20" dirty="0"/>
          </a:p>
        </p:txBody>
      </p:sp>
      <p:sp>
        <p:nvSpPr>
          <p:cNvPr id="6" name="Slide Number Placeholder 5">
            <a:extLst>
              <a:ext uri="{FF2B5EF4-FFF2-40B4-BE49-F238E27FC236}">
                <a16:creationId xmlns:a16="http://schemas.microsoft.com/office/drawing/2014/main" id="{DEEEFD1D-80F0-A006-26B0-2FDB739967F5}"/>
              </a:ext>
            </a:extLst>
          </p:cNvPr>
          <p:cNvSpPr>
            <a:spLocks noGrp="1"/>
          </p:cNvSpPr>
          <p:nvPr>
            <p:ph type="sldNum" sz="quarter" idx="7"/>
          </p:nvPr>
        </p:nvSpPr>
        <p:spPr/>
        <p:txBody>
          <a:bodyPr/>
          <a:lstStyle/>
          <a:p>
            <a:pPr marL="38100">
              <a:lnSpc>
                <a:spcPts val="1240"/>
              </a:lnSpc>
            </a:pPr>
            <a:fld id="{81D60167-4931-47E6-BA6A-407CBD079E47}" type="slidenum">
              <a:rPr lang="en-IN" spc="-50" smtClean="0"/>
              <a:t>6</a:t>
            </a:fld>
            <a:endParaRPr lang="en-IN" spc="-50" dirty="0"/>
          </a:p>
        </p:txBody>
      </p:sp>
      <p:pic>
        <p:nvPicPr>
          <p:cNvPr id="1028" name="Picture 4" descr="NumPy logo refresh · Issue #37 · numpy/numpy.org · GitHub">
            <a:extLst>
              <a:ext uri="{FF2B5EF4-FFF2-40B4-BE49-F238E27FC236}">
                <a16:creationId xmlns:a16="http://schemas.microsoft.com/office/drawing/2014/main" id="{D1014CCB-8527-D9C1-2C41-352F216F4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799" y="1345895"/>
            <a:ext cx="1971148" cy="197114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C1DB71E-26B4-4E52-526A-F24B4EF44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947" y="4553297"/>
            <a:ext cx="2492453" cy="134397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ensorflow logo - Social media &amp; Logos Icons">
            <a:extLst>
              <a:ext uri="{FF2B5EF4-FFF2-40B4-BE49-F238E27FC236}">
                <a16:creationId xmlns:a16="http://schemas.microsoft.com/office/drawing/2014/main" id="{BB6D8291-2531-27FC-126F-E2A7E5207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063" y="4655710"/>
            <a:ext cx="3105978" cy="155298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atplotlibでオブジェクト指向なグラフの調整 – Helve Tech Blog">
            <a:extLst>
              <a:ext uri="{FF2B5EF4-FFF2-40B4-BE49-F238E27FC236}">
                <a16:creationId xmlns:a16="http://schemas.microsoft.com/office/drawing/2014/main" id="{3C7BED5D-FABA-15D1-647D-F3618BC49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9501" y="1198837"/>
            <a:ext cx="2006905" cy="20069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46" name="Picture 22" descr="Python Logo, symbol, meaning, history, PNG, brand">
            <a:extLst>
              <a:ext uri="{FF2B5EF4-FFF2-40B4-BE49-F238E27FC236}">
                <a16:creationId xmlns:a16="http://schemas.microsoft.com/office/drawing/2014/main" id="{D896CB6B-EE35-E1EA-FFFA-DDBF98B073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5365" y="2737858"/>
            <a:ext cx="3123236" cy="174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71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7</a:t>
            </a:fld>
            <a:endParaRPr spc="-50" dirty="0"/>
          </a:p>
        </p:txBody>
      </p:sp>
      <p:sp>
        <p:nvSpPr>
          <p:cNvPr id="2" name="object 2"/>
          <p:cNvSpPr txBox="1">
            <a:spLocks noGrp="1"/>
          </p:cNvSpPr>
          <p:nvPr>
            <p:ph type="title"/>
          </p:nvPr>
        </p:nvSpPr>
        <p:spPr>
          <a:xfrm>
            <a:off x="609600" y="798765"/>
            <a:ext cx="4162425" cy="543560"/>
          </a:xfrm>
          <a:prstGeom prst="rect">
            <a:avLst/>
          </a:prstGeom>
        </p:spPr>
        <p:txBody>
          <a:bodyPr vert="horz" wrap="square" lIns="0" tIns="12065" rIns="0" bIns="0" rtlCol="0">
            <a:spAutoFit/>
          </a:bodyPr>
          <a:lstStyle/>
          <a:p>
            <a:pPr marL="12700">
              <a:lnSpc>
                <a:spcPct val="100000"/>
              </a:lnSpc>
              <a:spcBef>
                <a:spcPts val="95"/>
              </a:spcBef>
            </a:pPr>
            <a:r>
              <a:rPr dirty="0">
                <a:effectLst>
                  <a:outerShdw blurRad="38100" dist="38100" dir="2700000" algn="tl">
                    <a:srgbClr val="000000">
                      <a:alpha val="43137"/>
                    </a:srgbClr>
                  </a:outerShdw>
                </a:effectLst>
              </a:rPr>
              <a:t>EXISTING</a:t>
            </a:r>
            <a:r>
              <a:rPr spc="-155" dirty="0">
                <a:effectLst>
                  <a:outerShdw blurRad="38100" dist="38100" dir="2700000" algn="tl">
                    <a:srgbClr val="000000">
                      <a:alpha val="43137"/>
                    </a:srgbClr>
                  </a:outerShdw>
                </a:effectLst>
              </a:rPr>
              <a:t> </a:t>
            </a:r>
            <a:r>
              <a:rPr spc="-10" dirty="0">
                <a:effectLst>
                  <a:outerShdw blurRad="38100" dist="38100" dir="2700000" algn="tl">
                    <a:srgbClr val="000000">
                      <a:alpha val="43137"/>
                    </a:srgbClr>
                  </a:outerShdw>
                </a:effectLst>
              </a:rPr>
              <a:t>SYSTEM</a:t>
            </a:r>
          </a:p>
        </p:txBody>
      </p:sp>
      <p:sp>
        <p:nvSpPr>
          <p:cNvPr id="3" name="object 3"/>
          <p:cNvSpPr txBox="1">
            <a:spLocks noGrp="1"/>
          </p:cNvSpPr>
          <p:nvPr>
            <p:ph type="body" idx="1"/>
          </p:nvPr>
        </p:nvSpPr>
        <p:spPr>
          <a:xfrm>
            <a:off x="1260473" y="1747770"/>
            <a:ext cx="9886062" cy="3362459"/>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r>
              <a:rPr lang="en-US" dirty="0"/>
              <a:t>Existing methods for cyberbullying text classification often involve traditional machine learning techniques such as Support Vector Machines (SVM) or Naive Bayes </a:t>
            </a:r>
          </a:p>
          <a:p>
            <a:pPr marL="12700" marR="5080" algn="just">
              <a:lnSpc>
                <a:spcPct val="100000"/>
              </a:lnSpc>
              <a:spcBef>
                <a:spcPts val="100"/>
              </a:spcBef>
              <a:tabLst>
                <a:tab pos="241300" algn="l"/>
              </a:tabLst>
            </a:pPr>
            <a:endParaRPr lang="en-US" dirty="0"/>
          </a:p>
          <a:p>
            <a:pPr marL="355600" marR="5080" indent="-342900" algn="just">
              <a:lnSpc>
                <a:spcPct val="100000"/>
              </a:lnSpc>
              <a:spcBef>
                <a:spcPts val="100"/>
              </a:spcBef>
              <a:buFont typeface="Wingdings" panose="05000000000000000000" pitchFamily="2" charset="2"/>
              <a:buChar char="Ø"/>
              <a:tabLst>
                <a:tab pos="241300" algn="l"/>
              </a:tabLst>
            </a:pPr>
            <a:r>
              <a:rPr lang="en-US" dirty="0"/>
              <a:t>Some approaches leverage feature engineering, extracting linguistic features and sentiment analysis to identify harmful content. However, recent advancements in natural language processing have shown promise in utilizing Recurrent Neural Networks (RNN) for more effective cyberbullying detection, capturing contextual nuances and patterns in text data</a:t>
            </a:r>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8</a:t>
            </a:fld>
            <a:endParaRPr spc="-50" dirty="0"/>
          </a:p>
        </p:txBody>
      </p:sp>
      <p:sp>
        <p:nvSpPr>
          <p:cNvPr id="2" name="object 2"/>
          <p:cNvSpPr txBox="1">
            <a:spLocks noGrp="1"/>
          </p:cNvSpPr>
          <p:nvPr>
            <p:ph type="title"/>
          </p:nvPr>
        </p:nvSpPr>
        <p:spPr>
          <a:xfrm>
            <a:off x="609600" y="798765"/>
            <a:ext cx="4876800"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RNN ARCHITECTURE</a:t>
            </a:r>
            <a:endParaRPr spc="-10" dirty="0">
              <a:effectLst>
                <a:outerShdw blurRad="38100" dist="38100" dir="2700000" algn="tl">
                  <a:srgbClr val="000000">
                    <a:alpha val="43137"/>
                  </a:srgbClr>
                </a:outerShdw>
              </a:effectLst>
            </a:endParaRPr>
          </a:p>
        </p:txBody>
      </p:sp>
      <p:sp>
        <p:nvSpPr>
          <p:cNvPr id="3" name="object 3"/>
          <p:cNvSpPr txBox="1">
            <a:spLocks noGrp="1"/>
          </p:cNvSpPr>
          <p:nvPr>
            <p:ph type="body" idx="1"/>
          </p:nvPr>
        </p:nvSpPr>
        <p:spPr>
          <a:xfrm>
            <a:off x="990600" y="1747770"/>
            <a:ext cx="10155935" cy="382156"/>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r>
              <a:rPr lang="pl-PL" b="0" i="0" dirty="0">
                <a:solidFill>
                  <a:srgbClr val="242424"/>
                </a:solidFill>
                <a:effectLst/>
                <a:highlight>
                  <a:srgbClr val="FFFFFF"/>
                </a:highlight>
                <a:latin typeface="source-serif-pro"/>
              </a:rPr>
              <a:t>aₜ = f(U * Xₜ + W* aₜ₋₁ + b)</a:t>
            </a:r>
            <a:endParaRPr spc="-10" dirty="0"/>
          </a:p>
        </p:txBody>
      </p:sp>
      <p:pic>
        <p:nvPicPr>
          <p:cNvPr id="8" name="Picture 7" descr="A diagram of a machine&#10;&#10;Description automatically generated">
            <a:extLst>
              <a:ext uri="{FF2B5EF4-FFF2-40B4-BE49-F238E27FC236}">
                <a16:creationId xmlns:a16="http://schemas.microsoft.com/office/drawing/2014/main" id="{4A557F6B-C33F-36AF-A1B8-98506C720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618" y="2286000"/>
            <a:ext cx="9536508" cy="3517460"/>
          </a:xfrm>
          <a:prstGeom prst="rect">
            <a:avLst/>
          </a:prstGeom>
        </p:spPr>
      </p:pic>
    </p:spTree>
    <p:extLst>
      <p:ext uri="{BB962C8B-B14F-4D97-AF65-F5344CB8AC3E}">
        <p14:creationId xmlns:p14="http://schemas.microsoft.com/office/powerpoint/2010/main" val="300386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123" y="492633"/>
            <a:ext cx="6532677" cy="535403"/>
          </a:xfrm>
          <a:prstGeom prst="rect">
            <a:avLst/>
          </a:prstGeom>
        </p:spPr>
        <p:txBody>
          <a:bodyPr vert="horz" wrap="square" lIns="0" tIns="12065" rIns="0" bIns="0" rtlCol="0">
            <a:spAutoFit/>
          </a:bodyPr>
          <a:lstStyle/>
          <a:p>
            <a:pPr marL="12700">
              <a:lnSpc>
                <a:spcPct val="100000"/>
              </a:lnSpc>
              <a:spcBef>
                <a:spcPts val="95"/>
              </a:spcBef>
            </a:pPr>
            <a:r>
              <a:rPr lang="en-US" spc="-10" dirty="0">
                <a:effectLst>
                  <a:outerShdw blurRad="38100" dist="38100" dir="2700000" algn="tl">
                    <a:srgbClr val="000000">
                      <a:alpha val="43137"/>
                    </a:srgbClr>
                  </a:outerShdw>
                </a:effectLst>
              </a:rPr>
              <a:t>CONFUSION MATRIX OF RNN </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lang="en-IN" spc="-10"/>
              <a:t>4/5/2024</a:t>
            </a:r>
            <a:endParaRPr lang="en-IN" spc="-10" dirty="0"/>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lang="en-US" spc="-20"/>
              <a:t>MKCE</a:t>
            </a:r>
            <a:endParaRPr lang="en-US"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lang="en-IN" spc="-50" smtClean="0"/>
              <a:t>9</a:t>
            </a:fld>
            <a:endParaRPr lang="en-IN" spc="-50" dirty="0"/>
          </a:p>
        </p:txBody>
      </p:sp>
      <p:sp>
        <p:nvSpPr>
          <p:cNvPr id="3" name="object 3"/>
          <p:cNvSpPr txBox="1">
            <a:spLocks noGrp="1"/>
          </p:cNvSpPr>
          <p:nvPr>
            <p:ph type="body" idx="4294967295"/>
          </p:nvPr>
        </p:nvSpPr>
        <p:spPr>
          <a:xfrm flipH="1">
            <a:off x="7391400" y="2743200"/>
            <a:ext cx="4093465" cy="1910779"/>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panose="05000000000000000000" pitchFamily="2" charset="2"/>
              <a:buChar char="Ø"/>
              <a:tabLst>
                <a:tab pos="241300" algn="l"/>
              </a:tabLst>
            </a:pPr>
            <a:r>
              <a:rPr lang="en-US" b="1" spc="-10" dirty="0"/>
              <a:t>LEGEND:</a:t>
            </a:r>
          </a:p>
          <a:p>
            <a:pPr marL="12700" marR="5080" algn="just">
              <a:lnSpc>
                <a:spcPct val="100000"/>
              </a:lnSpc>
              <a:spcBef>
                <a:spcPts val="100"/>
              </a:spcBef>
              <a:tabLst>
                <a:tab pos="241300" algn="l"/>
              </a:tabLst>
            </a:pPr>
            <a:r>
              <a:rPr lang="en-US" b="1" spc="-10" dirty="0"/>
              <a:t>     </a:t>
            </a:r>
            <a:r>
              <a:rPr lang="en-US" spc="-10" dirty="0"/>
              <a:t>0-</a:t>
            </a:r>
            <a:r>
              <a:rPr lang="en-IN" spc="-10" dirty="0">
                <a:latin typeface="Times New Roman" panose="02020603050405020304" pitchFamily="18" charset="0"/>
                <a:cs typeface="Times New Roman" panose="02020603050405020304" pitchFamily="18" charset="0"/>
              </a:rPr>
              <a:t>RELIGION</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1-AGE</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2-ETHINICITY</a:t>
            </a:r>
          </a:p>
          <a:p>
            <a:pPr marL="12700" marR="5080" algn="just">
              <a:lnSpc>
                <a:spcPct val="100000"/>
              </a:lnSpc>
              <a:spcBef>
                <a:spcPts val="100"/>
              </a:spcBef>
              <a:tabLst>
                <a:tab pos="241300" algn="l"/>
              </a:tabLst>
            </a:pPr>
            <a:r>
              <a:rPr lang="en-IN" spc="-10" dirty="0">
                <a:latin typeface="Times New Roman" panose="02020603050405020304" pitchFamily="18" charset="0"/>
                <a:cs typeface="Times New Roman" panose="02020603050405020304" pitchFamily="18" charset="0"/>
              </a:rPr>
              <a:t>     3-NOT_CYBERBULLING</a:t>
            </a:r>
            <a:endParaRPr lang="pl-PL" spc="-1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A557F6B-C33F-36AF-A1B8-98506C720474}"/>
              </a:ext>
            </a:extLst>
          </p:cNvPr>
          <p:cNvPicPr>
            <a:picLocks noChangeAspect="1"/>
          </p:cNvPicPr>
          <p:nvPr/>
        </p:nvPicPr>
        <p:blipFill rotWithShape="1">
          <a:blip r:embed="rId2">
            <a:extLst>
              <a:ext uri="{28A0092B-C50C-407E-A947-70E740481C1C}">
                <a14:useLocalDpi xmlns:a14="http://schemas.microsoft.com/office/drawing/2010/main" val="0"/>
              </a:ext>
            </a:extLst>
          </a:blip>
          <a:srcRect l="-2039" t="1801"/>
          <a:stretch/>
        </p:blipFill>
        <p:spPr>
          <a:xfrm>
            <a:off x="1260473" y="1524000"/>
            <a:ext cx="5562601" cy="4154235"/>
          </a:xfrm>
          <a:prstGeom prst="rect">
            <a:avLst/>
          </a:prstGeom>
        </p:spPr>
      </p:pic>
    </p:spTree>
    <p:extLst>
      <p:ext uri="{BB962C8B-B14F-4D97-AF65-F5344CB8AC3E}">
        <p14:creationId xmlns:p14="http://schemas.microsoft.com/office/powerpoint/2010/main" val="3176086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84E2277BAE0C45BCF00D5DB8BBA668" ma:contentTypeVersion="0" ma:contentTypeDescription="Create a new document." ma:contentTypeScope="" ma:versionID="68a6d4f3eb9ecc0613df3b42d7bb5534">
  <xsd:schema xmlns:xsd="http://www.w3.org/2001/XMLSchema" xmlns:xs="http://www.w3.org/2001/XMLSchema" xmlns:p="http://schemas.microsoft.com/office/2006/metadata/properties" targetNamespace="http://schemas.microsoft.com/office/2006/metadata/properties" ma:root="true" ma:fieldsID="6503ca94c280e90d8c3c65c69efa962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CBBC7A4-19E5-4B48-B566-0D36B2DFC372}">
  <ds:schemaRefs>
    <ds:schemaRef ds:uri="http://schemas.microsoft.com/sharepoint/v3/contenttype/forms"/>
  </ds:schemaRefs>
</ds:datastoreItem>
</file>

<file path=customXml/itemProps2.xml><?xml version="1.0" encoding="utf-8"?>
<ds:datastoreItem xmlns:ds="http://schemas.openxmlformats.org/officeDocument/2006/customXml" ds:itemID="{DCF99DEF-3E24-4269-AC57-62853E4BAF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B5A7B8-9520-4162-899D-76A467B10398}">
  <ds:schemaRefs>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459</TotalTime>
  <Words>778</Words>
  <Application>Microsoft Office PowerPoint</Application>
  <PresentationFormat>Widescreen</PresentationFormat>
  <Paragraphs>171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source-serif-pro</vt:lpstr>
      <vt:lpstr>Times New Roman</vt:lpstr>
      <vt:lpstr>Wingdings</vt:lpstr>
      <vt:lpstr>Office Theme</vt:lpstr>
      <vt:lpstr>PowerPoint Presentation</vt:lpstr>
      <vt:lpstr>INTRODUCTION </vt:lpstr>
      <vt:lpstr>ABSTRACT</vt:lpstr>
      <vt:lpstr>PROBLEM STATEMENT</vt:lpstr>
      <vt:lpstr>OBJECTIVE</vt:lpstr>
      <vt:lpstr>SOFTWARE REQUIREMENT</vt:lpstr>
      <vt:lpstr>EXISTING SYSTEM</vt:lpstr>
      <vt:lpstr>RNN ARCHITECTURE</vt:lpstr>
      <vt:lpstr>CONFUSION MATRIX OF RNN </vt:lpstr>
      <vt:lpstr>RESULT IN RNN TECHNIQUES</vt:lpstr>
      <vt:lpstr>LSTM ARCHITECTURE</vt:lpstr>
      <vt:lpstr>LSTM ARCHITECTURE</vt:lpstr>
      <vt:lpstr>CONFUSION MATRIX OF LSTM</vt:lpstr>
      <vt:lpstr>RESULT IN LSTM TECHNIQUES</vt:lpstr>
      <vt:lpstr>RNN  VS  LSTM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18ECP106L-MINOR PROJECT-4</dc:title>
  <dc:creator>R.Midhun Dharsini</dc:creator>
  <cp:lastModifiedBy>R V</cp:lastModifiedBy>
  <cp:revision>12</cp:revision>
  <dcterms:created xsi:type="dcterms:W3CDTF">2024-02-03T02:43:34Z</dcterms:created>
  <dcterms:modified xsi:type="dcterms:W3CDTF">2024-04-12T08:23:09Z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2024-01-31T00:00:00Z</vt:filetime>
  </property>
  <property fmtid="{D5CDD505-2E9C-101B-9397-08002B2CF9AE}" pid="3" name="Creator">
    <vt:lpwstr>Microsoft® PowerPoint® for Microsoft 365</vt:lpwstr>
  </property>
  <property fmtid="{D5CDD505-2E9C-101B-9397-08002B2CF9AE}" pid="4" name="LastSaved">
    <vt:filetime>2024-02-03T00:00:00Z</vt:filetime>
  </property>
  <property fmtid="{D5CDD505-2E9C-101B-9397-08002B2CF9AE}" pid="5" name="Producer">
    <vt:lpwstr>Microsoft® PowerPoint® for Microsoft 365</vt:lpwstr>
  </property>
  <property fmtid="{D5CDD505-2E9C-101B-9397-08002B2CF9AE}" pid="6" name="ContentTypeId">
    <vt:lpwstr>0x010100C884E2277BAE0C45BCF00D5DB8BBA668</vt:lpwstr>
  </property>
</Properties>
</file>