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1"/>
  </p:notesMasterIdLst>
  <p:sldIdLst>
    <p:sldId id="256" r:id="rId2"/>
    <p:sldId id="282" r:id="rId3"/>
    <p:sldId id="283" r:id="rId4"/>
    <p:sldId id="258" r:id="rId5"/>
    <p:sldId id="259" r:id="rId6"/>
    <p:sldId id="260" r:id="rId7"/>
    <p:sldId id="261" r:id="rId8"/>
    <p:sldId id="284" r:id="rId9"/>
    <p:sldId id="257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85" r:id="rId21"/>
    <p:sldId id="272" r:id="rId22"/>
    <p:sldId id="273" r:id="rId23"/>
    <p:sldId id="275" r:id="rId24"/>
    <p:sldId id="278" r:id="rId25"/>
    <p:sldId id="279" r:id="rId26"/>
    <p:sldId id="280" r:id="rId27"/>
    <p:sldId id="276" r:id="rId28"/>
    <p:sldId id="277" r:id="rId29"/>
    <p:sldId id="281" r:id="rId3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82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V MIDHUN" userId="a3471bf512da1845" providerId="LiveId" clId="{C35F3FEA-D2AD-4EF5-AAF9-D3BC19C5C467}"/>
    <pc:docChg chg="modSld">
      <pc:chgData name="RV MIDHUN" userId="a3471bf512da1845" providerId="LiveId" clId="{C35F3FEA-D2AD-4EF5-AAF9-D3BC19C5C467}" dt="2025-04-26T09:10:43.714" v="25" actId="1076"/>
      <pc:docMkLst>
        <pc:docMk/>
      </pc:docMkLst>
      <pc:sldChg chg="addSp modSp mod">
        <pc:chgData name="RV MIDHUN" userId="a3471bf512da1845" providerId="LiveId" clId="{C35F3FEA-D2AD-4EF5-AAF9-D3BC19C5C467}" dt="2025-04-26T09:10:43.714" v="25" actId="1076"/>
        <pc:sldMkLst>
          <pc:docMk/>
          <pc:sldMk cId="0" sldId="256"/>
        </pc:sldMkLst>
        <pc:spChg chg="add mod">
          <ac:chgData name="RV MIDHUN" userId="a3471bf512da1845" providerId="LiveId" clId="{C35F3FEA-D2AD-4EF5-AAF9-D3BC19C5C467}" dt="2025-04-26T09:10:26.821" v="23" actId="1076"/>
          <ac:spMkLst>
            <pc:docMk/>
            <pc:sldMk cId="0" sldId="256"/>
            <ac:spMk id="2" creationId="{0F58C53E-9E9C-59B8-49FF-8B669083D25B}"/>
          </ac:spMkLst>
        </pc:spChg>
        <pc:spChg chg="mod">
          <ac:chgData name="RV MIDHUN" userId="a3471bf512da1845" providerId="LiveId" clId="{C35F3FEA-D2AD-4EF5-AAF9-D3BC19C5C467}" dt="2025-04-26T09:10:43.714" v="25" actId="1076"/>
          <ac:spMkLst>
            <pc:docMk/>
            <pc:sldMk cId="0" sldId="256"/>
            <ac:spMk id="3" creationId="{8AFE56EB-DF62-24EF-8F24-1BCC639AB700}"/>
          </ac:spMkLst>
        </pc:spChg>
        <pc:spChg chg="mod">
          <ac:chgData name="RV MIDHUN" userId="a3471bf512da1845" providerId="LiveId" clId="{C35F3FEA-D2AD-4EF5-AAF9-D3BC19C5C467}" dt="2025-04-26T09:10:34.764" v="24" actId="1076"/>
          <ac:spMkLst>
            <pc:docMk/>
            <pc:sldMk cId="0" sldId="256"/>
            <ac:spMk id="5" creationId="{8D6BBD77-21C7-48C3-782E-C432E64EB3AA}"/>
          </ac:spMkLst>
        </pc:spChg>
      </pc:sldChg>
      <pc:sldChg chg="modSp mod">
        <pc:chgData name="RV MIDHUN" userId="a3471bf512da1845" providerId="LiveId" clId="{C35F3FEA-D2AD-4EF5-AAF9-D3BC19C5C467}" dt="2025-04-26T06:28:20.268" v="2" actId="1035"/>
        <pc:sldMkLst>
          <pc:docMk/>
          <pc:sldMk cId="0" sldId="268"/>
        </pc:sldMkLst>
        <pc:picChg chg="mod">
          <ac:chgData name="RV MIDHUN" userId="a3471bf512da1845" providerId="LiveId" clId="{C35F3FEA-D2AD-4EF5-AAF9-D3BC19C5C467}" dt="2025-04-26T06:28:20.268" v="2" actId="1035"/>
          <ac:picMkLst>
            <pc:docMk/>
            <pc:sldMk cId="0" sldId="268"/>
            <ac:picMk id="3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37FAC-04CC-4E93-88A9-C4D17AE199FE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C25CF4-95B9-4256-A3E5-576C67E1C7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27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MKCE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4/30/2025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MKCE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4/30/2025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MKCE</a:t>
            </a: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4/30/2025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MKCE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4/30/2025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MKCE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4/30/2025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266" y="995298"/>
            <a:ext cx="11383467" cy="7614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03375" y="2010536"/>
            <a:ext cx="9542145" cy="4650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MKCE</a:t>
            </a: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4/30/2025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91509" y="68955"/>
            <a:ext cx="778158" cy="75906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2819" y="0"/>
            <a:ext cx="2606674" cy="1176563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29884" y="23875"/>
            <a:ext cx="1208405" cy="1245235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457200" y="4660567"/>
            <a:ext cx="4182110" cy="1522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000" b="1" spc="-30" dirty="0">
                <a:latin typeface="Times New Roman"/>
                <a:cs typeface="Times New Roman"/>
              </a:rPr>
              <a:t>PRESENTED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BY:</a:t>
            </a:r>
            <a:endParaRPr sz="2000" dirty="0">
              <a:latin typeface="Times New Roman"/>
              <a:cs typeface="Times New Roman"/>
            </a:endParaRPr>
          </a:p>
          <a:p>
            <a:pPr marL="915035">
              <a:lnSpc>
                <a:spcPct val="100000"/>
              </a:lnSpc>
              <a:spcBef>
                <a:spcPts val="125"/>
              </a:spcBef>
            </a:pPr>
            <a:r>
              <a:rPr sz="2000" spc="-10" dirty="0">
                <a:latin typeface="Times New Roman"/>
                <a:cs typeface="Times New Roman"/>
              </a:rPr>
              <a:t>MIDHUN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(927621BEC120)</a:t>
            </a:r>
            <a:endParaRPr sz="2000" dirty="0">
              <a:latin typeface="Times New Roman"/>
              <a:cs typeface="Times New Roman"/>
            </a:endParaRPr>
          </a:p>
          <a:p>
            <a:pPr marL="915035" marR="5080">
              <a:lnSpc>
                <a:spcPct val="105600"/>
              </a:lnSpc>
              <a:spcBef>
                <a:spcPts val="15"/>
              </a:spcBef>
            </a:pPr>
            <a:r>
              <a:rPr sz="1800" spc="-60" dirty="0">
                <a:latin typeface="Times New Roman"/>
                <a:cs typeface="Times New Roman"/>
              </a:rPr>
              <a:t>KAVINESH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A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(927621BEC081) </a:t>
            </a:r>
            <a:r>
              <a:rPr sz="1800" spc="-25" dirty="0">
                <a:latin typeface="Times New Roman"/>
                <a:cs typeface="Times New Roman"/>
              </a:rPr>
              <a:t>KARVENDAN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(927621BEC077) </a:t>
            </a:r>
            <a:r>
              <a:rPr sz="1800" spc="-10" dirty="0">
                <a:latin typeface="Times New Roman"/>
                <a:cs typeface="Times New Roman"/>
              </a:rPr>
              <a:t>KISHORE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(927621BEC094)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934200" y="4678152"/>
            <a:ext cx="4959267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GUIDED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25" dirty="0">
                <a:latin typeface="Times New Roman"/>
                <a:cs typeface="Times New Roman"/>
              </a:rPr>
              <a:t>BY:</a:t>
            </a:r>
            <a:endParaRPr sz="2000" dirty="0">
              <a:latin typeface="Times New Roman"/>
              <a:cs typeface="Times New Roman"/>
            </a:endParaRPr>
          </a:p>
          <a:p>
            <a:pPr marL="914400" marR="508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Dr.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VIMALNAT</a:t>
            </a:r>
            <a:r>
              <a:rPr lang="en-US" sz="2000" spc="-10" dirty="0">
                <a:latin typeface="Times New Roman"/>
                <a:cs typeface="Times New Roman"/>
              </a:rPr>
              <a:t>H, B.E.,M.E.,</a:t>
            </a:r>
            <a:r>
              <a:rPr lang="en-US" sz="2000" spc="-10" dirty="0" err="1">
                <a:latin typeface="Times New Roman"/>
                <a:cs typeface="Times New Roman"/>
              </a:rPr>
              <a:t>Ph.D</a:t>
            </a:r>
            <a:r>
              <a:rPr lang="en-US" sz="2000" spc="-10" dirty="0">
                <a:latin typeface="Times New Roman"/>
                <a:cs typeface="Times New Roman"/>
              </a:rPr>
              <a:t>.,</a:t>
            </a:r>
          </a:p>
          <a:p>
            <a:pPr marL="914400" marR="5080">
              <a:lnSpc>
                <a:spcPct val="100000"/>
              </a:lnSpc>
            </a:pPr>
            <a:r>
              <a:rPr sz="2000" spc="-30" dirty="0">
                <a:latin typeface="Times New Roman"/>
                <a:cs typeface="Times New Roman"/>
              </a:rPr>
              <a:t>ASSOCIATE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PROFESSOR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/ECE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702531-9108-580C-71BD-A4F5AC7F98AA}"/>
              </a:ext>
            </a:extLst>
          </p:cNvPr>
          <p:cNvSpPr txBox="1"/>
          <p:nvPr/>
        </p:nvSpPr>
        <p:spPr>
          <a:xfrm>
            <a:off x="1905000" y="1532881"/>
            <a:ext cx="85888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 FRAMEWORK FOR GRAY-HOLE ATTACK PREVENTION IN VEHICULAR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E56EB-DF62-24EF-8F24-1BCC639AB700}"/>
              </a:ext>
            </a:extLst>
          </p:cNvPr>
          <p:cNvSpPr txBox="1"/>
          <p:nvPr/>
        </p:nvSpPr>
        <p:spPr>
          <a:xfrm>
            <a:off x="5334000" y="2489363"/>
            <a:ext cx="1908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18ECP107L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6BBD77-21C7-48C3-782E-C432E64EB3AA}"/>
              </a:ext>
            </a:extLst>
          </p:cNvPr>
          <p:cNvSpPr txBox="1"/>
          <p:nvPr/>
        </p:nvSpPr>
        <p:spPr>
          <a:xfrm>
            <a:off x="5334000" y="3059349"/>
            <a:ext cx="19089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BATCH :22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DDDF3-872D-CCF4-BB90-EF96CB39D6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</a:t>
            </a:fld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58C53E-9E9C-59B8-49FF-8B669083D25B}"/>
              </a:ext>
            </a:extLst>
          </p:cNvPr>
          <p:cNvSpPr txBox="1"/>
          <p:nvPr/>
        </p:nvSpPr>
        <p:spPr>
          <a:xfrm>
            <a:off x="5029200" y="3638359"/>
            <a:ext cx="35140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FINAL REVIEW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AD749C-2FEB-2B93-2E87-E1EBF39D5B6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32304E0-6147-DBDF-B561-347D90E38DC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800" y="1561101"/>
            <a:ext cx="42843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100" dirty="0"/>
              <a:t> </a:t>
            </a:r>
            <a:r>
              <a:rPr spc="-10" dirty="0"/>
              <a:t>METHODOLOGY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5108" y="53278"/>
            <a:ext cx="614289" cy="7032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0AFC2-BD64-6962-A5D1-F45F16B894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10</a:t>
            </a:fld>
            <a:endParaRPr lang="en-I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0B95184-F579-C657-F9B8-727053A4D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848611"/>
            <a:ext cx="9372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 uses a combined approach with encryption, trust checks, and behavior monitoring to detect gray-hole attacks.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Secure communication is set up first using cryptographic methods to keep data safe and private.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trust system checks if vehicles behave properly based on their past actions.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Anomaly detection tools watch traffic closely and catch any strange behavior that may signal an attack.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E872F-1D82-D41A-2D74-A3D2494C28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86A97-7DB9-CC1A-0E1D-83374090E93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1600200"/>
            <a:ext cx="6400800" cy="424048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21540-4399-A3BF-39C1-A9F3888ADC7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11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F016D-629C-D213-F273-9459765F730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2B14744-C975-C088-F4D3-24AF8CB953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3607" y="585515"/>
            <a:ext cx="2724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BLOCK</a:t>
            </a:r>
            <a:r>
              <a:rPr spc="-10" dirty="0"/>
              <a:t> DIAGRAM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16675" y="65091"/>
            <a:ext cx="615860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63"/>
            <a:ext cx="2606674" cy="115545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9512" y="1172756"/>
            <a:ext cx="4712976" cy="525399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24AD5F-7200-8597-96D6-B9C1FB2D4F5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12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B9775-D634-BE13-AC6C-3C857B56803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3E04C55-C3E2-B85C-62C2-3EF8F4BD3BB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717" y="1064975"/>
            <a:ext cx="11383467" cy="761492"/>
          </a:xfrm>
          <a:prstGeom prst="rect">
            <a:avLst/>
          </a:prstGeom>
        </p:spPr>
        <p:txBody>
          <a:bodyPr vert="horz" wrap="square" lIns="0" tIns="313182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-70" dirty="0"/>
              <a:t> </a:t>
            </a:r>
            <a:r>
              <a:rPr dirty="0"/>
              <a:t>METHODOLOGY</a:t>
            </a:r>
            <a:r>
              <a:rPr spc="-150" dirty="0"/>
              <a:t> </a:t>
            </a:r>
            <a:r>
              <a:rPr spc="-10" dirty="0"/>
              <a:t>EXPLANATION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0302" y="65091"/>
            <a:ext cx="615420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905"/>
            <a:ext cx="2606674" cy="11765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34302" y="1981200"/>
            <a:ext cx="9906000" cy="40872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8890" indent="-2286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proposed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DPGHA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2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presented</a:t>
            </a:r>
            <a:r>
              <a:rPr spc="2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detail</a:t>
            </a:r>
            <a:r>
              <a:rPr spc="2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overall</a:t>
            </a:r>
            <a:r>
              <a:rPr spc="2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2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design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framework</a:t>
            </a:r>
            <a:r>
              <a:rPr spc="2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85" dirty="0">
                <a:latin typeface="Times New Roman"/>
                <a:cs typeface="Times New Roman"/>
              </a:rPr>
              <a:t> </a:t>
            </a:r>
            <a:r>
              <a:rPr spc="-2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proposed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DPGHA,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components,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operations</a:t>
            </a:r>
            <a:r>
              <a:rPr spc="-4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illustrated.</a:t>
            </a:r>
            <a:endParaRPr dirty="0">
              <a:latin typeface="Times New Roman"/>
              <a:cs typeface="Times New Roman"/>
            </a:endParaRPr>
          </a:p>
          <a:p>
            <a:pPr marL="241300" marR="8890" indent="-228600">
              <a:lnSpc>
                <a:spcPct val="15000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  <a:tab pos="542925" algn="l"/>
                <a:tab pos="1490345" algn="l"/>
                <a:tab pos="1847850" algn="l"/>
                <a:tab pos="2501265" algn="l"/>
                <a:tab pos="3153410" algn="l"/>
                <a:tab pos="4048125" algn="l"/>
                <a:tab pos="4502785" algn="l"/>
                <a:tab pos="5829935" algn="l"/>
                <a:tab pos="6617970" algn="l"/>
                <a:tab pos="7073900" algn="l"/>
                <a:tab pos="8149590" algn="l"/>
                <a:tab pos="8938260" algn="l"/>
                <a:tab pos="9451975" algn="l"/>
              </a:tabLst>
            </a:pPr>
            <a:r>
              <a:rPr spc="-25" dirty="0">
                <a:latin typeface="Times New Roman"/>
                <a:cs typeface="Times New Roman"/>
              </a:rPr>
              <a:t>It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consists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of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>
                <a:latin typeface="Times New Roman"/>
                <a:cs typeface="Times New Roman"/>
              </a:rPr>
              <a:t>three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0" dirty="0">
                <a:latin typeface="Times New Roman"/>
                <a:cs typeface="Times New Roman"/>
              </a:rPr>
              <a:t>main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phases: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preliminary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phase,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the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detection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10" dirty="0">
                <a:latin typeface="Times New Roman"/>
                <a:cs typeface="Times New Roman"/>
              </a:rPr>
              <a:t>phase,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and</a:t>
            </a:r>
            <a:r>
              <a:rPr dirty="0">
                <a:latin typeface="Times New Roman"/>
                <a:cs typeface="Times New Roman"/>
              </a:rPr>
              <a:t>	</a:t>
            </a:r>
            <a:r>
              <a:rPr spc="-25" dirty="0">
                <a:latin typeface="Times New Roman"/>
                <a:cs typeface="Times New Roman"/>
              </a:rPr>
              <a:t>the </a:t>
            </a:r>
            <a:r>
              <a:rPr dirty="0">
                <a:latin typeface="Times New Roman"/>
                <a:cs typeface="Times New Roman"/>
              </a:rPr>
              <a:t>prevention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phase.</a:t>
            </a:r>
            <a:endParaRPr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5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Each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phase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different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operations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functionalities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integrated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achieve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security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against </a:t>
            </a:r>
            <a:r>
              <a:rPr spc="-20" dirty="0">
                <a:latin typeface="Times New Roman"/>
                <a:cs typeface="Times New Roman"/>
              </a:rPr>
              <a:t>GHA</a:t>
            </a:r>
            <a:r>
              <a:rPr spc="-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VANET.</a:t>
            </a:r>
            <a:endParaRPr dirty="0">
              <a:latin typeface="Times New Roman"/>
              <a:cs typeface="Times New Roman"/>
            </a:endParaRPr>
          </a:p>
          <a:p>
            <a:pPr marL="239395" marR="5080" indent="-226695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>
                <a:latin typeface="Times New Roman"/>
                <a:cs typeface="Times New Roman"/>
              </a:rPr>
              <a:t>we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explain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preliminary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phase,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which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contains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underlying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system</a:t>
            </a:r>
            <a:r>
              <a:rPr spc="16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model</a:t>
            </a:r>
            <a:r>
              <a:rPr spc="1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5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VANET, 	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6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node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properties,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6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communication</a:t>
            </a:r>
            <a:r>
              <a:rPr spc="6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paradigm,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placement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60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RSUs,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65" dirty="0">
                <a:latin typeface="Times New Roman"/>
                <a:cs typeface="Times New Roman"/>
              </a:rPr>
              <a:t>  </a:t>
            </a:r>
            <a:r>
              <a:rPr spc="-20" dirty="0">
                <a:latin typeface="Times New Roman"/>
                <a:cs typeface="Times New Roman"/>
              </a:rPr>
              <a:t>some 	</a:t>
            </a:r>
            <a:r>
              <a:rPr spc="-10" dirty="0">
                <a:latin typeface="Times New Roman"/>
                <a:cs typeface="Times New Roman"/>
              </a:rPr>
              <a:t>assumptions.</a:t>
            </a:r>
            <a:endParaRPr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2B820-9E19-48AB-B44A-8905934E3C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13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E61435-9989-D98B-0011-A1D43367F8A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BCDE7B-6E07-4EF7-BBCB-FA27800246A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447800"/>
            <a:ext cx="53638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SIMULATION</a:t>
            </a:r>
            <a:r>
              <a:rPr spc="-35" dirty="0"/>
              <a:t> </a:t>
            </a:r>
            <a:r>
              <a:rPr spc="-40" dirty="0"/>
              <a:t>RESULT</a:t>
            </a:r>
            <a:r>
              <a:rPr spc="-7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NS2</a:t>
            </a:r>
            <a:r>
              <a:rPr spc="-95" dirty="0"/>
              <a:t> </a:t>
            </a:r>
            <a:r>
              <a:rPr spc="-20" dirty="0"/>
              <a:t>TOOL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81200" y="2101647"/>
            <a:ext cx="8065262" cy="4070553"/>
            <a:chOff x="2145792" y="2288108"/>
            <a:chExt cx="7900670" cy="3916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58492" y="2300808"/>
              <a:ext cx="7874889" cy="389026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152142" y="2294458"/>
              <a:ext cx="7887970" cy="3903345"/>
            </a:xfrm>
            <a:custGeom>
              <a:avLst/>
              <a:gdLst/>
              <a:ahLst/>
              <a:cxnLst/>
              <a:rect l="l" t="t" r="r" b="b"/>
              <a:pathLst>
                <a:path w="7887970" h="3903345">
                  <a:moveTo>
                    <a:pt x="0" y="3902964"/>
                  </a:moveTo>
                  <a:lnTo>
                    <a:pt x="7887589" y="3902964"/>
                  </a:lnTo>
                  <a:lnTo>
                    <a:pt x="7887589" y="0"/>
                  </a:lnTo>
                  <a:lnTo>
                    <a:pt x="0" y="0"/>
                  </a:lnTo>
                  <a:lnTo>
                    <a:pt x="0" y="390296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4556" y="94234"/>
            <a:ext cx="2606675" cy="117656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95343" y="331664"/>
            <a:ext cx="615420" cy="71600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30C98-9D27-4FBC-833B-B0667A2B732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14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0C8020-C574-3210-F459-7653E413BCE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FBA25B9-038E-FFC4-14D9-BEA7B43C1EAD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1798" y="852915"/>
            <a:ext cx="11383467" cy="761492"/>
          </a:xfrm>
          <a:prstGeom prst="rect">
            <a:avLst/>
          </a:prstGeom>
        </p:spPr>
        <p:txBody>
          <a:bodyPr vert="horz" wrap="square" lIns="0" tIns="160477" rIns="0" bIns="0" rtlCol="0">
            <a:spAutoFit/>
          </a:bodyPr>
          <a:lstStyle/>
          <a:p>
            <a:pPr marL="4490085">
              <a:lnSpc>
                <a:spcPct val="100000"/>
              </a:lnSpc>
              <a:spcBef>
                <a:spcPts val="100"/>
              </a:spcBef>
            </a:pPr>
            <a:r>
              <a:rPr dirty="0"/>
              <a:t>NODE</a:t>
            </a:r>
            <a:r>
              <a:rPr spc="-20" dirty="0"/>
              <a:t> </a:t>
            </a:r>
            <a:r>
              <a:rPr spc="-25" dirty="0"/>
              <a:t>CREATION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43200" y="1524000"/>
            <a:ext cx="7010400" cy="45890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90313"/>
            <a:ext cx="2606675" cy="11765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24782" y="327473"/>
            <a:ext cx="615420" cy="71600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BBA8A1-9332-47C8-AC3B-BB3BF3E8B3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15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E27BA-4801-3155-4C0F-947B760D86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B4CD859-9C00-BE1D-88F5-E631B143777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266" y="784930"/>
            <a:ext cx="11383467" cy="761492"/>
          </a:xfrm>
          <a:prstGeom prst="rect">
            <a:avLst/>
          </a:prstGeom>
        </p:spPr>
        <p:txBody>
          <a:bodyPr vert="horz" wrap="square" lIns="0" tIns="368427" rIns="0" bIns="0" rtlCol="0">
            <a:spAutoFit/>
          </a:bodyPr>
          <a:lstStyle/>
          <a:p>
            <a:pPr marL="3041650">
              <a:lnSpc>
                <a:spcPct val="100000"/>
              </a:lnSpc>
              <a:spcBef>
                <a:spcPts val="100"/>
              </a:spcBef>
            </a:pPr>
            <a:r>
              <a:rPr spc="-70" dirty="0"/>
              <a:t>GRAY</a:t>
            </a:r>
            <a:r>
              <a:rPr spc="-80" dirty="0"/>
              <a:t> </a:t>
            </a:r>
            <a:r>
              <a:rPr dirty="0"/>
              <a:t>HOLE</a:t>
            </a:r>
            <a:r>
              <a:rPr spc="-155" dirty="0"/>
              <a:t> </a:t>
            </a:r>
            <a:r>
              <a:rPr spc="-40" dirty="0"/>
              <a:t>ATTACKER</a:t>
            </a:r>
            <a:r>
              <a:rPr spc="-85" dirty="0"/>
              <a:t> </a:t>
            </a:r>
            <a:r>
              <a:rPr spc="-10" dirty="0"/>
              <a:t>PRESENT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8400" y="1714131"/>
            <a:ext cx="7086600" cy="439802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27" y="152907"/>
            <a:ext cx="2606675" cy="1176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13150" y="390338"/>
            <a:ext cx="615420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F7970-838D-C439-20D1-10FE9EE70D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16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053CD6-BAA0-BE5D-AE01-17A52D92331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77409-B2BD-13A5-16AF-E16F37044B7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7747" y="846523"/>
            <a:ext cx="11383467" cy="761492"/>
          </a:xfrm>
          <a:prstGeom prst="rect">
            <a:avLst/>
          </a:prstGeom>
        </p:spPr>
        <p:txBody>
          <a:bodyPr vert="horz" wrap="square" lIns="0" tIns="207136" rIns="0" bIns="0" rtlCol="0">
            <a:spAutoFit/>
          </a:bodyPr>
          <a:lstStyle/>
          <a:p>
            <a:pPr marL="3184525">
              <a:lnSpc>
                <a:spcPct val="100000"/>
              </a:lnSpc>
              <a:spcBef>
                <a:spcPts val="100"/>
              </a:spcBef>
            </a:pPr>
            <a:r>
              <a:rPr dirty="0"/>
              <a:t>DETECTION</a:t>
            </a:r>
            <a:r>
              <a:rPr spc="-105" dirty="0"/>
              <a:t> </a:t>
            </a:r>
            <a:r>
              <a:rPr spc="-70" dirty="0"/>
              <a:t>GRAY</a:t>
            </a:r>
            <a:r>
              <a:rPr spc="-130" dirty="0"/>
              <a:t> </a:t>
            </a:r>
            <a:r>
              <a:rPr dirty="0"/>
              <a:t>WHOLE</a:t>
            </a:r>
            <a:r>
              <a:rPr spc="-155" dirty="0"/>
              <a:t> </a:t>
            </a:r>
            <a:r>
              <a:rPr spc="-30" dirty="0"/>
              <a:t>ATTACKER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3525" y="1600200"/>
            <a:ext cx="7010400" cy="456780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27" y="136144"/>
            <a:ext cx="2606675" cy="1176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0625" y="373574"/>
            <a:ext cx="615420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90338-E669-7F62-B487-C6FABC83BE7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17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0ABDC3-C0EA-A86F-FF90-CC13CE17FE6E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EC7ACA-4417-16EE-0676-BCF0F9306A9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50690" y="948321"/>
            <a:ext cx="3690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DATA</a:t>
            </a:r>
            <a:r>
              <a:rPr spc="-80" dirty="0"/>
              <a:t> </a:t>
            </a:r>
            <a:r>
              <a:rPr spc="-10" dirty="0"/>
              <a:t>COMMUNICATION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7074" y="1534980"/>
            <a:ext cx="7357851" cy="4647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4886" y="119379"/>
            <a:ext cx="2606675" cy="117656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4106" y="356810"/>
            <a:ext cx="615420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81DA4-66EB-A308-FA81-6D4428E517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18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5B12C46-8CC0-A6DA-F919-584C0FC86B8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CBCEB2-AE30-5769-D29C-C68E293F5C8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24095" y="805479"/>
            <a:ext cx="322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DELAY</a:t>
            </a:r>
            <a:r>
              <a:rPr spc="-60" dirty="0"/>
              <a:t> </a:t>
            </a:r>
            <a:r>
              <a:rPr spc="-10" dirty="0"/>
              <a:t>COMPARISON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1069" y="1522804"/>
            <a:ext cx="7010400" cy="463063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85" y="47498"/>
            <a:ext cx="2606675" cy="11765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80917" y="285055"/>
            <a:ext cx="615420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C0294-F6DC-7A73-2467-A57C5CD350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19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11206-E0FB-20A9-8E1E-D9537F7477C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CA5B0A-3506-DE37-ECEC-A871AC098F0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B27DD74C-B180-2283-0875-F57D030EE33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CF395FD8-3510-953E-EF53-69D3D9929D1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0943F7-56E5-F11C-17EA-B7E4657A3EBD}"/>
              </a:ext>
            </a:extLst>
          </p:cNvPr>
          <p:cNvSpPr txBox="1"/>
          <p:nvPr/>
        </p:nvSpPr>
        <p:spPr>
          <a:xfrm>
            <a:off x="457200" y="167640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0A33B-794F-038F-FB6B-E604A2D9A7E5}"/>
              </a:ext>
            </a:extLst>
          </p:cNvPr>
          <p:cNvSpPr txBox="1"/>
          <p:nvPr/>
        </p:nvSpPr>
        <p:spPr>
          <a:xfrm>
            <a:off x="1485900" y="2362200"/>
            <a:ext cx="94869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research proposes an innovative and efficient approach for the detection and prevention of Gray-Hole attacks in Vehicular Ad Hoc Networks (VANETs). Gray-Hole attacks pose a significant threat to the reliability and security of VANETs.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approach employs a combination of anomaly detection techniques and dynamic trust management to identify suspicious nodes exhibiting abnormal behavior indicative of Gray-Hole attacks.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Upon detection, a proactive prevention mechanism is triggered to isolate and mitigate the impact of compromised nodes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0EB25-D6A0-2E3B-7B4E-F5BB693DA9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443D7-6D0A-B0C5-8FA4-1FED51AA82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EAB99-F497-5CF1-38BE-7879FE886BE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  <p:extLst>
      <p:ext uri="{BB962C8B-B14F-4D97-AF65-F5344CB8AC3E}">
        <p14:creationId xmlns:p14="http://schemas.microsoft.com/office/powerpoint/2010/main" val="13829687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DA66D-241D-5971-62DD-14165FE1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0" y="790982"/>
            <a:ext cx="4572000" cy="369332"/>
          </a:xfrm>
        </p:spPr>
        <p:txBody>
          <a:bodyPr/>
          <a:lstStyle/>
          <a:p>
            <a:r>
              <a:rPr lang="en-US" altLang="en-US" b="1" dirty="0">
                <a:latin typeface="Times" panose="02020603050405020304" pitchFamily="18" charset="0"/>
                <a:cs typeface="Times" panose="02020603050405020304" pitchFamily="18" charset="0"/>
              </a:rPr>
              <a:t>THROUGHPUT RESLUT </a:t>
            </a:r>
            <a:endParaRPr lang="en-IN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334533B-E20A-14D4-0366-304BCE327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67"/>
          <a:stretch/>
        </p:blipFill>
        <p:spPr>
          <a:xfrm>
            <a:off x="2713037" y="1371600"/>
            <a:ext cx="6765925" cy="4902716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2477EA1A-8B6C-30DF-FB5A-4A5B6C04505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33409"/>
            <a:ext cx="2606675" cy="1176563"/>
          </a:xfrm>
          <a:prstGeom prst="rect">
            <a:avLst/>
          </a:prstGeom>
        </p:spPr>
      </p:pic>
      <p:pic>
        <p:nvPicPr>
          <p:cNvPr id="5" name="object 6">
            <a:extLst>
              <a:ext uri="{FF2B5EF4-FFF2-40B4-BE49-F238E27FC236}">
                <a16:creationId xmlns:a16="http://schemas.microsoft.com/office/drawing/2014/main" id="{30DB3A6C-F101-E813-524B-7DB861D48AF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287770" y="228600"/>
            <a:ext cx="615420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176D-1F1B-1D03-B5D5-724A5B5769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20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A3ECD4F-17E7-C8ED-8EB3-19BD2F4F0FC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6A5A17-9455-220B-8289-36645309782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  <p:extLst>
      <p:ext uri="{BB962C8B-B14F-4D97-AF65-F5344CB8AC3E}">
        <p14:creationId xmlns:p14="http://schemas.microsoft.com/office/powerpoint/2010/main" val="3638887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2791" y="1176563"/>
            <a:ext cx="11383467" cy="761492"/>
          </a:xfrm>
          <a:prstGeom prst="rect">
            <a:avLst/>
          </a:prstGeom>
        </p:spPr>
        <p:txBody>
          <a:bodyPr vert="horz" wrap="square" lIns="0" tIns="371983" rIns="0" bIns="0" rtlCol="0">
            <a:spAutoFit/>
          </a:bodyPr>
          <a:lstStyle/>
          <a:p>
            <a:pPr marL="26162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ADVANTAGES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84245" y="65091"/>
            <a:ext cx="615422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68094" y="2309876"/>
            <a:ext cx="6110605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Dynamic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Reputation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12700" marR="34925" indent="9144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continuously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monitors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updates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reputation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vehicles.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Enhanced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Detection</a:t>
            </a:r>
            <a:r>
              <a:rPr sz="2000" b="1" spc="-1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Accuracy</a:t>
            </a:r>
            <a:endParaRPr sz="2000">
              <a:latin typeface="Times New Roman"/>
              <a:cs typeface="Times New Roman"/>
            </a:endParaRPr>
          </a:p>
          <a:p>
            <a:pPr marL="12700" marR="5080" indent="9144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framework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advanced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algorithms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 </a:t>
            </a:r>
            <a:r>
              <a:rPr sz="2000" dirty="0">
                <a:latin typeface="Times New Roman"/>
                <a:cs typeface="Times New Roman"/>
              </a:rPr>
              <a:t>malicious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activities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accurately.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Reduced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Routing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Overhead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Instead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frequent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re-routing,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maintains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secure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4655" y="2600070"/>
            <a:ext cx="3799966" cy="2926079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5CB32-942B-29B5-83CB-81C68A2CB8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21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11F5BA-2616-A721-F75A-2514FE7D746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13F7-572C-C475-2CAB-E476FCE902F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4545" y="1057482"/>
            <a:ext cx="11383467" cy="761492"/>
          </a:xfrm>
          <a:prstGeom prst="rect">
            <a:avLst/>
          </a:prstGeom>
        </p:spPr>
        <p:txBody>
          <a:bodyPr vert="horz" wrap="square" lIns="0" tIns="383032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APPLICATIONS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0302" y="65091"/>
            <a:ext cx="615420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39" y="0"/>
            <a:ext cx="2606675" cy="11765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36294" y="2190953"/>
            <a:ext cx="594360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Times New Roman"/>
                <a:cs typeface="Times New Roman"/>
              </a:rPr>
              <a:t>Traffic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Safety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Accident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Prevention</a:t>
            </a:r>
            <a:endParaRPr sz="2000">
              <a:latin typeface="Times New Roman"/>
              <a:cs typeface="Times New Roman"/>
            </a:endParaRPr>
          </a:p>
          <a:p>
            <a:pPr marL="12700" marR="125730" indent="9144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Reduces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risks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accidents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delayed </a:t>
            </a:r>
            <a:r>
              <a:rPr sz="2000" spc="-25" dirty="0">
                <a:latin typeface="Times New Roman"/>
                <a:cs typeface="Times New Roman"/>
              </a:rPr>
              <a:t>or </a:t>
            </a:r>
            <a:r>
              <a:rPr sz="2000" dirty="0">
                <a:latin typeface="Times New Roman"/>
                <a:cs typeface="Times New Roman"/>
              </a:rPr>
              <a:t>missing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imes New Roman"/>
                <a:cs typeface="Times New Roman"/>
              </a:rPr>
              <a:t>Smart</a:t>
            </a:r>
            <a:r>
              <a:rPr sz="2000" b="1" spc="-114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Traffic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Enhances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routing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efficiency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ensuring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accurate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traffic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sharing.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Emergency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Response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Systems</a:t>
            </a:r>
            <a:endParaRPr sz="200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Prevents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malicious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interference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life-</a:t>
            </a:r>
            <a:r>
              <a:rPr sz="2000" spc="-10" dirty="0">
                <a:latin typeface="Times New Roman"/>
                <a:cs typeface="Times New Roman"/>
              </a:rPr>
              <a:t>critical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spc="-10" dirty="0">
                <a:latin typeface="Times New Roman"/>
                <a:cs typeface="Times New Roman"/>
              </a:rPr>
              <a:t>communication.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77379" y="2244598"/>
            <a:ext cx="4495546" cy="3322954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E2B89-8113-43CF-4852-4BC4306A31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22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4FA04-F68F-A70D-B0F5-78A71B3B7D9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1F57C9-17D2-48C0-0700-7ABDE88D6D6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04266" y="1370329"/>
            <a:ext cx="11383467" cy="7614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7800" y="2361908"/>
            <a:ext cx="898906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Effective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Detection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Prevention</a:t>
            </a:r>
            <a:endParaRPr sz="2000" dirty="0">
              <a:latin typeface="Times New Roman"/>
              <a:cs typeface="Times New Roman"/>
            </a:endParaRPr>
          </a:p>
          <a:p>
            <a:pPr marL="12700" marR="8890" indent="508634">
              <a:lnSpc>
                <a:spcPct val="100000"/>
              </a:lnSpc>
              <a:tabLst>
                <a:tab pos="1057910" algn="l"/>
                <a:tab pos="2129155" algn="l"/>
                <a:tab pos="2973705" algn="l"/>
                <a:tab pos="4352925" algn="l"/>
                <a:tab pos="5198745" algn="l"/>
                <a:tab pos="5704840" algn="l"/>
                <a:tab pos="6704965" algn="l"/>
                <a:tab pos="7933690" algn="l"/>
                <a:tab pos="8778240" algn="l"/>
              </a:tabLst>
            </a:pPr>
            <a:r>
              <a:rPr sz="2000" spc="-2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proposed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successfully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detects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prevents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Gray-</a:t>
            </a:r>
            <a:r>
              <a:rPr sz="2000" spc="-20" dirty="0">
                <a:latin typeface="Times New Roman"/>
                <a:cs typeface="Times New Roman"/>
              </a:rPr>
              <a:t>Hole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attacks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40" dirty="0">
                <a:latin typeface="Times New Roman"/>
                <a:cs typeface="Times New Roman"/>
              </a:rPr>
              <a:t>in </a:t>
            </a:r>
            <a:r>
              <a:rPr sz="2000" spc="-75" dirty="0">
                <a:latin typeface="Times New Roman"/>
                <a:cs typeface="Times New Roman"/>
              </a:rPr>
              <a:t>VANETs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combination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management.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Improved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Network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Performance</a:t>
            </a:r>
            <a:endParaRPr sz="2000" dirty="0">
              <a:latin typeface="Times New Roman"/>
              <a:cs typeface="Times New Roman"/>
            </a:endParaRPr>
          </a:p>
          <a:p>
            <a:pPr marL="12700" marR="6350" indent="4445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Simulation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NS-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show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better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packet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delivery,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3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reliability,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overall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security,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even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during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attacks.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40665" indent="-227965">
              <a:lnSpc>
                <a:spcPct val="100000"/>
              </a:lnSpc>
              <a:buFont typeface="Wingdings"/>
              <a:buChar char=""/>
              <a:tabLst>
                <a:tab pos="240665" algn="l"/>
              </a:tabLst>
            </a:pPr>
            <a:r>
              <a:rPr sz="2000" b="1" dirty="0">
                <a:latin typeface="Times New Roman"/>
                <a:cs typeface="Times New Roman"/>
              </a:rPr>
              <a:t>Future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spc="-20" dirty="0">
                <a:latin typeface="Times New Roman"/>
                <a:cs typeface="Times New Roman"/>
              </a:rPr>
              <a:t>Scope</a:t>
            </a:r>
            <a:endParaRPr sz="2000" dirty="0">
              <a:latin typeface="Times New Roman"/>
              <a:cs typeface="Times New Roman"/>
            </a:endParaRPr>
          </a:p>
          <a:p>
            <a:pPr marL="51689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approach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extended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handle</a:t>
            </a:r>
            <a:r>
              <a:rPr sz="2000" spc="4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</a:t>
            </a:r>
            <a:r>
              <a:rPr sz="2000" spc="4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43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attacks</a:t>
            </a:r>
            <a:r>
              <a:rPr sz="2000" spc="4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4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enhanced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further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learning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detection.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6F9F-7599-F33B-8185-C5983D9417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23</a:t>
            </a:fld>
            <a:endParaRPr lang="en-IN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CE0017C3-B196-F07F-6836-39E3C3508AB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9" y="0"/>
            <a:ext cx="2606673" cy="1176563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88E9D68E-F7B1-CF52-36D7-66399472F39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05239" y="137160"/>
            <a:ext cx="754322" cy="761492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E36D76-BA15-8912-A4C4-E2A30DB78C5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88970-AB14-259E-1E25-23B404FC3FB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0534" y="1057056"/>
            <a:ext cx="11383467" cy="761492"/>
          </a:xfrm>
          <a:prstGeom prst="rect">
            <a:avLst/>
          </a:prstGeom>
        </p:spPr>
        <p:txBody>
          <a:bodyPr vert="horz" wrap="square" lIns="0" tIns="36195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0302" y="51871"/>
            <a:ext cx="615420" cy="57058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269" y="0"/>
            <a:ext cx="2606673" cy="11765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025753" y="1975866"/>
            <a:ext cx="10273030" cy="414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6985" indent="-342265" algn="just">
              <a:lnSpc>
                <a:spcPct val="150000"/>
              </a:lnSpc>
              <a:spcBef>
                <a:spcPts val="100"/>
              </a:spcBef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Rasheed</a:t>
            </a:r>
            <a:r>
              <a:rPr sz="1800" spc="1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Hussain,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Fatima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Hussain,</a:t>
            </a:r>
            <a:r>
              <a:rPr sz="1800" spc="1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Sherali</a:t>
            </a:r>
            <a:r>
              <a:rPr sz="1800" spc="1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Zeadally</a:t>
            </a:r>
            <a:r>
              <a:rPr sz="1800" spc="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</a:t>
            </a:r>
            <a:r>
              <a:rPr sz="1800" i="1" dirty="0">
                <a:latin typeface="Times New Roman"/>
                <a:cs typeface="Times New Roman"/>
              </a:rPr>
              <a:t>Integration</a:t>
            </a:r>
            <a:r>
              <a:rPr sz="1800" i="1" spc="1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of</a:t>
            </a:r>
            <a:r>
              <a:rPr sz="1800" i="1" spc="1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VANET</a:t>
            </a:r>
            <a:r>
              <a:rPr sz="1800" i="1" spc="1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and</a:t>
            </a:r>
            <a:r>
              <a:rPr sz="1800" i="1" spc="1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5G</a:t>
            </a:r>
            <a:r>
              <a:rPr sz="1800" i="1" spc="1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Security:</a:t>
            </a:r>
            <a:r>
              <a:rPr sz="1800" i="1" spc="1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spc="10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review</a:t>
            </a:r>
            <a:r>
              <a:rPr sz="1800" i="1" spc="12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of 	</a:t>
            </a:r>
            <a:r>
              <a:rPr sz="1800" i="1" dirty="0">
                <a:latin typeface="Times New Roman"/>
                <a:cs typeface="Times New Roman"/>
              </a:rPr>
              <a:t>design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and</a:t>
            </a:r>
            <a:r>
              <a:rPr sz="1800" i="1" spc="2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implementation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issues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Elsevier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Future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Generation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(Volume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101,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December 	2019).</a:t>
            </a:r>
            <a:endParaRPr sz="180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50000"/>
              </a:lnSpc>
              <a:buFont typeface="Wingdings"/>
              <a:buChar char=""/>
              <a:tabLst>
                <a:tab pos="355600" algn="l"/>
                <a:tab pos="414020" algn="l"/>
              </a:tabLst>
            </a:pPr>
            <a:r>
              <a:rPr sz="1800" dirty="0">
                <a:latin typeface="Times New Roman"/>
                <a:cs typeface="Times New Roman"/>
              </a:rPr>
              <a:t>	Xiaobo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Wang;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90" dirty="0">
                <a:latin typeface="Times New Roman"/>
                <a:cs typeface="Times New Roman"/>
              </a:rPr>
              <a:t>Yu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Weng;</a:t>
            </a:r>
            <a:r>
              <a:rPr sz="1800" dirty="0">
                <a:latin typeface="Times New Roman"/>
                <a:cs typeface="Times New Roman"/>
              </a:rPr>
              <a:t> Honghao Gao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spc="-3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Low-</a:t>
            </a:r>
            <a:r>
              <a:rPr sz="1800" i="1" dirty="0">
                <a:latin typeface="Times New Roman"/>
                <a:cs typeface="Times New Roman"/>
              </a:rPr>
              <a:t>Latency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and</a:t>
            </a:r>
            <a:r>
              <a:rPr sz="1800" i="1" spc="-20" dirty="0">
                <a:latin typeface="Times New Roman"/>
                <a:cs typeface="Times New Roman"/>
              </a:rPr>
              <a:t> Energy-</a:t>
            </a:r>
            <a:r>
              <a:rPr sz="1800" i="1" dirty="0">
                <a:latin typeface="Times New Roman"/>
                <a:cs typeface="Times New Roman"/>
              </a:rPr>
              <a:t>Efficient Multimeric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Routing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Protocol </a:t>
            </a:r>
            <a:r>
              <a:rPr sz="1800" i="1" dirty="0">
                <a:latin typeface="Times New Roman"/>
                <a:cs typeface="Times New Roman"/>
              </a:rPr>
              <a:t>Based</a:t>
            </a:r>
            <a:r>
              <a:rPr sz="1800" i="1" spc="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on</a:t>
            </a:r>
            <a:r>
              <a:rPr sz="1800" i="1" spc="3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Network</a:t>
            </a:r>
            <a:r>
              <a:rPr sz="1800" i="1" spc="4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Connectivity</a:t>
            </a:r>
            <a:r>
              <a:rPr sz="1800" i="1" spc="3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in</a:t>
            </a:r>
            <a:r>
              <a:rPr sz="1800" i="1" spc="4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VANET</a:t>
            </a:r>
            <a:r>
              <a:rPr sz="1800" i="1" spc="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Communication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IEEE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Transactions</a:t>
            </a:r>
            <a:r>
              <a:rPr sz="1800" spc="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Green</a:t>
            </a:r>
            <a:r>
              <a:rPr sz="1800" spc="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Communications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(Volume: </a:t>
            </a:r>
            <a:r>
              <a:rPr sz="1800" dirty="0">
                <a:latin typeface="Times New Roman"/>
                <a:cs typeface="Times New Roman"/>
              </a:rPr>
              <a:t>5,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Issue: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4,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December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2021).</a:t>
            </a:r>
            <a:endParaRPr sz="1800">
              <a:latin typeface="Times New Roman"/>
              <a:cs typeface="Times New Roman"/>
            </a:endParaRPr>
          </a:p>
          <a:p>
            <a:pPr marL="354965" indent="-342265" algn="just">
              <a:lnSpc>
                <a:spcPct val="100000"/>
              </a:lnSpc>
              <a:spcBef>
                <a:spcPts val="1080"/>
              </a:spcBef>
              <a:buFont typeface="Wingdings"/>
              <a:buChar char=""/>
              <a:tabLst>
                <a:tab pos="354965" algn="l"/>
              </a:tabLst>
            </a:pPr>
            <a:r>
              <a:rPr sz="1800" dirty="0">
                <a:latin typeface="Times New Roman"/>
                <a:cs typeface="Times New Roman"/>
              </a:rPr>
              <a:t>Maryam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Gillani,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Hafiz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Adnan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Niaz,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Muhammad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Umar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Farooq,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Ata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Ullah</a:t>
            </a:r>
            <a:r>
              <a:rPr sz="1800" spc="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</a:t>
            </a:r>
            <a:r>
              <a:rPr sz="1800" i="1" dirty="0">
                <a:latin typeface="Times New Roman"/>
                <a:cs typeface="Times New Roman"/>
              </a:rPr>
              <a:t>Data</a:t>
            </a:r>
            <a:r>
              <a:rPr sz="1800" i="1" spc="16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collection</a:t>
            </a:r>
            <a:r>
              <a:rPr sz="1800" i="1" spc="15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protocols</a:t>
            </a:r>
            <a:r>
              <a:rPr sz="1800" i="1" spc="165" dirty="0">
                <a:latin typeface="Times New Roman"/>
                <a:cs typeface="Times New Roman"/>
              </a:rPr>
              <a:t> </a:t>
            </a:r>
            <a:r>
              <a:rPr sz="1800" i="1" spc="-25" dirty="0">
                <a:latin typeface="Times New Roman"/>
                <a:cs typeface="Times New Roman"/>
              </a:rPr>
              <a:t>for</a:t>
            </a:r>
            <a:endParaRPr sz="18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80"/>
              </a:spcBef>
            </a:pPr>
            <a:r>
              <a:rPr sz="1800" i="1" spc="-35" dirty="0">
                <a:latin typeface="Times New Roman"/>
                <a:cs typeface="Times New Roman"/>
              </a:rPr>
              <a:t>VANETs:</a:t>
            </a:r>
            <a:r>
              <a:rPr sz="1800" i="1" spc="-2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survey</a:t>
            </a:r>
            <a:r>
              <a:rPr sz="1800" dirty="0">
                <a:latin typeface="Times New Roman"/>
                <a:cs typeface="Times New Roman"/>
              </a:rPr>
              <a:t>”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Springer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Nature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-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Intelligent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(Volume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January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2022).</a:t>
            </a:r>
            <a:endParaRPr sz="1800">
              <a:latin typeface="Times New Roman"/>
              <a:cs typeface="Times New Roman"/>
            </a:endParaRPr>
          </a:p>
          <a:p>
            <a:pPr marL="354330" marR="6985" indent="-342265" algn="just">
              <a:lnSpc>
                <a:spcPct val="150000"/>
              </a:lnSpc>
              <a:buFont typeface="Wingdings"/>
              <a:buChar char=""/>
              <a:tabLst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Vimalnath, </a:t>
            </a:r>
            <a:r>
              <a:rPr sz="1800" dirty="0">
                <a:latin typeface="Times New Roman"/>
                <a:cs typeface="Times New Roman"/>
              </a:rPr>
              <a:t>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Ravi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(2020)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“</a:t>
            </a:r>
            <a:r>
              <a:rPr sz="1800" i="1" dirty="0">
                <a:latin typeface="Times New Roman"/>
                <a:cs typeface="Times New Roman"/>
              </a:rPr>
              <a:t>Optimized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Geographic</a:t>
            </a:r>
            <a:r>
              <a:rPr sz="1800" i="1" spc="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Routing</a:t>
            </a:r>
            <a:r>
              <a:rPr sz="1800" i="1" spc="-1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in Mobile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Ad Hoc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Network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using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Bees</a:t>
            </a:r>
            <a:r>
              <a:rPr sz="1800" i="1" spc="-10" dirty="0">
                <a:latin typeface="Times New Roman"/>
                <a:cs typeface="Times New Roman"/>
              </a:rPr>
              <a:t> Swarm 	</a:t>
            </a:r>
            <a:r>
              <a:rPr sz="1800" i="1" dirty="0">
                <a:latin typeface="Times New Roman"/>
                <a:cs typeface="Times New Roman"/>
              </a:rPr>
              <a:t>Optimization</a:t>
            </a:r>
            <a:r>
              <a:rPr sz="1800" dirty="0">
                <a:latin typeface="Times New Roman"/>
                <a:cs typeface="Times New Roman"/>
              </a:rPr>
              <a:t>”,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Journal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Scientific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Industrial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Research,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Publishe: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NISCAIR-</a:t>
            </a:r>
            <a:r>
              <a:rPr sz="1800" spc="-25" dirty="0">
                <a:latin typeface="Times New Roman"/>
                <a:cs typeface="Times New Roman"/>
              </a:rPr>
              <a:t>CSI,Vol.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79,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727-</a:t>
            </a:r>
            <a:r>
              <a:rPr sz="1800" spc="-20" dirty="0">
                <a:latin typeface="Times New Roman"/>
                <a:cs typeface="Times New Roman"/>
              </a:rPr>
              <a:t>729.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44AC8A-2E5D-227B-C279-811D0A807FA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24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F432EE-CA54-6FD8-87D0-52610DFAF0C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3EA8B5-D09B-0B7D-17B0-550BB0C9060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3094" y="1747520"/>
            <a:ext cx="10771505" cy="4358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Abdul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Malik,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Muhammad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Zahid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Khan,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Saeed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Mian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Qaisar,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Mohammad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Faisal,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Gulzar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Mehmood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“</a:t>
            </a:r>
            <a:r>
              <a:rPr sz="2000" i="1" spc="-25" dirty="0">
                <a:latin typeface="Times New Roman"/>
                <a:cs typeface="Times New Roman"/>
              </a:rPr>
              <a:t>An </a:t>
            </a:r>
            <a:r>
              <a:rPr sz="2000" i="1" dirty="0">
                <a:latin typeface="Times New Roman"/>
                <a:cs typeface="Times New Roman"/>
              </a:rPr>
              <a:t>Efficient</a:t>
            </a:r>
            <a:r>
              <a:rPr sz="2000" i="1" spc="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Approach</a:t>
            </a:r>
            <a:r>
              <a:rPr sz="2000" i="1" spc="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the</a:t>
            </a:r>
            <a:r>
              <a:rPr sz="2000" i="1" spc="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Detection</a:t>
            </a:r>
            <a:r>
              <a:rPr sz="2000" i="1" spc="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11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Prevention</a:t>
            </a:r>
            <a:r>
              <a:rPr sz="2000" i="1" spc="10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10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Gray-</a:t>
            </a:r>
            <a:r>
              <a:rPr sz="2000" i="1" dirty="0">
                <a:latin typeface="Times New Roman"/>
                <a:cs typeface="Times New Roman"/>
              </a:rPr>
              <a:t>Hole</a:t>
            </a:r>
            <a:r>
              <a:rPr sz="2000" i="1" spc="9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Attacks</a:t>
            </a:r>
            <a:r>
              <a:rPr sz="2000" i="1" spc="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10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VANETs</a:t>
            </a:r>
            <a:r>
              <a:rPr sz="2000" spc="-25" dirty="0">
                <a:latin typeface="Times New Roman"/>
                <a:cs typeface="Times New Roman"/>
              </a:rPr>
              <a:t>”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IEEE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 </a:t>
            </a:r>
            <a:r>
              <a:rPr sz="2000" spc="-30" dirty="0">
                <a:latin typeface="Times New Roman"/>
                <a:cs typeface="Times New Roman"/>
              </a:rPr>
              <a:t>(Volume: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11,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09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2023).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Pooja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Rani,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Kavita,</a:t>
            </a:r>
            <a:r>
              <a:rPr sz="2000" spc="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Sahil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Verma,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Gia</a:t>
            </a:r>
            <a:r>
              <a:rPr sz="2000" spc="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Nhu</a:t>
            </a:r>
            <a:r>
              <a:rPr sz="2000" spc="11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Nguyen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Mitigation</a:t>
            </a:r>
            <a:r>
              <a:rPr sz="2000" i="1" spc="11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1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Black</a:t>
            </a:r>
            <a:r>
              <a:rPr sz="2000" i="1" spc="10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Hole</a:t>
            </a:r>
            <a:r>
              <a:rPr sz="2000" i="1" spc="1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Gray</a:t>
            </a:r>
            <a:r>
              <a:rPr sz="2000" i="1" spc="1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Hole</a:t>
            </a:r>
            <a:r>
              <a:rPr sz="2000" i="1" spc="114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Attack </a:t>
            </a:r>
            <a:r>
              <a:rPr sz="2000" i="1" dirty="0">
                <a:latin typeface="Times New Roman"/>
                <a:cs typeface="Times New Roman"/>
              </a:rPr>
              <a:t>Using</a:t>
            </a:r>
            <a:r>
              <a:rPr sz="2000" i="1" spc="1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Swarm</a:t>
            </a:r>
            <a:r>
              <a:rPr sz="2000" i="1" spc="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Inspired</a:t>
            </a:r>
            <a:r>
              <a:rPr sz="2000" i="1" spc="1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Algorithm</a:t>
            </a:r>
            <a:r>
              <a:rPr sz="2000" i="1" spc="1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with</a:t>
            </a:r>
            <a:r>
              <a:rPr sz="2000" i="1" spc="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Artificial</a:t>
            </a:r>
            <a:r>
              <a:rPr sz="2000" i="1" spc="1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Neural</a:t>
            </a:r>
            <a:r>
              <a:rPr sz="2000" i="1" spc="1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Network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IEEE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(Volume: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8,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June </a:t>
            </a:r>
            <a:r>
              <a:rPr sz="2000" spc="-10" dirty="0">
                <a:latin typeface="Times New Roman"/>
                <a:cs typeface="Times New Roman"/>
              </a:rPr>
              <a:t>2020).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8450" algn="l"/>
              </a:tabLst>
            </a:pPr>
            <a:r>
              <a:rPr sz="2000" dirty="0">
                <a:latin typeface="Times New Roman"/>
                <a:cs typeface="Times New Roman"/>
              </a:rPr>
              <a:t>Vimalnath.</a:t>
            </a:r>
            <a:r>
              <a:rPr sz="2000" spc="2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S,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Ravi.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G.,</a:t>
            </a:r>
            <a:r>
              <a:rPr sz="2000" spc="2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(2020).</a:t>
            </a:r>
            <a:r>
              <a:rPr sz="2000" spc="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Optimized</a:t>
            </a:r>
            <a:r>
              <a:rPr sz="2000" i="1" spc="2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Geographic</a:t>
            </a:r>
            <a:r>
              <a:rPr sz="2000" i="1" spc="2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Routing</a:t>
            </a:r>
            <a:r>
              <a:rPr sz="2000" i="1" spc="2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2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Mobile</a:t>
            </a:r>
            <a:r>
              <a:rPr sz="2000" i="1" spc="2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Ad</a:t>
            </a:r>
            <a:r>
              <a:rPr sz="2000" i="1" spc="2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Hoc</a:t>
            </a:r>
            <a:r>
              <a:rPr sz="2000" i="1" spc="229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Network</a:t>
            </a:r>
            <a:r>
              <a:rPr sz="2000" i="1" spc="24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Using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170"/>
              </a:spcBef>
            </a:pPr>
            <a:r>
              <a:rPr sz="2000" i="1" dirty="0">
                <a:latin typeface="Times New Roman"/>
                <a:cs typeface="Times New Roman"/>
              </a:rPr>
              <a:t>Gray</a:t>
            </a:r>
            <a:r>
              <a:rPr sz="2000" i="1" spc="-25" dirty="0">
                <a:latin typeface="Times New Roman"/>
                <a:cs typeface="Times New Roman"/>
              </a:rPr>
              <a:t> Wolf </a:t>
            </a:r>
            <a:r>
              <a:rPr sz="2000" i="1" dirty="0">
                <a:latin typeface="Times New Roman"/>
                <a:cs typeface="Times New Roman"/>
              </a:rPr>
              <a:t>Optimization,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EAI endorsed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transaction.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(Research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Article-EAI.EU).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Ansam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Khraisat,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Iqbal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Gondal,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Peter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Vamplew,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Joarder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Kamruzzaman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Survey</a:t>
            </a:r>
            <a:r>
              <a:rPr sz="2000" i="1" spc="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of</a:t>
            </a:r>
            <a:r>
              <a:rPr sz="2000" i="1" spc="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intrusion</a:t>
            </a:r>
            <a:r>
              <a:rPr sz="2000" i="1" spc="8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detection </a:t>
            </a:r>
            <a:r>
              <a:rPr sz="2000" i="1" dirty="0">
                <a:latin typeface="Times New Roman"/>
                <a:cs typeface="Times New Roman"/>
              </a:rPr>
              <a:t>systems:</a:t>
            </a:r>
            <a:r>
              <a:rPr sz="2000" i="1" spc="3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techniques,</a:t>
            </a:r>
            <a:r>
              <a:rPr sz="2000" i="1" spc="3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datasets</a:t>
            </a:r>
            <a:r>
              <a:rPr sz="2000" i="1" spc="36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3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challenges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Springer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Nature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Cybersecurity</a:t>
            </a:r>
            <a:r>
              <a:rPr sz="2000" spc="3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(Volume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article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20,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2019).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9" y="0"/>
            <a:ext cx="2606673" cy="11765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302" y="179887"/>
            <a:ext cx="615420" cy="570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5B6A-C95F-CCF2-AAE3-74369612EC1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25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2F7BA-0F96-C16D-494D-7B7309C5540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5ED6AFA-AA47-D857-5D17-2BBC26FD559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55572" y="2065147"/>
            <a:ext cx="10166985" cy="368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 algn="just">
              <a:lnSpc>
                <a:spcPct val="100000"/>
              </a:lnSpc>
              <a:spcBef>
                <a:spcPts val="105"/>
              </a:spcBef>
              <a:buFont typeface="Wingdings"/>
              <a:buChar char="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Dr.</a:t>
            </a:r>
            <a:r>
              <a:rPr sz="2000" spc="3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T.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Ananth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Kumar1,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A.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Devi1,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N.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Padmapriya,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S.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Jayalakshmi1,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P.</a:t>
            </a:r>
            <a:r>
              <a:rPr sz="2000" spc="3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Divya</a:t>
            </a:r>
            <a:r>
              <a:rPr sz="2000" spc="3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i="1" spc="2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Survey</a:t>
            </a:r>
            <a:r>
              <a:rPr sz="2000" i="1" spc="31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on </a:t>
            </a:r>
            <a:r>
              <a:rPr sz="2000" i="1" dirty="0">
                <a:latin typeface="Times New Roman"/>
                <a:cs typeface="Times New Roman"/>
              </a:rPr>
              <a:t>Advance</a:t>
            </a:r>
            <a:r>
              <a:rPr sz="2000" i="1" spc="2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Black/Grey</a:t>
            </a:r>
            <a:r>
              <a:rPr sz="2000" i="1" spc="2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hole</a:t>
            </a:r>
            <a:r>
              <a:rPr sz="2000" i="1" spc="2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Detection</a:t>
            </a:r>
            <a:r>
              <a:rPr sz="2000" i="1" spc="27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27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Prevention</a:t>
            </a:r>
            <a:r>
              <a:rPr sz="2000" i="1" spc="2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Techniques</a:t>
            </a:r>
            <a:r>
              <a:rPr sz="2000" i="1" spc="2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in</a:t>
            </a:r>
            <a:r>
              <a:rPr sz="2000" i="1" spc="2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DSR</a:t>
            </a:r>
            <a:r>
              <a:rPr sz="2000" i="1" spc="28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&amp;</a:t>
            </a:r>
            <a:r>
              <a:rPr sz="2000" i="1" spc="25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AODV</a:t>
            </a:r>
            <a:r>
              <a:rPr sz="2000" i="1" spc="254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Protocols</a:t>
            </a:r>
            <a:r>
              <a:rPr sz="2000" spc="-10" dirty="0">
                <a:latin typeface="Times New Roman"/>
                <a:cs typeface="Times New Roman"/>
              </a:rPr>
              <a:t>” </a:t>
            </a:r>
            <a:r>
              <a:rPr sz="2000" dirty="0">
                <a:latin typeface="Times New Roman"/>
                <a:cs typeface="Times New Roman"/>
              </a:rPr>
              <a:t>International</a:t>
            </a:r>
            <a:r>
              <a:rPr sz="2000" spc="1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Journal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Wireless,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Networking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Innovations</a:t>
            </a:r>
            <a:r>
              <a:rPr sz="2000" spc="1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(Volume </a:t>
            </a:r>
            <a:r>
              <a:rPr sz="2000" dirty="0">
                <a:latin typeface="Times New Roman"/>
                <a:cs typeface="Times New Roman"/>
              </a:rPr>
              <a:t>5,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Issue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 2021)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ISSN: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2581-</a:t>
            </a:r>
            <a:r>
              <a:rPr sz="2000" spc="-10" dirty="0">
                <a:latin typeface="Times New Roman"/>
                <a:cs typeface="Times New Roman"/>
              </a:rPr>
              <a:t>5113.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buFont typeface="Wingdings"/>
              <a:buChar char=""/>
              <a:tabLst>
                <a:tab pos="299085" algn="l"/>
              </a:tabLst>
            </a:pPr>
            <a:r>
              <a:rPr sz="2000" spc="-10" dirty="0">
                <a:latin typeface="Times New Roman"/>
                <a:cs typeface="Times New Roman"/>
              </a:rPr>
              <a:t>Jeong-</a:t>
            </a:r>
            <a:r>
              <a:rPr sz="2000" dirty="0">
                <a:latin typeface="Times New Roman"/>
                <a:cs typeface="Times New Roman"/>
              </a:rPr>
              <a:t>Kyu</a:t>
            </a:r>
            <a:r>
              <a:rPr sz="2000" spc="2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Bae,</a:t>
            </a:r>
            <a:r>
              <a:rPr sz="2000" spc="22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Myung-</a:t>
            </a:r>
            <a:r>
              <a:rPr sz="2000" dirty="0">
                <a:latin typeface="Times New Roman"/>
                <a:cs typeface="Times New Roman"/>
              </a:rPr>
              <a:t>Chul</a:t>
            </a:r>
            <a:r>
              <a:rPr sz="2000" spc="2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Park,</a:t>
            </a:r>
            <a:r>
              <a:rPr sz="2000" spc="229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Eun-</a:t>
            </a:r>
            <a:r>
              <a:rPr sz="2000" dirty="0">
                <a:latin typeface="Times New Roman"/>
                <a:cs typeface="Times New Roman"/>
              </a:rPr>
              <a:t>Ju</a:t>
            </a:r>
            <a:r>
              <a:rPr sz="2000" spc="2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Yang;</a:t>
            </a:r>
            <a:r>
              <a:rPr sz="2000" spc="215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Dae-</a:t>
            </a:r>
            <a:r>
              <a:rPr sz="2000" dirty="0">
                <a:latin typeface="Times New Roman"/>
                <a:cs typeface="Times New Roman"/>
              </a:rPr>
              <a:t>Wha</a:t>
            </a:r>
            <a:r>
              <a:rPr sz="2000" spc="2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Seo</a:t>
            </a:r>
            <a:r>
              <a:rPr sz="2000" spc="22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Implementation</a:t>
            </a:r>
            <a:r>
              <a:rPr sz="2000" i="1" spc="220" dirty="0">
                <a:latin typeface="Times New Roman"/>
                <a:cs typeface="Times New Roman"/>
              </a:rPr>
              <a:t>  </a:t>
            </a:r>
            <a:r>
              <a:rPr sz="2000" i="1" spc="-25" dirty="0">
                <a:latin typeface="Times New Roman"/>
                <a:cs typeface="Times New Roman"/>
              </a:rPr>
              <a:t>and </a:t>
            </a:r>
            <a:r>
              <a:rPr sz="2000" i="1" dirty="0">
                <a:latin typeface="Times New Roman"/>
                <a:cs typeface="Times New Roman"/>
              </a:rPr>
              <a:t>Performance  Evaluation</a:t>
            </a:r>
            <a:r>
              <a:rPr sz="2000" i="1" spc="1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for</a:t>
            </a:r>
            <a:r>
              <a:rPr sz="2000" i="1" spc="10" dirty="0">
                <a:latin typeface="Times New Roman"/>
                <a:cs typeface="Times New Roman"/>
              </a:rPr>
              <a:t>  </a:t>
            </a:r>
            <a:r>
              <a:rPr sz="2000" i="1" spc="-10" dirty="0">
                <a:latin typeface="Times New Roman"/>
                <a:cs typeface="Times New Roman"/>
              </a:rPr>
              <a:t>DSRC-</a:t>
            </a:r>
            <a:r>
              <a:rPr sz="2000" i="1" dirty="0">
                <a:latin typeface="Times New Roman"/>
                <a:cs typeface="Times New Roman"/>
              </a:rPr>
              <a:t>Based</a:t>
            </a:r>
            <a:r>
              <a:rPr sz="2000" i="1" spc="1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Vehicular</a:t>
            </a:r>
            <a:r>
              <a:rPr sz="2000" i="1" spc="5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Communication</a:t>
            </a:r>
            <a:r>
              <a:rPr sz="2000" i="1" spc="1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System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IEEE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spc="-10" dirty="0">
                <a:latin typeface="Times New Roman"/>
                <a:cs typeface="Times New Roman"/>
              </a:rPr>
              <a:t>Access </a:t>
            </a:r>
            <a:r>
              <a:rPr sz="2000" spc="-30" dirty="0">
                <a:latin typeface="Times New Roman"/>
                <a:cs typeface="Times New Roman"/>
              </a:rPr>
              <a:t>(Volume: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9,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14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December</a:t>
            </a:r>
            <a:r>
              <a:rPr sz="2000" spc="-10" dirty="0">
                <a:latin typeface="Times New Roman"/>
                <a:cs typeface="Times New Roman"/>
              </a:rPr>
              <a:t> 2020).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Wingdings"/>
              <a:buChar char=""/>
            </a:pPr>
            <a:endParaRPr sz="200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5"/>
              </a:spcBef>
              <a:buFont typeface="Wingdings"/>
              <a:buChar char="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Gurtej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Kaur,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Meenu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Khurana,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Amandeep</a:t>
            </a:r>
            <a:r>
              <a:rPr sz="2000" spc="10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Kaur</a:t>
            </a:r>
            <a:r>
              <a:rPr sz="2000" spc="15" dirty="0">
                <a:latin typeface="Times New Roman"/>
                <a:cs typeface="Times New Roman"/>
              </a:rPr>
              <a:t>  </a:t>
            </a:r>
            <a:r>
              <a:rPr sz="2000" dirty="0">
                <a:latin typeface="Times New Roman"/>
                <a:cs typeface="Times New Roman"/>
              </a:rPr>
              <a:t>“</a:t>
            </a:r>
            <a:r>
              <a:rPr sz="2000" i="1" dirty="0">
                <a:latin typeface="Times New Roman"/>
                <a:cs typeface="Times New Roman"/>
              </a:rPr>
              <a:t>VANET</a:t>
            </a:r>
            <a:r>
              <a:rPr sz="2000" i="1" spc="49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Cluster</a:t>
            </a:r>
            <a:r>
              <a:rPr sz="2000" i="1" spc="10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Based</a:t>
            </a:r>
            <a:r>
              <a:rPr sz="2000" i="1" spc="15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Gray</a:t>
            </a:r>
            <a:r>
              <a:rPr sz="2000" i="1" spc="15" dirty="0">
                <a:latin typeface="Times New Roman"/>
                <a:cs typeface="Times New Roman"/>
              </a:rPr>
              <a:t>  </a:t>
            </a:r>
            <a:r>
              <a:rPr sz="2000" i="1" dirty="0">
                <a:latin typeface="Times New Roman"/>
                <a:cs typeface="Times New Roman"/>
              </a:rPr>
              <a:t>Hole</a:t>
            </a:r>
            <a:r>
              <a:rPr sz="2000" i="1" spc="5" dirty="0">
                <a:latin typeface="Times New Roman"/>
                <a:cs typeface="Times New Roman"/>
              </a:rPr>
              <a:t>  </a:t>
            </a:r>
            <a:r>
              <a:rPr sz="2000" i="1" spc="-10" dirty="0">
                <a:latin typeface="Times New Roman"/>
                <a:cs typeface="Times New Roman"/>
              </a:rPr>
              <a:t>Attack </a:t>
            </a:r>
            <a:r>
              <a:rPr sz="2000" i="1" dirty="0">
                <a:latin typeface="Times New Roman"/>
                <a:cs typeface="Times New Roman"/>
              </a:rPr>
              <a:t>Detection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and</a:t>
            </a:r>
            <a:r>
              <a:rPr sz="2000" i="1" spc="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Prevention</a:t>
            </a:r>
            <a:r>
              <a:rPr sz="2000" dirty="0">
                <a:latin typeface="Times New Roman"/>
                <a:cs typeface="Times New Roman"/>
              </a:rPr>
              <a:t>”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Springer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Nature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(Volume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5,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article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number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186, </a:t>
            </a:r>
            <a:r>
              <a:rPr sz="2000" dirty="0">
                <a:latin typeface="Times New Roman"/>
                <a:cs typeface="Times New Roman"/>
              </a:rPr>
              <a:t>January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2024).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69" y="0"/>
            <a:ext cx="2606673" cy="11765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40302" y="179887"/>
            <a:ext cx="615420" cy="570581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CABFA-375F-17CC-2166-5C1F0DF239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26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82AC8-F9AA-7466-C091-729B91FCE50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D6EC2A-E69F-BFE5-B048-12E95745227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0292" y="852470"/>
            <a:ext cx="11383467" cy="761492"/>
          </a:xfrm>
          <a:prstGeom prst="rect">
            <a:avLst/>
          </a:prstGeom>
        </p:spPr>
        <p:txBody>
          <a:bodyPr vert="horz" wrap="square" lIns="0" tIns="347345" rIns="0" bIns="0" rtlCol="0">
            <a:spAutoFit/>
          </a:bodyPr>
          <a:lstStyle/>
          <a:p>
            <a:pPr marL="12192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-140" dirty="0"/>
              <a:t> </a:t>
            </a:r>
            <a:r>
              <a:rPr dirty="0"/>
              <a:t>OUTCOME</a:t>
            </a:r>
            <a:r>
              <a:rPr spc="-60" dirty="0"/>
              <a:t> </a:t>
            </a:r>
            <a:r>
              <a:rPr spc="-75" dirty="0"/>
              <a:t>STATUS</a:t>
            </a:r>
            <a:r>
              <a:rPr spc="-100" dirty="0"/>
              <a:t> </a:t>
            </a:r>
            <a:r>
              <a:rPr dirty="0"/>
              <a:t>AS</a:t>
            </a:r>
            <a:r>
              <a:rPr spc="-45" dirty="0"/>
              <a:t> </a:t>
            </a:r>
            <a:r>
              <a:rPr dirty="0"/>
              <a:t>ON</a:t>
            </a:r>
            <a:r>
              <a:rPr spc="-60" dirty="0"/>
              <a:t> </a:t>
            </a:r>
            <a:r>
              <a:rPr spc="-25" dirty="0"/>
              <a:t>DATE</a:t>
            </a:r>
            <a:r>
              <a:rPr spc="-45" dirty="0"/>
              <a:t> </a:t>
            </a:r>
            <a:r>
              <a:rPr spc="-25" dirty="0"/>
              <a:t>DETAILS</a:t>
            </a:r>
            <a:r>
              <a:rPr spc="-30" dirty="0"/>
              <a:t> </a:t>
            </a:r>
            <a:r>
              <a:rPr spc="-10" dirty="0"/>
              <a:t>(PROOF)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40302" y="65091"/>
            <a:ext cx="615420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2011680" y="1764665"/>
            <a:ext cx="8604250" cy="4956175"/>
            <a:chOff x="1986216" y="1906777"/>
            <a:chExt cx="8604250" cy="495617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6536" y="1916301"/>
              <a:ext cx="8574087" cy="482858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990979" y="1911539"/>
              <a:ext cx="8594725" cy="4946650"/>
            </a:xfrm>
            <a:custGeom>
              <a:avLst/>
              <a:gdLst/>
              <a:ahLst/>
              <a:cxnLst/>
              <a:rect l="l" t="t" r="r" b="b"/>
              <a:pathLst>
                <a:path w="8594725" h="4946650">
                  <a:moveTo>
                    <a:pt x="8594344" y="4946460"/>
                  </a:moveTo>
                  <a:lnTo>
                    <a:pt x="8594344" y="0"/>
                  </a:lnTo>
                  <a:lnTo>
                    <a:pt x="0" y="0"/>
                  </a:lnTo>
                  <a:lnTo>
                    <a:pt x="0" y="494646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25356-2934-21F5-BBD4-F369D339F17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27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EEA993-A7B3-903E-0F12-48FC6B4DCB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862963A-CCEF-5B42-DC55-39D36EBAEDD8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2458" y="125710"/>
            <a:ext cx="4634942" cy="625223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49802" y="188041"/>
            <a:ext cx="4275398" cy="625223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2442B8-E7AD-0245-5700-232ED0484CB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28</a:t>
            </a:fld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48F1C-067F-19F5-FED6-423F5FE3380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1ED87-ED6A-3810-49C1-2A909C33792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15161" y="1776413"/>
            <a:ext cx="5806340" cy="331631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4039A-7844-EB01-4A38-0918CA760FC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29</a:t>
            </a:fld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7BF0C-E609-38AB-A4D2-7FF5E1FA3E1C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94FAF-EAED-42E3-62CD-48068B0BB65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95A83-DF80-15BD-9C35-B0D47572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5">
            <a:extLst>
              <a:ext uri="{FF2B5EF4-FFF2-40B4-BE49-F238E27FC236}">
                <a16:creationId xmlns:a16="http://schemas.microsoft.com/office/drawing/2014/main" id="{CE7D67A5-6F43-F073-B106-F366A656876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DE330E97-CEE8-1018-C07F-B670851DCCF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25A93-5C4B-F7A6-1ABF-08F9BCE9EBF4}"/>
              </a:ext>
            </a:extLst>
          </p:cNvPr>
          <p:cNvSpPr txBox="1"/>
          <p:nvPr/>
        </p:nvSpPr>
        <p:spPr>
          <a:xfrm>
            <a:off x="457200" y="161822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A2C874-D341-CCC1-DD2D-5C66B12129A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71599" y="2590800"/>
            <a:ext cx="96012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Vehicular Ad Hoc Networks (VANETs) support vehicle-to-vehicle communication to improve road safety and traffic management in intelligent transportation systems.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Due to the dynamic and decentralized nature of VANETs, they are highly vulnerable to Gray-Hole attacks where malicious nodes selectively drop or alter data packets.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Addressing such threats requires an effective detection and prevention system to maintain the reliability, safety, and trust of vehicular communication networks.</a:t>
            </a:r>
            <a:r>
              <a:rPr lang="en-US" sz="2000" dirty="0"/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EA69-D257-9A10-2B0C-0FE3B34656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3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1BDAE5-70E7-A93D-5441-1BAF4ECDDC1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D85D49-1CB7-89B1-0180-D278B3B0DFB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  <p:extLst>
      <p:ext uri="{BB962C8B-B14F-4D97-AF65-F5344CB8AC3E}">
        <p14:creationId xmlns:p14="http://schemas.microsoft.com/office/powerpoint/2010/main" val="414860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6996" y="1406474"/>
            <a:ext cx="44430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LITERATURE</a:t>
            </a:r>
            <a:r>
              <a:rPr spc="-70" dirty="0"/>
              <a:t> </a:t>
            </a:r>
            <a:r>
              <a:rPr spc="-10" dirty="0"/>
              <a:t>REVIEW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52384"/>
              </p:ext>
            </p:extLst>
          </p:nvPr>
        </p:nvGraphicFramePr>
        <p:xfrm>
          <a:off x="1641475" y="2010536"/>
          <a:ext cx="9483725" cy="41636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9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15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00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4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537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99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Author(s)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Journal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Remarks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068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82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826135" algn="l"/>
                          <a:tab pos="153479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Abdul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Malik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Muhammad Zahid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Khan	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Mohammad Faisal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Efficient</a:t>
                      </a:r>
                      <a:r>
                        <a:rPr sz="1800" spc="39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Dynamic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sz="1800" spc="355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Prevention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Black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sz="18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Attack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VANETs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198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520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Resource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Overhead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Adaptability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Evolving</a:t>
                      </a:r>
                      <a:r>
                        <a:rPr sz="18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Threats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560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509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POOJA</a:t>
                      </a:r>
                      <a:r>
                        <a:rPr sz="1800" spc="1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RANI</a:t>
                      </a:r>
                      <a:r>
                        <a:rPr sz="18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KAVITA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191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Mitigation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Black</a:t>
                      </a:r>
                      <a:r>
                        <a:rPr sz="1800" spc="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Hole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Attack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800" spc="3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Swarm</a:t>
                      </a:r>
                      <a:r>
                        <a:rPr sz="1800" spc="3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Inspired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Algorithm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Artificial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Network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2020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81915" indent="-287020" algn="just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world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sz="1800" spc="21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pose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related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hardware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compatibility,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energy</a:t>
                      </a:r>
                      <a:r>
                        <a:rPr sz="1800" spc="22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efficiency,</a:t>
                      </a:r>
                      <a:r>
                        <a:rPr sz="1800" spc="2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robustness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1800" spc="33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unpredictable</a:t>
                      </a:r>
                      <a:r>
                        <a:rPr sz="18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MANET</a:t>
                      </a:r>
                      <a:r>
                        <a:rPr sz="18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environments.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54F71-9688-7C89-DB52-59ACBA02CE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4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9C5016-0330-21F3-56D4-2CA6D4B455D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7DE965-7A10-87C4-C939-C3C80F2B375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79880" y="1719198"/>
          <a:ext cx="9310370" cy="43770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521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9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Author(s)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Journal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1844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Remarks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3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3.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445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Ankit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Kumar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,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Vijayakumar Varadarajan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001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1730375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Black</a:t>
                      </a:r>
                      <a:r>
                        <a:rPr sz="1800" spc="204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sz="1800" spc="2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attack detection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vehicular</a:t>
                      </a:r>
                      <a:r>
                        <a:rPr sz="1800" spc="434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ad-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hoc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434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using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800" spc="445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AODV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routing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algorithm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81915" indent="-287020" algn="just">
                        <a:lnSpc>
                          <a:spcPct val="100000"/>
                        </a:lnSpc>
                        <a:spcBef>
                          <a:spcPts val="300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8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number</a:t>
                      </a:r>
                      <a:r>
                        <a:rPr sz="18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vehicles</a:t>
                      </a:r>
                      <a:r>
                        <a:rPr sz="18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network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nodes</a:t>
                      </a:r>
                      <a:r>
                        <a:rPr sz="1800" spc="2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increases,</a:t>
                      </a:r>
                      <a:r>
                        <a:rPr sz="1800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overhead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associated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2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modified</a:t>
                      </a:r>
                      <a:r>
                        <a:rPr sz="1800" spc="2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800" spc="2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800" spc="2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become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prohibitive,</a:t>
                      </a:r>
                      <a:r>
                        <a:rPr sz="1800" spc="47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affecting</a:t>
                      </a:r>
                      <a:r>
                        <a:rPr sz="1800" spc="4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sz="1800" spc="47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overall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performance.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4.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65278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Shamim Younas 1,Faisal Rehman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1280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741045" algn="l"/>
                          <a:tab pos="829310" algn="l"/>
                          <a:tab pos="1452880" algn="l"/>
                          <a:tab pos="1477010" algn="l"/>
                          <a:tab pos="1641475" algn="l"/>
                          <a:tab pos="1731645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Collaborative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800" spc="3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3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Black Hole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Gray Hole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Attacks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	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Secure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			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in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VANETs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51460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80645" indent="-287020" algn="just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8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increased</a:t>
                      </a:r>
                      <a:r>
                        <a:rPr sz="18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complexity</a:t>
                      </a:r>
                      <a:r>
                        <a:rPr sz="1800" spc="3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could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impact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time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800" spc="38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responsiveness</a:t>
                      </a:r>
                      <a:r>
                        <a:rPr sz="1800" spc="4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system,</a:t>
                      </a:r>
                      <a:r>
                        <a:rPr sz="18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800" spc="48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critical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ensuring</a:t>
                      </a:r>
                      <a:r>
                        <a:rPr sz="1800" spc="4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4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safety</a:t>
                      </a:r>
                      <a:r>
                        <a:rPr sz="1800" spc="45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autonomous</a:t>
                      </a:r>
                      <a:r>
                        <a:rPr sz="18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connected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vehicles.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552E2-1528-DF40-9EC9-EC6B6BFE56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5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E998F-74AB-1C3A-FF1B-FB688BBC99B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8D8AC8-39F9-A961-BD28-B9A083AFACE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757426" y="1708150"/>
          <a:ext cx="8897618" cy="4210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2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5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890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2006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S.NO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Author(s)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&amp;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Name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Journal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75895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Remarks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53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5.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255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Tushar</a:t>
                      </a:r>
                      <a:r>
                        <a:rPr sz="1800" spc="3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Pokar1,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Prof.</a:t>
                      </a:r>
                      <a:r>
                        <a:rPr sz="1800" spc="459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Shreya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Patel2</a:t>
                      </a:r>
                      <a:r>
                        <a:rPr sz="1800" spc="2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229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Prof.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Rakesh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Shah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1915" algn="just">
                        <a:lnSpc>
                          <a:spcPct val="100000"/>
                        </a:lnSpc>
                        <a:spcBef>
                          <a:spcPts val="305"/>
                        </a:spcBef>
                        <a:tabLst>
                          <a:tab pos="1031875" algn="l"/>
                          <a:tab pos="1129665" algn="l"/>
                        </a:tabLst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Efficient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4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Dsr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Protocol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Detect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	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Prevent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Black</a:t>
                      </a:r>
                      <a:r>
                        <a:rPr sz="1800" spc="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sz="18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Attack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Vanet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2019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marR="79375" indent="-287020" algn="just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Managing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communication</a:t>
                      </a:r>
                      <a:r>
                        <a:rPr sz="1800" spc="375" dirty="0">
                          <a:latin typeface="Times New Roman"/>
                          <a:cs typeface="Times New Roman"/>
                        </a:rPr>
                        <a:t> 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coordination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among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number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800" spc="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vehicles</a:t>
                      </a:r>
                      <a:r>
                        <a:rPr sz="1800" spc="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street-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side</a:t>
                      </a:r>
                      <a:r>
                        <a:rPr sz="1800" spc="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units</a:t>
                      </a:r>
                      <a:r>
                        <a:rPr sz="1800" spc="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can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become</a:t>
                      </a:r>
                      <a:r>
                        <a:rPr sz="1800" spc="3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increasingly</a:t>
                      </a:r>
                      <a:r>
                        <a:rPr sz="1800" spc="36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challenging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800" spc="4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impact</a:t>
                      </a:r>
                      <a:r>
                        <a:rPr sz="18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8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scalability</a:t>
                      </a:r>
                      <a:r>
                        <a:rPr sz="18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of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the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system.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453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6.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3820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Gurtej</a:t>
                      </a:r>
                      <a:r>
                        <a:rPr sz="1800" spc="440" dirty="0">
                          <a:latin typeface="Times New Roman"/>
                          <a:cs typeface="Times New Roman"/>
                        </a:rPr>
                        <a:t>   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Kaur,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Meenu</a:t>
                      </a:r>
                      <a:r>
                        <a:rPr sz="1800" spc="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Khurana,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Amandeep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Kaur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 marR="81915" algn="just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Gray</a:t>
                      </a:r>
                      <a:r>
                        <a:rPr sz="18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Hole</a:t>
                      </a:r>
                      <a:r>
                        <a:rPr sz="18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Attack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800" spc="350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Prevention</a:t>
                      </a:r>
                      <a:r>
                        <a:rPr sz="18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System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800" spc="13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Vehicular</a:t>
                      </a:r>
                      <a:r>
                        <a:rPr sz="1800" spc="12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Ad-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Hoc</a:t>
                      </a:r>
                      <a:r>
                        <a:rPr sz="1800" spc="420" dirty="0">
                          <a:latin typeface="Times New Roman"/>
                          <a:cs typeface="Times New Roman"/>
                        </a:rPr>
                        <a:t>    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Network (VANET)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7005" algn="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2021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8460" indent="-286385">
                        <a:lnSpc>
                          <a:spcPct val="100000"/>
                        </a:lnSpc>
                        <a:spcBef>
                          <a:spcPts val="305"/>
                        </a:spcBef>
                        <a:buFont typeface="Arial MT"/>
                        <a:buChar char="•"/>
                        <a:tabLst>
                          <a:tab pos="3784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Limited</a:t>
                      </a:r>
                      <a:r>
                        <a:rPr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Scope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A4C1A-D867-2DB5-0AF5-69558DF21E2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6</a:t>
            </a:fld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9AC385-F614-27C3-4C8A-5AF904FEA9B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37EC5A-3EDE-530F-EBBF-665FA4FEC8C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2000" y="1676400"/>
            <a:ext cx="28454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EXISTING</a:t>
            </a:r>
            <a:r>
              <a:rPr spc="-95" dirty="0"/>
              <a:t> </a:t>
            </a:r>
            <a:r>
              <a:rPr spc="-10" dirty="0"/>
              <a:t>SYSTEM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77515" y="94936"/>
            <a:ext cx="615555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22658"/>
            <a:ext cx="2606675" cy="11765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76400" y="2286000"/>
            <a:ext cx="9510395" cy="348107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2406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2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2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current</a:t>
            </a:r>
            <a:r>
              <a:rPr lang="en-US" sz="2000" spc="2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landscape</a:t>
            </a:r>
            <a:r>
              <a:rPr lang="en-US" sz="2000" spc="2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2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Vehicular</a:t>
            </a:r>
            <a:r>
              <a:rPr lang="en-US" sz="2000" spc="2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Ad</a:t>
            </a:r>
            <a:r>
              <a:rPr lang="en-US" sz="2000" spc="2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Hoc</a:t>
            </a:r>
            <a:r>
              <a:rPr lang="en-US" sz="2000" spc="2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Networks</a:t>
            </a:r>
            <a:r>
              <a:rPr lang="en-US" sz="2000" spc="260" dirty="0">
                <a:latin typeface="Times New Roman"/>
                <a:cs typeface="Times New Roman"/>
              </a:rPr>
              <a:t> </a:t>
            </a:r>
            <a:r>
              <a:rPr lang="en-US" sz="2000" spc="-30" dirty="0">
                <a:latin typeface="Times New Roman"/>
                <a:cs typeface="Times New Roman"/>
              </a:rPr>
              <a:t>(VANETs),</a:t>
            </a:r>
            <a:r>
              <a:rPr lang="en-US" sz="2000" spc="2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security</a:t>
            </a:r>
            <a:r>
              <a:rPr lang="en-US" sz="2000" spc="2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remains</a:t>
            </a:r>
            <a:r>
              <a:rPr lang="en-US" sz="2000" spc="265" dirty="0">
                <a:latin typeface="Times New Roman"/>
                <a:cs typeface="Times New Roman"/>
              </a:rPr>
              <a:t> </a:t>
            </a:r>
            <a:r>
              <a:rPr lang="en-US" sz="2000" spc="-50" dirty="0">
                <a:latin typeface="Times New Roman"/>
                <a:cs typeface="Times New Roman"/>
              </a:rPr>
              <a:t>a</a:t>
            </a:r>
            <a:endParaRPr lang="en-US" sz="2000" dirty="0">
              <a:latin typeface="Times New Roman"/>
              <a:cs typeface="Times New Roman"/>
            </a:endParaRPr>
          </a:p>
          <a:p>
            <a:pPr marL="241300" algn="just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latin typeface="Times New Roman"/>
                <a:cs typeface="Times New Roman"/>
              </a:rPr>
              <a:t>critical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concern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due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susceptibility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various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attacks,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including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Gray-</a:t>
            </a:r>
            <a:r>
              <a:rPr lang="en-US" sz="2000" dirty="0">
                <a:latin typeface="Times New Roman"/>
                <a:cs typeface="Times New Roman"/>
              </a:rPr>
              <a:t>Hole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threat.</a:t>
            </a:r>
            <a:endParaRPr lang="en-US" sz="2000" dirty="0">
              <a:latin typeface="Times New Roman"/>
              <a:cs typeface="Times New Roman"/>
            </a:endParaRPr>
          </a:p>
          <a:p>
            <a:pPr marL="239395" marR="6985" indent="-226695" algn="just">
              <a:lnSpc>
                <a:spcPct val="15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Existing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systems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often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rely</a:t>
            </a:r>
            <a:r>
              <a:rPr lang="en-US" sz="2000" spc="9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</a:t>
            </a:r>
            <a:r>
              <a:rPr lang="en-US" sz="2000" spc="10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conventional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security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mechanisms,</a:t>
            </a:r>
            <a:r>
              <a:rPr lang="en-US" sz="2000" spc="114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such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</a:t>
            </a:r>
            <a:r>
              <a:rPr lang="en-US" sz="2000" spc="1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encryption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spc="-25" dirty="0">
                <a:latin typeface="Times New Roman"/>
                <a:cs typeface="Times New Roman"/>
              </a:rPr>
              <a:t>and 	</a:t>
            </a:r>
            <a:r>
              <a:rPr lang="en-US" sz="2000" dirty="0">
                <a:latin typeface="Times New Roman"/>
                <a:cs typeface="Times New Roman"/>
              </a:rPr>
              <a:t>authentication,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safeguard</a:t>
            </a:r>
            <a:r>
              <a:rPr lang="en-US" sz="2000" spc="-6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communication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channels.</a:t>
            </a:r>
            <a:endParaRPr lang="en-US" sz="2000" dirty="0">
              <a:latin typeface="Times New Roman"/>
              <a:cs typeface="Times New Roman"/>
            </a:endParaRPr>
          </a:p>
          <a:p>
            <a:pPr marL="239395" marR="5080" indent="-226695" algn="just">
              <a:lnSpc>
                <a:spcPct val="1501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These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methods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may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fall</a:t>
            </a:r>
            <a:r>
              <a:rPr lang="en-US" sz="2000" spc="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short</a:t>
            </a:r>
            <a:r>
              <a:rPr lang="en-US" sz="2000" spc="6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detecting</a:t>
            </a:r>
            <a:r>
              <a:rPr lang="en-US" sz="2000" spc="1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8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preventing</a:t>
            </a:r>
            <a:r>
              <a:rPr lang="en-US" sz="2000" spc="7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sophisticated</a:t>
            </a:r>
            <a:r>
              <a:rPr lang="en-US" sz="2000" spc="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attacks</a:t>
            </a:r>
            <a:r>
              <a:rPr lang="en-US" sz="2000" spc="9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like</a:t>
            </a:r>
            <a:r>
              <a:rPr lang="en-US" sz="2000" spc="9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Gray- 	</a:t>
            </a:r>
            <a:r>
              <a:rPr lang="en-US" sz="2000" dirty="0">
                <a:latin typeface="Times New Roman"/>
                <a:cs typeface="Times New Roman"/>
              </a:rPr>
              <a:t>Hole,</a:t>
            </a:r>
            <a:r>
              <a:rPr lang="en-US" sz="2000" spc="2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which</a:t>
            </a:r>
            <a:r>
              <a:rPr lang="en-US" sz="2000" spc="1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involve</a:t>
            </a:r>
            <a:r>
              <a:rPr lang="en-US" sz="2000" spc="2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nodes</a:t>
            </a:r>
            <a:r>
              <a:rPr lang="en-US" sz="2000" spc="20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selectively</a:t>
            </a:r>
            <a:r>
              <a:rPr lang="en-US" sz="2000" spc="18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manipulating</a:t>
            </a:r>
            <a:r>
              <a:rPr lang="en-US" sz="2000" spc="2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spc="1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dropping</a:t>
            </a:r>
            <a:r>
              <a:rPr lang="en-US" sz="2000" spc="1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packets</a:t>
            </a:r>
            <a:r>
              <a:rPr lang="en-US" sz="2000" spc="19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without</a:t>
            </a:r>
            <a:r>
              <a:rPr lang="en-US" sz="2000" spc="19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overtly 	</a:t>
            </a:r>
            <a:r>
              <a:rPr lang="en-US" sz="2000" dirty="0">
                <a:latin typeface="Times New Roman"/>
                <a:cs typeface="Times New Roman"/>
              </a:rPr>
              <a:t>violating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encryption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authentication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protocols.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71DEDA-6C32-1A5A-5665-D47C7FF9B0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7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139AEA-C40B-DCF9-347A-66F1FAAF7F8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0B8E0-4DCC-40E9-699E-CD862E28ECB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AD79F-3D43-5182-B60C-9BD693DEE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828800"/>
            <a:ext cx="4038600" cy="369332"/>
          </a:xfrm>
        </p:spPr>
        <p:txBody>
          <a:bodyPr/>
          <a:lstStyle/>
          <a:p>
            <a:r>
              <a:rPr lang="en-US" dirty="0"/>
              <a:t>PROBLEM STATEMENT </a:t>
            </a:r>
            <a:endParaRPr lang="en-IN" dirty="0"/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05896E52-2055-8C31-740F-FF2043ECA53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56572"/>
            <a:ext cx="2606675" cy="117656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2B787109-8CF0-5480-C0A9-8132F3AE268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0" y="156572"/>
            <a:ext cx="615555" cy="716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901A9-E093-E58A-D0AC-AD80646EDD1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8</a:t>
            </a:fld>
            <a:endParaRPr lang="en-IN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6AE95D5F-A2B8-A50C-6110-C2EE05349FB6}"/>
              </a:ext>
            </a:extLst>
          </p:cNvPr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1371600" y="2693797"/>
            <a:ext cx="92964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Gray-Hole attacks are dangerous because they secretly drop or change data packets in vehicle networks, making them hard to find.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Old security methods like encryption can't detect this sneaky behavior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 need a smart and fast system that can find and stop these attacks while the network is running.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attacks can affect important safety tasks, like avoiding accidents, sending emergency messages, and managing traffic.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B55932-CFD1-3DF5-9E51-96AED655CEA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3B419-E7DE-9F2F-4696-26D17C457ACC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  <p:extLst>
      <p:ext uri="{BB962C8B-B14F-4D97-AF65-F5344CB8AC3E}">
        <p14:creationId xmlns:p14="http://schemas.microsoft.com/office/powerpoint/2010/main" val="1362710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3098" y="88967"/>
            <a:ext cx="615961" cy="7160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2606674" cy="1176563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00200" y="2514600"/>
            <a:ext cx="936815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715" indent="-228600" algn="just"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research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develop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1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robust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</a:t>
            </a:r>
            <a:r>
              <a:rPr sz="2000" spc="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lang="en-US" sz="2000" spc="20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detection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prevention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Gray-</a:t>
            </a:r>
            <a:r>
              <a:rPr sz="2000" dirty="0">
                <a:latin typeface="Times New Roman"/>
                <a:cs typeface="Times New Roman"/>
              </a:rPr>
              <a:t>Hole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attacks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Vehicular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 Hoc Networks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(VANETs).</a:t>
            </a:r>
            <a:endParaRPr sz="2000" dirty="0">
              <a:latin typeface="Times New Roman"/>
              <a:cs typeface="Times New Roman"/>
            </a:endParaRPr>
          </a:p>
          <a:p>
            <a:pPr algn="just">
              <a:lnSpc>
                <a:spcPct val="100000"/>
              </a:lnSpc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355600" indent="-342900" algn="just"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sz="2000" spc="-10" dirty="0">
                <a:latin typeface="Times New Roman"/>
                <a:cs typeface="Times New Roman"/>
              </a:rPr>
              <a:t>Gray-</a:t>
            </a:r>
            <a:r>
              <a:rPr sz="2000" dirty="0">
                <a:latin typeface="Times New Roman"/>
                <a:cs typeface="Times New Roman"/>
              </a:rPr>
              <a:t>Hole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attacks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pose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severe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threat</a:t>
            </a:r>
            <a:r>
              <a:rPr sz="2000" spc="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integrity</a:t>
            </a:r>
            <a:r>
              <a:rPr sz="2000" spc="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45" dirty="0">
                <a:latin typeface="Times New Roman"/>
                <a:cs typeface="Times New Roman"/>
              </a:rPr>
              <a:t>VANETs</a:t>
            </a:r>
            <a:r>
              <a:rPr sz="2000" spc="7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by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selectively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manipulating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dropping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packets.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  <a:tabLst>
                <a:tab pos="240665" algn="l"/>
              </a:tabLst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5"/>
              </a:spcBef>
              <a:buFont typeface="Arial" panose="020B0604020202020204" pitchFamily="34" charset="0"/>
              <a:buChar char="•"/>
              <a:tabLst>
                <a:tab pos="240665" algn="l"/>
              </a:tabLst>
            </a:pP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research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aims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3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enhance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security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reliability</a:t>
            </a:r>
            <a:r>
              <a:rPr sz="2000" spc="3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36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VANETs</a:t>
            </a:r>
            <a:r>
              <a:rPr sz="2000" spc="3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3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employing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innovative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anomaly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dynamic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trust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management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mechanisms.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AA87DCD-7800-567A-104E-E2F9F0438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712987"/>
            <a:ext cx="3311712" cy="369332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5A0A65-B246-D894-C8D7-9D8A195250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9</a:t>
            </a:fld>
            <a:endParaRPr lang="en-IN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629F24-F988-8188-41F6-A0EA281E2E1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r>
              <a:rPr lang="en-US"/>
              <a:t>4/30/2025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56C636-68D6-136A-3863-CE50B0C2F35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r>
              <a:rPr lang="en-IN"/>
              <a:t>MKCE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174</TotalTime>
  <Words>1720</Words>
  <Application>Microsoft Office PowerPoint</Application>
  <PresentationFormat>Widescreen</PresentationFormat>
  <Paragraphs>252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MT</vt:lpstr>
      <vt:lpstr>Calibri</vt:lpstr>
      <vt:lpstr>Times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EXISTING SYSTEM</vt:lpstr>
      <vt:lpstr>PROBLEM STATEMENT </vt:lpstr>
      <vt:lpstr>OBJECTIVE</vt:lpstr>
      <vt:lpstr>PROPOSED METHODOLOGY</vt:lpstr>
      <vt:lpstr>PowerPoint Presentation</vt:lpstr>
      <vt:lpstr>BLOCK DIAGRAM</vt:lpstr>
      <vt:lpstr>PROPOSED METHODOLOGY EXPLANATION</vt:lpstr>
      <vt:lpstr>SIMULATION RESULT ON NS2 TOOL</vt:lpstr>
      <vt:lpstr>NODE CREATION</vt:lpstr>
      <vt:lpstr>GRAY HOLE ATTACKER PRESENT</vt:lpstr>
      <vt:lpstr>DETECTION GRAY WHOLE ATTACKER</vt:lpstr>
      <vt:lpstr>DATA COMMUNICATION</vt:lpstr>
      <vt:lpstr>DELAY COMPARISON</vt:lpstr>
      <vt:lpstr>THROUGHPUT RESLUT </vt:lpstr>
      <vt:lpstr>ADVANTAGES</vt:lpstr>
      <vt:lpstr>APPLICATIONS</vt:lpstr>
      <vt:lpstr>CONCLUSION</vt:lpstr>
      <vt:lpstr>REFERENCE</vt:lpstr>
      <vt:lpstr>PowerPoint Presentation</vt:lpstr>
      <vt:lpstr>PowerPoint Presentation</vt:lpstr>
      <vt:lpstr>PROJECT OUTCOME STATUS AS ON DATE DETAILS (PROOF)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balaj</dc:creator>
  <cp:lastModifiedBy>RV MIDHUN</cp:lastModifiedBy>
  <cp:revision>8</cp:revision>
  <dcterms:created xsi:type="dcterms:W3CDTF">2025-04-18T13:22:54Z</dcterms:created>
  <dcterms:modified xsi:type="dcterms:W3CDTF">2025-04-29T07:42:28Z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2025-04-18T00:00:00Z</vt:filetime>
  </property>
  <property fmtid="{D5CDD505-2E9C-101B-9397-08002B2CF9AE}" pid="5" name="Producer">
    <vt:lpwstr>Microsoft® PowerPoint® 2019</vt:lpwstr>
  </property>
</Properties>
</file>