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89" r:id="rId5"/>
    <p:sldId id="290" r:id="rId6"/>
    <p:sldId id="270" r:id="rId7"/>
    <p:sldId id="276" r:id="rId8"/>
    <p:sldId id="275" r:id="rId9"/>
    <p:sldId id="272" r:id="rId10"/>
    <p:sldId id="261" r:id="rId11"/>
    <p:sldId id="266" r:id="rId12"/>
    <p:sldId id="267" r:id="rId13"/>
    <p:sldId id="281" r:id="rId14"/>
    <p:sldId id="282" r:id="rId15"/>
    <p:sldId id="262" r:id="rId16"/>
    <p:sldId id="291" r:id="rId17"/>
    <p:sldId id="285" r:id="rId18"/>
    <p:sldId id="286" r:id="rId19"/>
    <p:sldId id="292" r:id="rId20"/>
    <p:sldId id="287" r:id="rId21"/>
    <p:sldId id="263" r:id="rId22"/>
    <p:sldId id="269" r:id="rId23"/>
    <p:sldId id="268" r:id="rId24"/>
    <p:sldId id="280" r:id="rId25"/>
    <p:sldId id="271" r:id="rId26"/>
    <p:sldId id="284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bytSkAKaL0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DCLAB Final Project</a:t>
            </a:r>
            <a:br>
              <a:rPr lang="en-US" altLang="zh-TW" dirty="0"/>
            </a:b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卡拉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ok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評分系統</a:t>
            </a:r>
            <a:endParaRPr lang="en-GB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Team09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吳睿哲 謝兆和 鐘民憲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E4CBD-5553-41DA-A44F-F6ECE9A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Hierarchy </a:t>
            </a:r>
            <a:endParaRPr lang="zh-TW" altLang="en-US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2B9848B-1E91-4D98-AEF9-AF43D136281B}"/>
              </a:ext>
            </a:extLst>
          </p:cNvPr>
          <p:cNvGrpSpPr/>
          <p:nvPr/>
        </p:nvGrpSpPr>
        <p:grpSpPr>
          <a:xfrm>
            <a:off x="251520" y="1988840"/>
            <a:ext cx="8568952" cy="3960440"/>
            <a:chOff x="971600" y="2348880"/>
            <a:chExt cx="7415439" cy="316835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60D063C-9C81-4EDA-BF9C-157C645AFE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3" r="13851"/>
            <a:stretch/>
          </p:blipFill>
          <p:spPr>
            <a:xfrm>
              <a:off x="971600" y="3573016"/>
              <a:ext cx="686968" cy="936096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7586C89-AAF4-42C3-8B48-003433B3B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55" r="27855"/>
            <a:stretch/>
          </p:blipFill>
          <p:spPr>
            <a:xfrm flipH="1">
              <a:off x="1133067" y="2492896"/>
              <a:ext cx="414597" cy="936096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CAB0538-1486-456A-A65A-374EE50AA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88224" y="2348880"/>
              <a:ext cx="673663" cy="1071432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A0480EF-F8D4-42DC-9F0E-BB87E6966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3" t="50000" r="67010" b="34491"/>
            <a:stretch/>
          </p:blipFill>
          <p:spPr>
            <a:xfrm>
              <a:off x="6372200" y="4725144"/>
              <a:ext cx="2014839" cy="77152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DD00926-42E3-4FD6-8F3E-70FFF2C8AC84}"/>
                </a:ext>
              </a:extLst>
            </p:cNvPr>
            <p:cNvSpPr/>
            <p:nvPr/>
          </p:nvSpPr>
          <p:spPr>
            <a:xfrm>
              <a:off x="1907704" y="2513460"/>
              <a:ext cx="4248472" cy="30037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AF5AA1-5AC5-4633-9F9E-50D4F6E07A63}"/>
                </a:ext>
              </a:extLst>
            </p:cNvPr>
            <p:cNvSpPr/>
            <p:nvPr/>
          </p:nvSpPr>
          <p:spPr>
            <a:xfrm>
              <a:off x="3563888" y="2575186"/>
              <a:ext cx="72008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WM</a:t>
              </a: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8731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F642F9F-BA9C-4CBD-9925-F9600549C857}"/>
                </a:ext>
              </a:extLst>
            </p:cNvPr>
            <p:cNvSpPr/>
            <p:nvPr/>
          </p:nvSpPr>
          <p:spPr>
            <a:xfrm>
              <a:off x="3214680" y="3284984"/>
              <a:ext cx="1501336" cy="129614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NIOS II Processor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E06BCE-7C16-46E8-8FB3-A6F2E0E2288F}"/>
                </a:ext>
              </a:extLst>
            </p:cNvPr>
            <p:cNvSpPr/>
            <p:nvPr/>
          </p:nvSpPr>
          <p:spPr>
            <a:xfrm>
              <a:off x="3226011" y="4841969"/>
              <a:ext cx="1501336" cy="4834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DSP &amp; Scorer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9D061ACC-C947-4103-AAD2-5923A5AD5436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655676" y="2899222"/>
              <a:ext cx="1908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5073BF-154B-4599-8367-FD8701EEC7BA}"/>
                </a:ext>
              </a:extLst>
            </p:cNvPr>
            <p:cNvSpPr/>
            <p:nvPr/>
          </p:nvSpPr>
          <p:spPr>
            <a:xfrm>
              <a:off x="2051720" y="3645024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SD Card Driver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A820367B-B4D2-4F16-9F95-3B8BD09C1C54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732603" y="3969060"/>
              <a:ext cx="3191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09D9AFF2-8332-4B52-BB7E-167A636DDC73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005064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371DB33E-8A8B-4E5A-8E5F-1ED97B7538FA}"/>
                </a:ext>
              </a:extLst>
            </p:cNvPr>
            <p:cNvCxnSpPr/>
            <p:nvPr/>
          </p:nvCxnSpPr>
          <p:spPr>
            <a:xfrm>
              <a:off x="3851920" y="4447393"/>
              <a:ext cx="0" cy="484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46DF2986-FAF4-47CF-90E2-60DA78D9B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944" y="4437112"/>
              <a:ext cx="0" cy="479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60DF71D7-3A36-49C4-9AC5-56B6CD39271A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4283968" y="2899222"/>
              <a:ext cx="22322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26765ECC-B878-4D84-ACDE-8E96E5D683B2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3161857"/>
              <a:ext cx="0" cy="375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15290A41-508E-42F7-BDC9-20A3F8919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936" y="3141406"/>
              <a:ext cx="0" cy="387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2A023D0-2F71-4CAC-B243-4B8A32E7F211}"/>
                </a:ext>
              </a:extLst>
            </p:cNvPr>
            <p:cNvSpPr/>
            <p:nvPr/>
          </p:nvSpPr>
          <p:spPr>
            <a:xfrm>
              <a:off x="4849436" y="4797152"/>
              <a:ext cx="1187137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LCD</a:t>
              </a: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Controller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6E150D56-0318-47A4-B0FE-25AF705A6651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73" y="4386323"/>
              <a:ext cx="684075" cy="530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610F979B-C7CA-4709-ADC4-731130E5C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81"/>
            <a:stretch/>
          </p:blipFill>
          <p:spPr>
            <a:xfrm>
              <a:off x="6590251" y="3455001"/>
              <a:ext cx="625264" cy="694079"/>
            </a:xfrm>
            <a:prstGeom prst="rect">
              <a:avLst/>
            </a:prstGeom>
          </p:spPr>
        </p:pic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E707151-3FFB-430D-A1F9-65BBC892F69D}"/>
                </a:ext>
              </a:extLst>
            </p:cNvPr>
            <p:cNvCxnSpPr>
              <a:cxnSpLocks/>
            </p:cNvCxnSpPr>
            <p:nvPr/>
          </p:nvCxnSpPr>
          <p:spPr>
            <a:xfrm>
              <a:off x="4427984" y="3717032"/>
              <a:ext cx="20882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2316B00A-F226-41EA-AE5B-4520BECA0C7C}"/>
                </a:ext>
              </a:extLst>
            </p:cNvPr>
            <p:cNvCxnSpPr>
              <a:cxnSpLocks/>
            </p:cNvCxnSpPr>
            <p:nvPr/>
          </p:nvCxnSpPr>
          <p:spPr>
            <a:xfrm>
              <a:off x="4427984" y="4293096"/>
              <a:ext cx="20882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C2DB9B75-EB24-4A57-AE16-5B8D62E4D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9054" y="4095798"/>
              <a:ext cx="581050" cy="581050"/>
            </a:xfrm>
            <a:prstGeom prst="rect">
              <a:avLst/>
            </a:prstGeom>
          </p:spPr>
        </p:pic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6A37F508-2790-4DE9-836B-C16B37948815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6036573" y="5121188"/>
              <a:ext cx="3356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3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74195-D95C-459E-8F40-F97D6644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Qsys</a:t>
            </a:r>
            <a:r>
              <a:rPr lang="en-US" altLang="zh-TW" dirty="0"/>
              <a:t> IP Core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A80FC9-3481-4A9C-BA6C-A14BFC79F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clk_50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//global clock</a:t>
            </a:r>
          </a:p>
          <a:p>
            <a:r>
              <a:rPr lang="en-US" altLang="zh-TW" dirty="0" err="1"/>
              <a:t>cpu</a:t>
            </a:r>
            <a:endParaRPr lang="en-US" altLang="zh-TW" dirty="0"/>
          </a:p>
          <a:p>
            <a:r>
              <a:rPr lang="en-US" altLang="zh-TW" dirty="0"/>
              <a:t>timer</a:t>
            </a:r>
          </a:p>
          <a:p>
            <a:r>
              <a:rPr lang="en-US" altLang="zh-TW" dirty="0" err="1"/>
              <a:t>onchip_memory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//store the instruction</a:t>
            </a:r>
          </a:p>
          <a:p>
            <a:r>
              <a:rPr lang="en-US" altLang="zh-TW" dirty="0" err="1"/>
              <a:t>aptll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//clock for other chip or driver</a:t>
            </a:r>
          </a:p>
          <a:p>
            <a:r>
              <a:rPr lang="en-US" altLang="zh-TW" dirty="0" err="1"/>
              <a:t>jtag_uart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//handle communication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      when programming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1DCD5C1-2566-4EE1-9672-03FD31479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I2c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//initialize audio chip</a:t>
            </a:r>
          </a:p>
          <a:p>
            <a:r>
              <a:rPr lang="en-US" altLang="zh-TW" dirty="0" err="1"/>
              <a:t>sd_clk,sd_cmd,sd_dat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//deal with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sd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card</a:t>
            </a:r>
          </a:p>
          <a:p>
            <a:r>
              <a:rPr lang="en-US" altLang="zh-TW" dirty="0"/>
              <a:t>score_0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dsp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&amp; scorer</a:t>
            </a:r>
          </a:p>
          <a:p>
            <a:r>
              <a:rPr lang="en-US" altLang="zh-TW" dirty="0"/>
              <a:t>key</a:t>
            </a:r>
          </a:p>
          <a:p>
            <a:r>
              <a:rPr lang="en-US" altLang="zh-TW" dirty="0" err="1"/>
              <a:t>sw</a:t>
            </a:r>
            <a:endParaRPr lang="en-US" altLang="zh-TW" dirty="0"/>
          </a:p>
          <a:p>
            <a:r>
              <a:rPr lang="en-US" altLang="zh-TW" dirty="0"/>
              <a:t>seg7</a:t>
            </a:r>
          </a:p>
          <a:p>
            <a:r>
              <a:rPr lang="en-US" altLang="zh-TW" dirty="0" err="1"/>
              <a:t>ledg,ledr</a:t>
            </a:r>
            <a:endParaRPr lang="en-US" altLang="zh-TW" dirty="0"/>
          </a:p>
          <a:p>
            <a:r>
              <a:rPr lang="en-US" altLang="zh-TW" dirty="0" err="1"/>
              <a:t>lcd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61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CC61D-6810-42EE-BC70-7F29B26E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Qsys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EFEB4-3458-4056-9359-9C0C7219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EBFDB77-3DF0-4A75-A18E-A05E2A5E6E55}"/>
              </a:ext>
            </a:extLst>
          </p:cNvPr>
          <p:cNvGrpSpPr/>
          <p:nvPr/>
        </p:nvGrpSpPr>
        <p:grpSpPr>
          <a:xfrm>
            <a:off x="971600" y="1412776"/>
            <a:ext cx="7140993" cy="5040280"/>
            <a:chOff x="599359" y="1412776"/>
            <a:chExt cx="7140993" cy="5040280"/>
          </a:xfrm>
        </p:grpSpPr>
        <p:pic>
          <p:nvPicPr>
            <p:cNvPr id="4" name="內容版面配置區 4">
              <a:extLst>
                <a:ext uri="{FF2B5EF4-FFF2-40B4-BE49-F238E27FC236}">
                  <a16:creationId xmlns:a16="http://schemas.microsoft.com/office/drawing/2014/main" id="{7E8C331E-B42A-42A5-9B90-EDB906004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4" r="32101" b="8681"/>
            <a:stretch/>
          </p:blipFill>
          <p:spPr>
            <a:xfrm>
              <a:off x="599359" y="1417637"/>
              <a:ext cx="3540593" cy="25200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65292E-DB18-46AA-AB32-D38DAEA9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1" r="32617" b="9252"/>
            <a:stretch/>
          </p:blipFill>
          <p:spPr>
            <a:xfrm>
              <a:off x="4157109" y="1412776"/>
              <a:ext cx="3583243" cy="25200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63ABAEF-8281-4FD3-919D-3BEC6E19B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1" r="33463" b="9400"/>
            <a:stretch/>
          </p:blipFill>
          <p:spPr>
            <a:xfrm>
              <a:off x="611560" y="3933056"/>
              <a:ext cx="3548704" cy="252000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3FBD851-CE02-4E59-911E-3EBC7B1A7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74" r="32844" b="5564"/>
            <a:stretch/>
          </p:blipFill>
          <p:spPr>
            <a:xfrm>
              <a:off x="4157110" y="3933056"/>
              <a:ext cx="3583242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56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8B2DC-B801-4810-B797-E01D1C51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Nios</a:t>
            </a:r>
            <a:r>
              <a:rPr lang="en-US" altLang="zh-TW" dirty="0"/>
              <a:t> II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9A281-459A-4D7F-B0CD-7D202B93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32-bit embedded-processor architecture designed specifically for the Altera family of FPGA integrated circuits.</a:t>
            </a:r>
          </a:p>
          <a:p>
            <a:r>
              <a:rPr lang="en-US" altLang="zh-TW" dirty="0"/>
              <a:t>System-on-a-Programmable-Chip(SOPC).</a:t>
            </a:r>
          </a:p>
          <a:p>
            <a:r>
              <a:rPr lang="en-US" altLang="zh-TW" dirty="0"/>
              <a:t>C language.</a:t>
            </a:r>
          </a:p>
          <a:p>
            <a:r>
              <a:rPr lang="en-US" altLang="zh-TW" dirty="0"/>
              <a:t>More easier for IP core control. For example, print anything on LCD only with one line of code.</a:t>
            </a:r>
          </a:p>
        </p:txBody>
      </p:sp>
    </p:spTree>
    <p:extLst>
      <p:ext uri="{BB962C8B-B14F-4D97-AF65-F5344CB8AC3E}">
        <p14:creationId xmlns:p14="http://schemas.microsoft.com/office/powerpoint/2010/main" val="12750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CAADA-5A95-4122-85C4-F31CD1E3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Nios</a:t>
            </a:r>
            <a:r>
              <a:rPr lang="en-US" altLang="zh-TW" dirty="0"/>
              <a:t> II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6E2C4-9BD8-4A6F-BAF6-026F3D4C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Difficulty:</a:t>
            </a:r>
          </a:p>
          <a:p>
            <a:pPr marL="0" indent="0">
              <a:buNone/>
            </a:pPr>
            <a:r>
              <a:rPr lang="en-US" altLang="zh-TW" dirty="0"/>
              <a:t>1.Plenty of included files with plenty of</a:t>
            </a:r>
          </a:p>
          <a:p>
            <a:pPr marL="0" indent="0">
              <a:buNone/>
            </a:pPr>
            <a:r>
              <a:rPr lang="en-US" altLang="zh-TW" dirty="0"/>
              <a:t>   unfamiliar function calls.</a:t>
            </a:r>
          </a:p>
          <a:p>
            <a:pPr marL="0" indent="0">
              <a:buNone/>
            </a:pPr>
            <a:r>
              <a:rPr lang="en-US" altLang="zh-TW" dirty="0"/>
              <a:t>2.Since our DSP &amp; Scorer are written in Verilog,</a:t>
            </a:r>
          </a:p>
          <a:p>
            <a:pPr marL="0" indent="0">
              <a:buNone/>
            </a:pPr>
            <a:r>
              <a:rPr lang="en-US" altLang="zh-TW" dirty="0"/>
              <a:t>   we need to first create a self-defined IP core</a:t>
            </a:r>
          </a:p>
          <a:p>
            <a:pPr marL="0" indent="0">
              <a:buNone/>
            </a:pPr>
            <a:r>
              <a:rPr lang="en-US" altLang="zh-TW" dirty="0"/>
              <a:t>   based on it and then use the register address</a:t>
            </a:r>
          </a:p>
          <a:p>
            <a:pPr marL="0" indent="0">
              <a:buNone/>
            </a:pPr>
            <a:r>
              <a:rPr lang="en-US" altLang="zh-TW" dirty="0"/>
              <a:t>   to communicate with the module.</a:t>
            </a:r>
          </a:p>
          <a:p>
            <a:pPr marL="0" indent="0">
              <a:buNone/>
            </a:pPr>
            <a:r>
              <a:rPr lang="en-US" altLang="zh-TW" dirty="0"/>
              <a:t>3.Totally self-study.</a:t>
            </a:r>
          </a:p>
        </p:txBody>
      </p:sp>
    </p:spTree>
    <p:extLst>
      <p:ext uri="{BB962C8B-B14F-4D97-AF65-F5344CB8AC3E}">
        <p14:creationId xmlns:p14="http://schemas.microsoft.com/office/powerpoint/2010/main" val="53443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DE76C-CDC6-4262-9182-D8DB6946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Nios</a:t>
            </a:r>
            <a:r>
              <a:rPr lang="en-US" altLang="zh-TW" dirty="0"/>
              <a:t> II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B30FEF-EDC7-4FD3-B0A3-0DFF4E3E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9"/>
          <a:stretch/>
        </p:blipFill>
        <p:spPr>
          <a:xfrm>
            <a:off x="277995" y="1556792"/>
            <a:ext cx="8542477" cy="4540900"/>
          </a:xfrm>
        </p:spPr>
      </p:pic>
    </p:spTree>
    <p:extLst>
      <p:ext uri="{BB962C8B-B14F-4D97-AF65-F5344CB8AC3E}">
        <p14:creationId xmlns:p14="http://schemas.microsoft.com/office/powerpoint/2010/main" val="119560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21A6166-B3D7-4679-AFAA-651A19345D23}"/>
              </a:ext>
            </a:extLst>
          </p:cNvPr>
          <p:cNvSpPr txBox="1"/>
          <p:nvPr/>
        </p:nvSpPr>
        <p:spPr>
          <a:xfrm>
            <a:off x="2592269" y="1476913"/>
            <a:ext cx="4536504" cy="369332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Initialization (Audio </a:t>
            </a:r>
            <a:r>
              <a:rPr lang="en-US" altLang="zh-TW" dirty="0" err="1"/>
              <a:t>Codeic</a:t>
            </a:r>
            <a:r>
              <a:rPr lang="en-US" altLang="zh-TW" dirty="0"/>
              <a:t>, SD controller)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5D69623-BFB9-4F33-BA22-46712D1C5781}"/>
              </a:ext>
            </a:extLst>
          </p:cNvPr>
          <p:cNvCxnSpPr>
            <a:cxnSpLocks/>
          </p:cNvCxnSpPr>
          <p:nvPr/>
        </p:nvCxnSpPr>
        <p:spPr>
          <a:xfrm>
            <a:off x="7173161" y="3650289"/>
            <a:ext cx="789843" cy="41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F7ED2F-6F33-42FC-8AA2-D70BEDAB49E0}"/>
              </a:ext>
            </a:extLst>
          </p:cNvPr>
          <p:cNvSpPr txBox="1"/>
          <p:nvPr/>
        </p:nvSpPr>
        <p:spPr>
          <a:xfrm>
            <a:off x="2636657" y="2339332"/>
            <a:ext cx="4536504" cy="369332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read SD card &amp; build playlist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6054C6-7C9E-4114-B292-72D34A4041B6}"/>
              </a:ext>
            </a:extLst>
          </p:cNvPr>
          <p:cNvSpPr txBox="1"/>
          <p:nvPr/>
        </p:nvSpPr>
        <p:spPr>
          <a:xfrm>
            <a:off x="2627784" y="3244334"/>
            <a:ext cx="4536504" cy="369332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Play song (listening mode)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4625C5-372F-42D3-A505-9E207BA4A450}"/>
              </a:ext>
            </a:extLst>
          </p:cNvPr>
          <p:cNvSpPr txBox="1"/>
          <p:nvPr/>
        </p:nvSpPr>
        <p:spPr>
          <a:xfrm>
            <a:off x="5749278" y="4061993"/>
            <a:ext cx="26282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Play song (karaoke mode)</a:t>
            </a:r>
          </a:p>
          <a:p>
            <a:pPr algn="ctr"/>
            <a:r>
              <a:rPr lang="en-US" altLang="zh-TW" dirty="0"/>
              <a:t>&amp;</a:t>
            </a:r>
          </a:p>
          <a:p>
            <a:pPr algn="ctr"/>
            <a:r>
              <a:rPr lang="en-US" altLang="zh-TW" dirty="0"/>
              <a:t>Call scorer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CFA0BC-7408-42E8-AA2D-2D5BD796DB1B}"/>
              </a:ext>
            </a:extLst>
          </p:cNvPr>
          <p:cNvSpPr txBox="1"/>
          <p:nvPr/>
        </p:nvSpPr>
        <p:spPr>
          <a:xfrm>
            <a:off x="7495158" y="3553813"/>
            <a:ext cx="6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0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CCC04B6-CBD6-4E9D-90A5-A3F05E1A843B}"/>
              </a:ext>
            </a:extLst>
          </p:cNvPr>
          <p:cNvCxnSpPr/>
          <p:nvPr/>
        </p:nvCxnSpPr>
        <p:spPr>
          <a:xfrm>
            <a:off x="4860521" y="270866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A58B64-BBBF-4AFA-A7A8-CA68E49C6A4B}"/>
              </a:ext>
            </a:extLst>
          </p:cNvPr>
          <p:cNvSpPr txBox="1"/>
          <p:nvPr/>
        </p:nvSpPr>
        <p:spPr>
          <a:xfrm>
            <a:off x="2235679" y="4338989"/>
            <a:ext cx="1224130" cy="369332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Next song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360EBB7-D5D9-4880-84C7-947E1B4B14FC}"/>
              </a:ext>
            </a:extLst>
          </p:cNvPr>
          <p:cNvSpPr txBox="1"/>
          <p:nvPr/>
        </p:nvSpPr>
        <p:spPr>
          <a:xfrm>
            <a:off x="3661046" y="4200490"/>
            <a:ext cx="1872208" cy="646331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Change between</a:t>
            </a:r>
          </a:p>
          <a:p>
            <a:pPr algn="ctr"/>
            <a:r>
              <a:rPr lang="en-US" altLang="zh-TW" dirty="0" err="1"/>
              <a:t>bgm</a:t>
            </a:r>
            <a:r>
              <a:rPr lang="en-US" altLang="zh-TW" dirty="0"/>
              <a:t> and original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7B85142-3958-4D38-B75F-624E2571A743}"/>
              </a:ext>
            </a:extLst>
          </p:cNvPr>
          <p:cNvSpPr txBox="1"/>
          <p:nvPr/>
        </p:nvSpPr>
        <p:spPr>
          <a:xfrm>
            <a:off x="556800" y="4200490"/>
            <a:ext cx="1454953" cy="646331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Volume adjustment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2517E76-EE85-4333-9756-E15D45500B5B}"/>
              </a:ext>
            </a:extLst>
          </p:cNvPr>
          <p:cNvCxnSpPr>
            <a:cxnSpLocks/>
          </p:cNvCxnSpPr>
          <p:nvPr/>
        </p:nvCxnSpPr>
        <p:spPr>
          <a:xfrm>
            <a:off x="4597150" y="3650289"/>
            <a:ext cx="0" cy="535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7D5333-539E-49F1-B53D-BF192228BB1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847744" y="3626480"/>
            <a:ext cx="0" cy="712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3EEB6B-F5B7-41A5-B422-E48563840315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284277" y="3600588"/>
            <a:ext cx="1307994" cy="599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10CF437-E46C-4A6C-9D6F-E1140592244C}"/>
              </a:ext>
            </a:extLst>
          </p:cNvPr>
          <p:cNvSpPr txBox="1"/>
          <p:nvPr/>
        </p:nvSpPr>
        <p:spPr>
          <a:xfrm>
            <a:off x="4675639" y="3725969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Switch 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1BA1C88-B159-4A61-A659-660F9EB9A4E8}"/>
              </a:ext>
            </a:extLst>
          </p:cNvPr>
          <p:cNvSpPr txBox="1"/>
          <p:nvPr/>
        </p:nvSpPr>
        <p:spPr>
          <a:xfrm>
            <a:off x="2888724" y="3779791"/>
            <a:ext cx="6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3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0282A92-0B6D-40BD-A581-A4A502B533B2}"/>
              </a:ext>
            </a:extLst>
          </p:cNvPr>
          <p:cNvSpPr txBox="1"/>
          <p:nvPr/>
        </p:nvSpPr>
        <p:spPr>
          <a:xfrm>
            <a:off x="773150" y="3300243"/>
            <a:ext cx="127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 2 up</a:t>
            </a:r>
          </a:p>
          <a:p>
            <a:r>
              <a:rPr lang="en-US" altLang="zh-TW" dirty="0"/>
              <a:t>Key 1 down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5A2476C-A06B-4908-9425-CFFA233377E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335480" y="3623411"/>
            <a:ext cx="727944" cy="43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9350E44-5D60-4C38-9914-1FB7824E1CA8}"/>
              </a:ext>
            </a:extLst>
          </p:cNvPr>
          <p:cNvSpPr txBox="1"/>
          <p:nvPr/>
        </p:nvSpPr>
        <p:spPr>
          <a:xfrm>
            <a:off x="5768472" y="376190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Song end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E7DB820-299B-4E5F-A3C4-1E75DE804F56}"/>
              </a:ext>
            </a:extLst>
          </p:cNvPr>
          <p:cNvCxnSpPr/>
          <p:nvPr/>
        </p:nvCxnSpPr>
        <p:spPr>
          <a:xfrm>
            <a:off x="4860032" y="1846245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7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209E8-EF75-4876-AFE9-299DC947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Audio Codec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34B185-59AA-4D58-8645-5AAF0E98F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4" y="1417638"/>
            <a:ext cx="7831328" cy="4857306"/>
          </a:xfrm>
        </p:spPr>
      </p:pic>
    </p:spTree>
    <p:extLst>
      <p:ext uri="{BB962C8B-B14F-4D97-AF65-F5344CB8AC3E}">
        <p14:creationId xmlns:p14="http://schemas.microsoft.com/office/powerpoint/2010/main" val="224626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A81F6-6594-4BC6-B14E-7FE34831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Audio Codec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01078C-71E0-4DC5-ADAC-55D87959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Analogue Audio Path Control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02ACAF-1B21-4EDE-A6C3-6BA8EC88A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35280"/>
              </p:ext>
            </p:extLst>
          </p:nvPr>
        </p:nvGraphicFramePr>
        <p:xfrm>
          <a:off x="179512" y="2492896"/>
          <a:ext cx="8784974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0922">
                  <a:extLst>
                    <a:ext uri="{9D8B030D-6E8A-4147-A177-3AD203B41FA5}">
                      <a16:colId xmlns:a16="http://schemas.microsoft.com/office/drawing/2014/main" val="2215943353"/>
                    </a:ext>
                  </a:extLst>
                </a:gridCol>
                <a:gridCol w="838228">
                  <a:extLst>
                    <a:ext uri="{9D8B030D-6E8A-4147-A177-3AD203B41FA5}">
                      <a16:colId xmlns:a16="http://schemas.microsoft.com/office/drawing/2014/main" val="2878237387"/>
                    </a:ext>
                  </a:extLst>
                </a:gridCol>
                <a:gridCol w="838228">
                  <a:extLst>
                    <a:ext uri="{9D8B030D-6E8A-4147-A177-3AD203B41FA5}">
                      <a16:colId xmlns:a16="http://schemas.microsoft.com/office/drawing/2014/main" val="1737688793"/>
                    </a:ext>
                  </a:extLst>
                </a:gridCol>
                <a:gridCol w="838228">
                  <a:extLst>
                    <a:ext uri="{9D8B030D-6E8A-4147-A177-3AD203B41FA5}">
                      <a16:colId xmlns:a16="http://schemas.microsoft.com/office/drawing/2014/main" val="458190020"/>
                    </a:ext>
                  </a:extLst>
                </a:gridCol>
                <a:gridCol w="838228">
                  <a:extLst>
                    <a:ext uri="{9D8B030D-6E8A-4147-A177-3AD203B41FA5}">
                      <a16:colId xmlns:a16="http://schemas.microsoft.com/office/drawing/2014/main" val="880360081"/>
                    </a:ext>
                  </a:extLst>
                </a:gridCol>
                <a:gridCol w="838228">
                  <a:extLst>
                    <a:ext uri="{9D8B030D-6E8A-4147-A177-3AD203B41FA5}">
                      <a16:colId xmlns:a16="http://schemas.microsoft.com/office/drawing/2014/main" val="2024195553"/>
                    </a:ext>
                  </a:extLst>
                </a:gridCol>
                <a:gridCol w="838228">
                  <a:extLst>
                    <a:ext uri="{9D8B030D-6E8A-4147-A177-3AD203B41FA5}">
                      <a16:colId xmlns:a16="http://schemas.microsoft.com/office/drawing/2014/main" val="3047353179"/>
                    </a:ext>
                  </a:extLst>
                </a:gridCol>
                <a:gridCol w="838228">
                  <a:extLst>
                    <a:ext uri="{9D8B030D-6E8A-4147-A177-3AD203B41FA5}">
                      <a16:colId xmlns:a16="http://schemas.microsoft.com/office/drawing/2014/main" val="3356496349"/>
                    </a:ext>
                  </a:extLst>
                </a:gridCol>
                <a:gridCol w="838228">
                  <a:extLst>
                    <a:ext uri="{9D8B030D-6E8A-4147-A177-3AD203B41FA5}">
                      <a16:colId xmlns:a16="http://schemas.microsoft.com/office/drawing/2014/main" val="3355813568"/>
                    </a:ext>
                  </a:extLst>
                </a:gridCol>
                <a:gridCol w="838228">
                  <a:extLst>
                    <a:ext uri="{9D8B030D-6E8A-4147-A177-3AD203B41FA5}">
                      <a16:colId xmlns:a16="http://schemas.microsoft.com/office/drawing/2014/main" val="409694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Register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Bit[8]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Bit[7]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Bit[6]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Bit[5]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Bit[4]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Bit[3]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Bit[2]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Bit[1]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Bit[0]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75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000_0100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SIDEATT[1:0]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SIDE</a:t>
                      </a:r>
                    </a:p>
                    <a:p>
                      <a:pPr algn="ctr"/>
                      <a:r>
                        <a:rPr lang="en-US" altLang="zh-TW" dirty="0"/>
                        <a:t>TONE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DAC</a:t>
                      </a:r>
                    </a:p>
                    <a:p>
                      <a:pPr algn="ctr"/>
                      <a:r>
                        <a:rPr lang="en-US" altLang="zh-TW" dirty="0"/>
                        <a:t>SEL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BY</a:t>
                      </a:r>
                    </a:p>
                    <a:p>
                      <a:pPr algn="ctr"/>
                      <a:r>
                        <a:rPr lang="en-US" altLang="zh-TW" dirty="0"/>
                        <a:t>PASS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INSEL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MUTEMIC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MIC</a:t>
                      </a:r>
                    </a:p>
                    <a:p>
                      <a:pPr algn="ctr"/>
                      <a:r>
                        <a:rPr lang="en-US" altLang="zh-TW" dirty="0"/>
                        <a:t>BOOST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985190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C2E7C487-8762-4E66-B4D9-5AF59A14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62" y="3573016"/>
            <a:ext cx="5642674" cy="31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9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FC52B5-0D6E-4E32-BCC2-00C75781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Scoring Machine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EB3463-3E16-450B-84C2-0E9EDC1A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Detect the first derivative of the time-domain signal to determine the beat.</a:t>
            </a:r>
          </a:p>
          <a:p>
            <a:pPr algn="just"/>
            <a:r>
              <a:rPr lang="en-US" altLang="zh-TW" dirty="0"/>
              <a:t>The time domain resolution is 0.0625 second.</a:t>
            </a:r>
          </a:p>
          <a:p>
            <a:pPr algn="just"/>
            <a:r>
              <a:rPr lang="en-US" altLang="zh-TW" dirty="0"/>
              <a:t>Until now, we can only detect beat, not frequency, due to technical failure.</a:t>
            </a:r>
          </a:p>
        </p:txBody>
      </p:sp>
    </p:spTree>
    <p:extLst>
      <p:ext uri="{BB962C8B-B14F-4D97-AF65-F5344CB8AC3E}">
        <p14:creationId xmlns:p14="http://schemas.microsoft.com/office/powerpoint/2010/main" val="2070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83685-318C-4E3D-AFF9-8576929E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A2F89-16B7-41DA-8552-A4F3C52F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Goal:</a:t>
            </a:r>
          </a:p>
          <a:p>
            <a:pPr marL="0" indent="0">
              <a:buNone/>
            </a:pPr>
            <a:r>
              <a:rPr lang="en-US" altLang="zh-TW" dirty="0"/>
              <a:t>A karaoke machine which can</a:t>
            </a:r>
          </a:p>
          <a:p>
            <a:pPr marL="0" indent="0">
              <a:buNone/>
            </a:pPr>
            <a:r>
              <a:rPr lang="en-US" altLang="zh-TW" dirty="0"/>
              <a:t>1.Read several songs from SD card(including</a:t>
            </a:r>
          </a:p>
          <a:p>
            <a:pPr marL="0" indent="0">
              <a:buNone/>
            </a:pPr>
            <a:r>
              <a:rPr lang="en-US" altLang="zh-TW" dirty="0"/>
              <a:t>original ver., only BGM ver. and only vocal ver.)</a:t>
            </a:r>
          </a:p>
          <a:p>
            <a:pPr marL="0" indent="0">
              <a:buNone/>
            </a:pPr>
            <a:r>
              <a:rPr lang="en-US" altLang="zh-TW" dirty="0"/>
              <a:t>2.Play the mixture of BGM and user’s voice.</a:t>
            </a:r>
          </a:p>
          <a:p>
            <a:pPr marL="0" indent="0">
              <a:buNone/>
            </a:pPr>
            <a:r>
              <a:rPr lang="en-US" altLang="zh-TW" dirty="0"/>
              <a:t>3.Real time display the score in percentage form.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29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7B8F5-BF05-412C-BFF7-FC088EFB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DSP module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C26D1-C3D7-48B8-9D2F-025406D6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zh-TW" dirty="0"/>
              <a:t>I read the document and applied the FFT IP core to the scoring machine. There were quite a lot of bugs, though. The control signals of the scoring machine was complicated, and connecting every submodule to the top module was a mess.  Also, </a:t>
            </a:r>
          </a:p>
          <a:p>
            <a:pPr algn="just"/>
            <a:r>
              <a:rPr lang="en-US" altLang="zh-TW" dirty="0"/>
              <a:t>Until now, we still cannot use the FFT IP core. Instead, we compare the average energy of 2048 consecutive signal points on time domain. </a:t>
            </a:r>
          </a:p>
          <a:p>
            <a:pPr algn="just"/>
            <a:r>
              <a:rPr lang="en-US" altLang="zh-TW" dirty="0"/>
              <a:t>We will elaborate the original concept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221410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61BA9-ACC1-477E-AE3B-EF6EC848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DSP and Scoring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6B8E8-814F-4658-8485-017AC8AF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Module Hierarchy</a:t>
            </a:r>
          </a:p>
          <a:p>
            <a:pPr marL="0" indent="0">
              <a:buNone/>
            </a:pPr>
            <a:r>
              <a:rPr lang="en-US" altLang="zh-TW" dirty="0"/>
              <a:t>- </a:t>
            </a:r>
            <a:r>
              <a:rPr lang="en-US" altLang="zh-TW" dirty="0" err="1"/>
              <a:t>fft_n_ifft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(top module)</a:t>
            </a:r>
          </a:p>
          <a:p>
            <a:pPr marL="0" indent="0">
              <a:buNone/>
            </a:pPr>
            <a:r>
              <a:rPr lang="en-US" altLang="zh-TW" dirty="0"/>
              <a:t>   - evaluate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(Comparison of two signals)</a:t>
            </a:r>
          </a:p>
          <a:p>
            <a:pPr marL="0" indent="0">
              <a:buNone/>
            </a:pPr>
            <a:r>
              <a:rPr lang="en-US" altLang="zh-TW" dirty="0"/>
              <a:t>   - scoring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(Accumulate the score)</a:t>
            </a:r>
          </a:p>
          <a:p>
            <a:pPr marL="0" indent="0">
              <a:buNone/>
            </a:pPr>
            <a:r>
              <a:rPr lang="en-US" altLang="zh-TW" dirty="0"/>
              <a:t>   - fft_n_ifft_fft_ii_0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(Fast Fourier Transform for SD card signal and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     microphone signal)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7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>
            <a:extLst>
              <a:ext uri="{FF2B5EF4-FFF2-40B4-BE49-F238E27FC236}">
                <a16:creationId xmlns:a16="http://schemas.microsoft.com/office/drawing/2014/main" id="{B81FB52F-4D1F-40D2-81A9-648B1D4F4EE7}"/>
              </a:ext>
            </a:extLst>
          </p:cNvPr>
          <p:cNvGrpSpPr/>
          <p:nvPr/>
        </p:nvGrpSpPr>
        <p:grpSpPr>
          <a:xfrm>
            <a:off x="1025566" y="1752174"/>
            <a:ext cx="6714088" cy="4070439"/>
            <a:chOff x="1025566" y="1752174"/>
            <a:chExt cx="7182831" cy="435461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17B794D-C559-41B4-BD06-D54DD1732845}"/>
                </a:ext>
              </a:extLst>
            </p:cNvPr>
            <p:cNvSpPr/>
            <p:nvPr/>
          </p:nvSpPr>
          <p:spPr>
            <a:xfrm>
              <a:off x="3023828" y="2682133"/>
              <a:ext cx="756084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FFT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BF88F2-54FB-4826-849C-F8E612758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3" r="13851"/>
            <a:stretch/>
          </p:blipFill>
          <p:spPr>
            <a:xfrm>
              <a:off x="1517467" y="5229200"/>
              <a:ext cx="648072" cy="87759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89CA4C-96CC-4EC8-B0F9-E8CD8B03E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55" r="27855"/>
            <a:stretch/>
          </p:blipFill>
          <p:spPr>
            <a:xfrm flipH="1">
              <a:off x="1646763" y="1752174"/>
              <a:ext cx="389480" cy="951258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6741CAC-58B8-4503-808D-039A7FF5B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150"/>
            <a:stretch/>
          </p:blipFill>
          <p:spPr>
            <a:xfrm>
              <a:off x="1031924" y="4117431"/>
              <a:ext cx="1619159" cy="6123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F4DE5ECF-0BD1-45E7-8C59-C76CD08E2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150"/>
            <a:stretch/>
          </p:blipFill>
          <p:spPr>
            <a:xfrm>
              <a:off x="1031924" y="2807994"/>
              <a:ext cx="1619159" cy="6123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A4642AC8-F74F-4E1B-A0B9-EF2E238C2DAE}"/>
                </a:ext>
              </a:extLst>
            </p:cNvPr>
            <p:cNvCxnSpPr>
              <a:cxnSpLocks/>
              <a:stCxn id="10" idx="3"/>
              <a:endCxn id="4" idx="1"/>
            </p:cNvCxnSpPr>
            <p:nvPr/>
          </p:nvCxnSpPr>
          <p:spPr>
            <a:xfrm>
              <a:off x="2651083" y="3114181"/>
              <a:ext cx="3727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093F2B7-59BD-43E0-A22C-B61E5F7B9FE1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>
              <a:off x="2651083" y="4423618"/>
              <a:ext cx="3869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649713A-4F6D-4AB2-8FB6-26DA0FE51117}"/>
                </a:ext>
              </a:extLst>
            </p:cNvPr>
            <p:cNvSpPr/>
            <p:nvPr/>
          </p:nvSpPr>
          <p:spPr>
            <a:xfrm>
              <a:off x="3038007" y="3991570"/>
              <a:ext cx="756084" cy="8640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FFT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0AAA9178-C805-45BF-A500-489820B2CD74}"/>
                </a:ext>
              </a:extLst>
            </p:cNvPr>
            <p:cNvGrpSpPr/>
            <p:nvPr/>
          </p:nvGrpSpPr>
          <p:grpSpPr>
            <a:xfrm>
              <a:off x="4355976" y="2610125"/>
              <a:ext cx="2376264" cy="936257"/>
              <a:chOff x="3707904" y="2348880"/>
              <a:chExt cx="2376264" cy="936257"/>
            </a:xfrm>
          </p:grpSpPr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4DFE98A1-9E4D-4F32-AABC-00D6004F86B4}"/>
                  </a:ext>
                </a:extLst>
              </p:cNvPr>
              <p:cNvCxnSpPr/>
              <p:nvPr/>
            </p:nvCxnSpPr>
            <p:spPr>
              <a:xfrm>
                <a:off x="3707904" y="3284984"/>
                <a:ext cx="23762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9980A9A3-F890-4AA6-ABF3-20B191713EB6}"/>
                  </a:ext>
                </a:extLst>
              </p:cNvPr>
              <p:cNvCxnSpPr/>
              <p:nvPr/>
            </p:nvCxnSpPr>
            <p:spPr>
              <a:xfrm flipV="1">
                <a:off x="4860032" y="2348880"/>
                <a:ext cx="0" cy="936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1FD65138-7BC6-4712-8548-58F893739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7426" y="2636912"/>
                <a:ext cx="0" cy="6480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069A04-31FA-4907-A0B7-EB95C699A7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3968" y="2780928"/>
                <a:ext cx="0" cy="481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2C29E285-1943-4D22-9AFC-A24A84A45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5936" y="2571565"/>
                <a:ext cx="0" cy="713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40E83EBB-C611-4A37-8E68-64E34774D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8064" y="2442187"/>
                <a:ext cx="0" cy="8427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952EC10E-FFB2-47D4-80BD-D313E1A391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6096" y="3030366"/>
                <a:ext cx="0" cy="2388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EC575596-4861-45EB-ACB8-0A081D6F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4128" y="2912413"/>
                <a:ext cx="0" cy="3567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6FE5F4B-1D34-4D6D-BD47-A43A2310CBE4}"/>
                </a:ext>
              </a:extLst>
            </p:cNvPr>
            <p:cNvGrpSpPr/>
            <p:nvPr/>
          </p:nvGrpSpPr>
          <p:grpSpPr>
            <a:xfrm>
              <a:off x="4355976" y="3989618"/>
              <a:ext cx="2376264" cy="842797"/>
              <a:chOff x="3707904" y="2442187"/>
              <a:chExt cx="2376264" cy="842797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6B57B2D2-B70F-4AF9-BF45-186372BACF46}"/>
                  </a:ext>
                </a:extLst>
              </p:cNvPr>
              <p:cNvCxnSpPr/>
              <p:nvPr/>
            </p:nvCxnSpPr>
            <p:spPr>
              <a:xfrm>
                <a:off x="3707904" y="3284984"/>
                <a:ext cx="23762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736D687E-4E07-4E65-BDC9-7C666DF0F0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0032" y="2636912"/>
                <a:ext cx="0" cy="6480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7FB28585-910E-478E-9C86-310D41C0A7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7426" y="2903535"/>
                <a:ext cx="0" cy="3814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0C88AF14-F8D6-4B77-9F0E-4571B50963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3968" y="2789806"/>
                <a:ext cx="0" cy="481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0FBF23E4-4912-41D4-8E8B-9A671D078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95936" y="2654668"/>
                <a:ext cx="0" cy="6234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3E7D0B6E-DC51-47EE-98CC-0CB8F49BF0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8064" y="2442187"/>
                <a:ext cx="0" cy="8427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0EDFA61B-9773-4630-B045-0A96176B0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6096" y="2727756"/>
                <a:ext cx="0" cy="5414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49FFA856-9A08-4996-9EF9-015798981A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4128" y="3041834"/>
                <a:ext cx="0" cy="227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250FFD5A-B2E1-48F6-817D-684FB2BC5729}"/>
                </a:ext>
              </a:extLst>
            </p:cNvPr>
            <p:cNvCxnSpPr>
              <a:cxnSpLocks/>
            </p:cNvCxnSpPr>
            <p:nvPr/>
          </p:nvCxnSpPr>
          <p:spPr>
            <a:xfrm>
              <a:off x="3794091" y="3102881"/>
              <a:ext cx="3727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0E4DD307-1C1A-4EE0-BE9A-870C33A46B18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4423618"/>
              <a:ext cx="3727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箭號: 彎曲 54">
              <a:extLst>
                <a:ext uri="{FF2B5EF4-FFF2-40B4-BE49-F238E27FC236}">
                  <a16:creationId xmlns:a16="http://schemas.microsoft.com/office/drawing/2014/main" id="{C7D954A4-D2E5-4999-AFEB-32BD6C183537}"/>
                </a:ext>
              </a:extLst>
            </p:cNvPr>
            <p:cNvSpPr/>
            <p:nvPr/>
          </p:nvSpPr>
          <p:spPr>
            <a:xfrm>
              <a:off x="5508104" y="1916206"/>
              <a:ext cx="288028" cy="57606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17BD452-0269-43A3-9B70-F77AB378D324}"/>
                </a:ext>
              </a:extLst>
            </p:cNvPr>
            <p:cNvSpPr txBox="1"/>
            <p:nvPr/>
          </p:nvSpPr>
          <p:spPr>
            <a:xfrm>
              <a:off x="5796132" y="180085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Base frequency</a:t>
              </a:r>
              <a:endParaRPr lang="zh-TW" altLang="en-US" dirty="0"/>
            </a:p>
          </p:txBody>
        </p:sp>
        <p:sp>
          <p:nvSpPr>
            <p:cNvPr id="58" name="箭號: 彎曲 57">
              <a:extLst>
                <a:ext uri="{FF2B5EF4-FFF2-40B4-BE49-F238E27FC236}">
                  <a16:creationId xmlns:a16="http://schemas.microsoft.com/office/drawing/2014/main" id="{E9E64FA6-E538-4111-8690-D1A5EBAD2AC6}"/>
                </a:ext>
              </a:extLst>
            </p:cNvPr>
            <p:cNvSpPr/>
            <p:nvPr/>
          </p:nvSpPr>
          <p:spPr>
            <a:xfrm flipV="1">
              <a:off x="5796132" y="5003574"/>
              <a:ext cx="288028" cy="57606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7D737E7D-2EFE-41B3-9C4C-7BB93AB70B3B}"/>
                </a:ext>
              </a:extLst>
            </p:cNvPr>
            <p:cNvSpPr txBox="1"/>
            <p:nvPr/>
          </p:nvSpPr>
          <p:spPr>
            <a:xfrm>
              <a:off x="6084160" y="5305881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Base frequency</a:t>
              </a:r>
              <a:endParaRPr lang="zh-TW" altLang="en-US" dirty="0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FDE15916-BA76-4462-8729-6D5C875C8E04}"/>
                </a:ext>
              </a:extLst>
            </p:cNvPr>
            <p:cNvCxnSpPr>
              <a:cxnSpLocks/>
            </p:cNvCxnSpPr>
            <p:nvPr/>
          </p:nvCxnSpPr>
          <p:spPr>
            <a:xfrm>
              <a:off x="6761883" y="3114181"/>
              <a:ext cx="618429" cy="4073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DCA60BE1-5E19-48D4-A1D0-703AC1EEE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240" y="3989618"/>
              <a:ext cx="648072" cy="43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33DEEB6A-33A6-45E1-BFD2-D12D4EF2A011}"/>
                </a:ext>
              </a:extLst>
            </p:cNvPr>
            <p:cNvSpPr txBox="1"/>
            <p:nvPr/>
          </p:nvSpPr>
          <p:spPr>
            <a:xfrm>
              <a:off x="7452321" y="3521566"/>
              <a:ext cx="756076" cy="49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0/1</a:t>
              </a:r>
              <a:endParaRPr lang="zh-TW" altLang="en-US" sz="24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5F6E4AEA-3D4B-420D-B7E4-3BFF9A9DD157}"/>
                </a:ext>
              </a:extLst>
            </p:cNvPr>
            <p:cNvSpPr txBox="1"/>
            <p:nvPr/>
          </p:nvSpPr>
          <p:spPr>
            <a:xfrm>
              <a:off x="1025566" y="3429000"/>
              <a:ext cx="160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Sample signal</a:t>
              </a:r>
              <a:endParaRPr lang="zh-TW" altLang="en-US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1F07FA5A-0283-47C0-A957-FF8A9B7A69EC}"/>
                </a:ext>
              </a:extLst>
            </p:cNvPr>
            <p:cNvSpPr txBox="1"/>
            <p:nvPr/>
          </p:nvSpPr>
          <p:spPr>
            <a:xfrm>
              <a:off x="1025566" y="4787860"/>
              <a:ext cx="160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Test signal</a:t>
              </a:r>
              <a:endParaRPr lang="zh-TW" altLang="en-US" dirty="0"/>
            </a:p>
          </p:txBody>
        </p:sp>
      </p:grp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4998111-3B28-4C64-A383-94DDE3955067}"/>
              </a:ext>
            </a:extLst>
          </p:cNvPr>
          <p:cNvSpPr txBox="1"/>
          <p:nvPr/>
        </p:nvSpPr>
        <p:spPr>
          <a:xfrm>
            <a:off x="2555788" y="1429251"/>
            <a:ext cx="2232236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Evaluate</a:t>
            </a:r>
            <a:endParaRPr lang="zh-TW" altLang="en-US" sz="2800" dirty="0"/>
          </a:p>
        </p:txBody>
      </p:sp>
      <p:sp>
        <p:nvSpPr>
          <p:cNvPr id="45" name="標題 1">
            <a:extLst>
              <a:ext uri="{FF2B5EF4-FFF2-40B4-BE49-F238E27FC236}">
                <a16:creationId xmlns:a16="http://schemas.microsoft.com/office/drawing/2014/main" id="{1F4FB86E-500C-4CDB-B0C4-FE1FF585D674}"/>
              </a:ext>
            </a:extLst>
          </p:cNvPr>
          <p:cNvSpPr txBox="1">
            <a:spLocks/>
          </p:cNvSpPr>
          <p:nvPr/>
        </p:nvSpPr>
        <p:spPr>
          <a:xfrm>
            <a:off x="529208" y="2404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DSP and Scoring Concept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BA99A2-7575-4487-9113-8DE8E378500A}"/>
              </a:ext>
            </a:extLst>
          </p:cNvPr>
          <p:cNvSpPr/>
          <p:nvPr/>
        </p:nvSpPr>
        <p:spPr>
          <a:xfrm>
            <a:off x="7637270" y="1859909"/>
            <a:ext cx="1401797" cy="1275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Total Score and Percentage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Calculator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9C33DCD-7137-4D5D-BEC2-55E8D2CAD2C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7739654" y="3636930"/>
            <a:ext cx="5985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51B178F-44EE-46A7-9C22-FF2CC5C5ACB2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8338168" y="3135567"/>
            <a:ext cx="1" cy="50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5A29BB6-0927-4D31-B181-65F57EFD1447}"/>
              </a:ext>
            </a:extLst>
          </p:cNvPr>
          <p:cNvSpPr txBox="1"/>
          <p:nvPr/>
        </p:nvSpPr>
        <p:spPr>
          <a:xfrm>
            <a:off x="1115616" y="6021288"/>
            <a:ext cx="740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&amp; test signal both have left and right channel, each containing 16 bits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279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DBD16-EEC7-49E9-9F7A-3F85D9F2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Evaluate:</a:t>
            </a:r>
          </a:p>
          <a:p>
            <a:r>
              <a:rPr lang="en-US" altLang="zh-TW" dirty="0"/>
              <a:t>Fourier transform the discrete signal into frequency domain. </a:t>
            </a:r>
          </a:p>
          <a:p>
            <a:r>
              <a:rPr lang="en-US" altLang="zh-TW" dirty="0"/>
              <a:t>Use the </a:t>
            </a:r>
            <a:r>
              <a:rPr lang="en-US" altLang="zh-TW" dirty="0" err="1"/>
              <a:t>FFT_ii</a:t>
            </a:r>
            <a:r>
              <a:rPr lang="en-US" altLang="zh-TW" dirty="0"/>
              <a:t> IP core available in </a:t>
            </a:r>
            <a:r>
              <a:rPr lang="en-US" altLang="zh-TW" dirty="0" err="1"/>
              <a:t>Qsys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The module has time resolution of roughly 1/16 sec and frequency resolution of roughly 16Hz. (The sampling frequency is 32kHz, and the size of point of this FFT module is 2048.)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E5D3761-50BC-448C-A7FC-A267D51B1539}"/>
              </a:ext>
            </a:extLst>
          </p:cNvPr>
          <p:cNvSpPr txBox="1">
            <a:spLocks/>
          </p:cNvSpPr>
          <p:nvPr/>
        </p:nvSpPr>
        <p:spPr>
          <a:xfrm>
            <a:off x="529208" y="2404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DSP and Scoring Concept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3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8BE6AF-441D-4775-8BD4-FAA8A300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base frequency of the sample signal is 0.25/0.5/1/2/4 times of that of the test signal, then the output is 1, otherwise 0. </a:t>
            </a:r>
          </a:p>
          <a:p>
            <a:r>
              <a:rPr lang="en-US" altLang="zh-TW" dirty="0"/>
              <a:t>Allow error less than a semitone, more tolerant for lower pitch due to the limit of frequency resolution. 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72C405E-CD4D-4375-A3E5-3E687A95A53B}"/>
              </a:ext>
            </a:extLst>
          </p:cNvPr>
          <p:cNvSpPr txBox="1">
            <a:spLocks/>
          </p:cNvSpPr>
          <p:nvPr/>
        </p:nvSpPr>
        <p:spPr>
          <a:xfrm>
            <a:off x="529208" y="2404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DSP and Scoring Concept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22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50731-C7A0-4280-9E04-1DF3E9C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DSP and Scoring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1F6C7-A48F-4C7D-B3F1-D16A49AA7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TW" dirty="0"/>
              <a:t>Scoring:</a:t>
            </a:r>
          </a:p>
          <a:p>
            <a:pPr marL="0" indent="0" algn="just">
              <a:buNone/>
            </a:pPr>
            <a:r>
              <a:rPr lang="en-US" altLang="zh-TW" dirty="0"/>
              <a:t>1.Denominator will increase by 1 once a segment of</a:t>
            </a:r>
          </a:p>
          <a:p>
            <a:pPr marL="0" indent="0" algn="just">
              <a:buNone/>
            </a:pPr>
            <a:r>
              <a:rPr lang="en-US" altLang="zh-TW" dirty="0"/>
              <a:t>    signal is evaluated. The denominator is equal to</a:t>
            </a:r>
          </a:p>
          <a:p>
            <a:pPr marL="0" indent="0" algn="just">
              <a:buNone/>
            </a:pPr>
            <a:r>
              <a:rPr lang="en-US" altLang="zh-TW" dirty="0"/>
              <a:t>    the total length of the song that contains vocal part.</a:t>
            </a:r>
          </a:p>
          <a:p>
            <a:pPr marL="0" indent="0" algn="just">
              <a:buNone/>
            </a:pPr>
            <a:r>
              <a:rPr lang="en-US" altLang="zh-TW" dirty="0"/>
              <a:t>2.Nominator will increase according to the output of the</a:t>
            </a:r>
          </a:p>
          <a:p>
            <a:pPr marL="0" indent="0" algn="just">
              <a:buNone/>
            </a:pPr>
            <a:r>
              <a:rPr lang="en-US" altLang="zh-TW" dirty="0"/>
              <a:t>    evaluator.</a:t>
            </a:r>
          </a:p>
          <a:p>
            <a:pPr marL="0" indent="0" algn="just">
              <a:buNone/>
            </a:pPr>
            <a:r>
              <a:rPr lang="en-US" altLang="zh-TW" dirty="0"/>
              <a:t>3.Therefore, we can get the percentage of frequency</a:t>
            </a:r>
          </a:p>
          <a:p>
            <a:pPr marL="0" indent="0" algn="just">
              <a:buNone/>
            </a:pPr>
            <a:r>
              <a:rPr lang="en-US" altLang="zh-TW" dirty="0"/>
              <a:t>    accuracy from the start point to the current time point.</a:t>
            </a:r>
          </a:p>
          <a:p>
            <a:pPr marL="0" indent="0" algn="just">
              <a:buNone/>
            </a:pPr>
            <a:r>
              <a:rPr lang="en-US" altLang="zh-TW" dirty="0"/>
              <a:t>   The percentage is rounded to the first digit.</a:t>
            </a:r>
          </a:p>
        </p:txBody>
      </p:sp>
    </p:spTree>
    <p:extLst>
      <p:ext uri="{BB962C8B-B14F-4D97-AF65-F5344CB8AC3E}">
        <p14:creationId xmlns:p14="http://schemas.microsoft.com/office/powerpoint/2010/main" val="3034966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82340-0956-46A2-A485-76A58751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Time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15D599-2064-4F2D-ABAA-240FCC3CE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8229600" cy="433667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3EBEC7-73C8-4AAC-BD24-B5D3E3E63B2C}"/>
              </a:ext>
            </a:extLst>
          </p:cNvPr>
          <p:cNvSpPr txBox="1"/>
          <p:nvPr/>
        </p:nvSpPr>
        <p:spPr>
          <a:xfrm>
            <a:off x="2987824" y="5805264"/>
            <a:ext cx="30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https://youtu.be/obytSkAKaL0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16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4CC5F0B-DE8B-460C-8EE8-63B75776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B80EC5-9D81-4090-82CD-9FF45D2B0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43290-C9C7-4CB0-9338-054405F2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Equipment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DF68BF-27E9-4FDF-8CEC-EBA01ECF7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7637"/>
            <a:ext cx="3195181" cy="21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464E76-760A-4E6B-AFFF-DE06D81C0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44" y="3933056"/>
            <a:ext cx="2880000" cy="21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560B78-61EB-4171-976F-FE922D824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933296"/>
            <a:ext cx="2880000" cy="216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D0D514A-015B-4042-B979-27B9FAF80D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08" y="1417637"/>
            <a:ext cx="16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7AE6B-8D90-4D52-99E4-FB3A9807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Manual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EE1E6C-B49D-4065-8A78-8E8241465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783357"/>
            <a:ext cx="6034617" cy="452596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8EE964-757D-4748-BD34-7A8DCD6F0F41}"/>
              </a:ext>
            </a:extLst>
          </p:cNvPr>
          <p:cNvSpPr txBox="1"/>
          <p:nvPr/>
        </p:nvSpPr>
        <p:spPr>
          <a:xfrm>
            <a:off x="0" y="11775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“Listening mode”</a:t>
            </a:r>
            <a:endParaRPr lang="zh-TW" altLang="en-US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7280053-4107-4CC7-AA93-D9DC0E36A5A0}"/>
              </a:ext>
            </a:extLst>
          </p:cNvPr>
          <p:cNvSpPr/>
          <p:nvPr/>
        </p:nvSpPr>
        <p:spPr>
          <a:xfrm>
            <a:off x="1299150" y="4509120"/>
            <a:ext cx="216024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1FF450-1DF4-4498-A7A7-611BC55E005F}"/>
              </a:ext>
            </a:extLst>
          </p:cNvPr>
          <p:cNvSpPr txBox="1"/>
          <p:nvPr/>
        </p:nvSpPr>
        <p:spPr>
          <a:xfrm>
            <a:off x="367918" y="44815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SD Card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C34A99-B344-47EA-B919-8B7683B603AC}"/>
              </a:ext>
            </a:extLst>
          </p:cNvPr>
          <p:cNvSpPr/>
          <p:nvPr/>
        </p:nvSpPr>
        <p:spPr>
          <a:xfrm>
            <a:off x="5004048" y="5517232"/>
            <a:ext cx="216024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801046-A6F5-4A2B-8146-14A1C60C55E7}"/>
              </a:ext>
            </a:extLst>
          </p:cNvPr>
          <p:cNvSpPr txBox="1"/>
          <p:nvPr/>
        </p:nvSpPr>
        <p:spPr>
          <a:xfrm>
            <a:off x="1833198" y="5562055"/>
            <a:ext cx="21602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Switch between mixed song or BGM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350643-A3A7-48A5-8554-2D4064ECC480}"/>
              </a:ext>
            </a:extLst>
          </p:cNvPr>
          <p:cNvSpPr/>
          <p:nvPr/>
        </p:nvSpPr>
        <p:spPr>
          <a:xfrm>
            <a:off x="5524380" y="5517232"/>
            <a:ext cx="41577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3D8C3C-B10A-4251-AFEF-B4662967DC64}"/>
              </a:ext>
            </a:extLst>
          </p:cNvPr>
          <p:cNvSpPr/>
          <p:nvPr/>
        </p:nvSpPr>
        <p:spPr>
          <a:xfrm>
            <a:off x="5940152" y="5517232"/>
            <a:ext cx="41577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EF0A86-CB5F-4617-8CF9-28F0D2271104}"/>
              </a:ext>
            </a:extLst>
          </p:cNvPr>
          <p:cNvSpPr/>
          <p:nvPr/>
        </p:nvSpPr>
        <p:spPr>
          <a:xfrm>
            <a:off x="6353949" y="5517232"/>
            <a:ext cx="37427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F2AB1F-2918-40EB-889F-3C1596B8C858}"/>
              </a:ext>
            </a:extLst>
          </p:cNvPr>
          <p:cNvSpPr/>
          <p:nvPr/>
        </p:nvSpPr>
        <p:spPr>
          <a:xfrm>
            <a:off x="6699749" y="5517232"/>
            <a:ext cx="3742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ECDE88B-2CD5-4A79-8C78-EA611AA8C0B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993438" y="5769260"/>
            <a:ext cx="1010610" cy="1159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12104AD-E8D8-4906-AAC5-8E8BC6BDE55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24128" y="6021288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35121A0-DC8A-4947-849C-DBC230225672}"/>
              </a:ext>
            </a:extLst>
          </p:cNvPr>
          <p:cNvSpPr txBox="1"/>
          <p:nvPr/>
        </p:nvSpPr>
        <p:spPr>
          <a:xfrm>
            <a:off x="5066502" y="6381328"/>
            <a:ext cx="13152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Next Song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00BBC77-6AC7-439B-9ABA-B046022B732F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5840987" y="5155451"/>
            <a:ext cx="307051" cy="361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B12DBC7-E2A0-4A41-9CCF-8D894D957361}"/>
              </a:ext>
            </a:extLst>
          </p:cNvPr>
          <p:cNvSpPr txBox="1"/>
          <p:nvPr/>
        </p:nvSpPr>
        <p:spPr>
          <a:xfrm>
            <a:off x="5364088" y="4509120"/>
            <a:ext cx="9537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Volume up</a:t>
            </a:r>
            <a:endParaRPr lang="zh-TW" altLang="en-US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3B4F67D-88FA-40D6-933A-90CB6513061E}"/>
              </a:ext>
            </a:extLst>
          </p:cNvPr>
          <p:cNvCxnSpPr>
            <a:cxnSpLocks/>
            <a:stCxn id="34" idx="2"/>
            <a:endCxn id="13" idx="0"/>
          </p:cNvCxnSpPr>
          <p:nvPr/>
        </p:nvCxnSpPr>
        <p:spPr>
          <a:xfrm flipH="1">
            <a:off x="6541089" y="5155451"/>
            <a:ext cx="317563" cy="361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20865D8-A797-417B-9C3F-EF16D1DB5470}"/>
              </a:ext>
            </a:extLst>
          </p:cNvPr>
          <p:cNvSpPr txBox="1"/>
          <p:nvPr/>
        </p:nvSpPr>
        <p:spPr>
          <a:xfrm>
            <a:off x="6381753" y="4509120"/>
            <a:ext cx="9537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Volume down</a:t>
            </a:r>
            <a:endParaRPr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02ADA31-84F6-455B-84BD-BCF96861B9F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886889" y="6021288"/>
            <a:ext cx="11061" cy="3528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99CDBD2-24FF-497C-919A-21D2E08D33D0}"/>
              </a:ext>
            </a:extLst>
          </p:cNvPr>
          <p:cNvSpPr txBox="1"/>
          <p:nvPr/>
        </p:nvSpPr>
        <p:spPr>
          <a:xfrm>
            <a:off x="6452963" y="6376682"/>
            <a:ext cx="15754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Change mode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BA7931-FFA7-4789-80D4-F9801868B2EF}"/>
              </a:ext>
            </a:extLst>
          </p:cNvPr>
          <p:cNvSpPr/>
          <p:nvPr/>
        </p:nvSpPr>
        <p:spPr>
          <a:xfrm>
            <a:off x="1907704" y="3861048"/>
            <a:ext cx="2160240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2108761-467F-431E-BFB9-D9C53F5E99DC}"/>
              </a:ext>
            </a:extLst>
          </p:cNvPr>
          <p:cNvSpPr txBox="1"/>
          <p:nvPr/>
        </p:nvSpPr>
        <p:spPr>
          <a:xfrm>
            <a:off x="1731628" y="3142709"/>
            <a:ext cx="25523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Display the name of song and current volume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E007F6-6D97-4F95-869C-637801726E0B}"/>
              </a:ext>
            </a:extLst>
          </p:cNvPr>
          <p:cNvSpPr/>
          <p:nvPr/>
        </p:nvSpPr>
        <p:spPr>
          <a:xfrm>
            <a:off x="1711945" y="4850834"/>
            <a:ext cx="2552339" cy="5223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D6415AE-8CDC-4E40-A93E-EDF39A04EECF}"/>
              </a:ext>
            </a:extLst>
          </p:cNvPr>
          <p:cNvCxnSpPr>
            <a:cxnSpLocks/>
            <a:stCxn id="49" idx="2"/>
            <a:endCxn id="44" idx="3"/>
          </p:cNvCxnSpPr>
          <p:nvPr/>
        </p:nvCxnSpPr>
        <p:spPr>
          <a:xfrm flipH="1">
            <a:off x="4264284" y="3848170"/>
            <a:ext cx="1472791" cy="12638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D7DDB54-C5E7-4958-B452-090D4EDC3BA8}"/>
              </a:ext>
            </a:extLst>
          </p:cNvPr>
          <p:cNvSpPr txBox="1"/>
          <p:nvPr/>
        </p:nvSpPr>
        <p:spPr>
          <a:xfrm>
            <a:off x="4460905" y="3478838"/>
            <a:ext cx="25523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Show the play time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278639F-2CA5-4CDE-9B0A-784CB8958398}"/>
              </a:ext>
            </a:extLst>
          </p:cNvPr>
          <p:cNvSpPr/>
          <p:nvPr/>
        </p:nvSpPr>
        <p:spPr>
          <a:xfrm>
            <a:off x="5227252" y="5517232"/>
            <a:ext cx="216024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8955A4A-C313-427B-B6A0-A80D97EC8AE9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3896647" y="6021288"/>
            <a:ext cx="1438617" cy="3659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67514B5-771C-4735-AA34-F5AC434C83FF}"/>
              </a:ext>
            </a:extLst>
          </p:cNvPr>
          <p:cNvSpPr txBox="1"/>
          <p:nvPr/>
        </p:nvSpPr>
        <p:spPr>
          <a:xfrm>
            <a:off x="3332637" y="6387249"/>
            <a:ext cx="11280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349C0D-CB24-43E8-88AB-005AF65E6A3B}"/>
              </a:ext>
            </a:extLst>
          </p:cNvPr>
          <p:cNvSpPr/>
          <p:nvPr/>
        </p:nvSpPr>
        <p:spPr>
          <a:xfrm>
            <a:off x="1554691" y="5344290"/>
            <a:ext cx="5458554" cy="2177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1BEBB8E5-C500-4A0F-9293-A8AE10F25F5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7013245" y="5453172"/>
            <a:ext cx="668840" cy="289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3E8B105-F887-4324-98B3-86F46B55C67E}"/>
              </a:ext>
            </a:extLst>
          </p:cNvPr>
          <p:cNvSpPr txBox="1"/>
          <p:nvPr/>
        </p:nvSpPr>
        <p:spPr>
          <a:xfrm>
            <a:off x="7682085" y="5158933"/>
            <a:ext cx="128240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Real time volume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28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內容版面配置區 4">
            <a:extLst>
              <a:ext uri="{FF2B5EF4-FFF2-40B4-BE49-F238E27FC236}">
                <a16:creationId xmlns:a16="http://schemas.microsoft.com/office/drawing/2014/main" id="{A2DD27D0-4993-4AD7-A9C6-C888D56F9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4938"/>
          <a:stretch/>
        </p:blipFill>
        <p:spPr>
          <a:xfrm>
            <a:off x="1458615" y="1773032"/>
            <a:ext cx="5944138" cy="43025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27AE6B-8D90-4D52-99E4-FB3A9807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Manual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8EE964-757D-4748-BD34-7A8DCD6F0F41}"/>
              </a:ext>
            </a:extLst>
          </p:cNvPr>
          <p:cNvSpPr txBox="1"/>
          <p:nvPr/>
        </p:nvSpPr>
        <p:spPr>
          <a:xfrm>
            <a:off x="0" y="11967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“Karaoke mode”</a:t>
            </a:r>
            <a:endParaRPr lang="zh-TW" altLang="en-US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7280053-4107-4CC7-AA93-D9DC0E36A5A0}"/>
              </a:ext>
            </a:extLst>
          </p:cNvPr>
          <p:cNvSpPr/>
          <p:nvPr/>
        </p:nvSpPr>
        <p:spPr>
          <a:xfrm>
            <a:off x="1299150" y="4293096"/>
            <a:ext cx="216024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1FF450-1DF4-4498-A7A7-611BC55E005F}"/>
              </a:ext>
            </a:extLst>
          </p:cNvPr>
          <p:cNvSpPr txBox="1"/>
          <p:nvPr/>
        </p:nvSpPr>
        <p:spPr>
          <a:xfrm>
            <a:off x="367918" y="42566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SD Card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C34A99-B344-47EA-B919-8B7683B603AC}"/>
              </a:ext>
            </a:extLst>
          </p:cNvPr>
          <p:cNvSpPr/>
          <p:nvPr/>
        </p:nvSpPr>
        <p:spPr>
          <a:xfrm>
            <a:off x="5004048" y="5517232"/>
            <a:ext cx="216024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801046-A6F5-4A2B-8146-14A1C60C55E7}"/>
              </a:ext>
            </a:extLst>
          </p:cNvPr>
          <p:cNvSpPr txBox="1"/>
          <p:nvPr/>
        </p:nvSpPr>
        <p:spPr>
          <a:xfrm>
            <a:off x="1833198" y="5562055"/>
            <a:ext cx="21602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Switch between mixed song or BGM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350643-A3A7-48A5-8554-2D4064ECC480}"/>
              </a:ext>
            </a:extLst>
          </p:cNvPr>
          <p:cNvSpPr/>
          <p:nvPr/>
        </p:nvSpPr>
        <p:spPr>
          <a:xfrm>
            <a:off x="5524380" y="5517232"/>
            <a:ext cx="41577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3D8C3C-B10A-4251-AFEF-B4662967DC64}"/>
              </a:ext>
            </a:extLst>
          </p:cNvPr>
          <p:cNvSpPr/>
          <p:nvPr/>
        </p:nvSpPr>
        <p:spPr>
          <a:xfrm>
            <a:off x="5940152" y="5517232"/>
            <a:ext cx="415771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EF0A86-CB5F-4617-8CF9-28F0D2271104}"/>
              </a:ext>
            </a:extLst>
          </p:cNvPr>
          <p:cNvSpPr/>
          <p:nvPr/>
        </p:nvSpPr>
        <p:spPr>
          <a:xfrm>
            <a:off x="6353949" y="5517232"/>
            <a:ext cx="37427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F2AB1F-2918-40EB-889F-3C1596B8C858}"/>
              </a:ext>
            </a:extLst>
          </p:cNvPr>
          <p:cNvSpPr/>
          <p:nvPr/>
        </p:nvSpPr>
        <p:spPr>
          <a:xfrm>
            <a:off x="6699749" y="5517232"/>
            <a:ext cx="3742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ECDE88B-2CD5-4A79-8C78-EA611AA8C0B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993438" y="5769260"/>
            <a:ext cx="1010610" cy="1159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12104AD-E8D8-4906-AAC5-8E8BC6BDE55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24128" y="6021288"/>
            <a:ext cx="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35121A0-DC8A-4947-849C-DBC230225672}"/>
              </a:ext>
            </a:extLst>
          </p:cNvPr>
          <p:cNvSpPr txBox="1"/>
          <p:nvPr/>
        </p:nvSpPr>
        <p:spPr>
          <a:xfrm>
            <a:off x="5066502" y="6381328"/>
            <a:ext cx="13152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Next Song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00BBC77-6AC7-439B-9ABA-B046022B732F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5840987" y="5155451"/>
            <a:ext cx="307051" cy="361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B12DBC7-E2A0-4A41-9CCF-8D894D957361}"/>
              </a:ext>
            </a:extLst>
          </p:cNvPr>
          <p:cNvSpPr txBox="1"/>
          <p:nvPr/>
        </p:nvSpPr>
        <p:spPr>
          <a:xfrm>
            <a:off x="5364088" y="4509120"/>
            <a:ext cx="9537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Volume up</a:t>
            </a:r>
            <a:endParaRPr lang="zh-TW" altLang="en-US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3B4F67D-88FA-40D6-933A-90CB6513061E}"/>
              </a:ext>
            </a:extLst>
          </p:cNvPr>
          <p:cNvCxnSpPr>
            <a:cxnSpLocks/>
            <a:stCxn id="34" idx="2"/>
            <a:endCxn id="13" idx="0"/>
          </p:cNvCxnSpPr>
          <p:nvPr/>
        </p:nvCxnSpPr>
        <p:spPr>
          <a:xfrm flipH="1">
            <a:off x="6541089" y="5155451"/>
            <a:ext cx="317563" cy="3617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20865D8-A797-417B-9C3F-EF16D1DB5470}"/>
              </a:ext>
            </a:extLst>
          </p:cNvPr>
          <p:cNvSpPr txBox="1"/>
          <p:nvPr/>
        </p:nvSpPr>
        <p:spPr>
          <a:xfrm>
            <a:off x="6381753" y="4509120"/>
            <a:ext cx="9537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Volume down</a:t>
            </a:r>
            <a:endParaRPr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02ADA31-84F6-455B-84BD-BCF96861B9F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886889" y="6021288"/>
            <a:ext cx="11061" cy="3528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99CDBD2-24FF-497C-919A-21D2E08D33D0}"/>
              </a:ext>
            </a:extLst>
          </p:cNvPr>
          <p:cNvSpPr txBox="1"/>
          <p:nvPr/>
        </p:nvSpPr>
        <p:spPr>
          <a:xfrm>
            <a:off x="6452963" y="6376682"/>
            <a:ext cx="15754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Change mode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BA7931-FFA7-4789-80D4-F9801868B2EF}"/>
              </a:ext>
            </a:extLst>
          </p:cNvPr>
          <p:cNvSpPr/>
          <p:nvPr/>
        </p:nvSpPr>
        <p:spPr>
          <a:xfrm>
            <a:off x="1907704" y="3861048"/>
            <a:ext cx="2160240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2108761-467F-431E-BFB9-D9C53F5E99DC}"/>
              </a:ext>
            </a:extLst>
          </p:cNvPr>
          <p:cNvSpPr txBox="1"/>
          <p:nvPr/>
        </p:nvSpPr>
        <p:spPr>
          <a:xfrm>
            <a:off x="1187624" y="3142709"/>
            <a:ext cx="30963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Display the accumulated score and percentage accuracy</a:t>
            </a:r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E007F6-6D97-4F95-869C-637801726E0B}"/>
              </a:ext>
            </a:extLst>
          </p:cNvPr>
          <p:cNvSpPr/>
          <p:nvPr/>
        </p:nvSpPr>
        <p:spPr>
          <a:xfrm>
            <a:off x="1711945" y="4850834"/>
            <a:ext cx="2552339" cy="5223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D6415AE-8CDC-4E40-A93E-EDF39A04EECF}"/>
              </a:ext>
            </a:extLst>
          </p:cNvPr>
          <p:cNvCxnSpPr>
            <a:cxnSpLocks/>
            <a:stCxn id="49" idx="2"/>
            <a:endCxn id="44" idx="3"/>
          </p:cNvCxnSpPr>
          <p:nvPr/>
        </p:nvCxnSpPr>
        <p:spPr>
          <a:xfrm flipH="1">
            <a:off x="4264284" y="3848170"/>
            <a:ext cx="1472791" cy="12638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D7DDB54-C5E7-4958-B452-090D4EDC3BA8}"/>
              </a:ext>
            </a:extLst>
          </p:cNvPr>
          <p:cNvSpPr txBox="1"/>
          <p:nvPr/>
        </p:nvSpPr>
        <p:spPr>
          <a:xfrm>
            <a:off x="4460905" y="3478838"/>
            <a:ext cx="25523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Show the play time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278639F-2CA5-4CDE-9B0A-784CB8958398}"/>
              </a:ext>
            </a:extLst>
          </p:cNvPr>
          <p:cNvSpPr/>
          <p:nvPr/>
        </p:nvSpPr>
        <p:spPr>
          <a:xfrm>
            <a:off x="5227252" y="5517232"/>
            <a:ext cx="216024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8955A4A-C313-427B-B6A0-A80D97EC8AE9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3896647" y="6021288"/>
            <a:ext cx="1438617" cy="3659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67514B5-771C-4735-AA34-F5AC434C83FF}"/>
              </a:ext>
            </a:extLst>
          </p:cNvPr>
          <p:cNvSpPr txBox="1"/>
          <p:nvPr/>
        </p:nvSpPr>
        <p:spPr>
          <a:xfrm>
            <a:off x="3332637" y="6387249"/>
            <a:ext cx="11280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Repeat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349C0D-CB24-43E8-88AB-005AF65E6A3B}"/>
              </a:ext>
            </a:extLst>
          </p:cNvPr>
          <p:cNvSpPr/>
          <p:nvPr/>
        </p:nvSpPr>
        <p:spPr>
          <a:xfrm>
            <a:off x="1554691" y="5344290"/>
            <a:ext cx="5458554" cy="2177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1BEBB8E5-C500-4A0F-9293-A8AE10F25F5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7013245" y="5453172"/>
            <a:ext cx="668840" cy="289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3E8B105-F887-4324-98B3-86F46B55C67E}"/>
              </a:ext>
            </a:extLst>
          </p:cNvPr>
          <p:cNvSpPr txBox="1"/>
          <p:nvPr/>
        </p:nvSpPr>
        <p:spPr>
          <a:xfrm>
            <a:off x="7682085" y="5158933"/>
            <a:ext cx="128240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Real time volume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8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CDE3C-4E6F-4281-9B14-FA580384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Manual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3B6FC-52F5-40D4-AD40-0A6AA94A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1.Insert SD card into DE2-115 board.</a:t>
            </a:r>
          </a:p>
          <a:p>
            <a:r>
              <a:rPr lang="en-US" altLang="zh-TW" dirty="0"/>
              <a:t>2.Machine will automatically enter the</a:t>
            </a:r>
          </a:p>
          <a:p>
            <a:pPr marL="0" indent="0">
              <a:buNone/>
            </a:pPr>
            <a:r>
              <a:rPr lang="en-US" altLang="zh-TW" dirty="0"/>
              <a:t>       “listening” mode.</a:t>
            </a:r>
          </a:p>
          <a:p>
            <a:r>
              <a:rPr lang="en-US" altLang="zh-TW" dirty="0"/>
              <a:t>3.Switch SW1 to choose between original song</a:t>
            </a:r>
          </a:p>
          <a:p>
            <a:pPr marL="0" indent="0">
              <a:buNone/>
            </a:pPr>
            <a:r>
              <a:rPr lang="en-US" altLang="zh-TW" dirty="0"/>
              <a:t>       and BGM.</a:t>
            </a:r>
          </a:p>
          <a:p>
            <a:r>
              <a:rPr lang="en-US" altLang="zh-TW" dirty="0"/>
              <a:t>4.Press KEY0 to enter “karaoke” mode. The</a:t>
            </a:r>
          </a:p>
          <a:p>
            <a:pPr marL="0" indent="0">
              <a:buNone/>
            </a:pPr>
            <a:r>
              <a:rPr lang="en-US" altLang="zh-TW" dirty="0"/>
              <a:t>       song being played will be the same as in</a:t>
            </a:r>
          </a:p>
          <a:p>
            <a:pPr marL="0" indent="0">
              <a:buNone/>
            </a:pPr>
            <a:r>
              <a:rPr lang="en-US" altLang="zh-TW" dirty="0"/>
              <a:t>       “listening” mode.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6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BF156-A78F-455E-B733-12C322E4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 Manual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306E1-AF7F-49A0-A7A1-B6779B71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38225" cy="46371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5.In “listening” mode, LCD will display the</a:t>
            </a:r>
          </a:p>
          <a:p>
            <a:pPr marL="0" indent="0">
              <a:buNone/>
            </a:pPr>
            <a:r>
              <a:rPr lang="en-US" altLang="zh-TW" dirty="0"/>
              <a:t>       name of the song and the volume, 7-segment</a:t>
            </a:r>
          </a:p>
          <a:p>
            <a:pPr marL="0" indent="0">
              <a:buNone/>
            </a:pPr>
            <a:r>
              <a:rPr lang="en-US" altLang="zh-TW" dirty="0"/>
              <a:t>       will display the playing time.</a:t>
            </a:r>
          </a:p>
          <a:p>
            <a:r>
              <a:rPr lang="en-US" altLang="zh-TW" dirty="0"/>
              <a:t>6.In “karaoke” mode, LCD will display the</a:t>
            </a:r>
          </a:p>
          <a:p>
            <a:pPr marL="0" indent="0">
              <a:buNone/>
            </a:pPr>
            <a:r>
              <a:rPr lang="en-US" altLang="zh-TW" dirty="0"/>
              <a:t>       accumulated score and percentage accuracy</a:t>
            </a:r>
          </a:p>
          <a:p>
            <a:pPr marL="0" indent="0">
              <a:buNone/>
            </a:pPr>
            <a:r>
              <a:rPr lang="en-US" altLang="zh-TW" dirty="0"/>
              <a:t>       in real time.</a:t>
            </a:r>
          </a:p>
          <a:p>
            <a:r>
              <a:rPr lang="en-US" altLang="zh-TW" dirty="0"/>
              <a:t>7.Press KEY3 can change the song.</a:t>
            </a:r>
          </a:p>
          <a:p>
            <a:r>
              <a:rPr lang="en-US" altLang="zh-TW" dirty="0"/>
              <a:t>8.Press KEY1 to lower the volume and press KEY2 </a:t>
            </a:r>
          </a:p>
          <a:p>
            <a:pPr marL="0" indent="0">
              <a:buNone/>
            </a:pPr>
            <a:r>
              <a:rPr lang="en-US" altLang="zh-TW" dirty="0"/>
              <a:t>        to increase the volume.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5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1F686-CE60-4E74-B8B0-DE291307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 Card and Files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8AB0A-425F-44F8-A2F4-9E68AE6E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SD card format:FAT16/FAT32</a:t>
            </a:r>
          </a:p>
          <a:p>
            <a:r>
              <a:rPr lang="en-US" altLang="zh-TW" dirty="0"/>
              <a:t>File format:</a:t>
            </a:r>
            <a:r>
              <a:rPr lang="zh-TW" altLang="en-US" dirty="0"/>
              <a:t> </a:t>
            </a:r>
            <a:r>
              <a:rPr lang="en-US" altLang="zh-TW" dirty="0"/>
              <a:t>WAV(place under root directory)</a:t>
            </a:r>
          </a:p>
          <a:p>
            <a:r>
              <a:rPr lang="en-US" altLang="zh-TW" dirty="0"/>
              <a:t>Sample rate:32k</a:t>
            </a:r>
          </a:p>
          <a:p>
            <a:r>
              <a:rPr lang="en-US" altLang="zh-TW" dirty="0"/>
              <a:t>Stereo and 16bits per channel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39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99F5D-66F5-44A2-BDB5-85AC2AD6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 file header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2D658E-4A09-41B1-9B3A-0984446C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00143"/>
              </p:ext>
            </p:extLst>
          </p:nvPr>
        </p:nvGraphicFramePr>
        <p:xfrm>
          <a:off x="590870" y="1268760"/>
          <a:ext cx="8229602" cy="540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155">
                  <a:extLst>
                    <a:ext uri="{9D8B030D-6E8A-4147-A177-3AD203B41FA5}">
                      <a16:colId xmlns:a16="http://schemas.microsoft.com/office/drawing/2014/main" val="4245961365"/>
                    </a:ext>
                  </a:extLst>
                </a:gridCol>
                <a:gridCol w="1743560">
                  <a:extLst>
                    <a:ext uri="{9D8B030D-6E8A-4147-A177-3AD203B41FA5}">
                      <a16:colId xmlns:a16="http://schemas.microsoft.com/office/drawing/2014/main" val="746078099"/>
                    </a:ext>
                  </a:extLst>
                </a:gridCol>
                <a:gridCol w="5429887">
                  <a:extLst>
                    <a:ext uri="{9D8B030D-6E8A-4147-A177-3AD203B41FA5}">
                      <a16:colId xmlns:a16="http://schemas.microsoft.com/office/drawing/2014/main" val="3049420206"/>
                    </a:ext>
                  </a:extLst>
                </a:gridCol>
              </a:tblGrid>
              <a:tr h="366707">
                <a:tc>
                  <a:txBody>
                    <a:bodyPr/>
                    <a:lstStyle/>
                    <a:p>
                      <a:r>
                        <a:rPr lang="en-US" sz="1600" dirty="0"/>
                        <a:t>Positions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175269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1 - 4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"RIFF"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Marks the file as a riff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170310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5 - 8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File size 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Size of the overall file 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229104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9 -12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"WAVE"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File Type Header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29330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13-16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"fmt 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Format chunk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979562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17-20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Length of format data as listed above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838673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21-22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of format (1 is PCM)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489134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23-24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Channels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7731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25-28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44100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276344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29-32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176400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(Sample Rate * </a:t>
                      </a:r>
                      <a:r>
                        <a:rPr lang="en-US" sz="1600" dirty="0" err="1"/>
                        <a:t>BitsPerSample</a:t>
                      </a:r>
                      <a:r>
                        <a:rPr lang="en-US" sz="1600" dirty="0"/>
                        <a:t> * Channels) / 8.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160290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r>
                        <a:rPr lang="en-US" altLang="zh-TW" sz="1600"/>
                        <a:t>33-34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BitsPerSample</a:t>
                      </a:r>
                      <a:r>
                        <a:rPr lang="en-US" sz="1600" dirty="0"/>
                        <a:t> * Channels) / 8.1 - 8 bit mono2 - 8 bit stereo/16 bit mono4 - 16 bit stereo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520126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35-36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Bits per sample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401791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37-40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"data"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"data" chunk header.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830064"/>
                  </a:ext>
                </a:extLst>
              </a:tr>
              <a:tr h="366707">
                <a:tc>
                  <a:txBody>
                    <a:bodyPr/>
                    <a:lstStyle/>
                    <a:p>
                      <a:r>
                        <a:rPr lang="en-US" altLang="zh-TW" sz="1600"/>
                        <a:t>41-44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File size (data)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Size of the data section.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29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4C2C2"/>
      </a:accent1>
      <a:accent2>
        <a:srgbClr val="C9FFE5"/>
      </a:accent2>
      <a:accent3>
        <a:srgbClr val="C9FFE5"/>
      </a:accent3>
      <a:accent4>
        <a:srgbClr val="BCD4E6"/>
      </a:accent4>
      <a:accent5>
        <a:srgbClr val="EFDECD"/>
      </a:accent5>
      <a:accent6>
        <a:srgbClr val="FFBCD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1213</Words>
  <Application>Microsoft Office PowerPoint</Application>
  <PresentationFormat>如螢幕大小 (4:3)</PresentationFormat>
  <Paragraphs>237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微軟正黑體</vt:lpstr>
      <vt:lpstr>Arial</vt:lpstr>
      <vt:lpstr>Calibri</vt:lpstr>
      <vt:lpstr>Office Theme</vt:lpstr>
      <vt:lpstr>DCLAB Final Project 卡拉ok評分系統</vt:lpstr>
      <vt:lpstr>Introduction</vt:lpstr>
      <vt:lpstr>Equipment</vt:lpstr>
      <vt:lpstr>Operation Manual</vt:lpstr>
      <vt:lpstr>Operation Manual</vt:lpstr>
      <vt:lpstr>Operation Manual</vt:lpstr>
      <vt:lpstr>Operation Manual</vt:lpstr>
      <vt:lpstr>SD Card and Files Requirement</vt:lpstr>
      <vt:lpstr>WAV file header</vt:lpstr>
      <vt:lpstr>Module Hierarchy </vt:lpstr>
      <vt:lpstr>Qsys IP Core</vt:lpstr>
      <vt:lpstr>Qsys</vt:lpstr>
      <vt:lpstr>Nios II</vt:lpstr>
      <vt:lpstr>Nios II</vt:lpstr>
      <vt:lpstr>Nios II</vt:lpstr>
      <vt:lpstr>PowerPoint 簡報</vt:lpstr>
      <vt:lpstr>Audio Codec</vt:lpstr>
      <vt:lpstr>Audio Codec</vt:lpstr>
      <vt:lpstr>The Scoring Machine  </vt:lpstr>
      <vt:lpstr>The DSP module problem</vt:lpstr>
      <vt:lpstr>DSP and Scoring Concept</vt:lpstr>
      <vt:lpstr>PowerPoint 簡報</vt:lpstr>
      <vt:lpstr>PowerPoint 簡報</vt:lpstr>
      <vt:lpstr>PowerPoint 簡報</vt:lpstr>
      <vt:lpstr>DSP and Scoring Concept</vt:lpstr>
      <vt:lpstr>Demo Time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ray</cp:lastModifiedBy>
  <cp:revision>336</cp:revision>
  <dcterms:created xsi:type="dcterms:W3CDTF">2012-04-28T17:18:27Z</dcterms:created>
  <dcterms:modified xsi:type="dcterms:W3CDTF">2020-01-15T07:02:31Z</dcterms:modified>
</cp:coreProperties>
</file>