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70" r:id="rId2"/>
    <p:sldId id="271" r:id="rId3"/>
    <p:sldId id="272" r:id="rId4"/>
    <p:sldId id="273" r:id="rId5"/>
    <p:sldId id="274" r:id="rId6"/>
    <p:sldId id="299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8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2019/09/09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首版面配置區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2019/09/09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BFD7BD6-91BF-4C57-AC84-55AEC8EB342F}" type="slidenum">
              <a:rPr lang="en-US" altLang="zh-TW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379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379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22851C1-E088-4397-B7ED-AC633B039341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BE79184-2164-4AEB-8B1B-32826DF1F345}" type="slidenum">
              <a:rPr lang="en-US" altLang="zh-TW" smtClean="0"/>
              <a:pPr eaLnBrk="1" hangingPunct="1"/>
              <a:t>13</a:t>
            </a:fld>
            <a:endParaRPr lang="en-US" altLang="zh-TW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301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301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17178E6-559C-4652-AD89-E8054B0E66B4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FCDEBA9-1198-4D9A-8A8E-7EB48956F99D}" type="slidenum">
              <a:rPr lang="en-US" altLang="zh-TW" smtClean="0"/>
              <a:pPr eaLnBrk="1" hangingPunct="1"/>
              <a:t>14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403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403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AD60DA21-4627-4BAE-807C-4A4F956A450F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8ACAB3-D51F-4592-A1C4-C16E875AC60A}" type="slidenum">
              <a:rPr lang="en-US" altLang="zh-TW" smtClean="0"/>
              <a:pPr eaLnBrk="1" hangingPunct="1"/>
              <a:t>15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506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506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E6AAF33-4C77-4BB8-A009-70C677BBBEC6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BF34798-6F0F-42A4-B327-DBC872209436}" type="slidenum">
              <a:rPr lang="en-US" altLang="zh-TW" smtClean="0"/>
              <a:pPr eaLnBrk="1" hangingPunct="1"/>
              <a:t>17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608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608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D35C741-3944-4819-ABCA-78864665FD0E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A8C9B50-320B-4C89-8BD7-2ACEADED859D}" type="slidenum">
              <a:rPr lang="en-US" altLang="zh-TW" smtClean="0"/>
              <a:pPr eaLnBrk="1" hangingPunct="1"/>
              <a:t>18</a:t>
            </a:fld>
            <a:endParaRPr lang="en-US" altLang="zh-TW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710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711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9A145-FE99-42DB-A619-514428FD3DC7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D8C4E60-04E3-4224-8E5F-5E3D1C149AED}" type="slidenum">
              <a:rPr lang="en-US" altLang="zh-TW" smtClean="0"/>
              <a:pPr eaLnBrk="1" hangingPunct="1"/>
              <a:t>19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813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813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786F3BE-CAC4-42AF-BB37-5C1E57A1556F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F28FE6-B745-44E6-9957-12D2DDFAA237}" type="slidenum">
              <a:rPr lang="en-US" altLang="zh-TW" smtClean="0"/>
              <a:pPr eaLnBrk="1" hangingPunct="1"/>
              <a:t>20</a:t>
            </a:fld>
            <a:endParaRPr lang="en-US" altLang="zh-TW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915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915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E1DDD9-C365-4D64-BB9E-620710E49E42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47696DA-FF23-4040-B910-5C00FF05948F}" type="slidenum">
              <a:rPr lang="en-US" altLang="zh-TW" smtClean="0"/>
              <a:pPr eaLnBrk="1" hangingPunct="1"/>
              <a:t>21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018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018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E022C71-2096-4CAB-9329-B5DECFD18FD3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CD42A7B-5682-4FBA-9CB3-7F251A80535B}" type="slidenum">
              <a:rPr lang="en-US" altLang="zh-TW" smtClean="0"/>
              <a:pPr eaLnBrk="1" hangingPunct="1"/>
              <a:t>22</a:t>
            </a:fld>
            <a:endParaRPr lang="en-US" altLang="zh-TW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120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120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F1520E0-0F96-484F-A051-0CCDD20FE816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E606F99-ECDD-4795-B10A-87047B1EEBC7}" type="slidenum">
              <a:rPr lang="en-US" altLang="zh-TW" smtClean="0"/>
              <a:pPr eaLnBrk="1" hangingPunct="1"/>
              <a:t>23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222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223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1DC3A30-7F0D-4696-B84C-25D170BB5351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5916D03-29CC-4437-8620-E7F060DC90C7}" type="slidenum">
              <a:rPr lang="en-US" altLang="zh-TW" smtClean="0"/>
              <a:pPr eaLnBrk="1" hangingPunct="1"/>
              <a:t>2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482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482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77E0E79-4511-4A0F-83DB-8FCF7173934B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1E4B33F-9B41-4E26-90B9-9970F39946ED}" type="slidenum">
              <a:rPr lang="en-US" altLang="zh-TW" smtClean="0"/>
              <a:pPr eaLnBrk="1" hangingPunct="1"/>
              <a:t>24</a:t>
            </a:fld>
            <a:endParaRPr lang="en-US" altLang="zh-TW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325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325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69D5021-A2FF-456F-BB9F-D484BB762122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4645024-143D-467F-9BBB-AFFED2F38C54}" type="slidenum">
              <a:rPr lang="en-US" altLang="zh-TW" smtClean="0"/>
              <a:pPr eaLnBrk="1" hangingPunct="1"/>
              <a:t>25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427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427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C2724C-DE22-4CF1-AFDA-E0ABDDD2F61F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114CEC6-3232-4DAB-B8FD-05B0C6275563}" type="slidenum">
              <a:rPr lang="en-US" altLang="zh-TW" smtClean="0"/>
              <a:pPr eaLnBrk="1" hangingPunct="1"/>
              <a:t>26</a:t>
            </a:fld>
            <a:endParaRPr lang="en-US" altLang="zh-TW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530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530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DC13408-D182-47B6-B9BC-FF2F5DA1C3E8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BB89C68-394E-454F-807C-F038ADA26FF9}" type="slidenum">
              <a:rPr lang="en-US" altLang="zh-TW" smtClean="0"/>
              <a:pPr eaLnBrk="1" hangingPunct="1"/>
              <a:t>27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632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632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898CFC5-C4E6-4F3D-8A54-8352D5E20B63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BFBC9-8B6B-40ED-B72D-5A2982A5A81F}" type="slidenum">
              <a:rPr lang="en-US" altLang="zh-TW" smtClean="0"/>
              <a:pPr eaLnBrk="1" hangingPunct="1"/>
              <a:t>5</a:t>
            </a:fld>
            <a:endParaRPr lang="en-US" altLang="zh-TW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584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584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C8D35B-E4DA-446D-B8B1-6C6AFAF774C6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0B3003E-819D-45EF-9B13-296556CE1D74}" type="slidenum">
              <a:rPr lang="en-US" altLang="zh-TW" smtClean="0"/>
              <a:pPr eaLnBrk="1" hangingPunct="1"/>
              <a:t>7</a:t>
            </a:fld>
            <a:endParaRPr lang="en-US" altLang="zh-TW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5109"/>
            <a:ext cx="5435600" cy="4469297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686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687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AD3B7EE-F790-442D-B39F-B35C8E805899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82FA47F-2089-48F7-8D2A-CB43A7DF3E4A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789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789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752E131-65C9-4E88-89F5-4856F2B85C6A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43E8627-B80B-4E63-BCAD-0BCC942851A3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891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891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854537B-F7BC-4A70-999D-7277B71ABE5F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E174145-1DEC-43BB-ACAC-98D898E9596B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994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994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5E4D744-1C1C-48BD-8A4D-DB13374973E8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5FC50E-46AB-481E-8041-4CB76C33221B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096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096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4722027-547A-4C2A-9757-B4EF761F5DC4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BB13E02-E4DE-4287-B3EA-706D6DC3BB91}" type="slidenum">
              <a:rPr lang="en-US" altLang="zh-TW" smtClean="0"/>
              <a:pPr eaLnBrk="1" hangingPunct="1"/>
              <a:t>12</a:t>
            </a:fld>
            <a:endParaRPr lang="en-US" altLang="zh-TW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198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199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37D1EB7-A3A5-4282-99C3-6B8B08227B72}" type="datetime1">
              <a:rPr lang="zh-TW" altLang="en-US" smtClean="0"/>
              <a:pPr eaLnBrk="1" hangingPunct="1"/>
              <a:t>2019/09/09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7F9F-BA6C-494F-A855-4D554620216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B27-9B91-4AB3-9511-1F4AC5D414C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C390-28FA-4436-88BF-A0B74B09CC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C1C77-071B-427B-BC6E-801FF3BAB20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9599-B1AC-4507-A098-3C8B6C2173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AF9B-6920-4B34-8375-0652D451E86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AF77-1678-4368-A013-0B72E91A6C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1E6F7-9DA6-4DD6-994D-66C3697C694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C112A-082D-4C32-A633-57A20636A8C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274D-961F-4466-A345-626AFF41BFD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0363-909E-44C5-822F-1D8956CAA38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7F9F-7CA3-4466-B516-5ECB04B3AEF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6EC2-1A98-4F9C-B527-043AE18891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DFEC-37B5-4037-99F1-FD55ABFCE7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9B637-BDD5-4F78-B553-124A341833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2EE-9070-4EA4-BDEE-595D4D6C1F7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D3C8E-4750-4365-8898-9CCEDC620B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26AE-3C3D-463C-883B-D7E2328BEEB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8DCB-0252-4487-AAD7-79FAF532595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6A4C-7984-4ED7-BA5F-A6622E0FA0E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90123-6CC5-42A8-9716-D14D82DA950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9F18-7F94-48AD-9903-A652C33B10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1173C5-26AD-4890-A9DA-4937097CE635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2019/09/09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77200" cy="319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2763838" indent="-19050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30448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32353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36925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41497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46069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5064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zh-TW" sz="2700" smtClean="0">
                <a:latin typeface="Benguiat Bk BT" pitchFamily="18" charset="0"/>
              </a:rPr>
              <a:t>Digital </a:t>
            </a:r>
            <a:r>
              <a:rPr lang="en-US" altLang="zh-TW" sz="2700" dirty="0" smtClean="0">
                <a:latin typeface="Benguiat Bk BT" pitchFamily="18" charset="0"/>
              </a:rPr>
              <a:t>Speech Processing</a:t>
            </a:r>
          </a:p>
          <a:p>
            <a:pPr algn="ctr">
              <a:spcBef>
                <a:spcPct val="20000"/>
              </a:spcBef>
              <a:defRPr/>
            </a:pPr>
            <a:r>
              <a:rPr lang="zh-TW" alt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魏碑體" pitchFamily="65" charset="-120"/>
                <a:ea typeface="華康魏碑體" pitchFamily="65" charset="-120"/>
              </a:rPr>
              <a:t>數位語音處理概論</a:t>
            </a:r>
            <a:endParaRPr lang="zh-TW" altLang="en-US" sz="2700" dirty="0" smtClean="0">
              <a:latin typeface="華康魏碑體" pitchFamily="65" charset="-120"/>
              <a:ea typeface="華康魏碑體" pitchFamily="65" charset="-120"/>
            </a:endParaRPr>
          </a:p>
          <a:p>
            <a:pPr algn="ctr">
              <a:spcBef>
                <a:spcPct val="20000"/>
              </a:spcBef>
              <a:defRPr/>
            </a:pPr>
            <a:endParaRPr lang="zh-TW" altLang="en-US" sz="2700" dirty="0" smtClean="0">
              <a:latin typeface="Benguiat Bk BT" pitchFamily="18" charset="0"/>
            </a:endParaRPr>
          </a:p>
          <a:p>
            <a:pPr algn="ctr">
              <a:defRPr/>
            </a:pPr>
            <a:endParaRPr lang="zh-TW" altLang="en-US" sz="2900" b="1" dirty="0" smtClean="0">
              <a:latin typeface="Times New Roman" pitchFamily="18" charset="0"/>
            </a:endParaRPr>
          </a:p>
          <a:p>
            <a:pPr algn="ctr">
              <a:defRPr/>
            </a:pPr>
            <a:endParaRPr lang="zh-TW" altLang="en-US" sz="2900" b="1" dirty="0" smtClean="0">
              <a:latin typeface="Times New Roman" pitchFamily="18" charset="0"/>
            </a:endParaRPr>
          </a:p>
          <a:p>
            <a:pPr algn="ctr">
              <a:defRPr/>
            </a:pPr>
            <a:r>
              <a:rPr lang="zh-TW" altLang="en-US" sz="2100" b="1" dirty="0" smtClean="0">
                <a:latin typeface="華康魏碑體" pitchFamily="65" charset="-120"/>
                <a:ea typeface="華康魏碑體" pitchFamily="65" charset="-120"/>
              </a:rPr>
              <a:t>李琳山</a:t>
            </a:r>
          </a:p>
          <a:p>
            <a:pPr lvl="2">
              <a:defRPr/>
            </a:pPr>
            <a:endParaRPr lang="en-US" altLang="zh-TW" sz="2100" dirty="0" smtClean="0">
              <a:latin typeface="全真魏碑體" pitchFamily="49" charset="-120"/>
              <a:ea typeface="全真魏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0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7812088" y="3284538"/>
            <a:ext cx="1223962" cy="10810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User-Content Interaction</a:t>
            </a:r>
            <a:r>
              <a:rPr lang="en-US" altLang="zh-TW" sz="2500">
                <a:ea typeface="華康魏碑體" pitchFamily="65" charset="-120"/>
              </a:rPr>
              <a:t> </a:t>
            </a:r>
            <a:r>
              <a:rPr lang="en-US" altLang="zh-TW" sz="2500" b="1">
                <a:solidFill>
                  <a:srgbClr val="000000"/>
                </a:solidFill>
                <a:ea typeface="華康魏碑體" pitchFamily="65" charset="-120"/>
              </a:rPr>
              <a:t>— </a:t>
            </a: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Wireless and Multimedia Technologies are Creating An Era of Network Access by Spoken Language Processing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flipH="1">
            <a:off x="1116013" y="1773238"/>
            <a:ext cx="1431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information</a:t>
            </a:r>
            <a:endParaRPr lang="en-US" altLang="zh-TW" sz="1600" b="1">
              <a:solidFill>
                <a:srgbClr val="6633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 flipH="1">
            <a:off x="7740650" y="1268413"/>
            <a:ext cx="1295400" cy="1511300"/>
          </a:xfrm>
          <a:prstGeom prst="flowChartMagneticDisk">
            <a:avLst/>
          </a:prstGeom>
          <a:solidFill>
            <a:srgbClr val="FFFFCC">
              <a:alpha val="50195"/>
            </a:srgbClr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algn="ctr"/>
            <a:endParaRPr lang="en-US" altLang="zh-TW" sz="1600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  <a:p>
            <a:pPr algn="ctr"/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 Content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white">
          <a:xfrm>
            <a:off x="6516688" y="1341438"/>
            <a:ext cx="1073150" cy="3311525"/>
          </a:xfrm>
          <a:prstGeom prst="ellipse">
            <a:avLst/>
          </a:prstGeom>
          <a:solidFill>
            <a:srgbClr val="E1E1FF">
              <a:alpha val="50195"/>
            </a:srgbClr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white">
          <a:xfrm>
            <a:off x="6586538" y="2492375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Internet</a:t>
            </a:r>
          </a:p>
        </p:txBody>
      </p:sp>
      <p:pic>
        <p:nvPicPr>
          <p:cNvPr id="11272" name="Picture 8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716338"/>
            <a:ext cx="698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c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14027" r="934" b="15430"/>
          <a:stretch>
            <a:fillRect/>
          </a:stretch>
        </p:blipFill>
        <p:spPr bwMode="auto">
          <a:xfrm>
            <a:off x="395288" y="3860800"/>
            <a:ext cx="9826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4" name="Group 10"/>
          <p:cNvGrpSpPr>
            <a:grpSpLocks/>
          </p:cNvGrpSpPr>
          <p:nvPr/>
        </p:nvGrpSpPr>
        <p:grpSpPr bwMode="auto">
          <a:xfrm flipH="1" flipV="1">
            <a:off x="1619250" y="2420938"/>
            <a:ext cx="396875" cy="268287"/>
            <a:chOff x="3618" y="1200"/>
            <a:chExt cx="174" cy="168"/>
          </a:xfrm>
        </p:grpSpPr>
        <p:sp>
          <p:nvSpPr>
            <p:cNvPr id="11304" name="Line 11"/>
            <p:cNvSpPr>
              <a:spLocks noChangeShapeType="1"/>
            </p:cNvSpPr>
            <p:nvPr/>
          </p:nvSpPr>
          <p:spPr bwMode="auto">
            <a:xfrm flipH="1">
              <a:off x="3696" y="1200"/>
              <a:ext cx="96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5" name="Line 12"/>
            <p:cNvSpPr>
              <a:spLocks noChangeShapeType="1"/>
            </p:cNvSpPr>
            <p:nvPr/>
          </p:nvSpPr>
          <p:spPr bwMode="auto">
            <a:xfrm flipH="1">
              <a:off x="3618" y="1296"/>
              <a:ext cx="126" cy="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6" name="Line 13"/>
            <p:cNvSpPr>
              <a:spLocks noChangeShapeType="1"/>
            </p:cNvSpPr>
            <p:nvPr/>
          </p:nvSpPr>
          <p:spPr bwMode="auto">
            <a:xfrm>
              <a:off x="3696" y="1251"/>
              <a:ext cx="48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275" name="Group 14"/>
          <p:cNvGrpSpPr>
            <a:grpSpLocks/>
          </p:cNvGrpSpPr>
          <p:nvPr/>
        </p:nvGrpSpPr>
        <p:grpSpPr bwMode="auto">
          <a:xfrm flipH="1" flipV="1">
            <a:off x="1331913" y="4005263"/>
            <a:ext cx="704850" cy="196850"/>
            <a:chOff x="4128" y="1654"/>
            <a:chExt cx="550" cy="122"/>
          </a:xfrm>
        </p:grpSpPr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1276" name="Picture 18" descr="cell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86000"/>
            <a:ext cx="2111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7" name="AutoShape 19"/>
          <p:cNvSpPr>
            <a:spLocks noChangeArrowheads="1"/>
          </p:cNvSpPr>
          <p:nvPr/>
        </p:nvSpPr>
        <p:spPr bwMode="white">
          <a:xfrm rot="3291496">
            <a:off x="1840706" y="1335882"/>
            <a:ext cx="365125" cy="519112"/>
          </a:xfrm>
          <a:prstGeom prst="downArrow">
            <a:avLst>
              <a:gd name="adj1" fmla="val 50981"/>
              <a:gd name="adj2" fmla="val 33753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8" name="Text Box 20"/>
          <p:cNvSpPr txBox="1">
            <a:spLocks noChangeArrowheads="1"/>
          </p:cNvSpPr>
          <p:nvPr/>
        </p:nvSpPr>
        <p:spPr bwMode="auto">
          <a:xfrm rot="19963445" flipH="1">
            <a:off x="1403350" y="2852738"/>
            <a:ext cx="9064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input/ output</a:t>
            </a:r>
          </a:p>
        </p:txBody>
      </p:sp>
      <p:sp>
        <p:nvSpPr>
          <p:cNvPr id="11279" name="AutoShape 21"/>
          <p:cNvSpPr>
            <a:spLocks noChangeArrowheads="1"/>
          </p:cNvSpPr>
          <p:nvPr/>
        </p:nvSpPr>
        <p:spPr bwMode="white">
          <a:xfrm>
            <a:off x="5867400" y="2636838"/>
            <a:ext cx="541338" cy="441325"/>
          </a:xfrm>
          <a:prstGeom prst="leftRightArrow">
            <a:avLst>
              <a:gd name="adj1" fmla="val 50000"/>
              <a:gd name="adj2" fmla="val 24532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0" name="Text Box 22"/>
          <p:cNvSpPr txBox="1">
            <a:spLocks noChangeArrowheads="1"/>
          </p:cNvSpPr>
          <p:nvPr/>
        </p:nvSpPr>
        <p:spPr bwMode="white">
          <a:xfrm>
            <a:off x="4356100" y="1125538"/>
            <a:ext cx="1225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 anchorCtr="1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text </a:t>
            </a:r>
          </a:p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information</a:t>
            </a:r>
          </a:p>
        </p:txBody>
      </p:sp>
      <p:sp>
        <p:nvSpPr>
          <p:cNvPr id="11281" name="AutoShape 23"/>
          <p:cNvSpPr>
            <a:spLocks noChangeArrowheads="1"/>
          </p:cNvSpPr>
          <p:nvPr/>
        </p:nvSpPr>
        <p:spPr bwMode="white">
          <a:xfrm rot="3785541">
            <a:off x="1947069" y="3318669"/>
            <a:ext cx="266700" cy="776288"/>
          </a:xfrm>
          <a:prstGeom prst="upDownArrow">
            <a:avLst>
              <a:gd name="adj1" fmla="val 50000"/>
              <a:gd name="adj2" fmla="val 58214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82" name="Line 24"/>
          <p:cNvSpPr>
            <a:spLocks noChangeShapeType="1"/>
          </p:cNvSpPr>
          <p:nvPr/>
        </p:nvSpPr>
        <p:spPr bwMode="auto">
          <a:xfrm flipV="1">
            <a:off x="7162800" y="2060575"/>
            <a:ext cx="649288" cy="2127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3" name="Rectangle 25"/>
          <p:cNvSpPr>
            <a:spLocks noChangeArrowheads="1"/>
          </p:cNvSpPr>
          <p:nvPr/>
        </p:nvSpPr>
        <p:spPr bwMode="white">
          <a:xfrm>
            <a:off x="5062538" y="4300538"/>
            <a:ext cx="139700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0" y="4652963"/>
            <a:ext cx="9175750" cy="200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Hand-held Devices with Multimedia Functionalities Commonly used 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Toda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y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Network 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Access is Primarily Text-based today, but almost all Roles of Texts can be Accomplished by Speech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User-Content Interaction can be Accomplished by Spoken and Multi-modal Dialogues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Using 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Speech Instructions to Access Multimedia Content whose Key Concepts Specified by Speech Information</a:t>
            </a:r>
          </a:p>
        </p:txBody>
      </p:sp>
      <p:sp>
        <p:nvSpPr>
          <p:cNvPr id="11285" name="Text Box 27"/>
          <p:cNvSpPr txBox="1">
            <a:spLocks noChangeArrowheads="1"/>
          </p:cNvSpPr>
          <p:nvPr/>
        </p:nvSpPr>
        <p:spPr bwMode="auto">
          <a:xfrm>
            <a:off x="7812088" y="3357563"/>
            <a:ext cx="12239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</a:t>
            </a:r>
            <a:r>
              <a:rPr lang="en-US" altLang="zh-TW" sz="1400"/>
              <a:t> </a:t>
            </a: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Content Analysis</a:t>
            </a:r>
          </a:p>
        </p:txBody>
      </p:sp>
      <p:sp>
        <p:nvSpPr>
          <p:cNvPr id="11286" name="Line 28"/>
          <p:cNvSpPr>
            <a:spLocks noChangeShapeType="1"/>
          </p:cNvSpPr>
          <p:nvPr/>
        </p:nvSpPr>
        <p:spPr bwMode="auto">
          <a:xfrm>
            <a:off x="8316913" y="2636838"/>
            <a:ext cx="0" cy="6477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7" name="AutoShape 29"/>
          <p:cNvSpPr>
            <a:spLocks noChangeArrowheads="1"/>
          </p:cNvSpPr>
          <p:nvPr/>
        </p:nvSpPr>
        <p:spPr bwMode="auto">
          <a:xfrm>
            <a:off x="3995738" y="3644900"/>
            <a:ext cx="1944687" cy="6477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8" name="Text Box 30"/>
          <p:cNvSpPr txBox="1">
            <a:spLocks noChangeArrowheads="1"/>
          </p:cNvSpPr>
          <p:nvPr/>
        </p:nvSpPr>
        <p:spPr bwMode="auto">
          <a:xfrm>
            <a:off x="3995738" y="3644900"/>
            <a:ext cx="2233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Information Retrieval</a:t>
            </a:r>
          </a:p>
        </p:txBody>
      </p:sp>
      <p:sp>
        <p:nvSpPr>
          <p:cNvPr id="11289" name="AutoShape 31"/>
          <p:cNvSpPr>
            <a:spLocks noChangeArrowheads="1"/>
          </p:cNvSpPr>
          <p:nvPr/>
        </p:nvSpPr>
        <p:spPr bwMode="white">
          <a:xfrm rot="3785541">
            <a:off x="6086476" y="3643312"/>
            <a:ext cx="360362" cy="652463"/>
          </a:xfrm>
          <a:prstGeom prst="upDownArrow">
            <a:avLst>
              <a:gd name="adj1" fmla="val 50000"/>
              <a:gd name="adj2" fmla="val 36212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90" name="AutoShape 32"/>
          <p:cNvSpPr>
            <a:spLocks noChangeArrowheads="1"/>
          </p:cNvSpPr>
          <p:nvPr/>
        </p:nvSpPr>
        <p:spPr bwMode="auto">
          <a:xfrm>
            <a:off x="5508625" y="1196975"/>
            <a:ext cx="936625" cy="1152525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1" name="Text Box 33"/>
          <p:cNvSpPr txBox="1">
            <a:spLocks noChangeArrowheads="1"/>
          </p:cNvSpPr>
          <p:nvPr/>
        </p:nvSpPr>
        <p:spPr bwMode="auto">
          <a:xfrm>
            <a:off x="5651500" y="1484313"/>
            <a:ext cx="865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Content</a:t>
            </a:r>
          </a:p>
        </p:txBody>
      </p:sp>
      <p:sp>
        <p:nvSpPr>
          <p:cNvPr id="11292" name="Line 34"/>
          <p:cNvSpPr>
            <a:spLocks noChangeShapeType="1"/>
          </p:cNvSpPr>
          <p:nvPr/>
        </p:nvSpPr>
        <p:spPr bwMode="auto">
          <a:xfrm flipH="1" flipV="1">
            <a:off x="6443663" y="1628775"/>
            <a:ext cx="360362" cy="2873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3" name="AutoShape 35"/>
          <p:cNvSpPr>
            <a:spLocks noChangeArrowheads="1"/>
          </p:cNvSpPr>
          <p:nvPr/>
        </p:nvSpPr>
        <p:spPr bwMode="white">
          <a:xfrm>
            <a:off x="3276600" y="3860800"/>
            <a:ext cx="647700" cy="287338"/>
          </a:xfrm>
          <a:prstGeom prst="leftRightArrow">
            <a:avLst>
              <a:gd name="adj1" fmla="val 50000"/>
              <a:gd name="adj2" fmla="val 45083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94" name="Text Box 37"/>
          <p:cNvSpPr txBox="1">
            <a:spLocks noChangeArrowheads="1"/>
          </p:cNvSpPr>
          <p:nvPr/>
        </p:nvSpPr>
        <p:spPr bwMode="white">
          <a:xfrm>
            <a:off x="4067175" y="2349500"/>
            <a:ext cx="1655763" cy="10080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Voice-based Information Retrieval</a:t>
            </a:r>
          </a:p>
        </p:txBody>
      </p:sp>
      <p:sp>
        <p:nvSpPr>
          <p:cNvPr id="11295" name="Text Box 38"/>
          <p:cNvSpPr txBox="1">
            <a:spLocks noChangeArrowheads="1"/>
          </p:cNvSpPr>
          <p:nvPr/>
        </p:nvSpPr>
        <p:spPr bwMode="white">
          <a:xfrm>
            <a:off x="2484438" y="1341438"/>
            <a:ext cx="1800225" cy="79216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cxnSp>
        <p:nvCxnSpPr>
          <p:cNvPr id="11296" name="AutoShape 39"/>
          <p:cNvCxnSpPr>
            <a:cxnSpLocks noChangeShapeType="1"/>
            <a:endCxn id="11295" idx="3"/>
          </p:cNvCxnSpPr>
          <p:nvPr/>
        </p:nvCxnSpPr>
        <p:spPr bwMode="white">
          <a:xfrm rot="5400000" flipH="1">
            <a:off x="4194969" y="1828007"/>
            <a:ext cx="611187" cy="431800"/>
          </a:xfrm>
          <a:prstGeom prst="bentConnector2">
            <a:avLst/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7" name="Text Box 40"/>
          <p:cNvSpPr txBox="1">
            <a:spLocks noChangeArrowheads="1"/>
          </p:cNvSpPr>
          <p:nvPr/>
        </p:nvSpPr>
        <p:spPr bwMode="white">
          <a:xfrm>
            <a:off x="2411413" y="2276475"/>
            <a:ext cx="1346200" cy="11525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Spoken and multi-modal Dialogue</a:t>
            </a:r>
          </a:p>
        </p:txBody>
      </p:sp>
      <p:cxnSp>
        <p:nvCxnSpPr>
          <p:cNvPr id="11298" name="AutoShape 41"/>
          <p:cNvCxnSpPr>
            <a:cxnSpLocks noChangeShapeType="1"/>
          </p:cNvCxnSpPr>
          <p:nvPr/>
        </p:nvCxnSpPr>
        <p:spPr bwMode="white">
          <a:xfrm>
            <a:off x="3708400" y="2925763"/>
            <a:ext cx="360363" cy="0"/>
          </a:xfrm>
          <a:prstGeom prst="straightConnector1">
            <a:avLst/>
          </a:prstGeom>
          <a:noFill/>
          <a:ln w="19050">
            <a:solidFill>
              <a:srgbClr val="00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9" name="Text Box 42"/>
          <p:cNvSpPr txBox="1">
            <a:spLocks noChangeArrowheads="1"/>
          </p:cNvSpPr>
          <p:nvPr/>
        </p:nvSpPr>
        <p:spPr bwMode="auto">
          <a:xfrm>
            <a:off x="3995738" y="3573463"/>
            <a:ext cx="2233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1300" name="Line 43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15888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  <a:ea typeface="華康隸書體W5(P)" pitchFamily="66" charset="-120"/>
              </a:rPr>
              <a:t>Voice-based Information Retrieval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12713" y="1114425"/>
            <a:ext cx="8726487" cy="3990975"/>
            <a:chOff x="71" y="702"/>
            <a:chExt cx="5497" cy="2514"/>
          </a:xfrm>
        </p:grpSpPr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849" y="926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1665" y="702"/>
              <a:ext cx="135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Voice Instructions</a:t>
              </a:r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784" y="1068"/>
              <a:ext cx="254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Times New Roman" pitchFamily="18" charset="0"/>
                  <a:ea typeface="華康魏碑體" pitchFamily="65" charset="-120"/>
                </a:rPr>
                <a:t>請問鼎泰豐的地址</a:t>
              </a:r>
              <a:r>
                <a:rPr lang="zh-TW" altLang="en-US" dirty="0" smtClean="0">
                  <a:latin typeface="Times New Roman" pitchFamily="18" charset="0"/>
                  <a:ea typeface="全真魏碑體" pitchFamily="49" charset="-120"/>
                </a:rPr>
                <a:t>？</a:t>
              </a:r>
              <a:endParaRPr lang="zh-TW" altLang="en-US" dirty="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4080" y="846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Instructions</a:t>
              </a:r>
            </a:p>
          </p:txBody>
        </p:sp>
        <p:sp>
          <p:nvSpPr>
            <p:cNvPr id="12298" name="AutoShape 8" descr="花崗石"/>
            <p:cNvSpPr>
              <a:spLocks noChangeArrowheads="1"/>
            </p:cNvSpPr>
            <p:nvPr/>
          </p:nvSpPr>
          <p:spPr bwMode="auto">
            <a:xfrm rot="1598416">
              <a:off x="1715" y="1260"/>
              <a:ext cx="71" cy="739"/>
            </a:xfrm>
            <a:prstGeom prst="downArrow">
              <a:avLst>
                <a:gd name="adj1" fmla="val 50000"/>
                <a:gd name="adj2" fmla="val 2602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299" name="AutoShape 9" descr="花崗石"/>
            <p:cNvSpPr>
              <a:spLocks noChangeArrowheads="1"/>
            </p:cNvSpPr>
            <p:nvPr/>
          </p:nvSpPr>
          <p:spPr bwMode="auto">
            <a:xfrm rot="19339010" flipH="1">
              <a:off x="2535" y="1252"/>
              <a:ext cx="55" cy="679"/>
            </a:xfrm>
            <a:prstGeom prst="downArrow">
              <a:avLst>
                <a:gd name="adj1" fmla="val 50000"/>
                <a:gd name="adj2" fmla="val 30863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300" name="AutoShape 10" descr="花崗石"/>
            <p:cNvSpPr>
              <a:spLocks noChangeArrowheads="1"/>
            </p:cNvSpPr>
            <p:nvPr/>
          </p:nvSpPr>
          <p:spPr bwMode="auto">
            <a:xfrm rot="3194071" flipH="1">
              <a:off x="2271" y="1356"/>
              <a:ext cx="81" cy="856"/>
            </a:xfrm>
            <a:prstGeom prst="downArrow">
              <a:avLst>
                <a:gd name="adj1" fmla="val 50000"/>
                <a:gd name="adj2" fmla="val 264198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1" name="AutoShape 11" descr="花崗石"/>
            <p:cNvSpPr>
              <a:spLocks noChangeArrowheads="1"/>
            </p:cNvSpPr>
            <p:nvPr/>
          </p:nvSpPr>
          <p:spPr bwMode="auto">
            <a:xfrm rot="-2016716">
              <a:off x="3168" y="1467"/>
              <a:ext cx="64" cy="424"/>
            </a:xfrm>
            <a:prstGeom prst="downArrow">
              <a:avLst>
                <a:gd name="adj1" fmla="val 50000"/>
                <a:gd name="adj2" fmla="val 16562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2784" y="1870"/>
              <a:ext cx="2448" cy="74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4128" y="1650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Information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928" y="2117"/>
              <a:ext cx="2448" cy="803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3072" y="2363"/>
              <a:ext cx="2448" cy="741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5520" y="1934"/>
              <a:ext cx="48" cy="1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2784" y="2612"/>
              <a:ext cx="139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2926" y="2871"/>
              <a:ext cx="139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068" y="3059"/>
              <a:ext cx="2452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44" y="2167"/>
              <a:ext cx="2256" cy="4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11" name="Text Box 21"/>
            <p:cNvSpPr txBox="1">
              <a:spLocks noChangeArrowheads="1"/>
            </p:cNvSpPr>
            <p:nvPr/>
          </p:nvSpPr>
          <p:spPr bwMode="auto">
            <a:xfrm>
              <a:off x="288" y="2413"/>
              <a:ext cx="2256" cy="4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12" name="Text Box 22"/>
            <p:cNvSpPr txBox="1">
              <a:spLocks noChangeArrowheads="1"/>
            </p:cNvSpPr>
            <p:nvPr/>
          </p:nvSpPr>
          <p:spPr bwMode="auto">
            <a:xfrm>
              <a:off x="432" y="2618"/>
              <a:ext cx="2256" cy="5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13" name="Text Box 23"/>
            <p:cNvSpPr txBox="1">
              <a:spLocks noChangeArrowheads="1"/>
            </p:cNvSpPr>
            <p:nvPr/>
          </p:nvSpPr>
          <p:spPr bwMode="auto">
            <a:xfrm>
              <a:off x="528" y="1931"/>
              <a:ext cx="1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Voice </a:t>
              </a:r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Information</a:t>
              </a:r>
            </a:p>
          </p:txBody>
        </p:sp>
        <p:grpSp>
          <p:nvGrpSpPr>
            <p:cNvPr id="12314" name="Group 24"/>
            <p:cNvGrpSpPr>
              <a:grpSpLocks/>
            </p:cNvGrpSpPr>
            <p:nvPr/>
          </p:nvGrpSpPr>
          <p:grpSpPr bwMode="auto">
            <a:xfrm>
              <a:off x="71" y="2659"/>
              <a:ext cx="2701" cy="506"/>
              <a:chOff x="71" y="3493"/>
              <a:chExt cx="2701" cy="394"/>
            </a:xfrm>
          </p:grpSpPr>
          <p:sp>
            <p:nvSpPr>
              <p:cNvPr id="12318" name="Rectangle 25"/>
              <p:cNvSpPr>
                <a:spLocks noChangeArrowheads="1"/>
              </p:cNvSpPr>
              <p:nvPr/>
            </p:nvSpPr>
            <p:spPr bwMode="white">
              <a:xfrm>
                <a:off x="71" y="3493"/>
                <a:ext cx="21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319" name="Rectangle 26"/>
              <p:cNvSpPr>
                <a:spLocks noChangeArrowheads="1"/>
              </p:cNvSpPr>
              <p:nvPr/>
            </p:nvSpPr>
            <p:spPr bwMode="white">
              <a:xfrm>
                <a:off x="202" y="3685"/>
                <a:ext cx="217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r" defTabSz="762000"/>
                <a:endParaRPr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320" name="Rectangle 27"/>
              <p:cNvSpPr>
                <a:spLocks noChangeArrowheads="1"/>
              </p:cNvSpPr>
              <p:nvPr/>
            </p:nvSpPr>
            <p:spPr bwMode="white">
              <a:xfrm>
                <a:off x="376" y="3840"/>
                <a:ext cx="239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ctr" defTabSz="762000"/>
                <a:r>
                  <a:rPr lang="en-US" altLang="zh-TW" sz="2400">
                    <a:latin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12315" name="Text Box 28"/>
            <p:cNvSpPr txBox="1">
              <a:spLocks noChangeArrowheads="1"/>
            </p:cNvSpPr>
            <p:nvPr/>
          </p:nvSpPr>
          <p:spPr bwMode="auto">
            <a:xfrm>
              <a:off x="3216" y="2550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dirty="0" smtClean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dirty="0" smtClean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dirty="0" smtClean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dirty="0" smtClean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12316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" y="2834"/>
              <a:ext cx="220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17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011"/>
              <a:ext cx="184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92" name="Text Box 31"/>
          <p:cNvSpPr txBox="1">
            <a:spLocks noChangeArrowheads="1"/>
          </p:cNvSpPr>
          <p:nvPr/>
        </p:nvSpPr>
        <p:spPr bwMode="auto">
          <a:xfrm>
            <a:off x="0" y="4995863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01600" indent="-101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全真魏碑體" pitchFamily="49" charset="-120"/>
              </a:rPr>
              <a:t>Both the User Instructions and Network Content Can be in form of Speech</a:t>
            </a:r>
            <a:endParaRPr lang="en-US" altLang="zh-TW" sz="22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293" name="Line 32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V="1">
            <a:off x="2693988" y="492125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1438" y="0"/>
            <a:ext cx="90725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Spoken and Multi-modal Dialogues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0963" y="914400"/>
            <a:ext cx="852328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Almost All User-Content Interaction can be Accomplished by Spoken or Multi-modal Dialogues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52663" y="2384425"/>
            <a:ext cx="4349750" cy="4068763"/>
          </a:xfrm>
          <a:prstGeom prst="rect">
            <a:avLst/>
          </a:prstGeom>
          <a:solidFill>
            <a:srgbClr val="E1F4FF">
              <a:alpha val="50195"/>
            </a:srgbClr>
          </a:solidFill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884238" y="3944938"/>
            <a:ext cx="1739900" cy="11541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7205663" y="3851275"/>
            <a:ext cx="1212850" cy="969963"/>
          </a:xfrm>
          <a:prstGeom prst="flowChartMagneticDisk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lIns="91366" tIns="45683" rIns="91366" bIns="45683" anchor="ctr" anchorCtr="1"/>
          <a:lstStyle/>
          <a:p>
            <a:pPr algn="ctr" eaLnBrk="0" hangingPunct="0">
              <a:lnSpc>
                <a:spcPct val="60000"/>
              </a:lnSpc>
            </a:pPr>
            <a:endParaRPr kumimoji="0" lang="en-US" altLang="zh-TW" b="1">
              <a:latin typeface="Times New Roman" pitchFamily="18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kumimoji="0" lang="en-US" altLang="zh-TW" b="1">
                <a:latin typeface="Times New Roman" pitchFamily="18" charset="0"/>
              </a:rPr>
              <a:t>Databases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625850" y="2497138"/>
            <a:ext cx="2408238" cy="817562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Sentence Generation 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and Speech Synthesis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097088" y="2930525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Output Speech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097088" y="5287963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5189538" y="3317875"/>
            <a:ext cx="12700" cy="6619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074863" y="2905125"/>
            <a:ext cx="1544637" cy="31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063750" y="2916238"/>
            <a:ext cx="0" cy="982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684713" y="3981450"/>
            <a:ext cx="1258887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Dialogue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Manager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5945188" y="4398963"/>
            <a:ext cx="1262062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3927475" y="4821238"/>
            <a:ext cx="0" cy="728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675063" y="5545138"/>
            <a:ext cx="2408237" cy="7620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Speech Recognition and Understanding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5175250" y="4757738"/>
            <a:ext cx="115728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User’s Intention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714625" y="3981450"/>
            <a:ext cx="1398588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Discourse Context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2049463" y="6081713"/>
            <a:ext cx="1603375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2052638" y="5241925"/>
            <a:ext cx="0" cy="842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4122738" y="4400550"/>
            <a:ext cx="561975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5180013" y="4821238"/>
            <a:ext cx="9525" cy="731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175250" y="3252788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Response to the user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955675" y="4249738"/>
            <a:ext cx="15113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endParaRPr kumimoji="0" lang="zh-TW" altLang="zh-TW" sz="2200">
              <a:solidFill>
                <a:srgbClr val="FF0066"/>
              </a:solidFill>
              <a:latin typeface="Benguiat Bk BT" pitchFamily="18" charset="0"/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7812088" y="3382963"/>
            <a:ext cx="1587" cy="6619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7135813" y="2439988"/>
            <a:ext cx="1397000" cy="962025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kumimoji="0" lang="en-US" altLang="zh-TW" b="1">
                <a:latin typeface="Times New Roman" pitchFamily="18" charset="0"/>
              </a:rPr>
              <a:t>Internet</a:t>
            </a:r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781050" y="4021138"/>
            <a:ext cx="1871663" cy="990600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kumimoji="0" lang="en-US" altLang="zh-TW" sz="2200">
                <a:solidFill>
                  <a:schemeClr val="accent2"/>
                </a:solidFill>
                <a:latin typeface="Benguiat Bk BT" pitchFamily="18" charset="0"/>
              </a:rPr>
              <a:t>Wireless Networks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 flipH="1">
            <a:off x="457200" y="2813050"/>
            <a:ext cx="836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Users</a:t>
            </a:r>
            <a:endParaRPr lang="en-US" altLang="zh-TW" b="1">
              <a:solidFill>
                <a:srgbClr val="6633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445250" y="5160963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latin typeface="Times New Roman" pitchFamily="18" charset="0"/>
              </a:rPr>
              <a:t>Dialogue Server</a:t>
            </a: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619125" y="3179763"/>
          <a:ext cx="4683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CorelDRAW" r:id="rId4" imgW="1590675" imgH="2085975" progId="CorelDRAW.Graphic.9">
                  <p:embed/>
                </p:oleObj>
              </mc:Choice>
              <mc:Fallback>
                <p:oleObj name="CorelDRAW" r:id="rId4" imgW="1590675" imgH="20859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3179763"/>
                        <a:ext cx="4683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4" name="Group 32"/>
          <p:cNvGrpSpPr>
            <a:grpSpLocks/>
          </p:cNvGrpSpPr>
          <p:nvPr/>
        </p:nvGrpSpPr>
        <p:grpSpPr bwMode="auto">
          <a:xfrm rot="3107657" flipH="1" flipV="1">
            <a:off x="1023144" y="3701257"/>
            <a:ext cx="631825" cy="198437"/>
            <a:chOff x="4128" y="1654"/>
            <a:chExt cx="550" cy="122"/>
          </a:xfrm>
        </p:grpSpPr>
        <p:sp>
          <p:nvSpPr>
            <p:cNvPr id="13346" name="Line 33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7" name="Line 34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8" name="Line 35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</p:grp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22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smtClean="0">
                <a:latin typeface="Times New Roman" pitchFamily="18" charset="0"/>
              </a:rPr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36613"/>
            <a:ext cx="8950325" cy="58327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Both Theoretical Issues and Practical Problems will be Discussed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Starting with Fundamentals, but Entering Research Topics in </a:t>
            </a:r>
            <a:r>
              <a:rPr lang="en-US" altLang="zh-TW" sz="2000" b="1" smtClean="0">
                <a:latin typeface="Times New Roman" pitchFamily="18" charset="0"/>
                <a:ea typeface="標楷體" pitchFamily="65" charset="-120"/>
              </a:rPr>
              <a:t>the Second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Half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Part I: F</a:t>
            </a:r>
            <a:r>
              <a:rPr lang="en-US" altLang="zh-TW" sz="2000" b="1" dirty="0" smtClean="0">
                <a:latin typeface="Times New Roman" pitchFamily="18" charset="0"/>
              </a:rPr>
              <a:t>undamental Topics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1.0 Introduction to Digital Speech Processing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2.0 Fundamentals of Speech Recognition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3.0 Map of Subject Areas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4.0 More about Hidden Markov Models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5.0 Acoustic Modeling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6.0 Language Modeling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7.0 Speech Signals and Front-end Processing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8.0 Search Algorithms for Speech Recognition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Part II: </a:t>
            </a:r>
            <a:r>
              <a:rPr lang="en-US" altLang="zh-TW" sz="2000" b="1" dirty="0" smtClean="0">
                <a:latin typeface="Times New Roman" pitchFamily="18" charset="0"/>
              </a:rPr>
              <a:t>Advanced Topics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9.0 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Speech Recognition Updates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10.0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Speech-based Information Retrieval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11.0 Spoken Document  Understanding and Organization for User-content Interaction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12.0 Computer-assisted Language Learning(Call)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13.0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Speaker </a:t>
            </a:r>
            <a:r>
              <a:rPr lang="en-US" altLang="zh-TW" sz="1800" dirty="0" err="1">
                <a:latin typeface="Times New Roman" pitchFamily="18" charset="0"/>
                <a:cs typeface="Times New Roman" pitchFamily="18" charset="0"/>
              </a:rPr>
              <a:t>Variabilities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: Adaption and Recognition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14.0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Latent Topic Analysis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15.0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Robustness for Acoustic 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16.0 Some Fundamental Problem-solving Approaches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17.0 </a:t>
            </a:r>
            <a:r>
              <a:rPr lang="en-US" altLang="zh-TW" sz="1800" dirty="0" smtClean="0">
                <a:latin typeface="Times New Roman" pitchFamily="18" charset="0"/>
              </a:rPr>
              <a:t>Spoken Dialogues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18.0 Conclusion</a:t>
            </a:r>
            <a:endParaRPr lang="en-US" altLang="zh-TW" sz="1800" dirty="0" smtClean="0">
              <a:latin typeface="Times New Roman" pitchFamily="18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0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9638"/>
            <a:ext cx="9144000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266700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教科書：無</a:t>
            </a:r>
          </a:p>
          <a:p>
            <a:pPr marL="266700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主要參考書：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X. Huang, A.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Acero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H. Hon, “Spoken Language Processing”, Prentice Hall, 2001,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松瑞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F.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Jelinek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“Statistical Methods for Speech Recognition”, MIT Press, 1999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L.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Rabiner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B.H.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Juang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“Fundamentals of Speech Recognition”, Prentice Hall, 1993,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民全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C.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Becchetti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L.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Prina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Ricotti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“Speech Recognition- Theory and C++ implementation”,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Johy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 Wiley and Sons, 1999,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民全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D.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Jurafsky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J. Martin, “Speech and Language Processing- An Introduction to Natural Language Processing, Speech Recognition, and Computational Linguistics, 2nd edition”, Prentice-Hall, 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2009 (3rd edition draft parts on-line)</a:t>
            </a:r>
            <a:endParaRPr lang="en-US" altLang="zh-TW" sz="2000" dirty="0" smtClean="0">
              <a:latin typeface="Times New Roman" pitchFamily="18" charset="0"/>
              <a:ea typeface="華康魏碑體" pitchFamily="65" charset="-12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G.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Tur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R. De Mori, “Spoken Language Understanding- Systems for Extracting Semantic Information from Speech”, John Wiley &amp; Sons, 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2011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D. Yu, L. Deng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“Automatic Speech 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Recognition - 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A Deep Learning Approach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”, Springer, 2015.</a:t>
            </a:r>
            <a:endParaRPr lang="en-US" altLang="zh-TW" sz="2000" dirty="0" smtClean="0">
              <a:latin typeface="Times New Roman" pitchFamily="18" charset="0"/>
              <a:ea typeface="華康魏碑體" pitchFamily="65" charset="-12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其他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參考文獻課堂上提供</a:t>
            </a:r>
            <a:endParaRPr lang="zh-TW" altLang="en-US" sz="20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800" dirty="0" smtClean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631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09638"/>
            <a:ext cx="8950325" cy="42396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教材：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available on web before the day of class (http://speech.ee.ntu.edu.tw)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適合年級：三、四（電機系、資工系）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成績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評量方式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Midterm Exam                      25%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Homeworks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(I) (II) (</a:t>
            </a:r>
            <a:r>
              <a:rPr lang="en-US" altLang="zh-TW" sz="2200" dirty="0" smtClean="0">
                <a:latin typeface="新細明體" pitchFamily="18" charset="-120"/>
              </a:rPr>
              <a:t>Ⅲ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)       15%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5%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15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％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Final Exam                           10%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Term Project                         30%</a:t>
            </a:r>
            <a:endParaRPr lang="en-US" altLang="zh-TW" sz="1800" dirty="0" smtClean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2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Goals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952970"/>
            <a:ext cx="9144000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課程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目的</a:t>
            </a: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：</a:t>
            </a:r>
            <a:endParaRPr lang="en-US" altLang="zh-TW" sz="24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266400" fontAlgn="base">
              <a:lnSpc>
                <a:spcPct val="80000"/>
              </a:lnSpc>
              <a:spcBef>
                <a:spcPts val="1000"/>
              </a:spcBef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提供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同學進入此一充滿機會與挑戰的新領域所需的基本知識，體驗數學模型與軟體程式如何相輔相成，學習進入一個新領域由基礎進入研究的歷程，體會吸收非結構性知識</a:t>
            </a: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(Unstructured Knowledge)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的</a:t>
            </a: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經驗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96" y="2924944"/>
            <a:ext cx="3816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Unstructured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Knowledge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395537" y="3429000"/>
            <a:ext cx="3870960" cy="2040743"/>
            <a:chOff x="539750" y="1674591"/>
            <a:chExt cx="8064500" cy="4251547"/>
          </a:xfrm>
        </p:grpSpPr>
        <p:sp>
          <p:nvSpPr>
            <p:cNvPr id="14" name="圓角矩形 13"/>
            <p:cNvSpPr/>
            <p:nvPr/>
          </p:nvSpPr>
          <p:spPr>
            <a:xfrm>
              <a:off x="539750" y="2565400"/>
              <a:ext cx="2303463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1547813" y="3644900"/>
              <a:ext cx="1079500" cy="576263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3419475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067175" y="2852738"/>
              <a:ext cx="1081088" cy="57626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299200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88125" y="3608388"/>
              <a:ext cx="1743075" cy="69691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938963" y="2819400"/>
              <a:ext cx="1079500" cy="431800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967038" y="4868863"/>
              <a:ext cx="3067050" cy="105727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3219450" y="5140325"/>
              <a:ext cx="981075" cy="523875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2843213" y="2819400"/>
              <a:ext cx="1152525" cy="2049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755650" y="4437063"/>
              <a:ext cx="2211388" cy="13684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148263" y="2924175"/>
              <a:ext cx="1439862" cy="7921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5035550" y="3429000"/>
              <a:ext cx="1624013" cy="86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132138" y="2852738"/>
              <a:ext cx="3816350" cy="20161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5940425" y="3213100"/>
              <a:ext cx="2078038" cy="16557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2627313" y="2819400"/>
              <a:ext cx="792162" cy="896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627313" y="4221163"/>
              <a:ext cx="865187" cy="841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18437"/>
            <p:cNvSpPr txBox="1">
              <a:spLocks noChangeArrowheads="1"/>
            </p:cNvSpPr>
            <p:nvPr/>
          </p:nvSpPr>
          <p:spPr bwMode="auto">
            <a:xfrm>
              <a:off x="630535" y="1674593"/>
              <a:ext cx="620363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A</a:t>
              </a:r>
              <a:endParaRPr lang="zh-TW" altLang="en-US" sz="2200" dirty="0"/>
            </a:p>
          </p:txBody>
        </p:sp>
        <p:sp>
          <p:nvSpPr>
            <p:cNvPr id="32" name="文字方塊 38"/>
            <p:cNvSpPr txBox="1">
              <a:spLocks noChangeArrowheads="1"/>
            </p:cNvSpPr>
            <p:nvPr/>
          </p:nvSpPr>
          <p:spPr bwMode="auto">
            <a:xfrm>
              <a:off x="3492500" y="1674591"/>
              <a:ext cx="620363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B</a:t>
              </a:r>
              <a:endParaRPr lang="zh-TW" altLang="en-US" sz="2200" dirty="0"/>
            </a:p>
          </p:txBody>
        </p:sp>
        <p:sp>
          <p:nvSpPr>
            <p:cNvPr id="33" name="文字方塊 39"/>
            <p:cNvSpPr txBox="1">
              <a:spLocks noChangeArrowheads="1"/>
            </p:cNvSpPr>
            <p:nvPr/>
          </p:nvSpPr>
          <p:spPr bwMode="auto">
            <a:xfrm>
              <a:off x="7693535" y="1678341"/>
              <a:ext cx="647079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C</a:t>
              </a:r>
              <a:endParaRPr lang="zh-TW" altLang="en-US" sz="2200" dirty="0"/>
            </a:p>
          </p:txBody>
        </p:sp>
        <p:sp>
          <p:nvSpPr>
            <p:cNvPr id="34" name="文字方塊 40"/>
            <p:cNvSpPr txBox="1">
              <a:spLocks noChangeArrowheads="1"/>
            </p:cNvSpPr>
            <p:nvPr/>
          </p:nvSpPr>
          <p:spPr bwMode="auto">
            <a:xfrm>
              <a:off x="6037263" y="4966032"/>
              <a:ext cx="647080" cy="718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D</a:t>
              </a:r>
              <a:endParaRPr lang="zh-TW" altLang="en-US" sz="22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4860032" y="2926800"/>
            <a:ext cx="342196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Math &amp; Programming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4473741" y="3717032"/>
            <a:ext cx="4607775" cy="1944216"/>
            <a:chOff x="4464216" y="3717032"/>
            <a:chExt cx="4607775" cy="1944216"/>
          </a:xfrm>
        </p:grpSpPr>
        <p:sp>
          <p:nvSpPr>
            <p:cNvPr id="2" name="橢圓 1"/>
            <p:cNvSpPr/>
            <p:nvPr/>
          </p:nvSpPr>
          <p:spPr bwMode="auto">
            <a:xfrm>
              <a:off x="4464216" y="3717032"/>
              <a:ext cx="2052000" cy="903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 smtClean="0">
                  <a:solidFill>
                    <a:schemeClr val="tx1"/>
                  </a:solidFill>
                  <a:cs typeface="Arial" pitchFamily="34" charset="0"/>
                </a:rPr>
                <a:t>Mathematical</a:t>
              </a:r>
            </a:p>
            <a:p>
              <a:pPr algn="ctr">
                <a:defRPr/>
              </a:pPr>
              <a:r>
                <a:rPr lang="en-US" altLang="zh-TW" sz="2000" dirty="0" smtClean="0">
                  <a:solidFill>
                    <a:schemeClr val="tx1"/>
                  </a:solidFill>
                  <a:cs typeface="Arial" pitchFamily="34" charset="0"/>
                </a:rPr>
                <a:t>Models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" name="左-右雙向箭號 2"/>
            <p:cNvSpPr/>
            <p:nvPr/>
          </p:nvSpPr>
          <p:spPr bwMode="auto">
            <a:xfrm>
              <a:off x="6554316" y="4005064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7092280" y="3789040"/>
              <a:ext cx="1979711" cy="756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Programming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7284912" y="5034579"/>
              <a:ext cx="1751584" cy="6266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Hardware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5" name="左-右雙向箭號 34"/>
            <p:cNvSpPr/>
            <p:nvPr/>
          </p:nvSpPr>
          <p:spPr bwMode="auto">
            <a:xfrm rot="5400000">
              <a:off x="7908704" y="4609620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844675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mtClean="0">
                <a:latin typeface="Benguiat Bk BT" pitchFamily="18" charset="0"/>
              </a:rPr>
              <a:t>1.0 Introduction </a:t>
            </a:r>
            <a:r>
              <a:rPr lang="en-US" altLang="zh-TW" smtClean="0">
                <a:latin typeface="Benguiat Bk BT" pitchFamily="18" charset="0"/>
                <a:ea typeface="全真魏碑體" pitchFamily="49" charset="-120"/>
              </a:rPr>
              <a:t>— A Brief Summary of Core Technologies and Example Application Seenarios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68313" y="3429000"/>
            <a:ext cx="8135937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2400" b="1">
                <a:latin typeface="Times New Roman" pitchFamily="18" charset="0"/>
              </a:rPr>
              <a:t>References for 1.0</a:t>
            </a:r>
          </a:p>
          <a:p>
            <a:pPr marL="447675" lvl="1" indent="-180975"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  <a:ea typeface="全真魏碑體" pitchFamily="49" charset="-120"/>
              </a:rPr>
              <a:t>1.“Speech and Language Processing over the Web”, IEEE Signal Processing Magazine, May 2008</a:t>
            </a:r>
          </a:p>
        </p:txBody>
      </p:sp>
    </p:spTree>
    <p:extLst>
      <p:ext uri="{BB962C8B-B14F-4D97-AF65-F5344CB8AC3E}">
        <p14:creationId xmlns:p14="http://schemas.microsoft.com/office/powerpoint/2010/main" val="9312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609600" y="1143000"/>
            <a:ext cx="7432675" cy="4648200"/>
            <a:chOff x="416" y="720"/>
            <a:chExt cx="5072" cy="2928"/>
          </a:xfrm>
        </p:grpSpPr>
        <p:sp>
          <p:nvSpPr>
            <p:cNvPr id="20485" name="Text Box 3"/>
            <p:cNvSpPr txBox="1">
              <a:spLocks noChangeArrowheads="1"/>
            </p:cNvSpPr>
            <p:nvPr/>
          </p:nvSpPr>
          <p:spPr bwMode="auto">
            <a:xfrm>
              <a:off x="1434" y="1097"/>
              <a:ext cx="89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486" name="Line 4"/>
            <p:cNvSpPr>
              <a:spLocks noChangeShapeType="1"/>
            </p:cNvSpPr>
            <p:nvPr/>
          </p:nvSpPr>
          <p:spPr bwMode="auto">
            <a:xfrm>
              <a:off x="691" y="1390"/>
              <a:ext cx="556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2318" y="1399"/>
              <a:ext cx="267" cy="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>
              <a:off x="1206" y="1401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16" y="1462"/>
              <a:ext cx="864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unknown speech signal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2794" y="1097"/>
              <a:ext cx="842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Pattern Matching</a:t>
              </a:r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V="1">
              <a:off x="2585" y="1412"/>
              <a:ext cx="21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3632" y="1410"/>
              <a:ext cx="24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 flipV="1">
              <a:off x="3863" y="1408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846" y="1409"/>
              <a:ext cx="25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V="1">
              <a:off x="5081" y="1418"/>
              <a:ext cx="312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4075" y="1097"/>
              <a:ext cx="77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Decision Making</a:t>
              </a: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877" y="875"/>
              <a:ext cx="518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4912" y="720"/>
              <a:ext cx="345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W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2390" y="729"/>
              <a:ext cx="345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2469" y="771"/>
              <a:ext cx="115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4854" y="1462"/>
              <a:ext cx="634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output word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2181" y="1658"/>
              <a:ext cx="864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feature vector sequence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3" name="AutoShape 21"/>
            <p:cNvSpPr>
              <a:spLocks noChangeArrowheads="1"/>
            </p:cNvSpPr>
            <p:nvPr/>
          </p:nvSpPr>
          <p:spPr bwMode="auto">
            <a:xfrm>
              <a:off x="2774" y="2482"/>
              <a:ext cx="973" cy="880"/>
            </a:xfrm>
            <a:prstGeom prst="can">
              <a:avLst>
                <a:gd name="adj" fmla="val 2500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pPr algn="ctr" eaLnBrk="0" hangingPunct="0">
                <a:spcBef>
                  <a:spcPts val="350"/>
                </a:spcBef>
              </a:pPr>
              <a:endParaRPr kumimoji="0" lang="en-US" altLang="zh-TW" sz="600" b="1">
                <a:solidFill>
                  <a:srgbClr val="003300"/>
                </a:solidFill>
                <a:latin typeface="Times New Roman" pitchFamily="18" charset="0"/>
              </a:endParaRPr>
            </a:p>
            <a:p>
              <a:pPr algn="ctr" eaLnBrk="0" hangingPunct="0">
                <a:spcBef>
                  <a:spcPts val="350"/>
                </a:spcBef>
              </a:pPr>
              <a:r>
                <a:rPr kumimoji="0" lang="en-US" altLang="zh-TW" b="1">
                  <a:solidFill>
                    <a:srgbClr val="003300"/>
                  </a:solidFill>
                  <a:latin typeface="Times New Roman" pitchFamily="18" charset="0"/>
                </a:rPr>
                <a:t>Reference Patterns</a:t>
              </a:r>
            </a:p>
          </p:txBody>
        </p: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1395" y="2748"/>
              <a:ext cx="891" cy="436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505" name="Line 23"/>
            <p:cNvSpPr>
              <a:spLocks noChangeShapeType="1"/>
            </p:cNvSpPr>
            <p:nvPr/>
          </p:nvSpPr>
          <p:spPr bwMode="auto">
            <a:xfrm>
              <a:off x="678" y="2953"/>
              <a:ext cx="529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>
              <a:off x="1166" y="2963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7" name="Text Box 25"/>
            <p:cNvSpPr txBox="1">
              <a:spLocks noChangeArrowheads="1"/>
            </p:cNvSpPr>
            <p:nvPr/>
          </p:nvSpPr>
          <p:spPr bwMode="auto">
            <a:xfrm>
              <a:off x="877" y="2473"/>
              <a:ext cx="518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8" name="Text Box 26"/>
            <p:cNvSpPr txBox="1">
              <a:spLocks noChangeArrowheads="1"/>
            </p:cNvSpPr>
            <p:nvPr/>
          </p:nvSpPr>
          <p:spPr bwMode="auto">
            <a:xfrm>
              <a:off x="2376" y="2473"/>
              <a:ext cx="345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9" name="Line 27"/>
            <p:cNvSpPr>
              <a:spLocks noChangeShapeType="1"/>
            </p:cNvSpPr>
            <p:nvPr/>
          </p:nvSpPr>
          <p:spPr bwMode="auto">
            <a:xfrm>
              <a:off x="2446" y="2512"/>
              <a:ext cx="116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0" name="Line 28"/>
            <p:cNvSpPr>
              <a:spLocks noChangeShapeType="1"/>
            </p:cNvSpPr>
            <p:nvPr/>
          </p:nvSpPr>
          <p:spPr bwMode="auto">
            <a:xfrm>
              <a:off x="2281" y="2963"/>
              <a:ext cx="268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1" name="Line 29"/>
            <p:cNvSpPr>
              <a:spLocks noChangeShapeType="1"/>
            </p:cNvSpPr>
            <p:nvPr/>
          </p:nvSpPr>
          <p:spPr bwMode="auto">
            <a:xfrm flipV="1">
              <a:off x="2549" y="2977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2" name="Text Box 30"/>
            <p:cNvSpPr txBox="1">
              <a:spLocks noChangeArrowheads="1"/>
            </p:cNvSpPr>
            <p:nvPr/>
          </p:nvSpPr>
          <p:spPr bwMode="auto">
            <a:xfrm>
              <a:off x="473" y="3061"/>
              <a:ext cx="865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training speech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13" name="AutoShape 31"/>
            <p:cNvSpPr>
              <a:spLocks noChangeArrowheads="1"/>
            </p:cNvSpPr>
            <p:nvPr/>
          </p:nvSpPr>
          <p:spPr bwMode="auto">
            <a:xfrm>
              <a:off x="3088" y="1705"/>
              <a:ext cx="314" cy="881"/>
            </a:xfrm>
            <a:prstGeom prst="upDownArrow">
              <a:avLst>
                <a:gd name="adj1" fmla="val 50000"/>
                <a:gd name="adj2" fmla="val 56115"/>
              </a:avLst>
            </a:prstGeom>
            <a:solidFill>
              <a:srgbClr val="FFFF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20483" name="Text Box 32"/>
          <p:cNvSpPr txBox="1">
            <a:spLocks noChangeArrowheads="1"/>
          </p:cNvSpPr>
          <p:nvPr/>
        </p:nvSpPr>
        <p:spPr bwMode="auto">
          <a:xfrm>
            <a:off x="36513" y="111125"/>
            <a:ext cx="91328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 b="1">
                <a:latin typeface="Times New Roman" pitchFamily="18" charset="0"/>
                <a:ea typeface="華康仿宋體W5" pitchFamily="49" charset="-120"/>
              </a:rPr>
              <a:t>Speech Recognition as a pattern recognition problem</a:t>
            </a:r>
          </a:p>
        </p:txBody>
      </p:sp>
      <p:sp>
        <p:nvSpPr>
          <p:cNvPr id="20484" name="Line 3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5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576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4" tIns="45718" rIns="91434" bIns="45718">
            <a:spAutoFit/>
          </a:bodyPr>
          <a:lstStyle/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A Simplified Block Diagram</a:t>
            </a:r>
            <a:endParaRPr lang="en-US" altLang="zh-TW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20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ts val="500"/>
              </a:spcBef>
              <a:buFontTx/>
              <a:buChar char="•"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Example Input Sentence</a:t>
            </a:r>
          </a:p>
          <a:p>
            <a:pPr marL="342900" indent="-342900" algn="just"/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       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this is speech</a:t>
            </a:r>
          </a:p>
          <a:p>
            <a:pPr marL="342900" indent="-342900">
              <a:spcBef>
                <a:spcPts val="500"/>
              </a:spcBef>
              <a:buFontTx/>
              <a:buChar char="•"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Acoustic 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Models (</a:t>
            </a:r>
            <a:r>
              <a:rPr lang="zh-TW" altLang="en-US" b="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聲學模型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  <a:endParaRPr lang="en-US" altLang="zh-TW" b="1" dirty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  <a:p>
            <a:pPr marL="342900" indent="-342900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-s-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-z-s-p-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Lexicon</a:t>
            </a: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-s) → this</a:t>
            </a:r>
          </a:p>
          <a:p>
            <a:pPr marL="342900" indent="-342900" algn="just"/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                       </a:t>
            </a:r>
            <a:r>
              <a:rPr lang="en-US" altLang="zh-TW" sz="1600" dirty="0" smtClean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-z) → is</a:t>
            </a:r>
          </a:p>
          <a:p>
            <a:pPr marL="342900" indent="-342900" algn="just"/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                       (s-p-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iy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) → speech</a:t>
            </a:r>
            <a:endParaRPr lang="en-US" altLang="zh-TW" sz="1600" b="1" dirty="0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Language Model</a:t>
            </a:r>
            <a:r>
              <a:rPr lang="zh-TW" altLang="en-US" b="1" dirty="0" smtClean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語言模型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  </a:t>
            </a:r>
            <a:r>
              <a:rPr lang="en-US" altLang="zh-TW" dirty="0" smtClean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sz="1600" dirty="0" smtClean="0">
                <a:latin typeface="Times New Roman" pitchFamily="18" charset="0"/>
                <a:ea typeface="全真魏碑體" pitchFamily="49" charset="-120"/>
              </a:rPr>
              <a:t>this) – (is) – (speech)</a:t>
            </a:r>
          </a:p>
          <a:p>
            <a:pPr marL="342900" indent="-342900" algn="just"/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		       P(this) P(is | this) P(speech | this is) </a:t>
            </a:r>
          </a:p>
          <a:p>
            <a:pPr marL="342900" indent="-342900" algn="just"/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                 P(w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       bi-gram</a:t>
            </a:r>
            <a:r>
              <a:rPr lang="en-US" altLang="zh-TW" sz="1600" noProof="1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language  model</a:t>
            </a:r>
          </a:p>
          <a:p>
            <a:pPr marL="342900" indent="-342900"/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	       P(w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,w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i-2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tri-gram language </a:t>
            </a:r>
            <a:r>
              <a:rPr lang="en-US" altLang="zh-TW" sz="1600" dirty="0" err="1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model,etc</a:t>
            </a:r>
            <a:endParaRPr lang="en-US" altLang="zh-TW" sz="1600" dirty="0" smtClean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ts val="500"/>
              </a:spcBef>
              <a:buFontTx/>
              <a:buChar char="•"/>
            </a:pP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Deep Learning Approaches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6513" y="76200"/>
            <a:ext cx="91328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Basic Approach for Large Vocabulary Speech Recognition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04800" y="1371600"/>
            <a:ext cx="8277225" cy="1854200"/>
            <a:chOff x="192" y="864"/>
            <a:chExt cx="5160" cy="1168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1056" y="952"/>
              <a:ext cx="816" cy="40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Front-end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Signal Processing</a:t>
              </a:r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841" y="1142"/>
              <a:ext cx="2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 flipV="1">
              <a:off x="1872" y="116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3470" y="1168"/>
              <a:ext cx="7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 flipH="1" flipV="1">
              <a:off x="2400" y="136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pic>
          <p:nvPicPr>
            <p:cNvPr id="21516" name="Picture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81"/>
            <a:stretch>
              <a:fillRect/>
            </a:stretch>
          </p:blipFill>
          <p:spPr bwMode="auto">
            <a:xfrm>
              <a:off x="192" y="1072"/>
              <a:ext cx="58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</p:pic>
        <p:graphicFrame>
          <p:nvGraphicFramePr>
            <p:cNvPr id="21517" name="Object 12"/>
            <p:cNvGraphicFramePr>
              <a:graphicFrameLocks/>
            </p:cNvGraphicFramePr>
            <p:nvPr/>
          </p:nvGraphicFramePr>
          <p:xfrm>
            <a:off x="2400" y="864"/>
            <a:ext cx="36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Equation" r:id="rId5" imgW="126890" imgH="241091" progId="Equation.3">
                    <p:embed/>
                  </p:oleObj>
                </mc:Choice>
                <mc:Fallback>
                  <p:oleObj name="Equation" r:id="rId5" imgW="12689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6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18FF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91919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AutoShape 13"/>
            <p:cNvSpPr>
              <a:spLocks noChangeArrowheads="1"/>
            </p:cNvSpPr>
            <p:nvPr/>
          </p:nvSpPr>
          <p:spPr bwMode="auto">
            <a:xfrm>
              <a:off x="1982" y="1552"/>
              <a:ext cx="544" cy="480"/>
            </a:xfrm>
            <a:prstGeom prst="can">
              <a:avLst>
                <a:gd name="adj" fmla="val 24792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Models</a:t>
              </a:r>
            </a:p>
          </p:txBody>
        </p:sp>
        <p:grpSp>
          <p:nvGrpSpPr>
            <p:cNvPr id="21519" name="Group 14"/>
            <p:cNvGrpSpPr>
              <a:grpSpLocks/>
            </p:cNvGrpSpPr>
            <p:nvPr/>
          </p:nvGrpSpPr>
          <p:grpSpPr bwMode="auto">
            <a:xfrm>
              <a:off x="2640" y="1552"/>
              <a:ext cx="528" cy="480"/>
              <a:chOff x="4368" y="2256"/>
              <a:chExt cx="480" cy="480"/>
            </a:xfrm>
          </p:grpSpPr>
          <p:sp>
            <p:nvSpPr>
              <p:cNvPr id="21535" name="AutoShape 15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480" cy="480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endParaRPr lang="zh-TW" altLang="en-US"/>
              </a:p>
            </p:txBody>
          </p:sp>
          <p:sp>
            <p:nvSpPr>
              <p:cNvPr id="21536" name="Rectangle 16"/>
              <p:cNvSpPr>
                <a:spLocks noChangeArrowheads="1"/>
              </p:cNvSpPr>
              <p:nvPr/>
            </p:nvSpPr>
            <p:spPr bwMode="auto">
              <a:xfrm>
                <a:off x="4415" y="2448"/>
                <a:ext cx="388" cy="183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919191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pPr algn="ctr"/>
                <a:r>
                  <a:rPr lang="en-US" altLang="zh-TW" sz="1300" b="1" dirty="0">
                    <a:solidFill>
                      <a:srgbClr val="000000"/>
                    </a:solidFill>
                    <a:latin typeface="Times New Roman" pitchFamily="18" charset="0"/>
                    <a:ea typeface="全真魏碑體" pitchFamily="49" charset="-120"/>
                  </a:rPr>
                  <a:t>Lexicon</a:t>
                </a:r>
              </a:p>
            </p:txBody>
          </p:sp>
        </p:grpSp>
        <p:sp>
          <p:nvSpPr>
            <p:cNvPr id="21520" name="Line 17"/>
            <p:cNvSpPr>
              <a:spLocks noChangeShapeType="1"/>
            </p:cNvSpPr>
            <p:nvPr/>
          </p:nvSpPr>
          <p:spPr bwMode="auto">
            <a:xfrm flipH="1" flipV="1">
              <a:off x="2900" y="137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1" name="Line 18"/>
            <p:cNvSpPr>
              <a:spLocks noChangeShapeType="1"/>
            </p:cNvSpPr>
            <p:nvPr/>
          </p:nvSpPr>
          <p:spPr bwMode="auto">
            <a:xfrm flipH="1" flipV="1">
              <a:off x="3394" y="1369"/>
              <a:ext cx="0" cy="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2" name="Text Box 19"/>
            <p:cNvSpPr txBox="1">
              <a:spLocks noChangeArrowheads="1"/>
            </p:cNvSpPr>
            <p:nvPr/>
          </p:nvSpPr>
          <p:spPr bwMode="auto">
            <a:xfrm>
              <a:off x="1892" y="912"/>
              <a:ext cx="42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Feature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Vectors</a:t>
              </a:r>
            </a:p>
          </p:txBody>
        </p:sp>
        <p:sp>
          <p:nvSpPr>
            <p:cNvPr id="21523" name="Text Box 20"/>
            <p:cNvSpPr txBox="1">
              <a:spLocks noChangeArrowheads="1"/>
            </p:cNvSpPr>
            <p:nvPr/>
          </p:nvSpPr>
          <p:spPr bwMode="auto">
            <a:xfrm>
              <a:off x="2352" y="913"/>
              <a:ext cx="1116" cy="4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Linguistic Decoding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and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Search Algorithm</a:t>
              </a:r>
            </a:p>
          </p:txBody>
        </p:sp>
        <p:sp>
          <p:nvSpPr>
            <p:cNvPr id="21524" name="Text Box 21"/>
            <p:cNvSpPr txBox="1">
              <a:spLocks noChangeArrowheads="1"/>
            </p:cNvSpPr>
            <p:nvPr/>
          </p:nvSpPr>
          <p:spPr bwMode="auto">
            <a:xfrm>
              <a:off x="3496" y="918"/>
              <a:ext cx="4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Output 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Sentence</a:t>
              </a: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539" y="1551"/>
              <a:ext cx="531" cy="481"/>
            </a:xfrm>
            <a:prstGeom prst="can">
              <a:avLst>
                <a:gd name="adj" fmla="val 26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Speech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26" name="Rectangle 23"/>
            <p:cNvSpPr>
              <a:spLocks noChangeArrowheads="1"/>
            </p:cNvSpPr>
            <p:nvPr/>
          </p:nvSpPr>
          <p:spPr bwMode="auto">
            <a:xfrm>
              <a:off x="1262" y="1550"/>
              <a:ext cx="528" cy="45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Training</a:t>
              </a:r>
            </a:p>
          </p:txBody>
        </p:sp>
        <p:sp>
          <p:nvSpPr>
            <p:cNvPr id="21527" name="Line 24"/>
            <p:cNvSpPr>
              <a:spLocks noChangeShapeType="1"/>
            </p:cNvSpPr>
            <p:nvPr/>
          </p:nvSpPr>
          <p:spPr bwMode="auto">
            <a:xfrm>
              <a:off x="107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8" name="Line 25"/>
            <p:cNvSpPr>
              <a:spLocks noChangeShapeType="1"/>
            </p:cNvSpPr>
            <p:nvPr/>
          </p:nvSpPr>
          <p:spPr bwMode="auto">
            <a:xfrm>
              <a:off x="179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9" name="Rectangle 26"/>
            <p:cNvSpPr>
              <a:spLocks noChangeArrowheads="1"/>
            </p:cNvSpPr>
            <p:nvPr/>
          </p:nvSpPr>
          <p:spPr bwMode="auto">
            <a:xfrm>
              <a:off x="4032" y="1556"/>
              <a:ext cx="624" cy="46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Construction</a:t>
              </a:r>
            </a:p>
          </p:txBody>
        </p:sp>
        <p:sp>
          <p:nvSpPr>
            <p:cNvPr id="21530" name="AutoShape 27"/>
            <p:cNvSpPr>
              <a:spLocks noChangeArrowheads="1"/>
            </p:cNvSpPr>
            <p:nvPr/>
          </p:nvSpPr>
          <p:spPr bwMode="auto">
            <a:xfrm>
              <a:off x="4848" y="1552"/>
              <a:ext cx="504" cy="480"/>
            </a:xfrm>
            <a:prstGeom prst="can">
              <a:avLst>
                <a:gd name="adj" fmla="val 2458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Text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31" name="Line 34"/>
            <p:cNvSpPr>
              <a:spLocks noChangeShapeType="1"/>
            </p:cNvSpPr>
            <p:nvPr/>
          </p:nvSpPr>
          <p:spPr bwMode="auto">
            <a:xfrm flipH="1">
              <a:off x="384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2" name="Line 35"/>
            <p:cNvSpPr>
              <a:spLocks noChangeShapeType="1"/>
            </p:cNvSpPr>
            <p:nvPr/>
          </p:nvSpPr>
          <p:spPr bwMode="auto">
            <a:xfrm flipH="1">
              <a:off x="4656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3" name="AutoShape 36"/>
            <p:cNvSpPr>
              <a:spLocks noChangeArrowheads="1"/>
            </p:cNvSpPr>
            <p:nvPr/>
          </p:nvSpPr>
          <p:spPr bwMode="auto">
            <a:xfrm>
              <a:off x="3292" y="1541"/>
              <a:ext cx="540" cy="490"/>
            </a:xfrm>
            <a:prstGeom prst="can">
              <a:avLst>
                <a:gd name="adj" fmla="val 27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</p:txBody>
        </p:sp>
        <p:sp>
          <p:nvSpPr>
            <p:cNvPr id="21534" name="Text Box 38"/>
            <p:cNvSpPr txBox="1">
              <a:spLocks noChangeArrowheads="1"/>
            </p:cNvSpPr>
            <p:nvPr/>
          </p:nvSpPr>
          <p:spPr bwMode="auto">
            <a:xfrm>
              <a:off x="384" y="883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Input Speech</a:t>
              </a:r>
            </a:p>
          </p:txBody>
        </p:sp>
      </p:grpSp>
      <p:sp>
        <p:nvSpPr>
          <p:cNvPr id="21510" name="Line 4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188140"/>
            <a:ext cx="2597353" cy="21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25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1913" y="0"/>
            <a:ext cx="662622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Speech Signal Processing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01600" y="1012825"/>
            <a:ext cx="6054725" cy="541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342900" indent="-3429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35025" indent="-358775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Major Application Areas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Speech Coding:Digitization and Compression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	</a:t>
            </a: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	Considerations :  1) bit rate (bps)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            2) recovered quality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            3) computation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	  complexity/feasibility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 startAt="2"/>
            </a:pPr>
            <a:r>
              <a:rPr lang="en-US" altLang="zh-TW" sz="2000">
                <a:latin typeface="Times New Roman" pitchFamily="18" charset="0"/>
              </a:rPr>
              <a:t>Voice-based Network Access </a:t>
            </a:r>
            <a:r>
              <a:rPr lang="en-US" altLang="zh-TW"/>
              <a:t>—</a:t>
            </a:r>
          </a:p>
          <a:p>
            <a:pPr lvl="1" eaLnBrk="1" hangingPunct="1">
              <a:spcBef>
                <a:spcPct val="3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     User Interface, Content Analysis, User-content Interaction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-39688" y="981075"/>
            <a:ext cx="184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549775" y="1679575"/>
            <a:ext cx="311150" cy="95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268288" y="1689100"/>
            <a:ext cx="382587" cy="63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641350" y="1709738"/>
            <a:ext cx="288925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930275" y="1414463"/>
            <a:ext cx="746125" cy="4794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80"/>
                </a:solidFill>
                <a:latin typeface="Times New Roman" pitchFamily="18" charset="0"/>
              </a:rPr>
              <a:t>LPF</a:t>
            </a:r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5057775" y="1463675"/>
            <a:ext cx="7826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>
                <a:solidFill>
                  <a:srgbClr val="0000FF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3330575" y="1354138"/>
            <a:ext cx="1222375" cy="661987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rgbClr val="33CCCC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600" b="1">
                <a:solidFill>
                  <a:srgbClr val="0000FF"/>
                </a:solidFill>
                <a:latin typeface="Times New Roman" pitchFamily="18" charset="0"/>
              </a:rPr>
              <a:t>Processing Algorithms</a:t>
            </a: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4841875" y="1690688"/>
            <a:ext cx="2476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>
            <a:off x="325438" y="1174750"/>
            <a:ext cx="5699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x(t)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2555875" y="1174750"/>
            <a:ext cx="6889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 flipV="1">
            <a:off x="1677988" y="1679575"/>
            <a:ext cx="35560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2006600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 flipV="1">
            <a:off x="2468563" y="1679575"/>
            <a:ext cx="64135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074988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6" name="Line 21"/>
          <p:cNvSpPr>
            <a:spLocks noChangeShapeType="1"/>
          </p:cNvSpPr>
          <p:nvPr/>
        </p:nvSpPr>
        <p:spPr bwMode="auto">
          <a:xfrm>
            <a:off x="2303463" y="1427163"/>
            <a:ext cx="169862" cy="257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 flipH="1">
            <a:off x="2247900" y="1427163"/>
            <a:ext cx="212725" cy="5048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5370513" y="3316288"/>
            <a:ext cx="342900" cy="793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523875" y="3313113"/>
            <a:ext cx="627063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 flipV="1">
            <a:off x="1131888" y="3317875"/>
            <a:ext cx="219075" cy="7938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1" name="Text Box 27"/>
          <p:cNvSpPr txBox="1">
            <a:spLocks noChangeArrowheads="1"/>
          </p:cNvSpPr>
          <p:nvPr/>
        </p:nvSpPr>
        <p:spPr bwMode="auto">
          <a:xfrm>
            <a:off x="1387475" y="3062288"/>
            <a:ext cx="1374775" cy="482600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CCFF">
                    <a:alpha val="50195"/>
                  </a:srgbClr>
                </a:solidFill>
              </a14:hiddenFill>
            </a:ext>
          </a:extLst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000000"/>
                </a:solidFill>
                <a:latin typeface="Times New Roman" pitchFamily="18" charset="0"/>
              </a:rPr>
              <a:t>Processing</a:t>
            </a:r>
          </a:p>
        </p:txBody>
      </p:sp>
      <p:sp>
        <p:nvSpPr>
          <p:cNvPr id="4122" name="Text Box 28"/>
          <p:cNvSpPr txBox="1">
            <a:spLocks noChangeArrowheads="1"/>
          </p:cNvSpPr>
          <p:nvPr/>
        </p:nvSpPr>
        <p:spPr bwMode="auto">
          <a:xfrm>
            <a:off x="3001963" y="2981325"/>
            <a:ext cx="1022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0" lang="en-US" altLang="zh-TW" sz="2000" b="1">
              <a:solidFill>
                <a:srgbClr val="800000"/>
              </a:solidFill>
              <a:latin typeface="Times New Roman" pitchFamily="18" charset="0"/>
            </a:endParaRPr>
          </a:p>
          <a:p>
            <a:pPr algn="ctr"/>
            <a:r>
              <a:rPr kumimoji="0" lang="en-US" altLang="zh-TW" sz="1600" b="1">
                <a:solidFill>
                  <a:srgbClr val="800000"/>
                </a:solidFill>
                <a:latin typeface="Times New Roman" pitchFamily="18" charset="0"/>
              </a:rPr>
              <a:t>110101…</a:t>
            </a:r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4103688" y="3040063"/>
            <a:ext cx="1266825" cy="582612"/>
          </a:xfrm>
          <a:prstGeom prst="rect">
            <a:avLst/>
          </a:prstGeom>
          <a:solidFill>
            <a:srgbClr val="FFFFFF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700" b="1">
                <a:solidFill>
                  <a:srgbClr val="000000"/>
                </a:solidFill>
                <a:latin typeface="Times New Roman" pitchFamily="18" charset="0"/>
              </a:rPr>
              <a:t>Inverse Processing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3805238" y="3316288"/>
            <a:ext cx="2984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694363" y="3325813"/>
            <a:ext cx="2730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>
            <a:off x="2765425" y="3313113"/>
            <a:ext cx="296863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7" name="Text Box 33"/>
          <p:cNvSpPr txBox="1">
            <a:spLocks noChangeArrowheads="1"/>
          </p:cNvSpPr>
          <p:nvPr/>
        </p:nvSpPr>
        <p:spPr bwMode="auto">
          <a:xfrm>
            <a:off x="746125" y="2870200"/>
            <a:ext cx="6302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4128" name="Group 42"/>
          <p:cNvGrpSpPr>
            <a:grpSpLocks/>
          </p:cNvGrpSpPr>
          <p:nvPr/>
        </p:nvGrpSpPr>
        <p:grpSpPr bwMode="auto">
          <a:xfrm>
            <a:off x="5537200" y="2854325"/>
            <a:ext cx="638175" cy="504825"/>
            <a:chOff x="3488" y="1900"/>
            <a:chExt cx="402" cy="318"/>
          </a:xfrm>
        </p:grpSpPr>
        <p:sp>
          <p:nvSpPr>
            <p:cNvPr id="4133" name="Text Box 35"/>
            <p:cNvSpPr txBox="1">
              <a:spLocks noChangeArrowheads="1"/>
            </p:cNvSpPr>
            <p:nvPr/>
          </p:nvSpPr>
          <p:spPr bwMode="auto">
            <a:xfrm>
              <a:off x="3493" y="1961"/>
              <a:ext cx="39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x[n]</a:t>
              </a:r>
              <a:endPara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4134" name="Text Box 36"/>
            <p:cNvSpPr txBox="1">
              <a:spLocks noChangeArrowheads="1"/>
            </p:cNvSpPr>
            <p:nvPr/>
          </p:nvSpPr>
          <p:spPr bwMode="auto">
            <a:xfrm>
              <a:off x="3488" y="1900"/>
              <a:ext cx="2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^</a:t>
              </a:r>
            </a:p>
          </p:txBody>
        </p:sp>
      </p:grpSp>
      <p:sp>
        <p:nvSpPr>
          <p:cNvPr id="4129" name="Line 37"/>
          <p:cNvSpPr>
            <a:spLocks noChangeShapeType="1"/>
          </p:cNvSpPr>
          <p:nvPr/>
        </p:nvSpPr>
        <p:spPr bwMode="auto">
          <a:xfrm flipH="1">
            <a:off x="3460750" y="3567113"/>
            <a:ext cx="4763" cy="255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30" name="Text Box 38"/>
          <p:cNvSpPr txBox="1">
            <a:spLocks noChangeArrowheads="1"/>
          </p:cNvSpPr>
          <p:nvPr/>
        </p:nvSpPr>
        <p:spPr bwMode="auto">
          <a:xfrm>
            <a:off x="2303463" y="3741738"/>
            <a:ext cx="23590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1900" b="1">
                <a:solidFill>
                  <a:srgbClr val="000080"/>
                </a:solidFill>
                <a:latin typeface="Times New Roman" pitchFamily="18" charset="0"/>
              </a:rPr>
              <a:t>Storage/transmission</a:t>
            </a:r>
            <a:endParaRPr kumimoji="0" lang="en-US" altLang="zh-TW" sz="1900" b="1" baseline="-25000">
              <a:solidFill>
                <a:srgbClr val="000080"/>
              </a:solidFill>
              <a:latin typeface="Times New Roman" pitchFamily="18" charset="0"/>
            </a:endParaRPr>
          </a:p>
        </p:txBody>
      </p:sp>
      <p:sp>
        <p:nvSpPr>
          <p:cNvPr id="4131" name="Text Box 41"/>
          <p:cNvSpPr txBox="1">
            <a:spLocks noChangeArrowheads="1"/>
          </p:cNvSpPr>
          <p:nvPr/>
        </p:nvSpPr>
        <p:spPr bwMode="auto">
          <a:xfrm>
            <a:off x="5940425" y="1882775"/>
            <a:ext cx="3203575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541338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Speech Signals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Carrying Linguistic Knowledge and Human Information: Characters, Words, Phrases, Sentences, Concepts, etc.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Double Levels of Information: Acoustic Signal Level/Symbolic or Linguistic Level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Processing and Interaction of the Double-level Information</a:t>
            </a:r>
          </a:p>
        </p:txBody>
      </p:sp>
      <p:sp>
        <p:nvSpPr>
          <p:cNvPr id="4132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08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000" b="1" dirty="0">
                <a:latin typeface="Times New Roman" pitchFamily="18" charset="0"/>
                <a:ea typeface="全真魏碑體" pitchFamily="49" charset="-120"/>
              </a:rPr>
              <a:t>Speech Recognition Technologies, Applications and Problems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1600" y="1012825"/>
            <a:ext cx="8774113" cy="497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663575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Word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voice command/instructions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Keyword Spotting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identifying the keywords out of a pre-defined keyword set from input voice utterances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Large Vocabulary Continuous Speech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entering longer texts</a:t>
            </a:r>
            <a:endParaRPr lang="en-US" altLang="zh-TW" sz="2200" b="1" dirty="0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remote dictation/automatic transcription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Speaker Dependent/Independent/Adaptive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Acoustic Reception/Background Noise/Channel Distortion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Read/Spontaneous/Conversational Speech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Deep Learning Approaches</a:t>
            </a:r>
            <a:endParaRPr lang="en-US" altLang="zh-TW" sz="2200" b="1" dirty="0">
              <a:latin typeface="Times New Roman" pitchFamily="18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88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28600" y="2852738"/>
            <a:ext cx="8610600" cy="3214687"/>
            <a:chOff x="144" y="960"/>
            <a:chExt cx="5376" cy="2073"/>
          </a:xfrm>
        </p:grpSpPr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964" y="2239"/>
              <a:ext cx="1086" cy="7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Text Analysis and Letter-to-sound Conversion</a:t>
              </a: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401" y="2239"/>
              <a:ext cx="819" cy="7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7" dir="2700237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Prosody Generation</a:t>
              </a:r>
            </a:p>
          </p:txBody>
        </p:sp>
        <p:sp>
          <p:nvSpPr>
            <p:cNvPr id="24586" name="Text Box 7"/>
            <p:cNvSpPr txBox="1">
              <a:spLocks noChangeArrowheads="1"/>
            </p:cNvSpPr>
            <p:nvPr/>
          </p:nvSpPr>
          <p:spPr bwMode="auto">
            <a:xfrm>
              <a:off x="3647" y="2239"/>
              <a:ext cx="1051" cy="7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Signal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Processing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and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Concatenation</a:t>
              </a: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1282" y="960"/>
              <a:ext cx="737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88" name="Text Box 9"/>
            <p:cNvSpPr txBox="1">
              <a:spLocks noChangeArrowheads="1"/>
            </p:cNvSpPr>
            <p:nvPr/>
          </p:nvSpPr>
          <p:spPr bwMode="auto">
            <a:xfrm>
              <a:off x="1232" y="1210"/>
              <a:ext cx="83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Lexicon and  Rules</a:t>
              </a: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58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2431" y="1296"/>
              <a:ext cx="83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Prosodic Model</a:t>
              </a: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3776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2" name="Text Box 13"/>
            <p:cNvSpPr txBox="1">
              <a:spLocks noChangeArrowheads="1"/>
            </p:cNvSpPr>
            <p:nvPr/>
          </p:nvSpPr>
          <p:spPr bwMode="auto">
            <a:xfrm>
              <a:off x="3733" y="1304"/>
              <a:ext cx="83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Voice Unit Database</a:t>
              </a:r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 flipH="1">
              <a:off x="1635" y="1858"/>
              <a:ext cx="1" cy="3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>
              <a:off x="2827" y="1857"/>
              <a:ext cx="2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H="1">
              <a:off x="4145" y="1857"/>
              <a:ext cx="6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flipV="1">
              <a:off x="144" y="2610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>
              <a:off x="2075" y="2602"/>
              <a:ext cx="33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 flipV="1">
              <a:off x="3237" y="2602"/>
              <a:ext cx="40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308" y="2098"/>
              <a:ext cx="551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Input Text</a:t>
              </a: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4817" y="1959"/>
              <a:ext cx="65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Output Speech Signal</a:t>
              </a:r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 flipV="1">
              <a:off x="4721" y="2614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</p:grpSp>
      <p:sp>
        <p:nvSpPr>
          <p:cNvPr id="24581" name="Text Box 23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4582" name="Text Box 24"/>
          <p:cNvSpPr txBox="1">
            <a:spLocks noChangeArrowheads="1"/>
          </p:cNvSpPr>
          <p:nvPr/>
        </p:nvSpPr>
        <p:spPr bwMode="auto">
          <a:xfrm>
            <a:off x="101600" y="1012825"/>
            <a:ext cx="8774113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Transforming any input text into corresponding speech signals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E-mail/Web page reading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Prosodic modeling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Basic voice units/rule-based, non-uniform units/corpus-based, model-based</a:t>
            </a:r>
          </a:p>
        </p:txBody>
      </p:sp>
      <p:sp>
        <p:nvSpPr>
          <p:cNvPr id="24583" name="Line 2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6669" y="6237312"/>
            <a:ext cx="9143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 indent="-187325">
              <a:buSzPct val="120000"/>
              <a:buFontTx/>
              <a:buChar char="•"/>
              <a:tabLst>
                <a:tab pos="187325" algn="l"/>
              </a:tabLst>
            </a:pPr>
            <a:r>
              <a:rPr kumimoji="1" lang="en-US" altLang="zh-TW" sz="2200" b="1" dirty="0" smtClean="0">
                <a:latin typeface="Times New Roman" pitchFamily="18" charset="0"/>
                <a:ea typeface="新細明體" pitchFamily="18" charset="-120"/>
              </a:rPr>
              <a:t>Deep Learning Approaches</a:t>
            </a:r>
            <a:endParaRPr kumimoji="1" lang="en-US" altLang="zh-TW" sz="2200" b="1" dirty="0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6389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78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ctr" anchorCtr="0"/>
          <a:lstStyle/>
          <a:p>
            <a:r>
              <a:rPr lang="en-US" altLang="zh-TW" sz="3300" b="1" dirty="0">
                <a:latin typeface="Times New Roman" pitchFamily="18" charset="0"/>
              </a:rPr>
              <a:t>Speech Understanding</a:t>
            </a:r>
          </a:p>
        </p:txBody>
      </p:sp>
      <p:sp>
        <p:nvSpPr>
          <p:cNvPr id="25605" name="Text Box 69"/>
          <p:cNvSpPr txBox="1">
            <a:spLocks noChangeArrowheads="1"/>
          </p:cNvSpPr>
          <p:nvPr/>
        </p:nvSpPr>
        <p:spPr bwMode="auto">
          <a:xfrm>
            <a:off x="-1" y="908720"/>
            <a:ext cx="9144001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9" rIns="91354" bIns="45679">
            <a:spAutoFit/>
          </a:bodyPr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全真魏碑體" pitchFamily="49" charset="-120"/>
              </a:rPr>
              <a:t>Understanding Speaker’s Intention rather than Transcribing into Word Strings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全真魏碑體" pitchFamily="49" charset="-120"/>
              </a:rPr>
              <a:t>Limited Domains/Finite Tasks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9524" y="2060848"/>
            <a:ext cx="7899401" cy="2674938"/>
            <a:chOff x="9524" y="2060848"/>
            <a:chExt cx="7899401" cy="2674938"/>
          </a:xfrm>
        </p:grpSpPr>
        <p:grpSp>
          <p:nvGrpSpPr>
            <p:cNvPr id="25606" name="Group 78"/>
            <p:cNvGrpSpPr>
              <a:grpSpLocks/>
            </p:cNvGrpSpPr>
            <p:nvPr/>
          </p:nvGrpSpPr>
          <p:grpSpPr bwMode="auto">
            <a:xfrm>
              <a:off x="9524" y="2060848"/>
              <a:ext cx="7899401" cy="2547938"/>
              <a:chOff x="6" y="1681"/>
              <a:chExt cx="4976" cy="1605"/>
            </a:xfrm>
          </p:grpSpPr>
          <p:grpSp>
            <p:nvGrpSpPr>
              <p:cNvPr id="25628" name="Group 3"/>
              <p:cNvGrpSpPr>
                <a:grpSpLocks/>
              </p:cNvGrpSpPr>
              <p:nvPr/>
            </p:nvGrpSpPr>
            <p:grpSpPr bwMode="auto">
              <a:xfrm>
                <a:off x="1193" y="2800"/>
                <a:ext cx="940" cy="486"/>
                <a:chOff x="1392" y="2269"/>
                <a:chExt cx="1104" cy="611"/>
              </a:xfrm>
            </p:grpSpPr>
            <p:sp>
              <p:nvSpPr>
                <p:cNvPr id="25653" name="Line 4"/>
                <p:cNvSpPr>
                  <a:spLocks noChangeShapeType="1"/>
                </p:cNvSpPr>
                <p:nvPr/>
              </p:nvSpPr>
              <p:spPr bwMode="auto">
                <a:xfrm>
                  <a:off x="1392" y="230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4" name="Line 5"/>
                <p:cNvSpPr>
                  <a:spLocks noChangeShapeType="1"/>
                </p:cNvSpPr>
                <p:nvPr/>
              </p:nvSpPr>
              <p:spPr bwMode="auto">
                <a:xfrm>
                  <a:off x="1523" y="2304"/>
                  <a:ext cx="0" cy="5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5" name="Line 6"/>
                <p:cNvSpPr>
                  <a:spLocks noChangeShapeType="1"/>
                </p:cNvSpPr>
                <p:nvPr/>
              </p:nvSpPr>
              <p:spPr bwMode="auto">
                <a:xfrm>
                  <a:off x="1632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6" name="Line 7"/>
                <p:cNvSpPr>
                  <a:spLocks noChangeShapeType="1"/>
                </p:cNvSpPr>
                <p:nvPr/>
              </p:nvSpPr>
              <p:spPr bwMode="auto">
                <a:xfrm>
                  <a:off x="177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7" name="Line 8"/>
                <p:cNvSpPr>
                  <a:spLocks noChangeShapeType="1"/>
                </p:cNvSpPr>
                <p:nvPr/>
              </p:nvSpPr>
              <p:spPr bwMode="auto">
                <a:xfrm>
                  <a:off x="1955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8" name="Line 9"/>
                <p:cNvSpPr>
                  <a:spLocks noChangeShapeType="1"/>
                </p:cNvSpPr>
                <p:nvPr/>
              </p:nvSpPr>
              <p:spPr bwMode="auto">
                <a:xfrm>
                  <a:off x="2031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60" y="2304"/>
                  <a:ext cx="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0" name="Line 11"/>
                <p:cNvSpPr>
                  <a:spLocks noChangeShapeType="1"/>
                </p:cNvSpPr>
                <p:nvPr/>
              </p:nvSpPr>
              <p:spPr bwMode="auto">
                <a:xfrm>
                  <a:off x="225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1" name="Line 12"/>
                <p:cNvSpPr>
                  <a:spLocks noChangeShapeType="1"/>
                </p:cNvSpPr>
                <p:nvPr/>
              </p:nvSpPr>
              <p:spPr bwMode="auto">
                <a:xfrm>
                  <a:off x="2400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2" name="Oval 13"/>
                <p:cNvSpPr>
                  <a:spLocks noChangeArrowheads="1"/>
                </p:cNvSpPr>
                <p:nvPr/>
              </p:nvSpPr>
              <p:spPr bwMode="auto">
                <a:xfrm>
                  <a:off x="1604" y="2271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3" name="Oval 14"/>
                <p:cNvSpPr>
                  <a:spLocks noChangeArrowheads="1"/>
                </p:cNvSpPr>
                <p:nvPr/>
              </p:nvSpPr>
              <p:spPr bwMode="auto">
                <a:xfrm>
                  <a:off x="1740" y="2275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4" name="Oval 15"/>
                <p:cNvSpPr>
                  <a:spLocks noChangeArrowheads="1"/>
                </p:cNvSpPr>
                <p:nvPr/>
              </p:nvSpPr>
              <p:spPr bwMode="auto">
                <a:xfrm>
                  <a:off x="1920" y="2274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5" name="Oval 16"/>
                <p:cNvSpPr>
                  <a:spLocks noChangeArrowheads="1"/>
                </p:cNvSpPr>
                <p:nvPr/>
              </p:nvSpPr>
              <p:spPr bwMode="auto">
                <a:xfrm>
                  <a:off x="2132" y="2273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6" name="Oval 17"/>
                <p:cNvSpPr>
                  <a:spLocks noChangeArrowheads="1"/>
                </p:cNvSpPr>
                <p:nvPr/>
              </p:nvSpPr>
              <p:spPr bwMode="auto">
                <a:xfrm>
                  <a:off x="2364" y="2272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7" name="Oval 18"/>
                <p:cNvSpPr>
                  <a:spLocks noChangeArrowheads="1"/>
                </p:cNvSpPr>
                <p:nvPr/>
              </p:nvSpPr>
              <p:spPr bwMode="auto">
                <a:xfrm>
                  <a:off x="2226" y="2271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8" name="Oval 19"/>
                <p:cNvSpPr>
                  <a:spLocks noChangeArrowheads="1"/>
                </p:cNvSpPr>
                <p:nvPr/>
              </p:nvSpPr>
              <p:spPr bwMode="auto">
                <a:xfrm>
                  <a:off x="2001" y="2270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9" name="Oval 20"/>
                <p:cNvSpPr>
                  <a:spLocks noChangeArrowheads="1"/>
                </p:cNvSpPr>
                <p:nvPr/>
              </p:nvSpPr>
              <p:spPr bwMode="auto">
                <a:xfrm>
                  <a:off x="1488" y="2269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0" name="Line 21"/>
                <p:cNvSpPr>
                  <a:spLocks noChangeShapeType="1"/>
                </p:cNvSpPr>
                <p:nvPr/>
              </p:nvSpPr>
              <p:spPr bwMode="auto">
                <a:xfrm>
                  <a:off x="1518" y="2395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1" name="Line 22"/>
                <p:cNvSpPr>
                  <a:spLocks noChangeShapeType="1"/>
                </p:cNvSpPr>
                <p:nvPr/>
              </p:nvSpPr>
              <p:spPr bwMode="auto">
                <a:xfrm>
                  <a:off x="1637" y="2443"/>
                  <a:ext cx="32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632" y="2496"/>
                  <a:ext cx="3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32" y="2544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76" y="259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5" name="Line 26"/>
                <p:cNvSpPr>
                  <a:spLocks noChangeShapeType="1"/>
                </p:cNvSpPr>
                <p:nvPr/>
              </p:nvSpPr>
              <p:spPr bwMode="auto">
                <a:xfrm>
                  <a:off x="1953" y="2640"/>
                  <a:ext cx="2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6" name="Line 27"/>
                <p:cNvSpPr>
                  <a:spLocks noChangeShapeType="1"/>
                </p:cNvSpPr>
                <p:nvPr/>
              </p:nvSpPr>
              <p:spPr bwMode="auto">
                <a:xfrm>
                  <a:off x="1953" y="2688"/>
                  <a:ext cx="30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7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273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</p:grpSp>
          <p:sp>
            <p:nvSpPr>
              <p:cNvPr id="25629" name="Line 29"/>
              <p:cNvSpPr>
                <a:spLocks noChangeShapeType="1"/>
              </p:cNvSpPr>
              <p:nvPr/>
            </p:nvSpPr>
            <p:spPr bwMode="auto">
              <a:xfrm>
                <a:off x="48" y="2522"/>
                <a:ext cx="49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0" name="AutoShape 30"/>
              <p:cNvSpPr>
                <a:spLocks noChangeArrowheads="1"/>
              </p:cNvSpPr>
              <p:nvPr/>
            </p:nvSpPr>
            <p:spPr bwMode="auto">
              <a:xfrm>
                <a:off x="702" y="1681"/>
                <a:ext cx="572" cy="497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1" name="Text Box 31"/>
              <p:cNvSpPr txBox="1">
                <a:spLocks noChangeArrowheads="1"/>
              </p:cNvSpPr>
              <p:nvPr/>
            </p:nvSpPr>
            <p:spPr bwMode="auto">
              <a:xfrm>
                <a:off x="702" y="1834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acoustic models</a:t>
                </a:r>
              </a:p>
            </p:txBody>
          </p:sp>
          <p:sp>
            <p:nvSpPr>
              <p:cNvPr id="25632" name="AutoShape 32"/>
              <p:cNvSpPr>
                <a:spLocks noChangeArrowheads="1"/>
              </p:cNvSpPr>
              <p:nvPr/>
            </p:nvSpPr>
            <p:spPr bwMode="auto">
              <a:xfrm>
                <a:off x="2010" y="1681"/>
                <a:ext cx="572" cy="497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3" name="Text Box 33"/>
              <p:cNvSpPr txBox="1">
                <a:spLocks noChangeArrowheads="1"/>
              </p:cNvSpPr>
              <p:nvPr/>
            </p:nvSpPr>
            <p:spPr bwMode="auto">
              <a:xfrm>
                <a:off x="2010" y="1834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phrase lexicon</a:t>
                </a:r>
              </a:p>
            </p:txBody>
          </p:sp>
          <p:sp>
            <p:nvSpPr>
              <p:cNvPr id="25634" name="Text Box 34"/>
              <p:cNvSpPr txBox="1">
                <a:spLocks noChangeArrowheads="1"/>
              </p:cNvSpPr>
              <p:nvPr/>
            </p:nvSpPr>
            <p:spPr bwMode="auto">
              <a:xfrm>
                <a:off x="539" y="2339"/>
                <a:ext cx="735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Syllable Recognition</a:t>
                </a:r>
              </a:p>
            </p:txBody>
          </p:sp>
          <p:sp>
            <p:nvSpPr>
              <p:cNvPr id="25635" name="Text Box 35"/>
              <p:cNvSpPr txBox="1">
                <a:spLocks noChangeArrowheads="1"/>
              </p:cNvSpPr>
              <p:nvPr/>
            </p:nvSpPr>
            <p:spPr bwMode="auto">
              <a:xfrm>
                <a:off x="2108" y="2347"/>
                <a:ext cx="720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77" dir="2700316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Key Phrase Matching</a:t>
                </a:r>
              </a:p>
            </p:txBody>
          </p:sp>
          <p:sp>
            <p:nvSpPr>
              <p:cNvPr id="25636" name="Text Box 36"/>
              <p:cNvSpPr txBox="1">
                <a:spLocks noChangeArrowheads="1"/>
              </p:cNvSpPr>
              <p:nvPr/>
            </p:nvSpPr>
            <p:spPr bwMode="auto">
              <a:xfrm>
                <a:off x="6" y="2216"/>
                <a:ext cx="541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 dirty="0">
                    <a:latin typeface="Times New Roman" pitchFamily="18" charset="0"/>
                    <a:ea typeface="全真魏碑體" pitchFamily="49" charset="-120"/>
                  </a:rPr>
                  <a:t>input utterance</a:t>
                </a: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1274" y="2522"/>
                <a:ext cx="81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1302" y="2304"/>
                <a:ext cx="749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syllable lattice</a:t>
                </a:r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2828" y="2522"/>
                <a:ext cx="69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2841" y="2297"/>
                <a:ext cx="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phrase graph</a:t>
                </a:r>
              </a:p>
            </p:txBody>
          </p:sp>
          <p:sp>
            <p:nvSpPr>
              <p:cNvPr id="25641" name="Text Box 41"/>
              <p:cNvSpPr txBox="1">
                <a:spLocks noChangeArrowheads="1"/>
              </p:cNvSpPr>
              <p:nvPr/>
            </p:nvSpPr>
            <p:spPr bwMode="auto">
              <a:xfrm>
                <a:off x="2798" y="2522"/>
                <a:ext cx="76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concept graph</a:t>
                </a:r>
              </a:p>
            </p:txBody>
          </p:sp>
          <p:sp>
            <p:nvSpPr>
              <p:cNvPr id="25642" name="AutoShape 42"/>
              <p:cNvSpPr>
                <a:spLocks noChangeArrowheads="1"/>
              </p:cNvSpPr>
              <p:nvPr/>
            </p:nvSpPr>
            <p:spPr bwMode="auto">
              <a:xfrm>
                <a:off x="2787" y="1689"/>
                <a:ext cx="572" cy="489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2787" y="1839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concept set</a:t>
                </a:r>
              </a:p>
            </p:txBody>
          </p:sp>
          <p:cxnSp>
            <p:nvCxnSpPr>
              <p:cNvPr id="25644" name="AutoShape 44"/>
              <p:cNvCxnSpPr>
                <a:cxnSpLocks noChangeShapeType="1"/>
                <a:stCxn id="25642" idx="3"/>
                <a:endCxn id="25635" idx="0"/>
              </p:cNvCxnSpPr>
              <p:nvPr/>
            </p:nvCxnSpPr>
            <p:spPr bwMode="auto">
              <a:xfrm rot="5400000">
                <a:off x="2686" y="1960"/>
                <a:ext cx="169" cy="605"/>
              </a:xfrm>
              <a:prstGeom prst="bentConnector3">
                <a:avLst>
                  <a:gd name="adj1" fmla="val 49704"/>
                </a:avLst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45" name="Line 45"/>
              <p:cNvSpPr>
                <a:spLocks noChangeShapeType="1"/>
              </p:cNvSpPr>
              <p:nvPr/>
            </p:nvSpPr>
            <p:spPr bwMode="auto">
              <a:xfrm>
                <a:off x="2295" y="2185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6" name="AutoShape 46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907" cy="498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7" name="Text Box 47"/>
              <p:cNvSpPr txBox="1">
                <a:spLocks noChangeArrowheads="1"/>
              </p:cNvSpPr>
              <p:nvPr/>
            </p:nvSpPr>
            <p:spPr bwMode="auto">
              <a:xfrm>
                <a:off x="3545" y="1850"/>
                <a:ext cx="8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 b="1">
                    <a:latin typeface="Times New Roman" pitchFamily="18" charset="0"/>
                    <a:ea typeface="全真魏碑體" pitchFamily="49" charset="-120"/>
                  </a:rPr>
                  <a:t>phrase/concept language model</a:t>
                </a:r>
              </a:p>
            </p:txBody>
          </p:sp>
          <p:sp>
            <p:nvSpPr>
              <p:cNvPr id="25648" name="Line 48"/>
              <p:cNvSpPr>
                <a:spLocks noChangeShapeType="1"/>
              </p:cNvSpPr>
              <p:nvPr/>
            </p:nvSpPr>
            <p:spPr bwMode="auto">
              <a:xfrm>
                <a:off x="3931" y="2202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9" name="Text Box 49"/>
              <p:cNvSpPr txBox="1">
                <a:spLocks noChangeArrowheads="1"/>
              </p:cNvSpPr>
              <p:nvPr/>
            </p:nvSpPr>
            <p:spPr bwMode="auto">
              <a:xfrm>
                <a:off x="3523" y="2358"/>
                <a:ext cx="695" cy="37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632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 b="1">
                    <a:latin typeface="Times New Roman" pitchFamily="18" charset="0"/>
                    <a:ea typeface="全真魏碑體" pitchFamily="49" charset="-120"/>
                  </a:rPr>
                  <a:t>Semantic Decoding</a:t>
                </a:r>
              </a:p>
            </p:txBody>
          </p:sp>
          <p:sp>
            <p:nvSpPr>
              <p:cNvPr id="25650" name="Line 50"/>
              <p:cNvSpPr>
                <a:spLocks noChangeShapeType="1"/>
              </p:cNvSpPr>
              <p:nvPr/>
            </p:nvSpPr>
            <p:spPr bwMode="auto">
              <a:xfrm>
                <a:off x="988" y="2178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4218" y="2522"/>
                <a:ext cx="694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2" name="Text Box 52"/>
              <p:cNvSpPr txBox="1">
                <a:spLocks noChangeArrowheads="1"/>
              </p:cNvSpPr>
              <p:nvPr/>
            </p:nvSpPr>
            <p:spPr bwMode="auto">
              <a:xfrm>
                <a:off x="4218" y="2228"/>
                <a:ext cx="76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understanding results</a:t>
                </a:r>
              </a:p>
            </p:txBody>
          </p:sp>
        </p:grpSp>
        <p:grpSp>
          <p:nvGrpSpPr>
            <p:cNvPr id="25607" name="Group 77"/>
            <p:cNvGrpSpPr>
              <a:grpSpLocks/>
            </p:cNvGrpSpPr>
            <p:nvPr/>
          </p:nvGrpSpPr>
          <p:grpSpPr bwMode="auto">
            <a:xfrm>
              <a:off x="4408487" y="3867423"/>
              <a:ext cx="3038475" cy="868363"/>
              <a:chOff x="2460" y="2816"/>
              <a:chExt cx="1914" cy="547"/>
            </a:xfrm>
          </p:grpSpPr>
          <p:sp>
            <p:nvSpPr>
              <p:cNvPr id="25610" name="Line 54"/>
              <p:cNvSpPr>
                <a:spLocks noChangeShapeType="1"/>
              </p:cNvSpPr>
              <p:nvPr/>
            </p:nvSpPr>
            <p:spPr bwMode="auto">
              <a:xfrm flipH="1">
                <a:off x="3073" y="2975"/>
                <a:ext cx="450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1" name="Line 55"/>
              <p:cNvSpPr>
                <a:spLocks noChangeShapeType="1"/>
              </p:cNvSpPr>
              <p:nvPr/>
            </p:nvSpPr>
            <p:spPr bwMode="auto">
              <a:xfrm flipH="1">
                <a:off x="2950" y="2980"/>
                <a:ext cx="205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2" name="Line 56"/>
              <p:cNvSpPr>
                <a:spLocks noChangeShapeType="1"/>
              </p:cNvSpPr>
              <p:nvPr/>
            </p:nvSpPr>
            <p:spPr bwMode="auto">
              <a:xfrm>
                <a:off x="2623" y="2986"/>
                <a:ext cx="327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3" name="Line 57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5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4" name="Oval 58"/>
              <p:cNvSpPr>
                <a:spLocks noChangeArrowheads="1"/>
              </p:cNvSpPr>
              <p:nvPr/>
            </p:nvSpPr>
            <p:spPr bwMode="auto">
              <a:xfrm>
                <a:off x="2460" y="2879"/>
                <a:ext cx="163" cy="17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5" name="Oval 59"/>
              <p:cNvSpPr>
                <a:spLocks noChangeArrowheads="1"/>
              </p:cNvSpPr>
              <p:nvPr/>
            </p:nvSpPr>
            <p:spPr bwMode="auto">
              <a:xfrm>
                <a:off x="3155" y="2904"/>
                <a:ext cx="245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6" name="Oval 60"/>
              <p:cNvSpPr>
                <a:spLocks noChangeArrowheads="1"/>
              </p:cNvSpPr>
              <p:nvPr/>
            </p:nvSpPr>
            <p:spPr bwMode="auto">
              <a:xfrm>
                <a:off x="2746" y="3095"/>
                <a:ext cx="163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7" name="Oval 61"/>
              <p:cNvSpPr>
                <a:spLocks noChangeArrowheads="1"/>
              </p:cNvSpPr>
              <p:nvPr/>
            </p:nvSpPr>
            <p:spPr bwMode="auto">
              <a:xfrm>
                <a:off x="3523" y="2866"/>
                <a:ext cx="204" cy="229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8" name="Oval 62"/>
              <p:cNvSpPr>
                <a:spLocks noChangeArrowheads="1"/>
              </p:cNvSpPr>
              <p:nvPr/>
            </p:nvSpPr>
            <p:spPr bwMode="auto">
              <a:xfrm>
                <a:off x="3809" y="2816"/>
                <a:ext cx="163" cy="19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9" name="Oval 63"/>
              <p:cNvSpPr>
                <a:spLocks noChangeArrowheads="1"/>
              </p:cNvSpPr>
              <p:nvPr/>
            </p:nvSpPr>
            <p:spPr bwMode="auto">
              <a:xfrm>
                <a:off x="4020" y="2852"/>
                <a:ext cx="163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0" name="Oval 64"/>
              <p:cNvSpPr>
                <a:spLocks noChangeArrowheads="1"/>
              </p:cNvSpPr>
              <p:nvPr/>
            </p:nvSpPr>
            <p:spPr bwMode="auto">
              <a:xfrm>
                <a:off x="2938" y="3172"/>
                <a:ext cx="176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1" name="Line 65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2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2" name="Line 66"/>
              <p:cNvSpPr>
                <a:spLocks noChangeShapeType="1"/>
              </p:cNvSpPr>
              <p:nvPr/>
            </p:nvSpPr>
            <p:spPr bwMode="auto">
              <a:xfrm flipH="1">
                <a:off x="3114" y="2980"/>
                <a:ext cx="41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3" name="Line 67"/>
              <p:cNvSpPr>
                <a:spLocks noChangeShapeType="1"/>
              </p:cNvSpPr>
              <p:nvPr/>
            </p:nvSpPr>
            <p:spPr bwMode="auto">
              <a:xfrm>
                <a:off x="3727" y="2980"/>
                <a:ext cx="8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4" name="Line 68"/>
              <p:cNvSpPr>
                <a:spLocks noChangeShapeType="1"/>
              </p:cNvSpPr>
              <p:nvPr/>
            </p:nvSpPr>
            <p:spPr bwMode="auto">
              <a:xfrm flipH="1">
                <a:off x="3122" y="2980"/>
                <a:ext cx="401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5" name="Line 70"/>
              <p:cNvSpPr>
                <a:spLocks noChangeShapeType="1"/>
              </p:cNvSpPr>
              <p:nvPr/>
            </p:nvSpPr>
            <p:spPr bwMode="auto">
              <a:xfrm flipH="1">
                <a:off x="4054" y="3019"/>
                <a:ext cx="204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6" name="Oval 71"/>
              <p:cNvSpPr>
                <a:spLocks noChangeArrowheads="1"/>
              </p:cNvSpPr>
              <p:nvPr/>
            </p:nvSpPr>
            <p:spPr bwMode="auto">
              <a:xfrm>
                <a:off x="4218" y="2872"/>
                <a:ext cx="156" cy="17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7" name="Oval 72"/>
              <p:cNvSpPr>
                <a:spLocks noChangeArrowheads="1"/>
              </p:cNvSpPr>
              <p:nvPr/>
            </p:nvSpPr>
            <p:spPr bwMode="auto">
              <a:xfrm>
                <a:off x="3809" y="3067"/>
                <a:ext cx="286" cy="230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</p:grpSp>
      </p:grpSp>
      <p:sp>
        <p:nvSpPr>
          <p:cNvPr id="25608" name="Text Box 74"/>
          <p:cNvSpPr txBox="1">
            <a:spLocks noChangeArrowheads="1"/>
          </p:cNvSpPr>
          <p:nvPr/>
        </p:nvSpPr>
        <p:spPr bwMode="auto">
          <a:xfrm>
            <a:off x="76199" y="5157789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9" rIns="91354" bIns="45679">
            <a:spAutoFit/>
          </a:bodyPr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endParaRPr lang="zh-TW" altLang="zh-TW" sz="2000" b="1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25609" name="Text Box 76"/>
          <p:cNvSpPr txBox="1">
            <a:spLocks noChangeArrowheads="1"/>
          </p:cNvSpPr>
          <p:nvPr/>
        </p:nvSpPr>
        <p:spPr bwMode="auto">
          <a:xfrm>
            <a:off x="-1" y="4797152"/>
            <a:ext cx="8172451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9" rIns="91354" bIns="4567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zh-TW" sz="2400" b="1" dirty="0" smtClean="0">
                <a:latin typeface="Times New Roman" pitchFamily="18" charset="0"/>
              </a:rPr>
              <a:t>An Example</a:t>
            </a:r>
          </a:p>
          <a:p>
            <a:pPr eaLnBrk="1" hangingPunct="1">
              <a:defRPr/>
            </a:pPr>
            <a:r>
              <a:rPr lang="en-US" altLang="zh-TW" b="1" dirty="0" smtClean="0">
                <a:latin typeface="Times New Roman" pitchFamily="18" charset="0"/>
              </a:rPr>
              <a:t>  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utterance:      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請幫我</a:t>
            </a:r>
            <a:r>
              <a:rPr lang="zh-TW" altLang="en-US" sz="2200" u="sng" dirty="0" smtClean="0">
                <a:latin typeface="Times New Roman" pitchFamily="18" charset="0"/>
                <a:ea typeface="華康魏碑體" pitchFamily="65" charset="-120"/>
              </a:rPr>
              <a:t>查一下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zh-TW" altLang="en-US" sz="2200" u="sng" dirty="0" smtClean="0">
                <a:latin typeface="Times New Roman" pitchFamily="18" charset="0"/>
                <a:ea typeface="華康魏碑體" pitchFamily="65" charset="-120"/>
              </a:rPr>
              <a:t>台灣銀行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 的 </a:t>
            </a:r>
            <a:r>
              <a:rPr lang="zh-TW" altLang="en-US" sz="2200" u="sng" dirty="0" smtClean="0">
                <a:latin typeface="Times New Roman" pitchFamily="18" charset="0"/>
                <a:ea typeface="華康魏碑體" pitchFamily="65" charset="-120"/>
              </a:rPr>
              <a:t>電話號碼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 是幾號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?</a:t>
            </a:r>
          </a:p>
          <a:p>
            <a:pPr eaLnBrk="1" hangingPunct="1">
              <a:defRPr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 key phrases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  <a:sym typeface="Wingdings" pitchFamily="2" charset="2"/>
              </a:rPr>
              <a:t>:  (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  <a:sym typeface="Wingdings" pitchFamily="2" charset="2"/>
              </a:rPr>
              <a:t>查一下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  <a:sym typeface="Wingdings" pitchFamily="2" charset="2"/>
              </a:rPr>
              <a:t>) - 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( 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台灣銀行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) - (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電話號碼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)</a:t>
            </a:r>
          </a:p>
          <a:p>
            <a:pPr eaLnBrk="1" hangingPunct="1">
              <a:defRPr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 concept:        (inquiry) - (target) - (phone number)</a:t>
            </a:r>
          </a:p>
        </p:txBody>
      </p:sp>
      <p:sp>
        <p:nvSpPr>
          <p:cNvPr id="25604" name="Line 11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0" y="6381328"/>
            <a:ext cx="9144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kumimoji="1" lang="en-US" altLang="zh-TW" sz="2400" b="1" dirty="0" smtClean="0">
                <a:latin typeface="Times New Roman" pitchFamily="18" charset="0"/>
                <a:ea typeface="新細明體" pitchFamily="18" charset="-120"/>
              </a:rPr>
              <a:t>Deep Learning Approaches</a:t>
            </a:r>
            <a:endParaRPr kumimoji="1" lang="en-US" altLang="zh-TW" sz="2400" b="1" dirty="0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6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Speaker Verification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573338" y="2960688"/>
            <a:ext cx="1739900" cy="1208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63500" dir="3187806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Feature Extraction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875213" y="2960688"/>
            <a:ext cx="1465262" cy="120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71847" dir="2700237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Verification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1260475" y="353695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4321175" y="3530600"/>
            <a:ext cx="56673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22413" y="2743200"/>
            <a:ext cx="882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342063" y="2984500"/>
            <a:ext cx="1050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yes/no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6340475" y="354330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01600" y="1012825"/>
            <a:ext cx="87741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Verifying the speaker as claimed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Applications requiring verification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Text dependent/independent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Integrated with other verification schemes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4876800" y="4876800"/>
            <a:ext cx="1425575" cy="1397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81320" dir="2319588" algn="ctr" rotWithShape="0">
              <a:srgbClr val="CCECFF"/>
            </a:outerShdw>
          </a:effectLst>
        </p:spPr>
        <p:txBody>
          <a:bodyPr lIns="91434" tIns="45718" rIns="91434" bIns="45718"/>
          <a:lstStyle/>
          <a:p>
            <a:pPr algn="ctr" eaLnBrk="0" hangingPunct="0">
              <a:spcBef>
                <a:spcPts val="350"/>
              </a:spcBef>
            </a:pPr>
            <a:endParaRPr kumimoji="0" lang="en-US" altLang="zh-TW" sz="600" b="1">
              <a:latin typeface="Times New Roman" pitchFamily="18" charset="0"/>
            </a:endParaRPr>
          </a:p>
          <a:p>
            <a:pPr algn="ctr" eaLnBrk="0" hangingPunct="0">
              <a:spcBef>
                <a:spcPts val="350"/>
              </a:spcBef>
            </a:pPr>
            <a:r>
              <a:rPr kumimoji="0" lang="en-US" altLang="zh-TW" b="1">
                <a:latin typeface="Times New Roman" pitchFamily="18" charset="0"/>
              </a:rPr>
              <a:t>Speaker Models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5410200" y="4083050"/>
            <a:ext cx="381000" cy="941388"/>
          </a:xfrm>
          <a:prstGeom prst="upDownArrow">
            <a:avLst>
              <a:gd name="adj1" fmla="val 50000"/>
              <a:gd name="adj2" fmla="val 49417"/>
            </a:avLst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4" tIns="45718" rIns="91434" bIns="45718"/>
          <a:lstStyle/>
          <a:p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00800" y="6165304"/>
            <a:ext cx="8774113" cy="43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Deep Learning Approaches</a:t>
            </a:r>
            <a:endParaRPr lang="en-US" altLang="zh-TW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68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6513" y="115888"/>
            <a:ext cx="913288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ctr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</a:rPr>
              <a:t>Voice-based Information Retrieval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6675" y="855663"/>
            <a:ext cx="8953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Instructions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Documents (or Multi-media Documents including Speech Information)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98425" y="2416175"/>
            <a:ext cx="8740775" cy="3100388"/>
            <a:chOff x="62" y="1536"/>
            <a:chExt cx="5506" cy="1953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49" y="1734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665" y="1536"/>
              <a:ext cx="12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instruction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784" y="1845"/>
              <a:ext cx="254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請問鼎泰豐的地址？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4265" y="1639"/>
              <a:ext cx="106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instruction</a:t>
              </a:r>
            </a:p>
          </p:txBody>
        </p:sp>
        <p:sp>
          <p:nvSpPr>
            <p:cNvPr id="27658" name="AutoShape 9" descr="花崗石"/>
            <p:cNvSpPr>
              <a:spLocks noChangeArrowheads="1"/>
            </p:cNvSpPr>
            <p:nvPr/>
          </p:nvSpPr>
          <p:spPr bwMode="auto">
            <a:xfrm rot="1598416">
              <a:off x="1715" y="1994"/>
              <a:ext cx="71" cy="576"/>
            </a:xfrm>
            <a:prstGeom prst="downArrow">
              <a:avLst>
                <a:gd name="adj1" fmla="val 50000"/>
                <a:gd name="adj2" fmla="val 20281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59" name="AutoShape 10" descr="花崗石"/>
            <p:cNvSpPr>
              <a:spLocks noChangeArrowheads="1"/>
            </p:cNvSpPr>
            <p:nvPr/>
          </p:nvSpPr>
          <p:spPr bwMode="auto">
            <a:xfrm rot="19339010" flipH="1">
              <a:off x="2535" y="1988"/>
              <a:ext cx="55" cy="529"/>
            </a:xfrm>
            <a:prstGeom prst="downArrow">
              <a:avLst>
                <a:gd name="adj1" fmla="val 50000"/>
                <a:gd name="adj2" fmla="val 24045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60" name="AutoShape 11" descr="花崗石"/>
            <p:cNvSpPr>
              <a:spLocks noChangeArrowheads="1"/>
            </p:cNvSpPr>
            <p:nvPr/>
          </p:nvSpPr>
          <p:spPr bwMode="auto">
            <a:xfrm rot="3194071" flipH="1">
              <a:off x="2280" y="1975"/>
              <a:ext cx="63" cy="856"/>
            </a:xfrm>
            <a:prstGeom prst="downArrow">
              <a:avLst>
                <a:gd name="adj1" fmla="val 50000"/>
                <a:gd name="adj2" fmla="val 33968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1" name="AutoShape 12" descr="花崗石"/>
            <p:cNvSpPr>
              <a:spLocks noChangeArrowheads="1"/>
            </p:cNvSpPr>
            <p:nvPr/>
          </p:nvSpPr>
          <p:spPr bwMode="auto">
            <a:xfrm rot="-2016716">
              <a:off x="3168" y="2156"/>
              <a:ext cx="64" cy="330"/>
            </a:xfrm>
            <a:prstGeom prst="downArrow">
              <a:avLst>
                <a:gd name="adj1" fmla="val 50000"/>
                <a:gd name="adj2" fmla="val 12890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2784" y="2470"/>
              <a:ext cx="2448" cy="57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4416" y="2270"/>
              <a:ext cx="105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documents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2928" y="2662"/>
              <a:ext cx="2448" cy="626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65" name="Text Box 16"/>
            <p:cNvSpPr txBox="1">
              <a:spLocks noChangeArrowheads="1"/>
            </p:cNvSpPr>
            <p:nvPr/>
          </p:nvSpPr>
          <p:spPr bwMode="auto">
            <a:xfrm>
              <a:off x="3072" y="2854"/>
              <a:ext cx="2448" cy="57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5520" y="2520"/>
              <a:ext cx="4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2784" y="3048"/>
              <a:ext cx="139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926" y="3241"/>
              <a:ext cx="139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3068" y="3390"/>
              <a:ext cx="245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144" y="2701"/>
              <a:ext cx="2256" cy="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288" y="2893"/>
              <a:ext cx="2256" cy="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72" name="Text Box 23"/>
            <p:cNvSpPr txBox="1">
              <a:spLocks noChangeArrowheads="1"/>
            </p:cNvSpPr>
            <p:nvPr/>
          </p:nvSpPr>
          <p:spPr bwMode="auto">
            <a:xfrm>
              <a:off x="432" y="3062"/>
              <a:ext cx="2256" cy="4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62" y="3085"/>
              <a:ext cx="217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202" y="3277"/>
              <a:ext cx="217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5" name="Text Box 26"/>
            <p:cNvSpPr txBox="1">
              <a:spLocks noChangeArrowheads="1"/>
            </p:cNvSpPr>
            <p:nvPr/>
          </p:nvSpPr>
          <p:spPr bwMode="auto">
            <a:xfrm>
              <a:off x="480" y="2472"/>
              <a:ext cx="1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documents</a:t>
              </a:r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376" y="3432"/>
              <a:ext cx="2396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3216" y="3000"/>
              <a:ext cx="2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sz="2000" dirty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sz="2000" dirty="0" smtClean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27678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240"/>
              <a:ext cx="22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79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800"/>
              <a:ext cx="1848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653" name="Line 3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68400" y="5805264"/>
            <a:ext cx="8953500" cy="110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Locate exactly the desired utterances</a:t>
            </a:r>
            <a:endParaRPr lang="en-US" altLang="zh-TW" sz="2200" b="1" dirty="0">
              <a:latin typeface="Times New Roman" pitchFamily="18" charset="0"/>
            </a:endParaRPr>
          </a:p>
          <a:p>
            <a:pPr marL="190500" indent="-190500" algn="just"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Text descriptions not needed for indexing/retrieving </a:t>
            </a:r>
            <a:r>
              <a:rPr lang="en-US" altLang="zh-TW" sz="2200" b="1" dirty="0" smtClean="0">
                <a:latin typeface="Times New Roman" pitchFamily="18" charset="0"/>
              </a:rPr>
              <a:t>purposes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Deep Learning Approaches</a:t>
            </a:r>
            <a:endParaRPr lang="en-US" altLang="zh-TW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V="1">
            <a:off x="2236788" y="466916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Spoken Dialogue Systems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" y="914400"/>
            <a:ext cx="9144000" cy="212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Almost all human-network interactions can be accomplished by spoken dialogue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Speech understanding, speech synthesis, dialogue </a:t>
            </a:r>
            <a:r>
              <a:rPr lang="en-US" altLang="zh-TW" sz="2100" b="1" dirty="0" smtClean="0">
                <a:latin typeface="Times New Roman" pitchFamily="18" charset="0"/>
              </a:rPr>
              <a:t>management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 smtClean="0">
                <a:latin typeface="Times New Roman" pitchFamily="18" charset="0"/>
              </a:rPr>
              <a:t>Mission-oriented/</a:t>
            </a:r>
            <a:r>
              <a:rPr lang="en-US" altLang="zh-TW" sz="2100" b="1" dirty="0" err="1" smtClean="0">
                <a:latin typeface="Times New Roman" pitchFamily="18" charset="0"/>
              </a:rPr>
              <a:t>chatbot</a:t>
            </a:r>
            <a:endParaRPr lang="en-US" altLang="zh-TW" sz="2100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System/user/mixed initiatives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Reliability/efficiency, dialogue modeling/flow control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Transaction success rate/average number of dialogue turns</a:t>
            </a:r>
          </a:p>
        </p:txBody>
      </p:sp>
      <p:grpSp>
        <p:nvGrpSpPr>
          <p:cNvPr id="28677" name="Group 37"/>
          <p:cNvGrpSpPr>
            <a:grpSpLocks/>
          </p:cNvGrpSpPr>
          <p:nvPr/>
        </p:nvGrpSpPr>
        <p:grpSpPr bwMode="auto">
          <a:xfrm>
            <a:off x="0" y="3068960"/>
            <a:ext cx="6444208" cy="3168334"/>
            <a:chOff x="4" y="1565"/>
            <a:chExt cx="5085" cy="2451"/>
          </a:xfrm>
        </p:grpSpPr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1133" y="1565"/>
              <a:ext cx="2740" cy="2451"/>
            </a:xfrm>
            <a:prstGeom prst="rect">
              <a:avLst/>
            </a:prstGeom>
            <a:solidFill>
              <a:srgbClr val="E1F4FF">
                <a:alpha val="50195"/>
              </a:srgbClr>
            </a:solidFill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1" name="AutoShape 8"/>
            <p:cNvSpPr>
              <a:spLocks noChangeArrowheads="1"/>
            </p:cNvSpPr>
            <p:nvPr/>
          </p:nvSpPr>
          <p:spPr bwMode="auto">
            <a:xfrm>
              <a:off x="4253" y="2378"/>
              <a:ext cx="821" cy="511"/>
            </a:xfrm>
            <a:prstGeom prst="flowChartMagneticDisk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lIns="91366" tIns="45683" rIns="91366" bIns="45683" anchor="ctr" anchorCtr="1"/>
            <a:lstStyle/>
            <a:p>
              <a:pPr algn="ctr" eaLnBrk="0" hangingPunct="0">
                <a:lnSpc>
                  <a:spcPct val="60000"/>
                </a:lnSpc>
              </a:pPr>
              <a:endParaRPr kumimoji="0" lang="en-US" altLang="zh-TW" sz="1400" b="1" dirty="0">
                <a:latin typeface="Times New Roman" pitchFamily="18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TW" sz="1400" b="1" dirty="0">
                  <a:latin typeface="Times New Roman" pitchFamily="18" charset="0"/>
                </a:rPr>
                <a:t>Databases</a:t>
              </a:r>
              <a:endParaRPr lang="en-US" altLang="zh-TW" sz="1400" dirty="0">
                <a:latin typeface="Times New Roman" pitchFamily="18" charset="0"/>
              </a:endParaRP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1998" y="1621"/>
              <a:ext cx="1460" cy="38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Sentence Generation </a:t>
              </a:r>
            </a:p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and Speech Synthesis</a:t>
              </a: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1069" y="1866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Output Speech</a:t>
              </a: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1069" y="3292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Input Speech</a:t>
              </a:r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 flipV="1">
              <a:off x="2983" y="2042"/>
              <a:ext cx="8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1021" y="1850"/>
              <a:ext cx="973" cy="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1014" y="1857"/>
              <a:ext cx="0" cy="61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665" y="2460"/>
              <a:ext cx="793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Dialogue</a:t>
              </a:r>
            </a:p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 flipV="1">
              <a:off x="3459" y="2723"/>
              <a:ext cx="795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H="1">
              <a:off x="2188" y="2998"/>
              <a:ext cx="0" cy="45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029" y="3454"/>
              <a:ext cx="1517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Speech Recognition and Understanding</a:t>
              </a:r>
            </a:p>
          </p:txBody>
        </p:sp>
        <p:sp>
          <p:nvSpPr>
            <p:cNvPr id="28692" name="Text Box 19"/>
            <p:cNvSpPr txBox="1">
              <a:spLocks noChangeArrowheads="1"/>
            </p:cNvSpPr>
            <p:nvPr/>
          </p:nvSpPr>
          <p:spPr bwMode="auto">
            <a:xfrm>
              <a:off x="2974" y="2958"/>
              <a:ext cx="80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User’s Intention</a:t>
              </a:r>
            </a:p>
          </p:txBody>
        </p:sp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1424" y="2460"/>
              <a:ext cx="881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Discourse Context</a:t>
              </a:r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V="1">
              <a:off x="1005" y="3792"/>
              <a:ext cx="1010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1007" y="3310"/>
              <a:ext cx="0" cy="48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2311" y="2724"/>
              <a:ext cx="35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 flipV="1">
              <a:off x="2977" y="2998"/>
              <a:ext cx="6" cy="46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2974" y="1968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Response to the user</a:t>
              </a:r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316" y="2740"/>
              <a:ext cx="95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endParaRPr kumimoji="0" lang="zh-TW" altLang="zh-TW" sz="2200">
                <a:solidFill>
                  <a:srgbClr val="FF0066"/>
                </a:solidFill>
                <a:latin typeface="Benguiat Bk BT" pitchFamily="18" charset="0"/>
              </a:endParaRPr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 flipH="1" flipV="1">
              <a:off x="4635" y="2083"/>
              <a:ext cx="1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701" name="Oval 28"/>
            <p:cNvSpPr>
              <a:spLocks noChangeArrowheads="1"/>
            </p:cNvSpPr>
            <p:nvPr/>
          </p:nvSpPr>
          <p:spPr bwMode="auto">
            <a:xfrm>
              <a:off x="4180" y="1600"/>
              <a:ext cx="909" cy="486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kumimoji="0" lang="en-US" altLang="zh-TW" sz="1400" b="1" dirty="0"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28702" name="Oval 29"/>
            <p:cNvSpPr>
              <a:spLocks noChangeArrowheads="1"/>
            </p:cNvSpPr>
            <p:nvPr/>
          </p:nvSpPr>
          <p:spPr bwMode="auto">
            <a:xfrm>
              <a:off x="265" y="2485"/>
              <a:ext cx="1025" cy="525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kumimoji="0" lang="en-US" altLang="zh-TW" sz="1400" b="1" dirty="0">
                  <a:latin typeface="Benguiat Bk BT" pitchFamily="18" charset="0"/>
                </a:rPr>
                <a:t>Networks</a:t>
              </a:r>
            </a:p>
          </p:txBody>
        </p:sp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 flipH="1">
              <a:off x="4" y="1836"/>
              <a:ext cx="5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 dirty="0">
                  <a:solidFill>
                    <a:srgbClr val="000066"/>
                  </a:solidFill>
                  <a:latin typeface="Times New Roman" pitchFamily="18" charset="0"/>
                  <a:ea typeface="全真魏碑體" pitchFamily="49" charset="-120"/>
                </a:rPr>
                <a:t>Users</a:t>
              </a:r>
              <a:endParaRPr lang="en-US" altLang="zh-TW" sz="1400" b="1" dirty="0">
                <a:solidFill>
                  <a:srgbClr val="663300"/>
                </a:solidFill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3774" y="3212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latin typeface="Times New Roman" pitchFamily="18" charset="0"/>
                </a:rPr>
                <a:t>Dialogue Server</a:t>
              </a:r>
            </a:p>
          </p:txBody>
        </p:sp>
        <p:graphicFrame>
          <p:nvGraphicFramePr>
            <p:cNvPr id="28705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593677"/>
                </p:ext>
              </p:extLst>
            </p:nvPr>
          </p:nvGraphicFramePr>
          <p:xfrm>
            <a:off x="104" y="1955"/>
            <a:ext cx="29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8" name="CorelDRAW" r:id="rId4" imgW="1590675" imgH="2085975" progId="CorelDRAW.Graphic.9">
                    <p:embed/>
                  </p:oleObj>
                </mc:Choice>
                <mc:Fallback>
                  <p:oleObj name="CorelDRAW" r:id="rId4" imgW="1590675" imgH="2085975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1955"/>
                          <a:ext cx="29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6" name="Group 33"/>
            <p:cNvGrpSpPr>
              <a:grpSpLocks/>
            </p:cNvGrpSpPr>
            <p:nvPr/>
          </p:nvGrpSpPr>
          <p:grpSpPr bwMode="auto">
            <a:xfrm rot="3107657" flipH="1" flipV="1">
              <a:off x="402" y="2297"/>
              <a:ext cx="311" cy="195"/>
              <a:chOff x="4249" y="1654"/>
              <a:chExt cx="429" cy="190"/>
            </a:xfrm>
          </p:grpSpPr>
          <p:sp>
            <p:nvSpPr>
              <p:cNvPr id="28707" name="Line 34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8" name="Line 35"/>
              <p:cNvSpPr>
                <a:spLocks noChangeShapeType="1"/>
              </p:cNvSpPr>
              <p:nvPr/>
            </p:nvSpPr>
            <p:spPr bwMode="auto">
              <a:xfrm flipH="1">
                <a:off x="4249" y="1790"/>
                <a:ext cx="387" cy="54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9" name="Line 36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70" cy="36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</p:grpSp>
      </p:grpSp>
      <p:sp>
        <p:nvSpPr>
          <p:cNvPr id="28678" name="Line 3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0" y="6453336"/>
            <a:ext cx="9144000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 indent="-187325">
              <a:lnSpc>
                <a:spcPct val="90000"/>
              </a:lnSpc>
              <a:buSzPct val="120000"/>
              <a:buFontTx/>
              <a:buChar char="•"/>
              <a:tabLst>
                <a:tab pos="187325" algn="l"/>
              </a:tabLst>
            </a:pPr>
            <a:r>
              <a:rPr kumimoji="1" lang="en-US" altLang="zh-TW" sz="2100" b="1" dirty="0" smtClean="0">
                <a:latin typeface="Times New Roman" pitchFamily="18" charset="0"/>
                <a:ea typeface="新細明體" pitchFamily="18" charset="-120"/>
              </a:rPr>
              <a:t>Deep Learning Approaches</a:t>
            </a:r>
            <a:endParaRPr kumimoji="1" lang="en-US" altLang="zh-TW" sz="2100" b="1" dirty="0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599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9132887" cy="56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3100" b="1" smtClean="0">
                <a:latin typeface="Times New Roman" pitchFamily="18" charset="0"/>
              </a:rPr>
              <a:t>Spoken Document Understanding and Organization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981075"/>
            <a:ext cx="9021762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Unlike the Written Documents which are easily shown on the screen for user to browse and select, Spoken Documents are just Audio Signals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the user can’t listen each one from the beginning to the end during browsing               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better approaches for understanding/organization of spoken documents becomes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     necessary 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Spoken Document Segmentation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segmenting a spoken document into short paragraphs, each with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	            a central topic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Spoken Document Summarization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generating a summary (in text or speech form) for each short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     paragraph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Title Generation for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generating a title (in text or speech form) for each short paragraph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Key Term Extraction and Key Term Graph Construction for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xtracting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a set of key terms for each spoken document, and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    constructing key term graphs for a collection of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Semantic Structuring of Spoken Documen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construction of semantic structure of spoken documents into graphical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hierarchies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Deep Learning Approaches</a:t>
            </a:r>
            <a:endParaRPr lang="en-US" altLang="zh-TW" sz="22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zh-TW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938"/>
            <a:ext cx="91440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Multi-lingual Functionalities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3" y="828675"/>
            <a:ext cx="9132887" cy="602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Code-Switching Problem</a:t>
            </a:r>
            <a:endParaRPr lang="en-US" altLang="zh-TW" sz="2200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English words/phrases inserted in spoken Chinese sentences as an example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人人都用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Computers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，家家都上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Internet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不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？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啦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the whole sentence switched  from Chinese to English as an 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			       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準備好了嗎？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Let’s go!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Cross-language Information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globalized network with multi-lingual content/users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cross-language network information processing with a certain input language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Dialects/Accents</a:t>
            </a:r>
            <a:endParaRPr lang="en-US" altLang="zh-TW" sz="2200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hundreds of Chinese dialects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code-switching problem─ Chinese dialects mixed with Mandarin (or plus English)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Mandarin with a variety of strong accents as an example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Global/Local Languages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Language Dependent/Independent Technologies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Code-Switching Speech Processing, Speech-to-speech Translation, </a:t>
            </a: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Computer-assisted </a:t>
            </a: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Language </a:t>
            </a: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Learning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Deep Learning Approaches</a:t>
            </a:r>
            <a:endParaRPr lang="en-US" altLang="zh-TW" sz="2200" b="1" dirty="0" smtClean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anchor="ctr" anchorCtr="0">
            <a:spAutoFit/>
          </a:bodyPr>
          <a:lstStyle/>
          <a:p>
            <a:pPr algn="l">
              <a:defRPr/>
            </a:pPr>
            <a:r>
              <a:rPr lang="en-US" altLang="zh-TW" sz="33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Computer-Assisted Language Learning</a:t>
            </a:r>
            <a:endParaRPr lang="zh-TW" altLang="en-US" sz="3300" b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908050"/>
            <a:ext cx="8686800" cy="5834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Globalized World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every one needs to learn one or more languages in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 to the native language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Language Learning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one-to-one tutoring most effective but with high cost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Computers not as good as Human Tutors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software reproduced easily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used repeatedly any time, anywhere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never get tired or bored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Learning of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pronunciation, vocabulary, grammar, sentences, dialogues, etc.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 sometimes in form of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Deep Learning Approaches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5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字方塊 2"/>
          <p:cNvSpPr txBox="1">
            <a:spLocks noChangeArrowheads="1"/>
          </p:cNvSpPr>
          <p:nvPr/>
        </p:nvSpPr>
        <p:spPr bwMode="auto">
          <a:xfrm>
            <a:off x="36513" y="1158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cs typeface="Times New Roman" pitchFamily="18" charset="0"/>
              </a:rPr>
              <a:t>Sampling of Signals</a:t>
            </a:r>
            <a:endParaRPr lang="zh-TW" altLang="en-US" sz="33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3" name="群組 2"/>
          <p:cNvGrpSpPr>
            <a:grpSpLocks/>
          </p:cNvGrpSpPr>
          <p:nvPr/>
        </p:nvGrpSpPr>
        <p:grpSpPr bwMode="auto">
          <a:xfrm>
            <a:off x="395288" y="2420938"/>
            <a:ext cx="8247062" cy="2160587"/>
            <a:chOff x="395288" y="2420938"/>
            <a:chExt cx="8247062" cy="2160587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2420938"/>
              <a:ext cx="8247062" cy="2160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348038" y="2689225"/>
              <a:ext cx="792162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X(t)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875463" y="2420938"/>
              <a:ext cx="792162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X[n]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19700" y="3716338"/>
              <a:ext cx="431800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72450" y="3644900"/>
              <a:ext cx="431800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n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2"/>
          <p:cNvSpPr txBox="1">
            <a:spLocks noChangeArrowheads="1"/>
          </p:cNvSpPr>
          <p:nvPr/>
        </p:nvSpPr>
        <p:spPr bwMode="auto">
          <a:xfrm>
            <a:off x="36513" y="131763"/>
            <a:ext cx="5508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cs typeface="Times New Roman" pitchFamily="18" charset="0"/>
              </a:rPr>
              <a:t>Double Levels of Information</a:t>
            </a:r>
            <a:endParaRPr lang="zh-TW" altLang="en-US" sz="33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47" name="群組 2"/>
          <p:cNvGrpSpPr>
            <a:grpSpLocks/>
          </p:cNvGrpSpPr>
          <p:nvPr/>
        </p:nvGrpSpPr>
        <p:grpSpPr bwMode="auto">
          <a:xfrm>
            <a:off x="523875" y="1700213"/>
            <a:ext cx="8224838" cy="4537075"/>
            <a:chOff x="523875" y="1700807"/>
            <a:chExt cx="8224838" cy="4536481"/>
          </a:xfrm>
        </p:grpSpPr>
        <p:pic>
          <p:nvPicPr>
            <p:cNvPr id="614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1736725"/>
              <a:ext cx="8224838" cy="450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661025" y="1700807"/>
              <a:ext cx="2844800" cy="720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字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(Character)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5963" y="2421438"/>
              <a:ext cx="2303462" cy="719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詞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(Word)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11863" y="3753175"/>
              <a:ext cx="2736850" cy="719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句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(Sentence)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58888" y="3138894"/>
              <a:ext cx="3852862" cy="936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人人用電腦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82975" y="3178576"/>
              <a:ext cx="1403350" cy="865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0"/>
            <a:ext cx="9172575" cy="98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2900" b="1" smtClean="0">
                <a:latin typeface="Times New Roman" pitchFamily="18" charset="0"/>
                <a:ea typeface="華康隸書體" pitchFamily="49" charset="-120"/>
              </a:rPr>
              <a:t>Speech Signal Processing – Processing of Double-Level Information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7950" y="1125538"/>
            <a:ext cx="273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Speech Signal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140200" y="11906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Sampling</a:t>
            </a:r>
            <a:endParaRPr lang="en-US" altLang="zh-TW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516688" y="119062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Processing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211638" y="38608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Structure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7950" y="4791075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Knowledge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539750" y="1700213"/>
            <a:ext cx="3241675" cy="841375"/>
            <a:chOff x="340" y="1071"/>
            <a:chExt cx="2042" cy="530"/>
          </a:xfrm>
        </p:grpSpPr>
        <p:pic>
          <p:nvPicPr>
            <p:cNvPr id="721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071"/>
              <a:ext cx="20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6" name="Text Box 10"/>
            <p:cNvSpPr txBox="1">
              <a:spLocks noChangeArrowheads="1"/>
            </p:cNvSpPr>
            <p:nvPr/>
          </p:nvSpPr>
          <p:spPr bwMode="auto">
            <a:xfrm>
              <a:off x="340" y="138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今       天       的</a:t>
              </a:r>
            </a:p>
          </p:txBody>
        </p:sp>
      </p:grpSp>
      <p:grpSp>
        <p:nvGrpSpPr>
          <p:cNvPr id="7177" name="Group 11"/>
          <p:cNvGrpSpPr>
            <a:grpSpLocks/>
          </p:cNvGrpSpPr>
          <p:nvPr/>
        </p:nvGrpSpPr>
        <p:grpSpPr bwMode="auto">
          <a:xfrm>
            <a:off x="539750" y="3781425"/>
            <a:ext cx="3240088" cy="800100"/>
            <a:chOff x="340" y="2523"/>
            <a:chExt cx="2041" cy="504"/>
          </a:xfrm>
        </p:grpSpPr>
        <p:pic>
          <p:nvPicPr>
            <p:cNvPr id="721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523"/>
              <a:ext cx="204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4" name="Text Box 13"/>
            <p:cNvSpPr txBox="1">
              <a:spLocks noChangeArrowheads="1"/>
            </p:cNvSpPr>
            <p:nvPr/>
          </p:nvSpPr>
          <p:spPr bwMode="auto">
            <a:xfrm>
              <a:off x="340" y="2815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常          好</a:t>
              </a:r>
            </a:p>
          </p:txBody>
        </p:sp>
      </p:grp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827088" y="5445125"/>
            <a:ext cx="8636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793750" y="57340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Lexicon</a:t>
            </a:r>
          </a:p>
        </p:txBody>
      </p:sp>
      <p:sp>
        <p:nvSpPr>
          <p:cNvPr id="7180" name="AutoShape 16"/>
          <p:cNvSpPr>
            <a:spLocks noChangeArrowheads="1"/>
          </p:cNvSpPr>
          <p:nvPr/>
        </p:nvSpPr>
        <p:spPr bwMode="auto">
          <a:xfrm>
            <a:off x="1763713" y="5445125"/>
            <a:ext cx="9144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1697038" y="573405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Grammar</a:t>
            </a:r>
          </a:p>
        </p:txBody>
      </p:sp>
      <p:grpSp>
        <p:nvGrpSpPr>
          <p:cNvPr id="7182" name="Group 18"/>
          <p:cNvGrpSpPr>
            <a:grpSpLocks/>
          </p:cNvGrpSpPr>
          <p:nvPr/>
        </p:nvGrpSpPr>
        <p:grpSpPr bwMode="auto">
          <a:xfrm>
            <a:off x="3924300" y="4494213"/>
            <a:ext cx="3168650" cy="1814512"/>
            <a:chOff x="2472" y="2745"/>
            <a:chExt cx="1996" cy="1143"/>
          </a:xfrm>
        </p:grpSpPr>
        <p:sp>
          <p:nvSpPr>
            <p:cNvPr id="7196" name="Line 19"/>
            <p:cNvSpPr>
              <a:spLocks noChangeShapeType="1"/>
            </p:cNvSpPr>
            <p:nvPr/>
          </p:nvSpPr>
          <p:spPr bwMode="auto">
            <a:xfrm>
              <a:off x="3560" y="274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7" name="Line 20"/>
            <p:cNvSpPr>
              <a:spLocks noChangeShapeType="1"/>
            </p:cNvSpPr>
            <p:nvPr/>
          </p:nvSpPr>
          <p:spPr bwMode="auto">
            <a:xfrm>
              <a:off x="3061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8" name="Line 21"/>
            <p:cNvSpPr>
              <a:spLocks noChangeShapeType="1"/>
            </p:cNvSpPr>
            <p:nvPr/>
          </p:nvSpPr>
          <p:spPr bwMode="auto">
            <a:xfrm>
              <a:off x="4059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9" name="Line 22"/>
            <p:cNvSpPr>
              <a:spLocks noChangeShapeType="1"/>
            </p:cNvSpPr>
            <p:nvPr/>
          </p:nvSpPr>
          <p:spPr bwMode="auto">
            <a:xfrm>
              <a:off x="2880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0" name="Line 23"/>
            <p:cNvSpPr>
              <a:spLocks noChangeShapeType="1"/>
            </p:cNvSpPr>
            <p:nvPr/>
          </p:nvSpPr>
          <p:spPr bwMode="auto">
            <a:xfrm>
              <a:off x="3243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1" name="Line 24"/>
            <p:cNvSpPr>
              <a:spLocks noChangeShapeType="1"/>
            </p:cNvSpPr>
            <p:nvPr/>
          </p:nvSpPr>
          <p:spPr bwMode="auto">
            <a:xfrm>
              <a:off x="3878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2" name="Line 25"/>
            <p:cNvSpPr>
              <a:spLocks noChangeShapeType="1"/>
            </p:cNvSpPr>
            <p:nvPr/>
          </p:nvSpPr>
          <p:spPr bwMode="auto">
            <a:xfrm>
              <a:off x="4241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3" name="Line 26"/>
            <p:cNvSpPr>
              <a:spLocks noChangeShapeType="1"/>
            </p:cNvSpPr>
            <p:nvPr/>
          </p:nvSpPr>
          <p:spPr bwMode="auto">
            <a:xfrm>
              <a:off x="2880" y="342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4" name="Line 27"/>
            <p:cNvSpPr>
              <a:spLocks noChangeShapeType="1"/>
            </p:cNvSpPr>
            <p:nvPr/>
          </p:nvSpPr>
          <p:spPr bwMode="auto">
            <a:xfrm>
              <a:off x="2699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5" name="Line 28"/>
            <p:cNvSpPr>
              <a:spLocks noChangeShapeType="1"/>
            </p:cNvSpPr>
            <p:nvPr/>
          </p:nvSpPr>
          <p:spPr bwMode="auto">
            <a:xfrm>
              <a:off x="3061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6" name="Line 29"/>
            <p:cNvSpPr>
              <a:spLocks noChangeShapeType="1"/>
            </p:cNvSpPr>
            <p:nvPr/>
          </p:nvSpPr>
          <p:spPr bwMode="auto">
            <a:xfrm>
              <a:off x="3061" y="28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7" name="Line 30"/>
            <p:cNvSpPr>
              <a:spLocks noChangeShapeType="1"/>
            </p:cNvSpPr>
            <p:nvPr/>
          </p:nvSpPr>
          <p:spPr bwMode="auto">
            <a:xfrm>
              <a:off x="2880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8" name="Line 31"/>
            <p:cNvSpPr>
              <a:spLocks noChangeShapeType="1"/>
            </p:cNvSpPr>
            <p:nvPr/>
          </p:nvSpPr>
          <p:spPr bwMode="auto">
            <a:xfrm>
              <a:off x="3878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9" name="Line 32"/>
            <p:cNvSpPr>
              <a:spLocks noChangeShapeType="1"/>
            </p:cNvSpPr>
            <p:nvPr/>
          </p:nvSpPr>
          <p:spPr bwMode="auto">
            <a:xfrm>
              <a:off x="2699" y="356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10" name="Text Box 33"/>
            <p:cNvSpPr txBox="1">
              <a:spLocks noChangeArrowheads="1"/>
            </p:cNvSpPr>
            <p:nvPr/>
          </p:nvSpPr>
          <p:spPr bwMode="auto">
            <a:xfrm>
              <a:off x="2472" y="3657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  的</a:t>
              </a:r>
            </a:p>
          </p:txBody>
        </p:sp>
        <p:sp>
          <p:nvSpPr>
            <p:cNvPr id="7211" name="Text Box 34"/>
            <p:cNvSpPr txBox="1">
              <a:spLocks noChangeArrowheads="1"/>
            </p:cNvSpPr>
            <p:nvPr/>
          </p:nvSpPr>
          <p:spPr bwMode="auto">
            <a:xfrm>
              <a:off x="2472" y="3158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華康魏碑體" pitchFamily="65" charset="-120"/>
                  <a:ea typeface="華康魏碑體" pitchFamily="65" charset="-120"/>
                </a:rPr>
                <a:t> </a:t>
              </a: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今天的  天氣</a:t>
              </a:r>
            </a:p>
          </p:txBody>
        </p:sp>
        <p:sp>
          <p:nvSpPr>
            <p:cNvPr id="7212" name="Text Box 35"/>
            <p:cNvSpPr txBox="1">
              <a:spLocks noChangeArrowheads="1"/>
            </p:cNvSpPr>
            <p:nvPr/>
          </p:nvSpPr>
          <p:spPr bwMode="auto">
            <a:xfrm>
              <a:off x="3651" y="3158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非常  好</a:t>
              </a:r>
            </a:p>
          </p:txBody>
        </p:sp>
      </p:grpSp>
      <p:sp>
        <p:nvSpPr>
          <p:cNvPr id="7183" name="Rectangle 36"/>
          <p:cNvSpPr>
            <a:spLocks noChangeArrowheads="1"/>
          </p:cNvSpPr>
          <p:nvPr/>
        </p:nvSpPr>
        <p:spPr bwMode="auto">
          <a:xfrm>
            <a:off x="6661150" y="1989138"/>
            <a:ext cx="2087563" cy="1873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6805613" y="2205038"/>
            <a:ext cx="12239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5" name="Text Box 38"/>
          <p:cNvSpPr txBox="1">
            <a:spLocks noChangeArrowheads="1"/>
          </p:cNvSpPr>
          <p:nvPr/>
        </p:nvSpPr>
        <p:spPr bwMode="auto">
          <a:xfrm>
            <a:off x="6854825" y="2341563"/>
            <a:ext cx="1150938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Algorithm</a:t>
            </a:r>
          </a:p>
        </p:txBody>
      </p:sp>
      <p:sp>
        <p:nvSpPr>
          <p:cNvPr id="7186" name="Text Box 39"/>
          <p:cNvSpPr txBox="1">
            <a:spLocks noChangeArrowheads="1"/>
          </p:cNvSpPr>
          <p:nvPr/>
        </p:nvSpPr>
        <p:spPr bwMode="auto">
          <a:xfrm>
            <a:off x="6732588" y="334962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Chips or Computers</a:t>
            </a:r>
          </a:p>
        </p:txBody>
      </p:sp>
      <p:sp>
        <p:nvSpPr>
          <p:cNvPr id="7187" name="Arc 40"/>
          <p:cNvSpPr>
            <a:spLocks/>
          </p:cNvSpPr>
          <p:nvPr/>
        </p:nvSpPr>
        <p:spPr bwMode="auto">
          <a:xfrm rot="10800000" flipH="1">
            <a:off x="6740525" y="3941763"/>
            <a:ext cx="561975" cy="647700"/>
          </a:xfrm>
          <a:custGeom>
            <a:avLst/>
            <a:gdLst>
              <a:gd name="T0" fmla="*/ 0 w 21056"/>
              <a:gd name="T1" fmla="*/ 0 h 21600"/>
              <a:gd name="T2" fmla="*/ 2147483647 w 21056"/>
              <a:gd name="T3" fmla="*/ 2147483647 h 21600"/>
              <a:gd name="T4" fmla="*/ 0 w 2105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56" h="21600" fill="none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</a:path>
              <a:path w="21056" h="21600" stroke="0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8" name="Arc 41"/>
          <p:cNvSpPr>
            <a:spLocks/>
          </p:cNvSpPr>
          <p:nvPr/>
        </p:nvSpPr>
        <p:spPr bwMode="auto">
          <a:xfrm rot="-3570732">
            <a:off x="5729288" y="2070100"/>
            <a:ext cx="769937" cy="360363"/>
          </a:xfrm>
          <a:custGeom>
            <a:avLst/>
            <a:gdLst>
              <a:gd name="T0" fmla="*/ 0 w 32979"/>
              <a:gd name="T1" fmla="*/ 2147483647 h 21600"/>
              <a:gd name="T2" fmla="*/ 2147483647 w 32979"/>
              <a:gd name="T3" fmla="*/ 2147483647 h 21600"/>
              <a:gd name="T4" fmla="*/ 2147483647 w 3297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979" h="21600" fill="none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</a:path>
              <a:path w="32979" h="21600" stroke="0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  <a:lnTo>
                  <a:pt x="11379" y="21600"/>
                </a:lnTo>
                <a:lnTo>
                  <a:pt x="0" y="324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9" name="Arc 42"/>
          <p:cNvSpPr>
            <a:spLocks/>
          </p:cNvSpPr>
          <p:nvPr/>
        </p:nvSpPr>
        <p:spPr bwMode="auto">
          <a:xfrm rot="10620504" flipH="1">
            <a:off x="2700338" y="4646613"/>
            <a:ext cx="1150937" cy="914400"/>
          </a:xfrm>
          <a:custGeom>
            <a:avLst/>
            <a:gdLst>
              <a:gd name="T0" fmla="*/ 2147483647 w 16718"/>
              <a:gd name="T1" fmla="*/ 0 h 21021"/>
              <a:gd name="T2" fmla="*/ 2147483647 w 16718"/>
              <a:gd name="T3" fmla="*/ 2147483647 h 21021"/>
              <a:gd name="T4" fmla="*/ 0 w 16718"/>
              <a:gd name="T5" fmla="*/ 2147483647 h 2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18" h="21021" fill="none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</a:path>
              <a:path w="16718" h="21021" stroke="0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  <a:lnTo>
                  <a:pt x="0" y="21021"/>
                </a:lnTo>
                <a:lnTo>
                  <a:pt x="496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7190" name="Group 43"/>
          <p:cNvGrpSpPr>
            <a:grpSpLocks/>
          </p:cNvGrpSpPr>
          <p:nvPr/>
        </p:nvGrpSpPr>
        <p:grpSpPr bwMode="auto">
          <a:xfrm>
            <a:off x="539750" y="2565400"/>
            <a:ext cx="3240088" cy="1008063"/>
            <a:chOff x="340" y="1616"/>
            <a:chExt cx="2041" cy="635"/>
          </a:xfrm>
        </p:grpSpPr>
        <p:graphicFrame>
          <p:nvGraphicFramePr>
            <p:cNvPr id="7194" name="Object 44"/>
            <p:cNvGraphicFramePr>
              <a:graphicFrameLocks noChangeAspect="1"/>
            </p:cNvGraphicFramePr>
            <p:nvPr/>
          </p:nvGraphicFramePr>
          <p:xfrm>
            <a:off x="340" y="1616"/>
            <a:ext cx="204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點陣圖影像" r:id="rId6" imgW="2190476" imgH="495369" progId="Paint.Picture">
                    <p:embed/>
                  </p:oleObj>
                </mc:Choice>
                <mc:Fallback>
                  <p:oleObj name="點陣圖影像" r:id="rId6" imgW="2190476" imgH="49536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16"/>
                          <a:ext cx="204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Text Box 45"/>
            <p:cNvSpPr txBox="1">
              <a:spLocks noChangeArrowheads="1"/>
            </p:cNvSpPr>
            <p:nvPr/>
          </p:nvSpPr>
          <p:spPr bwMode="auto">
            <a:xfrm>
              <a:off x="340" y="203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天     氣         非</a:t>
              </a:r>
            </a:p>
          </p:txBody>
        </p:sp>
      </p:grpSp>
      <p:sp>
        <p:nvSpPr>
          <p:cNvPr id="7191" name="Arc 46"/>
          <p:cNvSpPr>
            <a:spLocks/>
          </p:cNvSpPr>
          <p:nvPr/>
        </p:nvSpPr>
        <p:spPr bwMode="auto">
          <a:xfrm rot="10498380" flipV="1">
            <a:off x="3635375" y="2636838"/>
            <a:ext cx="411163" cy="142875"/>
          </a:xfrm>
          <a:custGeom>
            <a:avLst/>
            <a:gdLst>
              <a:gd name="T0" fmla="*/ 0 w 24676"/>
              <a:gd name="T1" fmla="*/ 2147483647 h 21600"/>
              <a:gd name="T2" fmla="*/ 2147483647 w 24676"/>
              <a:gd name="T3" fmla="*/ 2147483647 h 21600"/>
              <a:gd name="T4" fmla="*/ 2147483647 w 2467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676" h="21600" fill="none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</a:path>
              <a:path w="24676" h="21600" stroke="0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  <a:lnTo>
                  <a:pt x="3076" y="21600"/>
                </a:lnTo>
                <a:lnTo>
                  <a:pt x="0" y="22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7192" name="Object 47"/>
          <p:cNvGraphicFramePr>
            <a:graphicFrameLocks noChangeAspect="1"/>
          </p:cNvGraphicFramePr>
          <p:nvPr/>
        </p:nvGraphicFramePr>
        <p:xfrm>
          <a:off x="4140200" y="2420938"/>
          <a:ext cx="17287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點陣圖影像" r:id="rId8" imgW="1333333" imgH="542857" progId="Paint.Picture">
                  <p:embed/>
                </p:oleObj>
              </mc:Choice>
              <mc:Fallback>
                <p:oleObj name="點陣圖影像" r:id="rId8" imgW="1333333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20938"/>
                        <a:ext cx="17287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Line 4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1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1331640" y="2348809"/>
            <a:ext cx="7574670" cy="3456420"/>
            <a:chOff x="1677851" y="3128531"/>
            <a:chExt cx="7286638" cy="2808312"/>
          </a:xfrm>
        </p:grpSpPr>
        <p:sp>
          <p:nvSpPr>
            <p:cNvPr id="101" name="雲朵形 100"/>
            <p:cNvSpPr/>
            <p:nvPr/>
          </p:nvSpPr>
          <p:spPr>
            <a:xfrm>
              <a:off x="1677851" y="3128531"/>
              <a:ext cx="7286638" cy="2808312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64288" y="4410824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51720" y="4437112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TW" sz="2800" b="1" dirty="0" smtClean="0">
                <a:latin typeface="Times New Roman" pitchFamily="18" charset="0"/>
              </a:rPr>
              <a:t>Well-Known Application Examples of Speech and Language Technologies  – Speaking Personal Assistant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3792"/>
            <a:ext cx="5766799" cy="1567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 eaLnBrk="1" hangingPunct="1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Examples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Weather in New York next week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Who is the president of US ? What did he say today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How can I go to National Taiwan University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Short messaging, personal scheduling, etc.</a:t>
            </a:r>
            <a:endParaRPr lang="en-US" altLang="zh-TW" sz="1800" dirty="0">
              <a:latin typeface="Times New Roman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815977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5933261"/>
            <a:ext cx="9144000" cy="7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Examples: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Siri (Apple), Google Now (Google), Cortana </a:t>
            </a:r>
            <a:r>
              <a:rPr lang="en-US" altLang="zh-TW" sz="1800" dirty="0">
                <a:latin typeface="Times New Roman" pitchFamily="18" charset="0"/>
              </a:rPr>
              <a:t>(</a:t>
            </a:r>
            <a:r>
              <a:rPr lang="en-US" altLang="zh-TW" sz="1800" dirty="0" smtClean="0">
                <a:latin typeface="Times New Roman" pitchFamily="18" charset="0"/>
              </a:rPr>
              <a:t>Microsoft)</a:t>
            </a:r>
            <a:endParaRPr lang="en-US" altLang="zh-TW" sz="1800" dirty="0">
              <a:latin typeface="Times New Roman" pitchFamily="18" charset="0"/>
            </a:endParaRPr>
          </a:p>
        </p:txBody>
      </p:sp>
      <p:grpSp>
        <p:nvGrpSpPr>
          <p:cNvPr id="11280" name="群組 11279"/>
          <p:cNvGrpSpPr/>
          <p:nvPr/>
        </p:nvGrpSpPr>
        <p:grpSpPr>
          <a:xfrm>
            <a:off x="19065" y="2511482"/>
            <a:ext cx="8888519" cy="3437798"/>
            <a:chOff x="19065" y="2367538"/>
            <a:chExt cx="8888519" cy="3437798"/>
          </a:xfrm>
        </p:grpSpPr>
        <p:pic>
          <p:nvPicPr>
            <p:cNvPr id="6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82" y="2367538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8" name="文字方塊 7"/>
            <p:cNvSpPr txBox="1"/>
            <p:nvPr/>
          </p:nvSpPr>
          <p:spPr>
            <a:xfrm>
              <a:off x="19065" y="2916477"/>
              <a:ext cx="1476000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 smtClean="0"/>
                <a:t>Output  Speech</a:t>
              </a:r>
            </a:p>
            <a:p>
              <a:pPr algn="ctr"/>
              <a:r>
                <a:rPr lang="en-US" altLang="zh-TW" sz="1600" dirty="0" smtClean="0"/>
                <a:t>Signals</a:t>
              </a:r>
              <a:endParaRPr lang="zh-TW" altLang="en-US" sz="1600" dirty="0"/>
            </a:p>
          </p:txBody>
        </p:sp>
        <p:sp>
          <p:nvSpPr>
            <p:cNvPr id="9" name="文字方塊 8"/>
            <p:cNvSpPr txBox="1">
              <a:spLocks noChangeAspect="1"/>
            </p:cNvSpPr>
            <p:nvPr/>
          </p:nvSpPr>
          <p:spPr>
            <a:xfrm>
              <a:off x="3610460" y="24978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Language</a:t>
              </a:r>
            </a:p>
            <a:p>
              <a:pPr algn="ctr"/>
              <a:r>
                <a:rPr lang="en-US" altLang="zh-TW" dirty="0" smtClean="0"/>
                <a:t>Generation</a:t>
              </a:r>
              <a:endParaRPr lang="zh-TW" altLang="en-US" dirty="0"/>
            </a:p>
          </p:txBody>
        </p:sp>
        <p:pic>
          <p:nvPicPr>
            <p:cNvPr id="10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88082" y="3573016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11" name="文字方塊 10"/>
            <p:cNvSpPr txBox="1"/>
            <p:nvPr/>
          </p:nvSpPr>
          <p:spPr>
            <a:xfrm>
              <a:off x="27828" y="4221088"/>
              <a:ext cx="1409728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 smtClean="0"/>
                <a:t>Input  Speech</a:t>
              </a:r>
            </a:p>
            <a:p>
              <a:pPr algn="ctr"/>
              <a:r>
                <a:rPr lang="en-US" altLang="zh-TW" sz="1600" dirty="0" smtClean="0"/>
                <a:t>Signals</a:t>
              </a:r>
              <a:endParaRPr lang="zh-TW" altLang="en-US" sz="1600" dirty="0"/>
            </a:p>
          </p:txBody>
        </p:sp>
        <p:sp>
          <p:nvSpPr>
            <p:cNvPr id="12" name="文字方塊 11"/>
            <p:cNvSpPr txBox="1">
              <a:spLocks noChangeAspect="1"/>
            </p:cNvSpPr>
            <p:nvPr/>
          </p:nvSpPr>
          <p:spPr>
            <a:xfrm>
              <a:off x="3611616" y="36450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Language</a:t>
              </a:r>
            </a:p>
            <a:p>
              <a:pPr algn="ctr"/>
              <a:r>
                <a:rPr lang="en-US" altLang="zh-TW" dirty="0" smtClean="0"/>
                <a:t>Understanding</a:t>
              </a:r>
              <a:endParaRPr lang="zh-TW" altLang="en-US" dirty="0"/>
            </a:p>
          </p:txBody>
        </p:sp>
        <p:sp>
          <p:nvSpPr>
            <p:cNvPr id="13" name="文字方塊 12"/>
            <p:cNvSpPr txBox="1">
              <a:spLocks noChangeAspect="1"/>
            </p:cNvSpPr>
            <p:nvPr/>
          </p:nvSpPr>
          <p:spPr>
            <a:xfrm>
              <a:off x="1782386" y="2497824"/>
              <a:ext cx="13284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Speech</a:t>
              </a:r>
            </a:p>
            <a:p>
              <a:pPr algn="ctr"/>
              <a:r>
                <a:rPr lang="en-US" altLang="zh-TW" dirty="0" smtClean="0"/>
                <a:t>Synthesis</a:t>
              </a:r>
              <a:endParaRPr lang="zh-TW" altLang="en-US" dirty="0"/>
            </a:p>
          </p:txBody>
        </p:sp>
        <p:sp>
          <p:nvSpPr>
            <p:cNvPr id="15" name="文字方塊 14"/>
            <p:cNvSpPr txBox="1">
              <a:spLocks/>
            </p:cNvSpPr>
            <p:nvPr/>
          </p:nvSpPr>
          <p:spPr>
            <a:xfrm>
              <a:off x="5644500" y="3667273"/>
              <a:ext cx="1080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Dialogue</a:t>
              </a:r>
            </a:p>
            <a:p>
              <a:pPr algn="ctr"/>
              <a:r>
                <a:rPr lang="en-US" altLang="zh-TW" dirty="0" smtClean="0"/>
                <a:t>Manager</a:t>
              </a:r>
              <a:endParaRPr lang="zh-TW" altLang="en-US" dirty="0"/>
            </a:p>
          </p:txBody>
        </p:sp>
        <p:sp>
          <p:nvSpPr>
            <p:cNvPr id="16" name="文字方塊 15"/>
            <p:cNvSpPr txBox="1">
              <a:spLocks noChangeAspect="1"/>
            </p:cNvSpPr>
            <p:nvPr/>
          </p:nvSpPr>
          <p:spPr>
            <a:xfrm>
              <a:off x="3036972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Information</a:t>
              </a:r>
            </a:p>
            <a:p>
              <a:pPr algn="ctr"/>
              <a:r>
                <a:rPr lang="en-US" altLang="zh-TW" dirty="0" smtClean="0"/>
                <a:t>Retrieval</a:t>
              </a:r>
              <a:endParaRPr lang="zh-TW" altLang="en-US" dirty="0"/>
            </a:p>
          </p:txBody>
        </p:sp>
        <p:sp>
          <p:nvSpPr>
            <p:cNvPr id="17" name="文字方塊 16"/>
            <p:cNvSpPr txBox="1">
              <a:spLocks noChangeAspect="1"/>
            </p:cNvSpPr>
            <p:nvPr/>
          </p:nvSpPr>
          <p:spPr>
            <a:xfrm>
              <a:off x="4636388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Knowledge</a:t>
              </a:r>
            </a:p>
            <a:p>
              <a:pPr algn="ctr"/>
              <a:r>
                <a:rPr lang="en-US" altLang="zh-TW" dirty="0" smtClean="0"/>
                <a:t>Graph</a:t>
              </a:r>
              <a:endParaRPr lang="zh-TW" altLang="en-US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396076" y="3933056"/>
              <a:ext cx="360000" cy="20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1396372" y="2708920"/>
              <a:ext cx="360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124220" y="2708920"/>
              <a:ext cx="468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3124372" y="3930967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5169019" y="3933056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6508596" y="4347403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5868144" y="4337738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>
              <a:spLocks noChangeAspect="1"/>
            </p:cNvSpPr>
            <p:nvPr/>
          </p:nvSpPr>
          <p:spPr>
            <a:xfrm>
              <a:off x="7683584" y="4869160"/>
              <a:ext cx="1224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Machine</a:t>
              </a:r>
            </a:p>
            <a:p>
              <a:pPr algn="ctr"/>
              <a:r>
                <a:rPr lang="en-US" altLang="zh-TW" dirty="0" smtClean="0"/>
                <a:t>Translation</a:t>
              </a:r>
              <a:endParaRPr lang="zh-TW" altLang="en-US" dirty="0"/>
            </a:p>
          </p:txBody>
        </p:sp>
        <p:sp>
          <p:nvSpPr>
            <p:cNvPr id="14" name="文字方塊 13"/>
            <p:cNvSpPr txBox="1">
              <a:spLocks noChangeAspect="1"/>
            </p:cNvSpPr>
            <p:nvPr/>
          </p:nvSpPr>
          <p:spPr>
            <a:xfrm>
              <a:off x="1796466" y="3662804"/>
              <a:ext cx="1327754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Speech</a:t>
              </a:r>
            </a:p>
            <a:p>
              <a:pPr algn="ctr"/>
              <a:r>
                <a:rPr lang="en-US" altLang="zh-TW" dirty="0" smtClean="0"/>
                <a:t>Recognition</a:t>
              </a:r>
              <a:endParaRPr lang="zh-TW" altLang="en-US" dirty="0"/>
            </a:p>
          </p:txBody>
        </p:sp>
        <p:sp>
          <p:nvSpPr>
            <p:cNvPr id="18" name="文字方塊 17"/>
            <p:cNvSpPr txBox="1">
              <a:spLocks noChangeAspect="1"/>
            </p:cNvSpPr>
            <p:nvPr/>
          </p:nvSpPr>
          <p:spPr>
            <a:xfrm>
              <a:off x="6247579" y="4869160"/>
              <a:ext cx="118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Question</a:t>
              </a:r>
            </a:p>
            <a:p>
              <a:pPr algn="ctr"/>
              <a:r>
                <a:rPr lang="en-US" altLang="zh-TW" dirty="0" smtClean="0"/>
                <a:t>Answering</a:t>
              </a:r>
              <a:endParaRPr lang="zh-TW" altLang="en-US" dirty="0"/>
            </a:p>
          </p:txBody>
        </p:sp>
        <p:sp>
          <p:nvSpPr>
            <p:cNvPr id="35" name="文字方塊 34"/>
            <p:cNvSpPr txBox="1">
              <a:spLocks noChangeAspect="1"/>
            </p:cNvSpPr>
            <p:nvPr/>
          </p:nvSpPr>
          <p:spPr>
            <a:xfrm>
              <a:off x="1376681" y="4869160"/>
              <a:ext cx="1179095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Wikipedia</a:t>
              </a:r>
              <a:endParaRPr lang="zh-TW" altLang="en-US" dirty="0"/>
            </a:p>
          </p:txBody>
        </p:sp>
        <p:cxnSp>
          <p:nvCxnSpPr>
            <p:cNvPr id="39" name="肘形接點 38"/>
            <p:cNvCxnSpPr/>
            <p:nvPr/>
          </p:nvCxnSpPr>
          <p:spPr>
            <a:xfrm>
              <a:off x="5169019" y="2754253"/>
              <a:ext cx="1195561" cy="908551"/>
            </a:xfrm>
            <a:prstGeom prst="bentConnector3">
              <a:avLst>
                <a:gd name="adj1" fmla="val 9925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4372346" y="5192325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5963012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7425083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V="1">
              <a:off x="2661692" y="5229200"/>
              <a:ext cx="324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接點 56"/>
            <p:cNvCxnSpPr>
              <a:endCxn id="19" idx="0"/>
            </p:cNvCxnSpPr>
            <p:nvPr/>
          </p:nvCxnSpPr>
          <p:spPr>
            <a:xfrm>
              <a:off x="6747224" y="3969024"/>
              <a:ext cx="1548360" cy="90013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/>
            <p:nvPr/>
          </p:nvCxnSpPr>
          <p:spPr>
            <a:xfrm flipV="1">
              <a:off x="4139952" y="4346446"/>
              <a:ext cx="1562459" cy="226359"/>
            </a:xfrm>
            <a:prstGeom prst="bentConnector3">
              <a:avLst>
                <a:gd name="adj1" fmla="val 10007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9" name="肘形接點 11268"/>
            <p:cNvCxnSpPr/>
            <p:nvPr/>
          </p:nvCxnSpPr>
          <p:spPr>
            <a:xfrm rot="10800000" flipV="1">
              <a:off x="3695166" y="4582468"/>
              <a:ext cx="447853" cy="28669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4" name="直線接點 11273"/>
            <p:cNvCxnSpPr/>
            <p:nvPr/>
          </p:nvCxnSpPr>
          <p:spPr>
            <a:xfrm>
              <a:off x="3772772" y="5805264"/>
              <a:ext cx="43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9" name="直線單箭頭接點 11278"/>
            <p:cNvCxnSpPr/>
            <p:nvPr/>
          </p:nvCxnSpPr>
          <p:spPr>
            <a:xfrm flipV="1">
              <a:off x="809277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377229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V="1">
              <a:off x="6796628" y="5517232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868144" y="855015"/>
            <a:ext cx="3275856" cy="1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Special Questions: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 smtClean="0">
                <a:latin typeface="Times New Roman" pitchFamily="18" charset="0"/>
              </a:rPr>
              <a:t>唐詩宋詞</a:t>
            </a:r>
            <a:r>
              <a:rPr lang="en-US" altLang="zh-TW" sz="1800" dirty="0" smtClean="0">
                <a:latin typeface="Times New Roman" pitchFamily="18" charset="0"/>
              </a:rPr>
              <a:t>, </a:t>
            </a:r>
            <a:r>
              <a:rPr lang="zh-TW" altLang="en-US" sz="1800" dirty="0" smtClean="0">
                <a:latin typeface="Times New Roman" pitchFamily="18" charset="0"/>
              </a:rPr>
              <a:t>出師表</a:t>
            </a:r>
            <a:r>
              <a:rPr lang="en-US" altLang="zh-TW" sz="1800" dirty="0" smtClean="0">
                <a:latin typeface="Times New Roman" pitchFamily="18" charset="0"/>
              </a:rPr>
              <a:t>…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 smtClean="0">
                <a:latin typeface="Times New Roman" pitchFamily="18" charset="0"/>
              </a:rPr>
              <a:t>說個笑話</a:t>
            </a:r>
            <a:r>
              <a:rPr lang="en-US" altLang="zh-TW" sz="1800" dirty="0" smtClean="0">
                <a:latin typeface="Times New Roman" pitchFamily="18" charset="0"/>
              </a:rPr>
              <a:t>…</a:t>
            </a:r>
            <a:endParaRPr lang="en-US" altLang="zh-TW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3400" y="2667000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Tx/>
              <a:buChar char="•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53975"/>
            <a:ext cx="892651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Voice-based Network Access</a:t>
            </a:r>
          </a:p>
        </p:txBody>
      </p:sp>
      <p:graphicFrame>
        <p:nvGraphicFramePr>
          <p:cNvPr id="8197" name="Object 5"/>
          <p:cNvGraphicFramePr>
            <a:graphicFrameLocks/>
          </p:cNvGraphicFramePr>
          <p:nvPr/>
        </p:nvGraphicFramePr>
        <p:xfrm>
          <a:off x="3846513" y="1616075"/>
          <a:ext cx="590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4" imgW="126890" imgH="241091" progId="Equation.3">
                  <p:embed/>
                </p:oleObj>
              </mc:Choice>
              <mc:Fallback>
                <p:oleObj name="Equation" r:id="rId4" imgW="126890" imgH="2410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1616075"/>
                        <a:ext cx="5905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3400" y="2971800"/>
            <a:ext cx="2590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 typeface="Wingdings" pitchFamily="2" charset="2"/>
              <a:buChar char="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pic>
        <p:nvPicPr>
          <p:cNvPr id="8199" name="Picture 7" descr="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355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867400" y="2286000"/>
            <a:ext cx="223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Content Analysis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pic>
        <p:nvPicPr>
          <p:cNvPr id="8201" name="Picture 9" descr="cellpho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6360">
            <a:off x="2032000" y="1524000"/>
            <a:ext cx="2111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143000" y="22860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 Interface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2992438" y="1371600"/>
            <a:ext cx="2952750" cy="10795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143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392363" y="1882775"/>
            <a:ext cx="549275" cy="160338"/>
            <a:chOff x="1594" y="2233"/>
            <a:chExt cx="346" cy="129"/>
          </a:xfrm>
        </p:grpSpPr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 rot="21294229" flipV="1">
              <a:off x="1594" y="2333"/>
              <a:ext cx="147" cy="29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 rot="21294229" flipV="1">
              <a:off x="1691" y="2233"/>
              <a:ext cx="249" cy="51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rot="-305771" flipH="1" flipV="1">
              <a:off x="1696" y="2293"/>
              <a:ext cx="45" cy="35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205" name="Line 16"/>
          <p:cNvSpPr>
            <a:spLocks noChangeShapeType="1"/>
          </p:cNvSpPr>
          <p:nvPr/>
        </p:nvSpPr>
        <p:spPr bwMode="auto">
          <a:xfrm flipV="1">
            <a:off x="5776913" y="1828800"/>
            <a:ext cx="700087" cy="539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endParaRPr lang="zh-TW" alt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3544888" y="173513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Internet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429000" y="3200400"/>
            <a:ext cx="2655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User-Content Interaction</a:t>
            </a:r>
          </a:p>
        </p:txBody>
      </p:sp>
      <p:sp>
        <p:nvSpPr>
          <p:cNvPr id="8208" name="AutoShape 20"/>
          <p:cNvSpPr>
            <a:spLocks noChangeArrowheads="1"/>
          </p:cNvSpPr>
          <p:nvPr/>
        </p:nvSpPr>
        <p:spPr bwMode="auto">
          <a:xfrm>
            <a:off x="3657600" y="2667000"/>
            <a:ext cx="1676400" cy="457200"/>
          </a:xfrm>
          <a:prstGeom prst="leftRightArrow">
            <a:avLst>
              <a:gd name="adj1" fmla="val 35417"/>
              <a:gd name="adj2" fmla="val 70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9" name="Rectangle 21"/>
          <p:cNvSpPr>
            <a:spLocks noChangeArrowheads="1"/>
          </p:cNvSpPr>
          <p:nvPr/>
        </p:nvSpPr>
        <p:spPr bwMode="auto">
          <a:xfrm>
            <a:off x="0" y="3644900"/>
            <a:ext cx="91440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User Interface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when keyboards/mice inadequate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Content Analysis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 help in browsing/retrieval of multimedia content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User-Content Interaction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all text-based interaction can be accomplished by spoken language</a:t>
            </a:r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0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2495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User Interface </a:t>
            </a:r>
            <a:r>
              <a:rPr lang="en-US" altLang="zh-TW" sz="29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Wireless Communications Technologies </a:t>
            </a:r>
            <a:r>
              <a:rPr lang="en-US" altLang="zh-TW" sz="2900" b="1" dirty="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have Created </a:t>
            </a:r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a Whole Variety of User Terminals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284538"/>
            <a:ext cx="9036050" cy="335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at Any Time, from Anywhere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Smart </a:t>
            </a:r>
            <a:r>
              <a:rPr lang="en-US" altLang="zh-TW" sz="2000" b="1" dirty="0" smtClean="0">
                <a:latin typeface="Times New Roman" pitchFamily="18" charset="0"/>
              </a:rPr>
              <a:t>phones, </a:t>
            </a:r>
            <a:r>
              <a:rPr lang="en-US" altLang="zh-TW" sz="2000" b="1" dirty="0">
                <a:latin typeface="Times New Roman" pitchFamily="18" charset="0"/>
              </a:rPr>
              <a:t>Hand-held Devices, Notebooks, Vehicular Electronics, Hands-free Interfaces, Home Appliances, Wearable Devices…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Small in Size, Light in Weight, Ubiquitous, Invisible…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Post-PC Era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Keyboard/Mouse Most Convenient for PC’s not Convenient any longer</a:t>
            </a:r>
          </a:p>
          <a:p>
            <a:pPr marL="673100" lvl="1" indent="-284163" defTabSz="1358900">
              <a:lnSpc>
                <a:spcPct val="90000"/>
              </a:lnSpc>
              <a:buClr>
                <a:schemeClr val="tx1"/>
              </a:buClr>
              <a:buSzPct val="50000"/>
              <a:buFont typeface="Wingdings" pitchFamily="2" charset="2"/>
              <a:buNone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800" dirty="0">
                <a:latin typeface="Times New Roman" pitchFamily="18" charset="0"/>
              </a:rPr>
              <a:t>— </a:t>
            </a:r>
            <a:r>
              <a:rPr lang="en-US" altLang="zh-TW" dirty="0">
                <a:latin typeface="Times New Roman" pitchFamily="18" charset="0"/>
              </a:rPr>
              <a:t>human fingers never shrink, and application environment is changed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Service Requirements Growing Exponentially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Voice is the Only Interface Convenient for ALL User Terminals at Any Time, from Anywhere, and to the point in one utterance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Speech Processing is the only less </a:t>
            </a:r>
            <a:r>
              <a:rPr lang="en-US" altLang="zh-TW" sz="2000" b="1" dirty="0" smtClean="0">
                <a:latin typeface="Times New Roman" pitchFamily="18" charset="0"/>
              </a:rPr>
              <a:t>mature </a:t>
            </a:r>
            <a:r>
              <a:rPr lang="en-US" altLang="zh-TW" sz="2000" b="1" dirty="0">
                <a:latin typeface="Times New Roman" pitchFamily="18" charset="0"/>
              </a:rPr>
              <a:t>part in the </a:t>
            </a:r>
            <a:r>
              <a:rPr lang="en-US" altLang="zh-TW" sz="2000" b="1" dirty="0" smtClean="0">
                <a:latin typeface="Times New Roman" pitchFamily="18" charset="0"/>
              </a:rPr>
              <a:t>Technology </a:t>
            </a:r>
            <a:r>
              <a:rPr lang="en-US" altLang="zh-TW" sz="2000" b="1" dirty="0">
                <a:latin typeface="Times New Roman" pitchFamily="18" charset="0"/>
              </a:rPr>
              <a:t>Chain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244600" y="322263"/>
            <a:ext cx="1111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2400">
              <a:latin typeface="Times New Roman" pitchFamily="18" charset="0"/>
            </a:endParaRPr>
          </a:p>
        </p:txBody>
      </p: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1403350" y="1125538"/>
            <a:ext cx="5967413" cy="2524125"/>
            <a:chOff x="1008" y="631"/>
            <a:chExt cx="3759" cy="1590"/>
          </a:xfrm>
        </p:grpSpPr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589"/>
              <a:ext cx="26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1580" y="679"/>
              <a:ext cx="327" cy="602"/>
              <a:chOff x="9315" y="9765"/>
              <a:chExt cx="957" cy="1771"/>
            </a:xfrm>
          </p:grpSpPr>
          <p:pic>
            <p:nvPicPr>
              <p:cNvPr id="9249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5" y="9798"/>
                <a:ext cx="957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50" name="Rectangle 10"/>
              <p:cNvSpPr>
                <a:spLocks noChangeArrowheads="1"/>
              </p:cNvSpPr>
              <p:nvPr/>
            </p:nvSpPr>
            <p:spPr bwMode="auto">
              <a:xfrm>
                <a:off x="9630" y="9765"/>
                <a:ext cx="450" cy="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" y="808"/>
              <a:ext cx="12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226" name="Group 12"/>
            <p:cNvGrpSpPr>
              <a:grpSpLocks/>
            </p:cNvGrpSpPr>
            <p:nvPr/>
          </p:nvGrpSpPr>
          <p:grpSpPr bwMode="auto">
            <a:xfrm>
              <a:off x="1315" y="940"/>
              <a:ext cx="291" cy="163"/>
              <a:chOff x="8565" y="9915"/>
              <a:chExt cx="855" cy="480"/>
            </a:xfrm>
          </p:grpSpPr>
          <p:sp>
            <p:nvSpPr>
              <p:cNvPr id="9246" name="Line 13"/>
              <p:cNvSpPr>
                <a:spLocks noChangeShapeType="1"/>
              </p:cNvSpPr>
              <p:nvPr/>
            </p:nvSpPr>
            <p:spPr bwMode="auto">
              <a:xfrm>
                <a:off x="8565" y="9915"/>
                <a:ext cx="450" cy="3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Line 14"/>
              <p:cNvSpPr>
                <a:spLocks noChangeShapeType="1"/>
              </p:cNvSpPr>
              <p:nvPr/>
            </p:nvSpPr>
            <p:spPr bwMode="auto">
              <a:xfrm flipH="1" flipV="1">
                <a:off x="8970" y="10020"/>
                <a:ext cx="3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8" name="Line 15"/>
              <p:cNvSpPr>
                <a:spLocks noChangeShapeType="1"/>
              </p:cNvSpPr>
              <p:nvPr/>
            </p:nvSpPr>
            <p:spPr bwMode="auto">
              <a:xfrm>
                <a:off x="8985" y="10020"/>
                <a:ext cx="435" cy="3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7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" y="1796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8" name="Group 17"/>
            <p:cNvGrpSpPr>
              <a:grpSpLocks/>
            </p:cNvGrpSpPr>
            <p:nvPr/>
          </p:nvGrpSpPr>
          <p:grpSpPr bwMode="auto">
            <a:xfrm>
              <a:off x="1580" y="1246"/>
              <a:ext cx="261" cy="428"/>
              <a:chOff x="9365" y="10818"/>
              <a:chExt cx="765" cy="1260"/>
            </a:xfrm>
          </p:grpSpPr>
          <p:pic>
            <p:nvPicPr>
              <p:cNvPr id="9244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02" r="43573"/>
              <a:stretch>
                <a:fillRect/>
              </a:stretch>
            </p:blipFill>
            <p:spPr bwMode="auto">
              <a:xfrm>
                <a:off x="9365" y="10818"/>
                <a:ext cx="540" cy="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45" name="Rectangle 19"/>
              <p:cNvSpPr>
                <a:spLocks noChangeArrowheads="1"/>
              </p:cNvSpPr>
              <p:nvPr/>
            </p:nvSpPr>
            <p:spPr bwMode="auto">
              <a:xfrm>
                <a:off x="9680" y="10818"/>
                <a:ext cx="450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9" name="Line 20"/>
            <p:cNvSpPr>
              <a:spLocks noChangeShapeType="1"/>
            </p:cNvSpPr>
            <p:nvPr/>
          </p:nvSpPr>
          <p:spPr bwMode="auto">
            <a:xfrm flipV="1">
              <a:off x="1744" y="1353"/>
              <a:ext cx="307" cy="1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30" name="Group 21"/>
            <p:cNvGrpSpPr>
              <a:grpSpLocks/>
            </p:cNvGrpSpPr>
            <p:nvPr/>
          </p:nvGrpSpPr>
          <p:grpSpPr bwMode="auto">
            <a:xfrm>
              <a:off x="1573" y="1557"/>
              <a:ext cx="554" cy="354"/>
              <a:chOff x="9584" y="11734"/>
              <a:chExt cx="1625" cy="1042"/>
            </a:xfrm>
          </p:grpSpPr>
          <p:sp>
            <p:nvSpPr>
              <p:cNvPr id="9241" name="Line 22"/>
              <p:cNvSpPr>
                <a:spLocks noChangeShapeType="1"/>
              </p:cNvSpPr>
              <p:nvPr/>
            </p:nvSpPr>
            <p:spPr bwMode="auto">
              <a:xfrm rot="-2686111">
                <a:off x="9584" y="12176"/>
                <a:ext cx="825" cy="6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Line 23"/>
              <p:cNvSpPr>
                <a:spLocks noChangeShapeType="1"/>
              </p:cNvSpPr>
              <p:nvPr/>
            </p:nvSpPr>
            <p:spPr bwMode="auto">
              <a:xfrm rot="18913889" flipV="1">
                <a:off x="10351" y="12066"/>
                <a:ext cx="108" cy="3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Line 24"/>
              <p:cNvSpPr>
                <a:spLocks noChangeShapeType="1"/>
              </p:cNvSpPr>
              <p:nvPr/>
            </p:nvSpPr>
            <p:spPr bwMode="auto">
              <a:xfrm rot="-2686111">
                <a:off x="10414" y="11734"/>
                <a:ext cx="795" cy="6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1" name="Group 25"/>
            <p:cNvGrpSpPr>
              <a:grpSpLocks/>
            </p:cNvGrpSpPr>
            <p:nvPr/>
          </p:nvGrpSpPr>
          <p:grpSpPr bwMode="auto">
            <a:xfrm rot="392388">
              <a:off x="1274" y="1480"/>
              <a:ext cx="311" cy="143"/>
              <a:chOff x="8475" y="10845"/>
              <a:chExt cx="795" cy="585"/>
            </a:xfrm>
          </p:grpSpPr>
          <p:sp>
            <p:nvSpPr>
              <p:cNvPr id="9238" name="Line 26"/>
              <p:cNvSpPr>
                <a:spLocks noChangeShapeType="1"/>
              </p:cNvSpPr>
              <p:nvPr/>
            </p:nvSpPr>
            <p:spPr bwMode="auto">
              <a:xfrm flipV="1">
                <a:off x="8475" y="11040"/>
                <a:ext cx="405" cy="3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Line 27"/>
              <p:cNvSpPr>
                <a:spLocks noChangeShapeType="1"/>
              </p:cNvSpPr>
              <p:nvPr/>
            </p:nvSpPr>
            <p:spPr bwMode="auto">
              <a:xfrm>
                <a:off x="8880" y="11085"/>
                <a:ext cx="15" cy="1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Line 28"/>
              <p:cNvSpPr>
                <a:spLocks noChangeShapeType="1"/>
              </p:cNvSpPr>
              <p:nvPr/>
            </p:nvSpPr>
            <p:spPr bwMode="auto">
              <a:xfrm flipV="1">
                <a:off x="8880" y="10845"/>
                <a:ext cx="39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32" name="Line 29"/>
            <p:cNvSpPr>
              <a:spLocks noChangeShapeType="1"/>
            </p:cNvSpPr>
            <p:nvPr/>
          </p:nvSpPr>
          <p:spPr bwMode="auto">
            <a:xfrm>
              <a:off x="3354" y="1630"/>
              <a:ext cx="429" cy="1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Line 30"/>
            <p:cNvSpPr>
              <a:spLocks noChangeShapeType="1"/>
            </p:cNvSpPr>
            <p:nvPr/>
          </p:nvSpPr>
          <p:spPr bwMode="auto">
            <a:xfrm flipV="1">
              <a:off x="3415" y="1059"/>
              <a:ext cx="368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Line 31"/>
            <p:cNvSpPr>
              <a:spLocks noChangeShapeType="1"/>
            </p:cNvSpPr>
            <p:nvPr/>
          </p:nvSpPr>
          <p:spPr bwMode="auto">
            <a:xfrm flipV="1">
              <a:off x="1791" y="1117"/>
              <a:ext cx="36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Oval 32" descr="70%"/>
            <p:cNvSpPr>
              <a:spLocks noChangeArrowheads="1"/>
            </p:cNvSpPr>
            <p:nvPr/>
          </p:nvSpPr>
          <p:spPr bwMode="auto">
            <a:xfrm>
              <a:off x="1988" y="903"/>
              <a:ext cx="1470" cy="1020"/>
            </a:xfrm>
            <a:prstGeom prst="ellipse">
              <a:avLst/>
            </a:prstGeom>
            <a:pattFill prst="pct70">
              <a:fgClr>
                <a:srgbClr val="CCFF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91434" tIns="45718" rIns="91434" bIns="45718" anchor="ctr"/>
            <a:lstStyle/>
            <a:p>
              <a:pPr algn="ctr" eaLnBrk="0" hangingPunct="0"/>
              <a:r>
                <a:rPr kumimoji="0" lang="en-US" altLang="zh-TW" sz="2600" b="1" dirty="0" smtClean="0">
                  <a:latin typeface="Times New Roman" pitchFamily="18" charset="0"/>
                </a:rPr>
                <a:t>Internet</a:t>
              </a:r>
              <a:endParaRPr kumimoji="0" lang="en-US" altLang="zh-TW" sz="2600" b="1" dirty="0">
                <a:latin typeface="Times New Roman" pitchFamily="18" charset="0"/>
              </a:endParaRPr>
            </a:p>
          </p:txBody>
        </p:sp>
        <p:sp>
          <p:nvSpPr>
            <p:cNvPr id="9236" name="AutoShape 33"/>
            <p:cNvSpPr>
              <a:spLocks noChangeArrowheads="1"/>
            </p:cNvSpPr>
            <p:nvPr/>
          </p:nvSpPr>
          <p:spPr bwMode="auto">
            <a:xfrm flipH="1">
              <a:off x="3783" y="631"/>
              <a:ext cx="984" cy="734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kumimoji="0"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kumimoji="0" lang="en-US" altLang="zh-TW" sz="1500" b="1" dirty="0">
                  <a:latin typeface="Times New Roman" pitchFamily="18" charset="0"/>
                  <a:ea typeface="全真魏碑體" pitchFamily="49" charset="-120"/>
                </a:rPr>
                <a:t>Text Content</a:t>
              </a:r>
            </a:p>
          </p:txBody>
        </p:sp>
        <p:sp>
          <p:nvSpPr>
            <p:cNvPr id="9237" name="AutoShape 34"/>
            <p:cNvSpPr>
              <a:spLocks noChangeArrowheads="1"/>
            </p:cNvSpPr>
            <p:nvPr/>
          </p:nvSpPr>
          <p:spPr bwMode="auto">
            <a:xfrm flipH="1">
              <a:off x="3783" y="1426"/>
              <a:ext cx="943" cy="795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kumimoji="0"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kumimoji="0" lang="en-US" altLang="zh-TW" sz="1500" b="1" dirty="0">
                  <a:latin typeface="Times New Roman" pitchFamily="18" charset="0"/>
                  <a:ea typeface="全真魏碑體" pitchFamily="49" charset="-120"/>
                </a:rPr>
                <a:t>Multimedia Content</a:t>
              </a:r>
              <a:endParaRPr kumimoji="0" lang="en-US" altLang="zh-TW" sz="1500" dirty="0">
                <a:latin typeface="Times New Roman" pitchFamily="18" charset="0"/>
                <a:ea typeface="全真魏碑體" pitchFamily="49" charset="-120"/>
              </a:endParaRPr>
            </a:p>
          </p:txBody>
        </p:sp>
      </p:grpSp>
      <p:sp>
        <p:nvSpPr>
          <p:cNvPr id="9222" name="Line 35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Content Analysis</a:t>
            </a:r>
            <a:r>
              <a:rPr lang="en-US" altLang="zh-TW" sz="28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Multimedia Technologies </a:t>
            </a:r>
            <a:r>
              <a:rPr lang="en-US" altLang="zh-TW" sz="2800" b="1" dirty="0" smtClean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have Created 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a </a:t>
            </a:r>
            <a:r>
              <a:rPr lang="en-US" altLang="zh-TW" sz="2800" b="1" dirty="0" smtClean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World 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of Multimedia Content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4292600"/>
            <a:ext cx="8959850" cy="201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8913" indent="-188913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Most Attractive Form of the Network Content </a:t>
            </a:r>
            <a:r>
              <a:rPr lang="en-US" altLang="zh-TW" b="1" dirty="0" smtClean="0">
                <a:latin typeface="Times New Roman" pitchFamily="18" charset="0"/>
              </a:rPr>
              <a:t>is Multimedia</a:t>
            </a:r>
            <a:r>
              <a:rPr lang="en-US" altLang="zh-TW" b="1" dirty="0">
                <a:latin typeface="Times New Roman" pitchFamily="18" charset="0"/>
              </a:rPr>
              <a:t>, which  usually Includes Speech Information (but Probably not Text)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Difficult to be Summarized and Shown on the Screen, thus Difficult to Browse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The Speech Information, if Included, usually Tells the Subjects, Topics and Concepts of the Multimedia Content, thus Becomes the Key for Browsing and Retrieval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Analysis based on Speech Information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438400" y="1069975"/>
            <a:ext cx="4419600" cy="722313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/>
          <a:p>
            <a:pPr algn="ctr"/>
            <a:r>
              <a:rPr lang="en-US" altLang="zh-TW" sz="2600" b="1" dirty="0" smtClean="0">
                <a:solidFill>
                  <a:srgbClr val="003300"/>
                </a:solidFill>
                <a:latin typeface="Times New Roman" pitchFamily="18" charset="0"/>
                <a:ea typeface="華康楷書體W3" pitchFamily="65" charset="-120"/>
              </a:rPr>
              <a:t>Internet</a:t>
            </a:r>
            <a:endParaRPr lang="en-US" altLang="zh-TW" sz="2600" b="1" dirty="0">
              <a:solidFill>
                <a:srgbClr val="0033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cxnSp>
        <p:nvCxnSpPr>
          <p:cNvPr id="10245" name="AutoShape 5"/>
          <p:cNvCxnSpPr>
            <a:cxnSpLocks noChangeShapeType="1"/>
            <a:stCxn id="10244" idx="2"/>
            <a:endCxn id="10249" idx="1"/>
          </p:cNvCxnSpPr>
          <p:nvPr/>
        </p:nvCxnSpPr>
        <p:spPr bwMode="auto">
          <a:xfrm flipH="1">
            <a:off x="842963" y="1431925"/>
            <a:ext cx="1595437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6" name="AutoShape 6"/>
          <p:cNvCxnSpPr>
            <a:cxnSpLocks noChangeShapeType="1"/>
            <a:stCxn id="10244" idx="3"/>
            <a:endCxn id="10254" idx="1"/>
          </p:cNvCxnSpPr>
          <p:nvPr/>
        </p:nvCxnSpPr>
        <p:spPr bwMode="auto">
          <a:xfrm flipH="1">
            <a:off x="2543175" y="1685925"/>
            <a:ext cx="542925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AutoShape 7"/>
          <p:cNvCxnSpPr>
            <a:cxnSpLocks noChangeShapeType="1"/>
            <a:stCxn id="10244" idx="5"/>
            <a:endCxn id="10256" idx="1"/>
          </p:cNvCxnSpPr>
          <p:nvPr/>
        </p:nvCxnSpPr>
        <p:spPr bwMode="auto">
          <a:xfrm>
            <a:off x="6210300" y="1685925"/>
            <a:ext cx="80963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8" name="AutoShape 8"/>
          <p:cNvCxnSpPr>
            <a:cxnSpLocks noChangeShapeType="1"/>
            <a:stCxn id="10244" idx="6"/>
            <a:endCxn id="10257" idx="1"/>
          </p:cNvCxnSpPr>
          <p:nvPr/>
        </p:nvCxnSpPr>
        <p:spPr bwMode="auto">
          <a:xfrm>
            <a:off x="6858000" y="1431925"/>
            <a:ext cx="13430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31750" y="1627188"/>
            <a:ext cx="1622425" cy="1970087"/>
          </a:xfrm>
          <a:prstGeom prst="can">
            <a:avLst>
              <a:gd name="adj" fmla="val 11187"/>
            </a:avLst>
          </a:prstGeom>
          <a:solidFill>
            <a:srgbClr val="FF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Real–time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Information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weather, traffic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flight schedule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stock price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sports scores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華康仿宋體W5" pitchFamily="49" charset="-120"/>
              <a:ea typeface="華康楷書體W3" pitchFamily="65" charset="-12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793750" y="330517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3419475" y="2492375"/>
            <a:ext cx="1846263" cy="1733550"/>
          </a:xfrm>
          <a:prstGeom prst="can">
            <a:avLst>
              <a:gd name="adj" fmla="val 9213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Special </a:t>
            </a:r>
            <a:r>
              <a:rPr lang="en-US" altLang="zh-TW" sz="1600" b="1" dirty="0" smtClean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Services</a:t>
            </a:r>
            <a:endParaRPr lang="en-US" altLang="zh-TW" sz="1600" b="1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Google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Facebook</a:t>
            </a:r>
            <a:endParaRPr lang="en-US" altLang="zh-TW" sz="1500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YouTube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Amazon</a:t>
            </a:r>
          </a:p>
          <a:p>
            <a:pPr marL="95250" indent="-95250" fontAlgn="t"/>
            <a:endParaRPr lang="en-US" altLang="zh-TW" sz="1200" b="1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995738" y="3902075"/>
            <a:ext cx="4762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0253" name="AutoShape 13"/>
          <p:cNvCxnSpPr>
            <a:cxnSpLocks noChangeShapeType="1"/>
            <a:stCxn id="10244" idx="4"/>
            <a:endCxn id="10251" idx="1"/>
          </p:cNvCxnSpPr>
          <p:nvPr/>
        </p:nvCxnSpPr>
        <p:spPr bwMode="auto">
          <a:xfrm flipH="1">
            <a:off x="4343400" y="1792288"/>
            <a:ext cx="304800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1743075" y="2370138"/>
            <a:ext cx="1600200" cy="1587500"/>
          </a:xfrm>
          <a:prstGeom prst="can">
            <a:avLst>
              <a:gd name="adj" fmla="val 10056"/>
            </a:avLst>
          </a:prstGeom>
          <a:solidFill>
            <a:srgbClr val="CCE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Knowledge</a:t>
            </a:r>
          </a:p>
          <a:p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Archieves</a:t>
            </a:r>
          </a:p>
          <a:p>
            <a:pPr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digital libraries</a:t>
            </a:r>
          </a:p>
          <a:p>
            <a:pPr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virtual museums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505075" y="364172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5341938" y="2116138"/>
            <a:ext cx="1897062" cy="2033587"/>
          </a:xfrm>
          <a:prstGeom prst="can">
            <a:avLst>
              <a:gd name="adj" fmla="val 9261"/>
            </a:avLst>
          </a:prstGeom>
          <a:solidFill>
            <a:srgbClr val="CC99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Intelligent Working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Environment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e–mail processors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intelligent agents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teleconferencing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distant learning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electric commerce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7" name="AutoShape 18"/>
          <p:cNvSpPr>
            <a:spLocks noChangeArrowheads="1"/>
          </p:cNvSpPr>
          <p:nvPr/>
        </p:nvSpPr>
        <p:spPr bwMode="auto">
          <a:xfrm>
            <a:off x="7337425" y="1792288"/>
            <a:ext cx="1727200" cy="1949450"/>
          </a:xfrm>
          <a:prstGeom prst="can">
            <a:avLst>
              <a:gd name="adj" fmla="val 10398"/>
            </a:avLst>
          </a:prstGeom>
          <a:solidFill>
            <a:srgbClr val="FFCC99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Private Services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personal notebook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business databases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home appliances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network </a:t>
            </a:r>
          </a:p>
          <a:p>
            <a:pPr marL="95250" indent="-95250" fontAlgn="t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  entertainments</a:t>
            </a:r>
          </a:p>
          <a:p>
            <a:pPr marL="95250" indent="-95250" fontAlgn="t"/>
            <a:endParaRPr lang="en-US" altLang="zh-TW" sz="15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8229600" y="3455988"/>
            <a:ext cx="4763" cy="249237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0" name="Line 12"/>
          <p:cNvSpPr>
            <a:spLocks noChangeShapeType="1"/>
          </p:cNvSpPr>
          <p:nvPr/>
        </p:nvSpPr>
        <p:spPr bwMode="auto">
          <a:xfrm>
            <a:off x="6215063" y="3968750"/>
            <a:ext cx="4762" cy="180975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1892</Words>
  <Application>Microsoft Office PowerPoint</Application>
  <PresentationFormat>如螢幕大小 (4:3)</PresentationFormat>
  <Paragraphs>530</Paragraphs>
  <Slides>28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28</vt:i4>
      </vt:variant>
    </vt:vector>
  </HeadingPairs>
  <TitlesOfParts>
    <vt:vector size="48" baseType="lpstr">
      <vt:lpstr>Benguiat Bk BT</vt:lpstr>
      <vt:lpstr>全真魏碑體</vt:lpstr>
      <vt:lpstr>華康仿宋體W5</vt:lpstr>
      <vt:lpstr>華康楷書體W3</vt:lpstr>
      <vt:lpstr>華康隸書體</vt:lpstr>
      <vt:lpstr>華康隸書體W5(P)</vt:lpstr>
      <vt:lpstr>華康隸書體W7</vt:lpstr>
      <vt:lpstr>華康魏碑體</vt:lpstr>
      <vt:lpstr>華康儷金黑</vt:lpstr>
      <vt:lpstr>新細明體</vt:lpstr>
      <vt:lpstr>標楷體</vt:lpstr>
      <vt:lpstr>Arial</vt:lpstr>
      <vt:lpstr>Calibri</vt:lpstr>
      <vt:lpstr>Lucida Calligraphy</vt:lpstr>
      <vt:lpstr>Times New Roman</vt:lpstr>
      <vt:lpstr>Wingdings</vt:lpstr>
      <vt:lpstr>1_Office 佈景主題</vt:lpstr>
      <vt:lpstr>點陣圖影像</vt:lpstr>
      <vt:lpstr>Equation</vt:lpstr>
      <vt:lpstr>CorelDRAW</vt:lpstr>
      <vt:lpstr>PowerPoint 簡報</vt:lpstr>
      <vt:lpstr>PowerPoint 簡報</vt:lpstr>
      <vt:lpstr>PowerPoint 簡報</vt:lpstr>
      <vt:lpstr>PowerPoint 簡報</vt:lpstr>
      <vt:lpstr>Speech Signal Processing – Processing of Double-Level Information</vt:lpstr>
      <vt:lpstr>Well-Known Application Examples of Speech and Language Technologies  – Speaking Personal Assistant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References</vt:lpstr>
      <vt:lpstr>Other Information</vt:lpstr>
      <vt:lpstr>Goals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Spoken Document Understanding and Organization</vt:lpstr>
      <vt:lpstr>Multi-lingual Functionalities</vt:lpstr>
      <vt:lpstr>Computer-Assisted Language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Lab</cp:lastModifiedBy>
  <cp:revision>201</cp:revision>
  <cp:lastPrinted>2017-02-20T08:14:05Z</cp:lastPrinted>
  <dcterms:created xsi:type="dcterms:W3CDTF">2013-01-13T14:50:10Z</dcterms:created>
  <dcterms:modified xsi:type="dcterms:W3CDTF">2019-09-09T04:40:56Z</dcterms:modified>
</cp:coreProperties>
</file>