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notesSlides/notesSlide33.xml" ContentType="application/vnd.openxmlformats-officedocument.presentationml.notesSlide+xml"/>
  <Override PartName="/ppt/tags/tag2.xml" ContentType="application/vnd.openxmlformats-officedocument.presentationml.tags+xml"/>
  <Override PartName="/ppt/notesSlides/notesSlide34.xml" ContentType="application/vnd.openxmlformats-officedocument.presentationml.notesSlide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9"/>
  </p:notesMasterIdLst>
  <p:handoutMasterIdLst>
    <p:handoutMasterId r:id="rId70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318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325" r:id="rId20"/>
    <p:sldId id="326" r:id="rId21"/>
    <p:sldId id="339" r:id="rId22"/>
    <p:sldId id="340" r:id="rId23"/>
    <p:sldId id="288" r:id="rId24"/>
    <p:sldId id="289" r:id="rId25"/>
    <p:sldId id="290" r:id="rId26"/>
    <p:sldId id="324" r:id="rId27"/>
    <p:sldId id="31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22" r:id="rId39"/>
    <p:sldId id="330" r:id="rId40"/>
    <p:sldId id="302" r:id="rId41"/>
    <p:sldId id="303" r:id="rId42"/>
    <p:sldId id="304" r:id="rId43"/>
    <p:sldId id="305" r:id="rId44"/>
    <p:sldId id="306" r:id="rId45"/>
    <p:sldId id="307" r:id="rId46"/>
    <p:sldId id="321" r:id="rId47"/>
    <p:sldId id="320" r:id="rId48"/>
    <p:sldId id="308" r:id="rId49"/>
    <p:sldId id="309" r:id="rId50"/>
    <p:sldId id="335" r:id="rId51"/>
    <p:sldId id="336" r:id="rId52"/>
    <p:sldId id="337" r:id="rId53"/>
    <p:sldId id="310" r:id="rId54"/>
    <p:sldId id="311" r:id="rId55"/>
    <p:sldId id="338" r:id="rId56"/>
    <p:sldId id="312" r:id="rId57"/>
    <p:sldId id="313" r:id="rId58"/>
    <p:sldId id="314" r:id="rId59"/>
    <p:sldId id="315" r:id="rId60"/>
    <p:sldId id="333" r:id="rId61"/>
    <p:sldId id="334" r:id="rId62"/>
    <p:sldId id="316" r:id="rId63"/>
    <p:sldId id="331" r:id="rId64"/>
    <p:sldId id="332" r:id="rId65"/>
    <p:sldId id="317" r:id="rId66"/>
    <p:sldId id="323" r:id="rId67"/>
    <p:sldId id="341" r:id="rId68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1" autoAdjust="0"/>
  </p:normalViewPr>
  <p:slideViewPr>
    <p:cSldViewPr>
      <p:cViewPr varScale="1">
        <p:scale>
          <a:sx n="88" d="100"/>
          <a:sy n="88" d="100"/>
        </p:scale>
        <p:origin x="173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269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Sheet1!$H$5</c:f>
              <c:strCache>
                <c:ptCount val="1"/>
              </c:strCache>
            </c:strRef>
          </c:tx>
          <c:cat>
            <c:numRef>
              <c:f>Sheet1!$G$6:$G$15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Sheet1!$H$6:$H$15</c:f>
              <c:numCache>
                <c:formatCode>General</c:formatCode>
                <c:ptCount val="10"/>
                <c:pt idx="0">
                  <c:v>0.85000000000000064</c:v>
                </c:pt>
                <c:pt idx="1">
                  <c:v>0.82000000000000062</c:v>
                </c:pt>
                <c:pt idx="2">
                  <c:v>0.8</c:v>
                </c:pt>
                <c:pt idx="3">
                  <c:v>0.76000000000000201</c:v>
                </c:pt>
                <c:pt idx="4">
                  <c:v>0.60000000000000064</c:v>
                </c:pt>
                <c:pt idx="5">
                  <c:v>0.4</c:v>
                </c:pt>
                <c:pt idx="6">
                  <c:v>0.30000000000000032</c:v>
                </c:pt>
                <c:pt idx="7">
                  <c:v>0.22</c:v>
                </c:pt>
                <c:pt idx="8">
                  <c:v>9.0000000000000024E-2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34-443F-B2B1-E6AACEDDE63E}"/>
            </c:ext>
          </c:extLst>
        </c:ser>
        <c:ser>
          <c:idx val="1"/>
          <c:order val="1"/>
          <c:tx>
            <c:strRef>
              <c:f>Sheet1!$I$5</c:f>
              <c:strCache>
                <c:ptCount val="1"/>
              </c:strCache>
            </c:strRef>
          </c:tx>
          <c:cat>
            <c:numRef>
              <c:f>Sheet1!$G$6:$G$15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Sheet1!$I$6:$I$15</c:f>
              <c:numCache>
                <c:formatCode>General</c:formatCode>
                <c:ptCount val="10"/>
                <c:pt idx="0">
                  <c:v>0.79</c:v>
                </c:pt>
                <c:pt idx="1">
                  <c:v>0.77000000000000202</c:v>
                </c:pt>
                <c:pt idx="2">
                  <c:v>0.76000000000000201</c:v>
                </c:pt>
                <c:pt idx="3">
                  <c:v>0.75000000000000189</c:v>
                </c:pt>
                <c:pt idx="4">
                  <c:v>0.71000000000000063</c:v>
                </c:pt>
                <c:pt idx="5">
                  <c:v>0.69000000000000061</c:v>
                </c:pt>
                <c:pt idx="6">
                  <c:v>0.630000000000002</c:v>
                </c:pt>
                <c:pt idx="7">
                  <c:v>0.5</c:v>
                </c:pt>
                <c:pt idx="8">
                  <c:v>0.26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34-443F-B2B1-E6AACEDDE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165184"/>
        <c:axId val="89585152"/>
      </c:lineChart>
      <c:catAx>
        <c:axId val="89165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sz="2000" dirty="0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585152"/>
        <c:crosses val="autoZero"/>
        <c:auto val="1"/>
        <c:lblAlgn val="ctr"/>
        <c:lblOffset val="100"/>
        <c:noMultiLvlLbl val="0"/>
      </c:catAx>
      <c:valAx>
        <c:axId val="89585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 sz="2000" dirty="0"/>
                  <a:t>Precision</a:t>
                </a:r>
                <a:endParaRPr lang="zh-TW" alt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1651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/>
          <a:lstStyle>
            <a:lvl1pPr algn="l">
              <a:defRPr sz="13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10.0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/>
          <a:lstStyle>
            <a:lvl1pPr algn="r">
              <a:defRPr sz="13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2019/10/09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9" y="9430219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 anchor="b"/>
          <a:lstStyle>
            <a:lvl1pPr algn="r">
              <a:defRPr sz="13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/>
          <a:lstStyle>
            <a:lvl1pPr algn="r">
              <a:defRPr sz="1300"/>
            </a:lvl1pPr>
          </a:lstStyle>
          <a:p>
            <a:fld id="{E264B9AF-8C5E-45AD-9A78-2D0D576E9043}" type="datetimeFigureOut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01" tIns="46001" rIns="92001" bIns="4600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6" cy="4467702"/>
          </a:xfrm>
          <a:prstGeom prst="rect">
            <a:avLst/>
          </a:prstGeom>
        </p:spPr>
        <p:txBody>
          <a:bodyPr vert="horz" lIns="92001" tIns="46001" rIns="92001" bIns="4600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9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9" y="9430219"/>
            <a:ext cx="2946400" cy="496412"/>
          </a:xfrm>
          <a:prstGeom prst="rect">
            <a:avLst/>
          </a:prstGeom>
        </p:spPr>
        <p:txBody>
          <a:bodyPr vert="horz" lIns="92001" tIns="46001" rIns="92001" bIns="46001" rtlCol="0" anchor="b"/>
          <a:lstStyle>
            <a:lvl1pPr algn="r">
              <a:defRPr sz="13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63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6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73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469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63588"/>
            <a:ext cx="4972050" cy="3729037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94" y="4723108"/>
            <a:ext cx="4969051" cy="4501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endParaRPr lang="en-US" altLang="zh-TW" b="1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63588"/>
            <a:ext cx="4972050" cy="372903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94" y="4723108"/>
            <a:ext cx="4969051" cy="4501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b="1" smtClean="0"/>
          </a:p>
          <a:p>
            <a:pPr eaLnBrk="1" hangingPunct="1"/>
            <a:endParaRPr lang="en-US" altLang="zh-TW" b="1" smtClean="0"/>
          </a:p>
          <a:p>
            <a:pPr eaLnBrk="1" hangingPunct="1"/>
            <a:endParaRPr lang="en-US" altLang="zh-TW" b="1" smtClean="0"/>
          </a:p>
          <a:p>
            <a:pPr eaLnBrk="1" hangingPunct="1"/>
            <a:r>
              <a:rPr lang="zh-TW" altLang="en-US" b="1" smtClean="0"/>
              <a:t>還有就是</a:t>
            </a:r>
            <a:r>
              <a:rPr lang="en-US" altLang="zh-TW" smtClean="0"/>
              <a:t>syllable pairs separated by M syllables</a:t>
            </a:r>
            <a:r>
              <a:rPr lang="zh-TW" altLang="en-US" smtClean="0"/>
              <a:t>這種建索引的方式</a:t>
            </a:r>
            <a:r>
              <a:rPr lang="en-US" altLang="zh-TW" smtClean="0"/>
              <a:t>,</a:t>
            </a:r>
          </a:p>
          <a:p>
            <a:pPr eaLnBrk="1" hangingPunct="1"/>
            <a:r>
              <a:rPr lang="zh-TW" altLang="en-US" smtClean="0"/>
              <a:t>則可多少解決中文</a:t>
            </a:r>
            <a:r>
              <a:rPr lang="en-US" altLang="zh-TW" smtClean="0"/>
              <a:t>flexible</a:t>
            </a:r>
            <a:r>
              <a:rPr lang="zh-TW" altLang="en-US" smtClean="0"/>
              <a:t>的</a:t>
            </a:r>
            <a:r>
              <a:rPr lang="en-US" altLang="zh-TW" smtClean="0"/>
              <a:t>wording structure</a:t>
            </a:r>
            <a:r>
              <a:rPr lang="zh-TW" altLang="en-US" smtClean="0"/>
              <a:t>及語音辨識所造成的</a:t>
            </a:r>
            <a:r>
              <a:rPr lang="en-US" altLang="zh-TW" smtClean="0"/>
              <a:t>insertion, deletion, substitution </a:t>
            </a:r>
            <a:r>
              <a:rPr lang="zh-TW" altLang="en-US" smtClean="0"/>
              <a:t>等 </a:t>
            </a:r>
            <a:r>
              <a:rPr lang="en-US" altLang="zh-TW" smtClean="0"/>
              <a:t>errors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zh-TW" altLang="en-US" smtClean="0"/>
              <a:t>實驗結果顯示</a:t>
            </a:r>
            <a:r>
              <a:rPr lang="en-US" altLang="zh-TW" smtClean="0"/>
              <a:t>:</a:t>
            </a:r>
          </a:p>
          <a:p>
            <a:pPr eaLnBrk="1" hangingPunct="1"/>
            <a:r>
              <a:rPr lang="zh-TW" altLang="en-US" b="1" smtClean="0"/>
              <a:t>當我們適當的結合這兩類的音節索引資訊的話</a:t>
            </a:r>
            <a:r>
              <a:rPr lang="en-US" altLang="zh-TW" b="1" smtClean="0"/>
              <a:t>,</a:t>
            </a:r>
          </a:p>
          <a:p>
            <a:pPr eaLnBrk="1" hangingPunct="1"/>
            <a:r>
              <a:rPr lang="zh-TW" altLang="en-US" b="1" smtClean="0"/>
              <a:t>在檢索上面會有很好的表現</a:t>
            </a:r>
          </a:p>
          <a:p>
            <a:pPr eaLnBrk="1" hangingPunct="1"/>
            <a:endParaRPr lang="zh-TW" altLang="en-US" b="1" smtClean="0"/>
          </a:p>
          <a:p>
            <a:pPr eaLnBrk="1" hangingPunct="1"/>
            <a:endParaRPr lang="en-US" altLang="zh-TW" b="1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3" y="4715408"/>
            <a:ext cx="5160578" cy="44674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16" tIns="45908" rIns="91816" bIns="45908"/>
          <a:lstStyle/>
          <a:p>
            <a:pPr eaLnBrk="1" hangingPunct="1"/>
            <a:endParaRPr lang="zh-TW" altLang="zh-TW" b="1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940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3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7511" indent="-287504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50017" indent="-23000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10023" indent="-23000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70030" indent="-23000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30037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90044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50051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910057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43C68DDC-816A-4CB7-B8C4-7A726C29C52F}" type="slidenum">
              <a:rPr lang="zh-TW" altLang="en-US">
                <a:solidFill>
                  <a:prstClr val="black"/>
                </a:solidFill>
              </a:rPr>
              <a:pPr/>
              <a:t>21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40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774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333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3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63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814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542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2756" name="投影片編號版面配置區 3"/>
          <p:cNvSpPr txBox="1">
            <a:spLocks noGrp="1"/>
          </p:cNvSpPr>
          <p:nvPr/>
        </p:nvSpPr>
        <p:spPr bwMode="auto">
          <a:xfrm>
            <a:off x="3849691" y="9429751"/>
            <a:ext cx="2946400" cy="49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9" tIns="46000" rIns="91999" bIns="46000" anchor="b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48517F4B-45C0-40E1-867F-1FFADAE5E43C}" type="slidenum">
              <a:rPr lang="zh-TW" altLang="en-US" sz="1300">
                <a:solidFill>
                  <a:prstClr val="black"/>
                </a:solidFill>
              </a:rPr>
              <a:pPr algn="r" eaLnBrk="1" hangingPunct="1"/>
              <a:t>29</a:t>
            </a:fld>
            <a:endParaRPr lang="en-US" altLang="zh-TW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390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817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136196" name="投影片編號版面配置區 3"/>
          <p:cNvSpPr txBox="1">
            <a:spLocks noGrp="1"/>
          </p:cNvSpPr>
          <p:nvPr/>
        </p:nvSpPr>
        <p:spPr bwMode="auto">
          <a:xfrm>
            <a:off x="3850295" y="9429273"/>
            <a:ext cx="2945863" cy="4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99" tIns="45850" rIns="91699" bIns="45850" anchor="b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2306D0DA-36D1-4555-9C94-674B02025307}" type="slidenum">
              <a:rPr lang="zh-TW" altLang="en-US" sz="1300"/>
              <a:pPr algn="r" eaLnBrk="1" hangingPunct="1"/>
              <a:t>34</a:t>
            </a:fld>
            <a:endParaRPr lang="en-US" altLang="zh-TW" sz="13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131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296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097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9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591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198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Each iteration will improve</a:t>
            </a:r>
            <a:endParaRPr lang="zh-TW" altLang="en-US" smtClean="0"/>
          </a:p>
        </p:txBody>
      </p:sp>
      <p:sp>
        <p:nvSpPr>
          <p:cNvPr id="138244" name="投影片編號版面配置區 3"/>
          <p:cNvSpPr txBox="1">
            <a:spLocks noGrp="1"/>
          </p:cNvSpPr>
          <p:nvPr/>
        </p:nvSpPr>
        <p:spPr bwMode="auto">
          <a:xfrm>
            <a:off x="3850295" y="9429273"/>
            <a:ext cx="2945863" cy="4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99" tIns="45850" rIns="91699" bIns="45850" anchor="b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30287C68-EC70-4BC8-9BD3-A1FBED9C4122}" type="slidenum">
              <a:rPr lang="zh-TW" altLang="en-US" sz="1300"/>
              <a:pPr algn="r" eaLnBrk="1" hangingPunct="1"/>
              <a:t>43</a:t>
            </a:fld>
            <a:endParaRPr lang="en-US" altLang="zh-TW" sz="13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278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0181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210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3429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8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1824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70"/>
            <a:ext cx="5435708" cy="44674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531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537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8419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50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886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753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531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5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44347" lvl="2">
              <a:spcBef>
                <a:spcPct val="0"/>
              </a:spcBef>
            </a:pPr>
            <a:r>
              <a:rPr lang="en-US" altLang="zh-TW" sz="1600">
                <a:solidFill>
                  <a:srgbClr val="0000FF"/>
                </a:solidFill>
              </a:rPr>
              <a:t>[Chelba &amp; Acero, ACL 05]</a:t>
            </a:r>
          </a:p>
          <a:p>
            <a:pPr marL="1244347" lvl="2">
              <a:spcBef>
                <a:spcPct val="0"/>
              </a:spcBef>
            </a:pPr>
            <a:r>
              <a:rPr lang="en-US" altLang="zh-TW" sz="1600">
                <a:solidFill>
                  <a:srgbClr val="0000FF"/>
                </a:solidFill>
              </a:rPr>
              <a:t>[Can &amp; Saraclar, ICASSP 09]</a:t>
            </a: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60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lectures.com/asru2011/lecture.php?lang=en&amp;id=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IR-book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material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vmlight.joachims.org/" TargetMode="External"/><Relationship Id="rId4" Type="http://schemas.openxmlformats.org/officeDocument/2006/relationships/hyperlink" Target="http://www.csie.ntu.edu.tw/~cjlin/libsvm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3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5.wmf"/><Relationship Id="rId10" Type="http://schemas.openxmlformats.org/officeDocument/2006/relationships/image" Target="../media/image48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5.wmf"/><Relationship Id="rId10" Type="http://schemas.openxmlformats.org/officeDocument/2006/relationships/image" Target="../media/image48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87280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dirty="0" smtClean="0">
                <a:latin typeface="Benguiat Bk BT" pitchFamily="18" charset="0"/>
              </a:rPr>
              <a:t>10.0 Speech-based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2251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1079500"/>
            <a:ext cx="9144000" cy="1409617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MAP</a:t>
            </a:r>
            <a:r>
              <a:rPr lang="en-US" altLang="zh-TW" dirty="0" smtClean="0"/>
              <a:t> (mean average precision)</a:t>
            </a:r>
          </a:p>
          <a:p>
            <a:pPr lvl="1">
              <a:defRPr/>
            </a:pPr>
            <a:r>
              <a:rPr lang="en-US" altLang="ja-JP" sz="2400" kern="0" dirty="0" smtClean="0">
                <a:solidFill>
                  <a:srgbClr val="000000"/>
                </a:solidFill>
              </a:rPr>
              <a:t>area under recall-precision curve</a:t>
            </a:r>
          </a:p>
          <a:p>
            <a:pPr lvl="1">
              <a:defRPr/>
            </a:pPr>
            <a:r>
              <a:rPr lang="en-US" altLang="ja-JP" sz="2400" kern="0" dirty="0" smtClean="0">
                <a:solidFill>
                  <a:srgbClr val="000000"/>
                </a:solidFill>
              </a:rPr>
              <a:t>a performance measure frequently used for information retrieval</a:t>
            </a:r>
            <a:endParaRPr lang="en-US" altLang="zh-TW" sz="2400" dirty="0" smtClean="0"/>
          </a:p>
        </p:txBody>
      </p:sp>
      <p:sp>
        <p:nvSpPr>
          <p:cNvPr id="45060" name="Rectangle 2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Performance Measures </a:t>
            </a:r>
            <a:r>
              <a:rPr lang="en-US" altLang="zh-TW" sz="3300" b="1" dirty="0" smtClean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(2/2</a:t>
            </a:r>
            <a:r>
              <a:rPr lang="en-US" altLang="zh-TW" sz="330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)</a:t>
            </a:r>
            <a:endParaRPr lang="en-US" altLang="zh-TW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pSp>
        <p:nvGrpSpPr>
          <p:cNvPr id="45061" name="群組 10"/>
          <p:cNvGrpSpPr>
            <a:grpSpLocks noChangeAspect="1"/>
          </p:cNvGrpSpPr>
          <p:nvPr/>
        </p:nvGrpSpPr>
        <p:grpSpPr bwMode="auto">
          <a:xfrm>
            <a:off x="904875" y="2514600"/>
            <a:ext cx="7019925" cy="3933825"/>
            <a:chOff x="1691680" y="2636912"/>
            <a:chExt cx="6309320" cy="3535288"/>
          </a:xfrm>
        </p:grpSpPr>
        <p:graphicFrame>
          <p:nvGraphicFramePr>
            <p:cNvPr id="12" name="圖表 11"/>
            <p:cNvGraphicFramePr/>
            <p:nvPr/>
          </p:nvGraphicFramePr>
          <p:xfrm>
            <a:off x="1691680" y="2636912"/>
            <a:ext cx="6309320" cy="35352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文字方塊 12"/>
            <p:cNvSpPr txBox="1"/>
            <p:nvPr/>
          </p:nvSpPr>
          <p:spPr>
            <a:xfrm>
              <a:off x="3416684" y="3912355"/>
              <a:ext cx="1840575" cy="3866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200" b="1" kern="0" dirty="0">
                  <a:solidFill>
                    <a:srgbClr val="0070C0"/>
                  </a:solidFill>
                </a:rPr>
                <a:t>MAP = 0.484</a:t>
              </a:r>
              <a:endParaRPr kumimoji="0" lang="zh-TW" altLang="en-US" sz="2200" b="1" kern="0" dirty="0">
                <a:solidFill>
                  <a:srgbClr val="0070C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09927" y="3029247"/>
              <a:ext cx="1840575" cy="3866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200" b="1" kern="0" dirty="0">
                  <a:solidFill>
                    <a:srgbClr val="FF0000"/>
                  </a:solidFill>
                </a:rPr>
                <a:t>MAP = 0.586</a:t>
              </a:r>
              <a:endParaRPr kumimoji="0" lang="zh-TW" altLang="en-US" sz="2200" b="1" kern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8539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798510"/>
          </a:xfrm>
        </p:spPr>
        <p:txBody>
          <a:bodyPr>
            <a:spAutoFit/>
          </a:bodyPr>
          <a:lstStyle/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General or basic Spoken Content Retrieval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www.superlectures.com/asru2011/lecture.php?lang=en&amp;id=5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Spoken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Retrieval - Lattices and Beyond (Lin-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Lee’s talk at ASRU 2011)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Chelba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Hazen, T.J.,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Saraclar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"Retrieval and browsing of spoken content," Signal Processing Magazine, IEEE , vol.25, no.3, pp.39-49, May 2008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Martha Larson and Gareth J. F. Jones (2012) " Spoken Content Retrieval: A Survey of Techniques and Technologies ", Foundations and Trends in Information Retrieval: Vol. 5: No 4-5,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235-422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“An Introduction to Voice Search”, Signal Processing Magazine, IEEE, Vol. 25, 2008 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Text-based Information Retrieval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nlp.stanford.edu/IR-book/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600" lvl="1" indent="0">
              <a:spcBef>
                <a:spcPts val="200"/>
              </a:spcBef>
              <a:buNone/>
            </a:pPr>
            <a:r>
              <a:rPr lang="de-DE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</a:t>
            </a:r>
            <a:r>
              <a:rPr lang="de-DE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 Manning, Prabhakar Raghavan, Hinrich Schütze,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Retrieval, Cambridge University Press. 2008.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1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Vector Space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92000"/>
            <a:ext cx="91440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Vector Representations of query </a:t>
            </a:r>
            <a:r>
              <a:rPr lang="en-US" altLang="zh-TW" sz="2200" i="1" dirty="0" smtClean="0">
                <a:latin typeface="Times New Roman" pitchFamily="18" charset="0"/>
              </a:rPr>
              <a:t>Q</a:t>
            </a:r>
            <a:r>
              <a:rPr lang="en-US" altLang="zh-TW" sz="2200" b="1" dirty="0" smtClean="0">
                <a:latin typeface="Times New Roman" pitchFamily="18" charset="0"/>
              </a:rPr>
              <a:t> and document </a:t>
            </a:r>
            <a:r>
              <a:rPr lang="en-US" altLang="zh-TW" sz="2200" i="1" dirty="0" smtClean="0">
                <a:latin typeface="Times New Roman" pitchFamily="18" charset="0"/>
              </a:rPr>
              <a:t>d</a:t>
            </a:r>
          </a:p>
          <a:p>
            <a:pPr marL="541338" lvl="1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for each type </a:t>
            </a:r>
            <a:r>
              <a:rPr lang="en-US" altLang="zh-TW" sz="2000" i="1" dirty="0" smtClean="0">
                <a:latin typeface="Times New Roman" pitchFamily="18" charset="0"/>
              </a:rPr>
              <a:t>j</a:t>
            </a:r>
            <a:r>
              <a:rPr lang="en-US" altLang="zh-TW" sz="2000" dirty="0" smtClean="0">
                <a:latin typeface="Times New Roman" pitchFamily="18" charset="0"/>
              </a:rPr>
              <a:t> of indexing feature (e.g. syllable, word, etc.) a vector is generated </a:t>
            </a:r>
          </a:p>
          <a:p>
            <a:pPr marL="541338" lvl="1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each component in this vector is the weighted statistics </a:t>
            </a:r>
            <a:r>
              <a:rPr lang="en-US" altLang="zh-TW" sz="2000" i="1" dirty="0" err="1" smtClean="0">
                <a:latin typeface="Times New Roman" pitchFamily="18" charset="0"/>
              </a:rPr>
              <a:t>z</a:t>
            </a:r>
            <a:r>
              <a:rPr lang="en-US" altLang="zh-TW" sz="2000" i="1" baseline="-25000" dirty="0" err="1" smtClean="0">
                <a:latin typeface="Times New Roman" pitchFamily="18" charset="0"/>
              </a:rPr>
              <a:t>jt</a:t>
            </a:r>
            <a:r>
              <a:rPr lang="en-US" altLang="zh-TW" sz="2000" dirty="0" smtClean="0">
                <a:latin typeface="Times New Roman" pitchFamily="18" charset="0"/>
              </a:rPr>
              <a:t> of a specific indexing term </a:t>
            </a:r>
            <a:r>
              <a:rPr lang="en-US" altLang="zh-TW" sz="2000" i="1" dirty="0" smtClean="0">
                <a:latin typeface="Times New Roman" pitchFamily="18" charset="0"/>
              </a:rPr>
              <a:t>t </a:t>
            </a:r>
            <a:r>
              <a:rPr lang="en-US" altLang="zh-TW" sz="2000" dirty="0">
                <a:latin typeface="Times New Roman" pitchFamily="18" charset="0"/>
              </a:rPr>
              <a:t>(e.g. </a:t>
            </a:r>
            <a:r>
              <a:rPr lang="en-US" altLang="zh-TW" sz="2000" dirty="0" smtClean="0">
                <a:latin typeface="Times New Roman" pitchFamily="18" charset="0"/>
              </a:rPr>
              <a:t>syllable </a:t>
            </a:r>
            <a:r>
              <a:rPr lang="en-US" altLang="zh-TW" sz="2000" i="1" dirty="0" err="1" smtClean="0">
                <a:latin typeface="Times New Roman" pitchFamily="18" charset="0"/>
              </a:rPr>
              <a:t>s</a:t>
            </a:r>
            <a:r>
              <a:rPr lang="en-US" altLang="zh-TW" sz="2000" i="1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)</a:t>
            </a:r>
          </a:p>
          <a:p>
            <a:pPr marL="541338" lvl="1" indent="-180975" eaLnBrk="1" hangingPunct="1"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219200" lvl="2" indent="-498475" eaLnBrk="1" hangingPunct="1">
              <a:spcBef>
                <a:spcPct val="40000"/>
              </a:spcBef>
              <a:buFontTx/>
              <a:buNone/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219200" lvl="2" indent="-498475" eaLnBrk="1" hangingPunct="1">
              <a:spcBef>
                <a:spcPct val="40000"/>
              </a:spcBef>
              <a:buFontTx/>
              <a:buNone/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219200" lvl="2" indent="-498475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</a:t>
            </a:r>
            <a:r>
              <a:rPr lang="en-US" altLang="zh-TW" sz="1800" dirty="0" err="1" smtClean="0">
                <a:latin typeface="Times New Roman" pitchFamily="18" charset="0"/>
              </a:rPr>
              <a:t>c</a:t>
            </a:r>
            <a:r>
              <a:rPr lang="en-US" altLang="zh-TW" sz="1800" baseline="-25000" dirty="0" err="1" smtClean="0">
                <a:latin typeface="Times New Roman" pitchFamily="18" charset="0"/>
              </a:rPr>
              <a:t>t</a:t>
            </a:r>
            <a:r>
              <a:rPr lang="en-US" altLang="zh-TW" sz="1800" dirty="0" smtClean="0">
                <a:latin typeface="Times New Roman" pitchFamily="18" charset="0"/>
              </a:rPr>
              <a:t>:    frequency counts for the indexing term t present in the query q or document d (for  text), or sum of normalized recognition scores or confidence measures for the indexing term t (for speech)</a:t>
            </a:r>
          </a:p>
          <a:p>
            <a:pPr marL="1219200" lvl="2" indent="-498475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N:    total number of documents in the database</a:t>
            </a:r>
          </a:p>
          <a:p>
            <a:pPr marL="1219200" lvl="2" indent="-498475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</a:t>
            </a:r>
            <a:r>
              <a:rPr lang="en-US" altLang="zh-TW" sz="1800" dirty="0" err="1" smtClean="0">
                <a:latin typeface="Times New Roman" pitchFamily="18" charset="0"/>
              </a:rPr>
              <a:t>N</a:t>
            </a:r>
            <a:r>
              <a:rPr lang="en-US" altLang="zh-TW" sz="1800" baseline="-25000" dirty="0" err="1" smtClean="0">
                <a:latin typeface="Times New Roman" pitchFamily="18" charset="0"/>
              </a:rPr>
              <a:t>t</a:t>
            </a:r>
            <a:r>
              <a:rPr lang="en-US" altLang="zh-TW" sz="1800" dirty="0" smtClean="0">
                <a:latin typeface="Times New Roman" pitchFamily="18" charset="0"/>
              </a:rPr>
              <a:t>:   total number of documents in the database which include the indexing term t</a:t>
            </a:r>
          </a:p>
          <a:p>
            <a:pPr marL="1219200" lvl="2" indent="-498475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IDF: the significance (or importance) or indexing power for the indexing term t</a:t>
            </a:r>
            <a:endParaRPr lang="en-US" altLang="zh-TW" sz="1600" dirty="0" smtClean="0">
              <a:latin typeface="Times New Roman" pitchFamily="18" charset="0"/>
            </a:endParaRP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The Overall Relevance Score is the Weighted Sum of the Relevance Scores for all Types of Indexing Features</a:t>
            </a:r>
          </a:p>
          <a:p>
            <a:pPr marL="1219200" lvl="2" indent="-498475"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</a:endParaRPr>
          </a:p>
          <a:p>
            <a:pPr marL="1219200" lvl="2" indent="-498475"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</a:endParaRPr>
          </a:p>
          <a:p>
            <a:pPr marL="1219200" lvl="2" indent="-498475"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81363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3567113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pSp>
        <p:nvGrpSpPr>
          <p:cNvPr id="7174" name="Group 30"/>
          <p:cNvGrpSpPr>
            <a:grpSpLocks/>
          </p:cNvGrpSpPr>
          <p:nvPr/>
        </p:nvGrpSpPr>
        <p:grpSpPr bwMode="auto">
          <a:xfrm>
            <a:off x="541338" y="5186363"/>
            <a:ext cx="8697913" cy="1681162"/>
            <a:chOff x="341" y="3267"/>
            <a:chExt cx="5479" cy="1059"/>
          </a:xfrm>
        </p:grpSpPr>
        <p:graphicFrame>
          <p:nvGraphicFramePr>
            <p:cNvPr id="718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6391999"/>
                </p:ext>
              </p:extLst>
            </p:nvPr>
          </p:nvGraphicFramePr>
          <p:xfrm>
            <a:off x="341" y="3267"/>
            <a:ext cx="5479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1" name="方程式" r:id="rId4" imgW="5448240" imgH="558720" progId="Equation.3">
                    <p:embed/>
                  </p:oleObj>
                </mc:Choice>
                <mc:Fallback>
                  <p:oleObj name="方程式" r:id="rId4" imgW="54482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" y="3267"/>
                          <a:ext cx="5479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18225"/>
                </p:ext>
              </p:extLst>
            </p:nvPr>
          </p:nvGraphicFramePr>
          <p:xfrm>
            <a:off x="385" y="3749"/>
            <a:ext cx="258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" name="方程式" r:id="rId6" imgW="2489040" imgH="558720" progId="Equation.3">
                    <p:embed/>
                  </p:oleObj>
                </mc:Choice>
                <mc:Fallback>
                  <p:oleObj name="方程式" r:id="rId6" imgW="24890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749"/>
                          <a:ext cx="258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5" name="Group 29"/>
          <p:cNvGrpSpPr>
            <a:grpSpLocks/>
          </p:cNvGrpSpPr>
          <p:nvPr/>
        </p:nvGrpSpPr>
        <p:grpSpPr bwMode="auto">
          <a:xfrm>
            <a:off x="2790279" y="1898849"/>
            <a:ext cx="4518025" cy="954087"/>
            <a:chOff x="1144" y="1241"/>
            <a:chExt cx="2846" cy="601"/>
          </a:xfrm>
        </p:grpSpPr>
        <p:graphicFrame>
          <p:nvGraphicFramePr>
            <p:cNvPr id="7177" name="Object 5"/>
            <p:cNvGraphicFramePr>
              <a:graphicFrameLocks noChangeAspect="1"/>
            </p:cNvGraphicFramePr>
            <p:nvPr/>
          </p:nvGraphicFramePr>
          <p:xfrm>
            <a:off x="1168" y="1241"/>
            <a:ext cx="212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" name="方程式" r:id="rId8" imgW="1485255" imgH="215806" progId="Equation.3">
                    <p:embed/>
                  </p:oleObj>
                </mc:Choice>
                <mc:Fallback>
                  <p:oleObj name="方程式" r:id="rId8" imgW="148525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1241"/>
                          <a:ext cx="212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Line 14"/>
            <p:cNvSpPr>
              <a:spLocks noChangeShapeType="1"/>
            </p:cNvSpPr>
            <p:nvPr/>
          </p:nvSpPr>
          <p:spPr bwMode="auto">
            <a:xfrm flipH="1" flipV="1">
              <a:off x="2835" y="1443"/>
              <a:ext cx="166" cy="108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 flipV="1">
              <a:off x="1705" y="1431"/>
              <a:ext cx="635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 flipV="1">
              <a:off x="2501" y="1431"/>
              <a:ext cx="748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1" name="Text Box 18"/>
            <p:cNvSpPr txBox="1">
              <a:spLocks noChangeArrowheads="1"/>
            </p:cNvSpPr>
            <p:nvPr/>
          </p:nvSpPr>
          <p:spPr bwMode="auto">
            <a:xfrm>
              <a:off x="2357" y="1532"/>
              <a:ext cx="163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Inverse Document Frequency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(IDF)</a:t>
              </a:r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 flipV="1">
              <a:off x="1860" y="1449"/>
              <a:ext cx="152" cy="11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3" name="Text Box 20"/>
            <p:cNvSpPr txBox="1">
              <a:spLocks noChangeArrowheads="1"/>
            </p:cNvSpPr>
            <p:nvPr/>
          </p:nvSpPr>
          <p:spPr bwMode="auto">
            <a:xfrm>
              <a:off x="1144" y="1538"/>
              <a:ext cx="127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Term Frequency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(TF)</a:t>
              </a:r>
            </a:p>
          </p:txBody>
        </p:sp>
      </p:grpSp>
      <p:sp>
        <p:nvSpPr>
          <p:cNvPr id="7176" name="Line 31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1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75600"/>
            <a:ext cx="91332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kern="0" dirty="0" smtClean="0">
                <a:solidFill>
                  <a:schemeClr val="tx1"/>
                </a:solidFill>
                <a:latin typeface="Times New Roman" pitchFamily="18" charset="0"/>
              </a:rPr>
              <a:t>Vector Space Model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467544" y="1124744"/>
            <a:ext cx="1872208" cy="4154984"/>
            <a:chOff x="755576" y="1124744"/>
            <a:chExt cx="1872208" cy="4154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755576" y="1124744"/>
                  <a:ext cx="1800000" cy="415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200" dirty="0" smtClean="0"/>
                    <a:t>mono-syllable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/>
                          </a:rPr>
                          <m:t>( 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=1)</m:t>
                        </m:r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1124744"/>
                  <a:ext cx="1800000" cy="41549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068" t="-881" r="-4068" b="-8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026016" y="1539858"/>
                  <a:ext cx="601768" cy="32919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016" y="1539858"/>
                  <a:ext cx="601768" cy="32919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2699792" y="1123200"/>
            <a:ext cx="2016224" cy="4154984"/>
            <a:chOff x="3275856" y="1123200"/>
            <a:chExt cx="2016224" cy="4154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4746290" y="1539858"/>
                  <a:ext cx="545790" cy="32919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2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290" y="1539858"/>
                  <a:ext cx="545790" cy="329199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3275856" y="1123200"/>
                  <a:ext cx="1800000" cy="415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200" dirty="0" smtClean="0"/>
                    <a:t>bi-syllable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endParaRPr lang="en-US" altLang="zh-TW" sz="22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/>
                          </a:rPr>
                          <m:t>( 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=2)</m:t>
                        </m:r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1123200"/>
                  <a:ext cx="1800000" cy="41549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80" b="-7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群組 18"/>
          <p:cNvGrpSpPr/>
          <p:nvPr/>
        </p:nvGrpSpPr>
        <p:grpSpPr>
          <a:xfrm>
            <a:off x="4868416" y="1123200"/>
            <a:ext cx="1656267" cy="4154984"/>
            <a:chOff x="5300464" y="1123200"/>
            <a:chExt cx="1656267" cy="4154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200" dirty="0" smtClean="0"/>
                    <a:t>character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endParaRPr lang="en-US" altLang="zh-TW" sz="22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/>
                          </a:rPr>
                          <m:t>( 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=3)</m:t>
                        </m:r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825" t="-880" r="-6311" b="-7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6732240" y="1123200"/>
            <a:ext cx="1656267" cy="4154984"/>
            <a:chOff x="5300464" y="1123200"/>
            <a:chExt cx="1656267" cy="4154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200" dirty="0" smtClean="0"/>
                    <a:t>word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TW" sz="2200" dirty="0" smtClean="0"/>
                </a:p>
                <a:p>
                  <a:endParaRPr lang="en-US" altLang="zh-TW" sz="22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/>
                          </a:rPr>
                          <m:t>( 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200" b="0" i="1" smtClean="0">
                            <a:latin typeface="Cambria Math"/>
                          </a:rPr>
                          <m:t>=4)</m:t>
                        </m:r>
                      </m:oMath>
                    </m:oMathPara>
                  </a14:m>
                  <a:endParaRPr lang="zh-TW" altLang="en-US" sz="22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80" b="-7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矩形 31"/>
          <p:cNvSpPr/>
          <p:nvPr/>
        </p:nvSpPr>
        <p:spPr>
          <a:xfrm>
            <a:off x="1367544" y="5805263"/>
            <a:ext cx="219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u="sng" dirty="0" smtClean="0"/>
              <a:t>賽</a:t>
            </a:r>
            <a:r>
              <a:rPr lang="zh-TW" altLang="en-US" sz="2400" dirty="0" smtClean="0"/>
              <a:t> </a:t>
            </a:r>
            <a:r>
              <a:rPr lang="zh-TW" altLang="en-US" sz="2400" u="sng" dirty="0" smtClean="0"/>
              <a:t>德</a:t>
            </a:r>
            <a:r>
              <a:rPr lang="zh-TW" altLang="en-US" sz="2400" dirty="0" smtClean="0"/>
              <a:t> </a:t>
            </a:r>
            <a:r>
              <a:rPr lang="zh-TW" altLang="en-US" sz="2400" u="sng" dirty="0" smtClean="0"/>
              <a:t>克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latin typeface="Arial"/>
                <a:cs typeface="Arial"/>
              </a:rPr>
              <a:t>•</a:t>
            </a:r>
            <a:r>
              <a:rPr lang="zh-TW" altLang="en-US" sz="2400" dirty="0" smtClean="0">
                <a:latin typeface="Arial"/>
                <a:cs typeface="Arial"/>
              </a:rPr>
              <a:t> </a:t>
            </a:r>
            <a:r>
              <a:rPr lang="zh-TW" altLang="en-US" sz="2400" u="sng" dirty="0" smtClean="0"/>
              <a:t>巴</a:t>
            </a:r>
            <a:r>
              <a:rPr lang="zh-TW" altLang="en-US" sz="2400" dirty="0" smtClean="0"/>
              <a:t> </a:t>
            </a:r>
            <a:r>
              <a:rPr lang="zh-TW" altLang="en-US" sz="2400" u="sng" dirty="0" smtClean="0"/>
              <a:t>萊</a:t>
            </a:r>
            <a:endParaRPr lang="en-US" altLang="zh-TW" sz="2400" u="sng" dirty="0"/>
          </a:p>
        </p:txBody>
      </p:sp>
      <p:grpSp>
        <p:nvGrpSpPr>
          <p:cNvPr id="39" name="群組 38"/>
          <p:cNvGrpSpPr/>
          <p:nvPr/>
        </p:nvGrpSpPr>
        <p:grpSpPr>
          <a:xfrm>
            <a:off x="4211960" y="5469031"/>
            <a:ext cx="3433980" cy="1200329"/>
            <a:chOff x="4067944" y="5085184"/>
            <a:chExt cx="3433980" cy="1200329"/>
          </a:xfrm>
        </p:grpSpPr>
        <p:sp>
          <p:nvSpPr>
            <p:cNvPr id="33" name="矩形 32"/>
            <p:cNvSpPr/>
            <p:nvPr/>
          </p:nvSpPr>
          <p:spPr>
            <a:xfrm>
              <a:off x="4067944" y="5085184"/>
              <a:ext cx="34339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>
                  <a:latin typeface="+mn-ea"/>
                </a:rPr>
                <a:t>ㄙ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dirty="0" smtClean="0">
                  <a:latin typeface="+mn-ea"/>
                </a:rPr>
                <a:t>ㄉ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dirty="0" smtClean="0">
                  <a:latin typeface="+mn-ea"/>
                </a:rPr>
                <a:t>ㄎ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dirty="0" smtClean="0">
                  <a:latin typeface="+mn-ea"/>
                </a:rPr>
                <a:t>ㄅ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dirty="0" smtClean="0"/>
                <a:t>ㄌ</a:t>
              </a:r>
              <a:endParaRPr lang="en-US" altLang="zh-CN" sz="2400" dirty="0" smtClean="0">
                <a:latin typeface="+mn-ea"/>
              </a:endParaRPr>
            </a:p>
            <a:p>
              <a:pPr algn="ctr"/>
              <a:r>
                <a:rPr lang="zh-CN" altLang="en-US" sz="2400" u="sng" dirty="0" smtClean="0">
                  <a:latin typeface="+mn-ea"/>
                </a:rPr>
                <a:t>ㄞ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u="sng" dirty="0" smtClean="0">
                  <a:latin typeface="+mn-ea"/>
                </a:rPr>
                <a:t>ㄜ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u="sng" dirty="0" smtClean="0">
                  <a:latin typeface="+mn-ea"/>
                </a:rPr>
                <a:t>ㄜ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u="sng" dirty="0" smtClean="0">
                  <a:latin typeface="+mn-ea"/>
                </a:rPr>
                <a:t>ㄚ</a:t>
              </a:r>
              <a:r>
                <a:rPr lang="zh-TW" altLang="en-US" sz="2400" dirty="0" smtClean="0">
                  <a:latin typeface="+mn-ea"/>
                </a:rPr>
                <a:t> </a:t>
              </a:r>
              <a:r>
                <a:rPr lang="zh-CN" altLang="en-US" sz="2400" u="sng" dirty="0" smtClean="0">
                  <a:latin typeface="+mn-ea"/>
                </a:rPr>
                <a:t>ㄞ</a:t>
              </a:r>
              <a:endParaRPr lang="en-US" altLang="zh-CN" sz="2400" u="sng" dirty="0" smtClean="0">
                <a:latin typeface="+mn-ea"/>
              </a:endParaRPr>
            </a:p>
            <a:p>
              <a:r>
                <a:rPr lang="zh-TW" altLang="en-US" sz="2400" dirty="0" smtClean="0">
                  <a:latin typeface="+mn-ea"/>
                </a:rPr>
                <a:t>           </a:t>
              </a:r>
              <a:endParaRPr lang="en-US" altLang="zh-TW" sz="2400" u="sng" dirty="0" smtClean="0">
                <a:latin typeface="+mn-ea"/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4862066" y="591118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5260410" y="602548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5628958" y="6137746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6012240" y="625408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817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TW" sz="2900" b="1" dirty="0" smtClean="0">
                <a:latin typeface="Times New Roman" pitchFamily="18" charset="0"/>
              </a:rPr>
              <a:t>Difficulties in Speech-based Information Retrieval for Chinese Language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7463" y="952500"/>
            <a:ext cx="9175751" cy="562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Even for Text-based Information Retrieval, Flexible Wording Structure Makes it Difficult to Search by Comparing the Character Strings Alone</a:t>
            </a:r>
            <a:r>
              <a:rPr lang="en-US" altLang="zh-TW" sz="2000" b="1" dirty="0" smtClean="0">
                <a:latin typeface="Times New Roman" pitchFamily="18" charset="0"/>
                <a:ea typeface="華康魏碑體" pitchFamily="65" charset="-120"/>
              </a:rPr>
              <a:t> </a:t>
            </a:r>
          </a:p>
          <a:p>
            <a:pPr marL="542925" lvl="1" indent="-180975" eaLnBrk="1" hangingPunct="1"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name/title                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李登輝→李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前總統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登輝，李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前主席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登輝(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President T.H Lee)</a:t>
            </a:r>
          </a:p>
          <a:p>
            <a:pPr marL="542925" lvl="1" indent="-180975" eaLnBrk="1" hangingPunct="1"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arbitrary abbreviation     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北二高→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北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部第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二高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速公路(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Second Northern Freeway)</a:t>
            </a:r>
          </a:p>
          <a:p>
            <a:pPr marL="361950" lvl="1" indent="0" eaLnBrk="1" hangingPunct="1">
              <a:spcBef>
                <a:spcPct val="5000"/>
              </a:spcBef>
              <a:buNone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                                        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華航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→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中</a:t>
            </a:r>
            <a:r>
              <a:rPr lang="zh-TW" altLang="en-US" sz="2000" u="sng" dirty="0" smtClean="0">
                <a:latin typeface="Times New Roman" pitchFamily="18" charset="0"/>
                <a:ea typeface="華康魏碑體" pitchFamily="65" charset="-120"/>
              </a:rPr>
              <a:t>華航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空公司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(China Airline)</a:t>
            </a:r>
          </a:p>
          <a:p>
            <a:pPr marL="542925" lvl="1" indent="-180975" eaLnBrk="1" hangingPunct="1"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similar phrases	    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中華文化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→中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國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文化(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Chinese culture)</a:t>
            </a:r>
          </a:p>
          <a:p>
            <a:pPr marL="542925" lvl="1" indent="-180975" eaLnBrk="1" hangingPunct="1"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translated terms	    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巴塞隆</a:t>
            </a:r>
            <a:r>
              <a:rPr lang="zh-TW" altLang="en-US" sz="2000" u="sng" dirty="0" smtClean="0">
                <a:latin typeface="Times New Roman" pitchFamily="18" charset="0"/>
                <a:ea typeface="華康魏碑體" pitchFamily="65" charset="-120"/>
              </a:rPr>
              <a:t>那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→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巴</a:t>
            </a:r>
            <a:r>
              <a:rPr lang="zh-TW" altLang="en-US" sz="2000" u="sng" dirty="0" smtClean="0">
                <a:latin typeface="Times New Roman" pitchFamily="18" charset="0"/>
                <a:ea typeface="華康魏碑體" pitchFamily="65" charset="-120"/>
              </a:rPr>
              <a:t>瑟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隆</a:t>
            </a:r>
            <a:r>
              <a:rPr lang="zh-TW" altLang="en-US" sz="2000" u="sng" dirty="0" smtClean="0">
                <a:latin typeface="Times New Roman" pitchFamily="18" charset="0"/>
                <a:ea typeface="華康魏碑體" pitchFamily="65" charset="-120"/>
              </a:rPr>
              <a:t>納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(Barcelona)</a:t>
            </a:r>
            <a:endParaRPr lang="en-US" altLang="zh-TW" sz="20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180975" indent="-180975">
              <a:spcBef>
                <a:spcPts val="500"/>
              </a:spcBef>
              <a:spcAft>
                <a:spcPts val="500"/>
              </a:spcAft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Word Segmentation Ambiguity Even for Text-based Information Retrieval 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腦科(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human brain studies) →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電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腦科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學(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computer science)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土地公(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God of earth) →</a:t>
            </a:r>
            <a:r>
              <a:rPr lang="zh-TW" altLang="zh-TW" sz="2000" u="sng" dirty="0" smtClean="0">
                <a:latin typeface="Times New Roman" pitchFamily="18" charset="0"/>
                <a:ea typeface="華康魏碑體" pitchFamily="65" charset="-120"/>
              </a:rPr>
              <a:t>土地公</a:t>
            </a:r>
            <a:r>
              <a:rPr lang="zh-TW" altLang="zh-TW" sz="2000" dirty="0" smtClean="0">
                <a:latin typeface="Times New Roman" pitchFamily="18" charset="0"/>
                <a:ea typeface="華康魏碑體" pitchFamily="65" charset="-120"/>
              </a:rPr>
              <a:t>有政策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(policy of public sharing of the land)</a:t>
            </a:r>
            <a:endParaRPr lang="en-US" altLang="zh-TW" sz="20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180975" indent="-180975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Uncertainties in Speech Recognition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errors (deletion, substitution, insertion)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out of vocabulary (OOV) words, etc.</a:t>
            </a:r>
          </a:p>
          <a:p>
            <a:pPr marL="542925" lvl="1" indent="-180975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very often the key phrases for retrieval are OOV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029700" cy="612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A Whole Class of Syllable-Level Indexing Features for Better Discrimination</a:t>
            </a:r>
            <a:endParaRPr lang="en-US" altLang="zh-TW" sz="2400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syllable segments with length 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spcBef>
                <a:spcPct val="0"/>
              </a:spcBef>
            </a:pPr>
            <a:endParaRPr lang="en-US" altLang="zh-TW" sz="2200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Syllable pairs separated by </a:t>
            </a:r>
            <a:r>
              <a:rPr lang="en-US" altLang="zh-TW" sz="2200" i="1" dirty="0" smtClean="0">
                <a:latin typeface="Times New Roman" pitchFamily="18" charset="0"/>
                <a:ea typeface="華康魏碑體" pitchFamily="65" charset="-120"/>
              </a:rPr>
              <a:t>M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syllables</a:t>
            </a: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Character- or Word-Level Features can be Similarly Defined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900" b="1" dirty="0" smtClean="0">
                <a:latin typeface="Times New Roman" pitchFamily="18" charset="0"/>
              </a:rPr>
              <a:t>Syllable-Level Indexing Features for Chinese Language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627688" y="2205038"/>
            <a:ext cx="3516312" cy="3581400"/>
            <a:chOff x="3545" y="1632"/>
            <a:chExt cx="2215" cy="2256"/>
          </a:xfrm>
        </p:grpSpPr>
        <p:sp>
          <p:nvSpPr>
            <p:cNvPr id="11291" name="Line 5"/>
            <p:cNvSpPr>
              <a:spLocks noChangeShapeType="1"/>
            </p:cNvSpPr>
            <p:nvPr/>
          </p:nvSpPr>
          <p:spPr bwMode="auto">
            <a:xfrm flipV="1">
              <a:off x="4175" y="1949"/>
              <a:ext cx="1488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2" name="Line 6"/>
            <p:cNvSpPr>
              <a:spLocks noChangeShapeType="1"/>
            </p:cNvSpPr>
            <p:nvPr/>
          </p:nvSpPr>
          <p:spPr bwMode="auto">
            <a:xfrm>
              <a:off x="4154" y="2209"/>
              <a:ext cx="35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3" name="Line 7"/>
            <p:cNvSpPr>
              <a:spLocks noChangeShapeType="1"/>
            </p:cNvSpPr>
            <p:nvPr/>
          </p:nvSpPr>
          <p:spPr bwMode="auto">
            <a:xfrm flipV="1">
              <a:off x="4156" y="2571"/>
              <a:ext cx="528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4" name="Line 8"/>
            <p:cNvSpPr>
              <a:spLocks noChangeShapeType="1"/>
            </p:cNvSpPr>
            <p:nvPr/>
          </p:nvSpPr>
          <p:spPr bwMode="auto">
            <a:xfrm flipV="1">
              <a:off x="4537" y="194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5" name="Line 9"/>
            <p:cNvSpPr>
              <a:spLocks noChangeShapeType="1"/>
            </p:cNvSpPr>
            <p:nvPr/>
          </p:nvSpPr>
          <p:spPr bwMode="auto">
            <a:xfrm>
              <a:off x="4152" y="1852"/>
              <a:ext cx="0" cy="203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6" name="Line 10"/>
            <p:cNvSpPr>
              <a:spLocks noChangeShapeType="1"/>
            </p:cNvSpPr>
            <p:nvPr/>
          </p:nvSpPr>
          <p:spPr bwMode="auto">
            <a:xfrm>
              <a:off x="4333" y="1846"/>
              <a:ext cx="0" cy="203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7" name="Line 11"/>
            <p:cNvSpPr>
              <a:spLocks noChangeShapeType="1"/>
            </p:cNvSpPr>
            <p:nvPr/>
          </p:nvSpPr>
          <p:spPr bwMode="auto">
            <a:xfrm>
              <a:off x="4514" y="1846"/>
              <a:ext cx="0" cy="203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>
              <a:off x="4864" y="1839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9" name="Line 13"/>
            <p:cNvSpPr>
              <a:spLocks noChangeShapeType="1"/>
            </p:cNvSpPr>
            <p:nvPr/>
          </p:nvSpPr>
          <p:spPr bwMode="auto">
            <a:xfrm>
              <a:off x="4687" y="1845"/>
              <a:ext cx="0" cy="203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5041" y="1841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>
              <a:off x="5482" y="1840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>
              <a:off x="5659" y="1841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 flipV="1">
              <a:off x="4885" y="194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4" name="Line 18"/>
            <p:cNvSpPr>
              <a:spLocks noChangeShapeType="1"/>
            </p:cNvSpPr>
            <p:nvPr/>
          </p:nvSpPr>
          <p:spPr bwMode="auto">
            <a:xfrm>
              <a:off x="4334" y="2256"/>
              <a:ext cx="357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19"/>
            <p:cNvSpPr>
              <a:spLocks noChangeShapeType="1"/>
            </p:cNvSpPr>
            <p:nvPr/>
          </p:nvSpPr>
          <p:spPr bwMode="auto">
            <a:xfrm>
              <a:off x="4514" y="2314"/>
              <a:ext cx="356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Line 20"/>
            <p:cNvSpPr>
              <a:spLocks noChangeShapeType="1"/>
            </p:cNvSpPr>
            <p:nvPr/>
          </p:nvSpPr>
          <p:spPr bwMode="auto">
            <a:xfrm>
              <a:off x="4692" y="2379"/>
              <a:ext cx="35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7" name="Line 21"/>
            <p:cNvSpPr>
              <a:spLocks noChangeShapeType="1"/>
            </p:cNvSpPr>
            <p:nvPr/>
          </p:nvSpPr>
          <p:spPr bwMode="auto">
            <a:xfrm>
              <a:off x="4340" y="2640"/>
              <a:ext cx="5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8" name="Line 22"/>
            <p:cNvSpPr>
              <a:spLocks noChangeShapeType="1"/>
            </p:cNvSpPr>
            <p:nvPr/>
          </p:nvSpPr>
          <p:spPr bwMode="auto">
            <a:xfrm>
              <a:off x="4518" y="2708"/>
              <a:ext cx="52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9" name="Line 23"/>
            <p:cNvSpPr>
              <a:spLocks noChangeShapeType="1"/>
            </p:cNvSpPr>
            <p:nvPr/>
          </p:nvSpPr>
          <p:spPr bwMode="auto">
            <a:xfrm>
              <a:off x="4166" y="3156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0" name="Line 24"/>
            <p:cNvSpPr>
              <a:spLocks noChangeShapeType="1"/>
            </p:cNvSpPr>
            <p:nvPr/>
          </p:nvSpPr>
          <p:spPr bwMode="auto">
            <a:xfrm>
              <a:off x="4181" y="3154"/>
              <a:ext cx="1485" cy="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1" name="Line 25"/>
            <p:cNvSpPr>
              <a:spLocks noChangeShapeType="1"/>
            </p:cNvSpPr>
            <p:nvPr/>
          </p:nvSpPr>
          <p:spPr bwMode="auto">
            <a:xfrm>
              <a:off x="4524" y="3152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2" name="Line 26"/>
            <p:cNvSpPr>
              <a:spLocks noChangeShapeType="1"/>
            </p:cNvSpPr>
            <p:nvPr/>
          </p:nvSpPr>
          <p:spPr bwMode="auto">
            <a:xfrm>
              <a:off x="4348" y="3232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>
              <a:off x="4698" y="3230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4524" y="3326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5" name="Line 29"/>
            <p:cNvSpPr>
              <a:spLocks noChangeShapeType="1"/>
            </p:cNvSpPr>
            <p:nvPr/>
          </p:nvSpPr>
          <p:spPr bwMode="auto">
            <a:xfrm>
              <a:off x="4870" y="3328"/>
              <a:ext cx="1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6" name="Line 30"/>
            <p:cNvSpPr>
              <a:spLocks noChangeShapeType="1"/>
            </p:cNvSpPr>
            <p:nvPr/>
          </p:nvSpPr>
          <p:spPr bwMode="auto">
            <a:xfrm>
              <a:off x="4171" y="3576"/>
              <a:ext cx="1488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7" name="Line 31"/>
            <p:cNvSpPr>
              <a:spLocks noChangeShapeType="1"/>
            </p:cNvSpPr>
            <p:nvPr/>
          </p:nvSpPr>
          <p:spPr bwMode="auto">
            <a:xfrm>
              <a:off x="4170" y="3576"/>
              <a:ext cx="15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8" name="Line 32"/>
            <p:cNvSpPr>
              <a:spLocks noChangeShapeType="1"/>
            </p:cNvSpPr>
            <p:nvPr/>
          </p:nvSpPr>
          <p:spPr bwMode="auto">
            <a:xfrm>
              <a:off x="4709" y="3571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9" name="Line 33"/>
            <p:cNvSpPr>
              <a:spLocks noChangeShapeType="1"/>
            </p:cNvSpPr>
            <p:nvPr/>
          </p:nvSpPr>
          <p:spPr bwMode="auto">
            <a:xfrm>
              <a:off x="4349" y="3654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0" name="Line 34"/>
            <p:cNvSpPr>
              <a:spLocks noChangeShapeType="1"/>
            </p:cNvSpPr>
            <p:nvPr/>
          </p:nvSpPr>
          <p:spPr bwMode="auto">
            <a:xfrm>
              <a:off x="4875" y="3652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1" name="Line 35"/>
            <p:cNvSpPr>
              <a:spLocks noChangeShapeType="1"/>
            </p:cNvSpPr>
            <p:nvPr/>
          </p:nvSpPr>
          <p:spPr bwMode="auto">
            <a:xfrm flipV="1">
              <a:off x="4173" y="2566"/>
              <a:ext cx="1484" cy="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2" name="Line 36"/>
            <p:cNvSpPr>
              <a:spLocks noChangeShapeType="1"/>
            </p:cNvSpPr>
            <p:nvPr/>
          </p:nvSpPr>
          <p:spPr bwMode="auto">
            <a:xfrm>
              <a:off x="4159" y="2204"/>
              <a:ext cx="1492" cy="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3" name="Line 37"/>
            <p:cNvSpPr>
              <a:spLocks noChangeShapeType="1"/>
            </p:cNvSpPr>
            <p:nvPr/>
          </p:nvSpPr>
          <p:spPr bwMode="auto">
            <a:xfrm>
              <a:off x="4351" y="1946"/>
              <a:ext cx="1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4" name="Line 38"/>
            <p:cNvSpPr>
              <a:spLocks noChangeShapeType="1"/>
            </p:cNvSpPr>
            <p:nvPr/>
          </p:nvSpPr>
          <p:spPr bwMode="auto">
            <a:xfrm>
              <a:off x="4705" y="1944"/>
              <a:ext cx="1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5" name="Line 39"/>
            <p:cNvSpPr>
              <a:spLocks noChangeShapeType="1"/>
            </p:cNvSpPr>
            <p:nvPr/>
          </p:nvSpPr>
          <p:spPr bwMode="auto">
            <a:xfrm>
              <a:off x="4175" y="1948"/>
              <a:ext cx="1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6" name="Line 40"/>
            <p:cNvSpPr>
              <a:spLocks noChangeShapeType="1"/>
            </p:cNvSpPr>
            <p:nvPr/>
          </p:nvSpPr>
          <p:spPr bwMode="auto">
            <a:xfrm flipV="1">
              <a:off x="4158" y="1840"/>
              <a:ext cx="1487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7" name="Line 41"/>
            <p:cNvSpPr>
              <a:spLocks noChangeShapeType="1"/>
            </p:cNvSpPr>
            <p:nvPr/>
          </p:nvSpPr>
          <p:spPr bwMode="auto">
            <a:xfrm>
              <a:off x="4162" y="3883"/>
              <a:ext cx="1488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8" name="Line 42"/>
            <p:cNvSpPr>
              <a:spLocks noChangeShapeType="1"/>
            </p:cNvSpPr>
            <p:nvPr/>
          </p:nvSpPr>
          <p:spPr bwMode="auto">
            <a:xfrm flipV="1">
              <a:off x="5503" y="1944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9" name="Line 43"/>
            <p:cNvSpPr>
              <a:spLocks noChangeShapeType="1"/>
            </p:cNvSpPr>
            <p:nvPr/>
          </p:nvSpPr>
          <p:spPr bwMode="auto">
            <a:xfrm>
              <a:off x="5306" y="2515"/>
              <a:ext cx="35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0" name="Line 44"/>
            <p:cNvSpPr>
              <a:spLocks noChangeShapeType="1"/>
            </p:cNvSpPr>
            <p:nvPr/>
          </p:nvSpPr>
          <p:spPr bwMode="auto">
            <a:xfrm>
              <a:off x="5139" y="3083"/>
              <a:ext cx="52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1" name="Rectangle 45"/>
            <p:cNvSpPr>
              <a:spLocks noChangeArrowheads="1"/>
            </p:cNvSpPr>
            <p:nvPr/>
          </p:nvSpPr>
          <p:spPr bwMode="auto">
            <a:xfrm>
              <a:off x="3545" y="1860"/>
              <a:ext cx="691" cy="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TW" sz="1400" b="1" i="1">
                  <a:latin typeface="Times New Roman" pitchFamily="18" charset="0"/>
                </a:rPr>
                <a:t>S(N)</a:t>
              </a:r>
              <a:r>
                <a:rPr kumimoji="0" lang="en-US" altLang="zh-TW" sz="1400" b="1">
                  <a:latin typeface="Times New Roman" pitchFamily="18" charset="0"/>
                </a:rPr>
                <a:t>, </a:t>
              </a:r>
              <a:r>
                <a:rPr kumimoji="0" lang="en-US" altLang="zh-TW" sz="1400" b="1" i="1">
                  <a:latin typeface="Times New Roman" pitchFamily="18" charset="0"/>
                </a:rPr>
                <a:t>N</a:t>
              </a:r>
              <a:r>
                <a:rPr kumimoji="0" lang="en-US" altLang="zh-TW" sz="1400" b="1">
                  <a:latin typeface="Times New Roman" pitchFamily="18" charset="0"/>
                </a:rPr>
                <a:t>=1</a:t>
              </a:r>
            </a:p>
            <a:p>
              <a:pPr eaLnBrk="0" hangingPunct="0"/>
              <a:r>
                <a:rPr kumimoji="0" lang="en-US" altLang="zh-TW" sz="1400" b="1">
                  <a:latin typeface="Times New Roman" pitchFamily="18" charset="0"/>
                </a:rPr>
                <a:t>         </a:t>
              </a:r>
              <a:r>
                <a:rPr kumimoji="0" lang="en-US" altLang="zh-TW" sz="300" b="1">
                  <a:latin typeface="Times New Roman" pitchFamily="18" charset="0"/>
                </a:rPr>
                <a:t> </a:t>
              </a:r>
            </a:p>
            <a:p>
              <a:pPr eaLnBrk="0" hangingPunct="0"/>
              <a:r>
                <a:rPr kumimoji="0" lang="en-US" altLang="zh-TW" sz="1400" b="1">
                  <a:latin typeface="Times New Roman" pitchFamily="18" charset="0"/>
                </a:rPr>
                <a:t>          </a:t>
              </a:r>
              <a:r>
                <a:rPr kumimoji="0" lang="en-US" altLang="zh-TW" sz="1400" b="1" i="1">
                  <a:latin typeface="Times New Roman" pitchFamily="18" charset="0"/>
                </a:rPr>
                <a:t>N</a:t>
              </a:r>
              <a:r>
                <a:rPr kumimoji="0" lang="en-US" altLang="zh-TW" sz="1400" b="1">
                  <a:latin typeface="Times New Roman" pitchFamily="18" charset="0"/>
                </a:rPr>
                <a:t>=2</a:t>
              </a: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r>
                <a:rPr kumimoji="0" lang="en-US" altLang="zh-TW" sz="1400" b="1">
                  <a:latin typeface="Times New Roman" pitchFamily="18" charset="0"/>
                </a:rPr>
                <a:t>          </a:t>
              </a:r>
              <a:r>
                <a:rPr kumimoji="0" lang="en-US" altLang="zh-TW" sz="1400" b="1" i="1">
                  <a:latin typeface="Times New Roman" pitchFamily="18" charset="0"/>
                </a:rPr>
                <a:t>N</a:t>
              </a:r>
              <a:r>
                <a:rPr kumimoji="0" lang="en-US" altLang="zh-TW" sz="1400" b="1">
                  <a:latin typeface="Times New Roman" pitchFamily="18" charset="0"/>
                </a:rPr>
                <a:t>=3</a:t>
              </a: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r>
                <a:rPr kumimoji="0" lang="en-US" altLang="zh-TW" sz="1400" b="1" i="1">
                  <a:latin typeface="Times New Roman" pitchFamily="18" charset="0"/>
                </a:rPr>
                <a:t>P(M)</a:t>
              </a:r>
              <a:r>
                <a:rPr kumimoji="0" lang="en-US" altLang="zh-TW" sz="1400" b="1">
                  <a:latin typeface="Times New Roman" pitchFamily="18" charset="0"/>
                </a:rPr>
                <a:t>, </a:t>
              </a:r>
              <a:r>
                <a:rPr kumimoji="0" lang="en-US" altLang="zh-TW" sz="1400" b="1" i="1">
                  <a:latin typeface="Times New Roman" pitchFamily="18" charset="0"/>
                </a:rPr>
                <a:t>M</a:t>
              </a:r>
              <a:r>
                <a:rPr kumimoji="0" lang="en-US" altLang="zh-TW" sz="1400" b="1">
                  <a:latin typeface="Times New Roman" pitchFamily="18" charset="0"/>
                </a:rPr>
                <a:t>=1</a:t>
              </a: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endParaRPr kumimoji="0" lang="en-US" altLang="zh-TW" sz="1400" b="1">
                <a:latin typeface="Times New Roman" pitchFamily="18" charset="0"/>
              </a:endParaRPr>
            </a:p>
            <a:p>
              <a:pPr eaLnBrk="0" hangingPunct="0"/>
              <a:r>
                <a:rPr kumimoji="0" lang="en-US" altLang="zh-TW" sz="1400" b="1">
                  <a:latin typeface="Times New Roman" pitchFamily="18" charset="0"/>
                </a:rPr>
                <a:t>          </a:t>
              </a:r>
              <a:r>
                <a:rPr kumimoji="0" lang="en-US" altLang="zh-TW" sz="1400" b="1" i="1">
                  <a:latin typeface="Times New Roman" pitchFamily="18" charset="0"/>
                </a:rPr>
                <a:t>M</a:t>
              </a:r>
              <a:r>
                <a:rPr kumimoji="0" lang="en-US" altLang="zh-TW" sz="1400" b="1">
                  <a:latin typeface="Times New Roman" pitchFamily="18" charset="0"/>
                </a:rPr>
                <a:t>=2</a:t>
              </a:r>
              <a:endParaRPr kumimoji="0" lang="en-US" altLang="zh-TW" sz="1400">
                <a:latin typeface="Times New Roman" pitchFamily="18" charset="0"/>
              </a:endParaRPr>
            </a:p>
          </p:txBody>
        </p:sp>
        <p:sp>
          <p:nvSpPr>
            <p:cNvPr id="11332" name="Rectangle 46"/>
            <p:cNvSpPr>
              <a:spLocks noChangeArrowheads="1"/>
            </p:cNvSpPr>
            <p:nvPr/>
          </p:nvSpPr>
          <p:spPr bwMode="auto">
            <a:xfrm>
              <a:off x="4131" y="1632"/>
              <a:ext cx="162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TW" sz="1600" b="1" i="1">
                  <a:latin typeface="Times New Roman" pitchFamily="18" charset="0"/>
                </a:rPr>
                <a:t>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1 </a:t>
              </a:r>
              <a:r>
                <a:rPr kumimoji="0" lang="en-US" altLang="zh-TW" sz="1600" b="1" i="1">
                  <a:latin typeface="Times New Roman" pitchFamily="18" charset="0"/>
                </a:rPr>
                <a:t> 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2</a:t>
              </a:r>
              <a:r>
                <a:rPr kumimoji="0" lang="en-US" altLang="zh-TW" sz="1600" b="1" i="1">
                  <a:latin typeface="Times New Roman" pitchFamily="18" charset="0"/>
                </a:rPr>
                <a:t>  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3 </a:t>
              </a:r>
              <a:r>
                <a:rPr kumimoji="0" lang="en-US" altLang="zh-TW" sz="1600" b="1" i="1">
                  <a:latin typeface="Times New Roman" pitchFamily="18" charset="0"/>
                </a:rPr>
                <a:t> 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4</a:t>
              </a:r>
              <a:r>
                <a:rPr kumimoji="0" lang="en-US" altLang="zh-TW" sz="1600" b="1" i="1">
                  <a:latin typeface="Times New Roman" pitchFamily="18" charset="0"/>
                </a:rPr>
                <a:t>   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5</a:t>
              </a:r>
              <a:r>
                <a:rPr kumimoji="0" lang="en-US" altLang="zh-TW" sz="1600" b="1" i="1">
                  <a:latin typeface="Times New Roman" pitchFamily="18" charset="0"/>
                </a:rPr>
                <a:t> ………S</a:t>
              </a:r>
              <a:r>
                <a:rPr kumimoji="0" lang="en-US" altLang="zh-TW" sz="1600" b="1" i="1" baseline="-25000">
                  <a:latin typeface="Times New Roman" pitchFamily="18" charset="0"/>
                </a:rPr>
                <a:t>10</a:t>
              </a:r>
              <a:endParaRPr kumimoji="0" lang="en-US" altLang="zh-TW" sz="1600">
                <a:latin typeface="Times New Roman" pitchFamily="18" charset="0"/>
              </a:endParaRPr>
            </a:p>
          </p:txBody>
        </p:sp>
      </p:grpSp>
      <p:graphicFrame>
        <p:nvGraphicFramePr>
          <p:cNvPr id="122951" name="Group 71"/>
          <p:cNvGraphicFramePr>
            <a:graphicFrameLocks noGrp="1"/>
          </p:cNvGraphicFramePr>
          <p:nvPr/>
        </p:nvGraphicFramePr>
        <p:xfrm>
          <a:off x="912813" y="4500563"/>
          <a:ext cx="4441825" cy="1612899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Syllable Pair Separated by M syllables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Examples</a:t>
                      </a:r>
                    </a:p>
                  </a:txBody>
                  <a:tcPr marL="92075" marR="92075" marT="46049" marB="46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M=1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M=2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M=3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 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M=4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 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2075" marR="92075" marT="46049" marB="460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28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35333"/>
              </p:ext>
            </p:extLst>
          </p:nvPr>
        </p:nvGraphicFramePr>
        <p:xfrm>
          <a:off x="755650" y="2204864"/>
          <a:ext cx="48641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" name="Document" r:id="rId4" imgW="4229100" imgH="2048256" progId="Word.Document.8">
                  <p:embed/>
                </p:oleObj>
              </mc:Choice>
              <mc:Fallback>
                <p:oleObj name="Document" r:id="rId4" imgW="4229100" imgH="2048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267"/>
                      <a:stretch>
                        <a:fillRect/>
                      </a:stretch>
                    </p:blipFill>
                    <p:spPr bwMode="auto">
                      <a:xfrm>
                        <a:off x="755650" y="2204864"/>
                        <a:ext cx="48641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Line 7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Syllable-Level Statistical Features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44000" cy="5761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Single Syllables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words are composed by syllables, thus partially handle the OOV problem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often relevant words have some syllables in common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syllable usually shared by more than one characters with different meanings, thus causing ambiguity</a:t>
            </a:r>
          </a:p>
          <a:p>
            <a:pPr marL="180975" indent="-180975" eaLnBrk="1" hangingPunct="1">
              <a:spcBef>
                <a:spcPct val="3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Overlapping Syllable Segments with Length </a:t>
            </a:r>
            <a:r>
              <a:rPr lang="en-US" altLang="zh-TW" sz="2400" b="1" i="1" dirty="0" smtClean="0">
                <a:latin typeface="Times New Roman" pitchFamily="18" charset="0"/>
              </a:rPr>
              <a:t>N</a:t>
            </a:r>
            <a:endParaRPr lang="en-US" altLang="zh-TW" sz="2400" b="1" dirty="0" smtClean="0">
              <a:latin typeface="Times New Roman" pitchFamily="18" charset="0"/>
            </a:endParaRP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information of polysyllabic words or phrases with flexible wording structures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Chinese words are bi-syllabic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many polysyllabic words share the same pronunciation</a:t>
            </a:r>
          </a:p>
          <a:p>
            <a:pPr marL="180975" indent="-180975" eaLnBrk="1" hangingPunct="1">
              <a:spcBef>
                <a:spcPct val="3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Syllable Pairs Separated by </a:t>
            </a:r>
            <a:r>
              <a:rPr lang="en-US" altLang="zh-TW" sz="2400" b="1" i="1" dirty="0" smtClean="0">
                <a:latin typeface="Times New Roman" pitchFamily="18" charset="0"/>
              </a:rPr>
              <a:t>M</a:t>
            </a:r>
            <a:r>
              <a:rPr lang="en-US" altLang="zh-TW" sz="2400" b="1" dirty="0" smtClean="0">
                <a:latin typeface="Times New Roman" pitchFamily="18" charset="0"/>
              </a:rPr>
              <a:t> Syllables</a:t>
            </a:r>
          </a:p>
          <a:p>
            <a:pPr lvl="1" eaLnBrk="1" hangingPunct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the problems arising from the flexible wording structure, abbreviations, and deletion, insertion, substitution errors in speech recognition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4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Improved Syllable-level Indexing Features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3960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zh-TW" sz="2400" b="1" dirty="0" smtClean="0">
                <a:latin typeface="Times New Roman" pitchFamily="18" charset="0"/>
              </a:rPr>
              <a:t>Syllable-aligned Lattices and syllable-level utterance verification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multiple syllable hypothesis to construct syllable-aligned lattices for both query and documents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multiple syllable-level indexing features from syllable lattices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out indexing terms with lower acoustic confidence scores</a:t>
            </a:r>
          </a:p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zh-TW" sz="2400" b="1" dirty="0" smtClean="0">
                <a:latin typeface="Times New Roman" pitchFamily="18" charset="0"/>
              </a:rPr>
              <a:t>Infrequent term deletion (ITD)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Syllable-level statistics trained with text corpus used to prune infrequent indexing terms</a:t>
            </a:r>
          </a:p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zh-TW" sz="2400" b="1" dirty="0" smtClean="0">
                <a:latin typeface="Times New Roman" pitchFamily="18" charset="0"/>
              </a:rPr>
              <a:t>Stop terms (ST)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terms with the lowest IDF scores are taken as the stop terms</a:t>
            </a:r>
          </a:p>
        </p:txBody>
      </p:sp>
      <p:grpSp>
        <p:nvGrpSpPr>
          <p:cNvPr id="13316" name="Group 135"/>
          <p:cNvGrpSpPr>
            <a:grpSpLocks/>
          </p:cNvGrpSpPr>
          <p:nvPr/>
        </p:nvGrpSpPr>
        <p:grpSpPr bwMode="auto">
          <a:xfrm>
            <a:off x="323850" y="5207000"/>
            <a:ext cx="304800" cy="852488"/>
            <a:chOff x="203" y="3539"/>
            <a:chExt cx="192" cy="537"/>
          </a:xfrm>
        </p:grpSpPr>
        <p:sp>
          <p:nvSpPr>
            <p:cNvPr id="13445" name="Oval 128"/>
            <p:cNvSpPr>
              <a:spLocks noChangeArrowheads="1"/>
            </p:cNvSpPr>
            <p:nvPr/>
          </p:nvSpPr>
          <p:spPr bwMode="auto">
            <a:xfrm>
              <a:off x="246" y="3539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446" name="Oval 129" descr="60%"/>
            <p:cNvSpPr>
              <a:spLocks noChangeArrowheads="1"/>
            </p:cNvSpPr>
            <p:nvPr/>
          </p:nvSpPr>
          <p:spPr bwMode="auto">
            <a:xfrm>
              <a:off x="253" y="3721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447" name="Line 131"/>
            <p:cNvSpPr>
              <a:spLocks noChangeShapeType="1"/>
            </p:cNvSpPr>
            <p:nvPr/>
          </p:nvSpPr>
          <p:spPr bwMode="auto">
            <a:xfrm>
              <a:off x="203" y="3923"/>
              <a:ext cx="192" cy="1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8" name="Line 132"/>
            <p:cNvSpPr>
              <a:spLocks noChangeShapeType="1"/>
            </p:cNvSpPr>
            <p:nvPr/>
          </p:nvSpPr>
          <p:spPr bwMode="auto">
            <a:xfrm>
              <a:off x="203" y="4075"/>
              <a:ext cx="1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3317" name="Group 136"/>
          <p:cNvGrpSpPr>
            <a:grpSpLocks/>
          </p:cNvGrpSpPr>
          <p:nvPr/>
        </p:nvGrpSpPr>
        <p:grpSpPr bwMode="auto">
          <a:xfrm>
            <a:off x="696913" y="5084763"/>
            <a:ext cx="8339137" cy="1154112"/>
            <a:chOff x="231" y="3474"/>
            <a:chExt cx="5253" cy="727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2727" y="3508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2904" y="3506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1" name="Oval 7"/>
            <p:cNvSpPr>
              <a:spLocks noChangeArrowheads="1"/>
            </p:cNvSpPr>
            <p:nvPr/>
          </p:nvSpPr>
          <p:spPr bwMode="auto">
            <a:xfrm>
              <a:off x="3075" y="3509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2" name="Oval 8"/>
            <p:cNvSpPr>
              <a:spLocks noChangeArrowheads="1"/>
            </p:cNvSpPr>
            <p:nvPr/>
          </p:nvSpPr>
          <p:spPr bwMode="auto">
            <a:xfrm>
              <a:off x="3258" y="3506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3" name="Oval 9"/>
            <p:cNvSpPr>
              <a:spLocks noChangeArrowheads="1"/>
            </p:cNvSpPr>
            <p:nvPr/>
          </p:nvSpPr>
          <p:spPr bwMode="auto">
            <a:xfrm>
              <a:off x="3442" y="3509"/>
              <a:ext cx="89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4" name="Oval 10"/>
            <p:cNvSpPr>
              <a:spLocks noChangeArrowheads="1"/>
            </p:cNvSpPr>
            <p:nvPr/>
          </p:nvSpPr>
          <p:spPr bwMode="auto">
            <a:xfrm>
              <a:off x="3618" y="3507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5" name="Oval 11"/>
            <p:cNvSpPr>
              <a:spLocks noChangeArrowheads="1"/>
            </p:cNvSpPr>
            <p:nvPr/>
          </p:nvSpPr>
          <p:spPr bwMode="auto">
            <a:xfrm>
              <a:off x="3971" y="3513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6" name="Oval 12"/>
            <p:cNvSpPr>
              <a:spLocks noChangeArrowheads="1"/>
            </p:cNvSpPr>
            <p:nvPr/>
          </p:nvSpPr>
          <p:spPr bwMode="auto">
            <a:xfrm>
              <a:off x="4143" y="3517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7" name="Oval 13"/>
            <p:cNvSpPr>
              <a:spLocks noChangeArrowheads="1"/>
            </p:cNvSpPr>
            <p:nvPr/>
          </p:nvSpPr>
          <p:spPr bwMode="auto">
            <a:xfrm>
              <a:off x="4490" y="3512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8" name="Oval 14"/>
            <p:cNvSpPr>
              <a:spLocks noChangeArrowheads="1"/>
            </p:cNvSpPr>
            <p:nvPr/>
          </p:nvSpPr>
          <p:spPr bwMode="auto">
            <a:xfrm>
              <a:off x="4672" y="3516"/>
              <a:ext cx="90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29" name="Oval 15"/>
            <p:cNvSpPr>
              <a:spLocks noChangeArrowheads="1"/>
            </p:cNvSpPr>
            <p:nvPr/>
          </p:nvSpPr>
          <p:spPr bwMode="auto">
            <a:xfrm>
              <a:off x="4856" y="3513"/>
              <a:ext cx="89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0" name="Oval 16"/>
            <p:cNvSpPr>
              <a:spLocks noChangeArrowheads="1"/>
            </p:cNvSpPr>
            <p:nvPr/>
          </p:nvSpPr>
          <p:spPr bwMode="auto">
            <a:xfrm>
              <a:off x="5033" y="3516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1" name="Oval 17"/>
            <p:cNvSpPr>
              <a:spLocks noChangeArrowheads="1"/>
            </p:cNvSpPr>
            <p:nvPr/>
          </p:nvSpPr>
          <p:spPr bwMode="auto">
            <a:xfrm>
              <a:off x="5203" y="3514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2" name="Oval 18"/>
            <p:cNvSpPr>
              <a:spLocks noChangeArrowheads="1"/>
            </p:cNvSpPr>
            <p:nvPr/>
          </p:nvSpPr>
          <p:spPr bwMode="auto">
            <a:xfrm>
              <a:off x="5386" y="3516"/>
              <a:ext cx="90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3" name="Oval 19" descr="60%"/>
            <p:cNvSpPr>
              <a:spLocks noChangeArrowheads="1"/>
            </p:cNvSpPr>
            <p:nvPr/>
          </p:nvSpPr>
          <p:spPr bwMode="auto">
            <a:xfrm>
              <a:off x="2730" y="3662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4" name="Oval 20"/>
            <p:cNvSpPr>
              <a:spLocks noChangeArrowheads="1"/>
            </p:cNvSpPr>
            <p:nvPr/>
          </p:nvSpPr>
          <p:spPr bwMode="auto">
            <a:xfrm>
              <a:off x="2906" y="3661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5" name="Oval 21"/>
            <p:cNvSpPr>
              <a:spLocks noChangeArrowheads="1"/>
            </p:cNvSpPr>
            <p:nvPr/>
          </p:nvSpPr>
          <p:spPr bwMode="auto">
            <a:xfrm>
              <a:off x="3078" y="3663"/>
              <a:ext cx="89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6" name="Oval 22" descr="60%"/>
            <p:cNvSpPr>
              <a:spLocks noChangeArrowheads="1"/>
            </p:cNvSpPr>
            <p:nvPr/>
          </p:nvSpPr>
          <p:spPr bwMode="auto">
            <a:xfrm>
              <a:off x="3260" y="3661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7" name="Oval 23"/>
            <p:cNvSpPr>
              <a:spLocks noChangeArrowheads="1"/>
            </p:cNvSpPr>
            <p:nvPr/>
          </p:nvSpPr>
          <p:spPr bwMode="auto">
            <a:xfrm>
              <a:off x="3444" y="3664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8" name="Oval 24"/>
            <p:cNvSpPr>
              <a:spLocks noChangeArrowheads="1"/>
            </p:cNvSpPr>
            <p:nvPr/>
          </p:nvSpPr>
          <p:spPr bwMode="auto">
            <a:xfrm>
              <a:off x="3621" y="3662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39" name="Oval 25" descr="60%"/>
            <p:cNvSpPr>
              <a:spLocks noChangeArrowheads="1"/>
            </p:cNvSpPr>
            <p:nvPr/>
          </p:nvSpPr>
          <p:spPr bwMode="auto">
            <a:xfrm>
              <a:off x="3621" y="395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0" name="Oval 26" descr="60%"/>
            <p:cNvSpPr>
              <a:spLocks noChangeArrowheads="1"/>
            </p:cNvSpPr>
            <p:nvPr/>
          </p:nvSpPr>
          <p:spPr bwMode="auto">
            <a:xfrm>
              <a:off x="3973" y="3668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1" name="Oval 27" descr="60%"/>
            <p:cNvSpPr>
              <a:spLocks noChangeArrowheads="1"/>
            </p:cNvSpPr>
            <p:nvPr/>
          </p:nvSpPr>
          <p:spPr bwMode="auto">
            <a:xfrm>
              <a:off x="4145" y="3672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2" name="Oval 28"/>
            <p:cNvSpPr>
              <a:spLocks noChangeArrowheads="1"/>
            </p:cNvSpPr>
            <p:nvPr/>
          </p:nvSpPr>
          <p:spPr bwMode="auto">
            <a:xfrm>
              <a:off x="4321" y="3669"/>
              <a:ext cx="90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3" name="Oval 29"/>
            <p:cNvSpPr>
              <a:spLocks noChangeArrowheads="1"/>
            </p:cNvSpPr>
            <p:nvPr/>
          </p:nvSpPr>
          <p:spPr bwMode="auto">
            <a:xfrm>
              <a:off x="4492" y="3666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4" name="Oval 30" descr="60%"/>
            <p:cNvSpPr>
              <a:spLocks noChangeArrowheads="1"/>
            </p:cNvSpPr>
            <p:nvPr/>
          </p:nvSpPr>
          <p:spPr bwMode="auto">
            <a:xfrm>
              <a:off x="4675" y="3659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5" name="Oval 31" descr="60%"/>
            <p:cNvSpPr>
              <a:spLocks noChangeArrowheads="1"/>
            </p:cNvSpPr>
            <p:nvPr/>
          </p:nvSpPr>
          <p:spPr bwMode="auto">
            <a:xfrm>
              <a:off x="4508" y="3963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6" name="Oval 32" descr="60%"/>
            <p:cNvSpPr>
              <a:spLocks noChangeArrowheads="1"/>
            </p:cNvSpPr>
            <p:nvPr/>
          </p:nvSpPr>
          <p:spPr bwMode="auto">
            <a:xfrm>
              <a:off x="5034" y="367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7" name="Oval 33" descr="60%"/>
            <p:cNvSpPr>
              <a:spLocks noChangeArrowheads="1"/>
            </p:cNvSpPr>
            <p:nvPr/>
          </p:nvSpPr>
          <p:spPr bwMode="auto">
            <a:xfrm>
              <a:off x="5206" y="3669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8" name="Oval 34" descr="60%"/>
            <p:cNvSpPr>
              <a:spLocks noChangeArrowheads="1"/>
            </p:cNvSpPr>
            <p:nvPr/>
          </p:nvSpPr>
          <p:spPr bwMode="auto">
            <a:xfrm>
              <a:off x="2736" y="3819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49" name="Oval 35" descr="60%"/>
            <p:cNvSpPr>
              <a:spLocks noChangeArrowheads="1"/>
            </p:cNvSpPr>
            <p:nvPr/>
          </p:nvSpPr>
          <p:spPr bwMode="auto">
            <a:xfrm>
              <a:off x="2913" y="3817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0" name="Oval 36" descr="60%"/>
            <p:cNvSpPr>
              <a:spLocks noChangeArrowheads="1"/>
            </p:cNvSpPr>
            <p:nvPr/>
          </p:nvSpPr>
          <p:spPr bwMode="auto">
            <a:xfrm>
              <a:off x="3266" y="3817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1" name="Oval 37" descr="60%"/>
            <p:cNvSpPr>
              <a:spLocks noChangeArrowheads="1"/>
            </p:cNvSpPr>
            <p:nvPr/>
          </p:nvSpPr>
          <p:spPr bwMode="auto">
            <a:xfrm>
              <a:off x="3451" y="3820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2" name="Oval 38" descr="60%"/>
            <p:cNvSpPr>
              <a:spLocks noChangeArrowheads="1"/>
            </p:cNvSpPr>
            <p:nvPr/>
          </p:nvSpPr>
          <p:spPr bwMode="auto">
            <a:xfrm>
              <a:off x="3627" y="3818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3" name="Oval 39"/>
            <p:cNvSpPr>
              <a:spLocks noChangeArrowheads="1"/>
            </p:cNvSpPr>
            <p:nvPr/>
          </p:nvSpPr>
          <p:spPr bwMode="auto">
            <a:xfrm>
              <a:off x="3797" y="3821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4" name="Oval 40" descr="60%"/>
            <p:cNvSpPr>
              <a:spLocks noChangeArrowheads="1"/>
            </p:cNvSpPr>
            <p:nvPr/>
          </p:nvSpPr>
          <p:spPr bwMode="auto">
            <a:xfrm>
              <a:off x="3981" y="3824"/>
              <a:ext cx="88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5" name="Oval 41" descr="60%"/>
            <p:cNvSpPr>
              <a:spLocks noChangeArrowheads="1"/>
            </p:cNvSpPr>
            <p:nvPr/>
          </p:nvSpPr>
          <p:spPr bwMode="auto">
            <a:xfrm>
              <a:off x="4151" y="3828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6" name="Oval 42" descr="60%"/>
            <p:cNvSpPr>
              <a:spLocks noChangeArrowheads="1"/>
            </p:cNvSpPr>
            <p:nvPr/>
          </p:nvSpPr>
          <p:spPr bwMode="auto">
            <a:xfrm>
              <a:off x="4327" y="3826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7" name="Oval 43" descr="60%"/>
            <p:cNvSpPr>
              <a:spLocks noChangeArrowheads="1"/>
            </p:cNvSpPr>
            <p:nvPr/>
          </p:nvSpPr>
          <p:spPr bwMode="auto">
            <a:xfrm>
              <a:off x="4499" y="3823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8" name="Oval 44" descr="60%"/>
            <p:cNvSpPr>
              <a:spLocks noChangeArrowheads="1"/>
            </p:cNvSpPr>
            <p:nvPr/>
          </p:nvSpPr>
          <p:spPr bwMode="auto">
            <a:xfrm>
              <a:off x="4681" y="3816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59" name="Oval 45" descr="60%"/>
            <p:cNvSpPr>
              <a:spLocks noChangeArrowheads="1"/>
            </p:cNvSpPr>
            <p:nvPr/>
          </p:nvSpPr>
          <p:spPr bwMode="auto">
            <a:xfrm>
              <a:off x="4864" y="3824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0" name="Oval 46" descr="60%"/>
            <p:cNvSpPr>
              <a:spLocks noChangeArrowheads="1"/>
            </p:cNvSpPr>
            <p:nvPr/>
          </p:nvSpPr>
          <p:spPr bwMode="auto">
            <a:xfrm>
              <a:off x="5041" y="3827"/>
              <a:ext cx="90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1" name="Oval 47" descr="60%"/>
            <p:cNvSpPr>
              <a:spLocks noChangeArrowheads="1"/>
            </p:cNvSpPr>
            <p:nvPr/>
          </p:nvSpPr>
          <p:spPr bwMode="auto">
            <a:xfrm>
              <a:off x="5211" y="3824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2" name="Oval 48" descr="60%"/>
            <p:cNvSpPr>
              <a:spLocks noChangeArrowheads="1"/>
            </p:cNvSpPr>
            <p:nvPr/>
          </p:nvSpPr>
          <p:spPr bwMode="auto">
            <a:xfrm>
              <a:off x="5394" y="3827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3" name="Oval 49" descr="60%"/>
            <p:cNvSpPr>
              <a:spLocks noChangeArrowheads="1"/>
            </p:cNvSpPr>
            <p:nvPr/>
          </p:nvSpPr>
          <p:spPr bwMode="auto">
            <a:xfrm>
              <a:off x="2730" y="3954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4" name="Oval 50" descr="60%"/>
            <p:cNvSpPr>
              <a:spLocks noChangeArrowheads="1"/>
            </p:cNvSpPr>
            <p:nvPr/>
          </p:nvSpPr>
          <p:spPr bwMode="auto">
            <a:xfrm>
              <a:off x="2906" y="3953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5" name="Oval 51"/>
            <p:cNvSpPr>
              <a:spLocks noChangeArrowheads="1"/>
            </p:cNvSpPr>
            <p:nvPr/>
          </p:nvSpPr>
          <p:spPr bwMode="auto">
            <a:xfrm>
              <a:off x="3078" y="3955"/>
              <a:ext cx="89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6" name="Oval 52" descr="60%"/>
            <p:cNvSpPr>
              <a:spLocks noChangeArrowheads="1"/>
            </p:cNvSpPr>
            <p:nvPr/>
          </p:nvSpPr>
          <p:spPr bwMode="auto">
            <a:xfrm>
              <a:off x="3260" y="3953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7" name="Oval 53" descr="60%"/>
            <p:cNvSpPr>
              <a:spLocks noChangeArrowheads="1"/>
            </p:cNvSpPr>
            <p:nvPr/>
          </p:nvSpPr>
          <p:spPr bwMode="auto">
            <a:xfrm>
              <a:off x="3444" y="3956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8" name="Oval 54"/>
            <p:cNvSpPr>
              <a:spLocks noChangeArrowheads="1"/>
            </p:cNvSpPr>
            <p:nvPr/>
          </p:nvSpPr>
          <p:spPr bwMode="auto">
            <a:xfrm>
              <a:off x="3801" y="3956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69" name="Oval 55" descr="60%"/>
            <p:cNvSpPr>
              <a:spLocks noChangeArrowheads="1"/>
            </p:cNvSpPr>
            <p:nvPr/>
          </p:nvSpPr>
          <p:spPr bwMode="auto">
            <a:xfrm>
              <a:off x="3973" y="396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0" name="Oval 56" descr="60%"/>
            <p:cNvSpPr>
              <a:spLocks noChangeArrowheads="1"/>
            </p:cNvSpPr>
            <p:nvPr/>
          </p:nvSpPr>
          <p:spPr bwMode="auto">
            <a:xfrm>
              <a:off x="4145" y="3964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1" name="Oval 57" descr="60%"/>
            <p:cNvSpPr>
              <a:spLocks noChangeArrowheads="1"/>
            </p:cNvSpPr>
            <p:nvPr/>
          </p:nvSpPr>
          <p:spPr bwMode="auto">
            <a:xfrm>
              <a:off x="4321" y="3961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2" name="Oval 58"/>
            <p:cNvSpPr>
              <a:spLocks noChangeArrowheads="1"/>
            </p:cNvSpPr>
            <p:nvPr/>
          </p:nvSpPr>
          <p:spPr bwMode="auto">
            <a:xfrm>
              <a:off x="4860" y="3662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3" name="Oval 59" descr="60%"/>
            <p:cNvSpPr>
              <a:spLocks noChangeArrowheads="1"/>
            </p:cNvSpPr>
            <p:nvPr/>
          </p:nvSpPr>
          <p:spPr bwMode="auto">
            <a:xfrm>
              <a:off x="4675" y="3951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4" name="Oval 60" descr="60%"/>
            <p:cNvSpPr>
              <a:spLocks noChangeArrowheads="1"/>
            </p:cNvSpPr>
            <p:nvPr/>
          </p:nvSpPr>
          <p:spPr bwMode="auto">
            <a:xfrm>
              <a:off x="4858" y="3958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5" name="Oval 61" descr="60%"/>
            <p:cNvSpPr>
              <a:spLocks noChangeArrowheads="1"/>
            </p:cNvSpPr>
            <p:nvPr/>
          </p:nvSpPr>
          <p:spPr bwMode="auto">
            <a:xfrm>
              <a:off x="5034" y="3962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6" name="Oval 62" descr="60%"/>
            <p:cNvSpPr>
              <a:spLocks noChangeArrowheads="1"/>
            </p:cNvSpPr>
            <p:nvPr/>
          </p:nvSpPr>
          <p:spPr bwMode="auto">
            <a:xfrm>
              <a:off x="5206" y="3961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7" name="Oval 63" descr="60%"/>
            <p:cNvSpPr>
              <a:spLocks noChangeArrowheads="1"/>
            </p:cNvSpPr>
            <p:nvPr/>
          </p:nvSpPr>
          <p:spPr bwMode="auto">
            <a:xfrm>
              <a:off x="5389" y="3963"/>
              <a:ext cx="88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8" name="Oval 64" descr="60%"/>
            <p:cNvSpPr>
              <a:spLocks noChangeArrowheads="1"/>
            </p:cNvSpPr>
            <p:nvPr/>
          </p:nvSpPr>
          <p:spPr bwMode="auto">
            <a:xfrm>
              <a:off x="2736" y="4111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79" name="Oval 65" descr="60%"/>
            <p:cNvSpPr>
              <a:spLocks noChangeArrowheads="1"/>
            </p:cNvSpPr>
            <p:nvPr/>
          </p:nvSpPr>
          <p:spPr bwMode="auto">
            <a:xfrm>
              <a:off x="2913" y="4109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0" name="Oval 66" descr="60%"/>
            <p:cNvSpPr>
              <a:spLocks noChangeArrowheads="1"/>
            </p:cNvSpPr>
            <p:nvPr/>
          </p:nvSpPr>
          <p:spPr bwMode="auto">
            <a:xfrm>
              <a:off x="3084" y="4111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1" name="Oval 67" descr="60%"/>
            <p:cNvSpPr>
              <a:spLocks noChangeArrowheads="1"/>
            </p:cNvSpPr>
            <p:nvPr/>
          </p:nvSpPr>
          <p:spPr bwMode="auto">
            <a:xfrm>
              <a:off x="3266" y="4109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2" name="Oval 68" descr="60%"/>
            <p:cNvSpPr>
              <a:spLocks noChangeArrowheads="1"/>
            </p:cNvSpPr>
            <p:nvPr/>
          </p:nvSpPr>
          <p:spPr bwMode="auto">
            <a:xfrm>
              <a:off x="3451" y="4112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3" name="Oval 69" descr="60%"/>
            <p:cNvSpPr>
              <a:spLocks noChangeArrowheads="1"/>
            </p:cNvSpPr>
            <p:nvPr/>
          </p:nvSpPr>
          <p:spPr bwMode="auto">
            <a:xfrm>
              <a:off x="3627" y="4110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4" name="Oval 70"/>
            <p:cNvSpPr>
              <a:spLocks noChangeArrowheads="1"/>
            </p:cNvSpPr>
            <p:nvPr/>
          </p:nvSpPr>
          <p:spPr bwMode="auto">
            <a:xfrm>
              <a:off x="3807" y="4123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5" name="Oval 71" descr="60%"/>
            <p:cNvSpPr>
              <a:spLocks noChangeArrowheads="1"/>
            </p:cNvSpPr>
            <p:nvPr/>
          </p:nvSpPr>
          <p:spPr bwMode="auto">
            <a:xfrm>
              <a:off x="3969" y="4117"/>
              <a:ext cx="88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6" name="Oval 72" descr="60%"/>
            <p:cNvSpPr>
              <a:spLocks noChangeArrowheads="1"/>
            </p:cNvSpPr>
            <p:nvPr/>
          </p:nvSpPr>
          <p:spPr bwMode="auto">
            <a:xfrm>
              <a:off x="4151" y="412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7" name="Oval 73" descr="60%"/>
            <p:cNvSpPr>
              <a:spLocks noChangeArrowheads="1"/>
            </p:cNvSpPr>
            <p:nvPr/>
          </p:nvSpPr>
          <p:spPr bwMode="auto">
            <a:xfrm>
              <a:off x="4327" y="4118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8" name="Oval 74" descr="60%"/>
            <p:cNvSpPr>
              <a:spLocks noChangeArrowheads="1"/>
            </p:cNvSpPr>
            <p:nvPr/>
          </p:nvSpPr>
          <p:spPr bwMode="auto">
            <a:xfrm>
              <a:off x="4509" y="4115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89" name="Oval 75" descr="60%"/>
            <p:cNvSpPr>
              <a:spLocks noChangeArrowheads="1"/>
            </p:cNvSpPr>
            <p:nvPr/>
          </p:nvSpPr>
          <p:spPr bwMode="auto">
            <a:xfrm>
              <a:off x="4681" y="4108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0" name="Oval 76" descr="60%"/>
            <p:cNvSpPr>
              <a:spLocks noChangeArrowheads="1"/>
            </p:cNvSpPr>
            <p:nvPr/>
          </p:nvSpPr>
          <p:spPr bwMode="auto">
            <a:xfrm>
              <a:off x="4864" y="4116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1" name="Oval 77" descr="60%"/>
            <p:cNvSpPr>
              <a:spLocks noChangeArrowheads="1"/>
            </p:cNvSpPr>
            <p:nvPr/>
          </p:nvSpPr>
          <p:spPr bwMode="auto">
            <a:xfrm>
              <a:off x="5041" y="4119"/>
              <a:ext cx="90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2" name="Oval 78" descr="60%"/>
            <p:cNvSpPr>
              <a:spLocks noChangeArrowheads="1"/>
            </p:cNvSpPr>
            <p:nvPr/>
          </p:nvSpPr>
          <p:spPr bwMode="auto">
            <a:xfrm>
              <a:off x="5211" y="4116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3" name="Oval 79" descr="60%"/>
            <p:cNvSpPr>
              <a:spLocks noChangeArrowheads="1"/>
            </p:cNvSpPr>
            <p:nvPr/>
          </p:nvSpPr>
          <p:spPr bwMode="auto">
            <a:xfrm>
              <a:off x="5394" y="4119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4" name="Oval 80"/>
            <p:cNvSpPr>
              <a:spLocks noChangeArrowheads="1"/>
            </p:cNvSpPr>
            <p:nvPr/>
          </p:nvSpPr>
          <p:spPr bwMode="auto">
            <a:xfrm>
              <a:off x="3786" y="3507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5" name="Oval 81"/>
            <p:cNvSpPr>
              <a:spLocks noChangeArrowheads="1"/>
            </p:cNvSpPr>
            <p:nvPr/>
          </p:nvSpPr>
          <p:spPr bwMode="auto">
            <a:xfrm>
              <a:off x="5391" y="3668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6" name="Oval 82"/>
            <p:cNvSpPr>
              <a:spLocks noChangeArrowheads="1"/>
            </p:cNvSpPr>
            <p:nvPr/>
          </p:nvSpPr>
          <p:spPr bwMode="auto">
            <a:xfrm>
              <a:off x="3795" y="3665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397" name="Line 83"/>
            <p:cNvSpPr>
              <a:spLocks noChangeShapeType="1"/>
            </p:cNvSpPr>
            <p:nvPr/>
          </p:nvSpPr>
          <p:spPr bwMode="auto">
            <a:xfrm>
              <a:off x="2809" y="3549"/>
              <a:ext cx="1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398" name="Line 84"/>
            <p:cNvSpPr>
              <a:spLocks noChangeShapeType="1"/>
            </p:cNvSpPr>
            <p:nvPr/>
          </p:nvSpPr>
          <p:spPr bwMode="auto">
            <a:xfrm>
              <a:off x="3157" y="3552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399" name="Line 85"/>
            <p:cNvSpPr>
              <a:spLocks noChangeShapeType="1"/>
            </p:cNvSpPr>
            <p:nvPr/>
          </p:nvSpPr>
          <p:spPr bwMode="auto">
            <a:xfrm>
              <a:off x="2985" y="3550"/>
              <a:ext cx="144" cy="1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0" name="Line 86"/>
            <p:cNvSpPr>
              <a:spLocks noChangeShapeType="1"/>
            </p:cNvSpPr>
            <p:nvPr/>
          </p:nvSpPr>
          <p:spPr bwMode="auto">
            <a:xfrm>
              <a:off x="3337" y="3552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1" name="Line 87"/>
            <p:cNvSpPr>
              <a:spLocks noChangeShapeType="1"/>
            </p:cNvSpPr>
            <p:nvPr/>
          </p:nvSpPr>
          <p:spPr bwMode="auto">
            <a:xfrm>
              <a:off x="3521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2" name="Oval 88"/>
            <p:cNvSpPr>
              <a:spLocks noChangeArrowheads="1"/>
            </p:cNvSpPr>
            <p:nvPr/>
          </p:nvSpPr>
          <p:spPr bwMode="auto">
            <a:xfrm>
              <a:off x="4316" y="3522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403" name="Oval 89"/>
            <p:cNvSpPr>
              <a:spLocks noChangeArrowheads="1"/>
            </p:cNvSpPr>
            <p:nvPr/>
          </p:nvSpPr>
          <p:spPr bwMode="auto">
            <a:xfrm>
              <a:off x="3072" y="3811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TW" altLang="en-US"/>
            </a:p>
          </p:txBody>
        </p:sp>
        <p:sp>
          <p:nvSpPr>
            <p:cNvPr id="13404" name="Line 90"/>
            <p:cNvSpPr>
              <a:spLocks noChangeShapeType="1"/>
            </p:cNvSpPr>
            <p:nvPr/>
          </p:nvSpPr>
          <p:spPr bwMode="auto">
            <a:xfrm>
              <a:off x="3688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5" name="Line 91"/>
            <p:cNvSpPr>
              <a:spLocks noChangeShapeType="1"/>
            </p:cNvSpPr>
            <p:nvPr/>
          </p:nvSpPr>
          <p:spPr bwMode="auto">
            <a:xfrm>
              <a:off x="3849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6" name="Line 92"/>
            <p:cNvSpPr>
              <a:spLocks noChangeShapeType="1"/>
            </p:cNvSpPr>
            <p:nvPr/>
          </p:nvSpPr>
          <p:spPr bwMode="auto">
            <a:xfrm>
              <a:off x="4035" y="3551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7" name="Line 93"/>
            <p:cNvSpPr>
              <a:spLocks noChangeShapeType="1"/>
            </p:cNvSpPr>
            <p:nvPr/>
          </p:nvSpPr>
          <p:spPr bwMode="auto">
            <a:xfrm>
              <a:off x="4555" y="3553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8" name="Line 94"/>
            <p:cNvSpPr>
              <a:spLocks noChangeShapeType="1"/>
            </p:cNvSpPr>
            <p:nvPr/>
          </p:nvSpPr>
          <p:spPr bwMode="auto">
            <a:xfrm>
              <a:off x="4759" y="3551"/>
              <a:ext cx="144" cy="1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09" name="Line 95"/>
            <p:cNvSpPr>
              <a:spLocks noChangeShapeType="1"/>
            </p:cNvSpPr>
            <p:nvPr/>
          </p:nvSpPr>
          <p:spPr bwMode="auto">
            <a:xfrm>
              <a:off x="4932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0" name="Line 96"/>
            <p:cNvSpPr>
              <a:spLocks noChangeShapeType="1"/>
            </p:cNvSpPr>
            <p:nvPr/>
          </p:nvSpPr>
          <p:spPr bwMode="auto">
            <a:xfrm>
              <a:off x="5095" y="3553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1" name="Line 97"/>
            <p:cNvSpPr>
              <a:spLocks noChangeShapeType="1"/>
            </p:cNvSpPr>
            <p:nvPr/>
          </p:nvSpPr>
          <p:spPr bwMode="auto">
            <a:xfrm>
              <a:off x="5282" y="3551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2" name="Line 98"/>
            <p:cNvSpPr>
              <a:spLocks noChangeShapeType="1"/>
            </p:cNvSpPr>
            <p:nvPr/>
          </p:nvSpPr>
          <p:spPr bwMode="auto">
            <a:xfrm>
              <a:off x="2794" y="3556"/>
              <a:ext cx="154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3" name="Line 99"/>
            <p:cNvSpPr>
              <a:spLocks noChangeShapeType="1"/>
            </p:cNvSpPr>
            <p:nvPr/>
          </p:nvSpPr>
          <p:spPr bwMode="auto">
            <a:xfrm>
              <a:off x="2976" y="3557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4" name="Line 100"/>
            <p:cNvSpPr>
              <a:spLocks noChangeShapeType="1"/>
            </p:cNvSpPr>
            <p:nvPr/>
          </p:nvSpPr>
          <p:spPr bwMode="auto">
            <a:xfrm>
              <a:off x="2960" y="3717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5" name="Line 101"/>
            <p:cNvSpPr>
              <a:spLocks noChangeShapeType="1"/>
            </p:cNvSpPr>
            <p:nvPr/>
          </p:nvSpPr>
          <p:spPr bwMode="auto">
            <a:xfrm>
              <a:off x="3333" y="3563"/>
              <a:ext cx="153" cy="153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6" name="Line 102"/>
            <p:cNvSpPr>
              <a:spLocks noChangeShapeType="1"/>
            </p:cNvSpPr>
            <p:nvPr/>
          </p:nvSpPr>
          <p:spPr bwMode="auto">
            <a:xfrm>
              <a:off x="3519" y="3554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7" name="Line 103"/>
            <p:cNvSpPr>
              <a:spLocks noChangeShapeType="1"/>
            </p:cNvSpPr>
            <p:nvPr/>
          </p:nvSpPr>
          <p:spPr bwMode="auto">
            <a:xfrm>
              <a:off x="3693" y="3563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8" name="Line 104"/>
            <p:cNvSpPr>
              <a:spLocks noChangeShapeType="1"/>
            </p:cNvSpPr>
            <p:nvPr/>
          </p:nvSpPr>
          <p:spPr bwMode="auto">
            <a:xfrm>
              <a:off x="4224" y="3572"/>
              <a:ext cx="153" cy="153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19" name="Line 105"/>
            <p:cNvSpPr>
              <a:spLocks noChangeShapeType="1"/>
            </p:cNvSpPr>
            <p:nvPr/>
          </p:nvSpPr>
          <p:spPr bwMode="auto">
            <a:xfrm>
              <a:off x="4743" y="3560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0" name="Line 106"/>
            <p:cNvSpPr>
              <a:spLocks noChangeShapeType="1"/>
            </p:cNvSpPr>
            <p:nvPr/>
          </p:nvSpPr>
          <p:spPr bwMode="auto">
            <a:xfrm>
              <a:off x="4371" y="3557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1" name="Line 107"/>
            <p:cNvSpPr>
              <a:spLocks noChangeShapeType="1"/>
            </p:cNvSpPr>
            <p:nvPr/>
          </p:nvSpPr>
          <p:spPr bwMode="auto">
            <a:xfrm>
              <a:off x="5280" y="3566"/>
              <a:ext cx="153" cy="153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2" name="Line 108"/>
            <p:cNvSpPr>
              <a:spLocks noChangeShapeType="1"/>
            </p:cNvSpPr>
            <p:nvPr/>
          </p:nvSpPr>
          <p:spPr bwMode="auto">
            <a:xfrm>
              <a:off x="3687" y="3716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3" name="Line 109"/>
            <p:cNvSpPr>
              <a:spLocks noChangeShapeType="1"/>
            </p:cNvSpPr>
            <p:nvPr/>
          </p:nvSpPr>
          <p:spPr bwMode="auto">
            <a:xfrm flipV="1">
              <a:off x="2974" y="3563"/>
              <a:ext cx="159" cy="1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4" name="Line 110"/>
            <p:cNvSpPr>
              <a:spLocks noChangeShapeType="1"/>
            </p:cNvSpPr>
            <p:nvPr/>
          </p:nvSpPr>
          <p:spPr bwMode="auto">
            <a:xfrm flipV="1">
              <a:off x="3689" y="3560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5" name="Line 111"/>
            <p:cNvSpPr>
              <a:spLocks noChangeShapeType="1"/>
            </p:cNvSpPr>
            <p:nvPr/>
          </p:nvSpPr>
          <p:spPr bwMode="auto">
            <a:xfrm flipV="1">
              <a:off x="3513" y="3558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6" name="Line 112"/>
            <p:cNvSpPr>
              <a:spLocks noChangeShapeType="1"/>
            </p:cNvSpPr>
            <p:nvPr/>
          </p:nvSpPr>
          <p:spPr bwMode="auto">
            <a:xfrm flipV="1">
              <a:off x="4389" y="3570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7" name="Line 113"/>
            <p:cNvSpPr>
              <a:spLocks noChangeShapeType="1"/>
            </p:cNvSpPr>
            <p:nvPr/>
          </p:nvSpPr>
          <p:spPr bwMode="auto">
            <a:xfrm flipV="1">
              <a:off x="4553" y="3566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8" name="Line 114"/>
            <p:cNvSpPr>
              <a:spLocks noChangeShapeType="1"/>
            </p:cNvSpPr>
            <p:nvPr/>
          </p:nvSpPr>
          <p:spPr bwMode="auto">
            <a:xfrm flipV="1">
              <a:off x="4931" y="3566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29" name="Line 115"/>
            <p:cNvSpPr>
              <a:spLocks noChangeShapeType="1"/>
            </p:cNvSpPr>
            <p:nvPr/>
          </p:nvSpPr>
          <p:spPr bwMode="auto">
            <a:xfrm>
              <a:off x="4217" y="3553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0" name="Line 116"/>
            <p:cNvSpPr>
              <a:spLocks noChangeShapeType="1"/>
            </p:cNvSpPr>
            <p:nvPr/>
          </p:nvSpPr>
          <p:spPr bwMode="auto">
            <a:xfrm>
              <a:off x="4391" y="3551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1" name="Line 117"/>
            <p:cNvSpPr>
              <a:spLocks noChangeShapeType="1"/>
            </p:cNvSpPr>
            <p:nvPr/>
          </p:nvSpPr>
          <p:spPr bwMode="auto">
            <a:xfrm>
              <a:off x="2967" y="3564"/>
              <a:ext cx="152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2" name="Line 118"/>
            <p:cNvSpPr>
              <a:spLocks noChangeShapeType="1"/>
            </p:cNvSpPr>
            <p:nvPr/>
          </p:nvSpPr>
          <p:spPr bwMode="auto">
            <a:xfrm>
              <a:off x="2952" y="3574"/>
              <a:ext cx="148" cy="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3" name="Line 119"/>
            <p:cNvSpPr>
              <a:spLocks noChangeShapeType="1"/>
            </p:cNvSpPr>
            <p:nvPr/>
          </p:nvSpPr>
          <p:spPr bwMode="auto">
            <a:xfrm flipV="1">
              <a:off x="3861" y="3556"/>
              <a:ext cx="152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4" name="Line 120"/>
            <p:cNvSpPr>
              <a:spLocks noChangeShapeType="1"/>
            </p:cNvSpPr>
            <p:nvPr/>
          </p:nvSpPr>
          <p:spPr bwMode="auto">
            <a:xfrm flipV="1">
              <a:off x="3865" y="3562"/>
              <a:ext cx="146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5" name="Line 121"/>
            <p:cNvSpPr>
              <a:spLocks noChangeShapeType="1"/>
            </p:cNvSpPr>
            <p:nvPr/>
          </p:nvSpPr>
          <p:spPr bwMode="auto">
            <a:xfrm flipV="1">
              <a:off x="3871" y="3558"/>
              <a:ext cx="146" cy="607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6" name="Line 122"/>
            <p:cNvSpPr>
              <a:spLocks noChangeShapeType="1"/>
            </p:cNvSpPr>
            <p:nvPr/>
          </p:nvSpPr>
          <p:spPr bwMode="auto">
            <a:xfrm>
              <a:off x="3691" y="3564"/>
              <a:ext cx="149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7" name="Line 123"/>
            <p:cNvSpPr>
              <a:spLocks noChangeShapeType="1"/>
            </p:cNvSpPr>
            <p:nvPr/>
          </p:nvSpPr>
          <p:spPr bwMode="auto">
            <a:xfrm>
              <a:off x="3693" y="3568"/>
              <a:ext cx="147" cy="437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8" name="Line 124"/>
            <p:cNvSpPr>
              <a:spLocks noChangeShapeType="1"/>
            </p:cNvSpPr>
            <p:nvPr/>
          </p:nvSpPr>
          <p:spPr bwMode="auto">
            <a:xfrm>
              <a:off x="3677" y="3580"/>
              <a:ext cx="144" cy="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39" name="Line 125"/>
            <p:cNvSpPr>
              <a:spLocks noChangeShapeType="1"/>
            </p:cNvSpPr>
            <p:nvPr/>
          </p:nvSpPr>
          <p:spPr bwMode="auto">
            <a:xfrm>
              <a:off x="3687" y="3718"/>
              <a:ext cx="141" cy="269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0" name="Line 126"/>
            <p:cNvSpPr>
              <a:spLocks noChangeShapeType="1"/>
            </p:cNvSpPr>
            <p:nvPr/>
          </p:nvSpPr>
          <p:spPr bwMode="auto">
            <a:xfrm flipV="1">
              <a:off x="3150" y="3558"/>
              <a:ext cx="147" cy="2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1" name="Line 127"/>
            <p:cNvSpPr>
              <a:spLocks noChangeShapeType="1"/>
            </p:cNvSpPr>
            <p:nvPr/>
          </p:nvSpPr>
          <p:spPr bwMode="auto">
            <a:xfrm flipV="1">
              <a:off x="3148" y="3560"/>
              <a:ext cx="165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2" name="Text Box 130"/>
            <p:cNvSpPr txBox="1">
              <a:spLocks noChangeArrowheads="1"/>
            </p:cNvSpPr>
            <p:nvPr/>
          </p:nvSpPr>
          <p:spPr bwMode="auto">
            <a:xfrm>
              <a:off x="231" y="3474"/>
              <a:ext cx="2637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105000"/>
                </a:lnSpc>
              </a:pP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syllables with higher acoustic confidence scores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syllables with lower acoustic confidence scores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syllable pairs S(</a:t>
              </a:r>
              <a:r>
                <a:rPr lang="en-US" altLang="zh-TW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lang="en-US" altLang="zh-TW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=2 pruned by ITD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syllable pairs S(</a:t>
              </a:r>
              <a:r>
                <a:rPr lang="en-US" altLang="zh-TW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lang="en-US" altLang="zh-TW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1600">
                  <a:solidFill>
                    <a:srgbClr val="000000"/>
                  </a:solidFill>
                  <a:latin typeface="Times New Roman" pitchFamily="18" charset="0"/>
                </a:rPr>
                <a:t>=2 pruned by ST</a:t>
              </a:r>
            </a:p>
          </p:txBody>
        </p:sp>
        <p:sp>
          <p:nvSpPr>
            <p:cNvPr id="13443" name="Line 133"/>
            <p:cNvSpPr>
              <a:spLocks noChangeShapeType="1"/>
            </p:cNvSpPr>
            <p:nvPr/>
          </p:nvSpPr>
          <p:spPr bwMode="auto">
            <a:xfrm flipV="1">
              <a:off x="3153" y="3560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444" name="Line 134"/>
            <p:cNvSpPr>
              <a:spLocks noChangeShapeType="1"/>
            </p:cNvSpPr>
            <p:nvPr/>
          </p:nvSpPr>
          <p:spPr bwMode="auto">
            <a:xfrm flipV="1">
              <a:off x="3857" y="3552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3318" name="Line 137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zh-TW" sz="3300" b="1" kern="12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Expected Term Frequencies</a:t>
            </a:r>
            <a:endParaRPr lang="zh-TW" altLang="en-US" sz="3300" b="1" kern="12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892552"/>
          </a:xfrm>
        </p:spPr>
        <p:txBody>
          <a:bodyPr>
            <a:spAutoFit/>
          </a:bodyPr>
          <a:lstStyle/>
          <a:p>
            <a:pPr marL="342000" lvl="1" indent="-342000">
              <a:buFont typeface="Arial" pitchFamily="34" charset="0"/>
              <a:buChar char="•"/>
              <a:defRPr/>
            </a:pP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E(</a:t>
            </a:r>
            <a:r>
              <a:rPr lang="en-US" altLang="zh-TW" sz="2600" b="1" dirty="0" err="1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t,x</a:t>
            </a: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): expected term frequency for term t in the </a:t>
            </a:r>
            <a:r>
              <a:rPr lang="en-US" altLang="zh-TW" sz="2600" b="1" dirty="0" smtClean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lattice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of an utterance</a:t>
            </a:r>
            <a:r>
              <a:rPr lang="en-US" altLang="zh-TW" sz="2600" b="1" dirty="0" smtClean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 x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33697"/>
              </p:ext>
            </p:extLst>
          </p:nvPr>
        </p:nvGraphicFramePr>
        <p:xfrm>
          <a:off x="2184400" y="1628800"/>
          <a:ext cx="3476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方程式" r:id="rId4" imgW="1714320" imgH="355320" progId="Equation.3">
                  <p:embed/>
                </p:oleObj>
              </mc:Choice>
              <mc:Fallback>
                <p:oleObj name="方程式" r:id="rId4" imgW="1714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628800"/>
                        <a:ext cx="34766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>
            <a:grpSpLocks noChangeAspect="1"/>
          </p:cNvGrpSpPr>
          <p:nvPr/>
        </p:nvGrpSpPr>
        <p:grpSpPr>
          <a:xfrm>
            <a:off x="4139953" y="4142438"/>
            <a:ext cx="4896543" cy="2792130"/>
            <a:chOff x="5090912" y="4811682"/>
            <a:chExt cx="3400377" cy="1938978"/>
          </a:xfrm>
        </p:grpSpPr>
        <p:grpSp>
          <p:nvGrpSpPr>
            <p:cNvPr id="20" name="群組 19"/>
            <p:cNvGrpSpPr/>
            <p:nvPr/>
          </p:nvGrpSpPr>
          <p:grpSpPr>
            <a:xfrm>
              <a:off x="5090912" y="5013176"/>
              <a:ext cx="3168352" cy="1695211"/>
              <a:chOff x="5652120" y="4830133"/>
              <a:chExt cx="3168352" cy="1695211"/>
            </a:xfrm>
          </p:grpSpPr>
          <p:pic>
            <p:nvPicPr>
              <p:cNvPr id="16" name="圖片 12" descr="path.jp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24128" y="4830133"/>
                <a:ext cx="2880000" cy="1623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5652120" y="6166496"/>
                <a:ext cx="3096344" cy="358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172400" y="6021288"/>
                <a:ext cx="648072" cy="358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6046898" y="4811682"/>
              <a:ext cx="1450161" cy="25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lattice of utterance x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192897" y="5591687"/>
              <a:ext cx="298392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L(x)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516216" y="638132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右大括弧 24"/>
            <p:cNvSpPr/>
            <p:nvPr/>
          </p:nvSpPr>
          <p:spPr>
            <a:xfrm>
              <a:off x="7956376" y="5085184"/>
              <a:ext cx="216024" cy="122413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 25"/>
            <p:cNvSpPr/>
            <p:nvPr/>
          </p:nvSpPr>
          <p:spPr>
            <a:xfrm>
              <a:off x="6184106" y="5929313"/>
              <a:ext cx="359569" cy="642937"/>
            </a:xfrm>
            <a:custGeom>
              <a:avLst/>
              <a:gdLst>
                <a:gd name="connsiteX0" fmla="*/ 88107 w 359569"/>
                <a:gd name="connsiteY0" fmla="*/ 0 h 642937"/>
                <a:gd name="connsiteX1" fmla="*/ 45244 w 359569"/>
                <a:gd name="connsiteY1" fmla="*/ 471487 h 642937"/>
                <a:gd name="connsiteX2" fmla="*/ 359569 w 359569"/>
                <a:gd name="connsiteY2" fmla="*/ 642937 h 64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569" h="642937">
                  <a:moveTo>
                    <a:pt x="88107" y="0"/>
                  </a:moveTo>
                  <a:cubicBezTo>
                    <a:pt x="44053" y="182165"/>
                    <a:pt x="0" y="364331"/>
                    <a:pt x="45244" y="471487"/>
                  </a:cubicBezTo>
                  <a:cubicBezTo>
                    <a:pt x="90488" y="578643"/>
                    <a:pt x="225028" y="610790"/>
                    <a:pt x="359569" y="642937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143038" y="2420888"/>
            <a:ext cx="5293058" cy="2395236"/>
            <a:chOff x="825522" y="3983030"/>
            <a:chExt cx="5293058" cy="2395236"/>
          </a:xfrm>
        </p:grpSpPr>
        <p:sp>
          <p:nvSpPr>
            <p:cNvPr id="29" name="文字方塊 8"/>
            <p:cNvSpPr txBox="1">
              <a:spLocks noChangeArrowheads="1"/>
            </p:cNvSpPr>
            <p:nvPr/>
          </p:nvSpPr>
          <p:spPr bwMode="auto">
            <a:xfrm>
              <a:off x="825522" y="5676535"/>
              <a:ext cx="5277600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89150" lvl="1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L(x): all the word sequences (paths</a:t>
              </a:r>
              <a:r>
                <a:rPr lang="en-US" altLang="zh-TW" sz="2200" dirty="0" smtClean="0">
                  <a:latin typeface="Times New Roman" pitchFamily="18" charset="0"/>
                  <a:cs typeface="Times New Roman" pitchFamily="18" charset="0"/>
                </a:rPr>
                <a:t>) in the lattice of an utterance 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0" name="文字方塊 11"/>
            <p:cNvSpPr txBox="1">
              <a:spLocks noChangeArrowheads="1"/>
            </p:cNvSpPr>
            <p:nvPr/>
          </p:nvSpPr>
          <p:spPr bwMode="auto">
            <a:xfrm>
              <a:off x="832313" y="5100471"/>
              <a:ext cx="5286267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89150" lvl="1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N(</a:t>
              </a:r>
              <a:r>
                <a:rPr lang="en-US" altLang="zh-TW" sz="2200" dirty="0" err="1">
                  <a:latin typeface="Times New Roman" pitchFamily="18" charset="0"/>
                  <a:cs typeface="Times New Roman" pitchFamily="18" charset="0"/>
                </a:rPr>
                <a:t>t,u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): the occurrence </a:t>
              </a:r>
              <a:r>
                <a:rPr lang="en-US" altLang="zh-TW" sz="2200" dirty="0" smtClean="0">
                  <a:latin typeface="Times New Roman" pitchFamily="18" charset="0"/>
                  <a:cs typeface="Times New Roman" pitchFamily="18" charset="0"/>
                </a:rPr>
                <a:t>count 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of term t in </a:t>
              </a:r>
              <a:r>
                <a:rPr lang="en-US" altLang="zh-TW" sz="2200" dirty="0" smtClean="0"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word sequence u</a:t>
              </a:r>
            </a:p>
          </p:txBody>
        </p:sp>
        <p:sp>
          <p:nvSpPr>
            <p:cNvPr id="31" name="文字方塊 30"/>
            <p:cNvSpPr txBox="1">
              <a:spLocks noChangeArrowheads="1"/>
            </p:cNvSpPr>
            <p:nvPr/>
          </p:nvSpPr>
          <p:spPr bwMode="auto">
            <a:xfrm>
              <a:off x="840411" y="3983030"/>
              <a:ext cx="5277600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TW"/>
              </a:defPPr>
              <a:lvl2pPr marL="742950" lvl="1" indent="-28575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pPr marL="489150" lvl="1" indent="-342900">
                <a:buFont typeface="Times New Roman" panose="02020603050405020304" pitchFamily="18" charset="0"/>
                <a:buChar char="–"/>
              </a:pPr>
              <a:r>
                <a:rPr lang="en-US" altLang="zh-TW" sz="2200" dirty="0"/>
                <a:t>u: a word sequence (path) in the </a:t>
              </a:r>
              <a:r>
                <a:rPr lang="en-US" altLang="zh-TW" sz="2200" dirty="0" smtClean="0"/>
                <a:t>lattice </a:t>
              </a:r>
              <a:r>
                <a:rPr lang="en-US" altLang="zh-TW" sz="2200" dirty="0"/>
                <a:t>of an utterance</a:t>
              </a:r>
              <a:r>
                <a:rPr lang="en-US" altLang="zh-TW" sz="2200" dirty="0" smtClean="0"/>
                <a:t> </a:t>
              </a:r>
              <a:r>
                <a:rPr lang="en-US" altLang="zh-TW" sz="2200" dirty="0"/>
                <a:t>x</a:t>
              </a:r>
            </a:p>
          </p:txBody>
        </p:sp>
        <p:sp>
          <p:nvSpPr>
            <p:cNvPr id="32" name="文字方塊 9"/>
            <p:cNvSpPr txBox="1">
              <a:spLocks noChangeArrowheads="1"/>
            </p:cNvSpPr>
            <p:nvPr/>
          </p:nvSpPr>
          <p:spPr bwMode="auto">
            <a:xfrm>
              <a:off x="839680" y="4524407"/>
              <a:ext cx="5278900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89150" lvl="1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P(</a:t>
              </a:r>
              <a:r>
                <a:rPr lang="en-US" altLang="zh-TW" sz="2200" dirty="0" err="1">
                  <a:latin typeface="Times New Roman" pitchFamily="18" charset="0"/>
                  <a:cs typeface="Times New Roman" pitchFamily="18" charset="0"/>
                </a:rPr>
                <a:t>u|x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): posterior probability of the word </a:t>
              </a:r>
              <a:r>
                <a:rPr lang="en-US" altLang="zh-TW" sz="2200" dirty="0" smtClean="0">
                  <a:latin typeface="Times New Roman" pitchFamily="18" charset="0"/>
                  <a:cs typeface="Times New Roman" pitchFamily="18" charset="0"/>
                </a:rPr>
                <a:t>              </a:t>
              </a:r>
              <a:r>
                <a:rPr lang="en-US" altLang="zh-TW" sz="2200" dirty="0">
                  <a:latin typeface="Times New Roman" pitchFamily="18" charset="0"/>
                  <a:cs typeface="Times New Roman" pitchFamily="18" charset="0"/>
                </a:rPr>
                <a:t>sequence u given x </a:t>
              </a: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pPr algn="l"/>
            <a:r>
              <a:rPr lang="en-US" altLang="zh-TW" b="1" dirty="0" smtClean="0"/>
              <a:t>WFST for Retrieval (1/4)</a:t>
            </a:r>
            <a:endParaRPr lang="zh-TW" altLang="en-US" b="1" dirty="0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0" y="836712"/>
            <a:ext cx="4114800" cy="2416046"/>
          </a:xfrm>
        </p:spPr>
        <p:txBody>
          <a:bodyPr>
            <a:spAutoFit/>
          </a:bodyPr>
          <a:lstStyle/>
          <a:p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Automata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finite state machines accepting all substrings of the original machine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is to have all substrings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:\Research\Thesis\latex\images\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22500"/>
            <a:ext cx="28638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Research\Thesis\latex\dot\I_facto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429000"/>
            <a:ext cx="64484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D:\Research\Thesis\latex\images\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96" y="2077220"/>
            <a:ext cx="3436620" cy="84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130798" y="1571640"/>
            <a:ext cx="657226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dirty="0">
                <a:solidFill>
                  <a:prstClr val="black"/>
                </a:solidFill>
              </a:rPr>
              <a:t>aba</a:t>
            </a:r>
          </a:p>
          <a:p>
            <a:r>
              <a:rPr kumimoji="0" lang="en-US" altLang="zh-TW" dirty="0" err="1">
                <a:solidFill>
                  <a:prstClr val="black"/>
                </a:solidFill>
              </a:rPr>
              <a:t>ba</a:t>
            </a:r>
            <a:endParaRPr kumimoji="0" lang="zh-TW" altLang="en-US" dirty="0">
              <a:solidFill>
                <a:prstClr val="black"/>
              </a:solidFill>
            </a:endParaRPr>
          </a:p>
        </p:txBody>
      </p:sp>
      <p:sp>
        <p:nvSpPr>
          <p:cNvPr id="10" name="上彎箭號 9"/>
          <p:cNvSpPr/>
          <p:nvPr/>
        </p:nvSpPr>
        <p:spPr>
          <a:xfrm rot="5400000">
            <a:off x="4231204" y="2261051"/>
            <a:ext cx="510540" cy="478156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11" name="上彎箭號 10"/>
          <p:cNvSpPr/>
          <p:nvPr/>
        </p:nvSpPr>
        <p:spPr>
          <a:xfrm>
            <a:off x="8503166" y="2244860"/>
            <a:ext cx="510540" cy="478154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31716" y="1800994"/>
            <a:ext cx="1177290" cy="443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rgbClr val="9BBB59"/>
                </a:solidFill>
                <a:latin typeface="Calibri"/>
                <a:ea typeface="新細明體"/>
              </a:rPr>
              <a:t>Accept</a:t>
            </a:r>
            <a:endParaRPr kumimoji="0" lang="zh-TW" altLang="en-US" b="1" dirty="0">
              <a:solidFill>
                <a:srgbClr val="9BBB59"/>
              </a:solidFill>
              <a:latin typeface="Calibri"/>
              <a:ea typeface="新細明體"/>
            </a:endParaRPr>
          </a:p>
        </p:txBody>
      </p:sp>
      <p:sp>
        <p:nvSpPr>
          <p:cNvPr id="13" name="上彎箭號 12"/>
          <p:cNvSpPr/>
          <p:nvPr/>
        </p:nvSpPr>
        <p:spPr>
          <a:xfrm rot="5400000">
            <a:off x="886619" y="4782344"/>
            <a:ext cx="425450" cy="39846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14" name="上彎箭號 13"/>
          <p:cNvSpPr/>
          <p:nvPr/>
        </p:nvSpPr>
        <p:spPr>
          <a:xfrm>
            <a:off x="7820025" y="4179888"/>
            <a:ext cx="425450" cy="39846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01688" y="403542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solidFill>
                  <a:prstClr val="black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16" name="矩形 15"/>
          <p:cNvSpPr/>
          <p:nvPr/>
        </p:nvSpPr>
        <p:spPr>
          <a:xfrm>
            <a:off x="7686675" y="3784600"/>
            <a:ext cx="9810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rgbClr val="9BBB59"/>
                </a:solidFill>
                <a:latin typeface="Calibri"/>
                <a:ea typeface="新細明體"/>
              </a:rPr>
              <a:t>Accept</a:t>
            </a:r>
            <a:endParaRPr kumimoji="0" lang="zh-TW" altLang="en-US" b="1" dirty="0">
              <a:solidFill>
                <a:srgbClr val="9BBB59"/>
              </a:solidFill>
              <a:latin typeface="Calibri"/>
              <a:ea typeface="新細明體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55650" y="4341813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solidFill>
                  <a:prstClr val="black"/>
                </a:solidFill>
                <a:latin typeface="Calibri" pitchFamily="34" charset="0"/>
              </a:rPr>
              <a:t>ab</a:t>
            </a:r>
          </a:p>
        </p:txBody>
      </p:sp>
      <p:sp>
        <p:nvSpPr>
          <p:cNvPr id="19" name="向右箭號 18"/>
          <p:cNvSpPr/>
          <p:nvPr/>
        </p:nvSpPr>
        <p:spPr>
          <a:xfrm>
            <a:off x="2314575" y="5086350"/>
            <a:ext cx="2016125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 rot="19601692">
            <a:off x="6710363" y="5000625"/>
            <a:ext cx="642937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5" name="向右箭號 24"/>
          <p:cNvSpPr/>
          <p:nvPr/>
        </p:nvSpPr>
        <p:spPr>
          <a:xfrm rot="1433172">
            <a:off x="5516563" y="5164138"/>
            <a:ext cx="558800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6" name="向右箭號 25"/>
          <p:cNvSpPr/>
          <p:nvPr/>
        </p:nvSpPr>
        <p:spPr>
          <a:xfrm rot="19016621">
            <a:off x="1668463" y="4470400"/>
            <a:ext cx="723900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7" name="向右箭號 26"/>
          <p:cNvSpPr/>
          <p:nvPr/>
        </p:nvSpPr>
        <p:spPr>
          <a:xfrm rot="502415">
            <a:off x="3000375" y="4108450"/>
            <a:ext cx="536575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1900909">
            <a:off x="4276725" y="4564063"/>
            <a:ext cx="536575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 rot="20770248">
            <a:off x="5805488" y="4713288"/>
            <a:ext cx="1150937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1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/>
      <p:bldP spid="16" grpId="1"/>
      <p:bldP spid="16" grpId="2"/>
      <p:bldP spid="17" grpId="0"/>
      <p:bldP spid="19" grpId="0" animBg="1"/>
      <p:bldP spid="19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600" y="990000"/>
            <a:ext cx="9067800" cy="53317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</a:pP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</a:rPr>
              <a:t>Text-based information retrieval extremely successful</a:t>
            </a:r>
          </a:p>
          <a:p>
            <a:pPr eaLnBrk="1" hangingPunct="1">
              <a:buFontTx/>
              <a:buNone/>
            </a:pPr>
            <a:endParaRPr lang="en-US" altLang="zh-TW" sz="2800" dirty="0" smtClean="0"/>
          </a:p>
          <a:p>
            <a:pPr eaLnBrk="1" hangingPunct="1">
              <a:buFontTx/>
              <a:buNone/>
            </a:pPr>
            <a:endParaRPr lang="en-US" altLang="zh-TW" sz="2800" dirty="0" smtClean="0"/>
          </a:p>
          <a:p>
            <a:pPr eaLnBrk="1" hangingPunct="1">
              <a:buFontTx/>
              <a:buNone/>
            </a:pPr>
            <a:endParaRPr lang="en-US" altLang="zh-TW" sz="28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information desired by the users can be obtained very efficiently</a:t>
            </a:r>
          </a:p>
          <a:p>
            <a:pPr lvl="1"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all users like it</a:t>
            </a:r>
          </a:p>
          <a:p>
            <a:pPr lvl="1"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producing very successful industry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</a:rPr>
              <a:t>All roles of texts can be accomplished by voice</a:t>
            </a:r>
          </a:p>
          <a:p>
            <a:pPr lvl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spoken content or multimedia content with voice in audio part</a:t>
            </a:r>
          </a:p>
          <a:p>
            <a:pPr lvl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ea typeface="華康魏碑體" pitchFamily="65" charset="-120"/>
              </a:rPr>
              <a:t>voice instructions/queries via handheld devices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zh-TW" sz="2600" b="1" dirty="0">
                <a:latin typeface="Times New Roman" panose="02020603050405020304" pitchFamily="18" charset="0"/>
                <a:ea typeface="華康魏碑體" pitchFamily="65" charset="-120"/>
              </a:rPr>
              <a:t>Speech-based information retrieval</a:t>
            </a:r>
          </a:p>
        </p:txBody>
      </p:sp>
      <p:grpSp>
        <p:nvGrpSpPr>
          <p:cNvPr id="83971" name="群組 1"/>
          <p:cNvGrpSpPr>
            <a:grpSpLocks/>
          </p:cNvGrpSpPr>
          <p:nvPr/>
        </p:nvGrpSpPr>
        <p:grpSpPr bwMode="auto">
          <a:xfrm>
            <a:off x="685800" y="1676400"/>
            <a:ext cx="7869238" cy="1524000"/>
            <a:chOff x="685800" y="1600200"/>
            <a:chExt cx="7869642" cy="1524000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685800" y="1752600"/>
              <a:ext cx="136599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  <a:p>
              <a:pPr algn="ctr" eaLnBrk="1" hangingPunct="1">
                <a:defRPr/>
              </a:pP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instructions/queries</a:t>
              </a: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2286082" y="2133600"/>
              <a:ext cx="533427" cy="3810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3048121" y="1676400"/>
              <a:ext cx="1905098" cy="1143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3505345" y="2057400"/>
              <a:ext cx="106685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5181831" y="1600200"/>
              <a:ext cx="1066855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5029423" y="2438400"/>
              <a:ext cx="1066855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6477297" y="1981200"/>
              <a:ext cx="762039" cy="762000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32" name="Text Box 13"/>
            <p:cNvSpPr txBox="1">
              <a:spLocks noChangeArrowheads="1"/>
            </p:cNvSpPr>
            <p:nvPr/>
          </p:nvSpPr>
          <p:spPr bwMode="auto">
            <a:xfrm>
              <a:off x="5258035" y="1752600"/>
              <a:ext cx="91444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5133" name="Text Box 14"/>
            <p:cNvSpPr txBox="1">
              <a:spLocks noChangeArrowheads="1"/>
            </p:cNvSpPr>
            <p:nvPr/>
          </p:nvSpPr>
          <p:spPr bwMode="auto">
            <a:xfrm>
              <a:off x="5105627" y="2590800"/>
              <a:ext cx="91444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5134" name="Text Box 15"/>
            <p:cNvSpPr txBox="1">
              <a:spLocks noChangeArrowheads="1"/>
            </p:cNvSpPr>
            <p:nvPr/>
          </p:nvSpPr>
          <p:spPr bwMode="auto">
            <a:xfrm>
              <a:off x="6248686" y="2681288"/>
              <a:ext cx="2306756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Documents/Information</a:t>
              </a:r>
            </a:p>
          </p:txBody>
        </p:sp>
        <p:sp>
          <p:nvSpPr>
            <p:cNvPr id="5135" name="Line 19"/>
            <p:cNvSpPr>
              <a:spLocks noChangeShapeType="1"/>
            </p:cNvSpPr>
            <p:nvPr/>
          </p:nvSpPr>
          <p:spPr bwMode="auto">
            <a:xfrm flipV="1">
              <a:off x="4648403" y="1905000"/>
              <a:ext cx="53342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5136" name="Line 20"/>
            <p:cNvSpPr>
              <a:spLocks noChangeShapeType="1"/>
            </p:cNvSpPr>
            <p:nvPr/>
          </p:nvSpPr>
          <p:spPr bwMode="auto">
            <a:xfrm>
              <a:off x="4648403" y="2362200"/>
              <a:ext cx="38102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</p:grp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Text/Speech-based Information Retrieval</a:t>
            </a:r>
            <a:endParaRPr lang="en-US" altLang="zh-TW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14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WFST for Retrieval (2/4)</a:t>
            </a:r>
            <a:endParaRPr lang="zh-TW" altLang="en-US" sz="3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525963"/>
          </a:xfrm>
        </p:spPr>
        <p:txBody>
          <a:bodyPr/>
          <a:lstStyle/>
          <a:p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transducer of text document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substring of the document is </a:t>
            </a: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transduced </a:t>
            </a:r>
            <a:r>
              <a:rPr lang="en-US" altLang="zh-TW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document ID (e.g., 3014)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spoken documents, the index transducers are generated from lattices directly</a:t>
            </a:r>
          </a:p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transducer of the whole corpus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all transducers of all utterances </a:t>
            </a:r>
          </a:p>
        </p:txBody>
      </p:sp>
      <p:pic>
        <p:nvPicPr>
          <p:cNvPr id="1026" name="Picture 2" descr="D:\Research\Thesis\latex\dot\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4532313"/>
            <a:ext cx="3962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789363"/>
            <a:ext cx="59039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Research\Thesis\latex\images\la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4198938"/>
            <a:ext cx="44958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5970" y="3789363"/>
            <a:ext cx="4134297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89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WFST for Retrieval (3/4)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785378"/>
          </a:xfr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Transducer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query string into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words, characters, syllables, etc.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query transducer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Factorize the automaton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weights over different  transitions</a:t>
            </a:r>
          </a:p>
          <a:p>
            <a:pPr lvl="1">
              <a:spcBef>
                <a:spcPts val="300"/>
              </a:spcBef>
              <a:buFont typeface="Times New Roman" panose="02020603050405020304" pitchFamily="18" charset="0"/>
              <a:buChar char="–"/>
            </a:pPr>
            <a:endParaRPr lang="en-US" altLang="zh-TW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zh-TW" altLang="en-US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花蓮縣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3699669"/>
            <a:ext cx="6229350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向右箭號 21"/>
          <p:cNvSpPr/>
          <p:nvPr/>
        </p:nvSpPr>
        <p:spPr>
          <a:xfrm rot="20730409">
            <a:off x="2254250" y="4702969"/>
            <a:ext cx="725488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4054475" y="4471194"/>
            <a:ext cx="928688" cy="2174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4" name="向右箭號 23"/>
          <p:cNvSpPr/>
          <p:nvPr/>
        </p:nvSpPr>
        <p:spPr>
          <a:xfrm rot="177548">
            <a:off x="3538538" y="5445919"/>
            <a:ext cx="1960562" cy="215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5" name="上彎箭號 24"/>
          <p:cNvSpPr/>
          <p:nvPr/>
        </p:nvSpPr>
        <p:spPr>
          <a:xfrm rot="5400000">
            <a:off x="1100137" y="4698207"/>
            <a:ext cx="423863" cy="39846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2600" y="3931444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latin typeface="標楷體" pitchFamily="65" charset="-120"/>
                <a:ea typeface="標楷體" pitchFamily="65" charset="-120"/>
              </a:rPr>
              <a:t>「花」「蓮」</a:t>
            </a:r>
            <a:endParaRPr kumimoji="0"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" name="上彎箭號 26"/>
          <p:cNvSpPr/>
          <p:nvPr/>
        </p:nvSpPr>
        <p:spPr>
          <a:xfrm>
            <a:off x="6092825" y="4017169"/>
            <a:ext cx="423863" cy="39846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867400" y="3375819"/>
            <a:ext cx="1171575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accent3"/>
                </a:solidFill>
                <a:latin typeface="+mn-lt"/>
                <a:ea typeface="+mn-ea"/>
              </a:rPr>
              <a:t>Accept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-2-2+6=2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81013" y="4244181"/>
            <a:ext cx="1339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latin typeface="標楷體" pitchFamily="65" charset="-120"/>
                <a:ea typeface="標楷體" pitchFamily="65" charset="-120"/>
              </a:rPr>
              <a:t>「花蓮縣」</a:t>
            </a:r>
            <a:endParaRPr kumimoji="0"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上彎箭號 29"/>
          <p:cNvSpPr/>
          <p:nvPr/>
        </p:nvSpPr>
        <p:spPr>
          <a:xfrm>
            <a:off x="7843838" y="4841081"/>
            <a:ext cx="425450" cy="40005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612063" y="4148931"/>
            <a:ext cx="981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accent3"/>
                </a:solidFill>
                <a:latin typeface="+mn-lt"/>
                <a:ea typeface="+mn-ea"/>
              </a:rPr>
              <a:t>Accept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-6+6=0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>
                <a:spLocks noChangeAspect="1"/>
              </p:cNvSpPr>
              <p:nvPr/>
            </p:nvSpPr>
            <p:spPr>
              <a:xfrm>
                <a:off x="395536" y="5589240"/>
                <a:ext cx="3096343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zh-TW" altLang="en-US" sz="2000" i="1" dirty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蓮</m:t>
                          </m:r>
                        </m:e>
                      </m:d>
                      <m:r>
                        <a:rPr lang="zh-TW" alt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:4=−</m:t>
                      </m:r>
                      <m:r>
                        <m:rPr>
                          <m:sty m:val="p"/>
                        </m:rPr>
                        <a:rPr lang="en-US" altLang="zh-TW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log</m:t>
                      </m:r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⁡(</m:t>
                      </m:r>
                      <m:sSup>
                        <m:sSupPr>
                          <m:ctrlP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−4</m:t>
                          </m:r>
                        </m:sup>
                      </m:sSup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lvl="1">
                  <a:spcBef>
                    <a:spcPts val="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zh-TW" altLang="en-US" sz="2000" dirty="0">
                              <a:solidFill>
                                <a:prstClr val="black"/>
                              </a:solidFill>
                              <a:latin typeface="標楷體" pitchFamily="65" charset="-120"/>
                              <a:ea typeface="標楷體" pitchFamily="65" charset="-120"/>
                            </a:rPr>
                            <m:t>花</m:t>
                          </m:r>
                          <m:r>
                            <a:rPr kumimoji="0" lang="zh-TW" altLang="en-US" sz="20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蓮</m:t>
                          </m:r>
                        </m:e>
                      </m:d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0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000" dirty="0" smtClean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lvl="1">
                  <a:spcBef>
                    <a:spcPts val="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zh-TW" altLang="en-US" sz="2000" dirty="0">
                              <a:solidFill>
                                <a:prstClr val="black"/>
                              </a:solidFill>
                              <a:latin typeface="標楷體" pitchFamily="65" charset="-120"/>
                              <a:ea typeface="標楷體" pitchFamily="65" charset="-120"/>
                            </a:rPr>
                            <m:t>花</m:t>
                          </m:r>
                          <m:r>
                            <a:rPr kumimoji="0" lang="zh-TW" altLang="en-US" sz="2000" i="1" dirty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蓮</m:t>
                          </m:r>
                          <m:r>
                            <a:rPr kumimoji="0" lang="zh-TW" altLang="en-US" sz="20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縣</m:t>
                          </m:r>
                        </m:e>
                      </m:d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altLang="zh-TW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TW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1.0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00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89240"/>
                <a:ext cx="3096343" cy="1131079"/>
              </a:xfrm>
              <a:prstGeom prst="rect">
                <a:avLst/>
              </a:prstGeom>
              <a:blipFill rotWithShape="1">
                <a:blip r:embed="rId4"/>
                <a:stretch>
                  <a:fillRect b="-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2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6" grpId="0"/>
      <p:bldP spid="26" grpId="1"/>
      <p:bldP spid="28" grpId="0"/>
      <p:bldP spid="28" grpId="1"/>
      <p:bldP spid="29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WFST for Retrieval (4/4)</a:t>
            </a:r>
            <a:endParaRPr lang="zh-TW" altLang="en-US" dirty="0" smtClean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0" name="文字方塊 119"/>
          <p:cNvSpPr txBox="1">
            <a:spLocks noChangeArrowheads="1"/>
          </p:cNvSpPr>
          <p:nvPr/>
        </p:nvSpPr>
        <p:spPr bwMode="auto">
          <a:xfrm>
            <a:off x="452438" y="1759049"/>
            <a:ext cx="14239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/>
              <a:t>Query</a:t>
            </a:r>
          </a:p>
          <a:p>
            <a:pPr algn="ctr" eaLnBrk="1" hangingPunct="1"/>
            <a:r>
              <a:rPr kumimoji="0" lang="en-US" altLang="zh-TW"/>
              <a:t>Transducer:</a:t>
            </a:r>
          </a:p>
          <a:p>
            <a:pPr algn="ctr" eaLnBrk="1" hangingPunct="1"/>
            <a:r>
              <a:rPr kumimoji="0" lang="zh-TW" altLang="en-US">
                <a:latin typeface="標楷體" pitchFamily="65" charset="-120"/>
                <a:ea typeface="標楷體" pitchFamily="65" charset="-120"/>
              </a:rPr>
              <a:t>花蓮縣</a:t>
            </a:r>
          </a:p>
        </p:txBody>
      </p:sp>
      <p:grpSp>
        <p:nvGrpSpPr>
          <p:cNvPr id="121" name="群組 120"/>
          <p:cNvGrpSpPr>
            <a:grpSpLocks/>
          </p:cNvGrpSpPr>
          <p:nvPr/>
        </p:nvGrpSpPr>
        <p:grpSpPr bwMode="auto">
          <a:xfrm>
            <a:off x="4908550" y="4203799"/>
            <a:ext cx="2732088" cy="1241425"/>
            <a:chOff x="4908235" y="5301208"/>
            <a:chExt cx="2731672" cy="1241642"/>
          </a:xfrm>
        </p:grpSpPr>
        <p:sp>
          <p:nvSpPr>
            <p:cNvPr id="122" name="橢圓 121"/>
            <p:cNvSpPr/>
            <p:nvPr/>
          </p:nvSpPr>
          <p:spPr>
            <a:xfrm>
              <a:off x="4908235" y="6014120"/>
              <a:ext cx="250787" cy="24293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5984396" y="6318973"/>
              <a:ext cx="230153" cy="2238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7387532" y="5988715"/>
              <a:ext cx="217455" cy="2111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7352613" y="5953784"/>
              <a:ext cx="287294" cy="281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5243147" y="6299920"/>
              <a:ext cx="642839" cy="154015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V="1">
              <a:off x="6306610" y="6255462"/>
              <a:ext cx="1084097" cy="136549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手繪多邊形 127"/>
            <p:cNvSpPr/>
            <p:nvPr/>
          </p:nvSpPr>
          <p:spPr>
            <a:xfrm rot="561483">
              <a:off x="5239972" y="5642580"/>
              <a:ext cx="2125338" cy="496975"/>
            </a:xfrm>
            <a:custGeom>
              <a:avLst/>
              <a:gdLst>
                <a:gd name="connsiteX0" fmla="*/ 0 w 1484768"/>
                <a:gd name="connsiteY0" fmla="*/ 710384 h 710384"/>
                <a:gd name="connsiteX1" fmla="*/ 570368 w 1484768"/>
                <a:gd name="connsiteY1" fmla="*/ 31374 h 710384"/>
                <a:gd name="connsiteX2" fmla="*/ 1484768 w 1484768"/>
                <a:gd name="connsiteY2" fmla="*/ 176230 h 71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68" h="710384">
                  <a:moveTo>
                    <a:pt x="0" y="710384"/>
                  </a:moveTo>
                  <a:cubicBezTo>
                    <a:pt x="161453" y="415392"/>
                    <a:pt x="322907" y="120400"/>
                    <a:pt x="570368" y="31374"/>
                  </a:cubicBezTo>
                  <a:cubicBezTo>
                    <a:pt x="817829" y="-57652"/>
                    <a:pt x="1151298" y="59289"/>
                    <a:pt x="1484768" y="176230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9" name="文字方塊 34"/>
            <p:cNvSpPr txBox="1">
              <a:spLocks noChangeArrowheads="1"/>
            </p:cNvSpPr>
            <p:nvPr/>
          </p:nvSpPr>
          <p:spPr bwMode="auto">
            <a:xfrm>
              <a:off x="5373863" y="5301208"/>
              <a:ext cx="2086249" cy="32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zh-TW" altLang="en-US" sz="1400">
                  <a:latin typeface="標楷體" pitchFamily="65" charset="-120"/>
                  <a:ea typeface="標楷體" pitchFamily="65" charset="-120"/>
                </a:rPr>
                <a:t>花蓮縣</a:t>
              </a:r>
              <a:r>
                <a:rPr kumimoji="0" lang="en-US" altLang="zh-TW" sz="1400"/>
                <a:t>: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2033</a:t>
              </a:r>
              <a:r>
                <a:rPr kumimoji="0" lang="en-US" altLang="zh-TW" sz="1400"/>
                <a:t>/0.7</a:t>
              </a:r>
              <a:endParaRPr kumimoji="0" lang="zh-TW" altLang="en-US" sz="1400"/>
            </a:p>
          </p:txBody>
        </p:sp>
        <p:sp>
          <p:nvSpPr>
            <p:cNvPr id="130" name="文字方塊 12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28359" y="5971495"/>
              <a:ext cx="1074098" cy="328277"/>
            </a:xfrm>
            <a:prstGeom prst="rect">
              <a:avLst/>
            </a:prstGeom>
            <a:blipFill rotWithShape="1">
              <a:blip r:embed="rId3"/>
              <a:stretch>
                <a:fillRect l="-1705" t="-3774" b="-1320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31" name="文字方塊 36"/>
            <p:cNvSpPr txBox="1">
              <a:spLocks noChangeArrowheads="1"/>
            </p:cNvSpPr>
            <p:nvPr/>
          </p:nvSpPr>
          <p:spPr bwMode="auto">
            <a:xfrm>
              <a:off x="6195348" y="5929296"/>
              <a:ext cx="1196878" cy="32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zh-TW" altLang="en-US" sz="1400">
                  <a:latin typeface="標楷體" pitchFamily="65" charset="-120"/>
                  <a:ea typeface="標楷體" pitchFamily="65" charset="-120"/>
                </a:rPr>
                <a:t>蓮</a:t>
              </a:r>
              <a:r>
                <a:rPr kumimoji="0" lang="en-US" altLang="zh-TW" sz="1400"/>
                <a:t>: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737</a:t>
              </a:r>
              <a:r>
                <a:rPr kumimoji="0" lang="en-US" altLang="zh-TW" sz="1400"/>
                <a:t>/5.6</a:t>
              </a:r>
              <a:endParaRPr kumimoji="0" lang="zh-TW" altLang="en-US" sz="1400"/>
            </a:p>
          </p:txBody>
        </p:sp>
      </p:grpSp>
      <p:sp>
        <p:nvSpPr>
          <p:cNvPr id="132" name="上彎箭號 131"/>
          <p:cNvSpPr/>
          <p:nvPr/>
        </p:nvSpPr>
        <p:spPr>
          <a:xfrm rot="5400000">
            <a:off x="2836069" y="3355280"/>
            <a:ext cx="625475" cy="2960687"/>
          </a:xfrm>
          <a:prstGeom prst="bentUpArrow">
            <a:avLst>
              <a:gd name="adj1" fmla="val 30384"/>
              <a:gd name="adj2" fmla="val 33279"/>
              <a:gd name="adj3" fmla="val 2237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3" name="流程圖: 替代處理程序 132"/>
          <p:cNvSpPr/>
          <p:nvPr/>
        </p:nvSpPr>
        <p:spPr>
          <a:xfrm>
            <a:off x="1006475" y="3902174"/>
            <a:ext cx="1574800" cy="639762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/>
              <a:t>Composition</a:t>
            </a:r>
            <a:endParaRPr kumimoji="0" lang="zh-TW" altLang="en-US" sz="1600" dirty="0"/>
          </a:p>
        </p:txBody>
      </p:sp>
      <p:sp>
        <p:nvSpPr>
          <p:cNvPr id="134" name="向右箭號 133"/>
          <p:cNvSpPr/>
          <p:nvPr/>
        </p:nvSpPr>
        <p:spPr>
          <a:xfrm rot="7831758">
            <a:off x="2346325" y="3664049"/>
            <a:ext cx="452438" cy="32861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5" name="向右箭號 134"/>
          <p:cNvSpPr/>
          <p:nvPr/>
        </p:nvSpPr>
        <p:spPr>
          <a:xfrm rot="5400000">
            <a:off x="989012" y="3549749"/>
            <a:ext cx="460375" cy="330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grpSp>
        <p:nvGrpSpPr>
          <p:cNvPr id="136" name="群組 135"/>
          <p:cNvGrpSpPr>
            <a:grpSpLocks/>
          </p:cNvGrpSpPr>
          <p:nvPr/>
        </p:nvGrpSpPr>
        <p:grpSpPr bwMode="auto">
          <a:xfrm>
            <a:off x="2270125" y="1112936"/>
            <a:ext cx="3578225" cy="3216275"/>
            <a:chOff x="2239522" y="2200384"/>
            <a:chExt cx="3578337" cy="3215760"/>
          </a:xfrm>
        </p:grpSpPr>
        <p:sp>
          <p:nvSpPr>
            <p:cNvPr id="137" name="橢圓 136"/>
            <p:cNvSpPr/>
            <p:nvPr/>
          </p:nvSpPr>
          <p:spPr>
            <a:xfrm>
              <a:off x="3233328" y="4647917"/>
              <a:ext cx="1452608" cy="768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Document 5034 </a:t>
              </a:r>
              <a:endParaRPr kumimoji="0" lang="zh-TW" altLang="en-US" sz="1400" dirty="0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3250792" y="2557515"/>
              <a:ext cx="1451020" cy="768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Document 1</a:t>
              </a:r>
              <a:endParaRPr kumimoji="0" lang="zh-TW" altLang="en-US" sz="1400" dirty="0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3233328" y="3378120"/>
              <a:ext cx="1452608" cy="768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Document 2</a:t>
              </a:r>
              <a:endParaRPr kumimoji="0" lang="zh-TW" altLang="en-US" sz="1400" dirty="0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2239522" y="3989211"/>
              <a:ext cx="358786" cy="34919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41" name="直線接點 140"/>
            <p:cNvCxnSpPr/>
            <p:nvPr/>
          </p:nvCxnSpPr>
          <p:spPr>
            <a:xfrm flipV="1">
              <a:off x="2418916" y="3032101"/>
              <a:ext cx="803300" cy="857113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V="1">
              <a:off x="2626884" y="3870167"/>
              <a:ext cx="536592" cy="169836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2598308" y="4379673"/>
              <a:ext cx="623908" cy="482523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橢圓 143"/>
            <p:cNvSpPr/>
            <p:nvPr/>
          </p:nvSpPr>
          <p:spPr>
            <a:xfrm>
              <a:off x="5378108" y="3963815"/>
              <a:ext cx="368312" cy="3571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5303493" y="3889214"/>
              <a:ext cx="514366" cy="5015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46" name="直線接點 145"/>
            <p:cNvCxnSpPr>
              <a:endCxn id="151" idx="3"/>
            </p:cNvCxnSpPr>
            <p:nvPr/>
          </p:nvCxnSpPr>
          <p:spPr>
            <a:xfrm>
              <a:off x="4749439" y="3098765"/>
              <a:ext cx="700109" cy="677754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4749439" y="3889214"/>
              <a:ext cx="488965" cy="128567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 flipV="1">
              <a:off x="4749439" y="4343166"/>
              <a:ext cx="630257" cy="672992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文字方塊 19"/>
            <p:cNvSpPr txBox="1">
              <a:spLocks noChangeArrowheads="1"/>
            </p:cNvSpPr>
            <p:nvPr/>
          </p:nvSpPr>
          <p:spPr bwMode="auto">
            <a:xfrm>
              <a:off x="3819102" y="4236707"/>
              <a:ext cx="314583" cy="328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/>
                <a:t>…</a:t>
              </a:r>
              <a:endParaRPr kumimoji="0" lang="zh-TW" altLang="en-US"/>
            </a:p>
          </p:txBody>
        </p:sp>
        <p:sp>
          <p:nvSpPr>
            <p:cNvPr id="150" name="文字方塊 14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59260" y="3031595"/>
              <a:ext cx="758682" cy="361104"/>
            </a:xfrm>
            <a:prstGeom prst="rect">
              <a:avLst/>
            </a:prstGeom>
            <a:blipFill rotWithShape="1">
              <a:blip r:embed="rId4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1" name="文字方塊 1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690154" y="3596456"/>
              <a:ext cx="758682" cy="361104"/>
            </a:xfrm>
            <a:prstGeom prst="rect">
              <a:avLst/>
            </a:prstGeom>
            <a:blipFill rotWithShape="1">
              <a:blip r:embed="rId5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2" name="文字方塊 15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256812" y="4211164"/>
              <a:ext cx="1376221" cy="361104"/>
            </a:xfrm>
            <a:prstGeom prst="rect">
              <a:avLst/>
            </a:prstGeom>
            <a:blipFill rotWithShape="1">
              <a:blip r:embed="rId6"/>
              <a:stretch>
                <a:fillRect t="-5000" b="-13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3" name="文字方塊 15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283817" y="3099421"/>
              <a:ext cx="758682" cy="361104"/>
            </a:xfrm>
            <a:prstGeom prst="rect">
              <a:avLst/>
            </a:prstGeom>
            <a:blipFill rotWithShape="1">
              <a:blip r:embed="rId7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4" name="文字方塊 15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05159" y="3568690"/>
              <a:ext cx="758682" cy="361104"/>
            </a:xfrm>
            <a:prstGeom prst="rect">
              <a:avLst/>
            </a:prstGeom>
            <a:blipFill rotWithShape="1">
              <a:blip r:embed="rId8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5" name="文字方塊 15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701328" y="4249391"/>
              <a:ext cx="758682" cy="361104"/>
            </a:xfrm>
            <a:prstGeom prst="rect">
              <a:avLst/>
            </a:prstGeom>
            <a:blipFill rotWithShape="1">
              <a:blip r:embed="rId9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6" name="文字方塊 41"/>
            <p:cNvSpPr txBox="1">
              <a:spLocks noChangeArrowheads="1"/>
            </p:cNvSpPr>
            <p:nvPr/>
          </p:nvSpPr>
          <p:spPr bwMode="auto">
            <a:xfrm>
              <a:off x="2904848" y="2200384"/>
              <a:ext cx="2087511" cy="39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/>
                <a:t>Index Transducer</a:t>
              </a:r>
              <a:endParaRPr kumimoji="0" lang="zh-TW" altLang="en-US"/>
            </a:p>
          </p:txBody>
        </p:sp>
      </p:grpSp>
      <p:grpSp>
        <p:nvGrpSpPr>
          <p:cNvPr id="157" name="群組 156"/>
          <p:cNvGrpSpPr>
            <a:grpSpLocks/>
          </p:cNvGrpSpPr>
          <p:nvPr/>
        </p:nvGrpSpPr>
        <p:grpSpPr bwMode="auto">
          <a:xfrm>
            <a:off x="862013" y="2798861"/>
            <a:ext cx="579437" cy="530225"/>
            <a:chOff x="3985663" y="2560547"/>
            <a:chExt cx="3905918" cy="3480772"/>
          </a:xfrm>
        </p:grpSpPr>
        <p:sp>
          <p:nvSpPr>
            <p:cNvPr id="158" name="橢圓 157"/>
            <p:cNvSpPr/>
            <p:nvPr/>
          </p:nvSpPr>
          <p:spPr>
            <a:xfrm>
              <a:off x="4199686" y="3925763"/>
              <a:ext cx="502951" cy="510649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59" name="橢圓 158"/>
            <p:cNvSpPr/>
            <p:nvPr/>
          </p:nvSpPr>
          <p:spPr>
            <a:xfrm>
              <a:off x="6286408" y="2643919"/>
              <a:ext cx="502958" cy="5002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/>
            <p:cNvSpPr/>
            <p:nvPr/>
          </p:nvSpPr>
          <p:spPr>
            <a:xfrm>
              <a:off x="6200799" y="2560547"/>
              <a:ext cx="663472" cy="6669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61" name="橢圓 160"/>
            <p:cNvSpPr/>
            <p:nvPr/>
          </p:nvSpPr>
          <p:spPr>
            <a:xfrm>
              <a:off x="6222201" y="4238407"/>
              <a:ext cx="502958" cy="5002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橢圓 161"/>
            <p:cNvSpPr/>
            <p:nvPr/>
          </p:nvSpPr>
          <p:spPr>
            <a:xfrm>
              <a:off x="6125894" y="5384769"/>
              <a:ext cx="663472" cy="6565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63" name="直線接點 162"/>
            <p:cNvCxnSpPr/>
            <p:nvPr/>
          </p:nvCxnSpPr>
          <p:spPr>
            <a:xfrm>
              <a:off x="4788246" y="4321779"/>
              <a:ext cx="1284139" cy="0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4691939" y="4551052"/>
              <a:ext cx="1498162" cy="958776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V="1">
              <a:off x="6532538" y="3352579"/>
              <a:ext cx="0" cy="64613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手繪多邊形 165"/>
            <p:cNvSpPr/>
            <p:nvPr/>
          </p:nvSpPr>
          <p:spPr>
            <a:xfrm rot="16482243">
              <a:off x="6047931" y="3864182"/>
              <a:ext cx="2563682" cy="1123618"/>
            </a:xfrm>
            <a:custGeom>
              <a:avLst/>
              <a:gdLst>
                <a:gd name="connsiteX0" fmla="*/ 0 w 2971800"/>
                <a:gd name="connsiteY0" fmla="*/ 53340 h 404176"/>
                <a:gd name="connsiteX1" fmla="*/ 1569720 w 2971800"/>
                <a:gd name="connsiteY1" fmla="*/ 403860 h 404176"/>
                <a:gd name="connsiteX2" fmla="*/ 2971800 w 2971800"/>
                <a:gd name="connsiteY2" fmla="*/ 0 h 404176"/>
                <a:gd name="connsiteX0" fmla="*/ 0 w 3048000"/>
                <a:gd name="connsiteY0" fmla="*/ 91440 h 442836"/>
                <a:gd name="connsiteX1" fmla="*/ 1569720 w 3048000"/>
                <a:gd name="connsiteY1" fmla="*/ 441960 h 442836"/>
                <a:gd name="connsiteX2" fmla="*/ 3048000 w 3048000"/>
                <a:gd name="connsiteY2" fmla="*/ 0 h 44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442836">
                  <a:moveTo>
                    <a:pt x="0" y="91440"/>
                  </a:moveTo>
                  <a:cubicBezTo>
                    <a:pt x="537210" y="271145"/>
                    <a:pt x="1061720" y="457200"/>
                    <a:pt x="1569720" y="441960"/>
                  </a:cubicBezTo>
                  <a:cubicBezTo>
                    <a:pt x="2077720" y="426720"/>
                    <a:pt x="2594610" y="197485"/>
                    <a:pt x="3048000" y="0"/>
                  </a:cubicBezTo>
                </a:path>
              </a:pathLst>
            </a:cu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67" name="手繪多邊形 166"/>
            <p:cNvSpPr/>
            <p:nvPr/>
          </p:nvSpPr>
          <p:spPr>
            <a:xfrm rot="20942824">
              <a:off x="4338798" y="2685605"/>
              <a:ext cx="1872705" cy="958776"/>
            </a:xfrm>
            <a:custGeom>
              <a:avLst/>
              <a:gdLst>
                <a:gd name="connsiteX0" fmla="*/ 0 w 1484768"/>
                <a:gd name="connsiteY0" fmla="*/ 710384 h 710384"/>
                <a:gd name="connsiteX1" fmla="*/ 570368 w 1484768"/>
                <a:gd name="connsiteY1" fmla="*/ 31374 h 710384"/>
                <a:gd name="connsiteX2" fmla="*/ 1484768 w 1484768"/>
                <a:gd name="connsiteY2" fmla="*/ 176230 h 71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68" h="710384">
                  <a:moveTo>
                    <a:pt x="0" y="710384"/>
                  </a:moveTo>
                  <a:cubicBezTo>
                    <a:pt x="161453" y="415392"/>
                    <a:pt x="322907" y="120400"/>
                    <a:pt x="570368" y="31374"/>
                  </a:cubicBezTo>
                  <a:cubicBezTo>
                    <a:pt x="817829" y="-57652"/>
                    <a:pt x="1151298" y="59289"/>
                    <a:pt x="1484768" y="176230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68" name="手繪多邊形 167"/>
            <p:cNvSpPr/>
            <p:nvPr/>
          </p:nvSpPr>
          <p:spPr>
            <a:xfrm rot="2527304">
              <a:off x="3985663" y="4936643"/>
              <a:ext cx="1915503" cy="1073415"/>
            </a:xfrm>
            <a:custGeom>
              <a:avLst/>
              <a:gdLst>
                <a:gd name="connsiteX0" fmla="*/ 0 w 2971800"/>
                <a:gd name="connsiteY0" fmla="*/ 53340 h 404176"/>
                <a:gd name="connsiteX1" fmla="*/ 1569720 w 2971800"/>
                <a:gd name="connsiteY1" fmla="*/ 403860 h 404176"/>
                <a:gd name="connsiteX2" fmla="*/ 2971800 w 2971800"/>
                <a:gd name="connsiteY2" fmla="*/ 0 h 404176"/>
                <a:gd name="connsiteX0" fmla="*/ 0 w 3048000"/>
                <a:gd name="connsiteY0" fmla="*/ 91440 h 442836"/>
                <a:gd name="connsiteX1" fmla="*/ 1569720 w 3048000"/>
                <a:gd name="connsiteY1" fmla="*/ 441960 h 442836"/>
                <a:gd name="connsiteX2" fmla="*/ 3048000 w 3048000"/>
                <a:gd name="connsiteY2" fmla="*/ 0 h 44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442836">
                  <a:moveTo>
                    <a:pt x="0" y="91440"/>
                  </a:moveTo>
                  <a:cubicBezTo>
                    <a:pt x="537210" y="271145"/>
                    <a:pt x="1061720" y="457200"/>
                    <a:pt x="1569720" y="441960"/>
                  </a:cubicBezTo>
                  <a:cubicBezTo>
                    <a:pt x="2077720" y="426720"/>
                    <a:pt x="2594610" y="197485"/>
                    <a:pt x="304800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200799" y="5468141"/>
              <a:ext cx="502958" cy="5002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橢圓 169"/>
            <p:cNvSpPr/>
            <p:nvPr/>
          </p:nvSpPr>
          <p:spPr>
            <a:xfrm>
              <a:off x="6147296" y="4165454"/>
              <a:ext cx="652767" cy="6565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sp>
        <p:nvSpPr>
          <p:cNvPr id="171" name="上彎箭號 170"/>
          <p:cNvSpPr/>
          <p:nvPr/>
        </p:nvSpPr>
        <p:spPr>
          <a:xfrm>
            <a:off x="7235825" y="3794224"/>
            <a:ext cx="612775" cy="806450"/>
          </a:xfrm>
          <a:prstGeom prst="bentUpArrow">
            <a:avLst>
              <a:gd name="adj1" fmla="val 25110"/>
              <a:gd name="adj2" fmla="val 33154"/>
              <a:gd name="adj3" fmla="val 297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73" name="笑臉 172"/>
          <p:cNvSpPr/>
          <p:nvPr/>
        </p:nvSpPr>
        <p:spPr>
          <a:xfrm>
            <a:off x="7367588" y="1422499"/>
            <a:ext cx="568325" cy="54133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0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4" name="向右箭號 173"/>
          <p:cNvSpPr/>
          <p:nvPr/>
        </p:nvSpPr>
        <p:spPr>
          <a:xfrm rot="16200000">
            <a:off x="7431088" y="2103536"/>
            <a:ext cx="458787" cy="32861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75" name="文字方塊 174"/>
          <p:cNvSpPr txBox="1">
            <a:spLocks noChangeArrowheads="1"/>
          </p:cNvSpPr>
          <p:nvPr/>
        </p:nvSpPr>
        <p:spPr bwMode="auto">
          <a:xfrm>
            <a:off x="7386638" y="1128811"/>
            <a:ext cx="569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標楷體" pitchFamily="65" charset="-120"/>
                <a:ea typeface="標楷體" pitchFamily="65" charset="-120"/>
              </a:rPr>
              <a:t>User</a:t>
            </a:r>
            <a:endParaRPr kumimoji="0" lang="zh-TW" altLang="en-US" sz="14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7" name="書卷 (垂直) 17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99628" y="2583991"/>
            <a:ext cx="1832812" cy="1077646"/>
          </a:xfrm>
          <a:prstGeom prst="verticalScroll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  <a:latin typeface="Calibri" pitchFamily="34" charset="0"/>
              </a:rPr>
              <a:t> 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33" grpId="0" animBg="1"/>
      <p:bldP spid="134" grpId="0" animBg="1"/>
      <p:bldP spid="135" grpId="0" animBg="1"/>
      <p:bldP spid="173" grpId="0" animBg="1"/>
      <p:bldP spid="174" grpId="0" animBg="1"/>
      <p:bldP spid="175" grpId="0"/>
      <p:bldP spid="1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zh-TW" sz="3300" b="1" kern="12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Retrieval by Training</a:t>
            </a:r>
            <a:endParaRPr lang="zh-TW" altLang="en-US" sz="3300" b="1" kern="12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9144000" cy="5275290"/>
          </a:xfrm>
        </p:spPr>
        <p:txBody>
          <a:bodyPr>
            <a:spAutoFit/>
          </a:bodyPr>
          <a:lstStyle/>
          <a:p>
            <a:pPr marL="209550" lvl="1" indent="-342900">
              <a:lnSpc>
                <a:spcPct val="90000"/>
              </a:lnSpc>
              <a:buSzPct val="80000"/>
              <a:buFont typeface="Arial" pitchFamily="34" charset="0"/>
              <a:buChar char="•"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Improve the retrieval with some training data</a:t>
            </a:r>
          </a:p>
          <a:p>
            <a:pPr marL="609600" lvl="1">
              <a:buSzPct val="80000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Training data: a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 set of queries and associated relevant/irrelevant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utterances</a:t>
            </a:r>
            <a:endParaRPr lang="en-US" altLang="ja-JP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None/>
            </a:pP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lvl="1">
              <a:lnSpc>
                <a:spcPct val="90000"/>
              </a:lnSpc>
              <a:buSzPct val="80000"/>
            </a:pP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Can be collected from user data</a:t>
            </a:r>
          </a:p>
          <a:p>
            <a:pPr marL="1009650" lvl="2" indent="-342900">
              <a:lnSpc>
                <a:spcPct val="90000"/>
              </a:lnSpc>
              <a:buSzPct val="80000"/>
              <a:buFont typeface="Wingdings" pitchFamily="2" charset="2"/>
              <a:buChar char="Ø"/>
            </a:pP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e.g. click-through data</a:t>
            </a:r>
          </a:p>
          <a:p>
            <a:pPr marL="209550" lvl="1" indent="-342900">
              <a:lnSpc>
                <a:spcPct val="90000"/>
              </a:lnSpc>
              <a:buSzPct val="80000"/>
              <a:buFont typeface="Arial" pitchFamily="34" charset="0"/>
              <a:buChar char="•"/>
            </a:pPr>
            <a:r>
              <a:rPr lang="en-US" altLang="ja-JP" sz="2600" dirty="0">
                <a:latin typeface="Times New Roman" pitchFamily="18" charset="0"/>
                <a:cs typeface="Times New Roman" pitchFamily="18" charset="0"/>
              </a:rPr>
              <a:t>Improve text-based search engine</a:t>
            </a:r>
          </a:p>
          <a:p>
            <a:pPr marL="609600" lvl="1">
              <a:lnSpc>
                <a:spcPct val="90000"/>
              </a:lnSpc>
              <a:buSzPct val="80000"/>
            </a:pP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e.g. learn weights for different clues (such as different recognizers, different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subword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 units …)</a:t>
            </a:r>
          </a:p>
          <a:p>
            <a:pPr marL="209550" lvl="1" indent="-342900">
              <a:lnSpc>
                <a:spcPct val="90000"/>
              </a:lnSpc>
              <a:buSzPct val="80000"/>
              <a:buFont typeface="Arial" pitchFamily="34" charset="0"/>
              <a:buChar char="•"/>
            </a:pPr>
            <a:r>
              <a:rPr lang="en-US" altLang="ja-JP" sz="2600" dirty="0" smtClean="0">
                <a:latin typeface="Times New Roman" pitchFamily="18" charset="0"/>
                <a:cs typeface="Times New Roman" pitchFamily="18" charset="0"/>
              </a:rPr>
              <a:t>Optimize the recognition models for retrieval performance </a:t>
            </a:r>
          </a:p>
          <a:p>
            <a:pPr marL="609600" lvl="1">
              <a:lnSpc>
                <a:spcPct val="90000"/>
              </a:lnSpc>
              <a:buSzPct val="80000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retrieval and recognition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 processes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as a whole</a:t>
            </a:r>
          </a:p>
          <a:p>
            <a:pPr marL="609600" lvl="1">
              <a:lnSpc>
                <a:spcPct val="90000"/>
              </a:lnSpc>
              <a:buSzPct val="80000"/>
            </a:pP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Re-estimate HMM parameters</a:t>
            </a:r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2051720" y="1772816"/>
            <a:ext cx="4857750" cy="1571625"/>
            <a:chOff x="2162175" y="2997200"/>
            <a:chExt cx="4857750" cy="1571625"/>
          </a:xfrm>
        </p:grpSpPr>
        <p:sp>
          <p:nvSpPr>
            <p:cNvPr id="5" name="框架 4"/>
            <p:cNvSpPr/>
            <p:nvPr/>
          </p:nvSpPr>
          <p:spPr>
            <a:xfrm>
              <a:off x="2349500" y="2997200"/>
              <a:ext cx="4572000" cy="1571625"/>
            </a:xfrm>
            <a:prstGeom prst="frame">
              <a:avLst>
                <a:gd name="adj1" fmla="val 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群組 16"/>
            <p:cNvGrpSpPr>
              <a:grpSpLocks/>
            </p:cNvGrpSpPr>
            <p:nvPr/>
          </p:nvGrpSpPr>
          <p:grpSpPr bwMode="auto">
            <a:xfrm>
              <a:off x="2162175" y="3011488"/>
              <a:ext cx="4857750" cy="1379537"/>
              <a:chOff x="214281" y="1549574"/>
              <a:chExt cx="4857785" cy="1379071"/>
            </a:xfrm>
          </p:grpSpPr>
          <p:sp>
            <p:nvSpPr>
              <p:cNvPr id="7" name="文字方塊 7"/>
              <p:cNvSpPr txBox="1">
                <a:spLocks noChangeArrowheads="1"/>
              </p:cNvSpPr>
              <p:nvPr/>
            </p:nvSpPr>
            <p:spPr bwMode="auto">
              <a:xfrm>
                <a:off x="1643041" y="1886010"/>
                <a:ext cx="1571636" cy="861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1400" smtClean="0">
                    <a:solidFill>
                      <a:srgbClr val="0070C0"/>
                    </a:solidFill>
                    <a:latin typeface="+mn-lt"/>
                  </a:rPr>
                  <a:t>  </a:t>
                </a: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time 1:10   T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FF0000"/>
                    </a:solidFill>
                    <a:latin typeface="+mn-lt"/>
                  </a:rPr>
                  <a:t>  time 2:01   F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  time 3:04   T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  time 5:31   T</a:t>
                </a:r>
              </a:p>
            </p:txBody>
          </p:sp>
          <p:sp>
            <p:nvSpPr>
              <p:cNvPr id="8" name="文字方塊 8"/>
              <p:cNvSpPr txBox="1">
                <a:spLocks noChangeArrowheads="1"/>
              </p:cNvSpPr>
              <p:nvPr/>
            </p:nvSpPr>
            <p:spPr bwMode="auto">
              <a:xfrm>
                <a:off x="3500430" y="1928858"/>
                <a:ext cx="1571636" cy="861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1400" smtClean="0">
                    <a:solidFill>
                      <a:srgbClr val="0070C0"/>
                    </a:solidFill>
                    <a:latin typeface="+mn-lt"/>
                  </a:rPr>
                  <a:t>  </a:t>
                </a: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time 1:10   T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FF0000"/>
                    </a:solidFill>
                    <a:latin typeface="+mn-lt"/>
                  </a:rPr>
                  <a:t>  time 2:01   F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0070C0"/>
                    </a:solidFill>
                    <a:latin typeface="+mn-lt"/>
                  </a:rPr>
                  <a:t>  time 3:04   T</a:t>
                </a:r>
              </a:p>
              <a:p>
                <a:pPr algn="ctr" eaLnBrk="1" hangingPunct="1">
                  <a:defRPr/>
                </a:pPr>
                <a:r>
                  <a:rPr lang="en-US" altLang="zh-TW" sz="1200" smtClean="0">
                    <a:solidFill>
                      <a:srgbClr val="FF0000"/>
                    </a:solidFill>
                    <a:latin typeface="+mn-lt"/>
                  </a:rPr>
                  <a:t>  time 5:31   F</a:t>
                </a:r>
              </a:p>
            </p:txBody>
          </p:sp>
          <p:grpSp>
            <p:nvGrpSpPr>
              <p:cNvPr id="9" name="群組 5"/>
              <p:cNvGrpSpPr>
                <a:grpSpLocks/>
              </p:cNvGrpSpPr>
              <p:nvPr/>
            </p:nvGrpSpPr>
            <p:grpSpPr bwMode="auto">
              <a:xfrm>
                <a:off x="214281" y="1549574"/>
                <a:ext cx="1624556" cy="1379071"/>
                <a:chOff x="4786315" y="1920350"/>
                <a:chExt cx="1993774" cy="1758316"/>
              </a:xfrm>
            </p:grpSpPr>
            <p:grpSp>
              <p:nvGrpSpPr>
                <p:cNvPr id="15" name="群組 7"/>
                <p:cNvGrpSpPr>
                  <a:grpSpLocks/>
                </p:cNvGrpSpPr>
                <p:nvPr/>
              </p:nvGrpSpPr>
              <p:grpSpPr bwMode="auto">
                <a:xfrm>
                  <a:off x="4786315" y="2357400"/>
                  <a:ext cx="1928826" cy="1321266"/>
                  <a:chOff x="1571605" y="2357400"/>
                  <a:chExt cx="1928826" cy="1321266"/>
                </a:xfrm>
              </p:grpSpPr>
              <p:sp>
                <p:nvSpPr>
                  <p:cNvPr id="17" name="摺角紙張 16"/>
                  <p:cNvSpPr/>
                  <p:nvPr/>
                </p:nvSpPr>
                <p:spPr>
                  <a:xfrm>
                    <a:off x="1922301" y="2357400"/>
                    <a:ext cx="1315110" cy="1321266"/>
                  </a:xfrm>
                  <a:prstGeom prst="foldedCorne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anchor="ctr"/>
                  <a:lstStyle/>
                  <a:p>
                    <a:pPr algn="ctr">
                      <a:defRPr/>
                    </a:pPr>
                    <a:endParaRPr lang="zh-TW" altLang="en-US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文字方塊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1605" y="2403937"/>
                    <a:ext cx="1928827" cy="10986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en-US" altLang="zh-TW" sz="1400" smtClean="0">
                        <a:solidFill>
                          <a:srgbClr val="FF0000"/>
                        </a:solidFill>
                        <a:latin typeface="+mn-lt"/>
                      </a:rPr>
                      <a:t>  </a:t>
                    </a:r>
                    <a:r>
                      <a:rPr lang="en-US" altLang="zh-TW" sz="1200" smtClean="0">
                        <a:solidFill>
                          <a:srgbClr val="FF0000"/>
                        </a:solidFill>
                        <a:latin typeface="+mn-lt"/>
                      </a:rPr>
                      <a:t>time 1:10   F</a:t>
                    </a:r>
                  </a:p>
                  <a:p>
                    <a:pPr algn="ctr" eaLnBrk="1" hangingPunct="1">
                      <a:defRPr/>
                    </a:pPr>
                    <a:r>
                      <a:rPr lang="en-US" altLang="zh-TW" sz="1200" smtClean="0">
                        <a:solidFill>
                          <a:srgbClr val="FF0000"/>
                        </a:solidFill>
                        <a:latin typeface="+mn-lt"/>
                      </a:rPr>
                      <a:t>  time 2:01   F</a:t>
                    </a:r>
                  </a:p>
                  <a:p>
                    <a:pPr algn="ctr" eaLnBrk="1" hangingPunct="1">
                      <a:defRPr/>
                    </a:pPr>
                    <a:r>
                      <a:rPr lang="en-US" altLang="zh-TW" sz="1200" smtClean="0">
                        <a:solidFill>
                          <a:srgbClr val="0070C0"/>
                        </a:solidFill>
                        <a:latin typeface="+mn-lt"/>
                      </a:rPr>
                      <a:t>  time 3:04   T</a:t>
                    </a:r>
                  </a:p>
                  <a:p>
                    <a:pPr algn="ctr" eaLnBrk="1" hangingPunct="1">
                      <a:defRPr/>
                    </a:pPr>
                    <a:r>
                      <a:rPr lang="en-US" altLang="zh-TW" sz="1200" smtClean="0">
                        <a:solidFill>
                          <a:srgbClr val="0070C0"/>
                        </a:solidFill>
                        <a:latin typeface="+mn-lt"/>
                      </a:rPr>
                      <a:t>  time 5:31   T</a:t>
                    </a:r>
                  </a:p>
                </p:txBody>
              </p:sp>
            </p:grpSp>
            <p:sp>
              <p:nvSpPr>
                <p:cNvPr id="16" name="文字方塊 7"/>
                <p:cNvSpPr txBox="1">
                  <a:spLocks noChangeArrowheads="1"/>
                </p:cNvSpPr>
                <p:nvPr/>
              </p:nvSpPr>
              <p:spPr bwMode="auto">
                <a:xfrm>
                  <a:off x="5137011" y="1920350"/>
                  <a:ext cx="1642426" cy="467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TW" smtClean="0">
                      <a:latin typeface="+mn-lt"/>
                    </a:rPr>
                    <a:t>Query Q</a:t>
                  </a:r>
                  <a:r>
                    <a:rPr lang="en-US" altLang="zh-TW" baseline="-25000" smtClean="0">
                      <a:latin typeface="+mn-lt"/>
                    </a:rPr>
                    <a:t>1</a:t>
                  </a:r>
                  <a:endParaRPr lang="zh-TW" altLang="en-US" baseline="-25000" smtClean="0">
                    <a:latin typeface="+mn-lt"/>
                  </a:endParaRPr>
                </a:p>
              </p:txBody>
            </p:sp>
          </p:grpSp>
          <p:sp>
            <p:nvSpPr>
              <p:cNvPr id="10" name="文字方塊 10"/>
              <p:cNvSpPr txBox="1">
                <a:spLocks noChangeArrowheads="1"/>
              </p:cNvSpPr>
              <p:nvPr/>
            </p:nvSpPr>
            <p:spPr bwMode="auto">
              <a:xfrm>
                <a:off x="1928793" y="1549574"/>
                <a:ext cx="1338273" cy="366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dirty="0" smtClean="0">
                    <a:latin typeface="+mn-lt"/>
                  </a:rPr>
                  <a:t>Query Q</a:t>
                </a:r>
                <a:r>
                  <a:rPr lang="en-US" altLang="zh-TW" baseline="-25000" dirty="0" smtClean="0">
                    <a:latin typeface="+mn-lt"/>
                  </a:rPr>
                  <a:t>2</a:t>
                </a:r>
                <a:endParaRPr lang="zh-TW" altLang="en-US" baseline="-25000" dirty="0" smtClean="0">
                  <a:latin typeface="+mn-lt"/>
                </a:endParaRPr>
              </a:p>
            </p:txBody>
          </p:sp>
          <p:sp>
            <p:nvSpPr>
              <p:cNvPr id="11" name="文字方塊 11"/>
              <p:cNvSpPr txBox="1">
                <a:spLocks noChangeArrowheads="1"/>
              </p:cNvSpPr>
              <p:nvPr/>
            </p:nvSpPr>
            <p:spPr bwMode="auto">
              <a:xfrm>
                <a:off x="3786182" y="1549574"/>
                <a:ext cx="1266834" cy="366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smtClean="0">
                    <a:latin typeface="+mn-lt"/>
                  </a:rPr>
                  <a:t>Query Q</a:t>
                </a:r>
                <a:r>
                  <a:rPr lang="en-US" altLang="zh-TW" baseline="-25000" smtClean="0">
                    <a:latin typeface="+mn-lt"/>
                  </a:rPr>
                  <a:t>n</a:t>
                </a:r>
                <a:endParaRPr lang="zh-TW" altLang="en-US" baseline="-25000" smtClean="0">
                  <a:latin typeface="+mn-lt"/>
                </a:endParaRPr>
              </a:p>
            </p:txBody>
          </p:sp>
          <p:sp>
            <p:nvSpPr>
              <p:cNvPr id="12" name="文字方塊 12"/>
              <p:cNvSpPr txBox="1">
                <a:spLocks noChangeArrowheads="1"/>
              </p:cNvSpPr>
              <p:nvPr/>
            </p:nvSpPr>
            <p:spPr bwMode="auto">
              <a:xfrm>
                <a:off x="3071802" y="2143098"/>
                <a:ext cx="642943" cy="366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smtClean="0">
                    <a:latin typeface="+mn-lt"/>
                  </a:rPr>
                  <a:t>……</a:t>
                </a:r>
                <a:endParaRPr lang="zh-TW" altLang="en-US" smtClean="0">
                  <a:latin typeface="+mn-lt"/>
                </a:endParaRPr>
              </a:p>
            </p:txBody>
          </p:sp>
          <p:sp>
            <p:nvSpPr>
              <p:cNvPr id="13" name="摺角紙張 12"/>
              <p:cNvSpPr/>
              <p:nvPr/>
            </p:nvSpPr>
            <p:spPr>
              <a:xfrm>
                <a:off x="1928793" y="1900292"/>
                <a:ext cx="1071571" cy="1028353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anchor="ctr"/>
              <a:lstStyle/>
              <a:p>
                <a:pPr algn="ctr">
                  <a:defRPr/>
                </a:pPr>
                <a:endParaRPr lang="zh-TW" altLang="en-US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摺角紙張 13"/>
              <p:cNvSpPr/>
              <p:nvPr/>
            </p:nvSpPr>
            <p:spPr>
              <a:xfrm>
                <a:off x="3786182" y="1900292"/>
                <a:ext cx="1071571" cy="1028353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anchor="ctr"/>
              <a:lstStyle/>
              <a:p>
                <a:pPr algn="ctr">
                  <a:defRPr/>
                </a:pPr>
                <a:endParaRPr lang="zh-TW" altLang="en-US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內容版面配置區 2"/>
          <p:cNvSpPr>
            <a:spLocks noGrp="1"/>
          </p:cNvSpPr>
          <p:nvPr>
            <p:ph idx="4294967295"/>
          </p:nvPr>
        </p:nvSpPr>
        <p:spPr bwMode="auto">
          <a:xfrm>
            <a:off x="0" y="907200"/>
            <a:ext cx="9144000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considered on top of recognition output in the past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ja-JP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and retrieval as two cascaded stages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ja-JP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performance relying on recognition accuracy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retrieval and recognition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whole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models re-estimated by optimizing retrieval performance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models better matched to each respective data set</a:t>
            </a:r>
          </a:p>
        </p:txBody>
      </p:sp>
      <p:sp>
        <p:nvSpPr>
          <p:cNvPr id="50179" name="Rectangle 2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HMM Parameter Re-estimation</a:t>
            </a:r>
            <a:endParaRPr lang="en-US" altLang="zh-TW" sz="3300" b="1" dirty="0" smtClean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05363" y="3503613"/>
            <a:ext cx="1822450" cy="2374900"/>
          </a:xfrm>
          <a:prstGeom prst="rect">
            <a:avLst/>
          </a:prstGeom>
          <a:noFill/>
          <a:ln w="381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rgbClr val="FFFFFF"/>
              </a:solidFill>
              <a:latin typeface="Arial"/>
              <a:ea typeface="新細明體"/>
            </a:endParaRPr>
          </a:p>
        </p:txBody>
      </p:sp>
      <p:grpSp>
        <p:nvGrpSpPr>
          <p:cNvPr id="50183" name="群組 22"/>
          <p:cNvGrpSpPr>
            <a:grpSpLocks/>
          </p:cNvGrpSpPr>
          <p:nvPr/>
        </p:nvGrpSpPr>
        <p:grpSpPr bwMode="auto">
          <a:xfrm>
            <a:off x="457200" y="4354513"/>
            <a:ext cx="1236663" cy="1660525"/>
            <a:chOff x="3193313" y="1965194"/>
            <a:chExt cx="1714761" cy="1139619"/>
          </a:xfrm>
        </p:grpSpPr>
        <p:sp>
          <p:nvSpPr>
            <p:cNvPr id="50" name="流程圖: 磁碟 7"/>
            <p:cNvSpPr/>
            <p:nvPr/>
          </p:nvSpPr>
          <p:spPr bwMode="auto">
            <a:xfrm>
              <a:off x="3193313" y="1965194"/>
              <a:ext cx="1714761" cy="1139619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2000" dirty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pic>
          <p:nvPicPr>
            <p:cNvPr id="5020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865" y="2401838"/>
              <a:ext cx="1568825" cy="27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文字方塊 21"/>
            <p:cNvSpPr txBox="1">
              <a:spLocks noChangeArrowheads="1"/>
            </p:cNvSpPr>
            <p:nvPr/>
          </p:nvSpPr>
          <p:spPr bwMode="auto">
            <a:xfrm>
              <a:off x="3338594" y="2625432"/>
              <a:ext cx="1430801" cy="443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dirty="0">
                  <a:solidFill>
                    <a:srgbClr val="000000"/>
                  </a:solidFill>
                  <a:latin typeface="Arial"/>
                  <a:cs typeface="Times New Roman" pitchFamily="18" charset="0"/>
                </a:rPr>
                <a:t>Spoken </a:t>
              </a:r>
              <a:endParaRPr kumimoji="0" lang="en-US" altLang="ja-JP" dirty="0">
                <a:solidFill>
                  <a:srgbClr val="000000"/>
                </a:solidFill>
                <a:latin typeface="Arial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kumimoji="0" lang="en-US" altLang="zh-TW" dirty="0">
                  <a:solidFill>
                    <a:srgbClr val="000000"/>
                  </a:solidFill>
                  <a:latin typeface="Arial"/>
                  <a:cs typeface="Times New Roman" pitchFamily="18" charset="0"/>
                </a:rPr>
                <a:t>Archive</a:t>
              </a:r>
              <a:endParaRPr kumimoji="0" lang="zh-TW" alt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" name="矩形 32"/>
          <p:cNvSpPr/>
          <p:nvPr/>
        </p:nvSpPr>
        <p:spPr bwMode="auto">
          <a:xfrm>
            <a:off x="2012950" y="3503613"/>
            <a:ext cx="1871663" cy="2374900"/>
          </a:xfrm>
          <a:prstGeom prst="rect">
            <a:avLst/>
          </a:prstGeom>
          <a:solidFill>
            <a:srgbClr val="BBE0E3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rgbClr val="FFFFFF"/>
              </a:solidFill>
            </a:endParaRPr>
          </a:p>
        </p:txBody>
      </p:sp>
      <p:sp>
        <p:nvSpPr>
          <p:cNvPr id="12" name="矩形 4"/>
          <p:cNvSpPr/>
          <p:nvPr/>
        </p:nvSpPr>
        <p:spPr bwMode="auto">
          <a:xfrm>
            <a:off x="2146300" y="4852988"/>
            <a:ext cx="1620838" cy="83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000000"/>
                </a:solidFill>
                <a:cs typeface="Times New Roman" pitchFamily="18" charset="0"/>
              </a:rPr>
              <a:t>Recognition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000000"/>
                </a:solidFill>
                <a:cs typeface="Times New Roman" pitchFamily="18" charset="0"/>
              </a:rPr>
              <a:t>Engine </a:t>
            </a:r>
            <a:endParaRPr kumimoji="0" lang="zh-TW" alt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pSp>
        <p:nvGrpSpPr>
          <p:cNvPr id="50186" name="群組 13"/>
          <p:cNvGrpSpPr>
            <a:grpSpLocks/>
          </p:cNvGrpSpPr>
          <p:nvPr/>
        </p:nvGrpSpPr>
        <p:grpSpPr bwMode="auto">
          <a:xfrm>
            <a:off x="2366963" y="3592513"/>
            <a:ext cx="1214437" cy="901700"/>
            <a:chOff x="1691790" y="1412735"/>
            <a:chExt cx="1381540" cy="1177237"/>
          </a:xfrm>
        </p:grpSpPr>
        <p:sp>
          <p:nvSpPr>
            <p:cNvPr id="48" name="流程圖: 磁碟 47"/>
            <p:cNvSpPr/>
            <p:nvPr/>
          </p:nvSpPr>
          <p:spPr>
            <a:xfrm>
              <a:off x="1691790" y="1412735"/>
              <a:ext cx="1381540" cy="1177237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49" name="文字方塊 40"/>
            <p:cNvSpPr txBox="1">
              <a:spLocks noChangeArrowheads="1"/>
            </p:cNvSpPr>
            <p:nvPr/>
          </p:nvSpPr>
          <p:spPr bwMode="auto">
            <a:xfrm>
              <a:off x="1774863" y="1787875"/>
              <a:ext cx="1220812" cy="710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dirty="0">
                  <a:solidFill>
                    <a:srgbClr val="000000"/>
                  </a:solidFill>
                  <a:latin typeface="Arial"/>
                  <a:ea typeface="微軟正黑體" pitchFamily="34" charset="-120"/>
                  <a:cs typeface="Times New Roman" pitchFamily="18" charset="0"/>
                </a:rPr>
                <a:t>Acoustic Models</a:t>
              </a:r>
              <a:endParaRPr kumimoji="0" lang="zh-TW" altLang="en-US" dirty="0">
                <a:solidFill>
                  <a:srgbClr val="000000"/>
                </a:solidFill>
                <a:latin typeface="Arial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pic>
        <p:nvPicPr>
          <p:cNvPr id="50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438775"/>
            <a:ext cx="704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67"/>
          <p:cNvSpPr txBox="1">
            <a:spLocks noChangeArrowheads="1"/>
          </p:cNvSpPr>
          <p:nvPr/>
        </p:nvSpPr>
        <p:spPr bwMode="auto">
          <a:xfrm>
            <a:off x="3951288" y="5651500"/>
            <a:ext cx="903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dirty="0" smtClean="0">
                <a:solidFill>
                  <a:srgbClr val="000000"/>
                </a:solidFill>
                <a:latin typeface="Arial"/>
              </a:rPr>
              <a:t>lattices</a:t>
            </a:r>
            <a:endParaRPr kumimoji="0" lang="zh-TW" alt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024438" y="4852988"/>
            <a:ext cx="1403350" cy="83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000000"/>
                </a:solidFill>
                <a:cs typeface="Times New Roman" pitchFamily="18" charset="0"/>
              </a:rPr>
              <a:t>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000000"/>
                </a:solidFill>
                <a:cs typeface="Times New Roman" pitchFamily="18" charset="0"/>
              </a:rPr>
              <a:t>Engine </a:t>
            </a:r>
            <a:endParaRPr kumimoji="0" lang="zh-TW" alt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pSp>
        <p:nvGrpSpPr>
          <p:cNvPr id="50190" name="群組 14"/>
          <p:cNvGrpSpPr>
            <a:grpSpLocks/>
          </p:cNvGrpSpPr>
          <p:nvPr/>
        </p:nvGrpSpPr>
        <p:grpSpPr bwMode="auto">
          <a:xfrm>
            <a:off x="5048250" y="3602038"/>
            <a:ext cx="1354138" cy="903287"/>
            <a:chOff x="1691228" y="1413042"/>
            <a:chExt cx="1381540" cy="1177481"/>
          </a:xfrm>
        </p:grpSpPr>
        <p:sp>
          <p:nvSpPr>
            <p:cNvPr id="46" name="流程圖: 磁碟 45"/>
            <p:cNvSpPr/>
            <p:nvPr/>
          </p:nvSpPr>
          <p:spPr>
            <a:xfrm>
              <a:off x="1691228" y="1413042"/>
              <a:ext cx="1381540" cy="1177481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47" name="文字方塊 40"/>
            <p:cNvSpPr txBox="1">
              <a:spLocks noChangeArrowheads="1"/>
            </p:cNvSpPr>
            <p:nvPr/>
          </p:nvSpPr>
          <p:spPr bwMode="auto">
            <a:xfrm>
              <a:off x="1775448" y="1816572"/>
              <a:ext cx="1234154" cy="70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dirty="0">
                  <a:solidFill>
                    <a:srgbClr val="000000"/>
                  </a:solidFill>
                  <a:latin typeface="Arial"/>
                  <a:ea typeface="微軟正黑體" pitchFamily="34" charset="-120"/>
                  <a:cs typeface="Times New Roman" pitchFamily="18" charset="0"/>
                </a:rPr>
                <a:t>Retrieval Model</a:t>
              </a:r>
              <a:endParaRPr kumimoji="0" lang="zh-TW" altLang="en-US" dirty="0">
                <a:solidFill>
                  <a:srgbClr val="000000"/>
                </a:solidFill>
                <a:latin typeface="Arial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sp>
        <p:nvSpPr>
          <p:cNvPr id="18" name="文字方塊 61"/>
          <p:cNvSpPr txBox="1">
            <a:spLocks noChangeArrowheads="1"/>
          </p:cNvSpPr>
          <p:nvPr/>
        </p:nvSpPr>
        <p:spPr bwMode="auto">
          <a:xfrm>
            <a:off x="8167688" y="4486275"/>
            <a:ext cx="636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</a:rPr>
              <a:t>user</a:t>
            </a:r>
            <a:endParaRPr kumimoji="0" lang="zh-TW" altLang="en-US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192" name="直線單箭頭接點 40"/>
          <p:cNvCxnSpPr>
            <a:cxnSpLocks noChangeShapeType="1"/>
          </p:cNvCxnSpPr>
          <p:nvPr/>
        </p:nvCxnSpPr>
        <p:spPr bwMode="auto">
          <a:xfrm flipH="1">
            <a:off x="6469063" y="5407025"/>
            <a:ext cx="1698625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文字方塊 58"/>
          <p:cNvSpPr txBox="1">
            <a:spLocks noChangeArrowheads="1"/>
          </p:cNvSpPr>
          <p:nvPr/>
        </p:nvSpPr>
        <p:spPr bwMode="auto">
          <a:xfrm>
            <a:off x="6896100" y="5394325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Arial"/>
              </a:rPr>
              <a:t>Query Q</a:t>
            </a:r>
            <a:endParaRPr kumimoji="0" lang="zh-TW" alt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3778250" y="5276850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195" name="直線接點 42"/>
          <p:cNvCxnSpPr>
            <a:cxnSpLocks noChangeShapeType="1"/>
          </p:cNvCxnSpPr>
          <p:nvPr/>
        </p:nvCxnSpPr>
        <p:spPr bwMode="auto">
          <a:xfrm flipV="1">
            <a:off x="6473825" y="5194300"/>
            <a:ext cx="16938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文字方塊 68"/>
          <p:cNvSpPr txBox="1">
            <a:spLocks noChangeArrowheads="1"/>
          </p:cNvSpPr>
          <p:nvPr/>
        </p:nvSpPr>
        <p:spPr bwMode="auto">
          <a:xfrm>
            <a:off x="6754813" y="4533900"/>
            <a:ext cx="1271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</a:rPr>
              <a:t>Retrieval Output</a:t>
            </a:r>
            <a:endParaRPr kumimoji="0" lang="zh-TW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027238" y="5878513"/>
            <a:ext cx="18335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Arial"/>
              </a:rPr>
              <a:t>Recognition</a:t>
            </a:r>
            <a:endParaRPr lang="en-US" altLang="zh-TW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779963" y="5878513"/>
            <a:ext cx="1835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Arial"/>
              </a:rPr>
              <a:t>Retrieval</a:t>
            </a:r>
            <a:endParaRPr lang="en-US" altLang="zh-TW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1687513" y="5245100"/>
            <a:ext cx="468312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200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5" y="4921250"/>
            <a:ext cx="4413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單箭頭接點 22"/>
          <p:cNvCxnSpPr/>
          <p:nvPr/>
        </p:nvCxnSpPr>
        <p:spPr>
          <a:xfrm>
            <a:off x="2987675" y="4502150"/>
            <a:ext cx="0" cy="341313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724525" y="4514850"/>
            <a:ext cx="0" cy="341313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428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6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0414595"/>
              </p:ext>
            </p:extLst>
          </p:nvPr>
        </p:nvGraphicFramePr>
        <p:xfrm>
          <a:off x="1115616" y="1484784"/>
          <a:ext cx="650392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方程式" r:id="rId4" imgW="2844720" imgH="393480" progId="Equation.3">
                  <p:embed/>
                </p:oleObj>
              </mc:Choice>
              <mc:Fallback>
                <p:oleObj name="方程式" r:id="rId4" imgW="284472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84784"/>
                        <a:ext cx="6503927" cy="9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內容版面配置區 2"/>
          <p:cNvSpPr>
            <a:spLocks noGrp="1"/>
          </p:cNvSpPr>
          <p:nvPr>
            <p:ph sz="half" idx="2"/>
          </p:nvPr>
        </p:nvSpPr>
        <p:spPr>
          <a:xfrm>
            <a:off x="0" y="907200"/>
            <a:ext cx="9144000" cy="46166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Objective Function for re-estimating HMM</a:t>
            </a:r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HMM Parameter Re-estimation</a:t>
            </a:r>
            <a:endParaRPr kumimoji="1" lang="en-US" altLang="zh-TW" sz="3300" b="1" dirty="0">
              <a:latin typeface="Times New Roman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27584" y="5085184"/>
            <a:ext cx="7661920" cy="1200329"/>
            <a:chOff x="366464" y="3356992"/>
            <a:chExt cx="7661920" cy="1200329"/>
          </a:xfrm>
        </p:grpSpPr>
        <p:sp>
          <p:nvSpPr>
            <p:cNvPr id="125954" name="Text Box 10"/>
            <p:cNvSpPr txBox="1">
              <a:spLocks noChangeArrowheads="1"/>
            </p:cNvSpPr>
            <p:nvPr/>
          </p:nvSpPr>
          <p:spPr bwMode="auto">
            <a:xfrm>
              <a:off x="366464" y="3356992"/>
              <a:ext cx="7661920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Find new HMM parameters for recognition 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   such </a:t>
              </a:r>
              <a:r>
                <a:rPr lang="en-US" altLang="ja-JP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that the relevance </a:t>
              </a:r>
              <a:r>
                <a:rPr lang="en-US" altLang="ja-JP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scores of positive and negative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ja-JP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  examples are better </a:t>
              </a:r>
              <a:r>
                <a:rPr lang="en-US" altLang="ja-JP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separated.</a:t>
              </a:r>
              <a:endPara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向右箭號 1"/>
            <p:cNvSpPr/>
            <p:nvPr/>
          </p:nvSpPr>
          <p:spPr bwMode="auto">
            <a:xfrm>
              <a:off x="540968" y="3852604"/>
              <a:ext cx="399636" cy="232810"/>
            </a:xfrm>
            <a:prstGeom prst="rightArrow">
              <a:avLst/>
            </a:prstGeom>
            <a:solidFill>
              <a:srgbClr val="0000FF"/>
            </a:solidFill>
            <a:ln w="38100">
              <a:noFill/>
              <a:round/>
              <a:headEnd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842332" y="2636912"/>
            <a:ext cx="8301668" cy="2252481"/>
            <a:chOff x="842332" y="3200670"/>
            <a:chExt cx="8301668" cy="2252481"/>
          </a:xfrm>
        </p:grpSpPr>
        <p:sp>
          <p:nvSpPr>
            <p:cNvPr id="125959" name="Text Box 4"/>
            <p:cNvSpPr txBox="1">
              <a:spLocks noChangeArrowheads="1"/>
            </p:cNvSpPr>
            <p:nvPr/>
          </p:nvSpPr>
          <p:spPr bwMode="auto">
            <a:xfrm>
              <a:off x="865024" y="3962552"/>
              <a:ext cx="5045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ja-JP" sz="2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ja-JP" sz="2000" baseline="-25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ja-JP" sz="2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ja-JP" sz="2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ja-JP" sz="2000" baseline="-25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ja-JP" sz="2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positive/negative examples for </a:t>
              </a:r>
              <a:r>
                <a:rPr lang="en-US" altLang="ja-JP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query </a:t>
              </a:r>
              <a:r>
                <a:rPr lang="en-US" altLang="ja-JP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125961" name="Text Box 12"/>
            <p:cNvSpPr txBox="1">
              <a:spLocks noChangeArrowheads="1"/>
            </p:cNvSpPr>
            <p:nvPr/>
          </p:nvSpPr>
          <p:spPr bwMode="auto">
            <a:xfrm>
              <a:off x="842332" y="3562442"/>
              <a:ext cx="491829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ja-JP" sz="2000" i="1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ja-JP" sz="2000" i="1" baseline="-25000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train</a:t>
              </a:r>
              <a:r>
                <a:rPr lang="en-US" altLang="ja-JP" sz="2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training </a:t>
              </a:r>
              <a:r>
                <a:rPr lang="en-US" altLang="ja-JP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query set</a:t>
              </a:r>
              <a:endParaRPr lang="zh-TW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963" name="Text Box 18"/>
            <p:cNvSpPr txBox="1">
              <a:spLocks noChangeArrowheads="1"/>
            </p:cNvSpPr>
            <p:nvPr/>
          </p:nvSpPr>
          <p:spPr bwMode="auto">
            <a:xfrm>
              <a:off x="1741315" y="4424096"/>
              <a:ext cx="74026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ja-JP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ja-JP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relevance score of </a:t>
              </a:r>
              <a:r>
                <a:rPr lang="en-US" altLang="ja-JP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utterance </a:t>
              </a:r>
              <a:r>
                <a:rPr lang="en-US" altLang="ja-JP" sz="19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ja-JP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ja-JP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given query </a:t>
              </a:r>
              <a:r>
                <a:rPr lang="en-US" altLang="ja-JP" sz="19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ja-JP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and model </a:t>
              </a:r>
              <a:r>
                <a:rPr lang="en-US" altLang="ja-JP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parameters set </a:t>
              </a:r>
              <a:r>
                <a:rPr lang="en-US" altLang="zh-TW" sz="1900" i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altLang="ja-JP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TW" sz="1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5969" name="物件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9795882"/>
                </p:ext>
              </p:extLst>
            </p:nvPr>
          </p:nvGraphicFramePr>
          <p:xfrm>
            <a:off x="886506" y="4431499"/>
            <a:ext cx="88900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1" name="方程式" r:id="rId6" imgW="571320" imgH="253800" progId="Equation.3">
                    <p:embed/>
                  </p:oleObj>
                </mc:Choice>
                <mc:Fallback>
                  <p:oleObj name="方程式" r:id="rId6" imgW="571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506" y="4431499"/>
                          <a:ext cx="889000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字方塊 20"/>
            <p:cNvSpPr txBox="1"/>
            <p:nvPr/>
          </p:nvSpPr>
          <p:spPr>
            <a:xfrm>
              <a:off x="1835696" y="4745265"/>
              <a:ext cx="54726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(Since S(</a:t>
              </a:r>
              <a:r>
                <a:rPr kumimoji="0" lang="en-US" altLang="zh-TW" sz="2000" dirty="0" err="1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Q,x</a:t>
              </a:r>
              <a:r>
                <a:rPr kumimoji="0" lang="en-US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) is obtained from lattice, it depends on HMM parameters </a:t>
              </a:r>
              <a:r>
                <a:rPr kumimoji="0" lang="el-GR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λ</a:t>
              </a:r>
              <a:r>
                <a:rPr kumimoji="0" lang="en-US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.)</a:t>
              </a:r>
              <a:endParaRPr kumimoji="0" lang="zh-TW" altLang="en-US" sz="2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871828" y="3200670"/>
              <a:ext cx="8272172" cy="400110"/>
              <a:chOff x="762000" y="3100898"/>
              <a:chExt cx="8272172" cy="400110"/>
            </a:xfrm>
          </p:grpSpPr>
          <p:sp>
            <p:nvSpPr>
              <p:cNvPr id="125960" name="Text Box 11"/>
              <p:cNvSpPr txBox="1">
                <a:spLocks noChangeArrowheads="1"/>
              </p:cNvSpPr>
              <p:nvPr/>
            </p:nvSpPr>
            <p:spPr bwMode="auto">
              <a:xfrm>
                <a:off x="762000" y="3100898"/>
                <a:ext cx="827217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en-US" altLang="zh-TW" sz="20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altLang="ja-JP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: set 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altLang="ja-JP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HMM parameters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    </a:t>
                </a:r>
                <a:r>
                  <a:rPr lang="en-US" altLang="ja-JP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: re-estimated parameters for retrieval</a:t>
                </a:r>
                <a:endParaRPr lang="zh-TW" altLang="en-US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4" name="物件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3711684"/>
                  </p:ext>
                </p:extLst>
              </p:nvPr>
            </p:nvGraphicFramePr>
            <p:xfrm>
              <a:off x="3653167" y="3111472"/>
              <a:ext cx="232941" cy="36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2" name="方程式" r:id="rId8" imgW="139680" imgH="215640" progId="Equation.3">
                      <p:embed/>
                    </p:oleObj>
                  </mc:Choice>
                  <mc:Fallback>
                    <p:oleObj name="方程式" r:id="rId8" imgW="1396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3167" y="3111472"/>
                            <a:ext cx="232941" cy="360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440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References </a:t>
            </a:r>
            <a:endParaRPr lang="zh-TW" altLang="en-US" dirty="0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265270"/>
          </a:xfrm>
        </p:spPr>
        <p:txBody>
          <a:bodyPr>
            <a:spAutoFit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WFST for Retrieval</a:t>
            </a:r>
          </a:p>
          <a:p>
            <a:pPr lvl="1" eaLnBrk="1" hangingPunct="1">
              <a:spcBef>
                <a:spcPts val="1000"/>
              </a:spcBef>
              <a:spcAft>
                <a:spcPts val="1000"/>
              </a:spcAft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Cyril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Allauzen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Mehryar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Mohri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Murat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Saraclar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“General indexation of weighted automata: application to spoken utterance retrieval,” in Proceedings of the Workshop on Interdisciplinary Approaches to Speech Indexing and Retrieval at HLT-NAACL, Stroudsburg, PA, USA, 2004,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SpeechIR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’04, pp. 33–40, Association for Computational Linguistics.</a:t>
            </a:r>
            <a:endParaRPr lang="zh-TW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spcAft>
                <a:spcPts val="1000"/>
              </a:spcAft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Can and M.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Saraclar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“Lattice indexing for spoken term detection,” IEEE Transactions on Audio, Speech, and Language Processing, vol. 19, no. 8, pp. 2338–2347, 2011.</a:t>
            </a:r>
            <a:endParaRPr lang="zh-TW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9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704126"/>
          </a:xfr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Spoken Content in Mandarin Chinese</a:t>
            </a:r>
          </a:p>
          <a:p>
            <a:pPr marL="685800" lvl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“Discriminating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Capabilities of Syllable-based Features and Approaches of Utilizing Them for Voice Retrieval of Speech Information in Mandarin Chinese”, IEEE Transactions on Speech and Audio Processing, Vol.10, No.5, July 2002, pp.303-314.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Training Retrieval Systems</a:t>
            </a:r>
          </a:p>
          <a:p>
            <a:pPr marL="685800" lvl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Click-through data</a:t>
            </a:r>
          </a:p>
          <a:p>
            <a:pPr lvl="2">
              <a:spcBef>
                <a:spcPts val="70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Thorsten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Joachims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. 2002. Optimizing search engines using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clickthrough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data. In Proceedings of the eighth ACM SIGKDD international conference on Knowledge discovery and data mining (KDD '02)</a:t>
            </a:r>
          </a:p>
          <a:p>
            <a:pPr marL="685800" lvl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Improve text-based search engine</a:t>
            </a:r>
          </a:p>
          <a:p>
            <a:pPr lvl="2">
              <a:spcBef>
                <a:spcPts val="70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“Improved Lattice-based Spoken Document Retrieval by Directly Learning from the evaluation Measures”, IEEE International Conference on Acoustics, Speech and Signal Processing, 2009</a:t>
            </a:r>
            <a:endParaRPr lang="zh-TW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Re-estimate HMM parameters</a:t>
            </a:r>
          </a:p>
          <a:p>
            <a:pPr lvl="2">
              <a:spcBef>
                <a:spcPts val="70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"Integrating Recognition and Retrieval With Relevance Feedback for Spoken Term Detection," </a:t>
            </a:r>
            <a:r>
              <a:rPr lang="en-US" altLang="zh-TW" sz="1800" i="1" dirty="0" smtClean="0">
                <a:latin typeface="Times New Roman" pitchFamily="18" charset="0"/>
                <a:cs typeface="Times New Roman" pitchFamily="18" charset="0"/>
              </a:rPr>
              <a:t>Audio, Speech, and Language Processing, IEEE Transactions on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 , vol.20, no.7, pp.2095-2110, Sept. 2012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5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918"/>
            <a:ext cx="9144000" cy="600164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>
                <a:latin typeface="Times New Roman" pitchFamily="18" charset="0"/>
              </a:rPr>
              <a:t>Pseudo-relevance </a:t>
            </a:r>
            <a:r>
              <a:rPr kumimoji="1" lang="en-US" altLang="zh-TW" sz="3300" b="1" dirty="0" smtClean="0">
                <a:latin typeface="Times New Roman" pitchFamily="18" charset="0"/>
              </a:rPr>
              <a:t>Feedback (PRF) (</a:t>
            </a:r>
            <a:r>
              <a:rPr kumimoji="1" lang="en-US" altLang="zh-TW" sz="3300" b="1" dirty="0">
                <a:latin typeface="Times New Roman" pitchFamily="18" charset="0"/>
              </a:rPr>
              <a:t>1/3)</a:t>
            </a:r>
            <a:endParaRPr kumimoji="1" lang="zh-TW" altLang="en-US" sz="3300" b="1" dirty="0">
              <a:latin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042080"/>
          </a:xfrm>
        </p:spPr>
        <p:txBody>
          <a:bodyPr>
            <a:noAutofit/>
          </a:bodyPr>
          <a:lstStyle/>
          <a:p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Collecting training data can be expensive</a:t>
            </a:r>
          </a:p>
          <a:p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Pseudo-relevance feedback (PRF):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 smtClean="0">
                <a:latin typeface="Times New Roman" pitchFamily="18" charset="0"/>
                <a:cs typeface="Times New Roman" pitchFamily="18" charset="0"/>
              </a:rPr>
              <a:t>Generate training data automatically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 smtClean="0">
                <a:latin typeface="Times New Roman" pitchFamily="18" charset="0"/>
                <a:cs typeface="Times New Roman" pitchFamily="18" charset="0"/>
              </a:rPr>
              <a:t>Procedure: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Generate first-pass retrieval results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assume the top N objects on the first-pass retrieval results are relevant (pseudo relevant)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assume the bottom M objects on the first-pass retrieval results are irrelevant (pseudo irrelevant)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Re-ranking: scores of objects similar to the                                pseudo-relevant/irrelevant objects increased/decreased</a:t>
            </a: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圓角矩形 56"/>
          <p:cNvSpPr/>
          <p:nvPr/>
        </p:nvSpPr>
        <p:spPr>
          <a:xfrm>
            <a:off x="0" y="2366963"/>
            <a:ext cx="9144000" cy="449103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000">
              <a:solidFill>
                <a:prstClr val="white"/>
              </a:solidFill>
            </a:endParaRPr>
          </a:p>
        </p:txBody>
      </p:sp>
      <p:sp>
        <p:nvSpPr>
          <p:cNvPr id="40965" name="文字方塊 5"/>
          <p:cNvSpPr txBox="1">
            <a:spLocks noChangeArrowheads="1"/>
          </p:cNvSpPr>
          <p:nvPr/>
        </p:nvSpPr>
        <p:spPr bwMode="auto">
          <a:xfrm>
            <a:off x="1981200" y="2959153"/>
            <a:ext cx="1336675" cy="203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2032056" y="1301803"/>
            <a:ext cx="1241425" cy="77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prstClr val="black"/>
                </a:solidFill>
              </a:rPr>
              <a:t>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prstClr val="black"/>
                </a:solidFill>
              </a:rPr>
              <a:t>Engine</a:t>
            </a:r>
            <a:endParaRPr kumimoji="0" lang="zh-TW" altLang="en-US" dirty="0">
              <a:solidFill>
                <a:prstClr val="black"/>
              </a:solidFill>
            </a:endParaRPr>
          </a:p>
        </p:txBody>
      </p:sp>
      <p:grpSp>
        <p:nvGrpSpPr>
          <p:cNvPr id="2" name="群組 11"/>
          <p:cNvGrpSpPr>
            <a:grpSpLocks/>
          </p:cNvGrpSpPr>
          <p:nvPr/>
        </p:nvGrpSpPr>
        <p:grpSpPr bwMode="auto">
          <a:xfrm>
            <a:off x="395536" y="1103672"/>
            <a:ext cx="1639887" cy="1035050"/>
            <a:chOff x="493412" y="1143212"/>
            <a:chExt cx="1639887" cy="1035167"/>
          </a:xfrm>
        </p:grpSpPr>
        <p:sp>
          <p:nvSpPr>
            <p:cNvPr id="28" name="流程圖: 磁碟 27"/>
            <p:cNvSpPr/>
            <p:nvPr/>
          </p:nvSpPr>
          <p:spPr bwMode="auto">
            <a:xfrm>
              <a:off x="493412" y="1143212"/>
              <a:ext cx="1081087" cy="10351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prstClr val="black"/>
                  </a:solidFill>
                </a:rPr>
                <a:t>Spoken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prstClr val="black"/>
                  </a:solidFill>
                </a:rPr>
                <a:t>archive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1620537" y="1738592"/>
              <a:ext cx="5127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 rot="5400000">
            <a:off x="2232819" y="2510684"/>
            <a:ext cx="8445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17"/>
          <p:cNvGrpSpPr>
            <a:grpSpLocks/>
          </p:cNvGrpSpPr>
          <p:nvPr/>
        </p:nvGrpSpPr>
        <p:grpSpPr bwMode="auto">
          <a:xfrm>
            <a:off x="1" y="2513065"/>
            <a:ext cx="3305174" cy="1095375"/>
            <a:chOff x="-2506664" y="2554053"/>
            <a:chExt cx="3305264" cy="1095954"/>
          </a:xfrm>
        </p:grpSpPr>
        <p:grpSp>
          <p:nvGrpSpPr>
            <p:cNvPr id="5" name="群組 13"/>
            <p:cNvGrpSpPr>
              <a:grpSpLocks/>
            </p:cNvGrpSpPr>
            <p:nvPr/>
          </p:nvGrpSpPr>
          <p:grpSpPr bwMode="auto">
            <a:xfrm>
              <a:off x="-2506664" y="2554053"/>
              <a:ext cx="3305264" cy="1057834"/>
              <a:chOff x="-2506664" y="2554053"/>
              <a:chExt cx="3305264" cy="1057834"/>
            </a:xfrm>
          </p:grpSpPr>
          <p:sp>
            <p:nvSpPr>
              <p:cNvPr id="33828" name="文字方塊 338"/>
              <p:cNvSpPr txBox="1">
                <a:spLocks noChangeArrowheads="1"/>
              </p:cNvSpPr>
              <p:nvPr/>
            </p:nvSpPr>
            <p:spPr bwMode="auto">
              <a:xfrm>
                <a:off x="-2506664" y="2554053"/>
                <a:ext cx="1435139" cy="101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000" b="1" dirty="0" smtClean="0">
                    <a:solidFill>
                      <a:srgbClr val="3333FF"/>
                    </a:solidFill>
                    <a:latin typeface="Calibri"/>
                  </a:rPr>
                  <a:t>Top N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000" b="1" dirty="0" smtClean="0">
                    <a:solidFill>
                      <a:srgbClr val="3333FF"/>
                    </a:solidFill>
                    <a:latin typeface="Calibri"/>
                  </a:rPr>
                  <a:t>“assumed” relevant</a:t>
                </a:r>
                <a:endParaRPr kumimoji="0" lang="zh-TW" altLang="en-US" sz="2000" b="1" dirty="0" smtClean="0">
                  <a:solidFill>
                    <a:srgbClr val="3333FF"/>
                  </a:solidFill>
                  <a:latin typeface="Calibri"/>
                </a:endParaRPr>
              </a:p>
            </p:txBody>
          </p:sp>
          <p:cxnSp>
            <p:nvCxnSpPr>
              <p:cNvPr id="59" name="直線單箭頭接點 58"/>
              <p:cNvCxnSpPr/>
              <p:nvPr/>
            </p:nvCxnSpPr>
            <p:spPr>
              <a:xfrm rot="10800000">
                <a:off x="-1082638" y="3152857"/>
                <a:ext cx="539765" cy="123890"/>
              </a:xfrm>
              <a:prstGeom prst="straightConnector1">
                <a:avLst/>
              </a:prstGeom>
              <a:ln w="38100">
                <a:solidFill>
                  <a:srgbClr val="3333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660"/>
              <p:cNvSpPr>
                <a:spLocks noChangeArrowheads="1"/>
              </p:cNvSpPr>
              <p:nvPr/>
            </p:nvSpPr>
            <p:spPr bwMode="auto">
              <a:xfrm>
                <a:off x="-533348" y="3044850"/>
                <a:ext cx="1331948" cy="56703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solidFill>
                    <a:srgbClr val="3333FF"/>
                  </a:solidFill>
                  <a:latin typeface="Calibri"/>
                  <a:ea typeface="新細明體" charset="-120"/>
                </a:endParaRPr>
              </a:p>
            </p:txBody>
          </p:sp>
        </p:grpSp>
        <p:sp>
          <p:nvSpPr>
            <p:cNvPr id="33827" name="矩形 16"/>
            <p:cNvSpPr>
              <a:spLocks noChangeArrowheads="1"/>
            </p:cNvSpPr>
            <p:nvPr/>
          </p:nvSpPr>
          <p:spPr bwMode="auto">
            <a:xfrm>
              <a:off x="-430158" y="3003553"/>
              <a:ext cx="1133506" cy="646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>
                  <a:solidFill>
                    <a:srgbClr val="0000FF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1:01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>
                  <a:solidFill>
                    <a:srgbClr val="0000FF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2:05</a:t>
              </a:r>
            </a:p>
          </p:txBody>
        </p:sp>
      </p:grpSp>
      <p:grpSp>
        <p:nvGrpSpPr>
          <p:cNvPr id="8" name="群組 40991"/>
          <p:cNvGrpSpPr>
            <a:grpSpLocks/>
          </p:cNvGrpSpPr>
          <p:nvPr/>
        </p:nvGrpSpPr>
        <p:grpSpPr bwMode="auto">
          <a:xfrm>
            <a:off x="12648" y="4099920"/>
            <a:ext cx="3292527" cy="1015663"/>
            <a:chOff x="11874" y="4148913"/>
            <a:chExt cx="3292617" cy="1015440"/>
          </a:xfrm>
        </p:grpSpPr>
        <p:grpSp>
          <p:nvGrpSpPr>
            <p:cNvPr id="9" name="群組 14"/>
            <p:cNvGrpSpPr>
              <a:grpSpLocks/>
            </p:cNvGrpSpPr>
            <p:nvPr/>
          </p:nvGrpSpPr>
          <p:grpSpPr bwMode="auto">
            <a:xfrm>
              <a:off x="11874" y="4148913"/>
              <a:ext cx="3292617" cy="1015440"/>
              <a:chOff x="-2417817" y="4183749"/>
              <a:chExt cx="3292617" cy="1015440"/>
            </a:xfrm>
          </p:grpSpPr>
          <p:sp>
            <p:nvSpPr>
              <p:cNvPr id="33823" name="文字方塊 339"/>
              <p:cNvSpPr txBox="1">
                <a:spLocks noChangeArrowheads="1"/>
              </p:cNvSpPr>
              <p:nvPr/>
            </p:nvSpPr>
            <p:spPr bwMode="auto">
              <a:xfrm>
                <a:off x="-2417817" y="4183749"/>
                <a:ext cx="1438315" cy="1015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000" b="1" dirty="0" smtClean="0">
                    <a:solidFill>
                      <a:srgbClr val="FF0000"/>
                    </a:solidFill>
                    <a:latin typeface="Calibri"/>
                  </a:rPr>
                  <a:t>Bottom N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000" b="1" dirty="0" smtClean="0">
                    <a:solidFill>
                      <a:srgbClr val="FF0000"/>
                    </a:solidFill>
                    <a:latin typeface="Calibri"/>
                  </a:rPr>
                  <a:t>“assumed” irrelevant</a:t>
                </a:r>
                <a:endParaRPr kumimoji="0" lang="zh-TW" altLang="en-US" sz="2000" b="1" dirty="0" smtClean="0">
                  <a:solidFill>
                    <a:srgbClr val="FF0000"/>
                  </a:solidFill>
                  <a:latin typeface="Calibri"/>
                </a:endParaRPr>
              </a:p>
            </p:txBody>
          </p:sp>
          <p:cxnSp>
            <p:nvCxnSpPr>
              <p:cNvPr id="58" name="直線單箭頭接點 57"/>
              <p:cNvCxnSpPr>
                <a:stCxn id="6" idx="1"/>
              </p:cNvCxnSpPr>
              <p:nvPr/>
            </p:nvCxnSpPr>
            <p:spPr>
              <a:xfrm flipH="1">
                <a:off x="-1026779" y="4747833"/>
                <a:ext cx="569632" cy="118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661"/>
              <p:cNvSpPr>
                <a:spLocks noChangeArrowheads="1"/>
              </p:cNvSpPr>
              <p:nvPr/>
            </p:nvSpPr>
            <p:spPr bwMode="auto">
              <a:xfrm>
                <a:off x="-457147" y="4463732"/>
                <a:ext cx="1331947" cy="5682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solidFill>
                    <a:prstClr val="black"/>
                  </a:solidFill>
                  <a:latin typeface="Calibri"/>
                  <a:ea typeface="新細明體" charset="-120"/>
                </a:endParaRPr>
              </a:p>
            </p:txBody>
          </p:sp>
        </p:grpSp>
        <p:sp>
          <p:nvSpPr>
            <p:cNvPr id="7" name="矩形 30"/>
            <p:cNvSpPr>
              <a:spLocks noChangeArrowheads="1"/>
            </p:cNvSpPr>
            <p:nvPr/>
          </p:nvSpPr>
          <p:spPr bwMode="auto">
            <a:xfrm>
              <a:off x="2082084" y="4382869"/>
              <a:ext cx="1135093" cy="645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rgbClr val="FF0000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7:22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rgbClr val="FF0000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9:01</a:t>
              </a:r>
            </a:p>
          </p:txBody>
        </p:sp>
      </p:grpSp>
      <p:grpSp>
        <p:nvGrpSpPr>
          <p:cNvPr id="10" name="群組 4"/>
          <p:cNvGrpSpPr>
            <a:grpSpLocks/>
          </p:cNvGrpSpPr>
          <p:nvPr/>
        </p:nvGrpSpPr>
        <p:grpSpPr bwMode="auto">
          <a:xfrm>
            <a:off x="3273481" y="1246240"/>
            <a:ext cx="2978094" cy="900113"/>
            <a:chOff x="3273521" y="1295400"/>
            <a:chExt cx="2977419" cy="900000"/>
          </a:xfrm>
        </p:grpSpPr>
        <p:grpSp>
          <p:nvGrpSpPr>
            <p:cNvPr id="11" name="群組 10"/>
            <p:cNvGrpSpPr>
              <a:grpSpLocks/>
            </p:cNvGrpSpPr>
            <p:nvPr/>
          </p:nvGrpSpPr>
          <p:grpSpPr bwMode="auto">
            <a:xfrm>
              <a:off x="3273521" y="1350815"/>
              <a:ext cx="2529845" cy="369842"/>
              <a:chOff x="3273333" y="1350387"/>
              <a:chExt cx="2529603" cy="370284"/>
            </a:xfrm>
          </p:grpSpPr>
          <p:sp>
            <p:nvSpPr>
              <p:cNvPr id="33844" name="文字方塊 203"/>
              <p:cNvSpPr txBox="1">
                <a:spLocks noChangeArrowheads="1"/>
              </p:cNvSpPr>
              <p:nvPr/>
            </p:nvSpPr>
            <p:spPr bwMode="auto">
              <a:xfrm>
                <a:off x="4211509" y="1350387"/>
                <a:ext cx="1122001" cy="3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 smtClean="0">
                    <a:solidFill>
                      <a:prstClr val="black"/>
                    </a:solidFill>
                    <a:latin typeface="Calibri"/>
                  </a:rPr>
                  <a:t>Query </a:t>
                </a:r>
                <a:r>
                  <a:rPr kumimoji="0" lang="en-US" altLang="zh-TW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kumimoji="0" lang="zh-TW" alt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直線單箭頭接點 52"/>
              <p:cNvCxnSpPr>
                <a:endCxn id="29" idx="3"/>
              </p:cNvCxnSpPr>
              <p:nvPr/>
            </p:nvCxnSpPr>
            <p:spPr>
              <a:xfrm flipH="1">
                <a:off x="3273333" y="1684314"/>
                <a:ext cx="2529603" cy="5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535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0" y="1295400"/>
              <a:ext cx="44069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橢圓 29"/>
          <p:cNvSpPr/>
          <p:nvPr/>
        </p:nvSpPr>
        <p:spPr>
          <a:xfrm>
            <a:off x="1907704" y="4112620"/>
            <a:ext cx="1440160" cy="2880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grpSp>
        <p:nvGrpSpPr>
          <p:cNvPr id="12" name="群組 76"/>
          <p:cNvGrpSpPr>
            <a:grpSpLocks/>
          </p:cNvGrpSpPr>
          <p:nvPr/>
        </p:nvGrpSpPr>
        <p:grpSpPr bwMode="auto">
          <a:xfrm>
            <a:off x="4623741" y="3140968"/>
            <a:ext cx="1892475" cy="1429013"/>
            <a:chOff x="5004050" y="3168576"/>
            <a:chExt cx="2497660" cy="1737779"/>
          </a:xfrm>
        </p:grpSpPr>
        <p:sp>
          <p:nvSpPr>
            <p:cNvPr id="36" name="矩形 35"/>
            <p:cNvSpPr/>
            <p:nvPr/>
          </p:nvSpPr>
          <p:spPr>
            <a:xfrm>
              <a:off x="5004050" y="3168576"/>
              <a:ext cx="2497660" cy="173777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文字方塊 149"/>
            <p:cNvSpPr txBox="1">
              <a:spLocks noChangeArrowheads="1"/>
            </p:cNvSpPr>
            <p:nvPr/>
          </p:nvSpPr>
          <p:spPr bwMode="auto">
            <a:xfrm>
              <a:off x="5017822" y="3303968"/>
              <a:ext cx="2470912" cy="1459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dirty="0" smtClean="0">
                  <a:solidFill>
                    <a:prstClr val="black"/>
                  </a:solidFill>
                  <a:latin typeface="Calibri"/>
                </a:rPr>
                <a:t>Compute </a:t>
              </a:r>
              <a:r>
                <a:rPr kumimoji="0" lang="en-US" altLang="zh-TW" sz="2400" b="1" i="1" dirty="0" smtClean="0">
                  <a:solidFill>
                    <a:prstClr val="black"/>
                  </a:solidFill>
                  <a:latin typeface="Calibri"/>
                </a:rPr>
                <a:t>acoustic similarity</a:t>
              </a:r>
              <a:endParaRPr kumimoji="0" lang="zh-TW" altLang="en-US" sz="2400" dirty="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3" name="肘形接點 12"/>
          <p:cNvCxnSpPr>
            <a:stCxn id="4" idx="3"/>
          </p:cNvCxnSpPr>
          <p:nvPr/>
        </p:nvCxnSpPr>
        <p:spPr>
          <a:xfrm>
            <a:off x="3305175" y="3286972"/>
            <a:ext cx="1338833" cy="358052"/>
          </a:xfrm>
          <a:prstGeom prst="bentConnector3">
            <a:avLst>
              <a:gd name="adj1" fmla="val 49266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6" idx="3"/>
          </p:cNvCxnSpPr>
          <p:nvPr/>
        </p:nvCxnSpPr>
        <p:spPr>
          <a:xfrm flipV="1">
            <a:off x="3305175" y="4077072"/>
            <a:ext cx="1338833" cy="5870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30" idx="6"/>
            <a:endCxn id="40" idx="1"/>
          </p:cNvCxnSpPr>
          <p:nvPr/>
        </p:nvCxnSpPr>
        <p:spPr>
          <a:xfrm flipV="1">
            <a:off x="3347864" y="3852469"/>
            <a:ext cx="1286312" cy="404167"/>
          </a:xfrm>
          <a:prstGeom prst="bentConnector3">
            <a:avLst>
              <a:gd name="adj1" fmla="val 3241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654072" y="5949280"/>
            <a:ext cx="8282922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Re-rank: increase/decrease the score of utterances having higher </a:t>
            </a: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acoustic similarity </a:t>
            </a: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with pseudo-relevant/-irrelevant utterances </a:t>
            </a:r>
            <a:endParaRPr kumimoji="0" lang="zh-TW" altLang="en-US" sz="24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5"/>
          <p:cNvSpPr txBox="1">
            <a:spLocks noChangeArrowheads="1"/>
          </p:cNvSpPr>
          <p:nvPr/>
        </p:nvSpPr>
        <p:spPr bwMode="auto">
          <a:xfrm>
            <a:off x="7620000" y="2922640"/>
            <a:ext cx="1336675" cy="203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cxnSp>
        <p:nvCxnSpPr>
          <p:cNvPr id="42" name="直線單箭頭接點 41"/>
          <p:cNvCxnSpPr/>
          <p:nvPr/>
        </p:nvCxnSpPr>
        <p:spPr>
          <a:xfrm rot="10800000">
            <a:off x="6286500" y="1685978"/>
            <a:ext cx="2052638" cy="1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 flipH="1" flipV="1">
            <a:off x="7712075" y="2311453"/>
            <a:ext cx="1222375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292"/>
          <p:cNvSpPr txBox="1">
            <a:spLocks noChangeArrowheads="1"/>
          </p:cNvSpPr>
          <p:nvPr/>
        </p:nvSpPr>
        <p:spPr bwMode="auto">
          <a:xfrm>
            <a:off x="6629400" y="1331965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solidFill>
                  <a:prstClr val="black"/>
                </a:solidFill>
                <a:latin typeface="Calibri"/>
              </a:rPr>
              <a:t>Final Results</a:t>
            </a:r>
            <a:endParaRPr kumimoji="0" lang="zh-TW" altLang="en-US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565364" y="4574480"/>
            <a:ext cx="0" cy="435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8323262" y="4941168"/>
            <a:ext cx="1" cy="548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 bwMode="auto">
          <a:xfrm>
            <a:off x="4942040" y="4970038"/>
            <a:ext cx="1254890" cy="91879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64741" y="5199583"/>
            <a:ext cx="12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Calibri"/>
                <a:ea typeface="新細明體"/>
              </a:rPr>
              <a:t>Re-rank</a:t>
            </a:r>
            <a:endParaRPr kumimoji="0" lang="zh-TW" altLang="en-US" sz="2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cxnSp>
        <p:nvCxnSpPr>
          <p:cNvPr id="60" name="直線接點 59"/>
          <p:cNvCxnSpPr/>
          <p:nvPr/>
        </p:nvCxnSpPr>
        <p:spPr>
          <a:xfrm>
            <a:off x="6196930" y="5481088"/>
            <a:ext cx="2126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標題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Pseudo-relevance </a:t>
            </a:r>
            <a:r>
              <a:rPr kumimoji="1" lang="en-US" altLang="zh-TW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Feedback </a:t>
            </a:r>
            <a:r>
              <a:rPr kumimoji="1" lang="en-US" altLang="zh-TW" sz="3300" b="1" dirty="0">
                <a:solidFill>
                  <a:schemeClr val="tx1"/>
                </a:solidFill>
                <a:latin typeface="Times New Roman" pitchFamily="18" charset="0"/>
              </a:rPr>
              <a:t>(PRF)</a:t>
            </a:r>
            <a:r>
              <a:rPr kumimoji="1" lang="en-US" altLang="zh-TW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(2/3</a:t>
            </a:r>
            <a:r>
              <a:rPr kumimoji="1" lang="en-US" altLang="zh-TW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zh-TW" altLang="en-US" sz="3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-46528" y="3410836"/>
            <a:ext cx="192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dirty="0" smtClean="0">
                <a:solidFill>
                  <a:srgbClr val="0000FF"/>
                </a:solidFill>
                <a:latin typeface="Calibri"/>
                <a:ea typeface="+mn-ea"/>
              </a:rPr>
              <a:t>(pseudo-relevant)</a:t>
            </a:r>
            <a:endParaRPr kumimoji="0" lang="en-US" dirty="0">
              <a:solidFill>
                <a:srgbClr val="0000FF"/>
              </a:solidFill>
              <a:latin typeface="Calibri"/>
              <a:ea typeface="+mn-ea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-69192" y="4986864"/>
            <a:ext cx="220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dirty="0" smtClean="0">
                <a:solidFill>
                  <a:srgbClr val="FF0000"/>
                </a:solidFill>
                <a:latin typeface="Calibri"/>
                <a:ea typeface="+mn-ea"/>
              </a:rPr>
              <a:t>(pseudo-irrelevant)</a:t>
            </a:r>
            <a:endParaRPr kumimoji="0" lang="en-US" dirty="0">
              <a:solidFill>
                <a:srgbClr val="FF0000"/>
              </a:solidFill>
              <a:latin typeface="Calibri"/>
              <a:ea typeface="+mn-ea"/>
            </a:endParaRPr>
          </a:p>
        </p:txBody>
      </p:sp>
      <p:sp>
        <p:nvSpPr>
          <p:cNvPr id="48" name="文字方塊 47"/>
          <p:cNvSpPr txBox="1">
            <a:spLocks noChangeArrowheads="1"/>
          </p:cNvSpPr>
          <p:nvPr/>
        </p:nvSpPr>
        <p:spPr bwMode="auto">
          <a:xfrm>
            <a:off x="1907704" y="5068698"/>
            <a:ext cx="1512168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First-pass Retrieval Results</a:t>
            </a:r>
            <a:endParaRPr kumimoji="0" lang="zh-TW" altLang="en-US" sz="2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4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Speech-based Information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Retrieval</a:t>
            </a:r>
            <a:endParaRPr lang="en-US" altLang="zh-TW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AutoShape 8"/>
          <p:cNvSpPr>
            <a:spLocks noChangeArrowheads="1"/>
          </p:cNvSpPr>
          <p:nvPr/>
        </p:nvSpPr>
        <p:spPr bwMode="auto">
          <a:xfrm rot="1598416">
            <a:off x="2819400" y="1812925"/>
            <a:ext cx="125413" cy="828675"/>
          </a:xfrm>
          <a:prstGeom prst="downArrow">
            <a:avLst>
              <a:gd name="adj1" fmla="val 50000"/>
              <a:gd name="adj2" fmla="val 236619"/>
            </a:avLst>
          </a:prstGeom>
          <a:solidFill>
            <a:srgbClr val="FF33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1349" tIns="45673" rIns="91349" bIns="45673">
            <a:spAutoFit/>
          </a:bodyPr>
          <a:lstStyle/>
          <a:p>
            <a:pPr>
              <a:defRPr/>
            </a:pPr>
            <a:endParaRPr lang="zh-TW" altLang="en-US">
              <a:latin typeface="+mn-lt"/>
              <a:ea typeface="新細明體" charset="-120"/>
            </a:endParaRPr>
          </a:p>
        </p:txBody>
      </p:sp>
      <p:sp>
        <p:nvSpPr>
          <p:cNvPr id="7176" name="AutoShape 10" descr="花崗石"/>
          <p:cNvSpPr>
            <a:spLocks noChangeArrowheads="1"/>
          </p:cNvSpPr>
          <p:nvPr/>
        </p:nvSpPr>
        <p:spPr bwMode="auto">
          <a:xfrm rot="3194071" flipH="1">
            <a:off x="4032250" y="1792288"/>
            <a:ext cx="125413" cy="1189037"/>
          </a:xfrm>
          <a:prstGeom prst="downArrow">
            <a:avLst>
              <a:gd name="adj1" fmla="val 50000"/>
              <a:gd name="adj2" fmla="val 237500"/>
            </a:avLst>
          </a:prstGeom>
          <a:solidFill>
            <a:srgbClr val="0099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1349" tIns="45673" rIns="91349" bIns="45673">
            <a:spAutoFit/>
          </a:bodyPr>
          <a:lstStyle/>
          <a:p>
            <a:pPr>
              <a:defRPr/>
            </a:pPr>
            <a:endParaRPr lang="zh-TW" altLang="en-US">
              <a:latin typeface="+mn-lt"/>
              <a:ea typeface="新細明體" charset="-120"/>
            </a:endParaRPr>
          </a:p>
        </p:txBody>
      </p:sp>
      <p:grpSp>
        <p:nvGrpSpPr>
          <p:cNvPr id="19" name="群組 18"/>
          <p:cNvGrpSpPr>
            <a:grpSpLocks/>
          </p:cNvGrpSpPr>
          <p:nvPr/>
        </p:nvGrpSpPr>
        <p:grpSpPr bwMode="auto">
          <a:xfrm>
            <a:off x="1347788" y="1066800"/>
            <a:ext cx="3581400" cy="714375"/>
            <a:chOff x="1347788" y="1066800"/>
            <a:chExt cx="3581400" cy="713014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1347788" y="1410632"/>
              <a:ext cx="3581400" cy="369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349" tIns="45673" rIns="91349" bIns="45673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TW" altLang="zh-TW">
                <a:latin typeface="+mn-lt"/>
                <a:ea typeface="全真魏碑體" pitchFamily="49" charset="-120"/>
              </a:endParaRPr>
            </a:p>
          </p:txBody>
        </p:sp>
        <p:sp>
          <p:nvSpPr>
            <p:cNvPr id="7172" name="Text Box 5"/>
            <p:cNvSpPr txBox="1">
              <a:spLocks noChangeArrowheads="1"/>
            </p:cNvSpPr>
            <p:nvPr/>
          </p:nvSpPr>
          <p:spPr bwMode="auto">
            <a:xfrm>
              <a:off x="1752600" y="1066800"/>
              <a:ext cx="2930525" cy="353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700" dirty="0" smtClean="0">
                  <a:latin typeface="+mn-lt"/>
                  <a:ea typeface="標楷體" pitchFamily="65" charset="-120"/>
                </a:rPr>
                <a:t>Spoken Instructions/Queries</a:t>
              </a:r>
            </a:p>
          </p:txBody>
        </p:sp>
        <p:pic>
          <p:nvPicPr>
            <p:cNvPr id="21536" name="Picture 30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900" y="1526685"/>
              <a:ext cx="2933700" cy="150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7" name="AutoShape 33"/>
          <p:cNvSpPr>
            <a:spLocks noChangeArrowheads="1"/>
          </p:cNvSpPr>
          <p:nvPr/>
        </p:nvSpPr>
        <p:spPr bwMode="auto">
          <a:xfrm rot="18960000" flipH="1">
            <a:off x="4129088" y="1782763"/>
            <a:ext cx="125412" cy="1187450"/>
          </a:xfrm>
          <a:prstGeom prst="downArrow">
            <a:avLst>
              <a:gd name="adj1" fmla="val 50000"/>
              <a:gd name="adj2" fmla="val 225000"/>
            </a:avLst>
          </a:prstGeom>
          <a:solidFill>
            <a:srgbClr val="0033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1349" tIns="45673" rIns="91349" bIns="45673">
            <a:spAutoFit/>
          </a:bodyPr>
          <a:lstStyle/>
          <a:p>
            <a:pPr>
              <a:defRPr/>
            </a:pPr>
            <a:endParaRPr lang="zh-TW" altLang="en-US">
              <a:latin typeface="+mn-lt"/>
              <a:ea typeface="新細明體" charset="-120"/>
            </a:endParaRPr>
          </a:p>
        </p:txBody>
      </p: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171450" y="2544763"/>
            <a:ext cx="4248150" cy="2103437"/>
            <a:chOff x="171450" y="2545535"/>
            <a:chExt cx="4248150" cy="2102665"/>
          </a:xfrm>
        </p:grpSpPr>
        <p:sp>
          <p:nvSpPr>
            <p:cNvPr id="7183" name="Text Box 23"/>
            <p:cNvSpPr txBox="1">
              <a:spLocks noChangeArrowheads="1"/>
            </p:cNvSpPr>
            <p:nvPr/>
          </p:nvSpPr>
          <p:spPr bwMode="auto">
            <a:xfrm>
              <a:off x="304800" y="2545535"/>
              <a:ext cx="3657600" cy="569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700" dirty="0" smtClean="0">
                  <a:latin typeface="+mn-lt"/>
                  <a:ea typeface="標楷體" pitchFamily="65" charset="-120"/>
                </a:rPr>
                <a:t>Spoken content</a:t>
              </a:r>
            </a:p>
            <a:p>
              <a:pPr algn="ctr" eaLnBrk="1" hangingPunct="1">
                <a:defRPr/>
              </a:pPr>
              <a:r>
                <a:rPr lang="en-US" altLang="zh-TW" sz="1400" dirty="0" smtClean="0">
                  <a:latin typeface="+mn-lt"/>
                  <a:ea typeface="標楷體" pitchFamily="65" charset="-120"/>
                </a:rPr>
                <a:t>(multimedia content including audio part)</a:t>
              </a:r>
            </a:p>
          </p:txBody>
        </p:sp>
        <p:pic>
          <p:nvPicPr>
            <p:cNvPr id="21533" name="Picture 37" descr="d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" y="3069128"/>
              <a:ext cx="4248150" cy="157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群組 16"/>
          <p:cNvGrpSpPr>
            <a:grpSpLocks/>
          </p:cNvGrpSpPr>
          <p:nvPr/>
        </p:nvGrpSpPr>
        <p:grpSpPr bwMode="auto">
          <a:xfrm>
            <a:off x="4495800" y="1303338"/>
            <a:ext cx="4038600" cy="1328737"/>
            <a:chOff x="4495800" y="1302847"/>
            <a:chExt cx="4038600" cy="1329670"/>
          </a:xfrm>
        </p:grpSpPr>
        <p:grpSp>
          <p:nvGrpSpPr>
            <p:cNvPr id="21528" name="群組 14"/>
            <p:cNvGrpSpPr>
              <a:grpSpLocks/>
            </p:cNvGrpSpPr>
            <p:nvPr/>
          </p:nvGrpSpPr>
          <p:grpSpPr bwMode="auto">
            <a:xfrm>
              <a:off x="4495800" y="1302847"/>
              <a:ext cx="4038600" cy="658469"/>
              <a:chOff x="4495800" y="1302847"/>
              <a:chExt cx="4038600" cy="658469"/>
            </a:xfrm>
          </p:grpSpPr>
          <p:sp>
            <p:nvSpPr>
              <p:cNvPr id="11270" name="Text Box 6"/>
              <p:cNvSpPr txBox="1">
                <a:spLocks noChangeArrowheads="1"/>
              </p:cNvSpPr>
              <p:nvPr/>
            </p:nvSpPr>
            <p:spPr bwMode="auto">
              <a:xfrm>
                <a:off x="4495800" y="1591975"/>
                <a:ext cx="4038600" cy="36855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1349" tIns="45673" rIns="91349" bIns="45673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dirty="0">
                    <a:latin typeface="+mn-lt"/>
                    <a:ea typeface="華康魏碑體" pitchFamily="65" charset="-120"/>
                  </a:rPr>
                  <a:t>US </a:t>
                </a:r>
                <a:r>
                  <a:rPr lang="en-US" altLang="zh-TW" dirty="0">
                    <a:latin typeface="Arial" charset="0"/>
                    <a:ea typeface="華康魏碑體" pitchFamily="65" charset="-120"/>
                  </a:rPr>
                  <a:t>president</a:t>
                </a:r>
                <a:r>
                  <a:rPr lang="zh-TW" altLang="en-US" dirty="0">
                    <a:latin typeface="+mn-lt"/>
                    <a:ea typeface="全真魏碑體" pitchFamily="49" charset="-120"/>
                  </a:rPr>
                  <a:t>？</a:t>
                </a:r>
              </a:p>
            </p:txBody>
          </p:sp>
          <p:sp>
            <p:nvSpPr>
              <p:cNvPr id="7174" name="Text Box 7"/>
              <p:cNvSpPr txBox="1">
                <a:spLocks noChangeArrowheads="1"/>
              </p:cNvSpPr>
              <p:nvPr/>
            </p:nvSpPr>
            <p:spPr bwMode="auto">
              <a:xfrm>
                <a:off x="5257800" y="1302847"/>
                <a:ext cx="2971800" cy="354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349" tIns="45673" rIns="91349" bIns="45673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1700" dirty="0" smtClean="0">
                    <a:latin typeface="+mn-lt"/>
                    <a:ea typeface="標楷體" pitchFamily="65" charset="-120"/>
                  </a:rPr>
                  <a:t>Text Instructions/Queries</a:t>
                </a:r>
              </a:p>
            </p:txBody>
          </p:sp>
        </p:grpSp>
        <p:sp>
          <p:nvSpPr>
            <p:cNvPr id="21529" name="向下箭號 2"/>
            <p:cNvSpPr>
              <a:spLocks noChangeArrowheads="1"/>
            </p:cNvSpPr>
            <p:nvPr/>
          </p:nvSpPr>
          <p:spPr bwMode="auto">
            <a:xfrm>
              <a:off x="5506394" y="2020232"/>
              <a:ext cx="126000" cy="612285"/>
            </a:xfrm>
            <a:prstGeom prst="downArrow">
              <a:avLst>
                <a:gd name="adj1" fmla="val 50000"/>
                <a:gd name="adj2" fmla="val 14506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kumimoji="0" lang="zh-TW" altLang="en-US" b="1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4724400" y="2393950"/>
            <a:ext cx="4289425" cy="1849438"/>
            <a:chOff x="4724400" y="2393546"/>
            <a:chExt cx="4289425" cy="1850390"/>
          </a:xfrm>
        </p:grpSpPr>
        <p:sp>
          <p:nvSpPr>
            <p:cNvPr id="7178" name="Text Box 13"/>
            <p:cNvSpPr txBox="1">
              <a:spLocks noChangeArrowheads="1"/>
            </p:cNvSpPr>
            <p:nvPr/>
          </p:nvSpPr>
          <p:spPr bwMode="auto">
            <a:xfrm>
              <a:off x="6553200" y="2393546"/>
              <a:ext cx="1981200" cy="354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700" dirty="0" smtClean="0">
                  <a:latin typeface="+mn-lt"/>
                  <a:ea typeface="標楷體" pitchFamily="65" charset="-120"/>
                </a:rPr>
                <a:t>Text Content</a:t>
              </a:r>
            </a:p>
          </p:txBody>
        </p:sp>
        <p:sp>
          <p:nvSpPr>
            <p:cNvPr id="215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24400" y="2694709"/>
              <a:ext cx="4289425" cy="154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2151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694709"/>
              <a:ext cx="4275138" cy="153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9" name="Rectangle 6"/>
            <p:cNvSpPr>
              <a:spLocks noChangeArrowheads="1"/>
            </p:cNvSpPr>
            <p:nvPr/>
          </p:nvSpPr>
          <p:spPr bwMode="auto">
            <a:xfrm>
              <a:off x="5364163" y="3637540"/>
              <a:ext cx="2519363" cy="313373"/>
            </a:xfrm>
            <a:prstGeom prst="rect">
              <a:avLst/>
            </a:prstGeom>
            <a:solidFill>
              <a:srgbClr val="FFF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0" name="Rectangle 7"/>
            <p:cNvSpPr>
              <a:spLocks noChangeArrowheads="1"/>
            </p:cNvSpPr>
            <p:nvPr/>
          </p:nvSpPr>
          <p:spPr bwMode="auto">
            <a:xfrm>
              <a:off x="5456238" y="3691804"/>
              <a:ext cx="1378583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Barack Obama</a:t>
              </a:r>
              <a:endParaRPr lang="zh-TW" altLang="zh-TW"/>
            </a:p>
          </p:txBody>
        </p:sp>
        <p:sp>
          <p:nvSpPr>
            <p:cNvPr id="21521" name="Rectangle 8"/>
            <p:cNvSpPr>
              <a:spLocks noChangeArrowheads="1"/>
            </p:cNvSpPr>
            <p:nvPr/>
          </p:nvSpPr>
          <p:spPr bwMode="auto">
            <a:xfrm>
              <a:off x="6821488" y="3691804"/>
              <a:ext cx="230832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zh-TW" altLang="zh-TW"/>
            </a:p>
          </p:txBody>
        </p:sp>
        <p:sp>
          <p:nvSpPr>
            <p:cNvPr id="21522" name="Rectangle 9"/>
            <p:cNvSpPr>
              <a:spLocks noChangeArrowheads="1"/>
            </p:cNvSpPr>
            <p:nvPr/>
          </p:nvSpPr>
          <p:spPr bwMode="auto">
            <a:xfrm>
              <a:off x="7050088" y="3691804"/>
              <a:ext cx="57708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zh-TW" altLang="zh-TW"/>
            </a:p>
          </p:txBody>
        </p:sp>
        <p:pic>
          <p:nvPicPr>
            <p:cNvPr id="21523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694709"/>
              <a:ext cx="4275138" cy="153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Rectangle 11"/>
            <p:cNvSpPr>
              <a:spLocks noChangeArrowheads="1"/>
            </p:cNvSpPr>
            <p:nvPr/>
          </p:nvSpPr>
          <p:spPr bwMode="auto">
            <a:xfrm>
              <a:off x="5364163" y="3637540"/>
              <a:ext cx="2519363" cy="313373"/>
            </a:xfrm>
            <a:prstGeom prst="rect">
              <a:avLst/>
            </a:prstGeom>
            <a:solidFill>
              <a:srgbClr val="FFF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5" name="Rectangle 12"/>
            <p:cNvSpPr>
              <a:spLocks noChangeArrowheads="1"/>
            </p:cNvSpPr>
            <p:nvPr/>
          </p:nvSpPr>
          <p:spPr bwMode="auto">
            <a:xfrm>
              <a:off x="5456238" y="3691804"/>
              <a:ext cx="1378583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dirty="0">
                  <a:solidFill>
                    <a:srgbClr val="000000"/>
                  </a:solidFill>
                  <a:latin typeface="Times New Roman" pitchFamily="18" charset="0"/>
                </a:rPr>
                <a:t>Barack Obama</a:t>
              </a:r>
              <a:endParaRPr lang="zh-TW" altLang="zh-TW" dirty="0"/>
            </a:p>
          </p:txBody>
        </p:sp>
        <p:sp>
          <p:nvSpPr>
            <p:cNvPr id="21526" name="Rectangle 13"/>
            <p:cNvSpPr>
              <a:spLocks noChangeArrowheads="1"/>
            </p:cNvSpPr>
            <p:nvPr/>
          </p:nvSpPr>
          <p:spPr bwMode="auto">
            <a:xfrm>
              <a:off x="6821488" y="3691804"/>
              <a:ext cx="230832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zh-TW" altLang="zh-TW"/>
            </a:p>
          </p:txBody>
        </p:sp>
        <p:sp>
          <p:nvSpPr>
            <p:cNvPr id="21527" name="Rectangle 14"/>
            <p:cNvSpPr>
              <a:spLocks noChangeArrowheads="1"/>
            </p:cNvSpPr>
            <p:nvPr/>
          </p:nvSpPr>
          <p:spPr bwMode="auto">
            <a:xfrm>
              <a:off x="7050088" y="3691804"/>
              <a:ext cx="57708" cy="277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zh-TW" altLang="zh-TW"/>
            </a:p>
          </p:txBody>
        </p:sp>
      </p:grpSp>
      <p:sp>
        <p:nvSpPr>
          <p:cNvPr id="42" name="內容版面配置區 2"/>
          <p:cNvSpPr txBox="1">
            <a:spLocks/>
          </p:cNvSpPr>
          <p:nvPr/>
        </p:nvSpPr>
        <p:spPr bwMode="auto">
          <a:xfrm>
            <a:off x="0" y="4667250"/>
            <a:ext cx="9132888" cy="188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>
                <a:latin typeface="Times New Roman" panose="02020603050405020304" pitchFamily="18" charset="0"/>
                <a:ea typeface="華康魏碑體" pitchFamily="65" charset="-120"/>
              </a:rPr>
              <a:t>User instructions and/or network content can be in form of voice</a:t>
            </a:r>
          </a:p>
          <a:p>
            <a:pPr lvl="1" eaLnBrk="1" fontAlgn="base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  <a:defRPr/>
            </a:pPr>
            <a:r>
              <a:rPr lang="en-US" altLang="ja-JP" sz="2300" dirty="0">
                <a:solidFill>
                  <a:srgbClr val="008000"/>
                </a:solidFill>
                <a:latin typeface="Times New Roman" panose="02020603050405020304" pitchFamily="18" charset="0"/>
                <a:ea typeface="華康魏碑體" pitchFamily="65" charset="-120"/>
              </a:rPr>
              <a:t>text queries/spoken content : spoken document retrieval, spoken term detection</a:t>
            </a:r>
          </a:p>
          <a:p>
            <a:pPr lvl="1" eaLnBrk="1" fontAlgn="base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  <a:defRPr/>
            </a:pPr>
            <a:r>
              <a:rPr lang="en-US" altLang="ja-JP" sz="2300" dirty="0">
                <a:solidFill>
                  <a:srgbClr val="0033CC"/>
                </a:solidFill>
                <a:latin typeface="Times New Roman" panose="02020603050405020304" pitchFamily="18" charset="0"/>
                <a:ea typeface="華康魏碑體" pitchFamily="65" charset="-120"/>
              </a:rPr>
              <a:t>spoken queries/text content : voice search</a:t>
            </a:r>
          </a:p>
          <a:p>
            <a:pPr lvl="1" eaLnBrk="1" fontAlgn="base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–"/>
              <a:defRPr/>
            </a:pPr>
            <a:r>
              <a:rPr lang="en-US" altLang="ja-JP" sz="2300" dirty="0" smtClean="0">
                <a:solidFill>
                  <a:srgbClr val="FF0000"/>
                </a:solidFill>
                <a:latin typeface="Times New Roman" panose="02020603050405020304" pitchFamily="18" charset="0"/>
                <a:ea typeface="華康魏碑體" pitchFamily="65" charset="-120"/>
              </a:rPr>
              <a:t>spoken </a:t>
            </a:r>
            <a:r>
              <a:rPr lang="en-US" altLang="ja-JP" sz="2300" dirty="0">
                <a:solidFill>
                  <a:srgbClr val="FF0000"/>
                </a:solidFill>
                <a:latin typeface="Times New Roman" panose="02020603050405020304" pitchFamily="18" charset="0"/>
                <a:ea typeface="華康魏碑體" pitchFamily="65" charset="-120"/>
              </a:rPr>
              <a:t>queries/spoken content : query by example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6811868" y="5464656"/>
            <a:ext cx="2281396" cy="1071653"/>
            <a:chOff x="6595844" y="5536664"/>
            <a:chExt cx="2281396" cy="1071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6993672" y="6023029"/>
                  <a:ext cx="1883568" cy="585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spoken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content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retrieval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TW" dirty="0" smtClean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672" y="6023029"/>
                  <a:ext cx="1883568" cy="5852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單箭頭接點 5"/>
            <p:cNvCxnSpPr/>
            <p:nvPr/>
          </p:nvCxnSpPr>
          <p:spPr>
            <a:xfrm>
              <a:off x="7810108" y="5536664"/>
              <a:ext cx="0" cy="504056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6595844" y="6419428"/>
              <a:ext cx="3600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481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3441247" y="2145799"/>
            <a:ext cx="2736304" cy="20482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6166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Acoustic similarity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between two utterances x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TW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Autofit/>
          </a:bodyPr>
          <a:lstStyle/>
          <a:p>
            <a:pPr algn="l"/>
            <a:r>
              <a:rPr kumimoji="1" lang="en-US" altLang="zh-TW" sz="3300" b="1" dirty="0">
                <a:latin typeface="Times New Roman" pitchFamily="18" charset="0"/>
              </a:rPr>
              <a:t>Pseudo-relevance </a:t>
            </a:r>
            <a:r>
              <a:rPr kumimoji="1" lang="en-US" altLang="zh-TW" dirty="0"/>
              <a:t>Feedback (PRF) </a:t>
            </a:r>
            <a:r>
              <a:rPr kumimoji="1" lang="en-US" altLang="zh-TW" sz="3300" b="1" dirty="0">
                <a:latin typeface="Times New Roman" pitchFamily="18" charset="0"/>
              </a:rPr>
              <a:t>(3/3)</a:t>
            </a:r>
            <a:endParaRPr kumimoji="1" lang="zh-TW" altLang="en-US" sz="3300" b="1" dirty="0">
              <a:latin typeface="Times New Roman" pitchFamily="18" charset="0"/>
            </a:endParaRPr>
          </a:p>
        </p:txBody>
      </p:sp>
      <p:grpSp>
        <p:nvGrpSpPr>
          <p:cNvPr id="2" name="群組 151"/>
          <p:cNvGrpSpPr/>
          <p:nvPr/>
        </p:nvGrpSpPr>
        <p:grpSpPr>
          <a:xfrm rot="16200000">
            <a:off x="-459109" y="2883054"/>
            <a:ext cx="2870200" cy="1457325"/>
            <a:chOff x="468313" y="1228725"/>
            <a:chExt cx="2870200" cy="1457325"/>
          </a:xfrm>
        </p:grpSpPr>
        <p:sp>
          <p:nvSpPr>
            <p:cNvPr id="106" name="AutoShape 15"/>
            <p:cNvSpPr>
              <a:spLocks noChangeArrowheads="1"/>
            </p:cNvSpPr>
            <p:nvPr/>
          </p:nvSpPr>
          <p:spPr bwMode="auto">
            <a:xfrm>
              <a:off x="827088" y="1946275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07" name="AutoShape 16"/>
            <p:cNvSpPr>
              <a:spLocks noChangeArrowheads="1"/>
            </p:cNvSpPr>
            <p:nvPr/>
          </p:nvSpPr>
          <p:spPr bwMode="auto">
            <a:xfrm>
              <a:off x="1809750" y="1695450"/>
              <a:ext cx="109538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08" name="AutoShape 17"/>
            <p:cNvSpPr>
              <a:spLocks noChangeArrowheads="1"/>
            </p:cNvSpPr>
            <p:nvPr/>
          </p:nvSpPr>
          <p:spPr bwMode="auto">
            <a:xfrm>
              <a:off x="3230563" y="1862138"/>
              <a:ext cx="107950" cy="8413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09" name="AutoShape 18"/>
            <p:cNvSpPr>
              <a:spLocks noChangeArrowheads="1"/>
            </p:cNvSpPr>
            <p:nvPr/>
          </p:nvSpPr>
          <p:spPr bwMode="auto">
            <a:xfrm>
              <a:off x="2028825" y="1905000"/>
              <a:ext cx="109538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10" name="AutoShape 19"/>
            <p:cNvSpPr>
              <a:spLocks noChangeArrowheads="1"/>
            </p:cNvSpPr>
            <p:nvPr/>
          </p:nvSpPr>
          <p:spPr bwMode="auto">
            <a:xfrm>
              <a:off x="1536700" y="2154238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11" name="Line 21"/>
            <p:cNvSpPr>
              <a:spLocks noChangeShapeType="1"/>
            </p:cNvSpPr>
            <p:nvPr/>
          </p:nvSpPr>
          <p:spPr bwMode="auto">
            <a:xfrm flipV="1">
              <a:off x="935038" y="1738313"/>
              <a:ext cx="874712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2" name="Line 22"/>
            <p:cNvSpPr>
              <a:spLocks noChangeShapeType="1"/>
            </p:cNvSpPr>
            <p:nvPr/>
          </p:nvSpPr>
          <p:spPr bwMode="auto">
            <a:xfrm>
              <a:off x="935038" y="1987550"/>
              <a:ext cx="601662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 flipV="1">
              <a:off x="935038" y="1946275"/>
              <a:ext cx="1093787" cy="4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4" name="Line 24"/>
            <p:cNvSpPr>
              <a:spLocks noChangeShapeType="1"/>
            </p:cNvSpPr>
            <p:nvPr/>
          </p:nvSpPr>
          <p:spPr bwMode="auto">
            <a:xfrm>
              <a:off x="1919288" y="1738313"/>
              <a:ext cx="1311275" cy="166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 flipV="1">
              <a:off x="2138363" y="1905000"/>
              <a:ext cx="1092200" cy="4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6" name="AutoShape 27"/>
            <p:cNvSpPr>
              <a:spLocks noChangeArrowheads="1"/>
            </p:cNvSpPr>
            <p:nvPr/>
          </p:nvSpPr>
          <p:spPr bwMode="auto">
            <a:xfrm>
              <a:off x="2411413" y="2154238"/>
              <a:ext cx="109537" cy="8413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>
              <a:off x="1646238" y="2197100"/>
              <a:ext cx="765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2520950" y="1905000"/>
              <a:ext cx="709613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9" name="Text Box 33"/>
            <p:cNvSpPr txBox="1">
              <a:spLocks noChangeArrowheads="1"/>
            </p:cNvSpPr>
            <p:nvPr/>
          </p:nvSpPr>
          <p:spPr bwMode="auto">
            <a:xfrm>
              <a:off x="1100138" y="1695450"/>
              <a:ext cx="3286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20" name="Text Box 34"/>
            <p:cNvSpPr txBox="1">
              <a:spLocks noChangeArrowheads="1"/>
            </p:cNvSpPr>
            <p:nvPr/>
          </p:nvSpPr>
          <p:spPr bwMode="auto">
            <a:xfrm>
              <a:off x="1100138" y="2028825"/>
              <a:ext cx="3286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 dirty="0" smtClean="0">
                  <a:solidFill>
                    <a:srgbClr val="FF0000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Q</a:t>
              </a:r>
              <a:endParaRPr kumimoji="0" lang="en-US" altLang="zh-TW" sz="140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21" name="Text Box 35"/>
            <p:cNvSpPr txBox="1">
              <a:spLocks noChangeArrowheads="1"/>
            </p:cNvSpPr>
            <p:nvPr/>
          </p:nvSpPr>
          <p:spPr bwMode="auto">
            <a:xfrm>
              <a:off x="1481138" y="1903413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2" name="Text Box 36"/>
            <p:cNvSpPr txBox="1">
              <a:spLocks noChangeArrowheads="1"/>
            </p:cNvSpPr>
            <p:nvPr/>
          </p:nvSpPr>
          <p:spPr bwMode="auto">
            <a:xfrm>
              <a:off x="1809750" y="2154238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3" name="Text Box 37"/>
            <p:cNvSpPr txBox="1">
              <a:spLocks noChangeArrowheads="1"/>
            </p:cNvSpPr>
            <p:nvPr/>
          </p:nvSpPr>
          <p:spPr bwMode="auto">
            <a:xfrm>
              <a:off x="2301875" y="1612900"/>
              <a:ext cx="217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4" name="Text Box 38"/>
            <p:cNvSpPr txBox="1">
              <a:spLocks noChangeArrowheads="1"/>
            </p:cNvSpPr>
            <p:nvPr/>
          </p:nvSpPr>
          <p:spPr bwMode="auto">
            <a:xfrm>
              <a:off x="2301875" y="1862138"/>
              <a:ext cx="217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5" name="Text Box 39"/>
            <p:cNvSpPr txBox="1">
              <a:spLocks noChangeArrowheads="1"/>
            </p:cNvSpPr>
            <p:nvPr/>
          </p:nvSpPr>
          <p:spPr bwMode="auto">
            <a:xfrm>
              <a:off x="2738438" y="2028825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6" name="Text Box 49"/>
            <p:cNvSpPr txBox="1">
              <a:spLocks noChangeArrowheads="1"/>
            </p:cNvSpPr>
            <p:nvPr/>
          </p:nvSpPr>
          <p:spPr bwMode="auto">
            <a:xfrm>
              <a:off x="468313" y="1228725"/>
              <a:ext cx="28082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lattice for  utterance</a:t>
              </a:r>
              <a:r>
                <a:rPr kumimoji="0" lang="zh-TW" altLang="en-US" sz="2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 </a:t>
              </a:r>
              <a:r>
                <a:rPr kumimoji="0" lang="en-US" altLang="zh-TW" sz="2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x</a:t>
              </a:r>
              <a:r>
                <a:rPr kumimoji="0" lang="en-US" altLang="zh-TW" sz="2000" baseline="-25000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i</a:t>
              </a:r>
              <a:endParaRPr kumimoji="0" lang="en-US" altLang="zh-TW" sz="2000" baseline="-25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27" name="Line 137"/>
            <p:cNvSpPr>
              <a:spLocks noChangeShapeType="1"/>
            </p:cNvSpPr>
            <p:nvPr/>
          </p:nvSpPr>
          <p:spPr bwMode="auto">
            <a:xfrm>
              <a:off x="842963" y="1976438"/>
              <a:ext cx="0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28" name="Line 138"/>
            <p:cNvSpPr>
              <a:spLocks noChangeShapeType="1"/>
            </p:cNvSpPr>
            <p:nvPr/>
          </p:nvSpPr>
          <p:spPr bwMode="auto">
            <a:xfrm>
              <a:off x="1562100" y="2192338"/>
              <a:ext cx="0" cy="287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83502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5567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068388" y="2470150"/>
              <a:ext cx="46037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89038" y="2470150"/>
              <a:ext cx="46037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29857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1922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533525" y="2470150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654175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771650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892300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00501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12566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223520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35585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46856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58921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69875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81940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93211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05276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3171825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92475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群組 195"/>
          <p:cNvGrpSpPr/>
          <p:nvPr/>
        </p:nvGrpSpPr>
        <p:grpSpPr>
          <a:xfrm>
            <a:off x="3376892" y="5134000"/>
            <a:ext cx="5098054" cy="1103312"/>
            <a:chOff x="814388" y="4256088"/>
            <a:chExt cx="5098054" cy="1103312"/>
          </a:xfrm>
        </p:grpSpPr>
        <p:sp>
          <p:nvSpPr>
            <p:cNvPr id="154" name="AutoShape 95"/>
            <p:cNvSpPr>
              <a:spLocks noChangeArrowheads="1"/>
            </p:cNvSpPr>
            <p:nvPr/>
          </p:nvSpPr>
          <p:spPr bwMode="auto">
            <a:xfrm>
              <a:off x="822325" y="4846638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5" name="AutoShape 96"/>
            <p:cNvSpPr>
              <a:spLocks noChangeArrowheads="1"/>
            </p:cNvSpPr>
            <p:nvPr/>
          </p:nvSpPr>
          <p:spPr bwMode="auto">
            <a:xfrm>
              <a:off x="1804988" y="4595813"/>
              <a:ext cx="109537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6" name="AutoShape 97"/>
            <p:cNvSpPr>
              <a:spLocks noChangeArrowheads="1"/>
            </p:cNvSpPr>
            <p:nvPr/>
          </p:nvSpPr>
          <p:spPr bwMode="auto">
            <a:xfrm>
              <a:off x="3225800" y="4762500"/>
              <a:ext cx="107950" cy="8413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7" name="AutoShape 99"/>
            <p:cNvSpPr>
              <a:spLocks noChangeArrowheads="1"/>
            </p:cNvSpPr>
            <p:nvPr/>
          </p:nvSpPr>
          <p:spPr bwMode="auto">
            <a:xfrm>
              <a:off x="1531938" y="5054600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8" name="Line 100"/>
            <p:cNvSpPr>
              <a:spLocks noChangeShapeType="1"/>
            </p:cNvSpPr>
            <p:nvPr/>
          </p:nvSpPr>
          <p:spPr bwMode="auto">
            <a:xfrm flipV="1">
              <a:off x="930275" y="4638675"/>
              <a:ext cx="874713" cy="249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59" name="Line 101"/>
            <p:cNvSpPr>
              <a:spLocks noChangeShapeType="1"/>
            </p:cNvSpPr>
            <p:nvPr/>
          </p:nvSpPr>
          <p:spPr bwMode="auto">
            <a:xfrm>
              <a:off x="930275" y="4887913"/>
              <a:ext cx="601663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0" name="Line 103"/>
            <p:cNvSpPr>
              <a:spLocks noChangeShapeType="1"/>
            </p:cNvSpPr>
            <p:nvPr/>
          </p:nvSpPr>
          <p:spPr bwMode="auto">
            <a:xfrm>
              <a:off x="1914525" y="4638675"/>
              <a:ext cx="1311275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1" name="AutoShape 105"/>
            <p:cNvSpPr>
              <a:spLocks noChangeArrowheads="1"/>
            </p:cNvSpPr>
            <p:nvPr/>
          </p:nvSpPr>
          <p:spPr bwMode="auto">
            <a:xfrm>
              <a:off x="2406650" y="5054600"/>
              <a:ext cx="109538" cy="8413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62" name="Line 106"/>
            <p:cNvSpPr>
              <a:spLocks noChangeShapeType="1"/>
            </p:cNvSpPr>
            <p:nvPr/>
          </p:nvSpPr>
          <p:spPr bwMode="auto">
            <a:xfrm>
              <a:off x="1641475" y="5097463"/>
              <a:ext cx="765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3" name="Line 107"/>
            <p:cNvSpPr>
              <a:spLocks noChangeShapeType="1"/>
            </p:cNvSpPr>
            <p:nvPr/>
          </p:nvSpPr>
          <p:spPr bwMode="auto">
            <a:xfrm flipV="1">
              <a:off x="2516188" y="4805363"/>
              <a:ext cx="709612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4" name="Text Box 111"/>
            <p:cNvSpPr txBox="1">
              <a:spLocks noChangeArrowheads="1"/>
            </p:cNvSpPr>
            <p:nvPr/>
          </p:nvSpPr>
          <p:spPr bwMode="auto">
            <a:xfrm>
              <a:off x="1095375" y="4595813"/>
              <a:ext cx="328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5" name="Text Box 112"/>
            <p:cNvSpPr txBox="1">
              <a:spLocks noChangeArrowheads="1"/>
            </p:cNvSpPr>
            <p:nvPr/>
          </p:nvSpPr>
          <p:spPr bwMode="auto">
            <a:xfrm>
              <a:off x="1095375" y="4929188"/>
              <a:ext cx="328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6" name="Text Box 114"/>
            <p:cNvSpPr txBox="1">
              <a:spLocks noChangeArrowheads="1"/>
            </p:cNvSpPr>
            <p:nvPr/>
          </p:nvSpPr>
          <p:spPr bwMode="auto">
            <a:xfrm>
              <a:off x="1804988" y="5054600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67" name="Text Box 115"/>
            <p:cNvSpPr txBox="1">
              <a:spLocks noChangeArrowheads="1"/>
            </p:cNvSpPr>
            <p:nvPr/>
          </p:nvSpPr>
          <p:spPr bwMode="auto">
            <a:xfrm>
              <a:off x="2344738" y="4465638"/>
              <a:ext cx="2174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 dirty="0" smtClean="0">
                  <a:solidFill>
                    <a:srgbClr val="FF0000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Q</a:t>
              </a:r>
              <a:endParaRPr kumimoji="0" lang="en-US" altLang="zh-TW" sz="140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68" name="Text Box 117"/>
            <p:cNvSpPr txBox="1">
              <a:spLocks noChangeArrowheads="1"/>
            </p:cNvSpPr>
            <p:nvPr/>
          </p:nvSpPr>
          <p:spPr bwMode="auto">
            <a:xfrm>
              <a:off x="2733675" y="4929188"/>
              <a:ext cx="219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169" name="AutoShape 131"/>
            <p:cNvCxnSpPr>
              <a:cxnSpLocks noChangeShapeType="1"/>
              <a:stCxn id="159" idx="0"/>
              <a:endCxn id="163" idx="1"/>
            </p:cNvCxnSpPr>
            <p:nvPr/>
          </p:nvCxnSpPr>
          <p:spPr bwMode="auto">
            <a:xfrm flipV="1">
              <a:off x="930275" y="4805363"/>
              <a:ext cx="2295525" cy="82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0" name="Text Box 132"/>
            <p:cNvSpPr txBox="1">
              <a:spLocks noChangeArrowheads="1"/>
            </p:cNvSpPr>
            <p:nvPr/>
          </p:nvSpPr>
          <p:spPr bwMode="auto">
            <a:xfrm>
              <a:off x="1797050" y="4786313"/>
              <a:ext cx="328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zh-TW" sz="14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71" name="Line 133"/>
            <p:cNvSpPr>
              <a:spLocks noChangeShapeType="1"/>
            </p:cNvSpPr>
            <p:nvPr/>
          </p:nvSpPr>
          <p:spPr bwMode="auto">
            <a:xfrm>
              <a:off x="1870075" y="4425950"/>
              <a:ext cx="0" cy="2428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72" name="Line 134"/>
            <p:cNvSpPr>
              <a:spLocks noChangeShapeType="1"/>
            </p:cNvSpPr>
            <p:nvPr/>
          </p:nvSpPr>
          <p:spPr bwMode="auto">
            <a:xfrm>
              <a:off x="3309938" y="4425950"/>
              <a:ext cx="0" cy="385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1438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93503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775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16840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27793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39858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51130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63195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749425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18700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1984375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2105025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2129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233362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44792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25685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2678113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2798763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29114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303212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149600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270250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Text Box 49"/>
            <p:cNvSpPr txBox="1">
              <a:spLocks noChangeArrowheads="1"/>
            </p:cNvSpPr>
            <p:nvPr/>
          </p:nvSpPr>
          <p:spPr bwMode="auto">
            <a:xfrm>
              <a:off x="3393080" y="4913962"/>
              <a:ext cx="251936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lattice for  utterance</a:t>
              </a:r>
              <a:r>
                <a:rPr kumimoji="0" lang="zh-TW" altLang="en-US" sz="2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  </a:t>
              </a:r>
              <a:r>
                <a:rPr kumimoji="0" lang="en-US" altLang="zh-TW" sz="2000" dirty="0" err="1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x</a:t>
              </a:r>
              <a:r>
                <a:rPr kumimoji="0" lang="en-US" altLang="zh-TW" sz="2000" baseline="-25000" dirty="0" err="1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j</a:t>
              </a:r>
              <a:endParaRPr kumimoji="0" lang="en-US" altLang="zh-TW" sz="2000" baseline="-25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</p:grpSp>
      <p:pic>
        <p:nvPicPr>
          <p:cNvPr id="95" name="圖片 94" descr="DT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3585263" y="2196101"/>
            <a:ext cx="2412980" cy="1944216"/>
          </a:xfrm>
          <a:prstGeom prst="rect">
            <a:avLst/>
          </a:prstGeom>
        </p:spPr>
      </p:pic>
      <p:sp>
        <p:nvSpPr>
          <p:cNvPr id="97" name="文字方塊 96"/>
          <p:cNvSpPr txBox="1"/>
          <p:nvPr/>
        </p:nvSpPr>
        <p:spPr>
          <a:xfrm>
            <a:off x="2127920" y="1585793"/>
            <a:ext cx="543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Dynamic Time Warping (DTW) </a:t>
            </a:r>
            <a:endParaRPr kumimoji="0" lang="zh-TW" altLang="en-US" sz="24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717726" y="269553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similarity between utterance x</a:t>
            </a:r>
            <a:r>
              <a:rPr kumimoji="0" lang="en-US" altLang="zh-TW" sz="2400" baseline="-250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</a:t>
            </a:r>
            <a:r>
              <a:rPr kumimoji="0"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and </a:t>
            </a:r>
            <a:r>
              <a:rPr kumimoji="0" lang="en-US" altLang="zh-TW" sz="2400" dirty="0" err="1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x</a:t>
            </a:r>
            <a:r>
              <a:rPr kumimoji="0" lang="en-US" altLang="zh-TW" sz="2400" baseline="-25000" dirty="0" err="1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j</a:t>
            </a:r>
            <a:endParaRPr kumimoji="0" lang="zh-TW" altLang="en-US" sz="2400" baseline="-25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00" name="Line 62"/>
          <p:cNvSpPr>
            <a:spLocks noChangeShapeType="1"/>
          </p:cNvSpPr>
          <p:nvPr/>
        </p:nvSpPr>
        <p:spPr bwMode="auto">
          <a:xfrm>
            <a:off x="6173982" y="3127578"/>
            <a:ext cx="5570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cxnSp>
        <p:nvCxnSpPr>
          <p:cNvPr id="102" name="直線接點 101"/>
          <p:cNvCxnSpPr>
            <a:stCxn id="182" idx="0"/>
          </p:cNvCxnSpPr>
          <p:nvPr/>
        </p:nvCxnSpPr>
        <p:spPr>
          <a:xfrm flipH="1" flipV="1">
            <a:off x="3740568" y="3989286"/>
            <a:ext cx="715030" cy="1144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94" idx="0"/>
          </p:cNvCxnSpPr>
          <p:nvPr/>
        </p:nvCxnSpPr>
        <p:spPr>
          <a:xfrm flipV="1">
            <a:off x="5855773" y="3989286"/>
            <a:ext cx="117043" cy="1144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H="1">
            <a:off x="1687488" y="2263482"/>
            <a:ext cx="1948408" cy="16755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flipH="1">
            <a:off x="1687488" y="3991674"/>
            <a:ext cx="1948408" cy="6674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63"/>
          <p:cNvSpPr txBox="1">
            <a:spLocks noChangeArrowheads="1"/>
          </p:cNvSpPr>
          <p:nvPr/>
        </p:nvSpPr>
        <p:spPr bwMode="auto">
          <a:xfrm>
            <a:off x="1097472" y="4720914"/>
            <a:ext cx="12239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acoustic feature sequence</a:t>
            </a:r>
          </a:p>
        </p:txBody>
      </p:sp>
      <p:sp>
        <p:nvSpPr>
          <p:cNvPr id="201" name="文字方塊 200"/>
          <p:cNvSpPr txBox="1"/>
          <p:nvPr/>
        </p:nvSpPr>
        <p:spPr>
          <a:xfrm>
            <a:off x="1763688" y="3696091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hypothesized region for query Q</a:t>
            </a:r>
            <a:endParaRPr kumimoji="0" lang="zh-TW" altLang="en-US" sz="2000" baseline="-25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3995936" y="4450430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hypothesized region for query Q</a:t>
            </a:r>
            <a:endParaRPr kumimoji="0" lang="zh-TW" altLang="en-US" sz="2000" baseline="-25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203" name="Text Box 63"/>
          <p:cNvSpPr txBox="1">
            <a:spLocks noChangeArrowheads="1"/>
          </p:cNvSpPr>
          <p:nvPr/>
        </p:nvSpPr>
        <p:spPr bwMode="auto">
          <a:xfrm>
            <a:off x="5940152" y="5003258"/>
            <a:ext cx="3203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acoustic feature sequence</a:t>
            </a:r>
          </a:p>
        </p:txBody>
      </p:sp>
      <p:sp>
        <p:nvSpPr>
          <p:cNvPr id="151" name="Line 2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(1/4)</a:t>
            </a:r>
            <a:endParaRPr lang="zh-TW" altLang="en-US" sz="3300" b="1" dirty="0" smtClean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22883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1079500"/>
            <a:ext cx="9132888" cy="3357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approach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top N/bottom N utterances are taken as references in PRF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reliable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acoustic similarity structure of all utterances in the first-pass retrieval results globally using a graph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8602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1079500"/>
            <a:ext cx="9132888" cy="19143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graph for all utterances in the first-pass retrieval results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ja-JP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: utterances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weights: acoustic similarities between utterances</a:t>
            </a:r>
            <a:endParaRPr lang="zh-TW" altLang="en-US" sz="2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59" name="文字方塊 10"/>
          <p:cNvSpPr txBox="1">
            <a:spLocks noChangeArrowheads="1"/>
          </p:cNvSpPr>
          <p:nvPr/>
        </p:nvSpPr>
        <p:spPr bwMode="auto">
          <a:xfrm>
            <a:off x="914400" y="5332413"/>
            <a:ext cx="2590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ja-JP" sz="2200"/>
              <a:t>First-pass Retrieval Results</a:t>
            </a:r>
            <a:endParaRPr lang="zh-TW" altLang="en-US" sz="2200"/>
          </a:p>
        </p:txBody>
      </p:sp>
      <p:sp>
        <p:nvSpPr>
          <p:cNvPr id="14" name="橢圓 13"/>
          <p:cNvSpPr/>
          <p:nvPr/>
        </p:nvSpPr>
        <p:spPr>
          <a:xfrm>
            <a:off x="6186488" y="4137025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376613" y="4411663"/>
            <a:ext cx="1368425" cy="12700"/>
          </a:xfrm>
          <a:prstGeom prst="straightConnector1">
            <a:avLst/>
          </a:prstGeom>
          <a:ln w="63500">
            <a:solidFill>
              <a:srgbClr val="2222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5286375" y="4856163"/>
            <a:ext cx="539750" cy="54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213350" y="3452813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53213" y="5108575"/>
            <a:ext cx="541337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445375" y="4195763"/>
            <a:ext cx="541338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5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4" idx="1"/>
            <a:endCxn id="17" idx="5"/>
          </p:cNvCxnSpPr>
          <p:nvPr/>
        </p:nvCxnSpPr>
        <p:spPr>
          <a:xfrm flipH="1" flipV="1">
            <a:off x="5675313" y="3913188"/>
            <a:ext cx="588962" cy="303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3"/>
            <a:endCxn id="16" idx="7"/>
          </p:cNvCxnSpPr>
          <p:nvPr/>
        </p:nvCxnSpPr>
        <p:spPr>
          <a:xfrm flipH="1">
            <a:off x="5746750" y="4597400"/>
            <a:ext cx="517525" cy="338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6"/>
            <a:endCxn id="18" idx="2"/>
          </p:cNvCxnSpPr>
          <p:nvPr/>
        </p:nvCxnSpPr>
        <p:spPr>
          <a:xfrm>
            <a:off x="5826125" y="5127625"/>
            <a:ext cx="827088" cy="250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7"/>
            <a:endCxn id="19" idx="3"/>
          </p:cNvCxnSpPr>
          <p:nvPr/>
        </p:nvCxnSpPr>
        <p:spPr>
          <a:xfrm flipV="1">
            <a:off x="7115175" y="4656138"/>
            <a:ext cx="409575" cy="53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6" idx="0"/>
            <a:endCxn id="17" idx="4"/>
          </p:cNvCxnSpPr>
          <p:nvPr/>
        </p:nvCxnSpPr>
        <p:spPr>
          <a:xfrm flipH="1" flipV="1">
            <a:off x="5483225" y="3992563"/>
            <a:ext cx="7302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2"/>
          </p:cNvCxnSpPr>
          <p:nvPr/>
        </p:nvCxnSpPr>
        <p:spPr>
          <a:xfrm flipH="1">
            <a:off x="4673600" y="5127625"/>
            <a:ext cx="612775" cy="889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6" idx="3"/>
          </p:cNvCxnSpPr>
          <p:nvPr/>
        </p:nvCxnSpPr>
        <p:spPr>
          <a:xfrm flipH="1">
            <a:off x="5033963" y="5318125"/>
            <a:ext cx="330200" cy="4032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8" idx="5"/>
          </p:cNvCxnSpPr>
          <p:nvPr/>
        </p:nvCxnSpPr>
        <p:spPr>
          <a:xfrm>
            <a:off x="7115175" y="5570538"/>
            <a:ext cx="727075" cy="2936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7" idx="2"/>
          </p:cNvCxnSpPr>
          <p:nvPr/>
        </p:nvCxnSpPr>
        <p:spPr>
          <a:xfrm flipH="1" flipV="1">
            <a:off x="4673600" y="3705225"/>
            <a:ext cx="539750" cy="17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7" idx="1"/>
          </p:cNvCxnSpPr>
          <p:nvPr/>
        </p:nvCxnSpPr>
        <p:spPr>
          <a:xfrm flipH="1" flipV="1">
            <a:off x="4962525" y="3200400"/>
            <a:ext cx="330200" cy="3317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1"/>
          </p:cNvCxnSpPr>
          <p:nvPr/>
        </p:nvCxnSpPr>
        <p:spPr>
          <a:xfrm flipH="1" flipV="1">
            <a:off x="6978650" y="3705225"/>
            <a:ext cx="546100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9" idx="0"/>
          </p:cNvCxnSpPr>
          <p:nvPr/>
        </p:nvCxnSpPr>
        <p:spPr>
          <a:xfrm flipH="1" flipV="1">
            <a:off x="7697788" y="3416300"/>
            <a:ext cx="19050" cy="779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9" idx="7"/>
          </p:cNvCxnSpPr>
          <p:nvPr/>
        </p:nvCxnSpPr>
        <p:spPr>
          <a:xfrm flipV="1">
            <a:off x="7907338" y="3705225"/>
            <a:ext cx="511175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摺角紙張 48"/>
          <p:cNvSpPr/>
          <p:nvPr/>
        </p:nvSpPr>
        <p:spPr>
          <a:xfrm>
            <a:off x="1647825" y="3344863"/>
            <a:ext cx="1150938" cy="201612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2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5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4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…..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0680" name="標題 1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2/4)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068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5826125" y="5132388"/>
            <a:ext cx="828675" cy="2508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267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1079500"/>
            <a:ext cx="9132888" cy="13849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Utterances strongly connected to (similar to) utterances with 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relevance scores should have relevance scores </a:t>
            </a:r>
            <a:r>
              <a:rPr lang="en-US" altLang="ja-JP" sz="2800" dirty="0" smtClean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3" name="文字方塊 82"/>
          <p:cNvSpPr txBox="1">
            <a:spLocks noChangeArrowheads="1"/>
          </p:cNvSpPr>
          <p:nvPr/>
        </p:nvSpPr>
        <p:spPr bwMode="auto">
          <a:xfrm>
            <a:off x="6000750" y="34417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b="1"/>
              <a:t>?</a:t>
            </a:r>
            <a:endParaRPr lang="zh-TW" altLang="en-US" sz="2400" b="1"/>
          </a:p>
        </p:txBody>
      </p:sp>
      <p:sp>
        <p:nvSpPr>
          <p:cNvPr id="55" name="橢圓 54"/>
          <p:cNvSpPr/>
          <p:nvPr/>
        </p:nvSpPr>
        <p:spPr>
          <a:xfrm>
            <a:off x="6073775" y="3832225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3263900" y="4106863"/>
            <a:ext cx="1368425" cy="12700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173663" y="4551363"/>
            <a:ext cx="539750" cy="54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5100638" y="3148013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6540500" y="4803775"/>
            <a:ext cx="541338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332663" y="3890963"/>
            <a:ext cx="541337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5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1" name="直線接點 60"/>
          <p:cNvCxnSpPr>
            <a:stCxn id="55" idx="1"/>
            <a:endCxn id="58" idx="5"/>
          </p:cNvCxnSpPr>
          <p:nvPr/>
        </p:nvCxnSpPr>
        <p:spPr>
          <a:xfrm flipH="1" flipV="1">
            <a:off x="5562600" y="3608388"/>
            <a:ext cx="588963" cy="303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5" idx="3"/>
            <a:endCxn id="57" idx="7"/>
          </p:cNvCxnSpPr>
          <p:nvPr/>
        </p:nvCxnSpPr>
        <p:spPr>
          <a:xfrm flipH="1">
            <a:off x="5634038" y="4292600"/>
            <a:ext cx="517525" cy="338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7" idx="6"/>
            <a:endCxn id="59" idx="2"/>
          </p:cNvCxnSpPr>
          <p:nvPr/>
        </p:nvCxnSpPr>
        <p:spPr>
          <a:xfrm>
            <a:off x="5713413" y="4822825"/>
            <a:ext cx="827087" cy="250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9" idx="7"/>
            <a:endCxn id="60" idx="3"/>
          </p:cNvCxnSpPr>
          <p:nvPr/>
        </p:nvCxnSpPr>
        <p:spPr>
          <a:xfrm flipV="1">
            <a:off x="7002463" y="4351338"/>
            <a:ext cx="409575" cy="53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7" idx="0"/>
            <a:endCxn id="58" idx="4"/>
          </p:cNvCxnSpPr>
          <p:nvPr/>
        </p:nvCxnSpPr>
        <p:spPr>
          <a:xfrm flipH="1" flipV="1">
            <a:off x="5370513" y="3687763"/>
            <a:ext cx="7302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7" idx="2"/>
          </p:cNvCxnSpPr>
          <p:nvPr/>
        </p:nvCxnSpPr>
        <p:spPr>
          <a:xfrm flipH="1">
            <a:off x="4548188" y="4822825"/>
            <a:ext cx="612775" cy="889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7" idx="3"/>
          </p:cNvCxnSpPr>
          <p:nvPr/>
        </p:nvCxnSpPr>
        <p:spPr>
          <a:xfrm flipH="1">
            <a:off x="4922838" y="5026025"/>
            <a:ext cx="330200" cy="4032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59" idx="5"/>
          </p:cNvCxnSpPr>
          <p:nvPr/>
        </p:nvCxnSpPr>
        <p:spPr>
          <a:xfrm>
            <a:off x="7002463" y="5276850"/>
            <a:ext cx="727075" cy="2936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58" idx="2"/>
          </p:cNvCxnSpPr>
          <p:nvPr/>
        </p:nvCxnSpPr>
        <p:spPr>
          <a:xfrm flipH="1" flipV="1">
            <a:off x="4548188" y="3400425"/>
            <a:ext cx="539750" cy="17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58" idx="1"/>
          </p:cNvCxnSpPr>
          <p:nvPr/>
        </p:nvCxnSpPr>
        <p:spPr>
          <a:xfrm flipH="1" flipV="1">
            <a:off x="4849813" y="2882900"/>
            <a:ext cx="330200" cy="3317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0" idx="1"/>
          </p:cNvCxnSpPr>
          <p:nvPr/>
        </p:nvCxnSpPr>
        <p:spPr>
          <a:xfrm flipH="1" flipV="1">
            <a:off x="6865938" y="3387725"/>
            <a:ext cx="546100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0" idx="0"/>
          </p:cNvCxnSpPr>
          <p:nvPr/>
        </p:nvCxnSpPr>
        <p:spPr>
          <a:xfrm flipH="1" flipV="1">
            <a:off x="7585075" y="3098800"/>
            <a:ext cx="19050" cy="779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0" idx="7"/>
          </p:cNvCxnSpPr>
          <p:nvPr/>
        </p:nvCxnSpPr>
        <p:spPr>
          <a:xfrm flipV="1">
            <a:off x="7794625" y="3387725"/>
            <a:ext cx="511175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摺角紙張 73"/>
          <p:cNvSpPr/>
          <p:nvPr/>
        </p:nvSpPr>
        <p:spPr>
          <a:xfrm>
            <a:off x="1535113" y="3040063"/>
            <a:ext cx="1150937" cy="2016125"/>
          </a:xfrm>
          <a:prstGeom prst="foldedCorner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2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5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4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…..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519613" y="34464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9900CC"/>
                </a:solidFill>
              </a:rPr>
              <a:t>high</a:t>
            </a:r>
            <a:endParaRPr lang="zh-TW" altLang="en-US" sz="2000">
              <a:solidFill>
                <a:srgbClr val="9900CC"/>
              </a:solidFill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557713" y="43386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9900CC"/>
                </a:solidFill>
              </a:rPr>
              <a:t>high</a:t>
            </a:r>
            <a:endParaRPr lang="zh-TW" altLang="en-US" sz="2000">
              <a:solidFill>
                <a:srgbClr val="9900CC"/>
              </a:solidFill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5997575" y="3432175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9900CC"/>
                </a:solidFill>
              </a:rPr>
              <a:t>high</a:t>
            </a:r>
            <a:endParaRPr lang="zh-TW" altLang="en-US" sz="2000">
              <a:solidFill>
                <a:srgbClr val="9900CC"/>
              </a:solidFill>
            </a:endParaRPr>
          </a:p>
        </p:txBody>
      </p:sp>
      <p:sp>
        <p:nvSpPr>
          <p:cNvPr id="71707" name="Text Box 30"/>
          <p:cNvSpPr txBox="1">
            <a:spLocks noChangeArrowheads="1"/>
          </p:cNvSpPr>
          <p:nvPr/>
        </p:nvSpPr>
        <p:spPr bwMode="auto">
          <a:xfrm>
            <a:off x="1114425" y="5013325"/>
            <a:ext cx="2087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000"/>
              <a:t>first-pass retrieval results</a:t>
            </a:r>
            <a:endParaRPr lang="en-US" altLang="zh-TW" sz="2000"/>
          </a:p>
        </p:txBody>
      </p:sp>
      <p:sp>
        <p:nvSpPr>
          <p:cNvPr id="71708" name="標題 1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3/4)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 flipV="1">
            <a:off x="5565775" y="3611563"/>
            <a:ext cx="588963" cy="303212"/>
          </a:xfrm>
          <a:prstGeom prst="line">
            <a:avLst/>
          </a:prstGeom>
          <a:ln w="5715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640388" y="4289425"/>
            <a:ext cx="517525" cy="338138"/>
          </a:xfrm>
          <a:prstGeom prst="line">
            <a:avLst/>
          </a:prstGeom>
          <a:ln w="5715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927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0" grpId="0"/>
      <p:bldP spid="81" grpId="0"/>
      <p:bldP spid="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字方塊 82"/>
          <p:cNvSpPr txBox="1">
            <a:spLocks noChangeArrowheads="1"/>
          </p:cNvSpPr>
          <p:nvPr/>
        </p:nvSpPr>
        <p:spPr bwMode="auto">
          <a:xfrm>
            <a:off x="6000750" y="34544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b="1"/>
              <a:t>?</a:t>
            </a:r>
            <a:endParaRPr lang="zh-TW" altLang="en-US" sz="2400" b="1"/>
          </a:p>
        </p:txBody>
      </p:sp>
      <p:sp>
        <p:nvSpPr>
          <p:cNvPr id="55" name="橢圓 54"/>
          <p:cNvSpPr/>
          <p:nvPr/>
        </p:nvSpPr>
        <p:spPr>
          <a:xfrm>
            <a:off x="6073775" y="3844925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3263900" y="4119563"/>
            <a:ext cx="1368425" cy="12700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173663" y="4564063"/>
            <a:ext cx="539750" cy="54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5100638" y="3160713"/>
            <a:ext cx="539750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6540500" y="4816475"/>
            <a:ext cx="541338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332663" y="3903663"/>
            <a:ext cx="541337" cy="539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5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1" name="直線接點 60"/>
          <p:cNvCxnSpPr>
            <a:stCxn id="55" idx="1"/>
            <a:endCxn id="58" idx="5"/>
          </p:cNvCxnSpPr>
          <p:nvPr/>
        </p:nvCxnSpPr>
        <p:spPr>
          <a:xfrm flipH="1" flipV="1">
            <a:off x="5562600" y="3621088"/>
            <a:ext cx="588963" cy="303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5" idx="3"/>
            <a:endCxn id="57" idx="7"/>
          </p:cNvCxnSpPr>
          <p:nvPr/>
        </p:nvCxnSpPr>
        <p:spPr>
          <a:xfrm flipH="1">
            <a:off x="5634038" y="4305300"/>
            <a:ext cx="517525" cy="338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7" idx="6"/>
            <a:endCxn id="59" idx="2"/>
          </p:cNvCxnSpPr>
          <p:nvPr/>
        </p:nvCxnSpPr>
        <p:spPr>
          <a:xfrm>
            <a:off x="5713413" y="4835525"/>
            <a:ext cx="827087" cy="250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9" idx="7"/>
            <a:endCxn id="60" idx="3"/>
          </p:cNvCxnSpPr>
          <p:nvPr/>
        </p:nvCxnSpPr>
        <p:spPr>
          <a:xfrm flipV="1">
            <a:off x="7002463" y="4364038"/>
            <a:ext cx="409575" cy="53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7" idx="0"/>
            <a:endCxn id="58" idx="4"/>
          </p:cNvCxnSpPr>
          <p:nvPr/>
        </p:nvCxnSpPr>
        <p:spPr>
          <a:xfrm flipH="1" flipV="1">
            <a:off x="5370513" y="3700463"/>
            <a:ext cx="7302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7" idx="2"/>
          </p:cNvCxnSpPr>
          <p:nvPr/>
        </p:nvCxnSpPr>
        <p:spPr>
          <a:xfrm flipH="1">
            <a:off x="4548188" y="4835525"/>
            <a:ext cx="612775" cy="889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7" idx="3"/>
          </p:cNvCxnSpPr>
          <p:nvPr/>
        </p:nvCxnSpPr>
        <p:spPr>
          <a:xfrm flipH="1">
            <a:off x="4922838" y="5038725"/>
            <a:ext cx="330200" cy="4032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59" idx="5"/>
          </p:cNvCxnSpPr>
          <p:nvPr/>
        </p:nvCxnSpPr>
        <p:spPr>
          <a:xfrm>
            <a:off x="7002463" y="5289550"/>
            <a:ext cx="727075" cy="2936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58" idx="2"/>
          </p:cNvCxnSpPr>
          <p:nvPr/>
        </p:nvCxnSpPr>
        <p:spPr>
          <a:xfrm flipH="1" flipV="1">
            <a:off x="4548188" y="3413125"/>
            <a:ext cx="539750" cy="17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58" idx="1"/>
          </p:cNvCxnSpPr>
          <p:nvPr/>
        </p:nvCxnSpPr>
        <p:spPr>
          <a:xfrm flipH="1" flipV="1">
            <a:off x="4849813" y="2895600"/>
            <a:ext cx="330200" cy="3317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0" idx="1"/>
          </p:cNvCxnSpPr>
          <p:nvPr/>
        </p:nvCxnSpPr>
        <p:spPr>
          <a:xfrm flipH="1" flipV="1">
            <a:off x="6865938" y="3400425"/>
            <a:ext cx="546100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0" idx="0"/>
          </p:cNvCxnSpPr>
          <p:nvPr/>
        </p:nvCxnSpPr>
        <p:spPr>
          <a:xfrm flipH="1" flipV="1">
            <a:off x="7585075" y="3111500"/>
            <a:ext cx="19050" cy="7794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0" idx="7"/>
          </p:cNvCxnSpPr>
          <p:nvPr/>
        </p:nvCxnSpPr>
        <p:spPr>
          <a:xfrm flipV="1">
            <a:off x="7794625" y="3400425"/>
            <a:ext cx="511175" cy="5699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摺角紙張 73"/>
          <p:cNvSpPr/>
          <p:nvPr/>
        </p:nvSpPr>
        <p:spPr>
          <a:xfrm>
            <a:off x="1535113" y="3052763"/>
            <a:ext cx="1150937" cy="2016125"/>
          </a:xfrm>
          <a:prstGeom prst="foldedCorner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2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5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x</a:t>
            </a:r>
            <a:r>
              <a:rPr lang="en-US" altLang="zh-TW" sz="2000" baseline="-25000" dirty="0">
                <a:solidFill>
                  <a:schemeClr val="tx1"/>
                </a:solidFill>
              </a:rPr>
              <a:t>4</a:t>
            </a: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…..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519613" y="34591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low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557713" y="43513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low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6015038" y="3489325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low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72730" name="Text Box 53"/>
          <p:cNvSpPr txBox="1">
            <a:spLocks noChangeArrowheads="1"/>
          </p:cNvSpPr>
          <p:nvPr/>
        </p:nvSpPr>
        <p:spPr bwMode="auto">
          <a:xfrm>
            <a:off x="1114425" y="5026025"/>
            <a:ext cx="2087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000"/>
              <a:t>first-pass retrieval results</a:t>
            </a:r>
            <a:endParaRPr lang="en-US" altLang="zh-TW" sz="2000"/>
          </a:p>
        </p:txBody>
      </p:sp>
      <p:sp>
        <p:nvSpPr>
          <p:cNvPr id="72731" name="內容版面配置區 2"/>
          <p:cNvSpPr txBox="1">
            <a:spLocks/>
          </p:cNvSpPr>
          <p:nvPr/>
        </p:nvSpPr>
        <p:spPr bwMode="auto">
          <a:xfrm>
            <a:off x="0" y="1079500"/>
            <a:ext cx="9132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Utterances strongly connected to (similar to) utterances with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relevance scores should have relevance scores </a:t>
            </a:r>
            <a:r>
              <a:rPr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732" name="標題 1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3/4)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2733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 flipH="1" flipV="1">
            <a:off x="5557838" y="3621088"/>
            <a:ext cx="588962" cy="303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634038" y="4310063"/>
            <a:ext cx="517525" cy="3381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518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0" grpId="0"/>
      <p:bldP spid="81" grpId="0"/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1079500"/>
            <a:ext cx="9132888" cy="1003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scores propagate on the graph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scores smoothed among strongly connected nodes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群組 34"/>
          <p:cNvGrpSpPr>
            <a:grpSpLocks/>
          </p:cNvGrpSpPr>
          <p:nvPr/>
        </p:nvGrpSpPr>
        <p:grpSpPr bwMode="auto">
          <a:xfrm>
            <a:off x="468313" y="2743200"/>
            <a:ext cx="8496300" cy="2914650"/>
            <a:chOff x="468313" y="2743200"/>
            <a:chExt cx="8496301" cy="2914652"/>
          </a:xfrm>
        </p:grpSpPr>
        <p:sp>
          <p:nvSpPr>
            <p:cNvPr id="55" name="橢圓 54"/>
            <p:cNvSpPr/>
            <p:nvPr/>
          </p:nvSpPr>
          <p:spPr>
            <a:xfrm>
              <a:off x="4468813" y="3692526"/>
              <a:ext cx="539750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1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/>
            <p:cNvSpPr/>
            <p:nvPr/>
          </p:nvSpPr>
          <p:spPr>
            <a:xfrm>
              <a:off x="3568700" y="4411664"/>
              <a:ext cx="539750" cy="541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3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3495675" y="3008313"/>
              <a:ext cx="539750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2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/>
            <p:cNvSpPr/>
            <p:nvPr/>
          </p:nvSpPr>
          <p:spPr>
            <a:xfrm>
              <a:off x="4935539" y="4664076"/>
              <a:ext cx="541337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4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5727701" y="3751264"/>
              <a:ext cx="541338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5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/>
            <p:cNvCxnSpPr>
              <a:stCxn id="55" idx="1"/>
              <a:endCxn id="58" idx="5"/>
            </p:cNvCxnSpPr>
            <p:nvPr/>
          </p:nvCxnSpPr>
          <p:spPr>
            <a:xfrm flipH="1" flipV="1">
              <a:off x="3957638" y="3468688"/>
              <a:ext cx="588962" cy="303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55" idx="3"/>
              <a:endCxn id="57" idx="7"/>
            </p:cNvCxnSpPr>
            <p:nvPr/>
          </p:nvCxnSpPr>
          <p:spPr>
            <a:xfrm flipH="1">
              <a:off x="4029075" y="4152901"/>
              <a:ext cx="517525" cy="338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57" idx="6"/>
              <a:endCxn id="59" idx="2"/>
            </p:cNvCxnSpPr>
            <p:nvPr/>
          </p:nvCxnSpPr>
          <p:spPr>
            <a:xfrm>
              <a:off x="4108450" y="4683126"/>
              <a:ext cx="827088" cy="250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59" idx="7"/>
              <a:endCxn id="60" idx="3"/>
            </p:cNvCxnSpPr>
            <p:nvPr/>
          </p:nvCxnSpPr>
          <p:spPr>
            <a:xfrm flipV="1">
              <a:off x="5397501" y="4211639"/>
              <a:ext cx="409575" cy="5318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57" idx="0"/>
              <a:endCxn id="58" idx="4"/>
            </p:cNvCxnSpPr>
            <p:nvPr/>
          </p:nvCxnSpPr>
          <p:spPr>
            <a:xfrm flipH="1" flipV="1">
              <a:off x="3765550" y="3548064"/>
              <a:ext cx="73025" cy="863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57" idx="2"/>
            </p:cNvCxnSpPr>
            <p:nvPr/>
          </p:nvCxnSpPr>
          <p:spPr>
            <a:xfrm flipH="1">
              <a:off x="2943225" y="4683126"/>
              <a:ext cx="612775" cy="889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57" idx="3"/>
            </p:cNvCxnSpPr>
            <p:nvPr/>
          </p:nvCxnSpPr>
          <p:spPr>
            <a:xfrm flipH="1">
              <a:off x="3317875" y="4886326"/>
              <a:ext cx="330200" cy="40322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59" idx="5"/>
            </p:cNvCxnSpPr>
            <p:nvPr/>
          </p:nvCxnSpPr>
          <p:spPr>
            <a:xfrm>
              <a:off x="5397501" y="5137152"/>
              <a:ext cx="727075" cy="2936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58" idx="2"/>
            </p:cNvCxnSpPr>
            <p:nvPr/>
          </p:nvCxnSpPr>
          <p:spPr>
            <a:xfrm flipH="1" flipV="1">
              <a:off x="2943225" y="3260725"/>
              <a:ext cx="539750" cy="1746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58" idx="1"/>
            </p:cNvCxnSpPr>
            <p:nvPr/>
          </p:nvCxnSpPr>
          <p:spPr>
            <a:xfrm flipH="1" flipV="1">
              <a:off x="3244850" y="2743200"/>
              <a:ext cx="330200" cy="3317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60" idx="1"/>
            </p:cNvCxnSpPr>
            <p:nvPr/>
          </p:nvCxnSpPr>
          <p:spPr>
            <a:xfrm flipH="1" flipV="1">
              <a:off x="5260976" y="3248025"/>
              <a:ext cx="546100" cy="56991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60" idx="0"/>
            </p:cNvCxnSpPr>
            <p:nvPr/>
          </p:nvCxnSpPr>
          <p:spPr>
            <a:xfrm flipH="1" flipV="1">
              <a:off x="5980114" y="2959100"/>
              <a:ext cx="19050" cy="77946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stCxn id="60" idx="7"/>
            </p:cNvCxnSpPr>
            <p:nvPr/>
          </p:nvCxnSpPr>
          <p:spPr>
            <a:xfrm flipV="1">
              <a:off x="6189664" y="3248025"/>
              <a:ext cx="511175" cy="56991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摺角紙張 73"/>
            <p:cNvSpPr/>
            <p:nvPr/>
          </p:nvSpPr>
          <p:spPr>
            <a:xfrm>
              <a:off x="973138" y="2906713"/>
              <a:ext cx="1150937" cy="2016126"/>
            </a:xfrm>
            <a:prstGeom prst="foldedCorner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5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4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…..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摺角紙張 73"/>
            <p:cNvSpPr/>
            <p:nvPr/>
          </p:nvSpPr>
          <p:spPr>
            <a:xfrm>
              <a:off x="7237414" y="2887663"/>
              <a:ext cx="1150937" cy="2016126"/>
            </a:xfrm>
            <a:prstGeom prst="foldedCorner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5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 dirty="0">
                  <a:solidFill>
                    <a:schemeClr val="tx1"/>
                  </a:solidFill>
                </a:rPr>
                <a:t>4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…..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755" name="Text Box 33"/>
            <p:cNvSpPr txBox="1">
              <a:spLocks noChangeArrowheads="1"/>
            </p:cNvSpPr>
            <p:nvPr/>
          </p:nvSpPr>
          <p:spPr bwMode="auto">
            <a:xfrm>
              <a:off x="468313" y="4956177"/>
              <a:ext cx="2087562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2000"/>
                <a:t>first-pass retrieval results</a:t>
              </a:r>
              <a:endParaRPr lang="en-US" altLang="zh-TW" sz="2000"/>
            </a:p>
          </p:txBody>
        </p:sp>
        <p:sp>
          <p:nvSpPr>
            <p:cNvPr id="73756" name="Text Box 34"/>
            <p:cNvSpPr txBox="1">
              <a:spLocks noChangeArrowheads="1"/>
            </p:cNvSpPr>
            <p:nvPr/>
          </p:nvSpPr>
          <p:spPr bwMode="auto">
            <a:xfrm>
              <a:off x="6732589" y="4987925"/>
              <a:ext cx="22320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2000">
                  <a:solidFill>
                    <a:srgbClr val="FF3300"/>
                  </a:solidFill>
                </a:rPr>
                <a:t>Re-ranked</a:t>
              </a:r>
              <a:endParaRPr lang="en-US" altLang="zh-TW" sz="2000">
                <a:solidFill>
                  <a:srgbClr val="FF3300"/>
                </a:solidFill>
              </a:endParaRPr>
            </a:p>
          </p:txBody>
        </p:sp>
        <p:sp>
          <p:nvSpPr>
            <p:cNvPr id="73757" name="AutoShape 35"/>
            <p:cNvSpPr>
              <a:spLocks noChangeArrowheads="1"/>
            </p:cNvSpPr>
            <p:nvPr/>
          </p:nvSpPr>
          <p:spPr bwMode="auto">
            <a:xfrm>
              <a:off x="2339976" y="3873500"/>
              <a:ext cx="503238" cy="288925"/>
            </a:xfrm>
            <a:prstGeom prst="rightArrow">
              <a:avLst>
                <a:gd name="adj1" fmla="val 50000"/>
                <a:gd name="adj2" fmla="val 43544"/>
              </a:avLst>
            </a:prstGeom>
            <a:solidFill>
              <a:schemeClr val="accent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8" name="AutoShape 36"/>
            <p:cNvSpPr>
              <a:spLocks noChangeArrowheads="1"/>
            </p:cNvSpPr>
            <p:nvPr/>
          </p:nvSpPr>
          <p:spPr bwMode="auto">
            <a:xfrm>
              <a:off x="6589713" y="3895726"/>
              <a:ext cx="503237" cy="288925"/>
            </a:xfrm>
            <a:prstGeom prst="rightArrow">
              <a:avLst>
                <a:gd name="adj1" fmla="val 50000"/>
                <a:gd name="adj2" fmla="val 43544"/>
              </a:avLst>
            </a:prstGeom>
            <a:solidFill>
              <a:schemeClr val="accent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3732" name="標題 1"/>
          <p:cNvSpPr txBox="1">
            <a:spLocks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4/4)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718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0" y="76200"/>
            <a:ext cx="9132888" cy="719138"/>
          </a:xfrm>
        </p:spPr>
        <p:txBody>
          <a:bodyPr>
            <a:normAutofit/>
          </a:bodyPr>
          <a:lstStyle/>
          <a:p>
            <a:pPr algn="l" eaLnBrk="1" hangingPunct="1"/>
            <a:r>
              <a:rPr kumimoji="1" lang="en-US" altLang="zh-TW" sz="3300" b="1" dirty="0" smtClean="0">
                <a:latin typeface="Times New Roman" pitchFamily="18" charset="0"/>
                <a:cs typeface="Times New Roman" pitchFamily="18" charset="0"/>
              </a:rPr>
              <a:t>PageRank and Random Walk (1/2)</a:t>
            </a:r>
            <a:endParaRPr kumimoji="1" lang="zh-TW" altLang="en-US" sz="3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228302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ranking by their relations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 web pages for Google search</a:t>
            </a:r>
          </a:p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having high connectivity to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high-score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popular (given higher scores)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6" name="群組 3"/>
          <p:cNvGrpSpPr>
            <a:grpSpLocks/>
          </p:cNvGrpSpPr>
          <p:nvPr/>
        </p:nvGrpSpPr>
        <p:grpSpPr bwMode="auto">
          <a:xfrm>
            <a:off x="609600" y="3213100"/>
            <a:ext cx="7491413" cy="3455988"/>
            <a:chOff x="609600" y="2444753"/>
            <a:chExt cx="7491413" cy="3455985"/>
          </a:xfrm>
        </p:grpSpPr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5219700" y="3797300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v</a:t>
              </a:r>
              <a:r>
                <a:rPr lang="en-US" altLang="zh-TW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5224463" y="5235575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v</a:t>
              </a:r>
              <a:r>
                <a:rPr lang="en-US" altLang="zh-TW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7410450" y="3794125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v</a:t>
              </a:r>
              <a:r>
                <a:rPr lang="en-US" altLang="zh-TW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7412038" y="5205413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v</a:t>
              </a:r>
              <a:r>
                <a:rPr lang="en-US" altLang="zh-TW" baseline="-2500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3082" name="AutoShape 11"/>
            <p:cNvCxnSpPr>
              <a:cxnSpLocks noChangeShapeType="1"/>
              <a:stCxn id="3078" idx="3"/>
              <a:endCxn id="3079" idx="1"/>
            </p:cNvCxnSpPr>
            <p:nvPr/>
          </p:nvCxnSpPr>
          <p:spPr bwMode="auto">
            <a:xfrm rot="16200000" flipH="1">
              <a:off x="4758531" y="4774407"/>
              <a:ext cx="1069975" cy="476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3" name="AutoShape 12"/>
            <p:cNvCxnSpPr>
              <a:cxnSpLocks noChangeShapeType="1"/>
              <a:stCxn id="3078" idx="0"/>
              <a:endCxn id="3080" idx="0"/>
            </p:cNvCxnSpPr>
            <p:nvPr/>
          </p:nvCxnSpPr>
          <p:spPr bwMode="auto">
            <a:xfrm rot="-5400000">
              <a:off x="6559550" y="2700338"/>
              <a:ext cx="3175" cy="2190750"/>
            </a:xfrm>
            <a:prstGeom prst="curvedConnector3">
              <a:avLst>
                <a:gd name="adj1" fmla="val 1265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4" name="AutoShape 13"/>
            <p:cNvCxnSpPr>
              <a:cxnSpLocks noChangeShapeType="1"/>
              <a:stCxn id="3080" idx="1"/>
              <a:endCxn id="3078" idx="7"/>
            </p:cNvCxnSpPr>
            <p:nvPr/>
          </p:nvCxnSpPr>
          <p:spPr bwMode="auto">
            <a:xfrm rot="-5400000" flipH="1" flipV="1">
              <a:off x="6559550" y="2951163"/>
              <a:ext cx="3175" cy="1841500"/>
            </a:xfrm>
            <a:prstGeom prst="curvedConnector3">
              <a:avLst>
                <a:gd name="adj1" fmla="val -96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5" name="AutoShape 14"/>
            <p:cNvCxnSpPr>
              <a:cxnSpLocks noChangeShapeType="1"/>
              <a:stCxn id="3078" idx="5"/>
              <a:endCxn id="3081" idx="2"/>
            </p:cNvCxnSpPr>
            <p:nvPr/>
          </p:nvCxnSpPr>
          <p:spPr bwMode="auto">
            <a:xfrm rot="16200000" flipH="1">
              <a:off x="5914231" y="3967957"/>
              <a:ext cx="1223963" cy="177165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6" name="AutoShape 15"/>
            <p:cNvCxnSpPr>
              <a:cxnSpLocks noChangeShapeType="1"/>
              <a:stCxn id="3081" idx="1"/>
              <a:endCxn id="3078" idx="6"/>
            </p:cNvCxnSpPr>
            <p:nvPr/>
          </p:nvCxnSpPr>
          <p:spPr bwMode="auto">
            <a:xfrm rot="5400000" flipH="1">
              <a:off x="5985668" y="3783807"/>
              <a:ext cx="1223963" cy="177165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7" name="AutoShape 16"/>
            <p:cNvCxnSpPr>
              <a:cxnSpLocks noChangeShapeType="1"/>
              <a:stCxn id="3081" idx="0"/>
              <a:endCxn id="3080" idx="4"/>
            </p:cNvCxnSpPr>
            <p:nvPr/>
          </p:nvCxnSpPr>
          <p:spPr bwMode="auto">
            <a:xfrm rot="5400000" flipH="1">
              <a:off x="7212013" y="4759325"/>
              <a:ext cx="890588" cy="1587"/>
            </a:xfrm>
            <a:prstGeom prst="curvedConnector3">
              <a:avLst>
                <a:gd name="adj1" fmla="val 4991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8" name="AutoShape 17"/>
            <p:cNvCxnSpPr>
              <a:cxnSpLocks noChangeShapeType="1"/>
              <a:stCxn id="3079" idx="5"/>
              <a:endCxn id="3081" idx="3"/>
            </p:cNvCxnSpPr>
            <p:nvPr/>
          </p:nvCxnSpPr>
          <p:spPr bwMode="auto">
            <a:xfrm rot="5400000" flipH="1" flipV="1">
              <a:off x="6549232" y="4745831"/>
              <a:ext cx="30162" cy="1838325"/>
            </a:xfrm>
            <a:prstGeom prst="curvedConnector3">
              <a:avLst>
                <a:gd name="adj1" fmla="val -1010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9" name="AutoShape 18"/>
            <p:cNvCxnSpPr>
              <a:cxnSpLocks noChangeShapeType="1"/>
              <a:stCxn id="3079" idx="7"/>
              <a:endCxn id="3080" idx="3"/>
            </p:cNvCxnSpPr>
            <p:nvPr/>
          </p:nvCxnSpPr>
          <p:spPr bwMode="auto">
            <a:xfrm flipV="1">
              <a:off x="5645150" y="4238625"/>
              <a:ext cx="1836738" cy="1073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0" name="AutoShape 20"/>
            <p:cNvCxnSpPr>
              <a:cxnSpLocks noChangeShapeType="1"/>
            </p:cNvCxnSpPr>
            <p:nvPr/>
          </p:nvCxnSpPr>
          <p:spPr bwMode="auto">
            <a:xfrm rot="-5400000" flipH="1" flipV="1">
              <a:off x="6559550" y="2951163"/>
              <a:ext cx="3175" cy="1841500"/>
            </a:xfrm>
            <a:prstGeom prst="curvedConnector3">
              <a:avLst>
                <a:gd name="adj1" fmla="val -9600005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91" name="Group 50"/>
            <p:cNvGrpSpPr>
              <a:grpSpLocks/>
            </p:cNvGrpSpPr>
            <p:nvPr/>
          </p:nvGrpSpPr>
          <p:grpSpPr bwMode="auto">
            <a:xfrm>
              <a:off x="5711825" y="4057650"/>
              <a:ext cx="1946275" cy="1223963"/>
              <a:chOff x="3598" y="2556"/>
              <a:chExt cx="1226" cy="771"/>
            </a:xfrm>
          </p:grpSpPr>
          <p:cxnSp>
            <p:nvCxnSpPr>
              <p:cNvPr id="3116" name="AutoShape 21"/>
              <p:cNvCxnSpPr>
                <a:cxnSpLocks noChangeShapeType="1"/>
              </p:cNvCxnSpPr>
              <p:nvPr/>
            </p:nvCxnSpPr>
            <p:spPr bwMode="auto">
              <a:xfrm rot="5400000" flipH="1">
                <a:off x="3770" y="2384"/>
                <a:ext cx="771" cy="1116"/>
              </a:xfrm>
              <a:prstGeom prst="curvedConnector2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7" name="AutoShape 30"/>
              <p:cNvCxnSpPr>
                <a:cxnSpLocks noChangeShapeType="1"/>
              </p:cNvCxnSpPr>
              <p:nvPr/>
            </p:nvCxnSpPr>
            <p:spPr bwMode="auto">
              <a:xfrm flipH="1" flipV="1">
                <a:off x="4823" y="2718"/>
                <a:ext cx="1" cy="561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92" name="Group 46"/>
            <p:cNvGrpSpPr>
              <a:grpSpLocks/>
            </p:cNvGrpSpPr>
            <p:nvPr/>
          </p:nvGrpSpPr>
          <p:grpSpPr bwMode="auto">
            <a:xfrm>
              <a:off x="5291138" y="3794125"/>
              <a:ext cx="2365375" cy="1671638"/>
              <a:chOff x="3333" y="2390"/>
              <a:chExt cx="1490" cy="1053"/>
            </a:xfrm>
          </p:grpSpPr>
          <p:cxnSp>
            <p:nvCxnSpPr>
              <p:cNvPr id="3113" name="AutoShape 23"/>
              <p:cNvCxnSpPr>
                <a:cxnSpLocks noChangeShapeType="1"/>
                <a:stCxn id="3078" idx="3"/>
                <a:endCxn id="3079" idx="1"/>
              </p:cNvCxnSpPr>
              <p:nvPr/>
            </p:nvCxnSpPr>
            <p:spPr bwMode="auto">
              <a:xfrm rot="16200000" flipH="1">
                <a:off x="2998" y="3007"/>
                <a:ext cx="674" cy="3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4" name="AutoShape 27"/>
              <p:cNvCxnSpPr>
                <a:cxnSpLocks noChangeShapeType="1"/>
              </p:cNvCxnSpPr>
              <p:nvPr/>
            </p:nvCxnSpPr>
            <p:spPr bwMode="auto">
              <a:xfrm rot="-5400000">
                <a:off x="4132" y="1701"/>
                <a:ext cx="2" cy="1380"/>
              </a:xfrm>
              <a:prstGeom prst="curvedConnector3">
                <a:avLst>
                  <a:gd name="adj1" fmla="val 13150005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5" name="AutoShape 34"/>
              <p:cNvCxnSpPr>
                <a:cxnSpLocks noChangeShapeType="1"/>
              </p:cNvCxnSpPr>
              <p:nvPr/>
            </p:nvCxnSpPr>
            <p:spPr bwMode="auto">
              <a:xfrm rot="16200000" flipH="1">
                <a:off x="3725" y="2500"/>
                <a:ext cx="771" cy="1116"/>
              </a:xfrm>
              <a:prstGeom prst="curvedConnector2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93" name="Group 48"/>
            <p:cNvGrpSpPr>
              <a:grpSpLocks/>
            </p:cNvGrpSpPr>
            <p:nvPr/>
          </p:nvGrpSpPr>
          <p:grpSpPr bwMode="auto">
            <a:xfrm>
              <a:off x="5645150" y="4238625"/>
              <a:ext cx="1838325" cy="1441450"/>
              <a:chOff x="3556" y="2670"/>
              <a:chExt cx="1158" cy="908"/>
            </a:xfrm>
          </p:grpSpPr>
          <p:cxnSp>
            <p:nvCxnSpPr>
              <p:cNvPr id="3111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3556" y="2670"/>
                <a:ext cx="1157" cy="676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2" name="AutoShape 3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125" y="2990"/>
                <a:ext cx="19" cy="1158"/>
              </a:xfrm>
              <a:prstGeom prst="curvedConnector3">
                <a:avLst>
                  <a:gd name="adj1" fmla="val -1010528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94" name="Group 49"/>
            <p:cNvGrpSpPr>
              <a:grpSpLocks/>
            </p:cNvGrpSpPr>
            <p:nvPr/>
          </p:nvGrpSpPr>
          <p:grpSpPr bwMode="auto">
            <a:xfrm>
              <a:off x="5497513" y="4906963"/>
              <a:ext cx="671512" cy="993775"/>
              <a:chOff x="3463" y="3091"/>
              <a:chExt cx="423" cy="626"/>
            </a:xfrm>
          </p:grpSpPr>
          <p:sp>
            <p:nvSpPr>
              <p:cNvPr id="3109" name="Text Box 40"/>
              <p:cNvSpPr txBox="1">
                <a:spLocks noChangeArrowheads="1"/>
              </p:cNvSpPr>
              <p:nvPr/>
            </p:nvSpPr>
            <p:spPr bwMode="auto">
              <a:xfrm>
                <a:off x="3463" y="3091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  <p:sp>
            <p:nvSpPr>
              <p:cNvPr id="3110" name="Text Box 41"/>
              <p:cNvSpPr txBox="1">
                <a:spLocks noChangeArrowheads="1"/>
              </p:cNvSpPr>
              <p:nvPr/>
            </p:nvSpPr>
            <p:spPr bwMode="auto">
              <a:xfrm>
                <a:off x="3570" y="3486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</p:grpSp>
        <p:sp>
          <p:nvSpPr>
            <p:cNvPr id="3095" name="Text Box 42"/>
            <p:cNvSpPr txBox="1">
              <a:spLocks noChangeArrowheads="1"/>
            </p:cNvSpPr>
            <p:nvPr/>
          </p:nvSpPr>
          <p:spPr bwMode="auto">
            <a:xfrm>
              <a:off x="7112000" y="36639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3096" name="Group 47"/>
            <p:cNvGrpSpPr>
              <a:grpSpLocks/>
            </p:cNvGrpSpPr>
            <p:nvPr/>
          </p:nvGrpSpPr>
          <p:grpSpPr bwMode="auto">
            <a:xfrm>
              <a:off x="4822825" y="3219450"/>
              <a:ext cx="1262063" cy="1397000"/>
              <a:chOff x="3038" y="2028"/>
              <a:chExt cx="795" cy="880"/>
            </a:xfrm>
          </p:grpSpPr>
          <p:sp>
            <p:nvSpPr>
              <p:cNvPr id="3106" name="Text Box 38"/>
              <p:cNvSpPr txBox="1">
                <a:spLocks noChangeArrowheads="1"/>
              </p:cNvSpPr>
              <p:nvPr/>
            </p:nvSpPr>
            <p:spPr bwMode="auto">
              <a:xfrm>
                <a:off x="3038" y="2666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 dirty="0">
                    <a:solidFill>
                      <a:srgbClr val="FF0000"/>
                    </a:solidFill>
                  </a:rPr>
                  <a:t>1/3</a:t>
                </a:r>
              </a:p>
            </p:txBody>
          </p:sp>
          <p:sp>
            <p:nvSpPr>
              <p:cNvPr id="3107" name="Text Box 39"/>
              <p:cNvSpPr txBox="1">
                <a:spLocks noChangeArrowheads="1"/>
              </p:cNvSpPr>
              <p:nvPr/>
            </p:nvSpPr>
            <p:spPr bwMode="auto">
              <a:xfrm>
                <a:off x="3381" y="2028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 dirty="0">
                    <a:solidFill>
                      <a:srgbClr val="FF0000"/>
                    </a:solidFill>
                  </a:rPr>
                  <a:t>1/3</a:t>
                </a:r>
              </a:p>
            </p:txBody>
          </p:sp>
          <p:sp>
            <p:nvSpPr>
              <p:cNvPr id="3108" name="Text Box 43"/>
              <p:cNvSpPr txBox="1">
                <a:spLocks noChangeArrowheads="1"/>
              </p:cNvSpPr>
              <p:nvPr/>
            </p:nvSpPr>
            <p:spPr bwMode="auto">
              <a:xfrm>
                <a:off x="3517" y="2677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1/3</a:t>
                </a:r>
              </a:p>
            </p:txBody>
          </p:sp>
        </p:grpSp>
        <p:grpSp>
          <p:nvGrpSpPr>
            <p:cNvPr id="3097" name="Group 51"/>
            <p:cNvGrpSpPr>
              <a:grpSpLocks/>
            </p:cNvGrpSpPr>
            <p:nvPr/>
          </p:nvGrpSpPr>
          <p:grpSpPr bwMode="auto">
            <a:xfrm>
              <a:off x="6972300" y="4808538"/>
              <a:ext cx="1128713" cy="425450"/>
              <a:chOff x="4392" y="3029"/>
              <a:chExt cx="711" cy="268"/>
            </a:xfrm>
          </p:grpSpPr>
          <p:sp>
            <p:nvSpPr>
              <p:cNvPr id="3104" name="Text Box 44"/>
              <p:cNvSpPr txBox="1">
                <a:spLocks noChangeArrowheads="1"/>
              </p:cNvSpPr>
              <p:nvPr/>
            </p:nvSpPr>
            <p:spPr bwMode="auto">
              <a:xfrm>
                <a:off x="4787" y="3029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  <p:sp>
            <p:nvSpPr>
              <p:cNvPr id="3105" name="Text Box 45"/>
              <p:cNvSpPr txBox="1">
                <a:spLocks noChangeArrowheads="1"/>
              </p:cNvSpPr>
              <p:nvPr/>
            </p:nvSpPr>
            <p:spPr bwMode="auto">
              <a:xfrm>
                <a:off x="4392" y="3066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</p:grpSp>
        <p:grpSp>
          <p:nvGrpSpPr>
            <p:cNvPr id="3098" name="Group 57"/>
            <p:cNvGrpSpPr>
              <a:grpSpLocks/>
            </p:cNvGrpSpPr>
            <p:nvPr/>
          </p:nvGrpSpPr>
          <p:grpSpPr bwMode="auto">
            <a:xfrm>
              <a:off x="609600" y="2444753"/>
              <a:ext cx="4005263" cy="2592389"/>
              <a:chOff x="384" y="1540"/>
              <a:chExt cx="2523" cy="1633"/>
            </a:xfrm>
          </p:grpSpPr>
          <p:sp>
            <p:nvSpPr>
              <p:cNvPr id="3100" name="AutoShape 52"/>
              <p:cNvSpPr>
                <a:spLocks noChangeArrowheads="1"/>
              </p:cNvSpPr>
              <p:nvPr/>
            </p:nvSpPr>
            <p:spPr bwMode="auto">
              <a:xfrm>
                <a:off x="2535" y="2137"/>
                <a:ext cx="372" cy="301"/>
              </a:xfrm>
              <a:prstGeom prst="leftArrow">
                <a:avLst>
                  <a:gd name="adj1" fmla="val 50000"/>
                  <a:gd name="adj2" fmla="val 3089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aphicFrame>
            <p:nvGraphicFramePr>
              <p:cNvPr id="3101" name="Object 2"/>
              <p:cNvGraphicFramePr>
                <a:graphicFrameLocks noChangeAspect="1"/>
              </p:cNvGraphicFramePr>
              <p:nvPr/>
            </p:nvGraphicFramePr>
            <p:xfrm>
              <a:off x="384" y="1676"/>
              <a:ext cx="1840" cy="14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7" name="方程式" r:id="rId4" imgW="1155700" imgH="939800" progId="Equation.3">
                      <p:embed/>
                    </p:oleObj>
                  </mc:Choice>
                  <mc:Fallback>
                    <p:oleObj name="方程式" r:id="rId4" imgW="1155700" imgH="93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676"/>
                            <a:ext cx="1840" cy="14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2" name="Text Box 55"/>
              <p:cNvSpPr txBox="1">
                <a:spLocks noChangeArrowheads="1"/>
              </p:cNvSpPr>
              <p:nvPr/>
            </p:nvSpPr>
            <p:spPr bwMode="auto">
              <a:xfrm>
                <a:off x="1220" y="1540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from</a:t>
                </a:r>
              </a:p>
            </p:txBody>
          </p:sp>
          <p:sp>
            <p:nvSpPr>
              <p:cNvPr id="3103" name="Text Box 56"/>
              <p:cNvSpPr txBox="1">
                <a:spLocks noChangeArrowheads="1"/>
              </p:cNvSpPr>
              <p:nvPr/>
            </p:nvSpPr>
            <p:spPr bwMode="auto">
              <a:xfrm>
                <a:off x="2114" y="2314"/>
                <a:ext cx="289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to</a:t>
                </a:r>
              </a:p>
            </p:txBody>
          </p:sp>
        </p:grpSp>
        <p:sp>
          <p:nvSpPr>
            <p:cNvPr id="3099" name="文字方塊 42"/>
            <p:cNvSpPr txBox="1">
              <a:spLocks noChangeArrowheads="1"/>
            </p:cNvSpPr>
            <p:nvPr/>
          </p:nvSpPr>
          <p:spPr bwMode="auto">
            <a:xfrm>
              <a:off x="1466850" y="5242818"/>
              <a:ext cx="18811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/>
                <a:t>Transition matrix</a:t>
              </a:r>
              <a:endParaRPr lang="zh-TW" altLang="en-US" dirty="0"/>
            </a:p>
          </p:txBody>
        </p:sp>
      </p:grp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0" y="76200"/>
            <a:ext cx="9132888" cy="71913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PageRank and Random Walk (2/2)</a:t>
            </a:r>
            <a:endParaRPr lang="zh-TW" altLang="en-US" sz="3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907200"/>
                <a:ext cx="9144000" cy="4995085"/>
              </a:xfrm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score of each object is related to the score of its neighbors and its prior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</a:t>
                </a:r>
              </a:p>
              <a:p>
                <a:pPr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steady state</a:t>
                </a:r>
              </a:p>
              <a:p>
                <a:pPr eaLnBrk="1" hangingPunct="1"/>
                <a:endParaRPr lang="en-US" altLang="zh-TW" dirty="0" smtClean="0"/>
              </a:p>
              <a:p>
                <a:pPr eaLnBrk="1" hangingPunct="1"/>
                <a:endParaRPr lang="en-US" altLang="zh-TW" dirty="0" smtClean="0"/>
              </a:p>
              <a:p>
                <a:pPr eaLnBrk="1" hangingPunct="1"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matrix form</a:t>
                </a:r>
              </a:p>
              <a:p>
                <a:pPr marL="400050" lvl="1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m:rPr>
                          <m:aln/>
                        </m:rPr>
                        <a:rPr kumimoji="1" lang="en-US" altLang="zh-TW" sz="2200" i="1">
                          <a:latin typeface="Cambria Math"/>
                        </a:rPr>
                        <m:t>=</m:t>
                      </m:r>
                      <m:r>
                        <a:rPr kumimoji="1" lang="en-US" altLang="zh-TW" sz="2200" i="1">
                          <a:latin typeface="Cambria Math"/>
                        </a:rPr>
                        <m:t>𝛼</m:t>
                      </m:r>
                      <m:r>
                        <a:rPr kumimoji="1" lang="en-US" altLang="zh-TW" sz="2200" b="0" i="1" smtClean="0">
                          <a:latin typeface="Cambria Math"/>
                        </a:rPr>
                        <m:t>𝑃</m:t>
                      </m:r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kumimoji="1" lang="en-US" altLang="zh-TW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1−</m:t>
                          </m:r>
                          <m:r>
                            <a:rPr kumimoji="1" lang="en-US" altLang="zh-TW" sz="2200" i="1">
                              <a:latin typeface="Cambria Math"/>
                            </a:rPr>
                            <m:t>𝛼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TW" sz="2200" i="1">
                          <a:latin typeface="Cambria Math"/>
                        </a:rPr>
                        <m:t>=</m:t>
                      </m:r>
                      <m:r>
                        <a:rPr kumimoji="1" lang="en-US" altLang="zh-TW" sz="2200" i="1">
                          <a:latin typeface="Cambria Math"/>
                        </a:rPr>
                        <m:t>𝛼</m:t>
                      </m:r>
                      <m:r>
                        <a:rPr kumimoji="1" lang="en-US" altLang="zh-TW" sz="2200" i="1">
                          <a:latin typeface="Cambria Math"/>
                        </a:rPr>
                        <m:t>𝑃</m:t>
                      </m:r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kumimoji="1" lang="en-US" altLang="zh-TW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1−</m:t>
                          </m:r>
                          <m:r>
                            <a:rPr kumimoji="1" lang="en-US" altLang="zh-TW" sz="2200" i="1">
                              <a:latin typeface="Cambria Math"/>
                            </a:rPr>
                            <m:t>𝛼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𝑣</m:t>
                          </m:r>
                        </m:e>
                      </m:acc>
                      <m:sSup>
                        <m:sSupPr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TW" sz="2200" i="1">
                              <a:latin typeface="Cambria Math"/>
                              <a:ea typeface="Cambria Math"/>
                            </a:rPr>
                            <m:t>Τ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TW" sz="2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𝛼</m:t>
                          </m:r>
                          <m:r>
                            <a:rPr kumimoji="1" lang="en-US" altLang="zh-TW" sz="2200" i="1">
                              <a:latin typeface="Cambria Math"/>
                            </a:rPr>
                            <m:t>𝑃</m:t>
                          </m:r>
                          <m:r>
                            <a:rPr kumimoji="1" lang="en-US" altLang="zh-TW" sz="22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zh-TW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2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zh-TW" sz="2200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kumimoji="1" lang="zh-TW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2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sSup>
                            <m:sSupPr>
                              <m:ctrlPr>
                                <a:rPr kumimoji="1" lang="zh-TW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zh-TW" sz="2200" i="1">
                                  <a:latin typeface="Cambria Math"/>
                                  <a:ea typeface="Cambria Math"/>
                                </a:rPr>
                                <m:t>Τ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kumimoji="1" lang="en-US" altLang="zh-TW" sz="2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zh-TW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zh-TW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2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TW" altLang="zh-TW" sz="2200" dirty="0" smtClean="0"/>
              </a:p>
              <a:p>
                <a:pPr lvl="1">
                  <a:spcBef>
                    <a:spcPts val="1800"/>
                  </a:spcBef>
                  <a:buFont typeface="Cambria Math" pitchFamily="18" charset="0"/>
                  <a:buChar char="–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solution to the eigenvalue problem</a:t>
                </a:r>
              </a:p>
            </p:txBody>
          </p:sp>
        </mc:Choice>
        <mc:Fallback xmlns="">
          <p:sp>
            <p:nvSpPr>
              <p:cNvPr id="512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7200"/>
                <a:ext cx="9144000" cy="4995085"/>
              </a:xfrm>
              <a:blipFill rotWithShape="1">
                <a:blip r:embed="rId4"/>
                <a:stretch>
                  <a:fillRect l="-867" t="-977" r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699792" y="2060575"/>
            <a:ext cx="5327848" cy="1727133"/>
            <a:chOff x="1547664" y="2060302"/>
            <a:chExt cx="5327848" cy="1727133"/>
          </a:xfrm>
        </p:grpSpPr>
        <p:graphicFrame>
          <p:nvGraphicFramePr>
            <p:cNvPr id="51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729434"/>
                </p:ext>
              </p:extLst>
            </p:nvPr>
          </p:nvGraphicFramePr>
          <p:xfrm>
            <a:off x="2380060" y="2060302"/>
            <a:ext cx="3981450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5" name="方程式" r:id="rId5" imgW="1574640" imgH="355320" progId="Equation.3">
                    <p:embed/>
                  </p:oleObj>
                </mc:Choice>
                <mc:Fallback>
                  <p:oleObj name="方程式" r:id="rId5" imgW="15746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060" y="2060302"/>
                          <a:ext cx="3981450" cy="898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文字方塊 4"/>
            <p:cNvSpPr txBox="1">
              <a:spLocks noChangeArrowheads="1"/>
            </p:cNvSpPr>
            <p:nvPr/>
          </p:nvSpPr>
          <p:spPr bwMode="auto">
            <a:xfrm>
              <a:off x="2627313" y="3286398"/>
              <a:ext cx="21859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/>
                <a:t>Score propagation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/>
            <p:nvPr/>
          </p:nvCxnSpPr>
          <p:spPr bwMode="auto">
            <a:xfrm flipH="1" flipV="1">
              <a:off x="3563889" y="2926036"/>
              <a:ext cx="156418" cy="493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9" name="文字方塊 8"/>
            <p:cNvSpPr txBox="1">
              <a:spLocks noChangeArrowheads="1"/>
            </p:cNvSpPr>
            <p:nvPr/>
          </p:nvSpPr>
          <p:spPr bwMode="auto">
            <a:xfrm>
              <a:off x="5580112" y="3419135"/>
              <a:ext cx="12954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/>
                <a:t>Prior score</a:t>
              </a:r>
              <a:endParaRPr lang="zh-TW" altLang="en-US" dirty="0"/>
            </a:p>
          </p:txBody>
        </p:sp>
        <p:cxnSp>
          <p:nvCxnSpPr>
            <p:cNvPr id="10" name="直線單箭頭接點 9"/>
            <p:cNvCxnSpPr/>
            <p:nvPr/>
          </p:nvCxnSpPr>
          <p:spPr bwMode="auto">
            <a:xfrm flipV="1">
              <a:off x="6227812" y="2637111"/>
              <a:ext cx="0" cy="902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4"/>
            <p:cNvSpPr txBox="1">
              <a:spLocks noChangeArrowheads="1"/>
            </p:cNvSpPr>
            <p:nvPr/>
          </p:nvSpPr>
          <p:spPr bwMode="auto">
            <a:xfrm>
              <a:off x="1547664" y="2845629"/>
              <a:ext cx="13681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final score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 bwMode="auto">
            <a:xfrm flipV="1">
              <a:off x="2424460" y="2637111"/>
              <a:ext cx="131316" cy="288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4"/>
            <p:cNvSpPr txBox="1">
              <a:spLocks noChangeArrowheads="1"/>
            </p:cNvSpPr>
            <p:nvPr/>
          </p:nvSpPr>
          <p:spPr bwMode="auto">
            <a:xfrm>
              <a:off x="3859912" y="2918098"/>
              <a:ext cx="2185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interpolation weight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/>
            <p:nvPr/>
          </p:nvCxnSpPr>
          <p:spPr bwMode="auto">
            <a:xfrm flipV="1">
              <a:off x="4952905" y="2528584"/>
              <a:ext cx="771223" cy="5017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466604" y="4005064"/>
                <a:ext cx="2257524" cy="43697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zh-TW" altLang="zh-TW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2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TW" altLang="zh-TW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TW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, ⋯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zh-TW" sz="2200" i="1" smtClean="0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04" y="4005064"/>
                <a:ext cx="2257524" cy="436979"/>
              </a:xfrm>
              <a:prstGeom prst="rect">
                <a:avLst/>
              </a:prstGeom>
              <a:blipFill rotWithShape="1">
                <a:blip r:embed="rId7"/>
                <a:stretch>
                  <a:fillRect l="-3514" t="-1388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211960" y="4640126"/>
                <a:ext cx="4752528" cy="445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a:rPr lang="en-US" altLang="zh-TW" sz="22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zh-TW" altLang="zh-TW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sz="2200" i="1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  <m:r>
                      <a:rPr lang="en-US" altLang="zh-TW" sz="2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1, 1, 1,⋯, 1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</a:rPr>
                      <m:t>,</m:t>
                    </m:r>
                    <m:r>
                      <a:rPr lang="en-US" altLang="zh-TW" sz="2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sz="2200" i="1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  <m:acc>
                      <m:accPr>
                        <m:chr m:val="⃗"/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22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2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200" i="1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640126"/>
                <a:ext cx="4752528" cy="445058"/>
              </a:xfrm>
              <a:prstGeom prst="rect">
                <a:avLst/>
              </a:prstGeom>
              <a:blipFill rotWithShape="1">
                <a:blip r:embed="rId8"/>
                <a:stretch>
                  <a:fillRect l="-1667" t="-120548" b="-1835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96136" y="4005064"/>
                <a:ext cx="2376264" cy="43697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zh-TW" altLang="zh-TW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altLang="zh-TW" sz="2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TW" altLang="zh-TW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TW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/>
                              </a:rPr>
                              <m:t>, ⋯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zh-TW" sz="2200" i="1" smtClean="0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005064"/>
                <a:ext cx="2376264" cy="436979"/>
              </a:xfrm>
              <a:prstGeom prst="rect">
                <a:avLst/>
              </a:prstGeom>
              <a:blipFill rotWithShape="1">
                <a:blip r:embed="rId9"/>
                <a:stretch>
                  <a:fillRect l="-3333" t="-1388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2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11189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For Graph and Random walk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Kurt Bryan</a:t>
            </a:r>
            <a:r>
              <a:rPr lang="en-US" altLang="zh-TW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Tanya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Leise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$25,000,000,000 eigenvector: the linear algebra behind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Amy. N.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Langville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Carl.D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Meyer, “Deeper inside PageRank”, Internet Mathematics, Vol. 1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“Improved Spoken Term Detection with Graph-Based Re-Ranking in Feature Space”, in ICASSP 2011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Open-Vocabulary Retrieval of Spoken Content with Shorter/Longer Queries Considering Word/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Subword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-based Acoustic Feature Similarity”,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Interspeech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2012</a:t>
            </a:r>
            <a:endParaRPr lang="zh-TW" altLang="en-US" sz="2200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Support Vector Machine (SVM) (1/2)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4788024" y="2005856"/>
            <a:ext cx="4032448" cy="2520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114156" y="1340768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V="1">
            <a:off x="6878352" y="3092264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/>
          <p:cNvGrpSpPr/>
          <p:nvPr/>
        </p:nvGrpSpPr>
        <p:grpSpPr>
          <a:xfrm>
            <a:off x="5436096" y="3302000"/>
            <a:ext cx="1656184" cy="1334244"/>
            <a:chOff x="899592" y="3861048"/>
            <a:chExt cx="1656184" cy="1334244"/>
          </a:xfrm>
        </p:grpSpPr>
        <p:sp>
          <p:nvSpPr>
            <p:cNvPr id="33" name="橢圓 32"/>
            <p:cNvSpPr/>
            <p:nvPr/>
          </p:nvSpPr>
          <p:spPr>
            <a:xfrm>
              <a:off x="1079624" y="386104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1403648" y="425710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1956420" y="414908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2447776" y="47611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2051720" y="49135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1547664" y="472514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899592" y="45811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1367656" y="5087292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5910458" y="1436142"/>
            <a:ext cx="2304240" cy="1763572"/>
            <a:chOff x="1373954" y="1995190"/>
            <a:chExt cx="2304240" cy="1763572"/>
          </a:xfrm>
        </p:grpSpPr>
        <p:grpSp>
          <p:nvGrpSpPr>
            <p:cNvPr id="44" name="群組 43"/>
            <p:cNvGrpSpPr/>
            <p:nvPr/>
          </p:nvGrpSpPr>
          <p:grpSpPr>
            <a:xfrm rot="2537326">
              <a:off x="1763688" y="1995190"/>
              <a:ext cx="144000" cy="144000"/>
              <a:chOff x="1763688" y="1995190"/>
              <a:chExt cx="144000" cy="144000"/>
            </a:xfrm>
          </p:grpSpPr>
          <p:cxnSp>
            <p:nvCxnSpPr>
              <p:cNvPr id="42" name="直線接點 4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 rot="2537326">
              <a:off x="1707102" y="2954654"/>
              <a:ext cx="144000" cy="144000"/>
              <a:chOff x="1763688" y="1995190"/>
              <a:chExt cx="144000" cy="144000"/>
            </a:xfrm>
          </p:grpSpPr>
          <p:cxnSp>
            <p:nvCxnSpPr>
              <p:cNvPr id="46" name="直線接點 45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群組 47"/>
            <p:cNvGrpSpPr/>
            <p:nvPr/>
          </p:nvGrpSpPr>
          <p:grpSpPr>
            <a:xfrm rot="2537326">
              <a:off x="2814114" y="3614762"/>
              <a:ext cx="144000" cy="144000"/>
              <a:chOff x="1763688" y="1995190"/>
              <a:chExt cx="144000" cy="144000"/>
            </a:xfrm>
          </p:grpSpPr>
          <p:cxnSp>
            <p:nvCxnSpPr>
              <p:cNvPr id="49" name="直線接點 48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/>
            <p:cNvGrpSpPr/>
            <p:nvPr/>
          </p:nvGrpSpPr>
          <p:grpSpPr>
            <a:xfrm rot="2537326">
              <a:off x="2966514" y="2954654"/>
              <a:ext cx="144000" cy="144000"/>
              <a:chOff x="1763688" y="1995190"/>
              <a:chExt cx="144000" cy="144000"/>
            </a:xfrm>
          </p:grpSpPr>
          <p:cxnSp>
            <p:nvCxnSpPr>
              <p:cNvPr id="52" name="直線接點 5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群組 53"/>
            <p:cNvGrpSpPr/>
            <p:nvPr/>
          </p:nvGrpSpPr>
          <p:grpSpPr>
            <a:xfrm rot="2537326">
              <a:off x="2225446" y="2738630"/>
              <a:ext cx="144000" cy="144000"/>
              <a:chOff x="1763688" y="1995190"/>
              <a:chExt cx="144000" cy="144000"/>
            </a:xfrm>
          </p:grpSpPr>
          <p:cxnSp>
            <p:nvCxnSpPr>
              <p:cNvPr id="55" name="直線接點 54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群組 56"/>
            <p:cNvGrpSpPr/>
            <p:nvPr/>
          </p:nvGrpSpPr>
          <p:grpSpPr>
            <a:xfrm rot="2537326">
              <a:off x="2377846" y="2234574"/>
              <a:ext cx="144000" cy="144000"/>
              <a:chOff x="1763688" y="1995190"/>
              <a:chExt cx="144000" cy="144000"/>
            </a:xfrm>
          </p:grpSpPr>
          <p:cxnSp>
            <p:nvCxnSpPr>
              <p:cNvPr id="58" name="直線接點 5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群組 59"/>
            <p:cNvGrpSpPr/>
            <p:nvPr/>
          </p:nvGrpSpPr>
          <p:grpSpPr>
            <a:xfrm rot="2537326">
              <a:off x="3174154" y="2386974"/>
              <a:ext cx="144000" cy="144000"/>
              <a:chOff x="1763688" y="1995190"/>
              <a:chExt cx="144000" cy="144000"/>
            </a:xfrm>
          </p:grpSpPr>
          <p:cxnSp>
            <p:nvCxnSpPr>
              <p:cNvPr id="61" name="直線接點 60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/>
            <p:cNvGrpSpPr/>
            <p:nvPr/>
          </p:nvGrpSpPr>
          <p:grpSpPr>
            <a:xfrm rot="2537326">
              <a:off x="3326554" y="3327298"/>
              <a:ext cx="144000" cy="144000"/>
              <a:chOff x="1763688" y="1995190"/>
              <a:chExt cx="144000" cy="144000"/>
            </a:xfrm>
          </p:grpSpPr>
          <p:cxnSp>
            <p:nvCxnSpPr>
              <p:cNvPr id="64" name="直線接點 63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/>
            <p:cNvGrpSpPr/>
            <p:nvPr/>
          </p:nvGrpSpPr>
          <p:grpSpPr>
            <a:xfrm rot="2537326">
              <a:off x="2585486" y="3170678"/>
              <a:ext cx="144000" cy="144000"/>
              <a:chOff x="1763688" y="1995190"/>
              <a:chExt cx="144000" cy="144000"/>
            </a:xfrm>
          </p:grpSpPr>
          <p:cxnSp>
            <p:nvCxnSpPr>
              <p:cNvPr id="67" name="直線接點 66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/>
            <p:cNvGrpSpPr/>
            <p:nvPr/>
          </p:nvGrpSpPr>
          <p:grpSpPr>
            <a:xfrm rot="2537326">
              <a:off x="1373954" y="2319186"/>
              <a:ext cx="144000" cy="144000"/>
              <a:chOff x="1763688" y="1995190"/>
              <a:chExt cx="144000" cy="144000"/>
            </a:xfrm>
          </p:grpSpPr>
          <p:cxnSp>
            <p:nvCxnSpPr>
              <p:cNvPr id="70" name="直線接點 6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群組 71"/>
            <p:cNvGrpSpPr/>
            <p:nvPr/>
          </p:nvGrpSpPr>
          <p:grpSpPr>
            <a:xfrm rot="2537326">
              <a:off x="3534194" y="2895250"/>
              <a:ext cx="144000" cy="144000"/>
              <a:chOff x="1763688" y="1995190"/>
              <a:chExt cx="144000" cy="144000"/>
            </a:xfrm>
          </p:grpSpPr>
          <p:cxnSp>
            <p:nvCxnSpPr>
              <p:cNvPr id="73" name="直線接點 72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/>
          <p:cNvGrpSpPr/>
          <p:nvPr/>
        </p:nvGrpSpPr>
        <p:grpSpPr>
          <a:xfrm>
            <a:off x="7380312" y="4382120"/>
            <a:ext cx="504056" cy="461665"/>
            <a:chOff x="2843808" y="4941168"/>
            <a:chExt cx="504056" cy="461665"/>
          </a:xfrm>
        </p:grpSpPr>
        <p:sp>
          <p:nvSpPr>
            <p:cNvPr id="75" name="橢圓 74"/>
            <p:cNvSpPr/>
            <p:nvPr/>
          </p:nvSpPr>
          <p:spPr>
            <a:xfrm>
              <a:off x="2843808" y="5049192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2915816" y="4941168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1F497D"/>
                  </a:solidFill>
                  <a:latin typeface="Calibri"/>
                  <a:ea typeface="新細明體"/>
                </a:rPr>
                <a:t>A</a:t>
              </a:r>
              <a:endParaRPr kumimoji="0" lang="zh-TW" altLang="en-US" sz="2400" dirty="0">
                <a:solidFill>
                  <a:srgbClr val="1F497D"/>
                </a:solidFill>
                <a:latin typeface="Calibri"/>
                <a:ea typeface="新細明體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8101186" y="2970536"/>
            <a:ext cx="532406" cy="461665"/>
            <a:chOff x="3564682" y="3529584"/>
            <a:chExt cx="532406" cy="461665"/>
          </a:xfrm>
        </p:grpSpPr>
        <p:grpSp>
          <p:nvGrpSpPr>
            <p:cNvPr id="77" name="群組 76"/>
            <p:cNvGrpSpPr/>
            <p:nvPr/>
          </p:nvGrpSpPr>
          <p:grpSpPr>
            <a:xfrm rot="2537326">
              <a:off x="3564682" y="3687906"/>
              <a:ext cx="144000" cy="144000"/>
              <a:chOff x="1763688" y="1995190"/>
              <a:chExt cx="144000" cy="144000"/>
            </a:xfrm>
          </p:grpSpPr>
          <p:cxnSp>
            <p:nvCxnSpPr>
              <p:cNvPr id="78" name="直線接點 7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字方塊 80"/>
            <p:cNvSpPr txBox="1"/>
            <p:nvPr/>
          </p:nvSpPr>
          <p:spPr>
            <a:xfrm>
              <a:off x="3665040" y="352958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FF0000"/>
                  </a:solidFill>
                  <a:latin typeface="Calibri"/>
                  <a:ea typeface="新細明體"/>
                </a:rPr>
                <a:t>B</a:t>
              </a:r>
              <a:endParaRPr kumimoji="0" lang="zh-TW" altLang="en-US" sz="2400" dirty="0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0" y="907200"/>
            <a:ext cx="4644008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Problem definition</a:t>
            </a:r>
          </a:p>
          <a:p>
            <a:pPr marL="742950" lvl="1" indent="-285750" fontAlgn="base"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ea typeface="華康魏碑體" pitchFamily="65" charset="-120"/>
              </a:rPr>
              <a:t>suppose </a:t>
            </a:r>
            <a:r>
              <a:rPr lang="en-US" altLang="zh-TW" sz="2200" dirty="0">
                <a:latin typeface="Times New Roman" panose="02020603050405020304" pitchFamily="18" charset="0"/>
                <a:ea typeface="華康魏碑體" pitchFamily="65" charset="-120"/>
              </a:rPr>
              <a:t>there are two classes of objects (positive and negative</a:t>
            </a:r>
            <a:r>
              <a:rPr lang="en-US" altLang="zh-TW" sz="2200" dirty="0" smtClean="0">
                <a:latin typeface="Times New Roman" panose="02020603050405020304" pitchFamily="18" charset="0"/>
                <a:ea typeface="華康魏碑體" pitchFamily="65" charset="-120"/>
              </a:rPr>
              <a:t>)</a:t>
            </a:r>
          </a:p>
          <a:p>
            <a:pPr marL="742950" lvl="1" indent="-285750" fontAlgn="base"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classify new objects given  training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Represent each object as an N-dimensional feature vector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o: positive example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x: negative example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Find a </a:t>
            </a:r>
            <a:r>
              <a:rPr lang="en-US" altLang="zh-TW" sz="2400" b="1" dirty="0" err="1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hyperplane</a:t>
            </a: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separating positive and negative </a:t>
            </a:r>
            <a:r>
              <a:rPr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</a:t>
            </a:r>
          </a:p>
          <a:p>
            <a:pPr marL="342900" indent="-34290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Classify </a:t>
            </a:r>
            <a:r>
              <a:rPr lang="en-US" altLang="zh-TW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new objects </a:t>
            </a: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by this </a:t>
            </a:r>
            <a:r>
              <a:rPr lang="en-US" altLang="zh-TW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hyperplane</a:t>
            </a:r>
            <a:endParaRPr lang="en-US" altLang="zh-TW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fontAlgn="auto">
              <a:spcBef>
                <a:spcPts val="30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point </a:t>
            </a: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is positive,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point </a:t>
            </a: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is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endParaRPr lang="zh-TW" altLang="en-US" sz="2400" b="1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0" y="4267200"/>
            <a:ext cx="9175750" cy="257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42900" indent="-342900"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2200" b="1" dirty="0">
                <a:latin typeface="Times New Roman" panose="02020603050405020304" pitchFamily="18" charset="0"/>
                <a:ea typeface="華康魏碑體" pitchFamily="65" charset="-120"/>
              </a:rPr>
              <a:t>Many hand-held devices with multimedia functionalities available</a:t>
            </a:r>
          </a:p>
          <a:p>
            <a:pPr marL="342900" indent="-342900"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2200" b="1" dirty="0">
                <a:latin typeface="Times New Roman" panose="02020603050405020304" pitchFamily="18" charset="0"/>
                <a:ea typeface="華康魏碑體" pitchFamily="65" charset="-120"/>
              </a:rPr>
              <a:t>Unlimited quantities of multimedia content fast growing over the Internet</a:t>
            </a:r>
          </a:p>
          <a:p>
            <a:pPr marL="342900" indent="-342900"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2200" b="1" dirty="0">
                <a:latin typeface="Times New Roman" panose="02020603050405020304" pitchFamily="18" charset="0"/>
                <a:ea typeface="華康魏碑體" pitchFamily="65" charset="-120"/>
              </a:rPr>
              <a:t>User-content interaction necessary for retrieval can be accomplished by spoken and multi-modal dialogues</a:t>
            </a:r>
          </a:p>
          <a:p>
            <a:pPr marL="342900" indent="-342900" eaLnBrk="1" fontAlgn="base" hangingPunct="1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2200" b="1" dirty="0">
                <a:latin typeface="Times New Roman" panose="02020603050405020304" pitchFamily="18" charset="0"/>
                <a:ea typeface="華康魏碑體" pitchFamily="65" charset="-120"/>
              </a:rPr>
              <a:t>Network access is primarily text-based today, but almost all roles of texts can be accomplished by voice</a:t>
            </a:r>
          </a:p>
        </p:txBody>
      </p:sp>
      <p:sp>
        <p:nvSpPr>
          <p:cNvPr id="23556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Wireless and Multimedia Technologies are Creating An Environment for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Speech-based Information 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Retrieval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0" y="8892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7043" name="群組 3"/>
          <p:cNvGrpSpPr>
            <a:grpSpLocks/>
          </p:cNvGrpSpPr>
          <p:nvPr/>
        </p:nvGrpSpPr>
        <p:grpSpPr bwMode="auto">
          <a:xfrm>
            <a:off x="247650" y="1125538"/>
            <a:ext cx="8640763" cy="3079750"/>
            <a:chOff x="395288" y="1125537"/>
            <a:chExt cx="8640763" cy="3352797"/>
          </a:xfrm>
        </p:grpSpPr>
        <p:sp>
          <p:nvSpPr>
            <p:cNvPr id="23558" name="AutoShape 2"/>
            <p:cNvSpPr>
              <a:spLocks noChangeArrowheads="1"/>
            </p:cNvSpPr>
            <p:nvPr/>
          </p:nvSpPr>
          <p:spPr bwMode="auto">
            <a:xfrm>
              <a:off x="7812089" y="3284535"/>
              <a:ext cx="1223962" cy="1081086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solidFill>
                    <a:srgbClr val="000066"/>
                  </a:solidFill>
                  <a:ea typeface="全真魏碑體" pitchFamily="49" charset="-120"/>
                </a:rPr>
                <a:t>Multimedia</a:t>
              </a:r>
              <a:r>
                <a:rPr lang="en-US" altLang="zh-TW" sz="1400"/>
                <a:t> </a:t>
              </a:r>
              <a:r>
                <a:rPr lang="en-US" altLang="zh-TW" sz="1400">
                  <a:solidFill>
                    <a:srgbClr val="000066"/>
                  </a:solidFill>
                  <a:ea typeface="全真魏碑體" pitchFamily="49" charset="-120"/>
                </a:rPr>
                <a:t>Content Analysis</a:t>
              </a:r>
            </a:p>
          </p:txBody>
        </p:sp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 flipH="1">
              <a:off x="1116013" y="1773629"/>
              <a:ext cx="1431925" cy="57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voice information</a:t>
              </a:r>
              <a:endParaRPr lang="en-US" altLang="zh-TW" sz="1400" dirty="0" smtClean="0">
                <a:solidFill>
                  <a:srgbClr val="663300"/>
                </a:solidFill>
                <a:latin typeface="+mn-lt"/>
                <a:ea typeface="標楷體" pitchFamily="65" charset="-120"/>
              </a:endParaRPr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 flipH="1">
              <a:off x="7740651" y="1268981"/>
              <a:ext cx="1295400" cy="1510487"/>
            </a:xfrm>
            <a:prstGeom prst="flowChartMagneticDisk">
              <a:avLst/>
            </a:prstGeom>
            <a:solidFill>
              <a:srgbClr val="FFFFCC">
                <a:alpha val="50195"/>
              </a:srgbClr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altLang="zh-TW" sz="1400" dirty="0">
                <a:solidFill>
                  <a:srgbClr val="000066"/>
                </a:solidFill>
                <a:latin typeface="+mn-lt"/>
                <a:ea typeface="全真魏碑體" pitchFamily="49" charset="-120"/>
              </a:endParaRPr>
            </a:p>
            <a:p>
              <a:pPr algn="ctr">
                <a:defRPr/>
              </a:pPr>
              <a:r>
                <a:rPr lang="en-US" altLang="zh-TW" sz="1400" dirty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Multimedia and Spoken Content</a:t>
              </a:r>
            </a:p>
          </p:txBody>
        </p:sp>
        <p:pic>
          <p:nvPicPr>
            <p:cNvPr id="23562" name="Picture 8" descr="lapt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3716334"/>
              <a:ext cx="698500" cy="76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9" descr="ca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" t="14027" r="934" b="15430"/>
            <a:stretch>
              <a:fillRect/>
            </a:stretch>
          </p:blipFill>
          <p:spPr bwMode="auto">
            <a:xfrm>
              <a:off x="395288" y="3860796"/>
              <a:ext cx="982662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4" name="Group 10"/>
            <p:cNvGrpSpPr>
              <a:grpSpLocks/>
            </p:cNvGrpSpPr>
            <p:nvPr/>
          </p:nvGrpSpPr>
          <p:grpSpPr bwMode="auto">
            <a:xfrm flipH="1" flipV="1">
              <a:off x="1619250" y="2428914"/>
              <a:ext cx="396875" cy="260303"/>
              <a:chOff x="3618" y="1200"/>
              <a:chExt cx="174" cy="163"/>
            </a:xfrm>
          </p:grpSpPr>
          <p:sp>
            <p:nvSpPr>
              <p:cNvPr id="11304" name="Line 11"/>
              <p:cNvSpPr>
                <a:spLocks noChangeShapeType="1"/>
              </p:cNvSpPr>
              <p:nvPr/>
            </p:nvSpPr>
            <p:spPr bwMode="auto">
              <a:xfrm flipH="1">
                <a:off x="3696" y="1200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11305" name="Line 12"/>
              <p:cNvSpPr>
                <a:spLocks noChangeShapeType="1"/>
              </p:cNvSpPr>
              <p:nvPr/>
            </p:nvSpPr>
            <p:spPr bwMode="auto">
              <a:xfrm flipH="1">
                <a:off x="3618" y="1296"/>
                <a:ext cx="126" cy="67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11306" name="Line 13"/>
              <p:cNvSpPr>
                <a:spLocks noChangeShapeType="1"/>
              </p:cNvSpPr>
              <p:nvPr/>
            </p:nvSpPr>
            <p:spPr bwMode="auto">
              <a:xfrm>
                <a:off x="3696" y="1251"/>
                <a:ext cx="48" cy="6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</p:grpSp>
        <p:grpSp>
          <p:nvGrpSpPr>
            <p:cNvPr id="23565" name="Group 14"/>
            <p:cNvGrpSpPr>
              <a:grpSpLocks/>
            </p:cNvGrpSpPr>
            <p:nvPr/>
          </p:nvGrpSpPr>
          <p:grpSpPr bwMode="auto">
            <a:xfrm flipH="1" flipV="1">
              <a:off x="1331913" y="4005258"/>
              <a:ext cx="704850" cy="196850"/>
              <a:chOff x="4128" y="1654"/>
              <a:chExt cx="550" cy="122"/>
            </a:xfrm>
          </p:grpSpPr>
          <p:sp>
            <p:nvSpPr>
              <p:cNvPr id="11301" name="Line 15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11302" name="Line 16"/>
              <p:cNvSpPr>
                <a:spLocks noChangeShapeType="1"/>
              </p:cNvSpPr>
              <p:nvPr/>
            </p:nvSpPr>
            <p:spPr bwMode="auto">
              <a:xfrm flipH="1">
                <a:off x="4128" y="1723"/>
                <a:ext cx="386" cy="5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11303" name="Line 17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6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</p:grpSp>
        <p:pic>
          <p:nvPicPr>
            <p:cNvPr id="23566" name="Picture 18" descr="cellphon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825" y="2285997"/>
              <a:ext cx="211138" cy="7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8" name="Text Box 20"/>
            <p:cNvSpPr txBox="1">
              <a:spLocks noChangeArrowheads="1"/>
            </p:cNvSpPr>
            <p:nvPr/>
          </p:nvSpPr>
          <p:spPr bwMode="auto">
            <a:xfrm rot="19963445" flipH="1">
              <a:off x="1403351" y="2862424"/>
              <a:ext cx="906462" cy="80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voice input/ output</a:t>
              </a:r>
            </a:p>
          </p:txBody>
        </p:sp>
        <p:sp>
          <p:nvSpPr>
            <p:cNvPr id="11281" name="AutoShape 23"/>
            <p:cNvSpPr>
              <a:spLocks noChangeArrowheads="1"/>
            </p:cNvSpPr>
            <p:nvPr/>
          </p:nvSpPr>
          <p:spPr bwMode="white">
            <a:xfrm rot="3785541">
              <a:off x="1946481" y="3318528"/>
              <a:ext cx="267878" cy="776287"/>
            </a:xfrm>
            <a:prstGeom prst="upDownArrow">
              <a:avLst>
                <a:gd name="adj1" fmla="val 50000"/>
                <a:gd name="adj2" fmla="val 58214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lIns="92070" tIns="46036" rIns="92070" bIns="46036" anchor="ctr"/>
            <a:lstStyle/>
            <a:p>
              <a:pPr algn="ctr" defTabSz="762000">
                <a:spcBef>
                  <a:spcPct val="50000"/>
                </a:spcBef>
                <a:defRPr/>
              </a:pPr>
              <a:endParaRPr lang="zh-TW" altLang="zh-TW" sz="1400">
                <a:solidFill>
                  <a:srgbClr val="000066"/>
                </a:solidFill>
                <a:latin typeface="+mn-lt"/>
                <a:ea typeface="新細明體" charset="-120"/>
              </a:endParaRPr>
            </a:p>
          </p:txBody>
        </p:sp>
        <p:sp>
          <p:nvSpPr>
            <p:cNvPr id="11282" name="Line 24"/>
            <p:cNvSpPr>
              <a:spLocks noChangeShapeType="1"/>
            </p:cNvSpPr>
            <p:nvPr/>
          </p:nvSpPr>
          <p:spPr bwMode="auto">
            <a:xfrm flipV="1">
              <a:off x="7162801" y="2060517"/>
              <a:ext cx="649287" cy="21257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11286" name="Line 28"/>
            <p:cNvSpPr>
              <a:spLocks noChangeShapeType="1"/>
            </p:cNvSpPr>
            <p:nvPr/>
          </p:nvSpPr>
          <p:spPr bwMode="auto">
            <a:xfrm>
              <a:off x="8316913" y="2774284"/>
              <a:ext cx="0" cy="50810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23574" name="AutoShape 29"/>
            <p:cNvSpPr>
              <a:spLocks noChangeArrowheads="1"/>
            </p:cNvSpPr>
            <p:nvPr/>
          </p:nvSpPr>
          <p:spPr bwMode="auto">
            <a:xfrm>
              <a:off x="4087812" y="3644894"/>
              <a:ext cx="1727200" cy="681038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solidFill>
                    <a:srgbClr val="000066"/>
                  </a:solidFill>
                  <a:ea typeface="全真魏碑體" pitchFamily="49" charset="-120"/>
                </a:rPr>
                <a:t>Text Content Retrieval</a:t>
              </a:r>
            </a:p>
          </p:txBody>
        </p:sp>
        <p:sp>
          <p:nvSpPr>
            <p:cNvPr id="23576" name="AutoShape 32"/>
            <p:cNvSpPr>
              <a:spLocks noChangeArrowheads="1"/>
            </p:cNvSpPr>
            <p:nvPr/>
          </p:nvSpPr>
          <p:spPr bwMode="auto">
            <a:xfrm>
              <a:off x="5508626" y="1196974"/>
              <a:ext cx="936625" cy="1152524"/>
            </a:xfrm>
            <a:prstGeom prst="flowChartMagneticDisk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solidFill>
                    <a:srgbClr val="000066"/>
                  </a:solidFill>
                  <a:ea typeface="全真魏碑體" pitchFamily="49" charset="-120"/>
                </a:rPr>
                <a:t>Text Content</a:t>
              </a: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 flipH="1" flipV="1">
              <a:off x="6443663" y="1628456"/>
              <a:ext cx="360363" cy="286889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11293" name="AutoShape 35"/>
            <p:cNvSpPr>
              <a:spLocks noChangeArrowheads="1"/>
            </p:cNvSpPr>
            <p:nvPr/>
          </p:nvSpPr>
          <p:spPr bwMode="white">
            <a:xfrm>
              <a:off x="3276601" y="3861350"/>
              <a:ext cx="647700" cy="286889"/>
            </a:xfrm>
            <a:prstGeom prst="leftRightArrow">
              <a:avLst>
                <a:gd name="adj1" fmla="val 50000"/>
                <a:gd name="adj2" fmla="val 45083"/>
              </a:avLst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11294" name="Text Box 36"/>
            <p:cNvSpPr txBox="1">
              <a:spLocks noChangeArrowheads="1"/>
            </p:cNvSpPr>
            <p:nvPr/>
          </p:nvSpPr>
          <p:spPr bwMode="white">
            <a:xfrm>
              <a:off x="4067176" y="2349135"/>
              <a:ext cx="1655762" cy="10075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92070" tIns="46036" rIns="92070" bIns="46036" anchor="ctr" anchorCtr="1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Spoken Content Retrieval</a:t>
              </a:r>
            </a:p>
          </p:txBody>
        </p:sp>
        <p:cxnSp>
          <p:nvCxnSpPr>
            <p:cNvPr id="23581" name="AutoShape 38"/>
            <p:cNvCxnSpPr>
              <a:cxnSpLocks noChangeShapeType="1"/>
              <a:endCxn id="11295" idx="3"/>
            </p:cNvCxnSpPr>
            <p:nvPr/>
          </p:nvCxnSpPr>
          <p:spPr bwMode="white">
            <a:xfrm rot="5400000" flipH="1">
              <a:off x="4194970" y="1828005"/>
              <a:ext cx="611186" cy="431800"/>
            </a:xfrm>
            <a:prstGeom prst="bentConnector2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7" name="Text Box 39"/>
            <p:cNvSpPr txBox="1">
              <a:spLocks noChangeArrowheads="1"/>
            </p:cNvSpPr>
            <p:nvPr/>
          </p:nvSpPr>
          <p:spPr bwMode="white">
            <a:xfrm>
              <a:off x="2411413" y="2276549"/>
              <a:ext cx="1346200" cy="11527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92070" tIns="46036" rIns="92070" bIns="46036" anchor="ctr" anchorCtr="1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Spoken and multi-modal Dialogue</a:t>
              </a:r>
            </a:p>
          </p:txBody>
        </p:sp>
        <p:cxnSp>
          <p:nvCxnSpPr>
            <p:cNvPr id="23583" name="AutoShape 40"/>
            <p:cNvCxnSpPr>
              <a:cxnSpLocks noChangeShapeType="1"/>
            </p:cNvCxnSpPr>
            <p:nvPr/>
          </p:nvCxnSpPr>
          <p:spPr bwMode="white">
            <a:xfrm>
              <a:off x="3759200" y="2925760"/>
              <a:ext cx="323850" cy="0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1" name="Oval 6"/>
            <p:cNvSpPr>
              <a:spLocks noChangeArrowheads="1"/>
            </p:cNvSpPr>
            <p:nvPr/>
          </p:nvSpPr>
          <p:spPr bwMode="white">
            <a:xfrm>
              <a:off x="6516689" y="1341437"/>
              <a:ext cx="1073150" cy="3136897"/>
            </a:xfrm>
            <a:prstGeom prst="ellipse">
              <a:avLst/>
            </a:prstGeom>
            <a:solidFill>
              <a:srgbClr val="E1E1FF">
                <a:alpha val="50195"/>
              </a:srgbClr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TW" dirty="0">
                  <a:solidFill>
                    <a:srgbClr val="000066"/>
                  </a:solidFill>
                  <a:ea typeface="全真魏碑體" pitchFamily="49" charset="-120"/>
                </a:rPr>
                <a:t>Internet</a:t>
              </a:r>
            </a:p>
          </p:txBody>
        </p:sp>
        <p:sp>
          <p:nvSpPr>
            <p:cNvPr id="11289" name="AutoShape 31"/>
            <p:cNvSpPr>
              <a:spLocks noChangeArrowheads="1"/>
            </p:cNvSpPr>
            <p:nvPr/>
          </p:nvSpPr>
          <p:spPr bwMode="white">
            <a:xfrm rot="3785541">
              <a:off x="6086055" y="3643134"/>
              <a:ext cx="361204" cy="652462"/>
            </a:xfrm>
            <a:prstGeom prst="upDownArrow">
              <a:avLst>
                <a:gd name="adj1" fmla="val 50000"/>
                <a:gd name="adj2" fmla="val 36212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lIns="92070" tIns="46036" rIns="92070" bIns="46036" anchor="ctr"/>
            <a:lstStyle/>
            <a:p>
              <a:pPr algn="ctr" defTabSz="762000">
                <a:spcBef>
                  <a:spcPct val="50000"/>
                </a:spcBef>
                <a:defRPr/>
              </a:pPr>
              <a:endParaRPr lang="zh-TW" altLang="zh-TW" sz="1400">
                <a:solidFill>
                  <a:srgbClr val="000066"/>
                </a:solidFill>
                <a:latin typeface="+mn-lt"/>
                <a:ea typeface="新細明體" charset="-120"/>
              </a:endParaRPr>
            </a:p>
          </p:txBody>
        </p:sp>
        <p:sp>
          <p:nvSpPr>
            <p:cNvPr id="11277" name="AutoShape 19"/>
            <p:cNvSpPr>
              <a:spLocks noChangeArrowheads="1"/>
            </p:cNvSpPr>
            <p:nvPr/>
          </p:nvSpPr>
          <p:spPr bwMode="white">
            <a:xfrm rot="3291496">
              <a:off x="1840076" y="1336063"/>
              <a:ext cx="366388" cy="519113"/>
            </a:xfrm>
            <a:prstGeom prst="downArrow">
              <a:avLst>
                <a:gd name="adj1" fmla="val 50981"/>
                <a:gd name="adj2" fmla="val 33753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11280" name="Text Box 22"/>
            <p:cNvSpPr txBox="1">
              <a:spLocks noChangeArrowheads="1"/>
            </p:cNvSpPr>
            <p:nvPr/>
          </p:nvSpPr>
          <p:spPr bwMode="white">
            <a:xfrm>
              <a:off x="4433888" y="1125537"/>
              <a:ext cx="1069975" cy="57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0" tIns="46036" rIns="92070" bIns="46036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text </a:t>
              </a:r>
            </a:p>
            <a:p>
              <a:pPr algn="ctr" eaLnBrk="1" hangingPunct="1"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information</a:t>
              </a:r>
            </a:p>
          </p:txBody>
        </p:sp>
        <p:sp>
          <p:nvSpPr>
            <p:cNvPr id="11295" name="Text Box 37"/>
            <p:cNvSpPr txBox="1">
              <a:spLocks noChangeArrowheads="1"/>
            </p:cNvSpPr>
            <p:nvPr/>
          </p:nvSpPr>
          <p:spPr bwMode="white">
            <a:xfrm>
              <a:off x="2484438" y="1341567"/>
              <a:ext cx="1800225" cy="7915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92070" tIns="46036" rIns="92070" bIns="46036" anchor="ctr" anchorCtr="1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altLang="zh-TW" sz="1400" dirty="0" smtClean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Text-to-Speech Synthesis</a:t>
              </a:r>
            </a:p>
          </p:txBody>
        </p:sp>
        <p:sp>
          <p:nvSpPr>
            <p:cNvPr id="11279" name="AutoShape 21"/>
            <p:cNvSpPr>
              <a:spLocks noChangeArrowheads="1"/>
            </p:cNvSpPr>
            <p:nvPr/>
          </p:nvSpPr>
          <p:spPr bwMode="white">
            <a:xfrm>
              <a:off x="5867400" y="2636027"/>
              <a:ext cx="541337" cy="442431"/>
            </a:xfrm>
            <a:prstGeom prst="leftRightArrow">
              <a:avLst>
                <a:gd name="adj1" fmla="val 50000"/>
                <a:gd name="adj2" fmla="val 24532"/>
              </a:avLst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57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Support Vector Machine (SVM)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(2/2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grpSp>
        <p:nvGrpSpPr>
          <p:cNvPr id="108" name="Group 3"/>
          <p:cNvGrpSpPr>
            <a:grpSpLocks/>
          </p:cNvGrpSpPr>
          <p:nvPr/>
        </p:nvGrpSpPr>
        <p:grpSpPr bwMode="auto">
          <a:xfrm>
            <a:off x="5796136" y="2733675"/>
            <a:ext cx="1981200" cy="1981200"/>
            <a:chOff x="3744" y="1536"/>
            <a:chExt cx="1248" cy="1248"/>
          </a:xfrm>
        </p:grpSpPr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0" name="Oval 5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1" name="Oval 6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4" name="Oval 9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19" name="Rectangle 14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0" name="Rectangle 15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1" name="Rectangle 16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3" name="Oval 18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4" name="Oval 19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5" name="Oval 20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6" name="Rectangle 21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7" name="Rectangle 22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8" name="Rectangle 23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29" name="Oval 24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30" name="Oval 25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</p:grpSp>
      <p:sp>
        <p:nvSpPr>
          <p:cNvPr id="131" name="Line 26"/>
          <p:cNvSpPr>
            <a:spLocks noChangeShapeType="1"/>
          </p:cNvSpPr>
          <p:nvPr/>
        </p:nvSpPr>
        <p:spPr bwMode="auto">
          <a:xfrm>
            <a:off x="5719936" y="2809875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2" name="Group 27"/>
          <p:cNvGrpSpPr>
            <a:grpSpLocks/>
          </p:cNvGrpSpPr>
          <p:nvPr/>
        </p:nvGrpSpPr>
        <p:grpSpPr bwMode="auto">
          <a:xfrm>
            <a:off x="5491336" y="2581275"/>
            <a:ext cx="2438400" cy="1981200"/>
            <a:chOff x="3552" y="1440"/>
            <a:chExt cx="1536" cy="1248"/>
          </a:xfrm>
        </p:grpSpPr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4" name="Line 29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5" name="Group 30"/>
          <p:cNvGrpSpPr>
            <a:grpSpLocks/>
          </p:cNvGrpSpPr>
          <p:nvPr/>
        </p:nvGrpSpPr>
        <p:grpSpPr bwMode="auto">
          <a:xfrm>
            <a:off x="5627861" y="1857375"/>
            <a:ext cx="1798638" cy="1600200"/>
            <a:chOff x="3638" y="984"/>
            <a:chExt cx="1133" cy="1008"/>
          </a:xfrm>
        </p:grpSpPr>
        <p:sp>
          <p:nvSpPr>
            <p:cNvPr id="136" name="Text Box 31"/>
            <p:cNvSpPr txBox="1">
              <a:spLocks noChangeArrowheads="1"/>
            </p:cNvSpPr>
            <p:nvPr/>
          </p:nvSpPr>
          <p:spPr bwMode="auto">
            <a:xfrm>
              <a:off x="3638" y="984"/>
              <a:ext cx="11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dirty="0">
                  <a:latin typeface="Times New Roman" pitchFamily="18" charset="0"/>
                </a:rPr>
                <a:t>Support vectors</a:t>
              </a:r>
              <a:endParaRPr kumimoji="0"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137" name="Line 32"/>
            <p:cNvSpPr>
              <a:spLocks noChangeShapeType="1"/>
            </p:cNvSpPr>
            <p:nvPr/>
          </p:nvSpPr>
          <p:spPr bwMode="auto">
            <a:xfrm flipH="1">
              <a:off x="4032" y="1241"/>
              <a:ext cx="96" cy="75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8" name="Line 33"/>
            <p:cNvSpPr>
              <a:spLocks noChangeShapeType="1"/>
            </p:cNvSpPr>
            <p:nvPr/>
          </p:nvSpPr>
          <p:spPr bwMode="auto">
            <a:xfrm>
              <a:off x="4224" y="1241"/>
              <a:ext cx="120" cy="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9" name="Group 34"/>
          <p:cNvGrpSpPr>
            <a:grpSpLocks/>
          </p:cNvGrpSpPr>
          <p:nvPr/>
        </p:nvGrpSpPr>
        <p:grpSpPr bwMode="auto">
          <a:xfrm>
            <a:off x="7123286" y="3952875"/>
            <a:ext cx="1349375" cy="1419225"/>
            <a:chOff x="4580" y="2304"/>
            <a:chExt cx="850" cy="894"/>
          </a:xfrm>
        </p:grpSpPr>
        <p:sp>
          <p:nvSpPr>
            <p:cNvPr id="140" name="Line 35"/>
            <p:cNvSpPr>
              <a:spLocks noChangeShapeType="1"/>
            </p:cNvSpPr>
            <p:nvPr/>
          </p:nvSpPr>
          <p:spPr bwMode="auto">
            <a:xfrm flipV="1">
              <a:off x="4736" y="2304"/>
              <a:ext cx="228" cy="32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4580" y="2752"/>
              <a:ext cx="85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dirty="0" smtClean="0">
                  <a:latin typeface="Times New Roman" pitchFamily="18" charset="0"/>
                </a:rPr>
                <a:t>Maximized</a:t>
              </a:r>
              <a:endParaRPr kumimoji="0" lang="en-US" altLang="zh-TW" sz="2000" dirty="0">
                <a:latin typeface="Times New Roman" pitchFamily="18" charset="0"/>
              </a:endParaRPr>
            </a:p>
            <a:p>
              <a:r>
                <a:rPr kumimoji="0" lang="en-US" altLang="zh-TW" sz="2000" dirty="0">
                  <a:latin typeface="Times New Roman" pitchFamily="18" charset="0"/>
                </a:rPr>
                <a:t>margin</a:t>
              </a:r>
              <a:endParaRPr kumimoji="0"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4914" y="2392"/>
              <a:ext cx="110" cy="397"/>
            </a:xfrm>
            <a:custGeom>
              <a:avLst/>
              <a:gdLst>
                <a:gd name="T0" fmla="*/ 24 w 110"/>
                <a:gd name="T1" fmla="*/ 397 h 397"/>
                <a:gd name="T2" fmla="*/ 105 w 110"/>
                <a:gd name="T3" fmla="*/ 211 h 397"/>
                <a:gd name="T4" fmla="*/ 57 w 110"/>
                <a:gd name="T5" fmla="*/ 73 h 397"/>
                <a:gd name="T6" fmla="*/ 0 w 11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97"/>
                <a:gd name="T14" fmla="*/ 110 w 110"/>
                <a:gd name="T15" fmla="*/ 397 h 3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3" name="Line 38"/>
          <p:cNvSpPr>
            <a:spLocks noChangeShapeType="1"/>
          </p:cNvSpPr>
          <p:nvPr/>
        </p:nvSpPr>
        <p:spPr bwMode="auto">
          <a:xfrm>
            <a:off x="6100936" y="2505075"/>
            <a:ext cx="1231900" cy="20447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" name="Line 39"/>
          <p:cNvSpPr>
            <a:spLocks noChangeShapeType="1"/>
          </p:cNvSpPr>
          <p:nvPr/>
        </p:nvSpPr>
        <p:spPr bwMode="auto">
          <a:xfrm>
            <a:off x="5580236" y="3051175"/>
            <a:ext cx="2286000" cy="8890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5" name="Group 40"/>
          <p:cNvGrpSpPr>
            <a:grpSpLocks/>
          </p:cNvGrpSpPr>
          <p:nvPr/>
        </p:nvGrpSpPr>
        <p:grpSpPr bwMode="auto">
          <a:xfrm>
            <a:off x="6100936" y="3190875"/>
            <a:ext cx="1155700" cy="914400"/>
            <a:chOff x="3936" y="1824"/>
            <a:chExt cx="728" cy="576"/>
          </a:xfrm>
        </p:grpSpPr>
        <p:sp>
          <p:nvSpPr>
            <p:cNvPr id="146" name="Oval 4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47" name="Rectangle 4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48" name="Rectangle 4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49" name="Rectangle 4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150" name="Oval 4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Calibri" pitchFamily="34" charset="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0" y="907200"/>
            <a:ext cx="45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Many </a:t>
            </a:r>
            <a:r>
              <a:rPr kumimoji="0" lang="en-US" altLang="zh-TW" sz="2400" b="1" dirty="0" err="1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hyperplanes</a:t>
            </a: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can separate positive and negative examples</a:t>
            </a:r>
            <a:endParaRPr kumimoji="0" lang="zh-TW" altLang="en-US" sz="2400" b="1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0" y="2210088"/>
            <a:ext cx="450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zh-TW" sz="24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Choose the one maximizing the “margin”</a:t>
            </a:r>
          </a:p>
          <a:p>
            <a:pPr marL="7416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kumimoji="0" lang="en-US" altLang="zh-TW" sz="22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</a:t>
            </a:r>
            <a:r>
              <a:rPr kumimoji="0" lang="en-US" altLang="zh-TW" sz="22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argin: the minimum distance between the examples and the </a:t>
            </a:r>
            <a:r>
              <a:rPr kumimoji="0" lang="en-US" altLang="zh-TW" sz="2200" dirty="0" err="1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hyperplane</a:t>
            </a:r>
            <a:endParaRPr kumimoji="0" lang="en-US" altLang="zh-TW" sz="2200" dirty="0" smtClean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0" y="4221088"/>
            <a:ext cx="44571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Some noise may change the feature vectors of the testing objects </a:t>
            </a:r>
          </a:p>
          <a:p>
            <a:pPr marL="741600" lvl="1" indent="-342900">
              <a:buFont typeface="Times New Roman" pitchFamily="18" charset="0"/>
              <a:buChar char="–"/>
            </a:pPr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large margin may minimize the chance of 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misclassification</a:t>
            </a:r>
            <a:endParaRPr lang="zh-TW" altLang="en-US" sz="22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1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43" grpId="0" animBg="1"/>
      <p:bldP spid="144" grpId="0" animBg="1"/>
      <p:bldP spid="52" grpId="0" uiExpand="1" build="p" bldLvl="5"/>
      <p:bldP spid="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– Soft Margin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935088" y="1541716"/>
            <a:ext cx="3600400" cy="2894834"/>
            <a:chOff x="871126" y="1124744"/>
            <a:chExt cx="3600400" cy="2894834"/>
          </a:xfrm>
        </p:grpSpPr>
        <p:cxnSp>
          <p:nvCxnSpPr>
            <p:cNvPr id="4" name="直線接點 3"/>
            <p:cNvCxnSpPr/>
            <p:nvPr/>
          </p:nvCxnSpPr>
          <p:spPr>
            <a:xfrm>
              <a:off x="871126" y="2363956"/>
              <a:ext cx="3600400" cy="216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V="1">
              <a:off x="1043608" y="1124744"/>
              <a:ext cx="0" cy="289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V="1">
              <a:off x="899592" y="3861048"/>
              <a:ext cx="3456384" cy="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1259632" y="256490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1583656" y="2960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2028428" y="279794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361254" y="31189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65198" y="32713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1619672" y="337400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群組 44"/>
            <p:cNvGrpSpPr/>
            <p:nvPr/>
          </p:nvGrpSpPr>
          <p:grpSpPr>
            <a:xfrm rot="2537326">
              <a:off x="1779110" y="1603518"/>
              <a:ext cx="144000" cy="144000"/>
              <a:chOff x="1763688" y="1995190"/>
              <a:chExt cx="144000" cy="144000"/>
            </a:xfrm>
          </p:grpSpPr>
          <p:cxnSp>
            <p:nvCxnSpPr>
              <p:cNvPr id="20" name="直線接點 1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47"/>
            <p:cNvGrpSpPr/>
            <p:nvPr/>
          </p:nvGrpSpPr>
          <p:grpSpPr>
            <a:xfrm rot="2537326">
              <a:off x="2886122" y="2263626"/>
              <a:ext cx="144000" cy="144000"/>
              <a:chOff x="1763688" y="1995190"/>
              <a:chExt cx="144000" cy="144000"/>
            </a:xfrm>
          </p:grpSpPr>
          <p:cxnSp>
            <p:nvCxnSpPr>
              <p:cNvPr id="23" name="直線接點 22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50"/>
            <p:cNvGrpSpPr/>
            <p:nvPr/>
          </p:nvGrpSpPr>
          <p:grpSpPr>
            <a:xfrm rot="2537326">
              <a:off x="3038522" y="1603518"/>
              <a:ext cx="144000" cy="144000"/>
              <a:chOff x="1763688" y="1995190"/>
              <a:chExt cx="144000" cy="144000"/>
            </a:xfrm>
          </p:grpSpPr>
          <p:cxnSp>
            <p:nvCxnSpPr>
              <p:cNvPr id="26" name="直線接點 25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53"/>
            <p:cNvGrpSpPr/>
            <p:nvPr/>
          </p:nvGrpSpPr>
          <p:grpSpPr>
            <a:xfrm rot="2537326">
              <a:off x="2297454" y="1387494"/>
              <a:ext cx="144000" cy="144000"/>
              <a:chOff x="1763688" y="1995190"/>
              <a:chExt cx="144000" cy="144000"/>
            </a:xfrm>
          </p:grpSpPr>
          <p:cxnSp>
            <p:nvCxnSpPr>
              <p:cNvPr id="29" name="直線接點 28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56"/>
            <p:cNvGrpSpPr/>
            <p:nvPr/>
          </p:nvGrpSpPr>
          <p:grpSpPr>
            <a:xfrm rot="2537326">
              <a:off x="1865406" y="1302690"/>
              <a:ext cx="144000" cy="144000"/>
              <a:chOff x="1763688" y="1995190"/>
              <a:chExt cx="144000" cy="144000"/>
            </a:xfrm>
          </p:grpSpPr>
          <p:cxnSp>
            <p:nvCxnSpPr>
              <p:cNvPr id="32" name="直線接點 3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群組 59"/>
            <p:cNvGrpSpPr/>
            <p:nvPr/>
          </p:nvGrpSpPr>
          <p:grpSpPr>
            <a:xfrm rot="2537326">
              <a:off x="2661714" y="1455090"/>
              <a:ext cx="144000" cy="144000"/>
              <a:chOff x="1763688" y="1995190"/>
              <a:chExt cx="144000" cy="144000"/>
            </a:xfrm>
          </p:grpSpPr>
          <p:cxnSp>
            <p:nvCxnSpPr>
              <p:cNvPr id="35" name="直線接點 34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62"/>
            <p:cNvGrpSpPr/>
            <p:nvPr/>
          </p:nvGrpSpPr>
          <p:grpSpPr>
            <a:xfrm rot="2537326">
              <a:off x="3398562" y="1976162"/>
              <a:ext cx="144000" cy="144000"/>
              <a:chOff x="1763688" y="1995190"/>
              <a:chExt cx="144000" cy="144000"/>
            </a:xfrm>
          </p:grpSpPr>
          <p:cxnSp>
            <p:nvCxnSpPr>
              <p:cNvPr id="38" name="直線接點 3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群組 65"/>
            <p:cNvGrpSpPr/>
            <p:nvPr/>
          </p:nvGrpSpPr>
          <p:grpSpPr>
            <a:xfrm rot="2537326">
              <a:off x="2657494" y="1819542"/>
              <a:ext cx="144000" cy="144000"/>
              <a:chOff x="1763688" y="1995190"/>
              <a:chExt cx="144000" cy="144000"/>
            </a:xfrm>
          </p:grpSpPr>
          <p:cxnSp>
            <p:nvCxnSpPr>
              <p:cNvPr id="41" name="直線接點 40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群組 71"/>
            <p:cNvGrpSpPr/>
            <p:nvPr/>
          </p:nvGrpSpPr>
          <p:grpSpPr>
            <a:xfrm rot="2537326">
              <a:off x="3606202" y="1544114"/>
              <a:ext cx="144000" cy="144000"/>
              <a:chOff x="1763688" y="1995190"/>
              <a:chExt cx="144000" cy="144000"/>
            </a:xfrm>
          </p:grpSpPr>
          <p:cxnSp>
            <p:nvCxnSpPr>
              <p:cNvPr id="47" name="直線接點 46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橢圓 48"/>
            <p:cNvSpPr/>
            <p:nvPr/>
          </p:nvSpPr>
          <p:spPr>
            <a:xfrm>
              <a:off x="2757286" y="3406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群組 76"/>
            <p:cNvGrpSpPr/>
            <p:nvPr/>
          </p:nvGrpSpPr>
          <p:grpSpPr>
            <a:xfrm rot="2537326">
              <a:off x="3636690" y="2336770"/>
              <a:ext cx="144000" cy="144000"/>
              <a:chOff x="1763688" y="1995190"/>
              <a:chExt cx="144000" cy="144000"/>
            </a:xfrm>
          </p:grpSpPr>
          <p:cxnSp>
            <p:nvCxnSpPr>
              <p:cNvPr id="51" name="直線接點 50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文字方塊 55"/>
          <p:cNvSpPr txBox="1"/>
          <p:nvPr/>
        </p:nvSpPr>
        <p:spPr>
          <a:xfrm>
            <a:off x="36512" y="4458438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TW" sz="2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Hard Margin:</a:t>
            </a:r>
          </a:p>
          <a:p>
            <a:pPr marL="7416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some training examples are outliers, separating all positive/negative examples may not be the best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solution</a:t>
            </a: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0" y="566357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Soft Margin:</a:t>
            </a:r>
          </a:p>
          <a:p>
            <a:pPr marL="741600" lvl="1" indent="-342900" fontAlgn="auto">
              <a:spcBef>
                <a:spcPts val="0"/>
              </a:spcBef>
              <a:spcAft>
                <a:spcPts val="0"/>
              </a:spcAft>
              <a:buFont typeface="Times New Roman" pitchFamily="18" charset="0"/>
              <a:buChar char="–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Tolerate some non-separable cases (outliers)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4679504" y="1542278"/>
            <a:ext cx="3456384" cy="2894834"/>
            <a:chOff x="899592" y="1124744"/>
            <a:chExt cx="3456384" cy="2894834"/>
          </a:xfrm>
        </p:grpSpPr>
        <p:cxnSp>
          <p:nvCxnSpPr>
            <p:cNvPr id="69" name="直線接點 68"/>
            <p:cNvCxnSpPr/>
            <p:nvPr/>
          </p:nvCxnSpPr>
          <p:spPr>
            <a:xfrm>
              <a:off x="899592" y="1484784"/>
              <a:ext cx="3456384" cy="2249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1043608" y="1124744"/>
              <a:ext cx="0" cy="289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899592" y="3861048"/>
              <a:ext cx="3456384" cy="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橢圓 71"/>
            <p:cNvSpPr/>
            <p:nvPr/>
          </p:nvSpPr>
          <p:spPr>
            <a:xfrm>
              <a:off x="1259632" y="256490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>
              <a:off x="1583656" y="2960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橢圓 73"/>
            <p:cNvSpPr/>
            <p:nvPr/>
          </p:nvSpPr>
          <p:spPr>
            <a:xfrm>
              <a:off x="2028428" y="279794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橢圓 74"/>
            <p:cNvSpPr/>
            <p:nvPr/>
          </p:nvSpPr>
          <p:spPr>
            <a:xfrm>
              <a:off x="2361254" y="31189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1965198" y="32713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橢圓 76"/>
            <p:cNvSpPr/>
            <p:nvPr/>
          </p:nvSpPr>
          <p:spPr>
            <a:xfrm>
              <a:off x="1619672" y="337400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群組 44"/>
            <p:cNvGrpSpPr/>
            <p:nvPr/>
          </p:nvGrpSpPr>
          <p:grpSpPr>
            <a:xfrm rot="2537326">
              <a:off x="1779110" y="1603518"/>
              <a:ext cx="144000" cy="144000"/>
              <a:chOff x="1763688" y="1995190"/>
              <a:chExt cx="144000" cy="144000"/>
            </a:xfrm>
          </p:grpSpPr>
          <p:cxnSp>
            <p:nvCxnSpPr>
              <p:cNvPr id="108" name="直線接點 1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2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47"/>
            <p:cNvGrpSpPr/>
            <p:nvPr/>
          </p:nvGrpSpPr>
          <p:grpSpPr>
            <a:xfrm rot="2537326">
              <a:off x="2886122" y="2263626"/>
              <a:ext cx="144000" cy="144000"/>
              <a:chOff x="1763688" y="1995190"/>
              <a:chExt cx="144000" cy="144000"/>
            </a:xfrm>
          </p:grpSpPr>
          <p:cxnSp>
            <p:nvCxnSpPr>
              <p:cNvPr id="106" name="直線接點 22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50"/>
            <p:cNvGrpSpPr/>
            <p:nvPr/>
          </p:nvGrpSpPr>
          <p:grpSpPr>
            <a:xfrm rot="2537326">
              <a:off x="3038522" y="1603518"/>
              <a:ext cx="144000" cy="144000"/>
              <a:chOff x="1763688" y="1995190"/>
              <a:chExt cx="144000" cy="144000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53"/>
            <p:cNvGrpSpPr/>
            <p:nvPr/>
          </p:nvGrpSpPr>
          <p:grpSpPr>
            <a:xfrm rot="2537326">
              <a:off x="2297454" y="1387494"/>
              <a:ext cx="144000" cy="144000"/>
              <a:chOff x="1763688" y="1995190"/>
              <a:chExt cx="144000" cy="144000"/>
            </a:xfrm>
          </p:grpSpPr>
          <p:cxnSp>
            <p:nvCxnSpPr>
              <p:cNvPr id="102" name="直線接點 10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群組 56"/>
            <p:cNvGrpSpPr/>
            <p:nvPr/>
          </p:nvGrpSpPr>
          <p:grpSpPr>
            <a:xfrm rot="2537326">
              <a:off x="1865406" y="1302690"/>
              <a:ext cx="144000" cy="144000"/>
              <a:chOff x="1763688" y="1995190"/>
              <a:chExt cx="144000" cy="144000"/>
            </a:xfrm>
          </p:grpSpPr>
          <p:cxnSp>
            <p:nvCxnSpPr>
              <p:cNvPr id="100" name="直線接點 9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群組 59"/>
            <p:cNvGrpSpPr/>
            <p:nvPr/>
          </p:nvGrpSpPr>
          <p:grpSpPr>
            <a:xfrm rot="2537326">
              <a:off x="2661714" y="1455090"/>
              <a:ext cx="144000" cy="144000"/>
              <a:chOff x="1763688" y="1995190"/>
              <a:chExt cx="144000" cy="144000"/>
            </a:xfrm>
          </p:grpSpPr>
          <p:cxnSp>
            <p:nvCxnSpPr>
              <p:cNvPr id="98" name="直線接點 9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群組 62"/>
            <p:cNvGrpSpPr/>
            <p:nvPr/>
          </p:nvGrpSpPr>
          <p:grpSpPr>
            <a:xfrm rot="2537326">
              <a:off x="3398562" y="1976162"/>
              <a:ext cx="144000" cy="144000"/>
              <a:chOff x="1763688" y="1995190"/>
              <a:chExt cx="144000" cy="144000"/>
            </a:xfrm>
          </p:grpSpPr>
          <p:cxnSp>
            <p:nvCxnSpPr>
              <p:cNvPr id="96" name="直線接點 95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65"/>
            <p:cNvGrpSpPr/>
            <p:nvPr/>
          </p:nvGrpSpPr>
          <p:grpSpPr>
            <a:xfrm rot="2537326">
              <a:off x="2657494" y="1819542"/>
              <a:ext cx="144000" cy="144000"/>
              <a:chOff x="1763688" y="1995190"/>
              <a:chExt cx="144000" cy="144000"/>
            </a:xfrm>
          </p:grpSpPr>
          <p:cxnSp>
            <p:nvCxnSpPr>
              <p:cNvPr id="94" name="直線接點 93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71"/>
            <p:cNvGrpSpPr/>
            <p:nvPr/>
          </p:nvGrpSpPr>
          <p:grpSpPr>
            <a:xfrm rot="2537326">
              <a:off x="3606202" y="1544114"/>
              <a:ext cx="144000" cy="144000"/>
              <a:chOff x="1763688" y="1995190"/>
              <a:chExt cx="144000" cy="144000"/>
            </a:xfrm>
          </p:grpSpPr>
          <p:cxnSp>
            <p:nvCxnSpPr>
              <p:cNvPr id="92" name="直線接點 9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橢圓 86"/>
            <p:cNvSpPr/>
            <p:nvPr/>
          </p:nvSpPr>
          <p:spPr>
            <a:xfrm>
              <a:off x="2757286" y="3406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88" name="群組 76"/>
            <p:cNvGrpSpPr/>
            <p:nvPr/>
          </p:nvGrpSpPr>
          <p:grpSpPr>
            <a:xfrm rot="2537326">
              <a:off x="3636690" y="2336770"/>
              <a:ext cx="144000" cy="144000"/>
              <a:chOff x="1763688" y="1995190"/>
              <a:chExt cx="144000" cy="144000"/>
            </a:xfrm>
          </p:grpSpPr>
          <p:cxnSp>
            <p:nvCxnSpPr>
              <p:cNvPr id="90" name="直線接點 8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橢圓 110"/>
          <p:cNvSpPr/>
          <p:nvPr/>
        </p:nvSpPr>
        <p:spPr>
          <a:xfrm>
            <a:off x="3469320" y="306896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7199784" y="306896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1761084" y="134076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Calibri"/>
                <a:ea typeface="新細明體"/>
              </a:rPr>
              <a:t>Hard Margin</a:t>
            </a:r>
            <a:endParaRPr kumimoji="0" lang="zh-TW" altLang="en-US" sz="2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471592" y="134076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dirty="0" smtClean="0">
                <a:solidFill>
                  <a:prstClr val="black"/>
                </a:solidFill>
                <a:latin typeface="Calibri"/>
                <a:ea typeface="新細明體"/>
              </a:rPr>
              <a:t>Soft Margin</a:t>
            </a:r>
            <a:endParaRPr kumimoji="0" lang="zh-TW" altLang="en-US" sz="2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2915752" y="3114680"/>
            <a:ext cx="116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srgbClr val="0000FF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outlier</a:t>
            </a:r>
            <a:endParaRPr kumimoji="0" lang="zh-TW" altLang="en-US" sz="2000" dirty="0">
              <a:solidFill>
                <a:srgbClr val="0000FF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7919864" y="3009146"/>
            <a:ext cx="140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srgbClr val="0000FF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Ignore the outlier</a:t>
            </a:r>
            <a:endParaRPr kumimoji="0" lang="zh-TW" altLang="en-US" sz="2000" dirty="0">
              <a:solidFill>
                <a:srgbClr val="0000FF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29" name="手繪多邊形 128"/>
          <p:cNvSpPr/>
          <p:nvPr/>
        </p:nvSpPr>
        <p:spPr>
          <a:xfrm>
            <a:off x="7316788" y="2997241"/>
            <a:ext cx="660400" cy="135467"/>
          </a:xfrm>
          <a:custGeom>
            <a:avLst/>
            <a:gdLst>
              <a:gd name="connsiteX0" fmla="*/ 0 w 660400"/>
              <a:gd name="connsiteY0" fmla="*/ 84667 h 135467"/>
              <a:gd name="connsiteX1" fmla="*/ 355600 w 660400"/>
              <a:gd name="connsiteY1" fmla="*/ 8467 h 135467"/>
              <a:gd name="connsiteX2" fmla="*/ 660400 w 660400"/>
              <a:gd name="connsiteY2" fmla="*/ 135467 h 13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135467">
                <a:moveTo>
                  <a:pt x="0" y="84667"/>
                </a:moveTo>
                <a:cubicBezTo>
                  <a:pt x="122766" y="42333"/>
                  <a:pt x="245533" y="0"/>
                  <a:pt x="355600" y="8467"/>
                </a:cubicBezTo>
                <a:cubicBezTo>
                  <a:pt x="465667" y="16934"/>
                  <a:pt x="563033" y="76200"/>
                  <a:pt x="660400" y="135467"/>
                </a:cubicBezTo>
              </a:path>
            </a:pathLst>
          </a:cu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SVM – Feature Mapping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6300192" y="2391676"/>
            <a:ext cx="2592288" cy="1080593"/>
            <a:chOff x="6660232" y="2175247"/>
            <a:chExt cx="2592288" cy="1080593"/>
          </a:xfrm>
        </p:grpSpPr>
        <p:sp>
          <p:nvSpPr>
            <p:cNvPr id="20" name="文字方塊 19"/>
            <p:cNvSpPr txBox="1"/>
            <p:nvPr/>
          </p:nvSpPr>
          <p:spPr>
            <a:xfrm>
              <a:off x="7812360" y="2175247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4F81BD"/>
                  </a:solidFill>
                  <a:latin typeface="Calibri"/>
                  <a:ea typeface="新細明體"/>
                </a:rPr>
                <a:t>A(1,1,1)</a:t>
              </a:r>
              <a:endParaRPr kumimoji="0" lang="zh-TW" altLang="en-US" sz="2400" dirty="0">
                <a:solidFill>
                  <a:srgbClr val="4F81BD"/>
                </a:solidFill>
                <a:latin typeface="Calibri"/>
                <a:ea typeface="新細明體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660232" y="2175720"/>
              <a:ext cx="1669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FF0000"/>
                  </a:solidFill>
                  <a:latin typeface="Calibri"/>
                  <a:ea typeface="新細明體"/>
                </a:rPr>
                <a:t>B(1,1,-1)</a:t>
              </a:r>
              <a:endParaRPr kumimoji="0" lang="zh-TW" altLang="en-US" sz="2400" dirty="0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768928" y="279417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FF0000"/>
                  </a:solidFill>
                  <a:latin typeface="Calibri"/>
                  <a:ea typeface="新細明體"/>
                </a:rPr>
                <a:t>D(1,1,-1)</a:t>
              </a:r>
              <a:endParaRPr kumimoji="0" lang="zh-TW" altLang="en-US" sz="2400" dirty="0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661936" y="2780928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400" dirty="0" smtClean="0">
                  <a:solidFill>
                    <a:srgbClr val="4F81BD"/>
                  </a:solidFill>
                  <a:latin typeface="Calibri"/>
                  <a:ea typeface="新細明體"/>
                </a:rPr>
                <a:t>C(1,1,1)</a:t>
              </a:r>
              <a:endParaRPr kumimoji="0" lang="zh-TW" altLang="en-US" sz="2400" dirty="0">
                <a:solidFill>
                  <a:srgbClr val="4F81BD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-11028" y="5013176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positive and negative examples are not linearly separable in the original feature vector form, map their feature vectors onto a higher-dimensional space where they may become </a:t>
            </a:r>
            <a:r>
              <a:rPr lang="en-US" altLang="zh-TW" sz="2600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separable</a:t>
            </a:r>
            <a:endParaRPr lang="zh-TW" altLang="en-US" sz="2600" b="1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44208" y="357475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 smtClean="0">
                <a:solidFill>
                  <a:srgbClr val="0000FF"/>
                </a:solidFill>
                <a:latin typeface="Calibri"/>
                <a:ea typeface="新細明體"/>
              </a:rPr>
              <a:t>(Can be separated by </a:t>
            </a:r>
            <a:r>
              <a:rPr kumimoji="0" lang="en-US" altLang="zh-TW" dirty="0" err="1" smtClean="0">
                <a:solidFill>
                  <a:srgbClr val="0000FF"/>
                </a:solidFill>
                <a:latin typeface="Calibri"/>
                <a:ea typeface="新細明體"/>
              </a:rPr>
              <a:t>hyperplane</a:t>
            </a:r>
            <a:r>
              <a:rPr kumimoji="0" lang="en-US" altLang="zh-TW" dirty="0" smtClean="0">
                <a:solidFill>
                  <a:srgbClr val="0000FF"/>
                </a:solidFill>
                <a:latin typeface="Calibri"/>
                <a:ea typeface="新細明體"/>
              </a:rPr>
              <a:t> z=</a:t>
            </a:r>
            <a:r>
              <a:rPr kumimoji="0" lang="en-US" altLang="zh-TW" dirty="0" err="1" smtClean="0">
                <a:solidFill>
                  <a:srgbClr val="0000FF"/>
                </a:solidFill>
                <a:latin typeface="Calibri"/>
                <a:ea typeface="新細明體"/>
              </a:rPr>
              <a:t>xy</a:t>
            </a:r>
            <a:r>
              <a:rPr kumimoji="0" lang="en-US" altLang="zh-TW" dirty="0" smtClean="0">
                <a:solidFill>
                  <a:srgbClr val="0000FF"/>
                </a:solidFill>
                <a:latin typeface="Calibri"/>
                <a:ea typeface="新細明體"/>
              </a:rPr>
              <a:t>=0)</a:t>
            </a:r>
            <a:endParaRPr kumimoji="0" lang="zh-TW" altLang="en-US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539552" y="1124744"/>
            <a:ext cx="3744416" cy="2895560"/>
            <a:chOff x="323528" y="1397336"/>
            <a:chExt cx="3744416" cy="2895560"/>
          </a:xfrm>
        </p:grpSpPr>
        <p:grpSp>
          <p:nvGrpSpPr>
            <p:cNvPr id="32" name="群組 31"/>
            <p:cNvGrpSpPr/>
            <p:nvPr/>
          </p:nvGrpSpPr>
          <p:grpSpPr>
            <a:xfrm>
              <a:off x="1115616" y="2492896"/>
              <a:ext cx="2664296" cy="1800000"/>
              <a:chOff x="1748190" y="1916832"/>
              <a:chExt cx="2664296" cy="1800000"/>
            </a:xfrm>
          </p:grpSpPr>
          <p:cxnSp>
            <p:nvCxnSpPr>
              <p:cNvPr id="4" name="直線單箭頭接點 3"/>
              <p:cNvCxnSpPr/>
              <p:nvPr/>
            </p:nvCxnSpPr>
            <p:spPr>
              <a:xfrm rot="5400000" flipV="1">
                <a:off x="3010776" y="1923792"/>
                <a:ext cx="0" cy="180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/>
              <p:cNvCxnSpPr/>
              <p:nvPr/>
            </p:nvCxnSpPr>
            <p:spPr>
              <a:xfrm flipV="1">
                <a:off x="2974304" y="1916832"/>
                <a:ext cx="0" cy="180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橢圓 6"/>
              <p:cNvSpPr/>
              <p:nvPr/>
            </p:nvSpPr>
            <p:spPr>
              <a:xfrm>
                <a:off x="3557608" y="2154584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254592" y="33210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群組 59"/>
              <p:cNvGrpSpPr/>
              <p:nvPr/>
            </p:nvGrpSpPr>
            <p:grpSpPr>
              <a:xfrm rot="2537326">
                <a:off x="2268330" y="2119702"/>
                <a:ext cx="144000" cy="144000"/>
                <a:chOff x="1763688" y="1995190"/>
                <a:chExt cx="144000" cy="144000"/>
              </a:xfrm>
            </p:grpSpPr>
            <p:cxnSp>
              <p:nvCxnSpPr>
                <p:cNvPr id="11" name="直線接點 10"/>
                <p:cNvCxnSpPr/>
                <p:nvPr/>
              </p:nvCxnSpPr>
              <p:spPr>
                <a:xfrm>
                  <a:off x="1763688" y="2060848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rot="5400000">
                  <a:off x="1765283" y="2067190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59"/>
              <p:cNvGrpSpPr/>
              <p:nvPr/>
            </p:nvGrpSpPr>
            <p:grpSpPr>
              <a:xfrm rot="2537326">
                <a:off x="3535330" y="3313010"/>
                <a:ext cx="144000" cy="144000"/>
                <a:chOff x="1763688" y="1995190"/>
                <a:chExt cx="144000" cy="144000"/>
              </a:xfrm>
            </p:grpSpPr>
            <p:cxnSp>
              <p:nvCxnSpPr>
                <p:cNvPr id="14" name="直線接點 13"/>
                <p:cNvCxnSpPr/>
                <p:nvPr/>
              </p:nvCxnSpPr>
              <p:spPr>
                <a:xfrm>
                  <a:off x="1763688" y="2060848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 rot="5400000">
                  <a:off x="1765283" y="2067190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/>
              <p:cNvSpPr txBox="1"/>
              <p:nvPr/>
            </p:nvSpPr>
            <p:spPr>
              <a:xfrm>
                <a:off x="3175272" y="2218679"/>
                <a:ext cx="964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2400" dirty="0" smtClean="0">
                    <a:solidFill>
                      <a:srgbClr val="4F81BD"/>
                    </a:solidFill>
                    <a:latin typeface="Calibri"/>
                    <a:ea typeface="新細明體"/>
                  </a:rPr>
                  <a:t>A(1,1)</a:t>
                </a:r>
                <a:endParaRPr kumimoji="0" lang="zh-TW" altLang="en-US" sz="2400" dirty="0">
                  <a:solidFill>
                    <a:srgbClr val="4F81BD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1748190" y="2190576"/>
                <a:ext cx="1096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2400" dirty="0">
                    <a:solidFill>
                      <a:srgbClr val="FF0000"/>
                    </a:solidFill>
                    <a:latin typeface="Calibri"/>
                    <a:ea typeface="新細明體"/>
                  </a:rPr>
                  <a:t>B</a:t>
                </a:r>
                <a:r>
                  <a:rPr kumimoji="0" lang="en-US" altLang="zh-TW" sz="2400" dirty="0" smtClean="0">
                    <a:solidFill>
                      <a:srgbClr val="FF0000"/>
                    </a:solidFill>
                    <a:latin typeface="Calibri"/>
                    <a:ea typeface="新細明體"/>
                  </a:rPr>
                  <a:t>(-1,1)</a:t>
                </a:r>
                <a:endParaRPr kumimoji="0" lang="zh-TW" altLang="en-US" sz="2400" dirty="0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146696" y="2894759"/>
                <a:ext cx="12657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2400" dirty="0">
                    <a:solidFill>
                      <a:srgbClr val="FF0000"/>
                    </a:solidFill>
                    <a:latin typeface="Calibri"/>
                    <a:ea typeface="新細明體"/>
                  </a:rPr>
                  <a:t>D</a:t>
                </a:r>
                <a:r>
                  <a:rPr kumimoji="0" lang="en-US" altLang="zh-TW" sz="2400" dirty="0" smtClean="0">
                    <a:solidFill>
                      <a:srgbClr val="FF0000"/>
                    </a:solidFill>
                    <a:latin typeface="Calibri"/>
                    <a:ea typeface="新細明體"/>
                  </a:rPr>
                  <a:t>(1,-1)</a:t>
                </a:r>
                <a:endParaRPr kumimoji="0" lang="zh-TW" altLang="en-US" sz="2400" dirty="0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748190" y="2852936"/>
                <a:ext cx="1197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2400" dirty="0">
                    <a:solidFill>
                      <a:srgbClr val="4F81BD"/>
                    </a:solidFill>
                    <a:latin typeface="Calibri"/>
                    <a:ea typeface="新細明體"/>
                  </a:rPr>
                  <a:t>C</a:t>
                </a:r>
                <a:r>
                  <a:rPr kumimoji="0" lang="en-US" altLang="zh-TW" sz="2400" dirty="0" smtClean="0">
                    <a:solidFill>
                      <a:srgbClr val="4F81BD"/>
                    </a:solidFill>
                    <a:latin typeface="Calibri"/>
                    <a:ea typeface="新細明體"/>
                  </a:rPr>
                  <a:t>(-1,-1)</a:t>
                </a:r>
                <a:endParaRPr kumimoji="0" lang="zh-TW" altLang="en-US" sz="2400" dirty="0">
                  <a:solidFill>
                    <a:srgbClr val="4F81BD"/>
                  </a:solidFill>
                  <a:latin typeface="Calibri"/>
                  <a:ea typeface="新細明體"/>
                </a:endParaRPr>
              </a:p>
            </p:txBody>
          </p:sp>
        </p:grpSp>
        <p:sp>
          <p:nvSpPr>
            <p:cNvPr id="24" name="文字方塊 23"/>
            <p:cNvSpPr txBox="1"/>
            <p:nvPr/>
          </p:nvSpPr>
          <p:spPr>
            <a:xfrm>
              <a:off x="323528" y="1397336"/>
              <a:ext cx="3744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TW" sz="2400" b="1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Original feature 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vectors (</a:t>
              </a:r>
              <a:r>
                <a:rPr lang="en-US" altLang="zh-TW" sz="2400" b="1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Non-separable)</a:t>
              </a:r>
              <a:endParaRPr lang="zh-TW" altLang="en-US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graphicFrame>
          <p:nvGraphicFramePr>
            <p:cNvPr id="28" name="內容版面配置區 27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498620" y="2780928"/>
            <a:ext cx="720000" cy="123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4" name="方程式" r:id="rId4" imgW="266400" imgH="457200" progId="Equation.3">
                    <p:embed/>
                  </p:oleObj>
                </mc:Choice>
                <mc:Fallback>
                  <p:oleObj name="方程式" r:id="rId4" imgW="266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20" y="2780928"/>
                          <a:ext cx="720000" cy="1234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8" name="內容版面配置區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20768"/>
              </p:ext>
            </p:extLst>
          </p:nvPr>
        </p:nvGraphicFramePr>
        <p:xfrm>
          <a:off x="5224264" y="2420888"/>
          <a:ext cx="89217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" name="方程式" r:id="rId6" imgW="330120" imgH="736560" progId="Equation.3">
                  <p:embed/>
                </p:oleObj>
              </mc:Choice>
              <mc:Fallback>
                <p:oleObj name="方程式" r:id="rId6" imgW="3301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264" y="2420888"/>
                        <a:ext cx="892175" cy="198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4788024" y="1052736"/>
            <a:ext cx="424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Map original feature vectors onto a higher-dimensional space</a:t>
            </a:r>
          </a:p>
        </p:txBody>
      </p:sp>
      <p:sp>
        <p:nvSpPr>
          <p:cNvPr id="35" name="向右箭號 34"/>
          <p:cNvSpPr/>
          <p:nvPr/>
        </p:nvSpPr>
        <p:spPr>
          <a:xfrm>
            <a:off x="4087376" y="285293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5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圓角矩形 56"/>
          <p:cNvSpPr/>
          <p:nvPr/>
        </p:nvSpPr>
        <p:spPr>
          <a:xfrm>
            <a:off x="0" y="2366963"/>
            <a:ext cx="9144000" cy="449103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000"/>
          </a:p>
        </p:txBody>
      </p:sp>
      <p:sp>
        <p:nvSpPr>
          <p:cNvPr id="40999" name="矩形 61"/>
          <p:cNvSpPr>
            <a:spLocks noChangeArrowheads="1"/>
          </p:cNvSpPr>
          <p:nvPr/>
        </p:nvSpPr>
        <p:spPr bwMode="auto">
          <a:xfrm>
            <a:off x="0" y="6335713"/>
            <a:ext cx="9132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FF"/>
                </a:solidFill>
                <a:latin typeface="+mn-lt"/>
                <a:ea typeface="新細明體" charset="-120"/>
              </a:rPr>
              <a:t>Train a</a:t>
            </a:r>
            <a:r>
              <a:rPr lang="en-US" altLang="ja-JP">
                <a:solidFill>
                  <a:srgbClr val="0000FF"/>
                </a:solidFill>
                <a:latin typeface="+mn-lt"/>
                <a:ea typeface="新細明體" charset="-120"/>
              </a:rPr>
              <a:t>n SVM</a:t>
            </a:r>
            <a:r>
              <a:rPr lang="en-US" altLang="zh-TW">
                <a:solidFill>
                  <a:srgbClr val="0000FF"/>
                </a:solidFill>
                <a:latin typeface="+mn-lt"/>
                <a:ea typeface="新細明體" charset="-120"/>
              </a:rPr>
              <a:t> for each query</a:t>
            </a:r>
          </a:p>
        </p:txBody>
      </p:sp>
      <p:sp>
        <p:nvSpPr>
          <p:cNvPr id="40965" name="文字方塊 5"/>
          <p:cNvSpPr txBox="1">
            <a:spLocks noChangeArrowheads="1"/>
          </p:cNvSpPr>
          <p:nvPr/>
        </p:nvSpPr>
        <p:spPr bwMode="auto">
          <a:xfrm>
            <a:off x="1981200" y="3008313"/>
            <a:ext cx="1336675" cy="203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sp>
        <p:nvSpPr>
          <p:cNvPr id="40968" name="文字方塊 5"/>
          <p:cNvSpPr txBox="1">
            <a:spLocks noChangeArrowheads="1"/>
          </p:cNvSpPr>
          <p:nvPr/>
        </p:nvSpPr>
        <p:spPr bwMode="auto">
          <a:xfrm>
            <a:off x="7620000" y="2971800"/>
            <a:ext cx="1336675" cy="203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hangingPunct="1">
              <a:defRPr/>
            </a:pPr>
            <a:r>
              <a:rPr kumimoji="0" lang="en-US" altLang="zh-TW" smtClean="0">
                <a:latin typeface="+mn-lt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grpSp>
        <p:nvGrpSpPr>
          <p:cNvPr id="40969" name="群組 76"/>
          <p:cNvGrpSpPr>
            <a:grpSpLocks/>
          </p:cNvGrpSpPr>
          <p:nvPr/>
        </p:nvGrpSpPr>
        <p:grpSpPr bwMode="auto">
          <a:xfrm>
            <a:off x="5607050" y="4367213"/>
            <a:ext cx="1565275" cy="592137"/>
            <a:chOff x="5004048" y="3789040"/>
            <a:chExt cx="1656184" cy="720080"/>
          </a:xfrm>
        </p:grpSpPr>
        <p:sp>
          <p:nvSpPr>
            <p:cNvPr id="16" name="矩形 15"/>
            <p:cNvSpPr/>
            <p:nvPr/>
          </p:nvSpPr>
          <p:spPr>
            <a:xfrm>
              <a:off x="5004048" y="3789040"/>
              <a:ext cx="1656184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3849" name="文字方塊 149"/>
            <p:cNvSpPr txBox="1">
              <a:spLocks noChangeArrowheads="1"/>
            </p:cNvSpPr>
            <p:nvPr/>
          </p:nvSpPr>
          <p:spPr bwMode="auto">
            <a:xfrm>
              <a:off x="5004048" y="3933828"/>
              <a:ext cx="720592" cy="44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SVM</a:t>
              </a:r>
              <a:endParaRPr kumimoji="0" lang="zh-TW" altLang="en-US" smtClean="0">
                <a:latin typeface="+mn-lt"/>
              </a:endParaRPr>
            </a:p>
          </p:txBody>
        </p:sp>
        <p:grpSp>
          <p:nvGrpSpPr>
            <p:cNvPr id="76860" name="群組 162"/>
            <p:cNvGrpSpPr>
              <a:grpSpLocks noChangeAspect="1"/>
            </p:cNvGrpSpPr>
            <p:nvPr/>
          </p:nvGrpSpPr>
          <p:grpSpPr bwMode="auto">
            <a:xfrm>
              <a:off x="5756346" y="3866994"/>
              <a:ext cx="759870" cy="524952"/>
              <a:chOff x="10297494" y="24725659"/>
              <a:chExt cx="3600400" cy="2421607"/>
            </a:xfrm>
          </p:grpSpPr>
          <p:cxnSp>
            <p:nvCxnSpPr>
              <p:cNvPr id="19" name="直線接點 18"/>
              <p:cNvCxnSpPr/>
              <p:nvPr/>
            </p:nvCxnSpPr>
            <p:spPr>
              <a:xfrm>
                <a:off x="10298477" y="24838045"/>
                <a:ext cx="3597342" cy="2155122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/>
              <p:cNvSpPr/>
              <p:nvPr/>
            </p:nvSpPr>
            <p:spPr>
              <a:xfrm>
                <a:off x="11595751" y="24722276"/>
                <a:ext cx="318349" cy="338408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13275038" y="25728591"/>
                <a:ext cx="334266" cy="329505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2885063" y="24722276"/>
                <a:ext cx="334266" cy="338408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12280201" y="26788344"/>
                <a:ext cx="318349" cy="32949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0664578" y="25871078"/>
                <a:ext cx="318349" cy="3384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11054558" y="26806155"/>
                <a:ext cx="318349" cy="3384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5732463" y="5319713"/>
            <a:ext cx="1368425" cy="77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Re-ranking</a:t>
            </a:r>
          </a:p>
        </p:txBody>
      </p:sp>
      <p:cxnSp>
        <p:nvCxnSpPr>
          <p:cNvPr id="35" name="直線單箭頭接點 34"/>
          <p:cNvCxnSpPr/>
          <p:nvPr/>
        </p:nvCxnSpPr>
        <p:spPr>
          <a:xfrm rot="10800000">
            <a:off x="6286500" y="1735138"/>
            <a:ext cx="2052638" cy="1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022431" y="5371307"/>
            <a:ext cx="6842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165725" y="5680075"/>
            <a:ext cx="5397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104063" y="5703888"/>
            <a:ext cx="1260475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>
            <a:off x="6235700" y="4198938"/>
            <a:ext cx="323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564188" y="2971800"/>
            <a:ext cx="1681162" cy="10445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ja-JP" dirty="0">
                <a:solidFill>
                  <a:schemeClr val="tx1"/>
                </a:solidFill>
              </a:rPr>
              <a:t>Feature Extraction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151063" y="1350963"/>
            <a:ext cx="1241425" cy="77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Engine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2" name="群組 11"/>
          <p:cNvGrpSpPr>
            <a:grpSpLocks/>
          </p:cNvGrpSpPr>
          <p:nvPr/>
        </p:nvGrpSpPr>
        <p:grpSpPr bwMode="auto">
          <a:xfrm>
            <a:off x="493713" y="1143000"/>
            <a:ext cx="1639887" cy="1035050"/>
            <a:chOff x="493412" y="1143212"/>
            <a:chExt cx="1639887" cy="1035167"/>
          </a:xfrm>
        </p:grpSpPr>
        <p:sp>
          <p:nvSpPr>
            <p:cNvPr id="28" name="流程圖: 磁碟 27"/>
            <p:cNvSpPr/>
            <p:nvPr/>
          </p:nvSpPr>
          <p:spPr bwMode="auto">
            <a:xfrm>
              <a:off x="493412" y="1143212"/>
              <a:ext cx="1081087" cy="10351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chemeClr val="tx1"/>
                  </a:solidFill>
                </a:rPr>
                <a:t>Spoken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chemeClr val="tx1"/>
                  </a:solidFill>
                </a:rPr>
                <a:t>archive</a:t>
              </a: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1620537" y="1738592"/>
              <a:ext cx="5127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 rot="5400000">
            <a:off x="2232819" y="2559844"/>
            <a:ext cx="8445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 flipH="1" flipV="1">
            <a:off x="7712075" y="2360613"/>
            <a:ext cx="1222375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9" name="文字方塊 292"/>
          <p:cNvSpPr txBox="1">
            <a:spLocks noChangeArrowheads="1"/>
          </p:cNvSpPr>
          <p:nvPr/>
        </p:nvSpPr>
        <p:spPr bwMode="auto">
          <a:xfrm>
            <a:off x="6629400" y="1381125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dirty="0" smtClean="0">
                <a:latin typeface="+mn-lt"/>
              </a:rPr>
              <a:t>Final Results</a:t>
            </a:r>
            <a:endParaRPr kumimoji="0" lang="zh-TW" altLang="en-US" dirty="0" smtClean="0">
              <a:latin typeface="+mn-lt"/>
            </a:endParaRPr>
          </a:p>
        </p:txBody>
      </p: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228600" y="3008313"/>
            <a:ext cx="3084513" cy="2035175"/>
            <a:chOff x="229225" y="3009066"/>
            <a:chExt cx="3083975" cy="2033930"/>
          </a:xfrm>
        </p:grpSpPr>
        <p:sp>
          <p:nvSpPr>
            <p:cNvPr id="33840" name="文字方塊 175"/>
            <p:cNvSpPr txBox="1">
              <a:spLocks noChangeArrowheads="1"/>
            </p:cNvSpPr>
            <p:nvPr/>
          </p:nvSpPr>
          <p:spPr bwMode="auto">
            <a:xfrm>
              <a:off x="229225" y="3505649"/>
              <a:ext cx="1295174" cy="92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zh-TW" smtClean="0">
                  <a:solidFill>
                    <a:srgbClr val="00CC00"/>
                  </a:solidFill>
                  <a:latin typeface="+mn-lt"/>
                </a:rPr>
                <a:t>First-pass retrieval results</a:t>
              </a:r>
              <a:endParaRPr kumimoji="0" lang="zh-TW" altLang="en-US" smtClean="0">
                <a:solidFill>
                  <a:srgbClr val="00CC00"/>
                </a:solidFill>
                <a:latin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81519" y="3009066"/>
              <a:ext cx="1331681" cy="2033930"/>
            </a:xfrm>
            <a:prstGeom prst="rect">
              <a:avLst/>
            </a:prstGeom>
            <a:noFill/>
            <a:ln w="635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61" name="直線單箭頭接點 60"/>
            <p:cNvCxnSpPr/>
            <p:nvPr/>
          </p:nvCxnSpPr>
          <p:spPr>
            <a:xfrm flipH="1">
              <a:off x="1514876" y="3897522"/>
              <a:ext cx="466644" cy="1586"/>
            </a:xfrm>
            <a:prstGeom prst="straightConnector1">
              <a:avLst/>
            </a:prstGeom>
            <a:ln w="38100">
              <a:solidFill>
                <a:srgbClr val="00CC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單箭頭接點 80"/>
          <p:cNvCxnSpPr/>
          <p:nvPr/>
        </p:nvCxnSpPr>
        <p:spPr>
          <a:xfrm rot="5400000">
            <a:off x="6235700" y="5135563"/>
            <a:ext cx="323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93" name="群組 40992"/>
          <p:cNvGrpSpPr>
            <a:grpSpLocks/>
          </p:cNvGrpSpPr>
          <p:nvPr/>
        </p:nvGrpSpPr>
        <p:grpSpPr bwMode="auto">
          <a:xfrm>
            <a:off x="3322638" y="3646488"/>
            <a:ext cx="2387600" cy="1314450"/>
            <a:chOff x="3321992" y="3646427"/>
            <a:chExt cx="2388879" cy="1314493"/>
          </a:xfrm>
        </p:grpSpPr>
        <p:cxnSp>
          <p:nvCxnSpPr>
            <p:cNvPr id="50" name="直線接點 49"/>
            <p:cNvCxnSpPr/>
            <p:nvPr/>
          </p:nvCxnSpPr>
          <p:spPr>
            <a:xfrm>
              <a:off x="3321992" y="4610071"/>
              <a:ext cx="124209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 flipH="1" flipV="1">
              <a:off x="4060819" y="4132218"/>
              <a:ext cx="971582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4527549" y="3662303"/>
              <a:ext cx="10213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39" name="文字方塊 62"/>
            <p:cNvSpPr txBox="1">
              <a:spLocks noChangeArrowheads="1"/>
            </p:cNvSpPr>
            <p:nvPr/>
          </p:nvSpPr>
          <p:spPr bwMode="auto">
            <a:xfrm>
              <a:off x="3383937" y="4591020"/>
              <a:ext cx="2326934" cy="3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b="1" dirty="0" smtClean="0">
                  <a:solidFill>
                    <a:srgbClr val="FF0000"/>
                  </a:solidFill>
                  <a:latin typeface="+mn-lt"/>
                </a:rPr>
                <a:t>Negative examples </a:t>
              </a:r>
              <a:endParaRPr lang="zh-TW" altLang="en-US" b="1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0994" name="群組 40993"/>
          <p:cNvGrpSpPr>
            <a:grpSpLocks/>
          </p:cNvGrpSpPr>
          <p:nvPr/>
        </p:nvGrpSpPr>
        <p:grpSpPr bwMode="auto">
          <a:xfrm>
            <a:off x="3332163" y="2938463"/>
            <a:ext cx="2251075" cy="390525"/>
            <a:chOff x="3332497" y="2939167"/>
            <a:chExt cx="2250896" cy="389162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3332497" y="3328329"/>
              <a:ext cx="2231848" cy="0"/>
            </a:xfrm>
            <a:prstGeom prst="straightConnector1">
              <a:avLst/>
            </a:prstGeom>
            <a:ln w="3810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35" name="文字方塊 63"/>
            <p:cNvSpPr txBox="1">
              <a:spLocks noChangeArrowheads="1"/>
            </p:cNvSpPr>
            <p:nvPr/>
          </p:nvSpPr>
          <p:spPr bwMode="auto">
            <a:xfrm>
              <a:off x="3334084" y="2939167"/>
              <a:ext cx="2249309" cy="368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b="1" dirty="0" smtClean="0">
                  <a:solidFill>
                    <a:srgbClr val="0000FF"/>
                  </a:solidFill>
                  <a:latin typeface="+mn-lt"/>
                </a:rPr>
                <a:t>Positive examples </a:t>
              </a:r>
              <a:endParaRPr lang="zh-TW" altLang="en-US" b="1" dirty="0" smtClean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40995" name="群組 40994"/>
          <p:cNvGrpSpPr>
            <a:grpSpLocks/>
          </p:cNvGrpSpPr>
          <p:nvPr/>
        </p:nvGrpSpPr>
        <p:grpSpPr bwMode="auto">
          <a:xfrm>
            <a:off x="2616200" y="5086350"/>
            <a:ext cx="2535238" cy="1162050"/>
            <a:chOff x="2615805" y="5085908"/>
            <a:chExt cx="2535875" cy="1162492"/>
          </a:xfrm>
        </p:grpSpPr>
        <p:cxnSp>
          <p:nvCxnSpPr>
            <p:cNvPr id="86" name="直線接點 85"/>
            <p:cNvCxnSpPr/>
            <p:nvPr/>
          </p:nvCxnSpPr>
          <p:spPr>
            <a:xfrm rot="5400000">
              <a:off x="2324386" y="5391618"/>
              <a:ext cx="61142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47"/>
            <p:cNvSpPr/>
            <p:nvPr/>
          </p:nvSpPr>
          <p:spPr>
            <a:xfrm>
              <a:off x="3470095" y="5203428"/>
              <a:ext cx="1681585" cy="104497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ja-JP" dirty="0">
                  <a:solidFill>
                    <a:schemeClr val="tx1"/>
                  </a:solidFill>
                </a:rPr>
                <a:t>Feature Extraction</a:t>
              </a:r>
              <a:endParaRPr kumimoji="0"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單箭頭接點 43"/>
            <p:cNvCxnSpPr/>
            <p:nvPr/>
          </p:nvCxnSpPr>
          <p:spPr>
            <a:xfrm>
              <a:off x="2615805" y="5681447"/>
              <a:ext cx="82729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824" name="Rectangle 2"/>
          <p:cNvSpPr txBox="1">
            <a:spLocks/>
          </p:cNvSpPr>
          <p:nvPr/>
        </p:nvSpPr>
        <p:spPr bwMode="auto">
          <a:xfrm>
            <a:off x="0" y="135518"/>
            <a:ext cx="91328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</a:t>
            </a:r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– 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SVM(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/3)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3818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+mn-lt"/>
              <a:ea typeface="新細明體" charset="-120"/>
            </a:endParaRPr>
          </a:p>
        </p:txBody>
      </p: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0" y="2562225"/>
            <a:ext cx="3305175" cy="1087438"/>
            <a:chOff x="-2506664" y="2554053"/>
            <a:chExt cx="3305264" cy="1087674"/>
          </a:xfrm>
        </p:grpSpPr>
        <p:grpSp>
          <p:nvGrpSpPr>
            <p:cNvPr id="76839" name="群組 13"/>
            <p:cNvGrpSpPr>
              <a:grpSpLocks/>
            </p:cNvGrpSpPr>
            <p:nvPr/>
          </p:nvGrpSpPr>
          <p:grpSpPr bwMode="auto">
            <a:xfrm>
              <a:off x="-2506664" y="2554053"/>
              <a:ext cx="3305264" cy="1057834"/>
              <a:chOff x="-2506664" y="2554053"/>
              <a:chExt cx="3305264" cy="1057834"/>
            </a:xfrm>
          </p:grpSpPr>
          <p:sp>
            <p:nvSpPr>
              <p:cNvPr id="33828" name="文字方塊 338"/>
              <p:cNvSpPr txBox="1">
                <a:spLocks noChangeArrowheads="1"/>
              </p:cNvSpPr>
              <p:nvPr/>
            </p:nvSpPr>
            <p:spPr bwMode="auto">
              <a:xfrm>
                <a:off x="-2506664" y="2554053"/>
                <a:ext cx="1435139" cy="922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hangingPunct="1">
                  <a:defRPr/>
                </a:pPr>
                <a:r>
                  <a:rPr kumimoji="0" lang="en-US" altLang="zh-TW" b="1" dirty="0" smtClean="0">
                    <a:solidFill>
                      <a:srgbClr val="3333FF"/>
                    </a:solidFill>
                    <a:latin typeface="+mn-lt"/>
                  </a:rPr>
                  <a:t>Top N</a:t>
                </a:r>
              </a:p>
              <a:p>
                <a:pPr algn="r" eaLnBrk="1" hangingPunct="1">
                  <a:defRPr/>
                </a:pPr>
                <a:r>
                  <a:rPr kumimoji="0" lang="en-US" altLang="zh-TW" b="1" dirty="0" smtClean="0">
                    <a:solidFill>
                      <a:srgbClr val="3333FF"/>
                    </a:solidFill>
                    <a:latin typeface="+mn-lt"/>
                  </a:rPr>
                  <a:t>“assumed” relevant</a:t>
                </a:r>
                <a:endParaRPr kumimoji="0" lang="zh-TW" altLang="en-US" b="1" dirty="0" smtClean="0">
                  <a:solidFill>
                    <a:srgbClr val="3333FF"/>
                  </a:solidFill>
                  <a:latin typeface="+mn-lt"/>
                </a:endParaRPr>
              </a:p>
            </p:txBody>
          </p:sp>
          <p:cxnSp>
            <p:nvCxnSpPr>
              <p:cNvPr id="59" name="直線單箭頭接點 58"/>
              <p:cNvCxnSpPr/>
              <p:nvPr/>
            </p:nvCxnSpPr>
            <p:spPr>
              <a:xfrm rot="10800000">
                <a:off x="-1082638" y="3152671"/>
                <a:ext cx="539765" cy="123852"/>
              </a:xfrm>
              <a:prstGeom prst="straightConnector1">
                <a:avLst/>
              </a:prstGeom>
              <a:ln w="38100">
                <a:solidFill>
                  <a:srgbClr val="3333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660"/>
              <p:cNvSpPr>
                <a:spLocks noChangeArrowheads="1"/>
              </p:cNvSpPr>
              <p:nvPr/>
            </p:nvSpPr>
            <p:spPr bwMode="auto">
              <a:xfrm>
                <a:off x="-533348" y="3044698"/>
                <a:ext cx="1331948" cy="56686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3333FF"/>
                  </a:solidFill>
                  <a:latin typeface="+mn-lt"/>
                  <a:ea typeface="新細明體" charset="-120"/>
                </a:endParaRPr>
              </a:p>
            </p:txBody>
          </p:sp>
        </p:grpSp>
        <p:sp>
          <p:nvSpPr>
            <p:cNvPr id="33827" name="矩形 16"/>
            <p:cNvSpPr>
              <a:spLocks noChangeArrowheads="1"/>
            </p:cNvSpPr>
            <p:nvPr/>
          </p:nvSpPr>
          <p:spPr bwMode="auto">
            <a:xfrm>
              <a:off x="-422220" y="2995474"/>
              <a:ext cx="1133506" cy="646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0" lang="en-US" altLang="zh-TW" dirty="0">
                  <a:solidFill>
                    <a:srgbClr val="0000FF"/>
                  </a:solidFill>
                  <a:latin typeface="+mn-lt"/>
                  <a:ea typeface="微軟正黑體" pitchFamily="34" charset="-120"/>
                  <a:cs typeface="Times New Roman" pitchFamily="18" charset="0"/>
                </a:rPr>
                <a:t>time 1:01</a:t>
              </a:r>
            </a:p>
            <a:p>
              <a:pPr algn="ctr">
                <a:defRPr/>
              </a:pPr>
              <a:r>
                <a:rPr kumimoji="0" lang="en-US" altLang="zh-TW" dirty="0">
                  <a:solidFill>
                    <a:srgbClr val="0000FF"/>
                  </a:solidFill>
                  <a:latin typeface="+mn-lt"/>
                  <a:ea typeface="微軟正黑體" pitchFamily="34" charset="-120"/>
                  <a:cs typeface="Times New Roman" pitchFamily="18" charset="0"/>
                </a:rPr>
                <a:t>time 2:05</a:t>
              </a:r>
            </a:p>
          </p:txBody>
        </p:sp>
      </p:grpSp>
      <p:grpSp>
        <p:nvGrpSpPr>
          <p:cNvPr id="40992" name="群組 40991"/>
          <p:cNvGrpSpPr>
            <a:grpSpLocks/>
          </p:cNvGrpSpPr>
          <p:nvPr/>
        </p:nvGrpSpPr>
        <p:grpSpPr bwMode="auto">
          <a:xfrm>
            <a:off x="-7938" y="4378325"/>
            <a:ext cx="3313113" cy="1311275"/>
            <a:chOff x="-8709" y="4378732"/>
            <a:chExt cx="3313200" cy="1310362"/>
          </a:xfrm>
        </p:grpSpPr>
        <p:grpSp>
          <p:nvGrpSpPr>
            <p:cNvPr id="76834" name="群組 14"/>
            <p:cNvGrpSpPr>
              <a:grpSpLocks/>
            </p:cNvGrpSpPr>
            <p:nvPr/>
          </p:nvGrpSpPr>
          <p:grpSpPr bwMode="auto">
            <a:xfrm>
              <a:off x="-8709" y="4429558"/>
              <a:ext cx="3313200" cy="1259536"/>
              <a:chOff x="-2438400" y="4464394"/>
              <a:chExt cx="3313200" cy="1259536"/>
            </a:xfrm>
          </p:grpSpPr>
          <p:sp>
            <p:nvSpPr>
              <p:cNvPr id="33823" name="文字方塊 339"/>
              <p:cNvSpPr txBox="1">
                <a:spLocks noChangeArrowheads="1"/>
              </p:cNvSpPr>
              <p:nvPr/>
            </p:nvSpPr>
            <p:spPr bwMode="auto">
              <a:xfrm>
                <a:off x="-2438400" y="4800649"/>
                <a:ext cx="1438314" cy="923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hangingPunct="1">
                  <a:defRPr/>
                </a:pPr>
                <a:r>
                  <a:rPr kumimoji="0" lang="en-US" altLang="zh-TW" b="1" smtClean="0">
                    <a:solidFill>
                      <a:srgbClr val="FF0000"/>
                    </a:solidFill>
                    <a:latin typeface="+mn-lt"/>
                  </a:rPr>
                  <a:t>Bottom N</a:t>
                </a:r>
              </a:p>
              <a:p>
                <a:pPr algn="r" eaLnBrk="1" hangingPunct="1">
                  <a:defRPr/>
                </a:pPr>
                <a:r>
                  <a:rPr kumimoji="0" lang="en-US" altLang="zh-TW" b="1" smtClean="0">
                    <a:solidFill>
                      <a:srgbClr val="FF0000"/>
                    </a:solidFill>
                    <a:latin typeface="+mn-lt"/>
                  </a:rPr>
                  <a:t>“assumed” irrelevant</a:t>
                </a:r>
                <a:endParaRPr kumimoji="0" lang="zh-TW" altLang="en-US" b="1" smtClean="0">
                  <a:solidFill>
                    <a:srgbClr val="FF0000"/>
                  </a:solidFill>
                  <a:latin typeface="+mn-lt"/>
                </a:endParaRPr>
              </a:p>
            </p:txBody>
          </p:sp>
          <p:cxnSp>
            <p:nvCxnSpPr>
              <p:cNvPr id="58" name="直線單箭頭接點 57"/>
              <p:cNvCxnSpPr/>
              <p:nvPr/>
            </p:nvCxnSpPr>
            <p:spPr>
              <a:xfrm rot="10800000" flipV="1">
                <a:off x="-942935" y="4883141"/>
                <a:ext cx="503250" cy="2982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661"/>
              <p:cNvSpPr>
                <a:spLocks noChangeArrowheads="1"/>
              </p:cNvSpPr>
              <p:nvPr/>
            </p:nvSpPr>
            <p:spPr bwMode="auto">
              <a:xfrm>
                <a:off x="-457147" y="4464333"/>
                <a:ext cx="1331947" cy="56792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kumimoji="0" lang="zh-TW" altLang="en-US">
                  <a:latin typeface="+mn-lt"/>
                  <a:ea typeface="新細明體" charset="-120"/>
                </a:endParaRPr>
              </a:p>
            </p:txBody>
          </p:sp>
        </p:grpSp>
        <p:sp>
          <p:nvSpPr>
            <p:cNvPr id="7" name="矩形 30"/>
            <p:cNvSpPr>
              <a:spLocks noChangeArrowheads="1"/>
            </p:cNvSpPr>
            <p:nvPr/>
          </p:nvSpPr>
          <p:spPr bwMode="auto">
            <a:xfrm>
              <a:off x="2077322" y="4378732"/>
              <a:ext cx="1135092" cy="6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dirty="0">
                  <a:solidFill>
                    <a:srgbClr val="FF0000"/>
                  </a:solidFill>
                  <a:latin typeface="+mn-lt"/>
                  <a:ea typeface="微軟正黑體" pitchFamily="34" charset="-120"/>
                  <a:cs typeface="Times New Roman" pitchFamily="18" charset="0"/>
                </a:rPr>
                <a:t>time 7:22</a:t>
              </a:r>
            </a:p>
            <a:p>
              <a:pPr algn="ctr">
                <a:defRPr/>
              </a:pPr>
              <a:r>
                <a:rPr kumimoji="0" lang="en-US" altLang="zh-TW" dirty="0">
                  <a:solidFill>
                    <a:srgbClr val="FF0000"/>
                  </a:solidFill>
                  <a:latin typeface="+mn-lt"/>
                  <a:ea typeface="微軟正黑體" pitchFamily="34" charset="-120"/>
                  <a:cs typeface="Times New Roman" pitchFamily="18" charset="0"/>
                </a:rPr>
                <a:t>time 9:01</a:t>
              </a:r>
            </a:p>
          </p:txBody>
        </p:sp>
      </p:grpSp>
      <p:grpSp>
        <p:nvGrpSpPr>
          <p:cNvPr id="5" name="群組 4"/>
          <p:cNvGrpSpPr>
            <a:grpSpLocks/>
          </p:cNvGrpSpPr>
          <p:nvPr/>
        </p:nvGrpSpPr>
        <p:grpSpPr bwMode="auto">
          <a:xfrm>
            <a:off x="3449638" y="1295400"/>
            <a:ext cx="2801937" cy="900113"/>
            <a:chOff x="3449638" y="1295400"/>
            <a:chExt cx="2801302" cy="900000"/>
          </a:xfrm>
        </p:grpSpPr>
        <p:grpSp>
          <p:nvGrpSpPr>
            <p:cNvPr id="76830" name="群組 10"/>
            <p:cNvGrpSpPr>
              <a:grpSpLocks/>
            </p:cNvGrpSpPr>
            <p:nvPr/>
          </p:nvGrpSpPr>
          <p:grpSpPr bwMode="auto">
            <a:xfrm>
              <a:off x="3449638" y="1381441"/>
              <a:ext cx="2354262" cy="368891"/>
              <a:chOff x="3449433" y="1381051"/>
              <a:chExt cx="2354037" cy="369332"/>
            </a:xfrm>
          </p:grpSpPr>
          <p:sp>
            <p:nvSpPr>
              <p:cNvPr id="33844" name="文字方塊 203"/>
              <p:cNvSpPr txBox="1">
                <a:spLocks noChangeArrowheads="1"/>
              </p:cNvSpPr>
              <p:nvPr/>
            </p:nvSpPr>
            <p:spPr bwMode="auto">
              <a:xfrm>
                <a:off x="4219122" y="1380724"/>
                <a:ext cx="1122001" cy="3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mtClean="0">
                    <a:latin typeface="+mn-lt"/>
                  </a:rPr>
                  <a:t>Query Q</a:t>
                </a:r>
                <a:endParaRPr kumimoji="0" lang="zh-TW" altLang="en-US" smtClean="0">
                  <a:latin typeface="+mn-lt"/>
                </a:endParaRPr>
              </a:p>
            </p:txBody>
          </p:sp>
          <p:cxnSp>
            <p:nvCxnSpPr>
              <p:cNvPr id="53" name="直線單箭頭接點 52"/>
              <p:cNvCxnSpPr/>
              <p:nvPr/>
            </p:nvCxnSpPr>
            <p:spPr>
              <a:xfrm rot="10800000">
                <a:off x="3449433" y="1731937"/>
                <a:ext cx="2353503" cy="1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6831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0" y="1295400"/>
              <a:ext cx="44069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67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0999" grpId="0"/>
      <p:bldP spid="40965" grpId="0" animBg="1"/>
      <p:bldP spid="40968" grpId="0" animBg="1"/>
      <p:bldP spid="27" grpId="0" animBg="1"/>
      <p:bldP spid="48" grpId="0" animBg="1"/>
      <p:bldP spid="29" grpId="0" animBg="1"/>
      <p:bldP spid="409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6" name="文字方塊 88"/>
          <p:cNvSpPr txBox="1">
            <a:spLocks noChangeArrowheads="1"/>
          </p:cNvSpPr>
          <p:nvPr/>
        </p:nvSpPr>
        <p:spPr bwMode="auto">
          <a:xfrm>
            <a:off x="0" y="1079500"/>
            <a:ext cx="913288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kumimoji="0" lang="en-US" altLang="ja-JP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each utterance by its hypothesized region segmented by HMM states, with feature vectors in each state averaged and concatenated</a:t>
            </a:r>
            <a:endParaRPr kumimoji="0" lang="zh-TW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300038" y="2095500"/>
            <a:ext cx="8817320" cy="4181822"/>
            <a:chOff x="300038" y="2095500"/>
            <a:chExt cx="8796433" cy="4536548"/>
          </a:xfrm>
        </p:grpSpPr>
        <p:cxnSp>
          <p:nvCxnSpPr>
            <p:cNvPr id="12" name="直線接點 11"/>
            <p:cNvCxnSpPr>
              <a:stCxn id="4" idx="7"/>
            </p:cNvCxnSpPr>
            <p:nvPr/>
          </p:nvCxnSpPr>
          <p:spPr>
            <a:xfrm rot="5400000" flipH="1" flipV="1">
              <a:off x="1425235" y="3117651"/>
              <a:ext cx="237658" cy="9074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4" idx="4"/>
              <a:endCxn id="11" idx="3"/>
            </p:cNvCxnSpPr>
            <p:nvPr/>
          </p:nvCxnSpPr>
          <p:spPr>
            <a:xfrm rot="16200000" flipH="1">
              <a:off x="1487812" y="3328776"/>
              <a:ext cx="650977" cy="152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4" idx="1"/>
              <a:endCxn id="6" idx="2"/>
            </p:cNvCxnSpPr>
            <p:nvPr/>
          </p:nvCxnSpPr>
          <p:spPr>
            <a:xfrm rot="16200000" flipH="1">
              <a:off x="1429251" y="3287191"/>
              <a:ext cx="137773" cy="9644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5" idx="7"/>
              <a:endCxn id="7" idx="7"/>
            </p:cNvCxnSpPr>
            <p:nvPr/>
          </p:nvCxnSpPr>
          <p:spPr>
            <a:xfrm rot="5400000" flipH="1" flipV="1">
              <a:off x="2548622" y="2730529"/>
              <a:ext cx="244547" cy="11719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2084912" y="3838327"/>
              <a:ext cx="679425" cy="189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1" idx="5"/>
              <a:endCxn id="9" idx="3"/>
            </p:cNvCxnSpPr>
            <p:nvPr/>
          </p:nvCxnSpPr>
          <p:spPr>
            <a:xfrm rot="5400000" flipH="1" flipV="1">
              <a:off x="3236923" y="3212240"/>
              <a:ext cx="614812" cy="17912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6" idx="6"/>
              <a:endCxn id="10" idx="2"/>
            </p:cNvCxnSpPr>
            <p:nvPr/>
          </p:nvCxnSpPr>
          <p:spPr>
            <a:xfrm flipV="1">
              <a:off x="2084912" y="3540393"/>
              <a:ext cx="628745" cy="2979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1"/>
              <a:endCxn id="9" idx="7"/>
            </p:cNvCxnSpPr>
            <p:nvPr/>
          </p:nvCxnSpPr>
          <p:spPr>
            <a:xfrm rot="16200000" flipH="1">
              <a:off x="3570346" y="2806336"/>
              <a:ext cx="554536" cy="1330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0"/>
              <a:endCxn id="9" idx="2"/>
            </p:cNvCxnSpPr>
            <p:nvPr/>
          </p:nvCxnSpPr>
          <p:spPr>
            <a:xfrm rot="16200000" flipH="1">
              <a:off x="3458165" y="2808678"/>
              <a:ext cx="272101" cy="16597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5"/>
            </p:cNvCxnSpPr>
            <p:nvPr/>
          </p:nvCxnSpPr>
          <p:spPr>
            <a:xfrm flipV="1">
              <a:off x="2868863" y="3800439"/>
              <a:ext cx="1643922" cy="227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29" name="文字方塊 21"/>
            <p:cNvSpPr txBox="1">
              <a:spLocks noChangeArrowheads="1"/>
            </p:cNvSpPr>
            <p:nvPr/>
          </p:nvSpPr>
          <p:spPr bwMode="auto">
            <a:xfrm>
              <a:off x="2184688" y="3824549"/>
              <a:ext cx="364260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FF0000"/>
                  </a:solidFill>
                  <a:latin typeface="+mn-lt"/>
                </a:rPr>
                <a:t>Q</a:t>
              </a:r>
              <a:endParaRPr kumimoji="0" lang="zh-TW" altLang="en-US" sz="2200" b="1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4830" name="文字方塊 22"/>
            <p:cNvSpPr txBox="1">
              <a:spLocks noChangeArrowheads="1"/>
            </p:cNvSpPr>
            <p:nvPr/>
          </p:nvSpPr>
          <p:spPr bwMode="auto">
            <a:xfrm>
              <a:off x="2088079" y="3051300"/>
              <a:ext cx="364260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A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1" name="文字方塊 24"/>
            <p:cNvSpPr txBox="1">
              <a:spLocks noChangeArrowheads="1"/>
            </p:cNvSpPr>
            <p:nvPr/>
          </p:nvSpPr>
          <p:spPr bwMode="auto">
            <a:xfrm>
              <a:off x="3564124" y="3075410"/>
              <a:ext cx="365844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B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2" name="文字方塊 25"/>
            <p:cNvSpPr txBox="1">
              <a:spLocks noChangeArrowheads="1"/>
            </p:cNvSpPr>
            <p:nvPr/>
          </p:nvSpPr>
          <p:spPr bwMode="auto">
            <a:xfrm>
              <a:off x="1430828" y="3459451"/>
              <a:ext cx="365843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C</a:t>
              </a:r>
              <a:endParaRPr kumimoji="0" lang="zh-TW" altLang="en-US" sz="2200" dirty="0" smtClean="0">
                <a:latin typeface="+mn-lt"/>
              </a:endParaRPr>
            </a:p>
          </p:txBody>
        </p:sp>
        <p:sp>
          <p:nvSpPr>
            <p:cNvPr id="34833" name="文字方塊 26"/>
            <p:cNvSpPr txBox="1">
              <a:spLocks noChangeArrowheads="1"/>
            </p:cNvSpPr>
            <p:nvPr/>
          </p:nvSpPr>
          <p:spPr bwMode="auto">
            <a:xfrm>
              <a:off x="2962303" y="3702276"/>
              <a:ext cx="365844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B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4" name="文字方塊 27"/>
            <p:cNvSpPr txBox="1">
              <a:spLocks noChangeArrowheads="1"/>
            </p:cNvSpPr>
            <p:nvPr/>
          </p:nvSpPr>
          <p:spPr bwMode="auto">
            <a:xfrm>
              <a:off x="1419741" y="3722942"/>
              <a:ext cx="365844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D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5" name="文字方塊 28"/>
            <p:cNvSpPr txBox="1">
              <a:spLocks noChangeArrowheads="1"/>
            </p:cNvSpPr>
            <p:nvPr/>
          </p:nvSpPr>
          <p:spPr bwMode="auto">
            <a:xfrm>
              <a:off x="3172941" y="4167260"/>
              <a:ext cx="365843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B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6" name="文字方塊 29"/>
            <p:cNvSpPr txBox="1">
              <a:spLocks noChangeArrowheads="1"/>
            </p:cNvSpPr>
            <p:nvPr/>
          </p:nvSpPr>
          <p:spPr bwMode="auto">
            <a:xfrm>
              <a:off x="3239458" y="3285514"/>
              <a:ext cx="365843" cy="46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E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837" name="文字方塊 30"/>
            <p:cNvSpPr txBox="1">
              <a:spLocks noChangeArrowheads="1"/>
            </p:cNvSpPr>
            <p:nvPr/>
          </p:nvSpPr>
          <p:spPr bwMode="auto">
            <a:xfrm>
              <a:off x="2179936" y="3394009"/>
              <a:ext cx="364260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F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3168190" y="3183906"/>
              <a:ext cx="102944" cy="75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4" name="橢圓 3"/>
            <p:cNvSpPr/>
            <p:nvPr/>
          </p:nvSpPr>
          <p:spPr>
            <a:xfrm>
              <a:off x="1001634" y="3691943"/>
              <a:ext cx="104527" cy="723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5" name="橢圓 4"/>
            <p:cNvSpPr/>
            <p:nvPr/>
          </p:nvSpPr>
          <p:spPr>
            <a:xfrm>
              <a:off x="1996222" y="3428452"/>
              <a:ext cx="104527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" name="橢圓 5"/>
            <p:cNvSpPr/>
            <p:nvPr/>
          </p:nvSpPr>
          <p:spPr>
            <a:xfrm>
              <a:off x="1980385" y="3802162"/>
              <a:ext cx="104527" cy="740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8" name="橢圓 7"/>
            <p:cNvSpPr/>
            <p:nvPr/>
          </p:nvSpPr>
          <p:spPr>
            <a:xfrm>
              <a:off x="2764337" y="3989877"/>
              <a:ext cx="104527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10" name="橢圓 9"/>
            <p:cNvSpPr/>
            <p:nvPr/>
          </p:nvSpPr>
          <p:spPr>
            <a:xfrm>
              <a:off x="2713657" y="3502506"/>
              <a:ext cx="104527" cy="75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558450" y="4351530"/>
              <a:ext cx="106110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9" name="橢圓 8"/>
            <p:cNvSpPr/>
            <p:nvPr/>
          </p:nvSpPr>
          <p:spPr>
            <a:xfrm>
              <a:off x="4424095" y="3736720"/>
              <a:ext cx="104527" cy="75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93" name="橢圓 92"/>
            <p:cNvSpPr/>
            <p:nvPr/>
          </p:nvSpPr>
          <p:spPr>
            <a:xfrm>
              <a:off x="311124" y="3690221"/>
              <a:ext cx="104527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4847" name="文字方塊 112"/>
            <p:cNvSpPr txBox="1">
              <a:spLocks noChangeArrowheads="1"/>
            </p:cNvSpPr>
            <p:nvPr/>
          </p:nvSpPr>
          <p:spPr bwMode="auto">
            <a:xfrm>
              <a:off x="599364" y="3438785"/>
              <a:ext cx="369012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F</a:t>
              </a:r>
              <a:endParaRPr kumimoji="0" lang="zh-TW" altLang="en-US" sz="2200" dirty="0" smtClean="0">
                <a:latin typeface="+mn-lt"/>
              </a:endParaRPr>
            </a:p>
          </p:txBody>
        </p:sp>
        <p:cxnSp>
          <p:nvCxnSpPr>
            <p:cNvPr id="122" name="直線接點 121"/>
            <p:cNvCxnSpPr>
              <a:stCxn id="4" idx="2"/>
              <a:endCxn id="93" idx="6"/>
            </p:cNvCxnSpPr>
            <p:nvPr/>
          </p:nvCxnSpPr>
          <p:spPr>
            <a:xfrm rot="10800000">
              <a:off x="415650" y="3726387"/>
              <a:ext cx="5859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stCxn id="11" idx="4"/>
              <a:endCxn id="93" idx="5"/>
            </p:cNvCxnSpPr>
            <p:nvPr/>
          </p:nvCxnSpPr>
          <p:spPr>
            <a:xfrm rot="5400000" flipH="1">
              <a:off x="1170233" y="2985105"/>
              <a:ext cx="671643" cy="2209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rot="5400000" flipH="1" flipV="1">
              <a:off x="1580564" y="4412668"/>
              <a:ext cx="98335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 flipH="1" flipV="1">
              <a:off x="2436063" y="4504803"/>
              <a:ext cx="7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52" name="文字方塊 101"/>
            <p:cNvSpPr txBox="1">
              <a:spLocks noChangeArrowheads="1"/>
            </p:cNvSpPr>
            <p:nvPr/>
          </p:nvSpPr>
          <p:spPr bwMode="auto">
            <a:xfrm>
              <a:off x="1145755" y="6039248"/>
              <a:ext cx="2893491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Hypothesized Region</a:t>
              </a:r>
              <a:endParaRPr kumimoji="0" lang="zh-TW" altLang="en-US" sz="2200" dirty="0" smtClean="0">
                <a:latin typeface="+mn-lt"/>
              </a:endParaRPr>
            </a:p>
          </p:txBody>
        </p:sp>
        <p:sp>
          <p:nvSpPr>
            <p:cNvPr id="34853" name="文字方塊 106"/>
            <p:cNvSpPr txBox="1">
              <a:spLocks noChangeArrowheads="1"/>
            </p:cNvSpPr>
            <p:nvPr/>
          </p:nvSpPr>
          <p:spPr bwMode="auto">
            <a:xfrm>
              <a:off x="4376583" y="4990453"/>
              <a:ext cx="1879898" cy="1202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Feature  Vector</a:t>
              </a:r>
            </a:p>
            <a:p>
              <a:pPr eaLnBrk="1" hangingPunct="1">
                <a:defRPr/>
              </a:pPr>
              <a:r>
                <a:rPr kumimoji="0" lang="en-US" altLang="zh-TW" sz="2200" dirty="0" smtClean="0">
                  <a:latin typeface="+mn-lt"/>
                </a:rPr>
                <a:t>Sequence</a:t>
              </a:r>
              <a:endParaRPr kumimoji="0" lang="zh-TW" altLang="en-US" sz="2200" dirty="0" smtClean="0">
                <a:latin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00038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4067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1067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26288" y="4966342"/>
              <a:ext cx="45928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49820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65432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62041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76070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190100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307296" y="4966342"/>
              <a:ext cx="45928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40390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17933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64146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75549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52103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89664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206860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301885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415914" y="4966342"/>
              <a:ext cx="45928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539446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655058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770672" y="4966342"/>
              <a:ext cx="45928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981308" y="4966342"/>
              <a:ext cx="45929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9850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193529" y="4966342"/>
              <a:ext cx="45929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307559" y="4966342"/>
              <a:ext cx="47512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3267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54670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643311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75892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872954" y="4966342"/>
              <a:ext cx="45928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998069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112098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208707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24319" y="4966342"/>
              <a:ext cx="42761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967715" y="4966342"/>
              <a:ext cx="45929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88628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solidFill>
                  <a:srgbClr val="0033CC"/>
                </a:solidFill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6052180" y="2848085"/>
              <a:ext cx="45928" cy="104535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6158290" y="2842918"/>
              <a:ext cx="45929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627865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38476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50354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6609656" y="2842918"/>
              <a:ext cx="45928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6731603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683771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695649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706260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7181385" y="2848085"/>
              <a:ext cx="44345" cy="104535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7287496" y="2842918"/>
              <a:ext cx="45928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740944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751555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763433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7740446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7860810" y="2842918"/>
              <a:ext cx="45928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7965337" y="2839473"/>
              <a:ext cx="45928" cy="10453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30" name="右大括弧 329"/>
            <p:cNvSpPr>
              <a:spLocks/>
            </p:cNvSpPr>
            <p:nvPr/>
          </p:nvSpPr>
          <p:spPr bwMode="auto">
            <a:xfrm rot="5400000">
              <a:off x="6149793" y="3873796"/>
              <a:ext cx="132606" cy="299327"/>
            </a:xfrm>
            <a:prstGeom prst="rightBrace">
              <a:avLst>
                <a:gd name="adj1" fmla="val 8288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latin typeface="+mn-lt"/>
                <a:ea typeface="+mn-ea"/>
              </a:endParaRPr>
            </a:p>
          </p:txBody>
        </p:sp>
        <p:sp>
          <p:nvSpPr>
            <p:cNvPr id="331" name="右大括弧 330"/>
            <p:cNvSpPr>
              <a:spLocks/>
            </p:cNvSpPr>
            <p:nvPr/>
          </p:nvSpPr>
          <p:spPr bwMode="auto">
            <a:xfrm rot="5400000">
              <a:off x="6627360" y="3831618"/>
              <a:ext cx="130884" cy="378514"/>
            </a:xfrm>
            <a:prstGeom prst="rightBrace">
              <a:avLst>
                <a:gd name="adj1" fmla="val 8315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latin typeface="+mn-lt"/>
                <a:ea typeface="+mn-ea"/>
              </a:endParaRPr>
            </a:p>
          </p:txBody>
        </p:sp>
        <p:sp>
          <p:nvSpPr>
            <p:cNvPr id="332" name="右大括弧 331"/>
            <p:cNvSpPr>
              <a:spLocks/>
            </p:cNvSpPr>
            <p:nvPr/>
          </p:nvSpPr>
          <p:spPr bwMode="auto">
            <a:xfrm rot="5400000">
              <a:off x="7757358" y="3772135"/>
              <a:ext cx="130884" cy="376930"/>
            </a:xfrm>
            <a:prstGeom prst="rightBrace">
              <a:avLst>
                <a:gd name="adj1" fmla="val 8315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>
                <a:latin typeface="+mn-lt"/>
                <a:ea typeface="+mn-ea"/>
              </a:endParaRPr>
            </a:p>
          </p:txBody>
        </p:sp>
        <p:sp>
          <p:nvSpPr>
            <p:cNvPr id="34912" name="文字方塊 337"/>
            <p:cNvSpPr txBox="1">
              <a:spLocks noChangeArrowheads="1"/>
            </p:cNvSpPr>
            <p:nvPr/>
          </p:nvSpPr>
          <p:spPr bwMode="auto">
            <a:xfrm>
              <a:off x="6956494" y="3814216"/>
              <a:ext cx="603405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. . . 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4913" name="文字方塊 348"/>
            <p:cNvSpPr txBox="1">
              <a:spLocks noChangeArrowheads="1"/>
            </p:cNvSpPr>
            <p:nvPr/>
          </p:nvSpPr>
          <p:spPr bwMode="auto">
            <a:xfrm>
              <a:off x="8530731" y="5276331"/>
              <a:ext cx="460869" cy="263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…</a:t>
              </a:r>
              <a:endParaRPr kumimoji="0" lang="zh-TW" altLang="en-US" smtClean="0">
                <a:latin typeface="+mn-lt"/>
              </a:endParaRPr>
            </a:p>
          </p:txBody>
        </p:sp>
        <p:sp>
          <p:nvSpPr>
            <p:cNvPr id="34914" name="文字方塊 204"/>
            <p:cNvSpPr txBox="1">
              <a:spLocks noChangeArrowheads="1"/>
            </p:cNvSpPr>
            <p:nvPr/>
          </p:nvSpPr>
          <p:spPr bwMode="auto">
            <a:xfrm>
              <a:off x="968376" y="3917546"/>
              <a:ext cx="365843" cy="46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D</a:t>
              </a:r>
              <a:endParaRPr kumimoji="0" lang="zh-TW" altLang="en-US" sz="2200" smtClean="0">
                <a:latin typeface="+mn-lt"/>
              </a:endParaRPr>
            </a:p>
          </p:txBody>
        </p:sp>
        <p:cxnSp>
          <p:nvCxnSpPr>
            <p:cNvPr id="77927" name="直線接點 211"/>
            <p:cNvCxnSpPr>
              <a:cxnSpLocks noChangeShapeType="1"/>
            </p:cNvCxnSpPr>
            <p:nvPr/>
          </p:nvCxnSpPr>
          <p:spPr bwMode="auto">
            <a:xfrm>
              <a:off x="6429375" y="2514600"/>
              <a:ext cx="0" cy="157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16" name="文字方塊 214"/>
            <p:cNvSpPr txBox="1">
              <a:spLocks noChangeArrowheads="1"/>
            </p:cNvSpPr>
            <p:nvPr/>
          </p:nvSpPr>
          <p:spPr bwMode="auto">
            <a:xfrm>
              <a:off x="5941318" y="2095500"/>
              <a:ext cx="2141216" cy="433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000" dirty="0" smtClean="0">
                  <a:latin typeface="+mn-lt"/>
                </a:rPr>
                <a:t>State Boundaries</a:t>
              </a:r>
              <a:endParaRPr kumimoji="0" lang="zh-TW" altLang="en-US" sz="2000" dirty="0" smtClean="0">
                <a:latin typeface="+mn-lt"/>
              </a:endParaRPr>
            </a:p>
          </p:txBody>
        </p:sp>
        <p:grpSp>
          <p:nvGrpSpPr>
            <p:cNvPr id="40071" name="群組 334"/>
            <p:cNvGrpSpPr>
              <a:grpSpLocks/>
            </p:cNvGrpSpPr>
            <p:nvPr/>
          </p:nvGrpSpPr>
          <p:grpSpPr bwMode="auto">
            <a:xfrm>
              <a:off x="8614407" y="3988040"/>
              <a:ext cx="149247" cy="615668"/>
              <a:chOff x="9057456" y="2780928"/>
              <a:chExt cx="288032" cy="1368152"/>
            </a:xfrm>
            <a:noFill/>
          </p:grpSpPr>
          <p:sp>
            <p:nvSpPr>
              <p:cNvPr id="336" name="左中括弧 335"/>
              <p:cNvSpPr/>
              <p:nvPr/>
            </p:nvSpPr>
            <p:spPr>
              <a:xfrm>
                <a:off x="9057500" y="2780928"/>
                <a:ext cx="73751" cy="1368152"/>
              </a:xfrm>
              <a:prstGeom prst="lef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  <p:sp>
            <p:nvSpPr>
              <p:cNvPr id="337" name="右中括弧 336"/>
              <p:cNvSpPr/>
              <p:nvPr/>
            </p:nvSpPr>
            <p:spPr>
              <a:xfrm>
                <a:off x="9275550" y="2780928"/>
                <a:ext cx="70546" cy="1368152"/>
              </a:xfrm>
              <a:prstGeom prst="righ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</p:grpSp>
        <p:sp>
          <p:nvSpPr>
            <p:cNvPr id="348" name="流程圖: 接點 347"/>
            <p:cNvSpPr/>
            <p:nvPr/>
          </p:nvSpPr>
          <p:spPr bwMode="auto">
            <a:xfrm>
              <a:off x="8665350" y="4041542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0" name="流程圖: 接點 349"/>
            <p:cNvSpPr/>
            <p:nvPr/>
          </p:nvSpPr>
          <p:spPr bwMode="auto">
            <a:xfrm>
              <a:off x="8665350" y="4127650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1" name="流程圖: 接點 350"/>
            <p:cNvSpPr/>
            <p:nvPr/>
          </p:nvSpPr>
          <p:spPr bwMode="auto">
            <a:xfrm>
              <a:off x="8665350" y="4215480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2" name="流程圖: 接點 351"/>
            <p:cNvSpPr/>
            <p:nvPr/>
          </p:nvSpPr>
          <p:spPr bwMode="auto">
            <a:xfrm>
              <a:off x="8665350" y="4516858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4922" name="文字方塊 353"/>
            <p:cNvSpPr txBox="1">
              <a:spLocks noChangeArrowheads="1"/>
            </p:cNvSpPr>
            <p:nvPr/>
          </p:nvSpPr>
          <p:spPr bwMode="auto">
            <a:xfrm>
              <a:off x="8524396" y="4260256"/>
              <a:ext cx="460869" cy="349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…</a:t>
              </a:r>
              <a:endParaRPr kumimoji="0" lang="zh-TW" altLang="en-US" smtClean="0">
                <a:latin typeface="+mn-lt"/>
              </a:endParaRPr>
            </a:p>
          </p:txBody>
        </p:sp>
        <p:grpSp>
          <p:nvGrpSpPr>
            <p:cNvPr id="40063" name="群組 334"/>
            <p:cNvGrpSpPr>
              <a:grpSpLocks/>
            </p:cNvGrpSpPr>
            <p:nvPr/>
          </p:nvGrpSpPr>
          <p:grpSpPr bwMode="auto">
            <a:xfrm>
              <a:off x="8621053" y="4660073"/>
              <a:ext cx="149247" cy="615668"/>
              <a:chOff x="9057456" y="2780928"/>
              <a:chExt cx="288032" cy="1368152"/>
            </a:xfrm>
            <a:noFill/>
          </p:grpSpPr>
          <p:sp>
            <p:nvSpPr>
              <p:cNvPr id="367" name="左中括弧 366"/>
              <p:cNvSpPr/>
              <p:nvPr/>
            </p:nvSpPr>
            <p:spPr>
              <a:xfrm>
                <a:off x="9057500" y="2780928"/>
                <a:ext cx="73751" cy="1368152"/>
              </a:xfrm>
              <a:prstGeom prst="lef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  <p:sp>
            <p:nvSpPr>
              <p:cNvPr id="370" name="右中括弧 369"/>
              <p:cNvSpPr/>
              <p:nvPr/>
            </p:nvSpPr>
            <p:spPr>
              <a:xfrm>
                <a:off x="9275550" y="2780928"/>
                <a:ext cx="70546" cy="1368152"/>
              </a:xfrm>
              <a:prstGeom prst="righ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</p:grpSp>
        <p:sp>
          <p:nvSpPr>
            <p:cNvPr id="360" name="流程圖: 接點 359"/>
            <p:cNvSpPr/>
            <p:nvPr/>
          </p:nvSpPr>
          <p:spPr bwMode="auto">
            <a:xfrm>
              <a:off x="8671685" y="4713184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2" name="流程圖: 接點 361"/>
            <p:cNvSpPr/>
            <p:nvPr/>
          </p:nvSpPr>
          <p:spPr bwMode="auto">
            <a:xfrm>
              <a:off x="8671685" y="4801015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3" name="流程圖: 接點 362"/>
            <p:cNvSpPr/>
            <p:nvPr/>
          </p:nvSpPr>
          <p:spPr bwMode="auto">
            <a:xfrm>
              <a:off x="8671685" y="4887123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5" name="流程圖: 接點 364"/>
            <p:cNvSpPr/>
            <p:nvPr/>
          </p:nvSpPr>
          <p:spPr bwMode="auto">
            <a:xfrm>
              <a:off x="8671685" y="5190223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4928" name="文字方塊 365"/>
            <p:cNvSpPr txBox="1">
              <a:spLocks noChangeArrowheads="1"/>
            </p:cNvSpPr>
            <p:nvPr/>
          </p:nvSpPr>
          <p:spPr bwMode="auto">
            <a:xfrm>
              <a:off x="8530731" y="4933621"/>
              <a:ext cx="460869" cy="349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…</a:t>
              </a:r>
              <a:endParaRPr kumimoji="0" lang="zh-TW" altLang="en-US" smtClean="0">
                <a:latin typeface="+mn-lt"/>
              </a:endParaRPr>
            </a:p>
          </p:txBody>
        </p:sp>
        <p:grpSp>
          <p:nvGrpSpPr>
            <p:cNvPr id="40055" name="群組 334"/>
            <p:cNvGrpSpPr>
              <a:grpSpLocks/>
            </p:cNvGrpSpPr>
            <p:nvPr/>
          </p:nvGrpSpPr>
          <p:grpSpPr bwMode="auto">
            <a:xfrm>
              <a:off x="8621053" y="5512760"/>
              <a:ext cx="149247" cy="615668"/>
              <a:chOff x="9057456" y="2780928"/>
              <a:chExt cx="288032" cy="1368152"/>
            </a:xfrm>
            <a:noFill/>
          </p:grpSpPr>
          <p:sp>
            <p:nvSpPr>
              <p:cNvPr id="379" name="左中括弧 378"/>
              <p:cNvSpPr/>
              <p:nvPr/>
            </p:nvSpPr>
            <p:spPr>
              <a:xfrm>
                <a:off x="9057500" y="2780928"/>
                <a:ext cx="73751" cy="1368152"/>
              </a:xfrm>
              <a:prstGeom prst="lef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  <p:sp>
            <p:nvSpPr>
              <p:cNvPr id="380" name="右中括弧 379"/>
              <p:cNvSpPr/>
              <p:nvPr/>
            </p:nvSpPr>
            <p:spPr>
              <a:xfrm>
                <a:off x="9275550" y="2780928"/>
                <a:ext cx="70546" cy="1368152"/>
              </a:xfrm>
              <a:prstGeom prst="righ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200"/>
              </a:p>
            </p:txBody>
          </p:sp>
        </p:grpSp>
        <p:sp>
          <p:nvSpPr>
            <p:cNvPr id="374" name="流程圖: 接點 373"/>
            <p:cNvSpPr/>
            <p:nvPr/>
          </p:nvSpPr>
          <p:spPr bwMode="auto">
            <a:xfrm>
              <a:off x="8671685" y="5565654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75" name="流程圖: 接點 374"/>
            <p:cNvSpPr/>
            <p:nvPr/>
          </p:nvSpPr>
          <p:spPr bwMode="auto">
            <a:xfrm>
              <a:off x="8671685" y="5653484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76" name="流程圖: 接點 375"/>
            <p:cNvSpPr/>
            <p:nvPr/>
          </p:nvSpPr>
          <p:spPr bwMode="auto">
            <a:xfrm>
              <a:off x="8671685" y="5741315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77" name="流程圖: 接點 376"/>
            <p:cNvSpPr/>
            <p:nvPr/>
          </p:nvSpPr>
          <p:spPr bwMode="auto">
            <a:xfrm>
              <a:off x="8671685" y="6042692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4934" name="文字方塊 377"/>
            <p:cNvSpPr txBox="1">
              <a:spLocks noChangeArrowheads="1"/>
            </p:cNvSpPr>
            <p:nvPr/>
          </p:nvSpPr>
          <p:spPr bwMode="auto">
            <a:xfrm>
              <a:off x="8530731" y="5786091"/>
              <a:ext cx="460869" cy="349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>
                  <a:latin typeface="+mn-lt"/>
                </a:rPr>
                <a:t>…</a:t>
              </a:r>
              <a:endParaRPr kumimoji="0" lang="zh-TW" altLang="en-US" smtClean="0">
                <a:latin typeface="+mn-lt"/>
              </a:endParaRPr>
            </a:p>
          </p:txBody>
        </p:sp>
        <p:cxnSp>
          <p:nvCxnSpPr>
            <p:cNvPr id="77947" name="直線接點 274"/>
            <p:cNvCxnSpPr>
              <a:cxnSpLocks noChangeShapeType="1"/>
            </p:cNvCxnSpPr>
            <p:nvPr/>
          </p:nvCxnSpPr>
          <p:spPr bwMode="auto">
            <a:xfrm>
              <a:off x="6956425" y="2514600"/>
              <a:ext cx="0" cy="157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48" name="直線接點 275"/>
            <p:cNvCxnSpPr>
              <a:cxnSpLocks noChangeShapeType="1"/>
            </p:cNvCxnSpPr>
            <p:nvPr/>
          </p:nvCxnSpPr>
          <p:spPr bwMode="auto">
            <a:xfrm>
              <a:off x="7559675" y="2514600"/>
              <a:ext cx="0" cy="157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37" name="Rectangle 241"/>
            <p:cNvSpPr>
              <a:spLocks noChangeArrowheads="1"/>
            </p:cNvSpPr>
            <p:nvPr/>
          </p:nvSpPr>
          <p:spPr bwMode="auto">
            <a:xfrm>
              <a:off x="2083329" y="4919843"/>
              <a:ext cx="752276" cy="11125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38" name="AutoShape 243"/>
            <p:cNvSpPr>
              <a:spLocks noChangeArrowheads="1"/>
            </p:cNvSpPr>
            <p:nvPr/>
          </p:nvSpPr>
          <p:spPr bwMode="auto">
            <a:xfrm rot="3108486">
              <a:off x="4157293" y="3046096"/>
              <a:ext cx="392653" cy="3013856"/>
            </a:xfrm>
            <a:prstGeom prst="upArrow">
              <a:avLst>
                <a:gd name="adj1" fmla="val 50000"/>
                <a:gd name="adj2" fmla="val 16709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39" name="Text Box 245"/>
            <p:cNvSpPr txBox="1">
              <a:spLocks noChangeArrowheads="1"/>
            </p:cNvSpPr>
            <p:nvPr/>
          </p:nvSpPr>
          <p:spPr bwMode="auto">
            <a:xfrm>
              <a:off x="7004352" y="6198063"/>
              <a:ext cx="2092119" cy="433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ja-JP" sz="2000" b="1" i="1" dirty="0" smtClean="0">
                  <a:solidFill>
                    <a:srgbClr val="0000FF"/>
                  </a:solidFill>
                  <a:latin typeface="+mn-lt"/>
                </a:rPr>
                <a:t>a feature vector</a:t>
              </a:r>
              <a:endParaRPr lang="en-US" altLang="zh-TW" sz="2000" b="1" i="1" dirty="0" smtClean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34940" name="Line 246"/>
            <p:cNvSpPr>
              <a:spLocks noChangeShapeType="1"/>
            </p:cNvSpPr>
            <p:nvPr/>
          </p:nvSpPr>
          <p:spPr bwMode="auto">
            <a:xfrm>
              <a:off x="7835470" y="4079429"/>
              <a:ext cx="0" cy="45637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1" name="Rectangle 247"/>
            <p:cNvSpPr>
              <a:spLocks noChangeArrowheads="1"/>
            </p:cNvSpPr>
            <p:nvPr/>
          </p:nvSpPr>
          <p:spPr bwMode="auto">
            <a:xfrm>
              <a:off x="8464214" y="3891714"/>
              <a:ext cx="452949" cy="232491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2" name="Line 248"/>
            <p:cNvSpPr>
              <a:spLocks noChangeShapeType="1"/>
            </p:cNvSpPr>
            <p:nvPr/>
          </p:nvSpPr>
          <p:spPr bwMode="auto">
            <a:xfrm>
              <a:off x="6696761" y="4115595"/>
              <a:ext cx="0" cy="100746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3" name="Line 249"/>
            <p:cNvSpPr>
              <a:spLocks noChangeShapeType="1"/>
            </p:cNvSpPr>
            <p:nvPr/>
          </p:nvSpPr>
          <p:spPr bwMode="auto">
            <a:xfrm>
              <a:off x="6216889" y="4119039"/>
              <a:ext cx="1583" cy="190126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4" name="Line 250"/>
            <p:cNvSpPr>
              <a:spLocks noChangeShapeType="1"/>
            </p:cNvSpPr>
            <p:nvPr/>
          </p:nvSpPr>
          <p:spPr bwMode="auto">
            <a:xfrm>
              <a:off x="7818049" y="4534079"/>
              <a:ext cx="630328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5" name="Line 251"/>
            <p:cNvSpPr>
              <a:spLocks noChangeShapeType="1"/>
            </p:cNvSpPr>
            <p:nvPr/>
          </p:nvSpPr>
          <p:spPr bwMode="auto">
            <a:xfrm>
              <a:off x="6673005" y="5136836"/>
              <a:ext cx="1762701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6" name="Line 252"/>
            <p:cNvSpPr>
              <a:spLocks noChangeShapeType="1"/>
            </p:cNvSpPr>
            <p:nvPr/>
          </p:nvSpPr>
          <p:spPr bwMode="auto">
            <a:xfrm>
              <a:off x="6212137" y="6015138"/>
              <a:ext cx="2231489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  <p:sp>
          <p:nvSpPr>
            <p:cNvPr id="34947" name="Text Box 253"/>
            <p:cNvSpPr txBox="1">
              <a:spLocks noChangeArrowheads="1"/>
            </p:cNvSpPr>
            <p:nvPr/>
          </p:nvSpPr>
          <p:spPr bwMode="auto">
            <a:xfrm>
              <a:off x="6609656" y="5648318"/>
              <a:ext cx="1140292" cy="399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ja-JP" dirty="0" smtClean="0">
                  <a:latin typeface="+mn-lt"/>
                </a:rPr>
                <a:t>averaged</a:t>
              </a:r>
              <a:endParaRPr lang="en-US" altLang="zh-TW" dirty="0" smtClean="0">
                <a:latin typeface="+mn-lt"/>
              </a:endParaRPr>
            </a:p>
          </p:txBody>
        </p:sp>
      </p:grpSp>
      <p:sp>
        <p:nvSpPr>
          <p:cNvPr id="77828" name="Rectangle 2"/>
          <p:cNvSpPr txBox="1">
            <a:spLocks/>
          </p:cNvSpPr>
          <p:nvPr/>
        </p:nvSpPr>
        <p:spPr bwMode="auto">
          <a:xfrm>
            <a:off x="0" y="136118"/>
            <a:ext cx="91328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– SVM (</a:t>
            </a:r>
            <a:r>
              <a:rPr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/3)</a:t>
            </a:r>
            <a:endParaRPr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5116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群組 102"/>
          <p:cNvGrpSpPr>
            <a:grpSpLocks noChangeAspect="1"/>
          </p:cNvGrpSpPr>
          <p:nvPr/>
        </p:nvGrpSpPr>
        <p:grpSpPr bwMode="auto">
          <a:xfrm>
            <a:off x="3911798" y="1823462"/>
            <a:ext cx="4692650" cy="1893570"/>
            <a:chOff x="2376959" y="2426216"/>
            <a:chExt cx="3771900" cy="1521897"/>
          </a:xfrm>
        </p:grpSpPr>
        <p:cxnSp>
          <p:nvCxnSpPr>
            <p:cNvPr id="45" name="直線接點 44"/>
            <p:cNvCxnSpPr>
              <a:stCxn id="66" idx="7"/>
            </p:cNvCxnSpPr>
            <p:nvPr/>
          </p:nvCxnSpPr>
          <p:spPr>
            <a:xfrm rot="5400000" flipH="1" flipV="1">
              <a:off x="3396762" y="2534376"/>
              <a:ext cx="276616" cy="852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66" idx="4"/>
              <a:endCxn id="71" idx="3"/>
            </p:cNvCxnSpPr>
            <p:nvPr/>
          </p:nvCxnSpPr>
          <p:spPr>
            <a:xfrm rot="16200000" flipH="1">
              <a:off x="3409544" y="2838015"/>
              <a:ext cx="762480" cy="1433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66" idx="1"/>
              <a:endCxn id="68" idx="2"/>
            </p:cNvCxnSpPr>
            <p:nvPr/>
          </p:nvCxnSpPr>
          <p:spPr>
            <a:xfrm rot="16200000" flipH="1">
              <a:off x="3412580" y="2726779"/>
              <a:ext cx="162294" cy="9064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3995967" y="2516040"/>
              <a:ext cx="788067" cy="3062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68" idx="6"/>
              <a:endCxn id="69" idx="2"/>
            </p:cNvCxnSpPr>
            <p:nvPr/>
          </p:nvCxnSpPr>
          <p:spPr>
            <a:xfrm>
              <a:off x="4044966" y="3261167"/>
              <a:ext cx="640049" cy="2204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71" idx="5"/>
              <a:endCxn id="72" idx="3"/>
            </p:cNvCxnSpPr>
            <p:nvPr/>
          </p:nvCxnSpPr>
          <p:spPr>
            <a:xfrm rot="5400000" flipH="1" flipV="1">
              <a:off x="4961176" y="2831887"/>
              <a:ext cx="719609" cy="1488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68" idx="6"/>
              <a:endCxn id="70" idx="2"/>
            </p:cNvCxnSpPr>
            <p:nvPr/>
          </p:nvCxnSpPr>
          <p:spPr>
            <a:xfrm flipV="1">
              <a:off x="4044966" y="2910038"/>
              <a:ext cx="591050" cy="351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65" idx="1"/>
              <a:endCxn id="72" idx="7"/>
            </p:cNvCxnSpPr>
            <p:nvPr/>
          </p:nvCxnSpPr>
          <p:spPr>
            <a:xfrm rot="16200000" flipH="1">
              <a:off x="5090816" y="2110239"/>
              <a:ext cx="649179" cy="14383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70" idx="0"/>
              <a:endCxn id="72" idx="2"/>
            </p:cNvCxnSpPr>
            <p:nvPr/>
          </p:nvCxnSpPr>
          <p:spPr>
            <a:xfrm rot="16200000" flipH="1">
              <a:off x="5209216" y="2342967"/>
              <a:ext cx="317445" cy="13658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69" idx="6"/>
              <a:endCxn id="72" idx="5"/>
            </p:cNvCxnSpPr>
            <p:nvPr/>
          </p:nvCxnSpPr>
          <p:spPr>
            <a:xfrm flipV="1">
              <a:off x="4784033" y="3216255"/>
              <a:ext cx="1350534" cy="2653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04" name="文字方塊 21"/>
            <p:cNvSpPr txBox="1">
              <a:spLocks noChangeArrowheads="1"/>
            </p:cNvSpPr>
            <p:nvPr/>
          </p:nvSpPr>
          <p:spPr bwMode="auto">
            <a:xfrm>
              <a:off x="4116422" y="3257084"/>
              <a:ext cx="344014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FF0000"/>
                  </a:solidFill>
                  <a:latin typeface="+mn-lt"/>
                </a:rPr>
                <a:t>Q</a:t>
              </a:r>
              <a:endParaRPr kumimoji="0" lang="zh-TW" altLang="en-US" sz="2200" b="1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9005" name="文字方塊 22"/>
            <p:cNvSpPr txBox="1">
              <a:spLocks noChangeArrowheads="1"/>
            </p:cNvSpPr>
            <p:nvPr/>
          </p:nvSpPr>
          <p:spPr bwMode="auto">
            <a:xfrm>
              <a:off x="4051090" y="2508895"/>
              <a:ext cx="345034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FF0000"/>
                  </a:solidFill>
                  <a:latin typeface="+mn-lt"/>
                </a:rPr>
                <a:t>Q</a:t>
              </a:r>
              <a:endParaRPr kumimoji="0" lang="zh-TW" altLang="en-US" sz="2200" b="1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9006" name="文字方塊 23"/>
            <p:cNvSpPr txBox="1">
              <a:spLocks noChangeArrowheads="1"/>
            </p:cNvSpPr>
            <p:nvPr/>
          </p:nvSpPr>
          <p:spPr bwMode="auto">
            <a:xfrm>
              <a:off x="3208921" y="2757951"/>
              <a:ext cx="344013" cy="274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6600FF"/>
                  </a:solidFill>
                  <a:latin typeface="+mn-lt"/>
                </a:rPr>
                <a:t>A</a:t>
              </a:r>
              <a:endParaRPr kumimoji="0" lang="zh-TW" altLang="en-US" sz="2200" b="1" smtClean="0">
                <a:solidFill>
                  <a:srgbClr val="6600FF"/>
                </a:solidFill>
                <a:latin typeface="+mn-lt"/>
              </a:endParaRPr>
            </a:p>
          </p:txBody>
        </p:sp>
        <p:sp>
          <p:nvSpPr>
            <p:cNvPr id="39007" name="文字方塊 24"/>
            <p:cNvSpPr txBox="1">
              <a:spLocks noChangeArrowheads="1"/>
            </p:cNvSpPr>
            <p:nvPr/>
          </p:nvSpPr>
          <p:spPr bwMode="auto">
            <a:xfrm>
              <a:off x="5171942" y="2506853"/>
              <a:ext cx="344014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8000"/>
                  </a:solidFill>
                  <a:latin typeface="+mn-lt"/>
                </a:rPr>
                <a:t>B</a:t>
              </a:r>
              <a:endParaRPr kumimoji="0" lang="zh-TW" altLang="en-US" sz="2200" b="1" smtClean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9008" name="文字方塊 25"/>
            <p:cNvSpPr txBox="1">
              <a:spLocks noChangeArrowheads="1"/>
            </p:cNvSpPr>
            <p:nvPr/>
          </p:nvSpPr>
          <p:spPr bwMode="auto">
            <a:xfrm>
              <a:off x="3427375" y="2940660"/>
              <a:ext cx="344013" cy="27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6600FF"/>
                  </a:solidFill>
                  <a:latin typeface="+mn-lt"/>
                </a:rPr>
                <a:t>C</a:t>
              </a:r>
              <a:endParaRPr kumimoji="0" lang="zh-TW" altLang="en-US" sz="2200" b="1" smtClean="0">
                <a:solidFill>
                  <a:srgbClr val="6600FF"/>
                </a:solidFill>
                <a:latin typeface="+mn-lt"/>
              </a:endParaRPr>
            </a:p>
          </p:txBody>
        </p:sp>
        <p:sp>
          <p:nvSpPr>
            <p:cNvPr id="39009" name="文字方塊 26"/>
            <p:cNvSpPr txBox="1">
              <a:spLocks noChangeArrowheads="1"/>
            </p:cNvSpPr>
            <p:nvPr/>
          </p:nvSpPr>
          <p:spPr bwMode="auto">
            <a:xfrm>
              <a:off x="4971863" y="3164198"/>
              <a:ext cx="344014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8000"/>
                  </a:solidFill>
                  <a:latin typeface="+mn-lt"/>
                </a:rPr>
                <a:t>B</a:t>
              </a:r>
              <a:endParaRPr kumimoji="0" lang="zh-TW" altLang="en-US" sz="2200" b="1" smtClean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9010" name="文字方塊 27"/>
            <p:cNvSpPr txBox="1">
              <a:spLocks noChangeArrowheads="1"/>
            </p:cNvSpPr>
            <p:nvPr/>
          </p:nvSpPr>
          <p:spPr bwMode="auto">
            <a:xfrm>
              <a:off x="3542726" y="3249939"/>
              <a:ext cx="345034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33CC"/>
                  </a:solidFill>
                  <a:latin typeface="+mn-lt"/>
                </a:rPr>
                <a:t>D</a:t>
              </a:r>
              <a:endParaRPr kumimoji="0" lang="zh-TW" altLang="en-US" sz="2200" b="1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11" name="文字方塊 28"/>
            <p:cNvSpPr txBox="1">
              <a:spLocks noChangeArrowheads="1"/>
            </p:cNvSpPr>
            <p:nvPr/>
          </p:nvSpPr>
          <p:spPr bwMode="auto">
            <a:xfrm>
              <a:off x="5070882" y="3667414"/>
              <a:ext cx="345034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dirty="0" smtClean="0">
                  <a:solidFill>
                    <a:srgbClr val="0033CC"/>
                  </a:solidFill>
                  <a:latin typeface="+mn-lt"/>
                </a:rPr>
                <a:t>B</a:t>
              </a:r>
              <a:endParaRPr kumimoji="0" lang="zh-TW" altLang="en-US" sz="2200" b="1" dirty="0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12" name="文字方塊 29"/>
            <p:cNvSpPr txBox="1">
              <a:spLocks noChangeArrowheads="1"/>
            </p:cNvSpPr>
            <p:nvPr/>
          </p:nvSpPr>
          <p:spPr bwMode="auto">
            <a:xfrm>
              <a:off x="4912656" y="2701811"/>
              <a:ext cx="346056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33CC"/>
                  </a:solidFill>
                  <a:latin typeface="+mn-lt"/>
                </a:rPr>
                <a:t>E</a:t>
              </a:r>
              <a:endParaRPr kumimoji="0" lang="zh-TW" altLang="en-US" sz="2200" b="1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13" name="文字方塊 30"/>
            <p:cNvSpPr txBox="1">
              <a:spLocks noChangeArrowheads="1"/>
            </p:cNvSpPr>
            <p:nvPr/>
          </p:nvSpPr>
          <p:spPr bwMode="auto">
            <a:xfrm>
              <a:off x="4175629" y="2886562"/>
              <a:ext cx="344014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smtClean="0">
                  <a:solidFill>
                    <a:srgbClr val="0033CC"/>
                  </a:solidFill>
                  <a:latin typeface="+mn-lt"/>
                </a:rPr>
                <a:t>F</a:t>
              </a:r>
              <a:endParaRPr kumimoji="0" lang="zh-TW" altLang="en-US" sz="2200" b="1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4681952" y="2492563"/>
              <a:ext cx="97998" cy="8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24154" y="3085602"/>
              <a:ext cx="100040" cy="877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7" name="橢圓 66"/>
            <p:cNvSpPr/>
            <p:nvPr/>
          </p:nvSpPr>
          <p:spPr>
            <a:xfrm>
              <a:off x="3961259" y="2778365"/>
              <a:ext cx="97998" cy="888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8" name="橢圓 67"/>
            <p:cNvSpPr/>
            <p:nvPr/>
          </p:nvSpPr>
          <p:spPr>
            <a:xfrm>
              <a:off x="3946968" y="3218296"/>
              <a:ext cx="97998" cy="867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69" name="橢圓 68"/>
            <p:cNvSpPr/>
            <p:nvPr/>
          </p:nvSpPr>
          <p:spPr>
            <a:xfrm>
              <a:off x="4685015" y="3436731"/>
              <a:ext cx="99018" cy="87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70" name="橢圓 69"/>
            <p:cNvSpPr/>
            <p:nvPr/>
          </p:nvSpPr>
          <p:spPr>
            <a:xfrm>
              <a:off x="4636016" y="2867168"/>
              <a:ext cx="97998" cy="867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71" name="橢圓 70"/>
            <p:cNvSpPr/>
            <p:nvPr/>
          </p:nvSpPr>
          <p:spPr>
            <a:xfrm>
              <a:off x="4493102" y="3860331"/>
              <a:ext cx="97998" cy="87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72" name="橢圓 71"/>
            <p:cNvSpPr/>
            <p:nvPr/>
          </p:nvSpPr>
          <p:spPr>
            <a:xfrm>
              <a:off x="6050861" y="3141743"/>
              <a:ext cx="97998" cy="867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9022" name="文字方塊 34"/>
            <p:cNvSpPr txBox="1">
              <a:spLocks noChangeArrowheads="1"/>
            </p:cNvSpPr>
            <p:nvPr/>
          </p:nvSpPr>
          <p:spPr bwMode="auto">
            <a:xfrm>
              <a:off x="3747910" y="3356094"/>
              <a:ext cx="504281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3" name="文字方塊 35"/>
            <p:cNvSpPr txBox="1">
              <a:spLocks noChangeArrowheads="1"/>
            </p:cNvSpPr>
            <p:nvPr/>
          </p:nvSpPr>
          <p:spPr bwMode="auto">
            <a:xfrm>
              <a:off x="5250545" y="3546969"/>
              <a:ext cx="503260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0.3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4" name="文字方塊 36"/>
            <p:cNvSpPr txBox="1">
              <a:spLocks noChangeArrowheads="1"/>
            </p:cNvSpPr>
            <p:nvPr/>
          </p:nvSpPr>
          <p:spPr bwMode="auto">
            <a:xfrm>
              <a:off x="3424312" y="2677314"/>
              <a:ext cx="505302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5" name="文字方塊 37"/>
            <p:cNvSpPr txBox="1">
              <a:spLocks noChangeArrowheads="1"/>
            </p:cNvSpPr>
            <p:nvPr/>
          </p:nvSpPr>
          <p:spPr bwMode="auto">
            <a:xfrm>
              <a:off x="3588663" y="2989655"/>
              <a:ext cx="504281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0.5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6" name="文字方塊 38"/>
            <p:cNvSpPr txBox="1">
              <a:spLocks noChangeArrowheads="1"/>
            </p:cNvSpPr>
            <p:nvPr/>
          </p:nvSpPr>
          <p:spPr bwMode="auto">
            <a:xfrm>
              <a:off x="4232795" y="2426216"/>
              <a:ext cx="503261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7" name="文字方塊 39"/>
            <p:cNvSpPr txBox="1">
              <a:spLocks noChangeArrowheads="1"/>
            </p:cNvSpPr>
            <p:nvPr/>
          </p:nvSpPr>
          <p:spPr bwMode="auto">
            <a:xfrm>
              <a:off x="5373042" y="2621174"/>
              <a:ext cx="503260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8" name="文字方塊 40"/>
            <p:cNvSpPr txBox="1">
              <a:spLocks noChangeArrowheads="1"/>
            </p:cNvSpPr>
            <p:nvPr/>
          </p:nvSpPr>
          <p:spPr bwMode="auto">
            <a:xfrm>
              <a:off x="4336918" y="2964137"/>
              <a:ext cx="505302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0.3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29" name="文字方塊 41"/>
            <p:cNvSpPr txBox="1">
              <a:spLocks noChangeArrowheads="1"/>
            </p:cNvSpPr>
            <p:nvPr/>
          </p:nvSpPr>
          <p:spPr bwMode="auto">
            <a:xfrm>
              <a:off x="5055569" y="2766117"/>
              <a:ext cx="503261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0.4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30" name="文字方塊 42"/>
            <p:cNvSpPr txBox="1">
              <a:spLocks noChangeArrowheads="1"/>
            </p:cNvSpPr>
            <p:nvPr/>
          </p:nvSpPr>
          <p:spPr bwMode="auto">
            <a:xfrm>
              <a:off x="4263419" y="3348949"/>
              <a:ext cx="505302" cy="27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0.2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31" name="文字方塊 43"/>
            <p:cNvSpPr txBox="1">
              <a:spLocks noChangeArrowheads="1"/>
            </p:cNvSpPr>
            <p:nvPr/>
          </p:nvSpPr>
          <p:spPr bwMode="auto">
            <a:xfrm>
              <a:off x="5184192" y="3118266"/>
              <a:ext cx="505302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0.1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84" name="橢圓 83"/>
            <p:cNvSpPr/>
            <p:nvPr/>
          </p:nvSpPr>
          <p:spPr>
            <a:xfrm>
              <a:off x="2376959" y="3084582"/>
              <a:ext cx="97998" cy="867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/>
            </a:p>
          </p:txBody>
        </p:sp>
        <p:sp>
          <p:nvSpPr>
            <p:cNvPr id="39033" name="文字方塊 108"/>
            <p:cNvSpPr txBox="1">
              <a:spLocks noChangeArrowheads="1"/>
            </p:cNvSpPr>
            <p:nvPr/>
          </p:nvSpPr>
          <p:spPr bwMode="auto">
            <a:xfrm>
              <a:off x="2867970" y="3306078"/>
              <a:ext cx="346055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dirty="0" smtClean="0">
                  <a:solidFill>
                    <a:srgbClr val="0033CC"/>
                  </a:solidFill>
                  <a:latin typeface="+mn-lt"/>
                </a:rPr>
                <a:t>D</a:t>
              </a:r>
              <a:endParaRPr kumimoji="0" lang="zh-TW" altLang="en-US" sz="2200" b="1" dirty="0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34" name="文字方塊 111"/>
            <p:cNvSpPr txBox="1">
              <a:spLocks noChangeArrowheads="1"/>
            </p:cNvSpPr>
            <p:nvPr/>
          </p:nvSpPr>
          <p:spPr bwMode="auto">
            <a:xfrm>
              <a:off x="3109902" y="3442855"/>
              <a:ext cx="505302" cy="27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0.1</a:t>
              </a:r>
              <a:endParaRPr kumimoji="0" lang="zh-TW" altLang="en-US" sz="2200" smtClean="0">
                <a:latin typeface="+mn-lt"/>
              </a:endParaRPr>
            </a:p>
          </p:txBody>
        </p:sp>
        <p:sp>
          <p:nvSpPr>
            <p:cNvPr id="39035" name="文字方塊 112"/>
            <p:cNvSpPr txBox="1">
              <a:spLocks noChangeArrowheads="1"/>
            </p:cNvSpPr>
            <p:nvPr/>
          </p:nvSpPr>
          <p:spPr bwMode="auto">
            <a:xfrm>
              <a:off x="2499456" y="2886562"/>
              <a:ext cx="344014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b="1" dirty="0" smtClean="0">
                  <a:solidFill>
                    <a:srgbClr val="0033CC"/>
                  </a:solidFill>
                  <a:latin typeface="+mn-lt"/>
                </a:rPr>
                <a:t>F</a:t>
              </a:r>
              <a:endParaRPr kumimoji="0" lang="zh-TW" altLang="en-US" sz="2200" b="1" dirty="0" smtClean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36" name="文字方塊 113"/>
            <p:cNvSpPr txBox="1">
              <a:spLocks noChangeArrowheads="1"/>
            </p:cNvSpPr>
            <p:nvPr/>
          </p:nvSpPr>
          <p:spPr bwMode="auto">
            <a:xfrm>
              <a:off x="2664828" y="2878396"/>
              <a:ext cx="504281" cy="27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smtClean="0">
                  <a:latin typeface="+mn-lt"/>
                </a:rPr>
                <a:t>0.9</a:t>
              </a:r>
              <a:endParaRPr kumimoji="0" lang="zh-TW" altLang="en-US" sz="2200" smtClean="0">
                <a:latin typeface="+mn-lt"/>
              </a:endParaRPr>
            </a:p>
          </p:txBody>
        </p:sp>
        <p:cxnSp>
          <p:nvCxnSpPr>
            <p:cNvPr id="89" name="直線接點 88"/>
            <p:cNvCxnSpPr>
              <a:stCxn id="66" idx="2"/>
              <a:endCxn id="84" idx="6"/>
            </p:cNvCxnSpPr>
            <p:nvPr/>
          </p:nvCxnSpPr>
          <p:spPr>
            <a:xfrm rot="10800000">
              <a:off x="2474957" y="3128473"/>
              <a:ext cx="5491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71" idx="4"/>
              <a:endCxn id="84" idx="5"/>
            </p:cNvCxnSpPr>
            <p:nvPr/>
          </p:nvCxnSpPr>
          <p:spPr>
            <a:xfrm rot="5400000" flipH="1">
              <a:off x="3106874" y="2512886"/>
              <a:ext cx="789019" cy="20814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6" name="Group 725"/>
          <p:cNvGraphicFramePr>
            <a:graphicFrameLocks noGrp="1"/>
          </p:cNvGraphicFramePr>
          <p:nvPr/>
        </p:nvGraphicFramePr>
        <p:xfrm>
          <a:off x="5724525" y="4594225"/>
          <a:ext cx="3186113" cy="792168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0.6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0.5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0.3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0.4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Group 725"/>
          <p:cNvGraphicFramePr>
            <a:graphicFrameLocks noGrp="1"/>
          </p:cNvGraphicFramePr>
          <p:nvPr/>
        </p:nvGraphicFramePr>
        <p:xfrm>
          <a:off x="3073400" y="3802063"/>
          <a:ext cx="3186113" cy="792168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0.3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Group 725"/>
          <p:cNvGraphicFramePr>
            <a:graphicFrameLocks noGrp="1"/>
          </p:cNvGraphicFramePr>
          <p:nvPr/>
        </p:nvGraphicFramePr>
        <p:xfrm>
          <a:off x="427038" y="3009900"/>
          <a:ext cx="3186112" cy="792168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0.5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84" name="文字方塊 111"/>
          <p:cNvSpPr txBox="1">
            <a:spLocks noChangeArrowheads="1"/>
          </p:cNvSpPr>
          <p:nvPr/>
        </p:nvSpPr>
        <p:spPr bwMode="auto">
          <a:xfrm>
            <a:off x="469900" y="3802063"/>
            <a:ext cx="18732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200" smtClean="0">
                <a:solidFill>
                  <a:srgbClr val="7030A0"/>
                </a:solidFill>
                <a:latin typeface="+mn-lt"/>
              </a:rPr>
              <a:t>Immediate left context</a:t>
            </a:r>
            <a:endParaRPr kumimoji="0" lang="zh-TW" altLang="en-US" sz="2200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8985" name="文字方塊 112"/>
          <p:cNvSpPr txBox="1">
            <a:spLocks noChangeArrowheads="1"/>
          </p:cNvSpPr>
          <p:nvPr/>
        </p:nvSpPr>
        <p:spPr bwMode="auto">
          <a:xfrm>
            <a:off x="3090863" y="4594225"/>
            <a:ext cx="1873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200" smtClean="0">
                <a:solidFill>
                  <a:srgbClr val="00B050"/>
                </a:solidFill>
                <a:latin typeface="+mn-lt"/>
              </a:rPr>
              <a:t>Immediate right context</a:t>
            </a:r>
            <a:endParaRPr kumimoji="0" lang="zh-TW" altLang="en-US" sz="220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8986" name="文字方塊 113"/>
          <p:cNvSpPr txBox="1">
            <a:spLocks noChangeArrowheads="1"/>
          </p:cNvSpPr>
          <p:nvPr/>
        </p:nvSpPr>
        <p:spPr bwMode="auto">
          <a:xfrm>
            <a:off x="5756275" y="5387975"/>
            <a:ext cx="27352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200" smtClean="0">
                <a:solidFill>
                  <a:srgbClr val="0033CC"/>
                </a:solidFill>
                <a:latin typeface="+mn-lt"/>
              </a:rPr>
              <a:t>whole segment</a:t>
            </a:r>
            <a:endParaRPr kumimoji="0" lang="zh-TW" altLang="en-US" sz="2200" smtClean="0">
              <a:solidFill>
                <a:srgbClr val="0033CC"/>
              </a:solidFill>
              <a:latin typeface="+mn-lt"/>
            </a:endParaRPr>
          </a:p>
        </p:txBody>
      </p:sp>
      <p:grpSp>
        <p:nvGrpSpPr>
          <p:cNvPr id="3" name="群組 2"/>
          <p:cNvGrpSpPr>
            <a:grpSpLocks/>
          </p:cNvGrpSpPr>
          <p:nvPr/>
        </p:nvGrpSpPr>
        <p:grpSpPr bwMode="auto">
          <a:xfrm>
            <a:off x="-74613" y="4859338"/>
            <a:ext cx="6289676" cy="1777503"/>
            <a:chOff x="-74613" y="4859338"/>
            <a:chExt cx="6289676" cy="1777503"/>
          </a:xfrm>
        </p:grpSpPr>
        <p:sp>
          <p:nvSpPr>
            <p:cNvPr id="83" name="左大括弧 82"/>
            <p:cNvSpPr/>
            <p:nvPr/>
          </p:nvSpPr>
          <p:spPr>
            <a:xfrm rot="17220983">
              <a:off x="2639219" y="2145506"/>
              <a:ext cx="862012" cy="6289676"/>
            </a:xfrm>
            <a:prstGeom prst="leftBrace">
              <a:avLst>
                <a:gd name="adj1" fmla="val 124051"/>
                <a:gd name="adj2" fmla="val 47229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91" name="文字方塊 90"/>
            <p:cNvSpPr txBox="1">
              <a:spLocks noChangeArrowheads="1"/>
            </p:cNvSpPr>
            <p:nvPr/>
          </p:nvSpPr>
          <p:spPr bwMode="auto">
            <a:xfrm>
              <a:off x="76200" y="5867400"/>
              <a:ext cx="576262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Concatenated into a 3</a:t>
              </a:r>
              <a:r>
                <a:rPr kumimoji="0" lang="en-US" altLang="zh-TW" sz="2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kumimoji="0" lang="en-US" altLang="zh-TW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kumimoji="0"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dimensional feature vector </a:t>
              </a:r>
              <a:endParaRPr kumimoji="0" lang="zh-TW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449551" y="2134597"/>
            <a:ext cx="3100099" cy="833160"/>
            <a:chOff x="448966" y="2176740"/>
            <a:chExt cx="3100683" cy="833160"/>
          </a:xfrm>
        </p:grpSpPr>
        <p:sp>
          <p:nvSpPr>
            <p:cNvPr id="4" name="矩形 92"/>
            <p:cNvSpPr>
              <a:spLocks noChangeArrowheads="1"/>
            </p:cNvSpPr>
            <p:nvPr/>
          </p:nvSpPr>
          <p:spPr bwMode="auto">
            <a:xfrm>
              <a:off x="448966" y="2176740"/>
              <a:ext cx="24678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ja-JP" i="1" dirty="0">
                  <a:solidFill>
                    <a:srgbClr val="FF0000"/>
                  </a:solidFill>
                  <a:latin typeface="+mn-lt"/>
                  <a:ea typeface="新細明體" charset="-120"/>
                </a:rPr>
                <a:t>V - </a:t>
              </a:r>
              <a:r>
                <a:rPr kumimoji="0" lang="en-US" altLang="ja-JP" i="1" dirty="0">
                  <a:latin typeface="+mn-lt"/>
                  <a:ea typeface="新細明體" charset="-120"/>
                </a:rPr>
                <a:t>dimensional vector</a:t>
              </a:r>
            </a:p>
            <a:p>
              <a:pPr algn="ctr">
                <a:defRPr/>
              </a:pPr>
              <a:r>
                <a:rPr kumimoji="0" lang="en-US" altLang="ja-JP" i="1" dirty="0">
                  <a:latin typeface="+mn-lt"/>
                  <a:ea typeface="新細明體" charset="-120"/>
                </a:rPr>
                <a:t>(</a:t>
              </a:r>
              <a:r>
                <a:rPr kumimoji="0" lang="en-US" altLang="zh-TW" i="1" dirty="0">
                  <a:solidFill>
                    <a:srgbClr val="FF0000"/>
                  </a:solidFill>
                  <a:latin typeface="+mn-lt"/>
                  <a:ea typeface="新細明體" charset="-120"/>
                </a:rPr>
                <a:t>V</a:t>
              </a:r>
              <a:r>
                <a:rPr kumimoji="0" lang="en-US" altLang="zh-TW" dirty="0">
                  <a:latin typeface="+mn-lt"/>
                  <a:ea typeface="新細明體" charset="-120"/>
                </a:rPr>
                <a:t> :  lexicon size</a:t>
              </a:r>
              <a:r>
                <a:rPr kumimoji="0" lang="en-US" altLang="ja-JP" dirty="0">
                  <a:latin typeface="+mn-lt"/>
                  <a:ea typeface="新細明體" charset="-120"/>
                </a:rPr>
                <a:t>)</a:t>
              </a:r>
              <a:endParaRPr kumimoji="0" lang="zh-TW" altLang="en-US" dirty="0">
                <a:latin typeface="+mn-lt"/>
                <a:ea typeface="新細明體" charset="-120"/>
              </a:endParaRPr>
            </a:p>
          </p:txBody>
        </p:sp>
        <p:sp>
          <p:nvSpPr>
            <p:cNvPr id="5" name="AutoShape 126"/>
            <p:cNvSpPr>
              <a:spLocks/>
            </p:cNvSpPr>
            <p:nvPr/>
          </p:nvSpPr>
          <p:spPr bwMode="auto">
            <a:xfrm rot="16200000">
              <a:off x="1857082" y="1317333"/>
              <a:ext cx="287337" cy="3097797"/>
            </a:xfrm>
            <a:prstGeom prst="rightBrace">
              <a:avLst>
                <a:gd name="adj1" fmla="val 89825"/>
                <a:gd name="adj2" fmla="val 2378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  <a:ea typeface="新細明體" charset="-120"/>
              </a:endParaRPr>
            </a:p>
          </p:txBody>
        </p:sp>
      </p:grpSp>
      <p:sp>
        <p:nvSpPr>
          <p:cNvPr id="81997" name="標題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</a:t>
            </a:r>
            <a:r>
              <a:rPr lang="en-US" altLang="ja-JP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– </a:t>
            </a:r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SVM (3/3)</a:t>
            </a:r>
            <a:endParaRPr lang="zh-TW" altLang="en-US" sz="3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93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764704"/>
            <a:ext cx="9132888" cy="13849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0"/>
              </a:spcBef>
              <a:spcAft>
                <a:spcPts val="10"/>
              </a:spcAft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consistency</a:t>
            </a:r>
          </a:p>
          <a:p>
            <a:pPr lvl="1" eaLnBrk="1" hangingPunct="1">
              <a:spcBef>
                <a:spcPts val="10"/>
              </a:spcBef>
              <a:spcAft>
                <a:spcPts val="1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term usually have similar context; while quite different context usually implies the terms are different</a:t>
            </a:r>
          </a:p>
          <a:p>
            <a:pPr eaLnBrk="1" hangingPunct="1">
              <a:spcBef>
                <a:spcPts val="10"/>
              </a:spcBef>
              <a:spcAft>
                <a:spcPts val="10"/>
              </a:spcAft>
            </a:pPr>
            <a:r>
              <a:rPr lang="en-US" altLang="ja-JP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81999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390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84" grpId="0"/>
      <p:bldP spid="38985" grpId="0"/>
      <p:bldP spid="38986" grpId="0"/>
      <p:bldP spid="3899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937523"/>
          </a:xfrm>
        </p:spPr>
        <p:txBody>
          <a:bodyPr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SVM</a:t>
            </a: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http://cs229.stanford.edu/materials.html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1600" lvl="1" indent="0">
              <a:spcBef>
                <a:spcPts val="500"/>
              </a:spcBef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3)</a:t>
            </a: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Tutorial on Support Vector Machines for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Recognition," Data Mining and Knowledge Discovery, vol. 2, no. 2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121-167, 1998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Bishop, C.M.</a:t>
            </a:r>
          </a:p>
          <a:p>
            <a:pPr marL="741600" lvl="1" indent="0">
              <a:spcBef>
                <a:spcPts val="500"/>
              </a:spcBef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http://library.wur.nl/WebQuery/clc?achternaam==Bishop&gt;, "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and machine learning." Chapter 7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Nello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Cristianini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John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Shawe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-Taylor.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"An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Machines: And Other Kernel-Based Learning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Methods."</a:t>
            </a:r>
            <a:endParaRPr lang="en-US" altLang="zh-TW" sz="2200" dirty="0" smtClean="0"/>
          </a:p>
          <a:p>
            <a:pPr>
              <a:spcBef>
                <a:spcPts val="500"/>
              </a:spcBef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Toolkit</a:t>
            </a: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http://www.csie.ntu.edu.tw/~cjlin/libsvm/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600" lvl="1" indent="0">
              <a:spcBef>
                <a:spcPts val="500"/>
              </a:spcBef>
              <a:buNone/>
            </a:pPr>
            <a:r>
              <a:rPr lang="en-US" altLang="zh-TW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Tx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http://svmlight.joachims.org/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600" lvl="1" indent="0">
              <a:spcBef>
                <a:spcPts val="500"/>
              </a:spcBef>
              <a:buNone/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SVMlight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6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836712"/>
            <a:ext cx="9073008" cy="5904656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Pseudo-relevance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Feedback (PRF)</a:t>
            </a:r>
            <a:endParaRPr lang="en-US" altLang="zh-TW" sz="24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Improved Spoken Term Detection by Feature Space Pseudo-Relevance Feedback”, Annual Conference of the International Speech Communication Association,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2010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SVM-based </a:t>
            </a:r>
            <a:r>
              <a:rPr lang="en-US" altLang="zh-TW" sz="2400" b="1" dirty="0" err="1">
                <a:latin typeface="Times New Roman" pitchFamily="18" charset="0"/>
                <a:cs typeface="Times New Roman" pitchFamily="18" charset="0"/>
              </a:rPr>
              <a:t>Reranking</a:t>
            </a:r>
            <a:endParaRPr lang="en-US" altLang="zh-TW" sz="2400" b="1" dirty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buFont typeface="Times New Roman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Spoken Term Detection Using Support Vector Machines Based on Lattice Context Consistency”, International Conference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on Acoustics, Speech and Signal Processing, Prague, Czech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Republic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May 2011, pp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 5648-5651.</a:t>
            </a:r>
          </a:p>
          <a:p>
            <a:pPr marL="742950" lvl="2" indent="-342900">
              <a:buFont typeface="Times New Roman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Improved Spoken Term Detection Using Support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Vector Machines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with Acoustic and Context Features From Pseudo-Relevance Feedback”, IEEE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Workshop on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Automatic Speech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Recognition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and Understanding, Hawaii, Dec 2011, pp. 383-388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2" indent="-342900">
              <a:buFont typeface="Times New Roman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Spoken Term Detection Using Support Vector Machines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Pseudo Examples”, IEEE Transactions on Audio, Speech and Language Processing , Vol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21, No. 6, Jun 2013, pp.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1272-1284</a:t>
            </a:r>
            <a:endParaRPr lang="zh-TW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0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Language Modeling Retrieval Approach (Text or Speech) 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600" y="990000"/>
            <a:ext cx="8816880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Both query Q and spoken document d are represented as  language models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(consider unigram only below, may be smoothed (or interpolated) by a background model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Given query Q, rank spoken documents d according to S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LM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Q,d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Inverse of KL divergence (KL distance) between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The documents with document models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similar to query model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are more likely to be relevant</a:t>
            </a:r>
            <a:endParaRPr lang="zh-TW" alt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460578"/>
              </p:ext>
            </p:extLst>
          </p:nvPr>
        </p:nvGraphicFramePr>
        <p:xfrm>
          <a:off x="923047" y="2420888"/>
          <a:ext cx="2784857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0" name="方程式" r:id="rId4" imgW="1536480" imgH="241200" progId="Equation.3">
                  <p:embed/>
                </p:oleObj>
              </mc:Choice>
              <mc:Fallback>
                <p:oleObj name="方程式" r:id="rId4" imgW="1536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047" y="2420888"/>
                        <a:ext cx="2784857" cy="4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107504" y="3933825"/>
            <a:ext cx="9073008" cy="1782763"/>
            <a:chOff x="148540" y="5092070"/>
            <a:chExt cx="9073008" cy="1782763"/>
          </a:xfrm>
        </p:grpSpPr>
        <p:sp>
          <p:nvSpPr>
            <p:cNvPr id="11" name="文字方塊 10"/>
            <p:cNvSpPr txBox="1"/>
            <p:nvPr/>
          </p:nvSpPr>
          <p:spPr>
            <a:xfrm>
              <a:off x="148540" y="5951021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dirty="0" smtClean="0"/>
                <a:t>Document model</a:t>
              </a:r>
              <a:endParaRPr lang="zh-TW" altLang="en-US" dirty="0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360608" y="5092070"/>
              <a:ext cx="8860940" cy="1782763"/>
              <a:chOff x="-14288" y="5064686"/>
              <a:chExt cx="8860940" cy="1782763"/>
            </a:xfrm>
          </p:grpSpPr>
          <p:graphicFrame>
            <p:nvGraphicFramePr>
              <p:cNvPr id="205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6868108"/>
                  </p:ext>
                </p:extLst>
              </p:nvPr>
            </p:nvGraphicFramePr>
            <p:xfrm>
              <a:off x="1291740" y="5064686"/>
              <a:ext cx="2336800" cy="900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91" name="方程式" r:id="rId6" imgW="1384200" imgH="533160" progId="Equation.3">
                      <p:embed/>
                    </p:oleObj>
                  </mc:Choice>
                  <mc:Fallback>
                    <p:oleObj name="方程式" r:id="rId6" imgW="138420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1740" y="5064686"/>
                            <a:ext cx="2336800" cy="9001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文字方塊 7"/>
              <p:cNvSpPr txBox="1"/>
              <p:nvPr/>
            </p:nvSpPr>
            <p:spPr>
              <a:xfrm>
                <a:off x="3698588" y="5198770"/>
                <a:ext cx="5148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(t, </a:t>
                </a:r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):</a:t>
                </a:r>
                <a:r>
                  <a:rPr lang="zh-TW" alt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Occurrence count or expected term frequency for term t in query Q</a:t>
                </a:r>
                <a:endParaRPr lang="zh-TW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05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8731348"/>
                  </p:ext>
                </p:extLst>
              </p:nvPr>
            </p:nvGraphicFramePr>
            <p:xfrm>
              <a:off x="1296503" y="5969561"/>
              <a:ext cx="2314575" cy="877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92" name="方程式" r:id="rId8" imgW="1371600" imgH="520560" progId="Equation.3">
                      <p:embed/>
                    </p:oleObj>
                  </mc:Choice>
                  <mc:Fallback>
                    <p:oleObj name="方程式" r:id="rId8" imgW="1371600" imgH="520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503" y="5969561"/>
                            <a:ext cx="2314575" cy="877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文字方塊 9"/>
              <p:cNvSpPr txBox="1"/>
              <p:nvPr/>
            </p:nvSpPr>
            <p:spPr>
              <a:xfrm>
                <a:off x="-14288" y="5086925"/>
                <a:ext cx="1259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/>
                <a:r>
                  <a:rPr lang="en-US" altLang="zh-TW" dirty="0" smtClean="0"/>
                  <a:t>Query model</a:t>
                </a:r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662076" y="5948144"/>
                <a:ext cx="48245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20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altLang="zh-TW" sz="2000" dirty="0">
                    <a:latin typeface="Times New Roman" pitchFamily="18" charset="0"/>
                    <a:cs typeface="Times New Roman" pitchFamily="18" charset="0"/>
                  </a:rPr>
                  <a:t>Occurrence count or expected term frequency for term t in </a:t>
                </a:r>
                <a:r>
                  <a:rPr lang="en-US" altLang="zh-TW" sz="2000" dirty="0" smtClean="0">
                    <a:latin typeface="Times New Roman" pitchFamily="18" charset="0"/>
                    <a:cs typeface="Times New Roman" pitchFamily="18" charset="0"/>
                  </a:rPr>
                  <a:t>document d</a:t>
                </a:r>
                <a:endParaRPr lang="zh-TW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8909"/>
              </p:ext>
            </p:extLst>
          </p:nvPr>
        </p:nvGraphicFramePr>
        <p:xfrm>
          <a:off x="754063" y="5821363"/>
          <a:ext cx="20574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3" name="方程式" r:id="rId10" imgW="1218960" imgH="342720" progId="Equation.3">
                  <p:embed/>
                </p:oleObj>
              </mc:Choice>
              <mc:Fallback>
                <p:oleObj name="方程式" r:id="rId10" imgW="1218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821363"/>
                        <a:ext cx="20574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563888" y="581745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E(t, x): Expected term frequency for term t in the </a:t>
            </a:r>
          </a:p>
          <a:p>
            <a:pPr indent="-1800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    lattice of utterance x (for speech)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1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by Query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647700"/>
          </a:xfrm>
        </p:spPr>
        <p:txBody>
          <a:bodyPr>
            <a:spAutoFit/>
          </a:bodyPr>
          <a:lstStyle/>
          <a:p>
            <a:pPr marL="342900" lvl="1" indent="-342900">
              <a:spcBef>
                <a:spcPts val="200"/>
              </a:spcBef>
              <a:spcAft>
                <a:spcPts val="500"/>
              </a:spcAft>
              <a:buFont typeface="Arial" pitchFamily="34" charset="0"/>
              <a:buChar char="•"/>
              <a:defRPr/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Concept matching rather than Literal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 marL="342900" lvl="1" indent="-342900">
              <a:spcBef>
                <a:spcPts val="200"/>
              </a:spcBef>
              <a:spcAft>
                <a:spcPts val="500"/>
              </a:spcAft>
              <a:buFont typeface="Arial" pitchFamily="34" charset="0"/>
              <a:buChar char="•"/>
              <a:defRPr/>
            </a:pP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Returning </a:t>
            </a:r>
            <a:r>
              <a:rPr lang="en-US" altLang="ja-JP" b="1" dirty="0">
                <a:latin typeface="Times New Roman" pitchFamily="18" charset="0"/>
                <a:cs typeface="Times New Roman" pitchFamily="18" charset="0"/>
              </a:rPr>
              <a:t>utterances/documents semantically related to the query (e.g. Obama)</a:t>
            </a:r>
          </a:p>
          <a:p>
            <a:pPr marL="741600" lvl="1" indent="-342900" fontAlgn="auto">
              <a:spcBef>
                <a:spcPts val="200"/>
              </a:spcBef>
              <a:spcAft>
                <a:spcPts val="50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ja-JP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not necessarily containing the query (e.g. including US and White House, but not Obama)</a:t>
            </a:r>
          </a:p>
          <a:p>
            <a:pPr marL="342900" lvl="1" indent="-342900">
              <a:spcBef>
                <a:spcPts val="200"/>
              </a:spcBef>
              <a:spcAft>
                <a:spcPts val="500"/>
              </a:spcAft>
              <a:buFont typeface="Arial" pitchFamily="34" charset="0"/>
              <a:buChar char="•"/>
              <a:defRPr/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Expand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the query (Obama) with semantically related  terms (</a:t>
            </a:r>
            <a:r>
              <a:rPr lang="en-US" altLang="ja-JP" b="1" dirty="0">
                <a:latin typeface="Times New Roman" pitchFamily="18" charset="0"/>
                <a:cs typeface="Times New Roman" pitchFamily="18" charset="0"/>
              </a:rPr>
              <a:t>US and White House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42900" lvl="1" indent="-342900">
              <a:spcBef>
                <a:spcPts val="200"/>
              </a:spcBef>
              <a:spcAft>
                <a:spcPts val="500"/>
              </a:spcAft>
              <a:buFont typeface="Arial" pitchFamily="34" charset="0"/>
              <a:buChar char="•"/>
              <a:defRPr/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expansion with language modeling retrieval approach</a:t>
            </a:r>
          </a:p>
          <a:p>
            <a:pPr marL="741600" lvl="1" indent="-342900" fontAlgn="auto">
              <a:spcBef>
                <a:spcPts val="200"/>
              </a:spcBef>
              <a:spcAft>
                <a:spcPts val="50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Realized by PRF</a:t>
            </a:r>
          </a:p>
          <a:p>
            <a:pPr marL="741600" lvl="1" indent="-342900" fontAlgn="auto">
              <a:spcBef>
                <a:spcPts val="200"/>
              </a:spcBef>
              <a:spcAft>
                <a:spcPts val="50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Find common term distribution in pseudo-relevant documents and use it to construct a new query for 2nd-phase </a:t>
            </a:r>
            <a:r>
              <a:rPr lang="en-US" altLang="zh-TW" sz="26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retrieval</a:t>
            </a: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3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/>
          <a:lstStyle/>
          <a:p>
            <a:pPr algn="l"/>
            <a:r>
              <a:rPr lang="en-US" altLang="zh-TW" sz="3300" b="1" kern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Basic </a:t>
            </a:r>
            <a:r>
              <a:rPr lang="en-US" altLang="zh-TW" sz="3300" b="1" kern="1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Approach for Spoken Content Retrieval</a:t>
            </a:r>
            <a:endParaRPr lang="zh-TW" altLang="en-US" sz="3300" b="1" kern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222376" y="1484784"/>
            <a:ext cx="8828036" cy="3840524"/>
            <a:chOff x="179512" y="1340768"/>
            <a:chExt cx="8828036" cy="3840524"/>
          </a:xfrm>
        </p:grpSpPr>
        <p:grpSp>
          <p:nvGrpSpPr>
            <p:cNvPr id="33" name="群組 32"/>
            <p:cNvGrpSpPr/>
            <p:nvPr/>
          </p:nvGrpSpPr>
          <p:grpSpPr>
            <a:xfrm>
              <a:off x="7480896" y="1787104"/>
              <a:ext cx="1080120" cy="850376"/>
              <a:chOff x="5522960" y="2348880"/>
              <a:chExt cx="1080120" cy="850376"/>
            </a:xfrm>
          </p:grpSpPr>
          <p:sp>
            <p:nvSpPr>
              <p:cNvPr id="27" name="流程圖: 磁碟 26"/>
              <p:cNvSpPr/>
              <p:nvPr/>
            </p:nvSpPr>
            <p:spPr bwMode="auto">
              <a:xfrm>
                <a:off x="5522960" y="2348880"/>
                <a:ext cx="1080120" cy="85037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28" name="文字方塊 40"/>
              <p:cNvSpPr txBox="1">
                <a:spLocks noChangeArrowheads="1"/>
              </p:cNvSpPr>
              <p:nvPr/>
            </p:nvSpPr>
            <p:spPr bwMode="auto">
              <a:xfrm>
                <a:off x="5560688" y="2671052"/>
                <a:ext cx="10423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dirty="0" smtClean="0">
                    <a:latin typeface="+mn-lt"/>
                    <a:ea typeface="微軟正黑體" pitchFamily="34" charset="-120"/>
                    <a:cs typeface="Times New Roman" pitchFamily="18" charset="0"/>
                  </a:rPr>
                  <a:t>Lexicon</a:t>
                </a:r>
                <a:endParaRPr kumimoji="0" lang="zh-TW" altLang="en-US" dirty="0"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grpSp>
          <p:nvGrpSpPr>
            <p:cNvPr id="4" name="群組 22"/>
            <p:cNvGrpSpPr>
              <a:grpSpLocks/>
            </p:cNvGrpSpPr>
            <p:nvPr/>
          </p:nvGrpSpPr>
          <p:grpSpPr bwMode="auto">
            <a:xfrm>
              <a:off x="179512" y="1340768"/>
              <a:ext cx="1466850" cy="1725613"/>
              <a:chOff x="3237756" y="1969790"/>
              <a:chExt cx="1959074" cy="1139577"/>
            </a:xfrm>
          </p:grpSpPr>
          <p:sp>
            <p:nvSpPr>
              <p:cNvPr id="5" name="流程圖: 磁碟 4"/>
              <p:cNvSpPr/>
              <p:nvPr/>
            </p:nvSpPr>
            <p:spPr bwMode="auto">
              <a:xfrm>
                <a:off x="3333165" y="1969790"/>
                <a:ext cx="1715251" cy="1139577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zh-TW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pic>
            <p:nvPicPr>
              <p:cNvPr id="6" name="Picture 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436" y="2401838"/>
                <a:ext cx="1568824" cy="275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文字方塊 21"/>
              <p:cNvSpPr txBox="1">
                <a:spLocks noChangeArrowheads="1"/>
              </p:cNvSpPr>
              <p:nvPr/>
            </p:nvSpPr>
            <p:spPr bwMode="auto">
              <a:xfrm>
                <a:off x="3237756" y="2619779"/>
                <a:ext cx="1959074" cy="430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dirty="0">
                    <a:latin typeface="+mn-lt"/>
                    <a:cs typeface="Times New Roman" pitchFamily="18" charset="0"/>
                  </a:rPr>
                  <a:t>Spoken </a:t>
                </a:r>
                <a:endParaRPr kumimoji="0" lang="en-US" altLang="ja-JP" dirty="0">
                  <a:latin typeface="+mn-lt"/>
                  <a:cs typeface="Times New Roman" pitchFamily="18" charset="0"/>
                </a:endParaRPr>
              </a:p>
              <a:p>
                <a:pPr algn="ctr" eaLnBrk="1" hangingPunct="1">
                  <a:defRPr/>
                </a:pPr>
                <a:r>
                  <a:rPr kumimoji="0" lang="en-US" altLang="zh-TW" dirty="0" smtClean="0">
                    <a:latin typeface="+mn-lt"/>
                    <a:cs typeface="Times New Roman" pitchFamily="18" charset="0"/>
                  </a:rPr>
                  <a:t>Content</a:t>
                </a:r>
                <a:endParaRPr kumimoji="0" lang="zh-TW" altLang="en-US" dirty="0">
                  <a:latin typeface="+mn-lt"/>
                </a:endParaRPr>
              </a:p>
            </p:txBody>
          </p:sp>
        </p:grp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594272" y="2236654"/>
              <a:ext cx="6480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43200" y="1563182"/>
              <a:ext cx="1964568" cy="1296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Recognition Engine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H="1">
              <a:off x="4178052" y="2249354"/>
              <a:ext cx="792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6300192" y="1787104"/>
              <a:ext cx="1094408" cy="850376"/>
              <a:chOff x="6300192" y="1787104"/>
              <a:chExt cx="1094408" cy="850376"/>
            </a:xfrm>
          </p:grpSpPr>
          <p:sp>
            <p:nvSpPr>
              <p:cNvPr id="12" name="流程圖: 磁碟 11"/>
              <p:cNvSpPr/>
              <p:nvPr/>
            </p:nvSpPr>
            <p:spPr bwMode="auto">
              <a:xfrm>
                <a:off x="6314480" y="1787104"/>
                <a:ext cx="1080120" cy="85037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" name="文字方塊 40"/>
              <p:cNvSpPr txBox="1">
                <a:spLocks noChangeArrowheads="1"/>
              </p:cNvSpPr>
              <p:nvPr/>
            </p:nvSpPr>
            <p:spPr bwMode="auto">
              <a:xfrm>
                <a:off x="6300192" y="2016431"/>
                <a:ext cx="109440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sz="1600" dirty="0" smtClean="0">
                    <a:latin typeface="+mn-lt"/>
                    <a:ea typeface="微軟正黑體" pitchFamily="34" charset="-120"/>
                    <a:cs typeface="Times New Roman" pitchFamily="18" charset="0"/>
                  </a:rPr>
                  <a:t>Language Model</a:t>
                </a:r>
                <a:endParaRPr kumimoji="0" lang="zh-TW" altLang="en-US" sz="1600" dirty="0"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sp>
          <p:nvSpPr>
            <p:cNvPr id="14" name="流程圖: 磁碟 13"/>
            <p:cNvSpPr/>
            <p:nvPr/>
          </p:nvSpPr>
          <p:spPr>
            <a:xfrm>
              <a:off x="893093" y="3715132"/>
              <a:ext cx="1648396" cy="115212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Transcriptions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肘形接點 14"/>
            <p:cNvCxnSpPr>
              <a:stCxn id="9" idx="2"/>
            </p:cNvCxnSpPr>
            <p:nvPr/>
          </p:nvCxnSpPr>
          <p:spPr>
            <a:xfrm rot="5400000">
              <a:off x="1965424" y="2679386"/>
              <a:ext cx="1080120" cy="14400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68"/>
            <p:cNvSpPr txBox="1">
              <a:spLocks noChangeArrowheads="1"/>
            </p:cNvSpPr>
            <p:nvPr/>
          </p:nvSpPr>
          <p:spPr bwMode="auto">
            <a:xfrm>
              <a:off x="5566392" y="3219713"/>
              <a:ext cx="277916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2000" dirty="0" smtClean="0">
                  <a:latin typeface="+mn-lt"/>
                </a:rPr>
                <a:t>Retrieval Results </a:t>
              </a:r>
            </a:p>
            <a:p>
              <a:pPr algn="ctr" eaLnBrk="1" hangingPunct="1">
                <a:defRPr/>
              </a:pPr>
              <a:r>
                <a:rPr kumimoji="0" lang="en-US" altLang="zh-TW" sz="2000" dirty="0" smtClean="0">
                  <a:latin typeface="+mn-lt"/>
                </a:rPr>
                <a:t>(list of spoken documents/utterances)</a:t>
              </a:r>
              <a:endParaRPr kumimoji="0" lang="zh-TW" altLang="en-US" sz="2000" dirty="0">
                <a:latin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86952" y="3746176"/>
              <a:ext cx="1964568" cy="1296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Text-based</a:t>
              </a:r>
            </a:p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Search</a:t>
              </a:r>
            </a:p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Engine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61"/>
            <p:cNvSpPr txBox="1">
              <a:spLocks noChangeArrowheads="1"/>
            </p:cNvSpPr>
            <p:nvPr/>
          </p:nvSpPr>
          <p:spPr bwMode="auto">
            <a:xfrm>
              <a:off x="8345560" y="4566518"/>
              <a:ext cx="66198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dirty="0">
                  <a:latin typeface="+mn-lt"/>
                </a:rPr>
                <a:t>user</a:t>
              </a:r>
              <a:endParaRPr kumimoji="0" lang="zh-TW" altLang="en-US" dirty="0">
                <a:latin typeface="+mn-lt"/>
              </a:endParaRPr>
            </a:p>
          </p:txBody>
        </p:sp>
        <p:cxnSp>
          <p:nvCxnSpPr>
            <p:cNvPr id="19" name="直線單箭頭接點 40"/>
            <p:cNvCxnSpPr>
              <a:cxnSpLocks noChangeShapeType="1"/>
            </p:cNvCxnSpPr>
            <p:nvPr/>
          </p:nvCxnSpPr>
          <p:spPr bwMode="auto">
            <a:xfrm flipH="1">
              <a:off x="5537248" y="4437112"/>
              <a:ext cx="2664296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文字方塊 58"/>
            <p:cNvSpPr txBox="1">
              <a:spLocks noChangeArrowheads="1"/>
            </p:cNvSpPr>
            <p:nvPr/>
          </p:nvSpPr>
          <p:spPr bwMode="auto">
            <a:xfrm>
              <a:off x="5494384" y="4581128"/>
              <a:ext cx="3211216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2000" dirty="0">
                  <a:latin typeface="+mn-lt"/>
                </a:rPr>
                <a:t>Query </a:t>
              </a:r>
              <a:r>
                <a:rPr kumimoji="0" lang="en-US" altLang="zh-TW" sz="2000" dirty="0" smtClean="0">
                  <a:latin typeface="+mn-lt"/>
                </a:rPr>
                <a:t>Q</a:t>
              </a:r>
            </a:p>
            <a:p>
              <a:pPr eaLnBrk="1" hangingPunct="1">
                <a:defRPr/>
              </a:pPr>
              <a:r>
                <a:rPr kumimoji="0" lang="en-US" altLang="zh-TW" sz="1900" dirty="0" smtClean="0">
                  <a:latin typeface="+mn-lt"/>
                </a:rPr>
                <a:t>(text or transcribed if in voice)</a:t>
              </a:r>
              <a:endParaRPr kumimoji="0" lang="zh-TW" altLang="en-US" sz="1900" dirty="0">
                <a:latin typeface="+mn-lt"/>
              </a:endParaRPr>
            </a:p>
          </p:txBody>
        </p:sp>
        <p:cxnSp>
          <p:nvCxnSpPr>
            <p:cNvPr id="21" name="直線接點 42"/>
            <p:cNvCxnSpPr>
              <a:cxnSpLocks noChangeShapeType="1"/>
            </p:cNvCxnSpPr>
            <p:nvPr/>
          </p:nvCxnSpPr>
          <p:spPr bwMode="auto">
            <a:xfrm>
              <a:off x="5537248" y="4221088"/>
              <a:ext cx="273630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2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810" y="3774430"/>
              <a:ext cx="439738" cy="9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599208" y="4393680"/>
              <a:ext cx="8640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5148064" y="1800824"/>
              <a:ext cx="1080120" cy="850376"/>
              <a:chOff x="5508104" y="1067024"/>
              <a:chExt cx="1080120" cy="850376"/>
            </a:xfrm>
          </p:grpSpPr>
          <p:sp>
            <p:nvSpPr>
              <p:cNvPr id="30" name="流程圖: 磁碟 29"/>
              <p:cNvSpPr/>
              <p:nvPr/>
            </p:nvSpPr>
            <p:spPr bwMode="auto">
              <a:xfrm>
                <a:off x="5508104" y="1067024"/>
                <a:ext cx="1080120" cy="85037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1" name="文字方塊 40"/>
              <p:cNvSpPr txBox="1">
                <a:spLocks noChangeArrowheads="1"/>
              </p:cNvSpPr>
              <p:nvPr/>
            </p:nvSpPr>
            <p:spPr bwMode="auto">
              <a:xfrm>
                <a:off x="5545832" y="1296351"/>
                <a:ext cx="104239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sz="1600" dirty="0" smtClean="0">
                    <a:latin typeface="+mn-lt"/>
                    <a:ea typeface="微軟正黑體" pitchFamily="34" charset="-120"/>
                    <a:cs typeface="Times New Roman" pitchFamily="18" charset="0"/>
                  </a:rPr>
                  <a:t>Acoustic Models</a:t>
                </a:r>
                <a:endParaRPr kumimoji="0" lang="zh-TW" altLang="en-US" sz="1600" dirty="0"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5004048" y="1527648"/>
              <a:ext cx="3744416" cy="1440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0" y="5497607"/>
            <a:ext cx="91440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fontAlgn="base"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ja-JP" sz="2600" b="1" dirty="0">
                <a:latin typeface="Times New Roman" panose="02020603050405020304" pitchFamily="18" charset="0"/>
                <a:ea typeface="華康魏碑體" pitchFamily="65" charset="-120"/>
              </a:rPr>
              <a:t>Transcribe the spoken content </a:t>
            </a:r>
          </a:p>
          <a:p>
            <a:pPr marL="342900" lvl="1" indent="-342900" fontAlgn="base"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ja-JP" sz="2600" b="1" dirty="0">
                <a:latin typeface="Times New Roman" panose="02020603050405020304" pitchFamily="18" charset="0"/>
                <a:ea typeface="華康魏碑體" pitchFamily="65" charset="-120"/>
              </a:rPr>
              <a:t>Search over the transcriptions as they are texts</a:t>
            </a:r>
          </a:p>
          <a:p>
            <a:pPr marL="342900" lvl="1" indent="-342900" fontAlgn="base"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ja-JP" sz="2600" b="1" dirty="0">
                <a:latin typeface="Times New Roman" panose="02020603050405020304" pitchFamily="18" charset="0"/>
                <a:ea typeface="華康魏碑體" pitchFamily="65" charset="-120"/>
              </a:rPr>
              <a:t>Recognition errors cause serious performance degradation</a:t>
            </a:r>
            <a:endParaRPr lang="zh-TW" altLang="en-US" sz="2600" b="1" dirty="0">
              <a:latin typeface="Times New Roman" panose="02020603050405020304" pitchFamily="18" charset="0"/>
              <a:ea typeface="華康魏碑體" pitchFamily="65" charset="-120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4413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95288" y="3973513"/>
            <a:ext cx="12065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kumimoji="0"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2209800" y="3665538"/>
            <a:ext cx="1092200" cy="1476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101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205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145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011863" y="2852738"/>
            <a:ext cx="180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cs typeface="Times New Roman" pitchFamily="18" charset="0"/>
              </a:rPr>
              <a:t>Document model for doc 101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群組 59"/>
          <p:cNvGrpSpPr>
            <a:grpSpLocks/>
          </p:cNvGrpSpPr>
          <p:nvPr/>
        </p:nvGrpSpPr>
        <p:grpSpPr bwMode="auto">
          <a:xfrm>
            <a:off x="3952875" y="2389188"/>
            <a:ext cx="2070100" cy="1503362"/>
            <a:chOff x="3952412" y="2389493"/>
            <a:chExt cx="2070587" cy="1502981"/>
          </a:xfrm>
        </p:grpSpPr>
        <p:sp>
          <p:nvSpPr>
            <p:cNvPr id="9267" name="文字方塊 8"/>
            <p:cNvSpPr txBox="1">
              <a:spLocks noChangeArrowheads="1"/>
            </p:cNvSpPr>
            <p:nvPr/>
          </p:nvSpPr>
          <p:spPr bwMode="auto">
            <a:xfrm>
              <a:off x="4448349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68" name="文字方塊 9"/>
            <p:cNvSpPr txBox="1">
              <a:spLocks noChangeArrowheads="1"/>
            </p:cNvSpPr>
            <p:nvPr/>
          </p:nvSpPr>
          <p:spPr bwMode="auto">
            <a:xfrm>
              <a:off x="4650084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69" name="文字方塊 10"/>
            <p:cNvSpPr txBox="1">
              <a:spLocks noChangeArrowheads="1"/>
            </p:cNvSpPr>
            <p:nvPr/>
          </p:nvSpPr>
          <p:spPr bwMode="auto">
            <a:xfrm>
              <a:off x="4836967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70" name="文字方塊 11"/>
            <p:cNvSpPr txBox="1">
              <a:spLocks noChangeArrowheads="1"/>
            </p:cNvSpPr>
            <p:nvPr/>
          </p:nvSpPr>
          <p:spPr bwMode="auto">
            <a:xfrm>
              <a:off x="5019650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71" name="文字方塊 12"/>
            <p:cNvSpPr txBox="1">
              <a:spLocks noChangeArrowheads="1"/>
            </p:cNvSpPr>
            <p:nvPr/>
          </p:nvSpPr>
          <p:spPr bwMode="auto">
            <a:xfrm>
              <a:off x="5221385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72" name="文字方塊 13"/>
            <p:cNvSpPr txBox="1">
              <a:spLocks noChangeArrowheads="1"/>
            </p:cNvSpPr>
            <p:nvPr/>
          </p:nvSpPr>
          <p:spPr bwMode="auto">
            <a:xfrm>
              <a:off x="5456461" y="3611275"/>
              <a:ext cx="4992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431950" y="2645015"/>
              <a:ext cx="0" cy="1007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87561" y="2851338"/>
              <a:ext cx="71455" cy="8205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67" y="3086228"/>
              <a:ext cx="71454" cy="553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8009" y="3365558"/>
              <a:ext cx="71454" cy="2777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8081" y="3543313"/>
              <a:ext cx="73042" cy="119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46565" y="3252874"/>
              <a:ext cx="71455" cy="4142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438301" y="3657584"/>
              <a:ext cx="1584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80" name="物件 38"/>
            <p:cNvGraphicFramePr>
              <a:graphicFrameLocks noChangeAspect="1"/>
            </p:cNvGraphicFramePr>
            <p:nvPr/>
          </p:nvGraphicFramePr>
          <p:xfrm>
            <a:off x="3952412" y="2389493"/>
            <a:ext cx="9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85" name="方程式" r:id="rId4" imgW="571252" imgH="228501" progId="Equation.3">
                    <p:embed/>
                  </p:oleObj>
                </mc:Choice>
                <mc:Fallback>
                  <p:oleObj name="方程式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412" y="2389493"/>
                          <a:ext cx="90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群組 60"/>
          <p:cNvGrpSpPr>
            <a:grpSpLocks/>
          </p:cNvGrpSpPr>
          <p:nvPr/>
        </p:nvGrpSpPr>
        <p:grpSpPr bwMode="auto">
          <a:xfrm>
            <a:off x="3924300" y="3836988"/>
            <a:ext cx="2101850" cy="1536700"/>
            <a:chOff x="3923928" y="3837233"/>
            <a:chExt cx="2102746" cy="1535983"/>
          </a:xfrm>
        </p:grpSpPr>
        <p:grpSp>
          <p:nvGrpSpPr>
            <p:cNvPr id="9252" name="群組 37"/>
            <p:cNvGrpSpPr>
              <a:grpSpLocks/>
            </p:cNvGrpSpPr>
            <p:nvPr/>
          </p:nvGrpSpPr>
          <p:grpSpPr bwMode="auto">
            <a:xfrm>
              <a:off x="4436244" y="4125265"/>
              <a:ext cx="1590430" cy="1247951"/>
              <a:chOff x="1901272" y="5181570"/>
              <a:chExt cx="1590430" cy="1247951"/>
            </a:xfrm>
          </p:grpSpPr>
          <p:sp>
            <p:nvSpPr>
              <p:cNvPr id="9254" name="文字方塊 21"/>
              <p:cNvSpPr txBox="1">
                <a:spLocks noChangeArrowheads="1"/>
              </p:cNvSpPr>
              <p:nvPr/>
            </p:nvSpPr>
            <p:spPr bwMode="auto">
              <a:xfrm>
                <a:off x="1917052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5" name="文字方塊 22"/>
              <p:cNvSpPr txBox="1">
                <a:spLocks noChangeArrowheads="1"/>
              </p:cNvSpPr>
              <p:nvPr/>
            </p:nvSpPr>
            <p:spPr bwMode="auto">
              <a:xfrm>
                <a:off x="2118787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6" name="文字方塊 23"/>
              <p:cNvSpPr txBox="1">
                <a:spLocks noChangeArrowheads="1"/>
              </p:cNvSpPr>
              <p:nvPr/>
            </p:nvSpPr>
            <p:spPr bwMode="auto">
              <a:xfrm>
                <a:off x="2305670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7" name="文字方塊 24"/>
              <p:cNvSpPr txBox="1">
                <a:spLocks noChangeArrowheads="1"/>
              </p:cNvSpPr>
              <p:nvPr/>
            </p:nvSpPr>
            <p:spPr bwMode="auto">
              <a:xfrm>
                <a:off x="2488353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8" name="文字方塊 25"/>
              <p:cNvSpPr txBox="1">
                <a:spLocks noChangeArrowheads="1"/>
              </p:cNvSpPr>
              <p:nvPr/>
            </p:nvSpPr>
            <p:spPr bwMode="auto">
              <a:xfrm>
                <a:off x="2690088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9" name="文字方塊 26"/>
              <p:cNvSpPr txBox="1">
                <a:spLocks noChangeArrowheads="1"/>
              </p:cNvSpPr>
              <p:nvPr/>
            </p:nvSpPr>
            <p:spPr bwMode="auto">
              <a:xfrm>
                <a:off x="2925164" y="6148322"/>
                <a:ext cx="49929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901937" y="5182329"/>
                <a:ext cx="0" cy="1007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057579" y="5383847"/>
                <a:ext cx="71467" cy="8203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38631" y="5639315"/>
                <a:ext cx="73056" cy="5537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507" y="6166119"/>
                <a:ext cx="73056" cy="317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18205" y="5801165"/>
                <a:ext cx="71468" cy="3998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15139" y="6028071"/>
                <a:ext cx="71468" cy="1618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>
                <a:off x="1908290" y="6194681"/>
                <a:ext cx="1583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253" name="Object 3"/>
            <p:cNvGraphicFramePr>
              <a:graphicFrameLocks noChangeAspect="1"/>
            </p:cNvGraphicFramePr>
            <p:nvPr/>
          </p:nvGraphicFramePr>
          <p:xfrm>
            <a:off x="3923928" y="3837233"/>
            <a:ext cx="9001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86" name="方程式" r:id="rId6" imgW="571252" imgH="228501" progId="Equation.3">
                    <p:embed/>
                  </p:oleObj>
                </mc:Choice>
                <mc:Fallback>
                  <p:oleObj name="方程式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837233"/>
                          <a:ext cx="9001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文字方塊 40"/>
          <p:cNvSpPr txBox="1">
            <a:spLocks noChangeArrowheads="1"/>
          </p:cNvSpPr>
          <p:nvPr/>
        </p:nvSpPr>
        <p:spPr bwMode="auto">
          <a:xfrm>
            <a:off x="1476375" y="1631950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Text Query Q 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971550" y="1628775"/>
            <a:ext cx="331311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985838" y="3573463"/>
            <a:ext cx="0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85838" y="4811713"/>
            <a:ext cx="0" cy="504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619250" y="4408488"/>
            <a:ext cx="5762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>
            <a:spLocks noChangeArrowheads="1"/>
          </p:cNvSpPr>
          <p:nvPr/>
        </p:nvSpPr>
        <p:spPr bwMode="auto">
          <a:xfrm>
            <a:off x="1736725" y="2590800"/>
            <a:ext cx="2087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 N documents as pseudo-relevant documents</a:t>
            </a:r>
            <a:endParaRPr lang="zh-TW" altLang="en-US" sz="20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82825" y="3716338"/>
            <a:ext cx="935038" cy="57626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3132138" y="3141663"/>
            <a:ext cx="1152525" cy="7191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130550" y="4149725"/>
            <a:ext cx="1123950" cy="5746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>
            <a:spLocks noChangeArrowheads="1"/>
          </p:cNvSpPr>
          <p:nvPr/>
        </p:nvSpPr>
        <p:spPr bwMode="auto">
          <a:xfrm>
            <a:off x="6011863" y="4294188"/>
            <a:ext cx="1800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cs typeface="Times New Roman" pitchFamily="18" charset="0"/>
              </a:rPr>
              <a:t>Document model for doc 205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3" name="群組 62"/>
          <p:cNvGrpSpPr>
            <a:grpSpLocks/>
          </p:cNvGrpSpPr>
          <p:nvPr/>
        </p:nvGrpSpPr>
        <p:grpSpPr bwMode="auto">
          <a:xfrm>
            <a:off x="187325" y="2219325"/>
            <a:ext cx="1547813" cy="1354138"/>
            <a:chOff x="187558" y="2219378"/>
            <a:chExt cx="1547664" cy="1353638"/>
          </a:xfrm>
        </p:grpSpPr>
        <p:grpSp>
          <p:nvGrpSpPr>
            <p:cNvPr id="9241" name="群組 67"/>
            <p:cNvGrpSpPr>
              <a:grpSpLocks/>
            </p:cNvGrpSpPr>
            <p:nvPr/>
          </p:nvGrpSpPr>
          <p:grpSpPr bwMode="auto">
            <a:xfrm>
              <a:off x="311754" y="2339667"/>
              <a:ext cx="1368152" cy="1218109"/>
              <a:chOff x="6363692" y="3087669"/>
              <a:chExt cx="1368152" cy="1218109"/>
            </a:xfrm>
          </p:grpSpPr>
          <p:sp>
            <p:nvSpPr>
              <p:cNvPr id="9243" name="文字方塊 65"/>
              <p:cNvSpPr txBox="1">
                <a:spLocks noChangeArrowheads="1"/>
              </p:cNvSpPr>
              <p:nvPr/>
            </p:nvSpPr>
            <p:spPr bwMode="auto">
              <a:xfrm>
                <a:off x="6381726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1</a:t>
                </a:r>
                <a:endParaRPr lang="zh-TW" altLang="en-US" sz="1200" baseline="-25000"/>
              </a:p>
            </p:txBody>
          </p:sp>
          <p:sp>
            <p:nvSpPr>
              <p:cNvPr id="9244" name="文字方塊 66"/>
              <p:cNvSpPr txBox="1">
                <a:spLocks noChangeArrowheads="1"/>
              </p:cNvSpPr>
              <p:nvPr/>
            </p:nvSpPr>
            <p:spPr bwMode="auto">
              <a:xfrm>
                <a:off x="6583461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2</a:t>
                </a:r>
                <a:endParaRPr lang="zh-TW" altLang="en-US" sz="1200" baseline="-25000"/>
              </a:p>
            </p:txBody>
          </p:sp>
          <p:sp>
            <p:nvSpPr>
              <p:cNvPr id="9245" name="文字方塊 67"/>
              <p:cNvSpPr txBox="1">
                <a:spLocks noChangeArrowheads="1"/>
              </p:cNvSpPr>
              <p:nvPr/>
            </p:nvSpPr>
            <p:spPr bwMode="auto">
              <a:xfrm>
                <a:off x="6770344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3</a:t>
                </a:r>
                <a:endParaRPr lang="zh-TW" altLang="en-US" sz="1200" baseline="-25000"/>
              </a:p>
            </p:txBody>
          </p:sp>
          <p:sp>
            <p:nvSpPr>
              <p:cNvPr id="9246" name="文字方塊 68"/>
              <p:cNvSpPr txBox="1">
                <a:spLocks noChangeArrowheads="1"/>
              </p:cNvSpPr>
              <p:nvPr/>
            </p:nvSpPr>
            <p:spPr bwMode="auto">
              <a:xfrm>
                <a:off x="6953027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4</a:t>
                </a:r>
                <a:endParaRPr lang="zh-TW" altLang="en-US" sz="1200" baseline="-25000"/>
              </a:p>
            </p:txBody>
          </p:sp>
          <p:sp>
            <p:nvSpPr>
              <p:cNvPr id="9247" name="文字方塊 69"/>
              <p:cNvSpPr txBox="1">
                <a:spLocks noChangeArrowheads="1"/>
              </p:cNvSpPr>
              <p:nvPr/>
            </p:nvSpPr>
            <p:spPr bwMode="auto">
              <a:xfrm>
                <a:off x="7154762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5</a:t>
                </a:r>
                <a:endParaRPr lang="zh-TW" altLang="en-US" sz="1200" baseline="-25000"/>
              </a:p>
            </p:txBody>
          </p:sp>
          <p:cxnSp>
            <p:nvCxnSpPr>
              <p:cNvPr id="71" name="直線單箭頭接點 70"/>
              <p:cNvCxnSpPr/>
              <p:nvPr/>
            </p:nvCxnSpPr>
            <p:spPr>
              <a:xfrm flipV="1">
                <a:off x="6364897" y="3118138"/>
                <a:ext cx="0" cy="10061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>
                <a:off x="6703001" y="3559300"/>
                <a:ext cx="71431" cy="5538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73" name="直線單箭頭接點 72"/>
              <p:cNvCxnSpPr/>
              <p:nvPr/>
            </p:nvCxnSpPr>
            <p:spPr>
              <a:xfrm flipV="1">
                <a:off x="6363309" y="4095677"/>
                <a:ext cx="1368293" cy="12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251" name="Object 4"/>
              <p:cNvGraphicFramePr>
                <a:graphicFrameLocks noChangeAspect="1"/>
              </p:cNvGraphicFramePr>
              <p:nvPr/>
            </p:nvGraphicFramePr>
            <p:xfrm>
              <a:off x="6436766" y="3087669"/>
              <a:ext cx="900113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87" name="方程式" r:id="rId7" imgW="571252" imgH="241195" progId="Equation.3">
                      <p:embed/>
                    </p:oleObj>
                  </mc:Choice>
                  <mc:Fallback>
                    <p:oleObj name="方程式" r:id="rId7" imgW="57125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766" y="3087669"/>
                            <a:ext cx="900113" cy="379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5" name="矩形 64"/>
            <p:cNvSpPr/>
            <p:nvPr/>
          </p:nvSpPr>
          <p:spPr>
            <a:xfrm>
              <a:off x="187558" y="2219378"/>
              <a:ext cx="1547664" cy="135363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cxnSp>
        <p:nvCxnSpPr>
          <p:cNvPr id="75" name="直線單箭頭接點 74"/>
          <p:cNvCxnSpPr/>
          <p:nvPr/>
        </p:nvCxnSpPr>
        <p:spPr>
          <a:xfrm>
            <a:off x="971550" y="1628775"/>
            <a:ext cx="0" cy="57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>
            <a:spLocks noChangeArrowheads="1"/>
          </p:cNvSpPr>
          <p:nvPr/>
        </p:nvSpPr>
        <p:spPr bwMode="auto">
          <a:xfrm>
            <a:off x="93663" y="1512888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Query model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流程圖: 磁碟 3"/>
          <p:cNvSpPr/>
          <p:nvPr/>
        </p:nvSpPr>
        <p:spPr bwMode="auto">
          <a:xfrm>
            <a:off x="222250" y="5172075"/>
            <a:ext cx="1685925" cy="1570038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Archive of Document Model’s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0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TW" alt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文字方塊 76"/>
          <p:cNvSpPr txBox="1">
            <a:spLocks noChangeArrowheads="1"/>
          </p:cNvSpPr>
          <p:nvPr/>
        </p:nvSpPr>
        <p:spPr bwMode="auto">
          <a:xfrm>
            <a:off x="1749425" y="5070475"/>
            <a:ext cx="2087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First-pass Retrieval Results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0" name="Line 4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by Query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1" grpId="0"/>
      <p:bldP spid="54" grpId="0"/>
      <p:bldP spid="55" grpId="0" animBg="1"/>
      <p:bldP spid="62" grpId="0"/>
      <p:bldP spid="76" grpId="0"/>
      <p:bldP spid="7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4413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文字方塊 5"/>
          <p:cNvSpPr txBox="1">
            <a:spLocks noChangeArrowheads="1"/>
          </p:cNvSpPr>
          <p:nvPr/>
        </p:nvSpPr>
        <p:spPr bwMode="auto">
          <a:xfrm>
            <a:off x="2209800" y="3665538"/>
            <a:ext cx="1092200" cy="1476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101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205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145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</p:txBody>
      </p:sp>
      <p:grpSp>
        <p:nvGrpSpPr>
          <p:cNvPr id="10244" name="群組 59"/>
          <p:cNvGrpSpPr>
            <a:grpSpLocks/>
          </p:cNvGrpSpPr>
          <p:nvPr/>
        </p:nvGrpSpPr>
        <p:grpSpPr bwMode="auto">
          <a:xfrm>
            <a:off x="3952875" y="2389188"/>
            <a:ext cx="2070100" cy="1503362"/>
            <a:chOff x="3952412" y="2389493"/>
            <a:chExt cx="2070587" cy="1502981"/>
          </a:xfrm>
        </p:grpSpPr>
        <p:sp>
          <p:nvSpPr>
            <p:cNvPr id="10311" name="文字方塊 8"/>
            <p:cNvSpPr txBox="1">
              <a:spLocks noChangeArrowheads="1"/>
            </p:cNvSpPr>
            <p:nvPr/>
          </p:nvSpPr>
          <p:spPr bwMode="auto">
            <a:xfrm>
              <a:off x="4448349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2" name="文字方塊 9"/>
            <p:cNvSpPr txBox="1">
              <a:spLocks noChangeArrowheads="1"/>
            </p:cNvSpPr>
            <p:nvPr/>
          </p:nvSpPr>
          <p:spPr bwMode="auto">
            <a:xfrm>
              <a:off x="4650084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3" name="文字方塊 10"/>
            <p:cNvSpPr txBox="1">
              <a:spLocks noChangeArrowheads="1"/>
            </p:cNvSpPr>
            <p:nvPr/>
          </p:nvSpPr>
          <p:spPr bwMode="auto">
            <a:xfrm>
              <a:off x="4836967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4" name="文字方塊 11"/>
            <p:cNvSpPr txBox="1">
              <a:spLocks noChangeArrowheads="1"/>
            </p:cNvSpPr>
            <p:nvPr/>
          </p:nvSpPr>
          <p:spPr bwMode="auto">
            <a:xfrm>
              <a:off x="5019650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5" name="文字方塊 12"/>
            <p:cNvSpPr txBox="1">
              <a:spLocks noChangeArrowheads="1"/>
            </p:cNvSpPr>
            <p:nvPr/>
          </p:nvSpPr>
          <p:spPr bwMode="auto">
            <a:xfrm>
              <a:off x="5221385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6" name="文字方塊 13"/>
            <p:cNvSpPr txBox="1">
              <a:spLocks noChangeArrowheads="1"/>
            </p:cNvSpPr>
            <p:nvPr/>
          </p:nvSpPr>
          <p:spPr bwMode="auto">
            <a:xfrm>
              <a:off x="5456461" y="3611275"/>
              <a:ext cx="4992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431950" y="2645015"/>
              <a:ext cx="0" cy="1007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87561" y="2851338"/>
              <a:ext cx="71455" cy="8205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67" y="3086228"/>
              <a:ext cx="71454" cy="553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8009" y="3365558"/>
              <a:ext cx="71454" cy="2777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8081" y="3543313"/>
              <a:ext cx="73042" cy="119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46565" y="3252874"/>
              <a:ext cx="71455" cy="4142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438301" y="3657584"/>
              <a:ext cx="1584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24" name="物件 38"/>
            <p:cNvGraphicFramePr>
              <a:graphicFrameLocks noChangeAspect="1"/>
            </p:cNvGraphicFramePr>
            <p:nvPr/>
          </p:nvGraphicFramePr>
          <p:xfrm>
            <a:off x="3952412" y="2389493"/>
            <a:ext cx="9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6" name="方程式" r:id="rId4" imgW="571252" imgH="228501" progId="Equation.3">
                    <p:embed/>
                  </p:oleObj>
                </mc:Choice>
                <mc:Fallback>
                  <p:oleObj name="方程式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412" y="2389493"/>
                          <a:ext cx="90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" name="群組 60"/>
          <p:cNvGrpSpPr>
            <a:grpSpLocks/>
          </p:cNvGrpSpPr>
          <p:nvPr/>
        </p:nvGrpSpPr>
        <p:grpSpPr bwMode="auto">
          <a:xfrm>
            <a:off x="3924300" y="3836988"/>
            <a:ext cx="2101850" cy="1536700"/>
            <a:chOff x="3923928" y="3837233"/>
            <a:chExt cx="2102746" cy="1535983"/>
          </a:xfrm>
        </p:grpSpPr>
        <p:grpSp>
          <p:nvGrpSpPr>
            <p:cNvPr id="10296" name="群組 37"/>
            <p:cNvGrpSpPr>
              <a:grpSpLocks/>
            </p:cNvGrpSpPr>
            <p:nvPr/>
          </p:nvGrpSpPr>
          <p:grpSpPr bwMode="auto">
            <a:xfrm>
              <a:off x="4436244" y="4125265"/>
              <a:ext cx="1590430" cy="1247951"/>
              <a:chOff x="1901272" y="5181570"/>
              <a:chExt cx="1590430" cy="1247951"/>
            </a:xfrm>
          </p:grpSpPr>
          <p:sp>
            <p:nvSpPr>
              <p:cNvPr id="10298" name="文字方塊 21"/>
              <p:cNvSpPr txBox="1">
                <a:spLocks noChangeArrowheads="1"/>
              </p:cNvSpPr>
              <p:nvPr/>
            </p:nvSpPr>
            <p:spPr bwMode="auto">
              <a:xfrm>
                <a:off x="1917052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99" name="文字方塊 22"/>
              <p:cNvSpPr txBox="1">
                <a:spLocks noChangeArrowheads="1"/>
              </p:cNvSpPr>
              <p:nvPr/>
            </p:nvSpPr>
            <p:spPr bwMode="auto">
              <a:xfrm>
                <a:off x="2118787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0" name="文字方塊 23"/>
              <p:cNvSpPr txBox="1">
                <a:spLocks noChangeArrowheads="1"/>
              </p:cNvSpPr>
              <p:nvPr/>
            </p:nvSpPr>
            <p:spPr bwMode="auto">
              <a:xfrm>
                <a:off x="2305670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1" name="文字方塊 24"/>
              <p:cNvSpPr txBox="1">
                <a:spLocks noChangeArrowheads="1"/>
              </p:cNvSpPr>
              <p:nvPr/>
            </p:nvSpPr>
            <p:spPr bwMode="auto">
              <a:xfrm>
                <a:off x="2488353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2" name="文字方塊 25"/>
              <p:cNvSpPr txBox="1">
                <a:spLocks noChangeArrowheads="1"/>
              </p:cNvSpPr>
              <p:nvPr/>
            </p:nvSpPr>
            <p:spPr bwMode="auto">
              <a:xfrm>
                <a:off x="2690088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3" name="文字方塊 26"/>
              <p:cNvSpPr txBox="1">
                <a:spLocks noChangeArrowheads="1"/>
              </p:cNvSpPr>
              <p:nvPr/>
            </p:nvSpPr>
            <p:spPr bwMode="auto">
              <a:xfrm>
                <a:off x="2925164" y="6148322"/>
                <a:ext cx="49929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901937" y="5182329"/>
                <a:ext cx="0" cy="1007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057579" y="5383847"/>
                <a:ext cx="71467" cy="8203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38631" y="5639315"/>
                <a:ext cx="73056" cy="5537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507" y="6166119"/>
                <a:ext cx="73056" cy="317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18205" y="5801165"/>
                <a:ext cx="71468" cy="3998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15139" y="6028071"/>
                <a:ext cx="71468" cy="1618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>
                <a:off x="1908290" y="6194681"/>
                <a:ext cx="1583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297" name="Object 3"/>
            <p:cNvGraphicFramePr>
              <a:graphicFrameLocks noChangeAspect="1"/>
            </p:cNvGraphicFramePr>
            <p:nvPr/>
          </p:nvGraphicFramePr>
          <p:xfrm>
            <a:off x="3923928" y="3837233"/>
            <a:ext cx="9001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7" name="方程式" r:id="rId6" imgW="571252" imgH="228501" progId="Equation.3">
                    <p:embed/>
                  </p:oleObj>
                </mc:Choice>
                <mc:Fallback>
                  <p:oleObj name="方程式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837233"/>
                          <a:ext cx="9001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6" name="文字方塊 40"/>
          <p:cNvSpPr txBox="1">
            <a:spLocks noChangeArrowheads="1"/>
          </p:cNvSpPr>
          <p:nvPr/>
        </p:nvSpPr>
        <p:spPr bwMode="auto">
          <a:xfrm>
            <a:off x="1476375" y="1631950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Text Query Q 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971550" y="1628775"/>
            <a:ext cx="331311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971550" y="1628775"/>
            <a:ext cx="0" cy="57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985838" y="3573463"/>
            <a:ext cx="0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85838" y="4811713"/>
            <a:ext cx="0" cy="504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619250" y="4408488"/>
            <a:ext cx="5762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文字方塊 53"/>
          <p:cNvSpPr txBox="1">
            <a:spLocks noChangeArrowheads="1"/>
          </p:cNvSpPr>
          <p:nvPr/>
        </p:nvSpPr>
        <p:spPr bwMode="auto">
          <a:xfrm>
            <a:off x="1736725" y="2590800"/>
            <a:ext cx="2087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 N documents as pseudo-relevant documents</a:t>
            </a:r>
            <a:endParaRPr lang="zh-TW" altLang="en-US" sz="20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82825" y="3716338"/>
            <a:ext cx="935038" cy="57626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3132138" y="3141663"/>
            <a:ext cx="1152525" cy="7191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130550" y="4149725"/>
            <a:ext cx="1123950" cy="5746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6" name="群組 93"/>
          <p:cNvGrpSpPr>
            <a:grpSpLocks/>
          </p:cNvGrpSpPr>
          <p:nvPr/>
        </p:nvGrpSpPr>
        <p:grpSpPr bwMode="auto">
          <a:xfrm>
            <a:off x="187325" y="2219325"/>
            <a:ext cx="1547813" cy="1354138"/>
            <a:chOff x="187558" y="2219378"/>
            <a:chExt cx="1547664" cy="1353638"/>
          </a:xfrm>
        </p:grpSpPr>
        <p:grpSp>
          <p:nvGrpSpPr>
            <p:cNvPr id="10285" name="群組 67"/>
            <p:cNvGrpSpPr>
              <a:grpSpLocks/>
            </p:cNvGrpSpPr>
            <p:nvPr/>
          </p:nvGrpSpPr>
          <p:grpSpPr bwMode="auto">
            <a:xfrm>
              <a:off x="311754" y="2339667"/>
              <a:ext cx="1368152" cy="1218109"/>
              <a:chOff x="6363692" y="3087669"/>
              <a:chExt cx="1368152" cy="1218109"/>
            </a:xfrm>
          </p:grpSpPr>
          <p:sp>
            <p:nvSpPr>
              <p:cNvPr id="10287" name="文字方塊 68"/>
              <p:cNvSpPr txBox="1">
                <a:spLocks noChangeArrowheads="1"/>
              </p:cNvSpPr>
              <p:nvPr/>
            </p:nvSpPr>
            <p:spPr bwMode="auto">
              <a:xfrm>
                <a:off x="6381726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1</a:t>
                </a:r>
                <a:endParaRPr lang="zh-TW" altLang="en-US" sz="1200" baseline="-25000"/>
              </a:p>
            </p:txBody>
          </p:sp>
          <p:sp>
            <p:nvSpPr>
              <p:cNvPr id="10288" name="文字方塊 69"/>
              <p:cNvSpPr txBox="1">
                <a:spLocks noChangeArrowheads="1"/>
              </p:cNvSpPr>
              <p:nvPr/>
            </p:nvSpPr>
            <p:spPr bwMode="auto">
              <a:xfrm>
                <a:off x="6583461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2</a:t>
                </a:r>
                <a:endParaRPr lang="zh-TW" altLang="en-US" sz="1200" baseline="-25000"/>
              </a:p>
            </p:txBody>
          </p:sp>
          <p:sp>
            <p:nvSpPr>
              <p:cNvPr id="10289" name="文字方塊 70"/>
              <p:cNvSpPr txBox="1">
                <a:spLocks noChangeArrowheads="1"/>
              </p:cNvSpPr>
              <p:nvPr/>
            </p:nvSpPr>
            <p:spPr bwMode="auto">
              <a:xfrm>
                <a:off x="6770344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3</a:t>
                </a:r>
                <a:endParaRPr lang="zh-TW" altLang="en-US" sz="1200" baseline="-25000"/>
              </a:p>
            </p:txBody>
          </p:sp>
          <p:sp>
            <p:nvSpPr>
              <p:cNvPr id="10290" name="文字方塊 71"/>
              <p:cNvSpPr txBox="1">
                <a:spLocks noChangeArrowheads="1"/>
              </p:cNvSpPr>
              <p:nvPr/>
            </p:nvSpPr>
            <p:spPr bwMode="auto">
              <a:xfrm>
                <a:off x="6953027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4</a:t>
                </a:r>
                <a:endParaRPr lang="zh-TW" altLang="en-US" sz="1200" baseline="-25000"/>
              </a:p>
            </p:txBody>
          </p:sp>
          <p:sp>
            <p:nvSpPr>
              <p:cNvPr id="10291" name="文字方塊 72"/>
              <p:cNvSpPr txBox="1">
                <a:spLocks noChangeArrowheads="1"/>
              </p:cNvSpPr>
              <p:nvPr/>
            </p:nvSpPr>
            <p:spPr bwMode="auto">
              <a:xfrm>
                <a:off x="7154762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5</a:t>
                </a:r>
                <a:endParaRPr lang="zh-TW" altLang="en-US" sz="1200" baseline="-25000"/>
              </a:p>
            </p:txBody>
          </p:sp>
          <p:cxnSp>
            <p:nvCxnSpPr>
              <p:cNvPr id="75" name="直線單箭頭接點 74"/>
              <p:cNvCxnSpPr/>
              <p:nvPr/>
            </p:nvCxnSpPr>
            <p:spPr>
              <a:xfrm flipV="1">
                <a:off x="6364897" y="3118138"/>
                <a:ext cx="0" cy="10061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6703001" y="3559300"/>
                <a:ext cx="71431" cy="5538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78" name="直線單箭頭接點 77"/>
              <p:cNvCxnSpPr/>
              <p:nvPr/>
            </p:nvCxnSpPr>
            <p:spPr>
              <a:xfrm flipV="1">
                <a:off x="6363309" y="4095677"/>
                <a:ext cx="1368293" cy="12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295" name="Object 4"/>
              <p:cNvGraphicFramePr>
                <a:graphicFrameLocks noChangeAspect="1"/>
              </p:cNvGraphicFramePr>
              <p:nvPr/>
            </p:nvGraphicFramePr>
            <p:xfrm>
              <a:off x="6436766" y="3087669"/>
              <a:ext cx="900113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8" name="方程式" r:id="rId7" imgW="571252" imgH="241195" progId="Equation.3">
                      <p:embed/>
                    </p:oleObj>
                  </mc:Choice>
                  <mc:Fallback>
                    <p:oleObj name="方程式" r:id="rId7" imgW="57125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766" y="3087669"/>
                            <a:ext cx="900113" cy="379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3" name="矩形 92"/>
            <p:cNvSpPr/>
            <p:nvPr/>
          </p:nvSpPr>
          <p:spPr>
            <a:xfrm>
              <a:off x="187558" y="2219378"/>
              <a:ext cx="1547664" cy="135363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97" name="文字方塊 96"/>
          <p:cNvSpPr txBox="1">
            <a:spLocks noChangeArrowheads="1"/>
          </p:cNvSpPr>
          <p:nvPr/>
        </p:nvSpPr>
        <p:spPr bwMode="auto">
          <a:xfrm>
            <a:off x="6559550" y="1557338"/>
            <a:ext cx="23034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common patterns estimated from the pseudo-relevant document models and the original query model</a:t>
            </a:r>
            <a:endParaRPr lang="zh-TW" altLang="en-US" sz="2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924300" y="2349500"/>
            <a:ext cx="2232025" cy="302418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3" name="弧形箭號 (左彎) 112"/>
          <p:cNvSpPr/>
          <p:nvPr/>
        </p:nvSpPr>
        <p:spPr>
          <a:xfrm rot="19245595">
            <a:off x="5910263" y="2722563"/>
            <a:ext cx="471487" cy="14398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4" name="文字方塊 113"/>
          <p:cNvSpPr txBox="1">
            <a:spLocks noChangeArrowheads="1"/>
          </p:cNvSpPr>
          <p:nvPr/>
        </p:nvSpPr>
        <p:spPr bwMode="auto">
          <a:xfrm>
            <a:off x="6156325" y="5373688"/>
            <a:ext cx="223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Query Model</a:t>
            </a:r>
            <a:endParaRPr lang="zh-TW" altLang="en-US" sz="2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1" name="文字方塊 114"/>
          <p:cNvSpPr txBox="1">
            <a:spLocks noChangeArrowheads="1"/>
          </p:cNvSpPr>
          <p:nvPr/>
        </p:nvSpPr>
        <p:spPr bwMode="auto">
          <a:xfrm>
            <a:off x="93663" y="1512888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Query model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2" name="群組 171"/>
          <p:cNvGrpSpPr>
            <a:grpSpLocks/>
          </p:cNvGrpSpPr>
          <p:nvPr/>
        </p:nvGrpSpPr>
        <p:grpSpPr bwMode="auto">
          <a:xfrm>
            <a:off x="6286500" y="3990975"/>
            <a:ext cx="1843088" cy="1368425"/>
            <a:chOff x="6286240" y="3991112"/>
            <a:chExt cx="1842618" cy="1368152"/>
          </a:xfrm>
        </p:grpSpPr>
        <p:grpSp>
          <p:nvGrpSpPr>
            <p:cNvPr id="10269" name="群組 95"/>
            <p:cNvGrpSpPr>
              <a:grpSpLocks/>
            </p:cNvGrpSpPr>
            <p:nvPr/>
          </p:nvGrpSpPr>
          <p:grpSpPr bwMode="auto">
            <a:xfrm>
              <a:off x="6286240" y="3991112"/>
              <a:ext cx="1842618" cy="1368152"/>
              <a:chOff x="6185766" y="4005064"/>
              <a:chExt cx="1842618" cy="1368152"/>
            </a:xfrm>
          </p:grpSpPr>
          <p:grpSp>
            <p:nvGrpSpPr>
              <p:cNvPr id="10272" name="群組 50"/>
              <p:cNvGrpSpPr>
                <a:grpSpLocks/>
              </p:cNvGrpSpPr>
              <p:nvPr/>
            </p:nvGrpSpPr>
            <p:grpSpPr bwMode="auto">
              <a:xfrm>
                <a:off x="6337144" y="4065588"/>
                <a:ext cx="1590430" cy="1278484"/>
                <a:chOff x="6365946" y="3086620"/>
                <a:chExt cx="1590430" cy="1278484"/>
              </a:xfrm>
            </p:grpSpPr>
            <p:sp>
              <p:nvSpPr>
                <p:cNvPr id="10274" name="文字方塊 177"/>
                <p:cNvSpPr txBox="1">
                  <a:spLocks noChangeArrowheads="1"/>
                </p:cNvSpPr>
                <p:nvPr/>
              </p:nvSpPr>
              <p:spPr bwMode="auto">
                <a:xfrm>
                  <a:off x="6381726" y="4084849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1</a:t>
                  </a:r>
                  <a:endParaRPr lang="zh-TW" altLang="en-US" sz="1200" baseline="-25000"/>
                </a:p>
              </p:txBody>
            </p:sp>
            <p:sp>
              <p:nvSpPr>
                <p:cNvPr id="10275" name="文字方塊 178"/>
                <p:cNvSpPr txBox="1">
                  <a:spLocks noChangeArrowheads="1"/>
                </p:cNvSpPr>
                <p:nvPr/>
              </p:nvSpPr>
              <p:spPr bwMode="auto">
                <a:xfrm>
                  <a:off x="6583461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2</a:t>
                  </a:r>
                  <a:endParaRPr lang="zh-TW" altLang="en-US" sz="1200" baseline="-25000"/>
                </a:p>
              </p:txBody>
            </p:sp>
            <p:sp>
              <p:nvSpPr>
                <p:cNvPr id="10276" name="文字方塊 179"/>
                <p:cNvSpPr txBox="1">
                  <a:spLocks noChangeArrowheads="1"/>
                </p:cNvSpPr>
                <p:nvPr/>
              </p:nvSpPr>
              <p:spPr bwMode="auto">
                <a:xfrm>
                  <a:off x="6770344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3</a:t>
                  </a:r>
                  <a:endParaRPr lang="zh-TW" altLang="en-US" sz="1200" baseline="-25000"/>
                </a:p>
              </p:txBody>
            </p:sp>
            <p:sp>
              <p:nvSpPr>
                <p:cNvPr id="10277" name="文字方塊 180"/>
                <p:cNvSpPr txBox="1">
                  <a:spLocks noChangeArrowheads="1"/>
                </p:cNvSpPr>
                <p:nvPr/>
              </p:nvSpPr>
              <p:spPr bwMode="auto">
                <a:xfrm>
                  <a:off x="6953027" y="4084849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4</a:t>
                  </a:r>
                  <a:endParaRPr lang="zh-TW" altLang="en-US" sz="1200" baseline="-25000"/>
                </a:p>
              </p:txBody>
            </p:sp>
            <p:sp>
              <p:nvSpPr>
                <p:cNvPr id="10278" name="文字方塊 181"/>
                <p:cNvSpPr txBox="1">
                  <a:spLocks noChangeArrowheads="1"/>
                </p:cNvSpPr>
                <p:nvPr/>
              </p:nvSpPr>
              <p:spPr bwMode="auto">
                <a:xfrm>
                  <a:off x="7154762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5</a:t>
                  </a:r>
                  <a:endParaRPr lang="zh-TW" altLang="en-US" sz="1200" baseline="-25000"/>
                </a:p>
              </p:txBody>
            </p:sp>
            <p:sp>
              <p:nvSpPr>
                <p:cNvPr id="10279" name="文字方塊 182"/>
                <p:cNvSpPr txBox="1">
                  <a:spLocks noChangeArrowheads="1"/>
                </p:cNvSpPr>
                <p:nvPr/>
              </p:nvSpPr>
              <p:spPr bwMode="auto">
                <a:xfrm>
                  <a:off x="7389838" y="4083905"/>
                  <a:ext cx="49929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……</a:t>
                  </a:r>
                  <a:endParaRPr lang="zh-TW" altLang="en-US" sz="1200" baseline="-25000"/>
                </a:p>
              </p:txBody>
            </p:sp>
            <p:cxnSp>
              <p:nvCxnSpPr>
                <p:cNvPr id="184" name="直線單箭頭接點 183"/>
                <p:cNvCxnSpPr/>
                <p:nvPr/>
              </p:nvCxnSpPr>
              <p:spPr>
                <a:xfrm flipV="1">
                  <a:off x="6365342" y="3116566"/>
                  <a:ext cx="0" cy="100944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矩形 184"/>
                <p:cNvSpPr/>
                <p:nvPr/>
              </p:nvSpPr>
              <p:spPr>
                <a:xfrm>
                  <a:off x="6520877" y="3322900"/>
                  <a:ext cx="71419" cy="82216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/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>
                  <a:off x="6701806" y="3573675"/>
                  <a:ext cx="73006" cy="55551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/>
                </a:p>
              </p:txBody>
            </p:sp>
            <p:cxnSp>
              <p:nvCxnSpPr>
                <p:cNvPr id="187" name="直線單箭頭接點 186"/>
                <p:cNvCxnSpPr/>
                <p:nvPr/>
              </p:nvCxnSpPr>
              <p:spPr>
                <a:xfrm>
                  <a:off x="6371691" y="4130776"/>
                  <a:ext cx="158392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0284" name="Object 4"/>
                <p:cNvGraphicFramePr>
                  <a:graphicFrameLocks noChangeAspect="1"/>
                </p:cNvGraphicFramePr>
                <p:nvPr/>
              </p:nvGraphicFramePr>
              <p:xfrm>
                <a:off x="6588352" y="3086620"/>
                <a:ext cx="958850" cy="3825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929" name="方程式" r:id="rId9" imgW="609336" imgH="241195" progId="Equation.3">
                        <p:embed/>
                      </p:oleObj>
                    </mc:Choice>
                    <mc:Fallback>
                      <p:oleObj name="方程式" r:id="rId9" imgW="609336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8352" y="3086620"/>
                              <a:ext cx="958850" cy="3825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7" name="矩形 176"/>
              <p:cNvSpPr/>
              <p:nvPr/>
            </p:nvSpPr>
            <p:spPr>
              <a:xfrm>
                <a:off x="6185766" y="4005064"/>
                <a:ext cx="1842618" cy="136815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174" name="矩形 173"/>
            <p:cNvSpPr/>
            <p:nvPr/>
          </p:nvSpPr>
          <p:spPr>
            <a:xfrm>
              <a:off x="7155968" y="4975166"/>
              <a:ext cx="73006" cy="1190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349594" y="4973579"/>
              <a:ext cx="73006" cy="1190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9" name="矩形 188"/>
          <p:cNvSpPr/>
          <p:nvPr/>
        </p:nvSpPr>
        <p:spPr bwMode="auto">
          <a:xfrm>
            <a:off x="395288" y="3973513"/>
            <a:ext cx="12065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kumimoji="0"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5" name="Line 4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266" name="群組 86"/>
          <p:cNvGrpSpPr>
            <a:grpSpLocks/>
          </p:cNvGrpSpPr>
          <p:nvPr/>
        </p:nvGrpSpPr>
        <p:grpSpPr bwMode="auto">
          <a:xfrm>
            <a:off x="222250" y="5070475"/>
            <a:ext cx="3614738" cy="1671638"/>
            <a:chOff x="222492" y="5070670"/>
            <a:chExt cx="3614914" cy="1670698"/>
          </a:xfrm>
        </p:grpSpPr>
        <p:sp>
          <p:nvSpPr>
            <p:cNvPr id="88" name="流程圖: 磁碟 87"/>
            <p:cNvSpPr/>
            <p:nvPr/>
          </p:nvSpPr>
          <p:spPr bwMode="auto">
            <a:xfrm>
              <a:off x="222492" y="5172213"/>
              <a:ext cx="1684420" cy="1569155"/>
            </a:xfrm>
            <a:prstGeom prst="flowChartMagneticDisk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Archive of Document Model’s </a:t>
              </a:r>
              <a:r>
                <a:rPr lang="en-US" altLang="zh-TW" sz="2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zh-TW" sz="2000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zh-TW" altLang="en-US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8" name="文字方塊 88"/>
            <p:cNvSpPr txBox="1">
              <a:spLocks noChangeArrowheads="1"/>
            </p:cNvSpPr>
            <p:nvPr/>
          </p:nvSpPr>
          <p:spPr bwMode="auto">
            <a:xfrm>
              <a:off x="1749174" y="5070670"/>
              <a:ext cx="20882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pitchFamily="18" charset="0"/>
                  <a:cs typeface="Times New Roman" pitchFamily="18" charset="0"/>
                </a:rPr>
                <a:t>First-pass Retrieval Results</a:t>
              </a:r>
              <a:endParaRPr lang="zh-TW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by Query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8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12" grpId="0" animBg="1"/>
      <p:bldP spid="113" grpId="0" animBg="1"/>
      <p:bldP spid="1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4413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字方塊 5"/>
          <p:cNvSpPr txBox="1">
            <a:spLocks noChangeArrowheads="1"/>
          </p:cNvSpPr>
          <p:nvPr/>
        </p:nvSpPr>
        <p:spPr bwMode="auto">
          <a:xfrm>
            <a:off x="2209800" y="3665538"/>
            <a:ext cx="1092200" cy="1476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101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205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145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/>
            <a:r>
              <a:rPr kumimoji="0" lang="en-US" altLang="zh-TW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</p:txBody>
      </p:sp>
      <p:grpSp>
        <p:nvGrpSpPr>
          <p:cNvPr id="11268" name="群組 59"/>
          <p:cNvGrpSpPr>
            <a:grpSpLocks/>
          </p:cNvGrpSpPr>
          <p:nvPr/>
        </p:nvGrpSpPr>
        <p:grpSpPr bwMode="auto">
          <a:xfrm>
            <a:off x="3952875" y="2389188"/>
            <a:ext cx="2070100" cy="1503362"/>
            <a:chOff x="3952412" y="2389493"/>
            <a:chExt cx="2070587" cy="1502981"/>
          </a:xfrm>
        </p:grpSpPr>
        <p:sp>
          <p:nvSpPr>
            <p:cNvPr id="11340" name="文字方塊 8"/>
            <p:cNvSpPr txBox="1">
              <a:spLocks noChangeArrowheads="1"/>
            </p:cNvSpPr>
            <p:nvPr/>
          </p:nvSpPr>
          <p:spPr bwMode="auto">
            <a:xfrm>
              <a:off x="4448349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1" name="文字方塊 9"/>
            <p:cNvSpPr txBox="1">
              <a:spLocks noChangeArrowheads="1"/>
            </p:cNvSpPr>
            <p:nvPr/>
          </p:nvSpPr>
          <p:spPr bwMode="auto">
            <a:xfrm>
              <a:off x="4650084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2" name="文字方塊 10"/>
            <p:cNvSpPr txBox="1">
              <a:spLocks noChangeArrowheads="1"/>
            </p:cNvSpPr>
            <p:nvPr/>
          </p:nvSpPr>
          <p:spPr bwMode="auto">
            <a:xfrm>
              <a:off x="4836967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3" name="文字方塊 11"/>
            <p:cNvSpPr txBox="1">
              <a:spLocks noChangeArrowheads="1"/>
            </p:cNvSpPr>
            <p:nvPr/>
          </p:nvSpPr>
          <p:spPr bwMode="auto">
            <a:xfrm>
              <a:off x="5019650" y="361221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4" name="文字方塊 12"/>
            <p:cNvSpPr txBox="1">
              <a:spLocks noChangeArrowheads="1"/>
            </p:cNvSpPr>
            <p:nvPr/>
          </p:nvSpPr>
          <p:spPr bwMode="auto">
            <a:xfrm>
              <a:off x="5221385" y="36154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2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5" name="文字方塊 13"/>
            <p:cNvSpPr txBox="1">
              <a:spLocks noChangeArrowheads="1"/>
            </p:cNvSpPr>
            <p:nvPr/>
          </p:nvSpPr>
          <p:spPr bwMode="auto">
            <a:xfrm>
              <a:off x="5456461" y="3611275"/>
              <a:ext cx="4992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zh-TW" alt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431950" y="2645015"/>
              <a:ext cx="0" cy="1007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87561" y="2851338"/>
              <a:ext cx="71455" cy="8205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67" y="3086228"/>
              <a:ext cx="71454" cy="553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8009" y="3365558"/>
              <a:ext cx="71454" cy="2777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8081" y="3543313"/>
              <a:ext cx="73042" cy="119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46565" y="3252874"/>
              <a:ext cx="71455" cy="4142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438301" y="3657584"/>
              <a:ext cx="1584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353" name="物件 38"/>
            <p:cNvGraphicFramePr>
              <a:graphicFrameLocks noChangeAspect="1"/>
            </p:cNvGraphicFramePr>
            <p:nvPr/>
          </p:nvGraphicFramePr>
          <p:xfrm>
            <a:off x="3952412" y="2389493"/>
            <a:ext cx="9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0" name="方程式" r:id="rId4" imgW="571252" imgH="228501" progId="Equation.3">
                    <p:embed/>
                  </p:oleObj>
                </mc:Choice>
                <mc:Fallback>
                  <p:oleObj name="方程式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412" y="2389493"/>
                          <a:ext cx="90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9" name="群組 60"/>
          <p:cNvGrpSpPr>
            <a:grpSpLocks/>
          </p:cNvGrpSpPr>
          <p:nvPr/>
        </p:nvGrpSpPr>
        <p:grpSpPr bwMode="auto">
          <a:xfrm>
            <a:off x="3924300" y="3836988"/>
            <a:ext cx="2101850" cy="1536700"/>
            <a:chOff x="3923928" y="3837233"/>
            <a:chExt cx="2102746" cy="1535983"/>
          </a:xfrm>
        </p:grpSpPr>
        <p:grpSp>
          <p:nvGrpSpPr>
            <p:cNvPr id="11325" name="群組 37"/>
            <p:cNvGrpSpPr>
              <a:grpSpLocks/>
            </p:cNvGrpSpPr>
            <p:nvPr/>
          </p:nvGrpSpPr>
          <p:grpSpPr bwMode="auto">
            <a:xfrm>
              <a:off x="4436244" y="4125265"/>
              <a:ext cx="1590430" cy="1247951"/>
              <a:chOff x="1901272" y="5181570"/>
              <a:chExt cx="1590430" cy="1247951"/>
            </a:xfrm>
          </p:grpSpPr>
          <p:sp>
            <p:nvSpPr>
              <p:cNvPr id="11327" name="文字方塊 21"/>
              <p:cNvSpPr txBox="1">
                <a:spLocks noChangeArrowheads="1"/>
              </p:cNvSpPr>
              <p:nvPr/>
            </p:nvSpPr>
            <p:spPr bwMode="auto">
              <a:xfrm>
                <a:off x="1917052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28" name="文字方塊 22"/>
              <p:cNvSpPr txBox="1">
                <a:spLocks noChangeArrowheads="1"/>
              </p:cNvSpPr>
              <p:nvPr/>
            </p:nvSpPr>
            <p:spPr bwMode="auto">
              <a:xfrm>
                <a:off x="2118787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29" name="文字方塊 23"/>
              <p:cNvSpPr txBox="1">
                <a:spLocks noChangeArrowheads="1"/>
              </p:cNvSpPr>
              <p:nvPr/>
            </p:nvSpPr>
            <p:spPr bwMode="auto">
              <a:xfrm>
                <a:off x="2305670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0" name="文字方塊 24"/>
              <p:cNvSpPr txBox="1">
                <a:spLocks noChangeArrowheads="1"/>
              </p:cNvSpPr>
              <p:nvPr/>
            </p:nvSpPr>
            <p:spPr bwMode="auto">
              <a:xfrm>
                <a:off x="2488353" y="6149266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1" name="文字方塊 25"/>
              <p:cNvSpPr txBox="1">
                <a:spLocks noChangeArrowheads="1"/>
              </p:cNvSpPr>
              <p:nvPr/>
            </p:nvSpPr>
            <p:spPr bwMode="auto">
              <a:xfrm>
                <a:off x="2690088" y="6152522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2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2" name="文字方塊 26"/>
              <p:cNvSpPr txBox="1">
                <a:spLocks noChangeArrowheads="1"/>
              </p:cNvSpPr>
              <p:nvPr/>
            </p:nvSpPr>
            <p:spPr bwMode="auto">
              <a:xfrm>
                <a:off x="2925164" y="6148322"/>
                <a:ext cx="49929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endParaRPr lang="zh-TW" altLang="en-US" sz="12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901937" y="5182329"/>
                <a:ext cx="0" cy="1007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057579" y="5383847"/>
                <a:ext cx="71467" cy="8203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38631" y="5639315"/>
                <a:ext cx="73056" cy="5537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507" y="6166119"/>
                <a:ext cx="73056" cy="317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18205" y="5801165"/>
                <a:ext cx="71468" cy="3998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15139" y="6028071"/>
                <a:ext cx="71468" cy="1618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>
                <a:off x="1908290" y="6194681"/>
                <a:ext cx="1583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326" name="Object 3"/>
            <p:cNvGraphicFramePr>
              <a:graphicFrameLocks noChangeAspect="1"/>
            </p:cNvGraphicFramePr>
            <p:nvPr/>
          </p:nvGraphicFramePr>
          <p:xfrm>
            <a:off x="3923928" y="3837233"/>
            <a:ext cx="9001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1" name="方程式" r:id="rId6" imgW="571252" imgH="228501" progId="Equation.3">
                    <p:embed/>
                  </p:oleObj>
                </mc:Choice>
                <mc:Fallback>
                  <p:oleObj name="方程式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837233"/>
                          <a:ext cx="9001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0" name="文字方塊 40"/>
          <p:cNvSpPr txBox="1">
            <a:spLocks noChangeArrowheads="1"/>
          </p:cNvSpPr>
          <p:nvPr/>
        </p:nvSpPr>
        <p:spPr bwMode="auto">
          <a:xfrm>
            <a:off x="1476375" y="1631950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Text Query Q 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971550" y="1628775"/>
            <a:ext cx="331311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971550" y="1628775"/>
            <a:ext cx="0" cy="57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985838" y="3573463"/>
            <a:ext cx="0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85838" y="4811713"/>
            <a:ext cx="0" cy="504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619250" y="4408488"/>
            <a:ext cx="5762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文字方塊 53"/>
          <p:cNvSpPr txBox="1">
            <a:spLocks noChangeArrowheads="1"/>
          </p:cNvSpPr>
          <p:nvPr/>
        </p:nvSpPr>
        <p:spPr bwMode="auto">
          <a:xfrm>
            <a:off x="1736725" y="2590800"/>
            <a:ext cx="2087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 N documents as pseudo-relevant documents</a:t>
            </a:r>
            <a:endParaRPr lang="zh-TW" altLang="en-US" sz="20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82825" y="3716338"/>
            <a:ext cx="935038" cy="57626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3132138" y="3141663"/>
            <a:ext cx="1152525" cy="7191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130550" y="4149725"/>
            <a:ext cx="1123950" cy="5746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0" name="群組 93"/>
          <p:cNvGrpSpPr>
            <a:grpSpLocks/>
          </p:cNvGrpSpPr>
          <p:nvPr/>
        </p:nvGrpSpPr>
        <p:grpSpPr bwMode="auto">
          <a:xfrm>
            <a:off x="187325" y="2219325"/>
            <a:ext cx="1547813" cy="1354138"/>
            <a:chOff x="187558" y="2219378"/>
            <a:chExt cx="1547664" cy="1353638"/>
          </a:xfrm>
        </p:grpSpPr>
        <p:grpSp>
          <p:nvGrpSpPr>
            <p:cNvPr id="11314" name="群組 67"/>
            <p:cNvGrpSpPr>
              <a:grpSpLocks/>
            </p:cNvGrpSpPr>
            <p:nvPr/>
          </p:nvGrpSpPr>
          <p:grpSpPr bwMode="auto">
            <a:xfrm>
              <a:off x="311754" y="2339667"/>
              <a:ext cx="1368152" cy="1218109"/>
              <a:chOff x="6363692" y="3087669"/>
              <a:chExt cx="1368152" cy="1218109"/>
            </a:xfrm>
          </p:grpSpPr>
          <p:sp>
            <p:nvSpPr>
              <p:cNvPr id="11316" name="文字方塊 68"/>
              <p:cNvSpPr txBox="1">
                <a:spLocks noChangeArrowheads="1"/>
              </p:cNvSpPr>
              <p:nvPr/>
            </p:nvSpPr>
            <p:spPr bwMode="auto">
              <a:xfrm>
                <a:off x="6381726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1</a:t>
                </a:r>
                <a:endParaRPr lang="zh-TW" altLang="en-US" sz="1200" baseline="-25000"/>
              </a:p>
            </p:txBody>
          </p:sp>
          <p:sp>
            <p:nvSpPr>
              <p:cNvPr id="11317" name="文字方塊 69"/>
              <p:cNvSpPr txBox="1">
                <a:spLocks noChangeArrowheads="1"/>
              </p:cNvSpPr>
              <p:nvPr/>
            </p:nvSpPr>
            <p:spPr bwMode="auto">
              <a:xfrm>
                <a:off x="6583461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2</a:t>
                </a:r>
                <a:endParaRPr lang="zh-TW" altLang="en-US" sz="1200" baseline="-25000"/>
              </a:p>
            </p:txBody>
          </p:sp>
          <p:sp>
            <p:nvSpPr>
              <p:cNvPr id="11318" name="文字方塊 70"/>
              <p:cNvSpPr txBox="1">
                <a:spLocks noChangeArrowheads="1"/>
              </p:cNvSpPr>
              <p:nvPr/>
            </p:nvSpPr>
            <p:spPr bwMode="auto">
              <a:xfrm>
                <a:off x="6770344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3</a:t>
                </a:r>
                <a:endParaRPr lang="zh-TW" altLang="en-US" sz="1200" baseline="-25000"/>
              </a:p>
            </p:txBody>
          </p:sp>
          <p:sp>
            <p:nvSpPr>
              <p:cNvPr id="11319" name="文字方塊 71"/>
              <p:cNvSpPr txBox="1">
                <a:spLocks noChangeArrowheads="1"/>
              </p:cNvSpPr>
              <p:nvPr/>
            </p:nvSpPr>
            <p:spPr bwMode="auto">
              <a:xfrm>
                <a:off x="6953027" y="4025523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4</a:t>
                </a:r>
                <a:endParaRPr lang="zh-TW" altLang="en-US" sz="1200" baseline="-25000"/>
              </a:p>
            </p:txBody>
          </p:sp>
          <p:sp>
            <p:nvSpPr>
              <p:cNvPr id="11320" name="文字方塊 72"/>
              <p:cNvSpPr txBox="1">
                <a:spLocks noChangeArrowheads="1"/>
              </p:cNvSpPr>
              <p:nvPr/>
            </p:nvSpPr>
            <p:spPr bwMode="auto">
              <a:xfrm>
                <a:off x="7154762" y="4028779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w</a:t>
                </a:r>
                <a:r>
                  <a:rPr lang="en-US" altLang="zh-TW" sz="1200" baseline="-25000"/>
                  <a:t>5</a:t>
                </a:r>
                <a:endParaRPr lang="zh-TW" altLang="en-US" sz="1200" baseline="-25000"/>
              </a:p>
            </p:txBody>
          </p:sp>
          <p:cxnSp>
            <p:nvCxnSpPr>
              <p:cNvPr id="75" name="直線單箭頭接點 74"/>
              <p:cNvCxnSpPr/>
              <p:nvPr/>
            </p:nvCxnSpPr>
            <p:spPr>
              <a:xfrm flipV="1">
                <a:off x="6364897" y="3118138"/>
                <a:ext cx="0" cy="10061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6703001" y="3559300"/>
                <a:ext cx="71431" cy="5538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78" name="直線單箭頭接點 77"/>
              <p:cNvCxnSpPr/>
              <p:nvPr/>
            </p:nvCxnSpPr>
            <p:spPr>
              <a:xfrm flipV="1">
                <a:off x="6363309" y="4095677"/>
                <a:ext cx="1368293" cy="12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324" name="Object 4"/>
              <p:cNvGraphicFramePr>
                <a:graphicFrameLocks noChangeAspect="1"/>
              </p:cNvGraphicFramePr>
              <p:nvPr/>
            </p:nvGraphicFramePr>
            <p:xfrm>
              <a:off x="6436766" y="3087669"/>
              <a:ext cx="900113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52" name="方程式" r:id="rId7" imgW="571252" imgH="241195" progId="Equation.3">
                      <p:embed/>
                    </p:oleObj>
                  </mc:Choice>
                  <mc:Fallback>
                    <p:oleObj name="方程式" r:id="rId7" imgW="57125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766" y="3087669"/>
                            <a:ext cx="900113" cy="379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3" name="矩形 92"/>
            <p:cNvSpPr/>
            <p:nvPr/>
          </p:nvSpPr>
          <p:spPr>
            <a:xfrm>
              <a:off x="187558" y="2219378"/>
              <a:ext cx="1547664" cy="135363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112" name="矩形 111"/>
          <p:cNvSpPr/>
          <p:nvPr/>
        </p:nvSpPr>
        <p:spPr>
          <a:xfrm>
            <a:off x="3924300" y="2349500"/>
            <a:ext cx="2232025" cy="302418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282" name="文字方塊 114"/>
          <p:cNvSpPr txBox="1">
            <a:spLocks noChangeArrowheads="1"/>
          </p:cNvSpPr>
          <p:nvPr/>
        </p:nvSpPr>
        <p:spPr bwMode="auto">
          <a:xfrm>
            <a:off x="93663" y="1512888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Query model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659563" y="2362200"/>
            <a:ext cx="2268537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kumimoji="0"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7235825" y="2940050"/>
            <a:ext cx="0" cy="1008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8474075" y="2982913"/>
            <a:ext cx="0" cy="3095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1908175" y="6092825"/>
            <a:ext cx="6580188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V="1">
            <a:off x="7812088" y="1628775"/>
            <a:ext cx="0" cy="72072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>
            <a:off x="5076825" y="1628775"/>
            <a:ext cx="273526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>
            <a:spLocks noChangeArrowheads="1"/>
          </p:cNvSpPr>
          <p:nvPr/>
        </p:nvSpPr>
        <p:spPr bwMode="auto">
          <a:xfrm>
            <a:off x="5592763" y="1617663"/>
            <a:ext cx="201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Final Result</a:t>
            </a:r>
            <a:endParaRPr lang="zh-TW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90" name="群組 100"/>
          <p:cNvGrpSpPr>
            <a:grpSpLocks/>
          </p:cNvGrpSpPr>
          <p:nvPr/>
        </p:nvGrpSpPr>
        <p:grpSpPr bwMode="auto">
          <a:xfrm>
            <a:off x="6286500" y="3990975"/>
            <a:ext cx="1843088" cy="1368425"/>
            <a:chOff x="6286240" y="3991112"/>
            <a:chExt cx="1842618" cy="1368152"/>
          </a:xfrm>
        </p:grpSpPr>
        <p:grpSp>
          <p:nvGrpSpPr>
            <p:cNvPr id="11298" name="群組 95"/>
            <p:cNvGrpSpPr>
              <a:grpSpLocks/>
            </p:cNvGrpSpPr>
            <p:nvPr/>
          </p:nvGrpSpPr>
          <p:grpSpPr bwMode="auto">
            <a:xfrm>
              <a:off x="6286240" y="3991112"/>
              <a:ext cx="1842618" cy="1368152"/>
              <a:chOff x="6185766" y="4005064"/>
              <a:chExt cx="1842618" cy="1368152"/>
            </a:xfrm>
          </p:grpSpPr>
          <p:grpSp>
            <p:nvGrpSpPr>
              <p:cNvPr id="11301" name="群組 50"/>
              <p:cNvGrpSpPr>
                <a:grpSpLocks/>
              </p:cNvGrpSpPr>
              <p:nvPr/>
            </p:nvGrpSpPr>
            <p:grpSpPr bwMode="auto">
              <a:xfrm>
                <a:off x="6337144" y="4065588"/>
                <a:ext cx="1590430" cy="1278484"/>
                <a:chOff x="6365946" y="3086620"/>
                <a:chExt cx="1590430" cy="1278484"/>
              </a:xfrm>
            </p:grpSpPr>
            <p:sp>
              <p:nvSpPr>
                <p:cNvPr id="11303" name="文字方塊 51"/>
                <p:cNvSpPr txBox="1">
                  <a:spLocks noChangeArrowheads="1"/>
                </p:cNvSpPr>
                <p:nvPr/>
              </p:nvSpPr>
              <p:spPr bwMode="auto">
                <a:xfrm>
                  <a:off x="6381726" y="4084849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1</a:t>
                  </a:r>
                  <a:endParaRPr lang="zh-TW" altLang="en-US" sz="1200" baseline="-25000"/>
                </a:p>
              </p:txBody>
            </p:sp>
            <p:sp>
              <p:nvSpPr>
                <p:cNvPr id="11304" name="文字方塊 52"/>
                <p:cNvSpPr txBox="1">
                  <a:spLocks noChangeArrowheads="1"/>
                </p:cNvSpPr>
                <p:nvPr/>
              </p:nvSpPr>
              <p:spPr bwMode="auto">
                <a:xfrm>
                  <a:off x="6583461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2</a:t>
                  </a:r>
                  <a:endParaRPr lang="zh-TW" altLang="en-US" sz="1200" baseline="-25000"/>
                </a:p>
              </p:txBody>
            </p:sp>
            <p:sp>
              <p:nvSpPr>
                <p:cNvPr id="11305" name="文字方塊 55"/>
                <p:cNvSpPr txBox="1">
                  <a:spLocks noChangeArrowheads="1"/>
                </p:cNvSpPr>
                <p:nvPr/>
              </p:nvSpPr>
              <p:spPr bwMode="auto">
                <a:xfrm>
                  <a:off x="6770344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3</a:t>
                  </a:r>
                  <a:endParaRPr lang="zh-TW" altLang="en-US" sz="1200" baseline="-25000"/>
                </a:p>
              </p:txBody>
            </p:sp>
            <p:sp>
              <p:nvSpPr>
                <p:cNvPr id="11306" name="文字方塊 58"/>
                <p:cNvSpPr txBox="1">
                  <a:spLocks noChangeArrowheads="1"/>
                </p:cNvSpPr>
                <p:nvPr/>
              </p:nvSpPr>
              <p:spPr bwMode="auto">
                <a:xfrm>
                  <a:off x="6953027" y="4084849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4</a:t>
                  </a:r>
                  <a:endParaRPr lang="zh-TW" altLang="en-US" sz="1200" baseline="-25000"/>
                </a:p>
              </p:txBody>
            </p:sp>
            <p:sp>
              <p:nvSpPr>
                <p:cNvPr id="11307" name="文字方塊 59"/>
                <p:cNvSpPr txBox="1">
                  <a:spLocks noChangeArrowheads="1"/>
                </p:cNvSpPr>
                <p:nvPr/>
              </p:nvSpPr>
              <p:spPr bwMode="auto">
                <a:xfrm>
                  <a:off x="7154762" y="4088105"/>
                  <a:ext cx="36004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/>
                    <a:t>w</a:t>
                  </a:r>
                  <a:r>
                    <a:rPr lang="en-US" altLang="zh-TW" sz="1200" baseline="-25000"/>
                    <a:t>5</a:t>
                  </a:r>
                  <a:endParaRPr lang="zh-TW" altLang="en-US" sz="1200" baseline="-25000"/>
                </a:p>
              </p:txBody>
            </p:sp>
            <p:sp>
              <p:nvSpPr>
                <p:cNvPr id="11308" name="文字方塊 60"/>
                <p:cNvSpPr txBox="1">
                  <a:spLocks noChangeArrowheads="1"/>
                </p:cNvSpPr>
                <p:nvPr/>
              </p:nvSpPr>
              <p:spPr bwMode="auto">
                <a:xfrm>
                  <a:off x="7389838" y="4083905"/>
                  <a:ext cx="49929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……</a:t>
                  </a:r>
                  <a:endParaRPr lang="zh-TW" altLang="en-US" sz="1200" baseline="-25000"/>
                </a:p>
              </p:txBody>
            </p:sp>
            <p:cxnSp>
              <p:nvCxnSpPr>
                <p:cNvPr id="63" name="直線單箭頭接點 62"/>
                <p:cNvCxnSpPr/>
                <p:nvPr/>
              </p:nvCxnSpPr>
              <p:spPr>
                <a:xfrm flipV="1">
                  <a:off x="6365342" y="3116566"/>
                  <a:ext cx="0" cy="100944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矩形 63"/>
                <p:cNvSpPr/>
                <p:nvPr/>
              </p:nvSpPr>
              <p:spPr>
                <a:xfrm>
                  <a:off x="6520877" y="3322900"/>
                  <a:ext cx="71419" cy="82216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6701806" y="3573675"/>
                  <a:ext cx="73006" cy="55551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/>
                </a:p>
              </p:txBody>
            </p:sp>
            <p:cxnSp>
              <p:nvCxnSpPr>
                <p:cNvPr id="66" name="直線單箭頭接點 65"/>
                <p:cNvCxnSpPr/>
                <p:nvPr/>
              </p:nvCxnSpPr>
              <p:spPr>
                <a:xfrm>
                  <a:off x="6371691" y="4130776"/>
                  <a:ext cx="158392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313" name="Object 4"/>
                <p:cNvGraphicFramePr>
                  <a:graphicFrameLocks noChangeAspect="1"/>
                </p:cNvGraphicFramePr>
                <p:nvPr/>
              </p:nvGraphicFramePr>
              <p:xfrm>
                <a:off x="6588352" y="3086620"/>
                <a:ext cx="958850" cy="3825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53" name="方程式" r:id="rId9" imgW="609336" imgH="241195" progId="Equation.3">
                        <p:embed/>
                      </p:oleObj>
                    </mc:Choice>
                    <mc:Fallback>
                      <p:oleObj name="方程式" r:id="rId9" imgW="609336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8352" y="3086620"/>
                              <a:ext cx="958850" cy="3825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5" name="矩形 94"/>
              <p:cNvSpPr/>
              <p:nvPr/>
            </p:nvSpPr>
            <p:spPr>
              <a:xfrm>
                <a:off x="6185766" y="4005064"/>
                <a:ext cx="1842618" cy="136815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7155968" y="4975166"/>
              <a:ext cx="73006" cy="1190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349594" y="4973579"/>
              <a:ext cx="73006" cy="1190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" name="矩形 101"/>
          <p:cNvSpPr/>
          <p:nvPr/>
        </p:nvSpPr>
        <p:spPr bwMode="auto">
          <a:xfrm>
            <a:off x="395288" y="3973513"/>
            <a:ext cx="12065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kumimoji="0"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2" name="文字方塊 103"/>
          <p:cNvSpPr txBox="1">
            <a:spLocks noChangeArrowheads="1"/>
          </p:cNvSpPr>
          <p:nvPr/>
        </p:nvSpPr>
        <p:spPr bwMode="auto">
          <a:xfrm>
            <a:off x="6156325" y="5373688"/>
            <a:ext cx="223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Query Model</a:t>
            </a:r>
            <a:endParaRPr lang="zh-TW" altLang="en-US" sz="2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4" name="Line 4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1295" name="群組 93"/>
          <p:cNvGrpSpPr>
            <a:grpSpLocks/>
          </p:cNvGrpSpPr>
          <p:nvPr/>
        </p:nvGrpSpPr>
        <p:grpSpPr bwMode="auto">
          <a:xfrm>
            <a:off x="222250" y="5070475"/>
            <a:ext cx="3614738" cy="1671638"/>
            <a:chOff x="222492" y="5070670"/>
            <a:chExt cx="3614914" cy="1670698"/>
          </a:xfrm>
        </p:grpSpPr>
        <p:sp>
          <p:nvSpPr>
            <p:cNvPr id="96" name="流程圖: 磁碟 95"/>
            <p:cNvSpPr/>
            <p:nvPr/>
          </p:nvSpPr>
          <p:spPr bwMode="auto">
            <a:xfrm>
              <a:off x="222492" y="5172213"/>
              <a:ext cx="1684420" cy="1569155"/>
            </a:xfrm>
            <a:prstGeom prst="flowChartMagneticDisk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Archive of Document Model’s </a:t>
              </a:r>
              <a:r>
                <a:rPr lang="en-US" altLang="zh-TW" sz="2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zh-TW" sz="2000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zh-TW" altLang="en-US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97" name="文字方塊 96"/>
            <p:cNvSpPr txBox="1">
              <a:spLocks noChangeArrowheads="1"/>
            </p:cNvSpPr>
            <p:nvPr/>
          </p:nvSpPr>
          <p:spPr bwMode="auto">
            <a:xfrm>
              <a:off x="1749174" y="5070670"/>
              <a:ext cx="20882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pitchFamily="18" charset="0"/>
                  <a:cs typeface="Times New Roman" pitchFamily="18" charset="0"/>
                </a:rPr>
                <a:t>First-pass Retrieval Results</a:t>
              </a:r>
              <a:endParaRPr lang="zh-TW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by Query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44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Semantic Retrieval by Document Expansion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055947"/>
          </a:xfrm>
        </p:spPr>
        <p:txBody>
          <a:bodyPr>
            <a:spAutoFit/>
          </a:bodyPr>
          <a:lstStyle/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Document expansion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Consider a document only has terms </a:t>
            </a:r>
            <a:r>
              <a:rPr lang="en-US" altLang="ja-JP" sz="2200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altLang="ja-JP" sz="2200" dirty="0">
                <a:latin typeface="Times New Roman" pitchFamily="18" charset="0"/>
                <a:cs typeface="Times New Roman" pitchFamily="18" charset="0"/>
              </a:rPr>
              <a:t>and White </a:t>
            </a:r>
            <a:r>
              <a:rPr lang="en-US" altLang="ja-JP" sz="2200" dirty="0" smtClean="0">
                <a:latin typeface="Times New Roman" pitchFamily="18" charset="0"/>
                <a:cs typeface="Times New Roman" pitchFamily="18" charset="0"/>
              </a:rPr>
              <a:t>House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Add some semantically related terms (</a:t>
            </a:r>
            <a:r>
              <a:rPr lang="en-US" altLang="ja-JP" sz="2200" dirty="0" smtClean="0">
                <a:latin typeface="Times New Roman" pitchFamily="18" charset="0"/>
                <a:cs typeface="Times New Roman" pitchFamily="18" charset="0"/>
              </a:rPr>
              <a:t>Obama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) into the document model</a:t>
            </a:r>
          </a:p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Document expansion for language modeling retrieval approach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58457"/>
              </p:ext>
            </p:extLst>
          </p:nvPr>
        </p:nvGraphicFramePr>
        <p:xfrm>
          <a:off x="1341438" y="2708275"/>
          <a:ext cx="62865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4" name="方程式" r:id="rId4" imgW="3009600" imgH="431640" progId="Equation.3">
                  <p:embed/>
                </p:oleObj>
              </mc:Choice>
              <mc:Fallback>
                <p:oleObj name="方程式" r:id="rId4" imgW="300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708275"/>
                        <a:ext cx="62865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32096" y="3879046"/>
            <a:ext cx="7400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|d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): probability of observing topic T</a:t>
            </a:r>
            <a:r>
              <a:rPr lang="en-US" altLang="zh-TW" sz="2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 given document d 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t|T</a:t>
            </a:r>
            <a:r>
              <a:rPr lang="en-US" altLang="zh-TW" sz="2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): probability of observing term t given topic T</a:t>
            </a:r>
            <a:r>
              <a:rPr lang="en-US" altLang="zh-TW" sz="2200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1257300" lvl="2" indent="-342900">
              <a:buFont typeface="Times New Roman" panose="02020603050405020304" pitchFamily="18" charset="0"/>
              <a:buChar char="‒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Obtained by latent topic analysis (e.g. PLSA)</a:t>
            </a:r>
          </a:p>
          <a:p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200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: original document model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α: interpolation weight</a:t>
            </a:r>
          </a:p>
          <a:p>
            <a:r>
              <a:rPr lang="en-US" altLang="zh-TW" sz="22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200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': expanded document model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標題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Latent Topic Analysis</a:t>
            </a:r>
            <a:endParaRPr lang="zh-TW" altLang="en-US" sz="3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79500"/>
            <a:ext cx="9144000" cy="12741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 Probabilistic Latent Semantic Analysis (PLSA)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set of latent topics between a set of terms and a set of documents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4678363"/>
            <a:ext cx="9144000" cy="19513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modeling the relationships by probabilistic models trained with  EM algorithm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well-known approaches: Latent Semantic Analysis (LSA), Non-negative Matrix Factorization (NMF), Latent 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Allocation (LDA) … … </a:t>
            </a:r>
          </a:p>
        </p:txBody>
      </p:sp>
      <p:pic>
        <p:nvPicPr>
          <p:cNvPr id="23" name="圖片 22" descr="圖片1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384425"/>
            <a:ext cx="52197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698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62123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Semantic Retrieval of Spoken Content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“Improved Semantic Retrieval of Spoken Content by Language models Enhanced with Acoustic Similarity Graph”, IEEE Workshop on Spoken Language Technology, 2012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T. K. Chia, K. C. </a:t>
            </a:r>
            <a:r>
              <a:rPr lang="en-US" altLang="zh-TW" sz="2200" dirty="0" err="1"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, H. Li, and H. T. Ng, “Statistical lattice-based spoken document retrieval,” ACM Trans. Inf. Syst., </a:t>
            </a:r>
            <a:r>
              <a:rPr lang="nl-NL" altLang="zh-TW" sz="2200" dirty="0">
                <a:latin typeface="Times New Roman" pitchFamily="18" charset="0"/>
                <a:cs typeface="Times New Roman" pitchFamily="18" charset="0"/>
              </a:rPr>
              <a:t>vol. 28, pp. 2:1–2:30, 2010</a:t>
            </a:r>
            <a:r>
              <a:rPr lang="nl-NL" altLang="zh-TW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nl-NL" altLang="zh-TW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內容版面配置區 2"/>
          <p:cNvSpPr>
            <a:spLocks noGrp="1"/>
          </p:cNvSpPr>
          <p:nvPr>
            <p:ph idx="4294967295"/>
          </p:nvPr>
        </p:nvSpPr>
        <p:spPr>
          <a:xfrm>
            <a:off x="0" y="906463"/>
            <a:ext cx="9144000" cy="1700466"/>
          </a:xfr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Search speech by speech – no need to know which word is spoken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No recognition, without annotated data, without knowledge about the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Bypass the difficulties of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recognition :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annotated data for the target domain, OOV words, recognition errors, noise conditions, etc.</a:t>
            </a:r>
            <a:endParaRPr lang="zh-TW" alt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19138"/>
          </a:xfrm>
        </p:spPr>
        <p:txBody>
          <a:bodyPr rtlCol="0" anchor="ctr" anchorCtr="0">
            <a:noAutofit/>
          </a:bodyPr>
          <a:lstStyle/>
          <a:p>
            <a:pPr algn="l" eaLnBrk="1" hangingPunct="1">
              <a:defRPr/>
            </a:pPr>
            <a:r>
              <a:rPr kumimoji="1" lang="en-US" altLang="zh-TW" sz="27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Unsupervised Spoken Term </a:t>
            </a:r>
            <a:r>
              <a:rPr kumimoji="1" lang="en-US" altLang="zh-TW" sz="27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Detection (STD) with Spoken Queries</a:t>
            </a:r>
            <a:endParaRPr kumimoji="1" lang="zh-TW" altLang="en-US" sz="27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90800"/>
            <a:ext cx="60007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83538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 eaLnBrk="1" hangingPunct="1"/>
            <a:r>
              <a:rPr kumimoji="1"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Two major </a:t>
            </a:r>
            <a:r>
              <a:rPr kumimoji="1"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approaches for Unsupervised STD</a:t>
            </a:r>
            <a:endParaRPr kumimoji="1"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852610"/>
          </a:xfrm>
        </p:spPr>
        <p:txBody>
          <a:bodyPr>
            <a:spAutoFit/>
          </a:bodyPr>
          <a:lstStyle/>
          <a:p>
            <a:pPr eaLnBrk="1" hangingPunct="1">
              <a:spcBef>
                <a:spcPts val="800"/>
              </a:spcBef>
            </a:pP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Template matching (signal-to-signal matching)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Dynamic Time Warping (DTW) based, matching the signals directly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Precise but less compatible to signal variations (by different speakers, different acoustic conditions, etc.) with higher computation requirements</a:t>
            </a:r>
          </a:p>
          <a:p>
            <a:pPr>
              <a:spcBef>
                <a:spcPts val="800"/>
              </a:spcBef>
            </a:pP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Model-based 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approach with automatically discovered patterns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Representing signals by models and matching with these models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Discovering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acoustic patterns and training corresponding models without annotated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0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/>
          <a:lstStyle/>
          <a:p>
            <a:pPr algn="l" eaLnBrk="1" hangingPunct="1"/>
            <a:r>
              <a:rPr kumimoji="1" lang="en-US" altLang="zh-TW" sz="330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Template </a:t>
            </a:r>
            <a:r>
              <a:rPr kumimoji="1" lang="en-US" altLang="zh-TW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Matching</a:t>
            </a:r>
            <a:endParaRPr kumimoji="1" lang="zh-TW" altLang="en-US" sz="33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495794"/>
          </a:xfr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576"/>
              </a:spcAft>
            </a:pP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Dynamic time warping (DTW)</a:t>
            </a:r>
          </a:p>
          <a:p>
            <a:pPr lvl="1" eaLnBrk="1" hangingPunct="1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Find possible speech regions that are similar to the query </a:t>
            </a:r>
            <a:endParaRPr lang="zh-TW" alt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63849"/>
            <a:ext cx="68580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ja-JP" sz="33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Template Matching</a:t>
            </a:r>
            <a:endParaRPr lang="zh-TW" altLang="en-US" sz="3300" b="1" dirty="0" smtClean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907200"/>
            <a:ext cx="9144000" cy="20467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ja-JP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Segment-based DTW</a:t>
            </a:r>
          </a:p>
          <a:p>
            <a:pPr lvl="1" eaLnBrk="1" hangingPunct="1">
              <a:spcBef>
                <a:spcPts val="200"/>
              </a:spcBef>
              <a:buFontTx/>
              <a:buChar char="–"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signals into segments of  consecutive similar frames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segment-by-segment matching rather than frame-by-frame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Segment-based DTW (much faster but less precise) followed by frame-based DTW (slow but precise)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4821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069480"/>
            <a:ext cx="604837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859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79500"/>
            <a:ext cx="9144000" cy="5221942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recognition accuracies for spontaneous speech including Out-of-Vocabulary (OOV) words under adverse environment</a:t>
            </a:r>
          </a:p>
          <a:p>
            <a:pPr lvl="1" eaLnBrk="1" hangingPunct="1">
              <a:lnSpc>
                <a:spcPct val="90000"/>
              </a:lnSpc>
              <a:buSzPct val="100000"/>
              <a:buFont typeface="Arial" pitchFamily="34" charset="0"/>
              <a:buChar char="–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lattices with multiple alternatives rather than 1-best output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 smtClean="0"/>
          </a:p>
          <a:p>
            <a:pPr marL="1008063" lvl="1" eaLnBrk="1" hangingPunct="1">
              <a:lnSpc>
                <a:spcPct val="90000"/>
              </a:lnSpc>
              <a:spcAft>
                <a:spcPts val="50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probability of including correct words, but also including more noisy words</a:t>
            </a:r>
          </a:p>
          <a:p>
            <a:pPr marL="1008063" lvl="1" eaLnBrk="1" hangingPunct="1">
              <a:lnSpc>
                <a:spcPct val="90000"/>
              </a:lnSpc>
              <a:spcAft>
                <a:spcPts val="50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words may still be excluded (OOV and others)</a:t>
            </a:r>
          </a:p>
          <a:p>
            <a:pPr marL="1008063" lvl="1" eaLnBrk="1" hangingPunct="1">
              <a:lnSpc>
                <a:spcPct val="90000"/>
              </a:lnSpc>
              <a:spcAft>
                <a:spcPts val="50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memory and computation requirements</a:t>
            </a:r>
          </a:p>
        </p:txBody>
      </p:sp>
      <p:sp>
        <p:nvSpPr>
          <p:cNvPr id="25603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Lattices for Spoken Content Retrieval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9093" name="群組 60"/>
          <p:cNvGrpSpPr>
            <a:grpSpLocks/>
          </p:cNvGrpSpPr>
          <p:nvPr/>
        </p:nvGrpSpPr>
        <p:grpSpPr bwMode="auto">
          <a:xfrm>
            <a:off x="920750" y="2947988"/>
            <a:ext cx="7550150" cy="1624012"/>
            <a:chOff x="921304" y="2493838"/>
            <a:chExt cx="7549613" cy="1958073"/>
          </a:xfrm>
        </p:grpSpPr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987528" y="3016858"/>
              <a:ext cx="91141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3943092" y="2709857"/>
              <a:ext cx="93122" cy="8052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4684106" y="3668607"/>
              <a:ext cx="93122" cy="8304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5431065" y="3432065"/>
              <a:ext cx="89159" cy="8052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3103012" y="3172875"/>
              <a:ext cx="93122" cy="8304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4220477" y="3172875"/>
              <a:ext cx="93122" cy="8304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6172079" y="3016858"/>
              <a:ext cx="93122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3289256" y="3751649"/>
              <a:ext cx="93122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5614" name="AutoShape 14"/>
            <p:cNvCxnSpPr>
              <a:cxnSpLocks noChangeShapeType="1"/>
              <a:stCxn id="25611" idx="6"/>
              <a:endCxn id="25612" idx="2"/>
            </p:cNvCxnSpPr>
            <p:nvPr/>
          </p:nvCxnSpPr>
          <p:spPr bwMode="auto">
            <a:xfrm flipV="1">
              <a:off x="4313599" y="3054604"/>
              <a:ext cx="1858479" cy="161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AutoShape 15"/>
            <p:cNvCxnSpPr>
              <a:cxnSpLocks noChangeShapeType="1"/>
              <a:stCxn id="25606" idx="6"/>
              <a:endCxn id="25618" idx="1"/>
            </p:cNvCxnSpPr>
            <p:nvPr/>
          </p:nvCxnSpPr>
          <p:spPr bwMode="auto">
            <a:xfrm>
              <a:off x="2078669" y="3054604"/>
              <a:ext cx="1410701" cy="4680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6" name="AutoShape 16"/>
            <p:cNvCxnSpPr>
              <a:cxnSpLocks noChangeShapeType="1"/>
              <a:stCxn id="25613" idx="5"/>
              <a:endCxn id="25608" idx="3"/>
            </p:cNvCxnSpPr>
            <p:nvPr/>
          </p:nvCxnSpPr>
          <p:spPr bwMode="auto">
            <a:xfrm flipV="1">
              <a:off x="3368741" y="3739487"/>
              <a:ext cx="1329002" cy="76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AutoShape 17"/>
            <p:cNvCxnSpPr>
              <a:cxnSpLocks noChangeShapeType="1"/>
              <a:stCxn id="25609" idx="7"/>
              <a:endCxn id="25612" idx="2"/>
            </p:cNvCxnSpPr>
            <p:nvPr/>
          </p:nvCxnSpPr>
          <p:spPr bwMode="auto">
            <a:xfrm flipV="1">
              <a:off x="5506355" y="3054604"/>
              <a:ext cx="665724" cy="3900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8" name="Oval 19"/>
            <p:cNvSpPr>
              <a:spLocks noChangeArrowheads="1"/>
            </p:cNvSpPr>
            <p:nvPr/>
          </p:nvSpPr>
          <p:spPr bwMode="auto">
            <a:xfrm>
              <a:off x="3475500" y="3512590"/>
              <a:ext cx="91141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5619" name="AutoShape 21"/>
            <p:cNvCxnSpPr>
              <a:cxnSpLocks noChangeShapeType="1"/>
              <a:stCxn id="25606" idx="6"/>
              <a:endCxn id="25610" idx="2"/>
            </p:cNvCxnSpPr>
            <p:nvPr/>
          </p:nvCxnSpPr>
          <p:spPr bwMode="auto">
            <a:xfrm>
              <a:off x="2078669" y="3054604"/>
              <a:ext cx="1024343" cy="161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0" name="Text Box 23"/>
            <p:cNvSpPr txBox="1">
              <a:spLocks noChangeArrowheads="1"/>
            </p:cNvSpPr>
            <p:nvPr/>
          </p:nvSpPr>
          <p:spPr bwMode="auto">
            <a:xfrm>
              <a:off x="2918749" y="3351540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25621" name="AutoShape 25"/>
            <p:cNvCxnSpPr>
              <a:cxnSpLocks noChangeShapeType="1"/>
              <a:stCxn id="25606" idx="6"/>
              <a:endCxn id="25607" idx="2"/>
            </p:cNvCxnSpPr>
            <p:nvPr/>
          </p:nvCxnSpPr>
          <p:spPr bwMode="auto">
            <a:xfrm flipV="1">
              <a:off x="2078669" y="2750119"/>
              <a:ext cx="1864423" cy="304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26"/>
            <p:cNvCxnSpPr>
              <a:cxnSpLocks noChangeShapeType="1"/>
              <a:stCxn id="25607" idx="6"/>
              <a:endCxn id="25612" idx="2"/>
            </p:cNvCxnSpPr>
            <p:nvPr/>
          </p:nvCxnSpPr>
          <p:spPr bwMode="auto">
            <a:xfrm>
              <a:off x="4036214" y="2750119"/>
              <a:ext cx="2135864" cy="304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3" name="Text Box 28"/>
            <p:cNvSpPr txBox="1">
              <a:spLocks noChangeArrowheads="1"/>
            </p:cNvSpPr>
            <p:nvPr/>
          </p:nvSpPr>
          <p:spPr bwMode="auto">
            <a:xfrm>
              <a:off x="3832138" y="3278563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624" name="Text Box 29"/>
            <p:cNvSpPr txBox="1">
              <a:spLocks noChangeArrowheads="1"/>
            </p:cNvSpPr>
            <p:nvPr/>
          </p:nvSpPr>
          <p:spPr bwMode="auto">
            <a:xfrm>
              <a:off x="3552772" y="2946399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25625" name="AutoShape 30"/>
            <p:cNvCxnSpPr>
              <a:cxnSpLocks noChangeShapeType="1"/>
              <a:stCxn id="25618" idx="6"/>
              <a:endCxn id="25608" idx="2"/>
            </p:cNvCxnSpPr>
            <p:nvPr/>
          </p:nvCxnSpPr>
          <p:spPr bwMode="auto">
            <a:xfrm>
              <a:off x="3550791" y="3560402"/>
              <a:ext cx="1117465" cy="161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AutoShape 31"/>
            <p:cNvCxnSpPr>
              <a:cxnSpLocks noChangeShapeType="1"/>
              <a:stCxn id="25606" idx="6"/>
              <a:endCxn id="25613" idx="1"/>
            </p:cNvCxnSpPr>
            <p:nvPr/>
          </p:nvCxnSpPr>
          <p:spPr bwMode="auto">
            <a:xfrm>
              <a:off x="2078669" y="3054604"/>
              <a:ext cx="1224224" cy="7081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7" name="Text Box 32"/>
            <p:cNvSpPr txBox="1">
              <a:spLocks noChangeArrowheads="1"/>
            </p:cNvSpPr>
            <p:nvPr/>
          </p:nvSpPr>
          <p:spPr bwMode="auto">
            <a:xfrm>
              <a:off x="2807795" y="2563905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28" name="Text Box 36"/>
            <p:cNvSpPr txBox="1">
              <a:spLocks noChangeArrowheads="1"/>
            </p:cNvSpPr>
            <p:nvPr/>
          </p:nvSpPr>
          <p:spPr bwMode="auto">
            <a:xfrm>
              <a:off x="3835824" y="3731930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629" name="Text Box 37"/>
            <p:cNvSpPr txBox="1">
              <a:spLocks noChangeArrowheads="1"/>
            </p:cNvSpPr>
            <p:nvPr/>
          </p:nvSpPr>
          <p:spPr bwMode="auto">
            <a:xfrm>
              <a:off x="2438998" y="3442331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5630" name="Text Box 38"/>
            <p:cNvSpPr txBox="1">
              <a:spLocks noChangeArrowheads="1"/>
            </p:cNvSpPr>
            <p:nvPr/>
          </p:nvSpPr>
          <p:spPr bwMode="auto">
            <a:xfrm>
              <a:off x="4760396" y="3349840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5631" name="Text Box 39"/>
            <p:cNvSpPr txBox="1">
              <a:spLocks noChangeArrowheads="1"/>
            </p:cNvSpPr>
            <p:nvPr/>
          </p:nvSpPr>
          <p:spPr bwMode="auto">
            <a:xfrm>
              <a:off x="2529960" y="2888933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3</a:t>
              </a:r>
            </a:p>
          </p:txBody>
        </p:sp>
        <p:cxnSp>
          <p:nvCxnSpPr>
            <p:cNvPr id="25632" name="AutoShape 40"/>
            <p:cNvCxnSpPr>
              <a:cxnSpLocks noChangeShapeType="1"/>
              <a:stCxn id="25610" idx="6"/>
              <a:endCxn id="25611" idx="2"/>
            </p:cNvCxnSpPr>
            <p:nvPr/>
          </p:nvCxnSpPr>
          <p:spPr bwMode="auto">
            <a:xfrm>
              <a:off x="3181646" y="3228156"/>
              <a:ext cx="10230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AutoShape 41"/>
            <p:cNvCxnSpPr>
              <a:cxnSpLocks noChangeShapeType="1"/>
              <a:stCxn id="25608" idx="6"/>
              <a:endCxn id="25609" idx="2"/>
            </p:cNvCxnSpPr>
            <p:nvPr/>
          </p:nvCxnSpPr>
          <p:spPr bwMode="auto">
            <a:xfrm flipV="1">
              <a:off x="4762888" y="3483570"/>
              <a:ext cx="650440" cy="2394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4" name="Text Box 42"/>
            <p:cNvSpPr txBox="1">
              <a:spLocks noChangeArrowheads="1"/>
            </p:cNvSpPr>
            <p:nvPr/>
          </p:nvSpPr>
          <p:spPr bwMode="auto">
            <a:xfrm>
              <a:off x="4855096" y="2493838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635" name="Text Box 43"/>
            <p:cNvSpPr txBox="1">
              <a:spLocks noChangeArrowheads="1"/>
            </p:cNvSpPr>
            <p:nvPr/>
          </p:nvSpPr>
          <p:spPr bwMode="auto">
            <a:xfrm>
              <a:off x="4816468" y="2859667"/>
              <a:ext cx="41386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636" name="Text Box 44"/>
            <p:cNvSpPr txBox="1">
              <a:spLocks noChangeArrowheads="1"/>
            </p:cNvSpPr>
            <p:nvPr/>
          </p:nvSpPr>
          <p:spPr bwMode="auto">
            <a:xfrm>
              <a:off x="5784652" y="3204210"/>
              <a:ext cx="473176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W</a:t>
              </a:r>
              <a:r>
                <a:rPr lang="en-US" altLang="zh-TW" sz="140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5637" name="Text Box 45"/>
            <p:cNvSpPr txBox="1">
              <a:spLocks noChangeArrowheads="1"/>
            </p:cNvSpPr>
            <p:nvPr/>
          </p:nvSpPr>
          <p:spPr bwMode="auto">
            <a:xfrm>
              <a:off x="921304" y="2721316"/>
              <a:ext cx="917208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Start node</a:t>
              </a:r>
            </a:p>
          </p:txBody>
        </p:sp>
        <p:sp>
          <p:nvSpPr>
            <p:cNvPr id="25638" name="Text Box 46"/>
            <p:cNvSpPr txBox="1">
              <a:spLocks noChangeArrowheads="1"/>
            </p:cNvSpPr>
            <p:nvPr/>
          </p:nvSpPr>
          <p:spPr bwMode="auto">
            <a:xfrm>
              <a:off x="6109872" y="2618885"/>
              <a:ext cx="867515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End node</a:t>
              </a:r>
            </a:p>
          </p:txBody>
        </p:sp>
        <p:sp>
          <p:nvSpPr>
            <p:cNvPr id="25639" name="Text Box 48"/>
            <p:cNvSpPr txBox="1">
              <a:spLocks noChangeArrowheads="1"/>
            </p:cNvSpPr>
            <p:nvPr/>
          </p:nvSpPr>
          <p:spPr bwMode="auto">
            <a:xfrm>
              <a:off x="5784652" y="4080868"/>
              <a:ext cx="1000693" cy="37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2" rIns="91425" bIns="45712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Time index</a:t>
              </a:r>
            </a:p>
          </p:txBody>
        </p:sp>
        <p:sp>
          <p:nvSpPr>
            <p:cNvPr id="25640" name="Text Box 55"/>
            <p:cNvSpPr txBox="1">
              <a:spLocks noChangeArrowheads="1"/>
            </p:cNvSpPr>
            <p:nvPr/>
          </p:nvSpPr>
          <p:spPr bwMode="auto">
            <a:xfrm>
              <a:off x="6781800" y="3581399"/>
              <a:ext cx="1689117" cy="37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dirty="0">
                  <a:latin typeface="Times New Roman" pitchFamily="18" charset="0"/>
                </a:rPr>
                <a:t>W</a:t>
              </a:r>
              <a:r>
                <a:rPr lang="en-US" altLang="zh-TW" sz="1400" baseline="-25000" dirty="0">
                  <a:latin typeface="Times New Roman" pitchFamily="18" charset="0"/>
                </a:rPr>
                <a:t>i</a:t>
              </a:r>
              <a:r>
                <a:rPr lang="en-US" altLang="zh-TW" sz="1400" dirty="0">
                  <a:latin typeface="Times New Roman" pitchFamily="18" charset="0"/>
                </a:rPr>
                <a:t>: word hypotheses</a:t>
              </a:r>
            </a:p>
          </p:txBody>
        </p:sp>
        <p:sp>
          <p:nvSpPr>
            <p:cNvPr id="25641" name="Line 47"/>
            <p:cNvSpPr>
              <a:spLocks noChangeShapeType="1"/>
            </p:cNvSpPr>
            <p:nvPr/>
          </p:nvSpPr>
          <p:spPr bwMode="auto">
            <a:xfrm>
              <a:off x="1787311" y="4082198"/>
              <a:ext cx="5020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870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2223"/>
            <a:ext cx="9144000" cy="615553"/>
          </a:xfrm>
        </p:spPr>
        <p:txBody>
          <a:bodyPr>
            <a:noAutofit/>
          </a:bodyPr>
          <a:lstStyle/>
          <a:p>
            <a:pPr algn="l"/>
            <a:r>
              <a:rPr lang="en-US" altLang="zh-TW" dirty="0" smtClean="0"/>
              <a:t>Hierarchical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Agglomerative Clustering (HAC)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untitle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1807"/>
          <a:stretch>
            <a:fillRect/>
          </a:stretch>
        </p:blipFill>
        <p:spPr>
          <a:xfrm>
            <a:off x="395536" y="1196752"/>
            <a:ext cx="8208912" cy="50851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9512" y="105273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Merge Loss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11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2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2223"/>
            <a:ext cx="9144000" cy="615553"/>
          </a:xfrm>
        </p:spPr>
        <p:txBody>
          <a:bodyPr>
            <a:noAutofit/>
          </a:bodyPr>
          <a:lstStyle/>
          <a:p>
            <a:pPr algn="l"/>
            <a:r>
              <a:rPr lang="en-US" altLang="zh-TW" dirty="0" smtClean="0"/>
              <a:t>Hierarchical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Agglomerative Clustering (HAC)</a:t>
            </a:r>
            <a:endParaRPr lang="zh-TW" alt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 bwMode="auto">
          <a:xfrm>
            <a:off x="0" y="907200"/>
            <a:ext cx="9144000" cy="35291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ja-JP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   </a:t>
            </a:r>
          </a:p>
          <a:p>
            <a:pPr lvl="1" eaLnBrk="1" hangingPunct="1">
              <a:spcBef>
                <a:spcPts val="200"/>
              </a:spcBef>
              <a:buFontTx/>
              <a:buChar char="–"/>
            </a:pPr>
            <a:r>
              <a:rPr lang="en-US" altLang="ja-JP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frame of signal (i.e. a MFCC vector) is a segment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between each pair of adjacent segments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pair with minimum distance into a single segment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merged segment by a vector (e.g. the mean)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en-US" altLang="ja-JP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en-US" altLang="ja-JP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6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/>
          <a:lstStyle/>
          <a:p>
            <a:pPr algn="l"/>
            <a:r>
              <a:rPr kumimoji="1" lang="en-US" altLang="zh-TW" sz="33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Model-based approach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9" y="1124744"/>
            <a:ext cx="7776972" cy="552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2322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models from data</a:t>
            </a:r>
            <a:endParaRPr lang="zh-TW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9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dirty="0" smtClean="0"/>
              <a:t>Unsupervised </a:t>
            </a:r>
            <a:r>
              <a:rPr lang="en-US" altLang="zh-TW" dirty="0"/>
              <a:t>Pattern Discovery </a:t>
            </a:r>
            <a:endParaRPr kumimoji="1" lang="zh-TW" altLang="en-US" sz="3300" dirty="0">
              <a:ea typeface="新細明體" pitchFamily="18" charset="-12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0" y="907200"/>
            <a:ext cx="9144000" cy="14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ja-JP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endParaRPr lang="en-US" altLang="zh-TW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annotated data</a:t>
            </a:r>
          </a:p>
          <a:p>
            <a:pPr lvl="1">
              <a:spcBef>
                <a:spcPts val="200"/>
              </a:spcBef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patterns automatically learned from a set of corpora in unknown languages without linguistic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 bwMode="auto">
              <a:xfrm>
                <a:off x="0" y="4869160"/>
                <a:ext cx="9144000" cy="2000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altLang="ja-JP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2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ja-JP" sz="22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TW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segmentation (based on waveform-level features) followed by segment clustering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ja-JP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iteration </a:t>
                </a:r>
                <a:r>
                  <a:rPr lang="en-US" altLang="ja-JP" sz="2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ja-JP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the best set of HMM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then obtain a new set of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869160"/>
                <a:ext cx="9144000" cy="2000548"/>
              </a:xfrm>
              <a:prstGeom prst="rect">
                <a:avLst/>
              </a:prstGeom>
              <a:blipFill rotWithShape="1">
                <a:blip r:embed="rId3"/>
                <a:stretch>
                  <a:fillRect l="-733" t="-1829" b="-45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9" y="2348880"/>
            <a:ext cx="5797265" cy="237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267744" y="3398502"/>
                <a:ext cx="50405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TW" dirty="0" smtClean="0"/>
                  <a:t>Optimize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given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398502"/>
                <a:ext cx="5040560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967" t="-2608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263472" y="4304129"/>
                <a:ext cx="50405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TW" dirty="0" smtClean="0"/>
                  <a:t>Optimize </a:t>
                </a:r>
                <a:r>
                  <a:rPr lang="en-US" altLang="zh-TW" dirty="0"/>
                  <a:t>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given </a:t>
                </a:r>
                <a:r>
                  <a:rPr lang="en-US" altLang="zh-TW" dirty="0"/>
                  <a:t>model parameters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472" y="4304129"/>
                <a:ext cx="5040560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967" t="-26667" b="-5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5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07996"/>
          </a:xfrm>
        </p:spPr>
        <p:txBody>
          <a:bodyPr anchor="ctr" anchorCtr="0">
            <a:spAutoFit/>
          </a:bodyPr>
          <a:lstStyle/>
          <a:p>
            <a:pPr algn="l"/>
            <a:r>
              <a:rPr lang="en-US" altLang="zh-TW" dirty="0" smtClean="0"/>
              <a:t>Unsupervised Automatic Discovery of Linguistic Structure</a:t>
            </a:r>
            <a:endParaRPr kumimoji="1" lang="zh-TW" altLang="en-US" sz="3300" dirty="0">
              <a:ea typeface="新細明體" pitchFamily="18" charset="-12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106076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0" y="1806946"/>
            <a:ext cx="4499992" cy="430887"/>
          </a:xfrm>
        </p:spPr>
        <p:txBody>
          <a:bodyPr wrap="square">
            <a:spAutoFit/>
          </a:bodyPr>
          <a:lstStyle/>
          <a:p>
            <a:pPr lvl="1"/>
            <a:r>
              <a:rPr lang="en-US" altLang="zh-TW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-like pattern HMMs </a:t>
            </a:r>
            <a:endParaRPr lang="zh-TW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348880"/>
            <a:ext cx="2935695" cy="1808387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716016" y="1805427"/>
            <a:ext cx="39604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Word-like pattern lexicon 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20888"/>
            <a:ext cx="3663747" cy="1808387"/>
          </a:xfrm>
          <a:prstGeom prst="rect">
            <a:avLst/>
          </a:prstGeom>
        </p:spPr>
      </p:pic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0" y="4366265"/>
            <a:ext cx="52920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Word-like pattern language model 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3" y="4869160"/>
            <a:ext cx="3816403" cy="1714446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0" y="123914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Linguistic Structure Automatically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</p:spPr>
        <p:txBody>
          <a:bodyPr anchor="ctr" anchorCtr="0"/>
          <a:lstStyle/>
          <a:p>
            <a:pPr algn="l"/>
            <a:r>
              <a:rPr kumimoji="1" lang="en-US" altLang="zh-TW" sz="33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Search </a:t>
            </a: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Based on Model of Acoustic </a:t>
            </a:r>
            <a:r>
              <a:rPr kumimoji="1" lang="en-US" altLang="zh-TW" sz="33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patterns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6032" y="908720"/>
            <a:ext cx="9144000" cy="52322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recognition-like approach with discovered models</a:t>
            </a:r>
            <a:endParaRPr lang="zh-TW" altLang="en-US" sz="2800" b="1" dirty="0" smtClean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547813" y="1988840"/>
            <a:ext cx="5995987" cy="3889375"/>
            <a:chOff x="1547813" y="2708275"/>
            <a:chExt cx="5995987" cy="3889375"/>
          </a:xfrm>
        </p:grpSpPr>
        <p:pic>
          <p:nvPicPr>
            <p:cNvPr id="717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2708275"/>
              <a:ext cx="5995987" cy="388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3" name="文字方塊 4"/>
            <p:cNvSpPr txBox="1">
              <a:spLocks noChangeArrowheads="1"/>
            </p:cNvSpPr>
            <p:nvPr/>
          </p:nvSpPr>
          <p:spPr bwMode="auto">
            <a:xfrm>
              <a:off x="3276600" y="4859338"/>
              <a:ext cx="17256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kumimoji="0" lang="en-US" altLang="zh-TW" dirty="0">
                  <a:latin typeface="Calibri" pitchFamily="34" charset="0"/>
                </a:rPr>
                <a:t>Viterbi decoding</a:t>
              </a:r>
              <a:endParaRPr kumimoji="0" lang="zh-TW" altLang="en-US" dirty="0">
                <a:latin typeface="Calibri" pitchFamily="34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644008" y="3501008"/>
              <a:ext cx="432048" cy="1846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sz="6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578824" y="3470400"/>
              <a:ext cx="1800200" cy="208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Acoustic Pattern Models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843651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nl-NL" altLang="zh-TW" sz="2200" b="1" dirty="0" smtClean="0">
                <a:latin typeface="Times New Roman" pitchFamily="18" charset="0"/>
                <a:cs typeface="Times New Roman" pitchFamily="18" charset="0"/>
              </a:rPr>
              <a:t>Unsupervised </a:t>
            </a:r>
            <a:r>
              <a:rPr lang="nl-NL" altLang="zh-TW" sz="2200" b="1" dirty="0">
                <a:latin typeface="Times New Roman" pitchFamily="18" charset="0"/>
                <a:cs typeface="Times New Roman" pitchFamily="18" charset="0"/>
              </a:rPr>
              <a:t>Discovery of </a:t>
            </a:r>
            <a:r>
              <a:rPr lang="nl-NL" altLang="zh-TW" sz="2200" b="1" dirty="0" smtClean="0">
                <a:latin typeface="Times New Roman" pitchFamily="18" charset="0"/>
                <a:cs typeface="Times New Roman" pitchFamily="18" charset="0"/>
              </a:rPr>
              <a:t>Acoustic </a:t>
            </a: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endParaRPr lang="en-US" altLang="zh-TW" sz="22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Unsupervised Discovery of Linguistic Structure Including Two-level Acoustic Patterns Using Three Cascaded Stages of Iterative Optimization, ” International Conference on Acoustics, Speech and Signal Processing, Vancouver, Canada, May 2013.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nl-NL" altLang="zh-TW" sz="2200" b="1" dirty="0">
                <a:latin typeface="Times New Roman" pitchFamily="18" charset="0"/>
                <a:cs typeface="Times New Roman" pitchFamily="18" charset="0"/>
              </a:rPr>
              <a:t>Unsupervised Spoken Term Detection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“Integrating Frame-Based </a:t>
            </a:r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Segment-Based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Dynamic Time Warping for Unsupervised Spoken Term Detection with Spoken Queries”, International Conference on Acoustics, Speech and Signal Processing, Prague, Czech Republic, May 2011, pp. 5652-5655.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“Toward Unsupervised Model-based Spoken Term Detection with Spoken Queries without Annotated Data, ” International Conference on Acoustics, Speech and Signal Processing, May 2013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“Model-based Unsupervised Spoken Term Detection with Spoken Queries”, IEEE Transactions on Audio, Speech, and Language Processing, Vol. 21, No. 7, Jul 2013, pp. 1330-1342.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HAC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Unsupervised Optimal Phoneme Segmentation: Objectives, Algorithm and Comparisons, Yu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Qiao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Naoya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Shimomura, and Nobuaki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Minematsu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ICASSP 2008</a:t>
            </a:r>
            <a:endParaRPr lang="zh-TW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924151"/>
          </a:xfr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Mobile/Video Search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500"/>
              </a:spcBef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“In-Car Media Search”, IEEE Signal Processing Magazine,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July 2011</a:t>
            </a:r>
          </a:p>
          <a:p>
            <a:pPr lvl="1">
              <a:spcBef>
                <a:spcPts val="5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“Speech and Multimodal Interaction in Mobile Search”,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IEEE Signal Processing Magazine, July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2011</a:t>
            </a:r>
          </a:p>
          <a:p>
            <a:pPr lvl="1">
              <a:spcBef>
                <a:spcPts val="5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“Reusing Speech Techniques for Video Semantic Indexing”,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IEEE Signal Processing Magazine,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March 2013</a:t>
            </a:r>
          </a:p>
          <a:p>
            <a:pPr marL="342900" lvl="1" indent="-342900"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Overall</a:t>
            </a:r>
          </a:p>
          <a:p>
            <a:pPr lvl="1">
              <a:spcBef>
                <a:spcPts val="500"/>
              </a:spcBef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“Spoken Content Retrieval – Beyond Cascading Speech Recognition with Text Retrieval”,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IEEE/ACM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Transactions on Audio, Speech and Language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Processing, June 2015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2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sz="33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33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79500"/>
            <a:ext cx="9144000" cy="3845668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</a:t>
            </a:r>
          </a:p>
          <a:p>
            <a:pPr lvl="1" eaLnBrk="1" hangingPunct="1">
              <a:lnSpc>
                <a:spcPct val="90000"/>
              </a:lnSpc>
              <a:spcAft>
                <a:spcPts val="300"/>
              </a:spcAft>
              <a:buSzPct val="100000"/>
              <a:buFont typeface="Arial" pitchFamily="34" charset="0"/>
              <a:buChar char="–"/>
              <a:defRPr/>
            </a:pPr>
            <a:r>
              <a:rPr lang="en-US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confusion matrices to model recognition errors and expand the query/document, etc.</a:t>
            </a:r>
          </a:p>
          <a:p>
            <a:pPr>
              <a:defRPr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SzPct val="100000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pronunciation models to expand the query, etc.</a:t>
            </a:r>
          </a:p>
          <a:p>
            <a:pPr>
              <a:defRPr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SzPct val="100000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query/content matching not necessarily exact</a:t>
            </a:r>
          </a:p>
          <a:p>
            <a:pPr marL="756000" lvl="1" indent="0" eaLnBrk="1" hangingPunct="1">
              <a:spcBef>
                <a:spcPts val="0"/>
              </a:spcBef>
              <a:buSzPct val="100000"/>
              <a:buFontTx/>
              <a:buNone/>
              <a:defRPr/>
            </a:pPr>
            <a:endParaRPr lang="en-US" altLang="zh-TW" sz="1600" dirty="0" smtClean="0">
              <a:solidFill>
                <a:srgbClr val="0000FF"/>
              </a:solidFill>
            </a:endParaRPr>
          </a:p>
          <a:p>
            <a:pPr marL="756000" lvl="1" indent="0" eaLnBrk="1" hangingPunct="1">
              <a:spcBef>
                <a:spcPts val="0"/>
              </a:spcBef>
              <a:buSzPct val="100000"/>
              <a:buFontTx/>
              <a:buNone/>
              <a:defRPr/>
            </a:pPr>
            <a:endParaRPr lang="en-US" altLang="zh-TW" sz="1600" dirty="0" smtClean="0">
              <a:solidFill>
                <a:srgbClr val="0033CC"/>
              </a:solidFill>
            </a:endParaRPr>
          </a:p>
        </p:txBody>
      </p:sp>
      <p:sp>
        <p:nvSpPr>
          <p:cNvPr id="26627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 Approach Examples in addition to Lattices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815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32888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OOV or Rare Words Handled by </a:t>
            </a:r>
            <a:r>
              <a:rPr lang="en-US" altLang="zh-TW" sz="3300" b="1" dirty="0" err="1" smtClean="0">
                <a:latin typeface="Times New Roman" pitchFamily="18" charset="0"/>
                <a:cs typeface="Times New Roman" pitchFamily="18" charset="0"/>
              </a:rPr>
              <a:t>Subword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 Units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79500"/>
            <a:ext cx="9144000" cy="5450723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 dirty="0" smtClean="0"/>
              <a:t>OOV Word </a:t>
            </a:r>
            <a:r>
              <a:rPr lang="en-US" altLang="zh-TW" sz="2600" i="1" dirty="0" smtClean="0"/>
              <a:t>W=w</a:t>
            </a:r>
            <a:r>
              <a:rPr lang="en-US" altLang="zh-TW" sz="2600" i="1" baseline="-25000" dirty="0" smtClean="0"/>
              <a:t>1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2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3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4</a:t>
            </a:r>
            <a:r>
              <a:rPr lang="en-US" altLang="zh-TW" sz="2600" dirty="0" smtClean="0"/>
              <a:t> can’t be recognized and never appears in lattice</a:t>
            </a:r>
            <a:r>
              <a:rPr lang="en-US" altLang="zh-TW" sz="2600" i="1" baseline="-25000" dirty="0" smtClean="0"/>
              <a:t> </a:t>
            </a:r>
            <a:endParaRPr lang="en-US" altLang="zh-TW" sz="2600" i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i="1" dirty="0" err="1" smtClean="0"/>
              <a:t>w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: subword units : phonemes, syllables…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dirty="0" smtClean="0"/>
              <a:t>a, b, c, d, e : other subword units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000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200" dirty="0" smtClean="0"/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zh-TW" sz="2600" i="1" dirty="0" smtClean="0"/>
              <a:t>W=w</a:t>
            </a:r>
            <a:r>
              <a:rPr lang="en-US" altLang="zh-TW" sz="2600" i="1" baseline="-25000" dirty="0" smtClean="0"/>
              <a:t>1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2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3</a:t>
            </a:r>
            <a:r>
              <a:rPr lang="en-US" altLang="zh-TW" sz="2600" i="1" dirty="0" smtClean="0"/>
              <a:t>w</a:t>
            </a:r>
            <a:r>
              <a:rPr lang="en-US" altLang="zh-TW" sz="2600" i="1" baseline="-25000" dirty="0" smtClean="0"/>
              <a:t>4</a:t>
            </a:r>
            <a:r>
              <a:rPr lang="en-US" altLang="zh-TW" sz="2600" dirty="0" smtClean="0"/>
              <a:t> hidden at </a:t>
            </a:r>
            <a:r>
              <a:rPr lang="en-US" altLang="zh-TW" sz="2600" dirty="0" err="1" smtClean="0"/>
              <a:t>subword</a:t>
            </a:r>
            <a:r>
              <a:rPr lang="en-US" altLang="zh-TW" sz="2600" dirty="0" smtClean="0"/>
              <a:t> level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 smtClean="0"/>
              <a:t>can be matched at subword level without being recognized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 dirty="0"/>
              <a:t>Frequently Used </a:t>
            </a:r>
            <a:r>
              <a:rPr lang="en-US" altLang="zh-TW" sz="2600" dirty="0" err="1"/>
              <a:t>Subword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Units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  <a:defRPr/>
            </a:pPr>
            <a:r>
              <a:rPr lang="en-US" altLang="zh-TW" sz="2000" dirty="0"/>
              <a:t>Linguistically motivated units: phonemes, syllables/characters, morphemes, etc</a:t>
            </a:r>
            <a:r>
              <a:rPr lang="en-US" altLang="zh-TW" sz="20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dirty="0"/>
              <a:t>Data-driven </a:t>
            </a:r>
            <a:r>
              <a:rPr lang="en-US" altLang="zh-TW" sz="2000" dirty="0" smtClean="0"/>
              <a:t>units: particles, </a:t>
            </a:r>
            <a:r>
              <a:rPr lang="en-US" altLang="zh-TW" sz="2000" dirty="0"/>
              <a:t>word fragments, phone </a:t>
            </a:r>
            <a:r>
              <a:rPr lang="en-US" altLang="zh-TW" sz="2000" dirty="0" err="1"/>
              <a:t>multigrams</a:t>
            </a:r>
            <a:r>
              <a:rPr lang="en-US" altLang="zh-TW" sz="2000" dirty="0"/>
              <a:t>, morphs, </a:t>
            </a:r>
            <a:r>
              <a:rPr lang="en-US" altLang="zh-TW" sz="2000" dirty="0" smtClean="0"/>
              <a:t>etc.</a:t>
            </a:r>
            <a:endParaRPr lang="en-US" altLang="zh-TW" sz="2000" dirty="0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408613" y="3195638"/>
            <a:ext cx="712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1</a:t>
            </a: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2</a:t>
            </a: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2697163" y="2447925"/>
            <a:ext cx="5761037" cy="2124075"/>
            <a:chOff x="2697162" y="2447925"/>
            <a:chExt cx="5761038" cy="2124075"/>
          </a:xfrm>
        </p:grpSpPr>
        <p:sp>
          <p:nvSpPr>
            <p:cNvPr id="16388" name="Text Box 17"/>
            <p:cNvSpPr txBox="1">
              <a:spLocks noChangeArrowheads="1"/>
            </p:cNvSpPr>
            <p:nvPr/>
          </p:nvSpPr>
          <p:spPr bwMode="auto">
            <a:xfrm>
              <a:off x="5835650" y="3563938"/>
              <a:ext cx="15287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mtClean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baseline="-25000" smtClean="0">
                  <a:solidFill>
                    <a:srgbClr val="000099"/>
                  </a:solidFill>
                  <a:latin typeface="+mn-lt"/>
                </a:rPr>
                <a:t>2</a:t>
              </a:r>
              <a:r>
                <a:rPr lang="en-US" altLang="zh-TW" smtClean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baseline="-25000" smtClean="0">
                  <a:solidFill>
                    <a:srgbClr val="000099"/>
                  </a:solidFill>
                  <a:latin typeface="+mn-lt"/>
                </a:rPr>
                <a:t>3</a:t>
              </a:r>
            </a:p>
          </p:txBody>
        </p:sp>
        <p:sp>
          <p:nvSpPr>
            <p:cNvPr id="16389" name="Text Box 4"/>
            <p:cNvSpPr txBox="1">
              <a:spLocks noChangeArrowheads="1"/>
            </p:cNvSpPr>
            <p:nvPr/>
          </p:nvSpPr>
          <p:spPr bwMode="auto">
            <a:xfrm>
              <a:off x="6610350" y="2863850"/>
              <a:ext cx="5556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err="1" smtClean="0">
                  <a:solidFill>
                    <a:srgbClr val="000099"/>
                  </a:solidFill>
                  <a:latin typeface="+mn-lt"/>
                </a:rPr>
                <a:t>bcd</a:t>
              </a:r>
              <a:endParaRPr lang="en-US" altLang="zh-TW" baseline="-25000" dirty="0" smtClean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390" name="Text Box 5"/>
            <p:cNvSpPr txBox="1">
              <a:spLocks noChangeArrowheads="1"/>
            </p:cNvSpPr>
            <p:nvPr/>
          </p:nvSpPr>
          <p:spPr bwMode="auto">
            <a:xfrm>
              <a:off x="6597650" y="3197225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e</a:t>
              </a:r>
            </a:p>
          </p:txBody>
        </p:sp>
        <p:sp>
          <p:nvSpPr>
            <p:cNvPr id="16391" name="Text Box 11"/>
            <p:cNvSpPr txBox="1">
              <a:spLocks noChangeArrowheads="1"/>
            </p:cNvSpPr>
            <p:nvPr/>
          </p:nvSpPr>
          <p:spPr bwMode="auto">
            <a:xfrm>
              <a:off x="6089650" y="2447925"/>
              <a:ext cx="15287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baseline="-25000" dirty="0" smtClean="0">
                  <a:solidFill>
                    <a:srgbClr val="000099"/>
                  </a:solidFill>
                  <a:latin typeface="+mn-lt"/>
                </a:rPr>
                <a:t>3</a:t>
              </a: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baseline="-25000" dirty="0" smtClean="0">
                  <a:solidFill>
                    <a:srgbClr val="000099"/>
                  </a:solidFill>
                  <a:latin typeface="+mn-lt"/>
                </a:rPr>
                <a:t>4</a:t>
              </a: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b</a:t>
              </a:r>
              <a:endParaRPr lang="en-US" altLang="zh-TW" baseline="-25000" dirty="0" smtClean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5229224" y="2854325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 smtClean="0">
                  <a:solidFill>
                    <a:srgbClr val="000099"/>
                  </a:solidFill>
                  <a:latin typeface="+mn-lt"/>
                </a:rPr>
                <a:t>a</a:t>
              </a:r>
              <a:endParaRPr lang="en-US" altLang="zh-TW" baseline="-25000" dirty="0" smtClean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394" name="Line 6"/>
            <p:cNvSpPr>
              <a:spLocks noChangeShapeType="1"/>
            </p:cNvSpPr>
            <p:nvPr/>
          </p:nvSpPr>
          <p:spPr bwMode="auto">
            <a:xfrm>
              <a:off x="5156199" y="3251200"/>
              <a:ext cx="931863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>
              <a:off x="5326062" y="3571875"/>
              <a:ext cx="763587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6175375" y="2860675"/>
              <a:ext cx="933450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4646612" y="4103688"/>
              <a:ext cx="3308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6089650" y="3251200"/>
              <a:ext cx="1443038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6089650" y="3571875"/>
              <a:ext cx="1019175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5835650" y="3970338"/>
              <a:ext cx="849313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1" name="Line 18"/>
            <p:cNvSpPr>
              <a:spLocks noChangeShapeType="1"/>
            </p:cNvSpPr>
            <p:nvPr/>
          </p:nvSpPr>
          <p:spPr bwMode="auto">
            <a:xfrm>
              <a:off x="4732337" y="3492500"/>
              <a:ext cx="33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>
              <a:off x="7448550" y="3492500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3" name="Line 20"/>
            <p:cNvSpPr>
              <a:spLocks noChangeShapeType="1"/>
            </p:cNvSpPr>
            <p:nvPr/>
          </p:nvSpPr>
          <p:spPr bwMode="auto">
            <a:xfrm>
              <a:off x="5411787" y="2781300"/>
              <a:ext cx="33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6089650" y="317182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5" name="Line 22"/>
            <p:cNvSpPr>
              <a:spLocks noChangeShapeType="1"/>
            </p:cNvSpPr>
            <p:nvPr/>
          </p:nvSpPr>
          <p:spPr bwMode="auto">
            <a:xfrm>
              <a:off x="6089650" y="3490913"/>
              <a:ext cx="0" cy="15875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6" name="Line 23"/>
            <p:cNvSpPr>
              <a:spLocks noChangeShapeType="1"/>
            </p:cNvSpPr>
            <p:nvPr/>
          </p:nvSpPr>
          <p:spPr bwMode="auto">
            <a:xfrm>
              <a:off x="5835650" y="388937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7" name="Line 24"/>
            <p:cNvSpPr>
              <a:spLocks noChangeShapeType="1"/>
            </p:cNvSpPr>
            <p:nvPr/>
          </p:nvSpPr>
          <p:spPr bwMode="auto">
            <a:xfrm>
              <a:off x="6684963" y="388937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8" name="Line 25"/>
            <p:cNvSpPr>
              <a:spLocks noChangeShapeType="1"/>
            </p:cNvSpPr>
            <p:nvPr/>
          </p:nvSpPr>
          <p:spPr bwMode="auto">
            <a:xfrm>
              <a:off x="7108825" y="3492500"/>
              <a:ext cx="0" cy="15875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09" name="Line 26"/>
            <p:cNvSpPr>
              <a:spLocks noChangeShapeType="1"/>
            </p:cNvSpPr>
            <p:nvPr/>
          </p:nvSpPr>
          <p:spPr bwMode="auto">
            <a:xfrm>
              <a:off x="7532688" y="317182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0" name="Line 27"/>
            <p:cNvSpPr>
              <a:spLocks noChangeShapeType="1"/>
            </p:cNvSpPr>
            <p:nvPr/>
          </p:nvSpPr>
          <p:spPr bwMode="auto">
            <a:xfrm>
              <a:off x="7108825" y="2781300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1" name="Line 28"/>
            <p:cNvSpPr>
              <a:spLocks noChangeShapeType="1"/>
            </p:cNvSpPr>
            <p:nvPr/>
          </p:nvSpPr>
          <p:spPr bwMode="auto">
            <a:xfrm>
              <a:off x="6175375" y="2781300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2" name="Line 29"/>
            <p:cNvSpPr>
              <a:spLocks noChangeShapeType="1"/>
            </p:cNvSpPr>
            <p:nvPr/>
          </p:nvSpPr>
          <p:spPr bwMode="auto">
            <a:xfrm>
              <a:off x="5156199" y="317182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3" name="Line 30"/>
            <p:cNvSpPr>
              <a:spLocks noChangeShapeType="1"/>
            </p:cNvSpPr>
            <p:nvPr/>
          </p:nvSpPr>
          <p:spPr bwMode="auto">
            <a:xfrm>
              <a:off x="5326062" y="3492500"/>
              <a:ext cx="0" cy="15875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4" name="Line 31"/>
            <p:cNvSpPr>
              <a:spLocks noChangeShapeType="1"/>
            </p:cNvSpPr>
            <p:nvPr/>
          </p:nvSpPr>
          <p:spPr bwMode="auto">
            <a:xfrm>
              <a:off x="5073649" y="3970338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5" name="Line 32"/>
            <p:cNvSpPr>
              <a:spLocks noChangeShapeType="1"/>
            </p:cNvSpPr>
            <p:nvPr/>
          </p:nvSpPr>
          <p:spPr bwMode="auto">
            <a:xfrm>
              <a:off x="6854825" y="3970338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6" name="Line 33"/>
            <p:cNvSpPr>
              <a:spLocks noChangeShapeType="1"/>
            </p:cNvSpPr>
            <p:nvPr/>
          </p:nvSpPr>
          <p:spPr bwMode="auto">
            <a:xfrm>
              <a:off x="7450138" y="2860675"/>
              <a:ext cx="3381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16418" name="Text Box 37"/>
            <p:cNvSpPr txBox="1">
              <a:spLocks noChangeArrowheads="1"/>
            </p:cNvSpPr>
            <p:nvPr/>
          </p:nvSpPr>
          <p:spPr bwMode="auto">
            <a:xfrm>
              <a:off x="2697162" y="2616200"/>
              <a:ext cx="25146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b="1" smtClean="0">
                  <a:latin typeface="+mn-lt"/>
                </a:rPr>
                <a:t>Lattice:</a:t>
              </a:r>
            </a:p>
          </p:txBody>
        </p:sp>
        <p:sp>
          <p:nvSpPr>
            <p:cNvPr id="16419" name="Text Box 13"/>
            <p:cNvSpPr txBox="1">
              <a:spLocks noChangeArrowheads="1"/>
            </p:cNvSpPr>
            <p:nvPr/>
          </p:nvSpPr>
          <p:spPr bwMode="auto">
            <a:xfrm>
              <a:off x="6946900" y="4175125"/>
              <a:ext cx="1511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smtClean="0">
                  <a:latin typeface="+mn-lt"/>
                </a:rPr>
                <a:t>Time index</a:t>
              </a:r>
            </a:p>
          </p:txBody>
        </p:sp>
      </p:grpSp>
      <p:sp>
        <p:nvSpPr>
          <p:cNvPr id="16420" name="Line 38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+mn-lt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5408613" y="2859088"/>
            <a:ext cx="712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1</a:t>
            </a: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2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6096000" y="2855913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3</a:t>
            </a: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4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096000" y="3197225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3</a:t>
            </a:r>
            <a:r>
              <a:rPr lang="en-US" altLang="zh-TW" dirty="0" smtClean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baseline="-25000" dirty="0" smtClean="0">
                <a:solidFill>
                  <a:srgbClr val="000099"/>
                </a:solidFill>
                <a:latin typeface="+mn-lt"/>
              </a:rPr>
              <a:t>4</a:t>
            </a:r>
            <a:endParaRPr lang="en-US" altLang="zh-TW" dirty="0" smtClean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43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3" grpId="1"/>
      <p:bldP spid="41" grpId="0"/>
      <p:bldP spid="41" grpId="1"/>
      <p:bldP spid="44" grpId="0"/>
      <p:bldP spid="44" grpId="1"/>
      <p:bldP spid="45" grpId="0"/>
      <p:bldP spid="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600"/>
            <a:ext cx="9133200" cy="720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Performance </a:t>
            </a:r>
            <a:r>
              <a:rPr lang="en-US" altLang="zh-TW" b="1" dirty="0" smtClean="0"/>
              <a:t>Measures </a:t>
            </a:r>
            <a:r>
              <a:rPr lang="en-US" altLang="zh-TW" dirty="0">
                <a:ea typeface="華康魏碑體" pitchFamily="65" charset="-120"/>
              </a:rPr>
              <a:t>(</a:t>
            </a:r>
            <a:r>
              <a:rPr lang="en-US" altLang="zh-TW" dirty="0" smtClean="0">
                <a:ea typeface="華康魏碑體" pitchFamily="65" charset="-120"/>
              </a:rPr>
              <a:t>1/2)</a:t>
            </a:r>
            <a:endParaRPr lang="en-US" altLang="zh-TW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9067800" cy="4943475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0500" indent="-190500" eaLnBrk="1" hangingPunct="1"/>
            <a:r>
              <a:rPr lang="en-US" altLang="zh-TW" sz="2600" b="1" dirty="0" smtClean="0">
                <a:latin typeface="Times New Roman" pitchFamily="18" charset="0"/>
              </a:rPr>
              <a:t>Recall and Precision Rates</a:t>
            </a: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190500" indent="-190500" eaLnBrk="1" hangingPunct="1"/>
            <a:endParaRPr lang="en-US" altLang="zh-TW" sz="2400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  <a:p>
            <a:pPr marL="571500" lvl="1" indent="-190500" eaLnBrk="1" hangingPunct="1"/>
            <a:endParaRPr lang="en-US" altLang="zh-TW" sz="2400" b="1" dirty="0" smtClean="0">
              <a:latin typeface="Times New Roman" pitchFamily="18" charset="0"/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322263" y="1687513"/>
            <a:ext cx="3773487" cy="2211387"/>
            <a:chOff x="1653" y="1132"/>
            <a:chExt cx="2377" cy="1393"/>
          </a:xfrm>
        </p:grpSpPr>
        <p:grpSp>
          <p:nvGrpSpPr>
            <p:cNvPr id="5135" name="Group 5"/>
            <p:cNvGrpSpPr>
              <a:grpSpLocks/>
            </p:cNvGrpSpPr>
            <p:nvPr/>
          </p:nvGrpSpPr>
          <p:grpSpPr bwMode="auto">
            <a:xfrm>
              <a:off x="2005" y="1132"/>
              <a:ext cx="1648" cy="1023"/>
              <a:chOff x="1926" y="934"/>
              <a:chExt cx="1916" cy="1221"/>
            </a:xfrm>
          </p:grpSpPr>
          <p:sp>
            <p:nvSpPr>
              <p:cNvPr id="5140" name="Oval 6"/>
              <p:cNvSpPr>
                <a:spLocks noChangeArrowheads="1"/>
              </p:cNvSpPr>
              <p:nvPr/>
            </p:nvSpPr>
            <p:spPr bwMode="auto">
              <a:xfrm>
                <a:off x="2612" y="960"/>
                <a:ext cx="1230" cy="1187"/>
              </a:xfrm>
              <a:prstGeom prst="ellipse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41" name="Oval 7"/>
              <p:cNvSpPr>
                <a:spLocks noChangeArrowheads="1"/>
              </p:cNvSpPr>
              <p:nvPr/>
            </p:nvSpPr>
            <p:spPr bwMode="auto">
              <a:xfrm>
                <a:off x="1926" y="934"/>
                <a:ext cx="1258" cy="1213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42" name="Oval 8"/>
              <p:cNvSpPr>
                <a:spLocks noChangeArrowheads="1"/>
              </p:cNvSpPr>
              <p:nvPr/>
            </p:nvSpPr>
            <p:spPr bwMode="auto">
              <a:xfrm>
                <a:off x="2606" y="954"/>
                <a:ext cx="1230" cy="1201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43" name="Text Box 9"/>
              <p:cNvSpPr txBox="1">
                <a:spLocks noChangeArrowheads="1"/>
              </p:cNvSpPr>
              <p:nvPr/>
            </p:nvSpPr>
            <p:spPr bwMode="white">
              <a:xfrm>
                <a:off x="2183" y="1417"/>
                <a:ext cx="1399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Ctr="1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200" b="1">
                    <a:latin typeface="Times New Roman" pitchFamily="18" charset="0"/>
                  </a:rPr>
                  <a:t>B	</a:t>
                </a:r>
                <a:r>
                  <a:rPr lang="en-US" altLang="zh-TW" sz="2200" b="1">
                    <a:solidFill>
                      <a:srgbClr val="FF660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TW" sz="2200" b="1">
                    <a:latin typeface="Times New Roman" pitchFamily="18" charset="0"/>
                  </a:rPr>
                  <a:t>	</a:t>
                </a:r>
                <a:r>
                  <a:rPr lang="en-US" altLang="zh-TW" sz="2200" b="1">
                    <a:solidFill>
                      <a:srgbClr val="990033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5136" name="Line 10"/>
            <p:cNvSpPr>
              <a:spLocks noChangeShapeType="1"/>
            </p:cNvSpPr>
            <p:nvPr/>
          </p:nvSpPr>
          <p:spPr bwMode="white">
            <a:xfrm flipV="1">
              <a:off x="1923" y="1863"/>
              <a:ext cx="14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 anchorCtr="1"/>
            <a:lstStyle/>
            <a:p>
              <a:endParaRPr lang="zh-TW" altLang="en-US"/>
            </a:p>
          </p:txBody>
        </p:sp>
        <p:sp>
          <p:nvSpPr>
            <p:cNvPr id="5137" name="Line 11"/>
            <p:cNvSpPr>
              <a:spLocks noChangeShapeType="1"/>
            </p:cNvSpPr>
            <p:nvPr/>
          </p:nvSpPr>
          <p:spPr bwMode="white">
            <a:xfrm flipH="1" flipV="1">
              <a:off x="3568" y="1878"/>
              <a:ext cx="149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 anchorCtr="1"/>
            <a:lstStyle/>
            <a:p>
              <a:endParaRPr lang="zh-TW" altLang="en-US"/>
            </a:p>
          </p:txBody>
        </p:sp>
        <p:sp>
          <p:nvSpPr>
            <p:cNvPr id="5138" name="Text Box 12"/>
            <p:cNvSpPr txBox="1">
              <a:spLocks noChangeArrowheads="1"/>
            </p:cNvSpPr>
            <p:nvPr/>
          </p:nvSpPr>
          <p:spPr bwMode="white">
            <a:xfrm>
              <a:off x="1653" y="2155"/>
              <a:ext cx="79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TW" b="1">
                  <a:latin typeface="Times New Roman" pitchFamily="18" charset="0"/>
                </a:rPr>
                <a:t>retrieved documents</a:t>
              </a:r>
            </a:p>
          </p:txBody>
        </p:sp>
        <p:sp>
          <p:nvSpPr>
            <p:cNvPr id="5139" name="Text Box 13"/>
            <p:cNvSpPr txBox="1">
              <a:spLocks noChangeArrowheads="1"/>
            </p:cNvSpPr>
            <p:nvPr/>
          </p:nvSpPr>
          <p:spPr bwMode="white">
            <a:xfrm>
              <a:off x="3238" y="2155"/>
              <a:ext cx="79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TW" b="1">
                  <a:latin typeface="Times New Roman" pitchFamily="18" charset="0"/>
                </a:rPr>
                <a:t>relevant documents</a:t>
              </a:r>
            </a:p>
          </p:txBody>
        </p:sp>
      </p:grpSp>
      <p:grpSp>
        <p:nvGrpSpPr>
          <p:cNvPr id="5125" name="Group 21"/>
          <p:cNvGrpSpPr>
            <a:grpSpLocks noChangeAspect="1"/>
          </p:cNvGrpSpPr>
          <p:nvPr/>
        </p:nvGrpSpPr>
        <p:grpSpPr bwMode="auto">
          <a:xfrm>
            <a:off x="3679825" y="1837054"/>
            <a:ext cx="3274695" cy="1588771"/>
            <a:chOff x="2318" y="1141"/>
            <a:chExt cx="1719" cy="834"/>
          </a:xfrm>
        </p:grpSpPr>
        <p:sp>
          <p:nvSpPr>
            <p:cNvPr id="5128" name="Text Box 14"/>
            <p:cNvSpPr txBox="1">
              <a:spLocks noChangeArrowheads="1"/>
            </p:cNvSpPr>
            <p:nvPr/>
          </p:nvSpPr>
          <p:spPr bwMode="white">
            <a:xfrm>
              <a:off x="2318" y="1141"/>
              <a:ext cx="1542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b="1" dirty="0" smtClean="0">
                  <a:latin typeface="Times New Roman" pitchFamily="18" charset="0"/>
                </a:rPr>
                <a:t>Precision rate =</a:t>
              </a:r>
              <a:endParaRPr lang="en-US" altLang="zh-TW" sz="2000" b="1" dirty="0">
                <a:latin typeface="Times New Roman" pitchFamily="18" charset="0"/>
              </a:endParaRPr>
            </a:p>
            <a:p>
              <a:pPr eaLnBrk="1" hangingPunct="1">
                <a:spcBef>
                  <a:spcPct val="100000"/>
                </a:spcBef>
              </a:pPr>
              <a:r>
                <a:rPr lang="en-US" altLang="zh-TW" sz="2000" b="1" dirty="0">
                  <a:latin typeface="Times New Roman" pitchFamily="18" charset="0"/>
                </a:rPr>
                <a:t>Recall rate =		</a:t>
              </a:r>
            </a:p>
          </p:txBody>
        </p:sp>
        <p:grpSp>
          <p:nvGrpSpPr>
            <p:cNvPr id="5129" name="Group 20"/>
            <p:cNvGrpSpPr>
              <a:grpSpLocks/>
            </p:cNvGrpSpPr>
            <p:nvPr/>
          </p:nvGrpSpPr>
          <p:grpSpPr bwMode="auto">
            <a:xfrm>
              <a:off x="3278" y="1410"/>
              <a:ext cx="476" cy="446"/>
              <a:chOff x="3278" y="1410"/>
              <a:chExt cx="476" cy="446"/>
            </a:xfrm>
          </p:grpSpPr>
          <p:sp>
            <p:nvSpPr>
              <p:cNvPr id="5133" name="Line 15"/>
              <p:cNvSpPr>
                <a:spLocks noChangeShapeType="1"/>
              </p:cNvSpPr>
              <p:nvPr/>
            </p:nvSpPr>
            <p:spPr bwMode="white">
              <a:xfrm>
                <a:off x="3316" y="1609"/>
                <a:ext cx="4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 anchorCtr="1"/>
              <a:lstStyle/>
              <a:p>
                <a:endParaRPr lang="zh-TW" altLang="en-US" sz="2000"/>
              </a:p>
            </p:txBody>
          </p:sp>
          <p:sp>
            <p:nvSpPr>
              <p:cNvPr id="5134" name="Text Box 17"/>
              <p:cNvSpPr txBox="1">
                <a:spLocks noChangeArrowheads="1"/>
              </p:cNvSpPr>
              <p:nvPr/>
            </p:nvSpPr>
            <p:spPr bwMode="white">
              <a:xfrm>
                <a:off x="3278" y="1410"/>
                <a:ext cx="47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Ctr="1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000" b="1" dirty="0">
                    <a:latin typeface="Times New Roman" pitchFamily="18" charset="0"/>
                  </a:rPr>
                  <a:t>A A+C</a:t>
                </a:r>
              </a:p>
            </p:txBody>
          </p:sp>
        </p:grpSp>
        <p:sp>
          <p:nvSpPr>
            <p:cNvPr id="5131" name="Line 16"/>
            <p:cNvSpPr>
              <a:spLocks noChangeShapeType="1"/>
            </p:cNvSpPr>
            <p:nvPr/>
          </p:nvSpPr>
          <p:spPr bwMode="white">
            <a:xfrm>
              <a:off x="3611" y="1265"/>
              <a:ext cx="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 anchorCtr="1"/>
            <a:lstStyle/>
            <a:p>
              <a:endParaRPr lang="zh-TW" altLang="en-US" sz="2000"/>
            </a:p>
          </p:txBody>
        </p:sp>
      </p:grpSp>
      <p:sp>
        <p:nvSpPr>
          <p:cNvPr id="5126" name="Rectangle 22"/>
          <p:cNvSpPr>
            <a:spLocks noChangeArrowheads="1"/>
          </p:cNvSpPr>
          <p:nvPr/>
        </p:nvSpPr>
        <p:spPr bwMode="auto">
          <a:xfrm>
            <a:off x="3923928" y="3355057"/>
            <a:ext cx="51022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66750" lvl="1" indent="-285750">
              <a:buFontTx/>
              <a:buChar char="–"/>
            </a:pPr>
            <a:r>
              <a:rPr lang="en-US" altLang="zh-TW" sz="2400" dirty="0">
                <a:latin typeface="Times New Roman" pitchFamily="18" charset="0"/>
              </a:rPr>
              <a:t>recall rate may be difficult to evaluate, while precision rate is directly perceived by users</a:t>
            </a:r>
          </a:p>
          <a:p>
            <a:pPr marL="666750" lvl="1" indent="-285750">
              <a:buFontTx/>
              <a:buChar char="–"/>
            </a:pPr>
            <a:r>
              <a:rPr lang="en-US" altLang="zh-TW" sz="2400" dirty="0" smtClean="0">
                <a:latin typeface="Times New Roman" pitchFamily="18" charset="0"/>
              </a:rPr>
              <a:t>recall-precision </a:t>
            </a:r>
            <a:r>
              <a:rPr lang="en-US" altLang="zh-TW" sz="2400" dirty="0">
                <a:latin typeface="Times New Roman" pitchFamily="18" charset="0"/>
              </a:rPr>
              <a:t>plot </a:t>
            </a:r>
            <a:r>
              <a:rPr lang="en-US" altLang="zh-TW" sz="2400" dirty="0" smtClean="0">
                <a:latin typeface="Times New Roman" pitchFamily="18" charset="0"/>
              </a:rPr>
              <a:t>with varying thresholds</a:t>
            </a:r>
            <a:endParaRPr lang="en-US" altLang="zh-TW" sz="2400" dirty="0">
              <a:latin typeface="Times New Roman" pitchFamily="18" charset="0"/>
            </a:endParaRPr>
          </a:p>
          <a:p>
            <a:pPr marL="666750" lvl="1" indent="-285750">
              <a:spcBef>
                <a:spcPct val="20000"/>
              </a:spcBef>
              <a:buFontTx/>
              <a:buChar char="–"/>
            </a:pPr>
            <a:endParaRPr lang="en-US" altLang="zh-TW" sz="2200" dirty="0">
              <a:latin typeface="Times New Roman" pitchFamily="18" charset="0"/>
            </a:endParaRPr>
          </a:p>
        </p:txBody>
      </p:sp>
      <p:sp>
        <p:nvSpPr>
          <p:cNvPr id="5127" name="Line 23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white">
          <a:xfrm>
            <a:off x="6113492" y="1715273"/>
            <a:ext cx="90678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Ctr="1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 dirty="0">
                <a:latin typeface="Times New Roman" pitchFamily="18" charset="0"/>
              </a:rPr>
              <a:t>A </a:t>
            </a:r>
            <a:r>
              <a:rPr lang="en-US" altLang="zh-TW" sz="2000" b="1" dirty="0" smtClean="0">
                <a:latin typeface="Times New Roman" pitchFamily="18" charset="0"/>
              </a:rPr>
              <a:t> A+B</a:t>
            </a:r>
            <a:endParaRPr lang="en-US" altLang="zh-TW" sz="2000" b="1" dirty="0"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2|20.6|13.6|13.1|1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2|20.6|13.6|13.1|1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2|20.6|13.6|13.1|11.3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4606</Words>
  <Application>Microsoft Office PowerPoint</Application>
  <PresentationFormat>如螢幕大小 (4:3)</PresentationFormat>
  <Paragraphs>1135</Paragraphs>
  <Slides>67</Slides>
  <Notes>59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67</vt:i4>
      </vt:variant>
    </vt:vector>
  </HeadingPairs>
  <TitlesOfParts>
    <vt:vector size="83" baseType="lpstr">
      <vt:lpstr>MS PGothic</vt:lpstr>
      <vt:lpstr>SimSun</vt:lpstr>
      <vt:lpstr>華康魏碑體</vt:lpstr>
      <vt:lpstr>微軟正黑體</vt:lpstr>
      <vt:lpstr>新細明體</vt:lpstr>
      <vt:lpstr>標楷體</vt:lpstr>
      <vt:lpstr>Arial</vt:lpstr>
      <vt:lpstr>Benguiat Bk BT</vt:lpstr>
      <vt:lpstr>Calibri</vt:lpstr>
      <vt:lpstr>Cambria Math</vt:lpstr>
      <vt:lpstr>Times New Roman</vt:lpstr>
      <vt:lpstr>Wingdings</vt:lpstr>
      <vt:lpstr>全真魏碑體</vt:lpstr>
      <vt:lpstr>1_Office 佈景主題</vt:lpstr>
      <vt:lpstr>方程式</vt:lpstr>
      <vt:lpstr>Document</vt:lpstr>
      <vt:lpstr>PowerPoint 簡報</vt:lpstr>
      <vt:lpstr>PowerPoint 簡報</vt:lpstr>
      <vt:lpstr>PowerPoint 簡報</vt:lpstr>
      <vt:lpstr>PowerPoint 簡報</vt:lpstr>
      <vt:lpstr>Basic Approach for Spoken Content Retrieval</vt:lpstr>
      <vt:lpstr>PowerPoint 簡報</vt:lpstr>
      <vt:lpstr>PowerPoint 簡報</vt:lpstr>
      <vt:lpstr>OOV or Rare Words Handled by Subword Units</vt:lpstr>
      <vt:lpstr>Performance Measures (1/2)</vt:lpstr>
      <vt:lpstr>PowerPoint 簡報</vt:lpstr>
      <vt:lpstr>References</vt:lpstr>
      <vt:lpstr>Vector Space Model</vt:lpstr>
      <vt:lpstr>PowerPoint 簡報</vt:lpstr>
      <vt:lpstr>Difficulties in Speech-based Information Retrieval for Chinese Language</vt:lpstr>
      <vt:lpstr>Syllable-Level Indexing Features for Chinese Language</vt:lpstr>
      <vt:lpstr>Syllable-Level Statistical Features</vt:lpstr>
      <vt:lpstr>Improved Syllable-level Indexing Features </vt:lpstr>
      <vt:lpstr>Expected Term Frequencies</vt:lpstr>
      <vt:lpstr>WFST for Retrieval (1/4)</vt:lpstr>
      <vt:lpstr>WFST for Retrieval (2/4)</vt:lpstr>
      <vt:lpstr>WFST for Retrieval (3/4)</vt:lpstr>
      <vt:lpstr>WFST for Retrieval (4/4)</vt:lpstr>
      <vt:lpstr>Improved Retrieval by Training</vt:lpstr>
      <vt:lpstr>PowerPoint 簡報</vt:lpstr>
      <vt:lpstr>HMM Parameter Re-estimation</vt:lpstr>
      <vt:lpstr>References </vt:lpstr>
      <vt:lpstr>PowerPoint 簡報</vt:lpstr>
      <vt:lpstr>Pseudo-relevance Feedback (PRF) (1/3)</vt:lpstr>
      <vt:lpstr>PowerPoint 簡報</vt:lpstr>
      <vt:lpstr>Pseudo-relevance Feedback (PRF) (3/3)</vt:lpstr>
      <vt:lpstr>Improved PRF – Graph-based Approach (1/4)</vt:lpstr>
      <vt:lpstr>PowerPoint 簡報</vt:lpstr>
      <vt:lpstr>PowerPoint 簡報</vt:lpstr>
      <vt:lpstr>PowerPoint 簡報</vt:lpstr>
      <vt:lpstr>PowerPoint 簡報</vt:lpstr>
      <vt:lpstr>PageRank and Random Walk (1/2)</vt:lpstr>
      <vt:lpstr>PageRank and Random Walk (2/2)</vt:lpstr>
      <vt:lpstr>References</vt:lpstr>
      <vt:lpstr>Support Vector Machine (SVM) (1/2)</vt:lpstr>
      <vt:lpstr>Support Vector Machine (SVM) (2/2)</vt:lpstr>
      <vt:lpstr>SVM – Soft Margin</vt:lpstr>
      <vt:lpstr>SVM – Feature Mapping</vt:lpstr>
      <vt:lpstr>PowerPoint 簡報</vt:lpstr>
      <vt:lpstr>PowerPoint 簡報</vt:lpstr>
      <vt:lpstr>Improved PRF – SVM (3/3)</vt:lpstr>
      <vt:lpstr>References</vt:lpstr>
      <vt:lpstr>References</vt:lpstr>
      <vt:lpstr>Language Modeling Retrieval Approach (Text or Speech) </vt:lpstr>
      <vt:lpstr>Semantic Retrieval by Query Expansion</vt:lpstr>
      <vt:lpstr>Semantic Retrieval by Query Expansion</vt:lpstr>
      <vt:lpstr>Semantic Retrieval by Query Expansion</vt:lpstr>
      <vt:lpstr>Semantic Retrieval by Query Expansion</vt:lpstr>
      <vt:lpstr>Semantic Retrieval by Document Expansion</vt:lpstr>
      <vt:lpstr>Latent Topic Analysis</vt:lpstr>
      <vt:lpstr>References</vt:lpstr>
      <vt:lpstr>Unsupervised Spoken Term Detection (STD) with Spoken Queries</vt:lpstr>
      <vt:lpstr>Two major approaches for Unsupervised STD</vt:lpstr>
      <vt:lpstr>Template Matching</vt:lpstr>
      <vt:lpstr>Template Matching</vt:lpstr>
      <vt:lpstr>Hierarchical Agglomerative Clustering (HAC)</vt:lpstr>
      <vt:lpstr>Hierarchical Agglomerative Clustering (HAC)</vt:lpstr>
      <vt:lpstr>Model-based approach</vt:lpstr>
      <vt:lpstr>Unsupervised Pattern Discovery </vt:lpstr>
      <vt:lpstr>Unsupervised Automatic Discovery of Linguistic Structure</vt:lpstr>
      <vt:lpstr>Search Based on Model of Acoustic patterns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483</cp:revision>
  <cp:lastPrinted>2017-02-17T10:39:51Z</cp:lastPrinted>
  <dcterms:created xsi:type="dcterms:W3CDTF">2013-01-13T14:50:10Z</dcterms:created>
  <dcterms:modified xsi:type="dcterms:W3CDTF">2019-10-09T02:12:39Z</dcterms:modified>
</cp:coreProperties>
</file>