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5" r:id="rId2"/>
  </p:sldMasterIdLst>
  <p:notesMasterIdLst>
    <p:notesMasterId r:id="rId52"/>
  </p:notesMasterIdLst>
  <p:handoutMasterIdLst>
    <p:handoutMasterId r:id="rId53"/>
  </p:handout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315" r:id="rId28"/>
    <p:sldId id="298" r:id="rId29"/>
    <p:sldId id="316" r:id="rId30"/>
    <p:sldId id="317" r:id="rId31"/>
    <p:sldId id="318" r:id="rId32"/>
    <p:sldId id="320" r:id="rId33"/>
    <p:sldId id="299" r:id="rId34"/>
    <p:sldId id="300" r:id="rId35"/>
    <p:sldId id="302" r:id="rId36"/>
    <p:sldId id="301" r:id="rId37"/>
    <p:sldId id="303" r:id="rId38"/>
    <p:sldId id="308" r:id="rId39"/>
    <p:sldId id="309" r:id="rId40"/>
    <p:sldId id="310" r:id="rId41"/>
    <p:sldId id="311" r:id="rId42"/>
    <p:sldId id="312" r:id="rId43"/>
    <p:sldId id="313" r:id="rId44"/>
    <p:sldId id="304" r:id="rId45"/>
    <p:sldId id="305" r:id="rId46"/>
    <p:sldId id="306" r:id="rId47"/>
    <p:sldId id="307" r:id="rId48"/>
    <p:sldId id="314" r:id="rId49"/>
    <p:sldId id="319" r:id="rId50"/>
    <p:sldId id="321" r:id="rId51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706" y="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407"/>
    </p:cViewPr>
  </p:sorterViewPr>
  <p:notesViewPr>
    <p:cSldViewPr>
      <p:cViewPr varScale="1">
        <p:scale>
          <a:sx n="57" d="100"/>
          <a:sy n="57" d="100"/>
        </p:scale>
        <p:origin x="-3269" y="-8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11.0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96A5-4F99-48D7-96D8-00F32CD85522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2019/10/09</a:t>
            </a:fld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04B63-94F3-4FA6-A75A-393D25F18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261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4B9AF-8C5E-45AD-9A78-2D0D576E9043}" type="datetimeFigureOut">
              <a:rPr lang="zh-TW" altLang="en-US" smtClean="0"/>
              <a:t>2019/10/09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25B7B-85CA-4E5F-86F4-2B8EF28BEB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5965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6088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16798" indent="-275692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02766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543873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984980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42608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867193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308299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74940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23BAB235-481B-4A9D-83F7-7DA4C579DF9E}" type="slidenum">
              <a:rPr lang="en-US" altLang="zh-TW" smtClean="0"/>
              <a:pPr eaLnBrk="1" hangingPunct="1"/>
              <a:t>10</a:t>
            </a:fld>
            <a:endParaRPr lang="en-US" altLang="zh-TW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984" y="4713868"/>
            <a:ext cx="5435708" cy="44705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1300" b="1"/>
              <a:t>We try to </a:t>
            </a:r>
            <a:r>
              <a:rPr lang="en-US" altLang="zh-TW" b="1" smtClean="0"/>
              <a:t>analyze and organize of those spoken documents based on techniques of </a:t>
            </a:r>
            <a:r>
              <a:rPr lang="en-US" altLang="zh-TW" sz="1400" b="1"/>
              <a:t>PLSA,</a:t>
            </a:r>
          </a:p>
          <a:p>
            <a:pPr eaLnBrk="1" hangingPunct="1"/>
            <a:r>
              <a:rPr lang="en-US" altLang="zh-TW" sz="1400" b="1"/>
              <a:t>In which, terms and documents all have probabilities based on the set of latent topics</a:t>
            </a:r>
          </a:p>
          <a:p>
            <a:pPr eaLnBrk="1" hangingPunct="1"/>
            <a:endParaRPr lang="en-US" altLang="zh-TW" sz="1400" b="1"/>
          </a:p>
          <a:p>
            <a:pPr eaLnBrk="1" hangingPunct="1"/>
            <a:r>
              <a:rPr lang="en-US" altLang="zh-TW" sz="1400" b="1"/>
              <a:t>We can cluster documents </a:t>
            </a:r>
            <a:r>
              <a:rPr lang="en-US" altLang="zh-TW" sz="1400"/>
              <a:t>in a Two-dimensional Tree Structure such as this, those related documents are in the same cluster </a:t>
            </a:r>
          </a:p>
          <a:p>
            <a:pPr eaLnBrk="1" hangingPunct="1"/>
            <a:r>
              <a:rPr lang="en-US" altLang="zh-TW" sz="1400"/>
              <a:t>and the relationships among the clusters have to do with the distance on the map</a:t>
            </a:r>
          </a:p>
          <a:p>
            <a:pPr eaLnBrk="1" hangingPunct="1"/>
            <a:r>
              <a:rPr lang="en-US" altLang="zh-TW" sz="1400"/>
              <a:t>When a cluster has many documents, we can further analyze it into an other map on the next layer </a:t>
            </a:r>
            <a:endParaRPr lang="en-US" altLang="zh-TW" sz="1400" b="1"/>
          </a:p>
          <a:p>
            <a:pPr eaLnBrk="1" hangingPunct="1"/>
            <a:endParaRPr lang="en-US" altLang="zh-TW" sz="1300" b="1"/>
          </a:p>
          <a:p>
            <a:pPr eaLnBrk="1" hangingPunct="1"/>
            <a:endParaRPr lang="en-US" altLang="zh-TW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16798" indent="-275692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02766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543873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984980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42608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867193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308299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74940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6D2F15EC-6D20-4EF6-BE62-735E053438CA}" type="slidenum">
              <a:rPr lang="en-US" altLang="zh-TW" smtClean="0"/>
              <a:pPr eaLnBrk="1" hangingPunct="1"/>
              <a:t>11</a:t>
            </a:fld>
            <a:endParaRPr lang="en-US" altLang="zh-TW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984" y="4713868"/>
            <a:ext cx="5435708" cy="44705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1300" b="1"/>
              <a:t>We try to </a:t>
            </a:r>
            <a:r>
              <a:rPr lang="en-US" altLang="zh-TW" b="1" smtClean="0"/>
              <a:t>analyze and organize of those spoken documents based on techniques of </a:t>
            </a:r>
            <a:r>
              <a:rPr lang="en-US" altLang="zh-TW" sz="1400" b="1"/>
              <a:t>PLSA,</a:t>
            </a:r>
          </a:p>
          <a:p>
            <a:pPr eaLnBrk="1" hangingPunct="1"/>
            <a:r>
              <a:rPr lang="en-US" altLang="zh-TW" sz="1400" b="1"/>
              <a:t>In which, terms and documents all have probabilities based on the set of latent topics</a:t>
            </a:r>
          </a:p>
          <a:p>
            <a:pPr eaLnBrk="1" hangingPunct="1"/>
            <a:endParaRPr lang="en-US" altLang="zh-TW" sz="1400" b="1"/>
          </a:p>
          <a:p>
            <a:pPr eaLnBrk="1" hangingPunct="1"/>
            <a:r>
              <a:rPr lang="en-US" altLang="zh-TW" sz="1400" b="1"/>
              <a:t>We can cluster documents </a:t>
            </a:r>
            <a:r>
              <a:rPr lang="en-US" altLang="zh-TW" sz="1400"/>
              <a:t>in a Two-dimensional Tree Structure such as this, those related documents are in the same cluster </a:t>
            </a:r>
          </a:p>
          <a:p>
            <a:pPr eaLnBrk="1" hangingPunct="1"/>
            <a:r>
              <a:rPr lang="en-US" altLang="zh-TW" sz="1400"/>
              <a:t>and the relationships among the clusters have to do with the distance on the map</a:t>
            </a:r>
          </a:p>
          <a:p>
            <a:pPr eaLnBrk="1" hangingPunct="1"/>
            <a:r>
              <a:rPr lang="en-US" altLang="zh-TW" sz="1400"/>
              <a:t>When a cluster has many documents, we can further analyze it into an other map on the next layer </a:t>
            </a:r>
            <a:endParaRPr lang="en-US" altLang="zh-TW" sz="1400" b="1"/>
          </a:p>
          <a:p>
            <a:pPr eaLnBrk="1" hangingPunct="1"/>
            <a:endParaRPr lang="en-US" altLang="zh-TW" sz="1300" b="1"/>
          </a:p>
          <a:p>
            <a:pPr eaLnBrk="1" hangingPunct="1"/>
            <a:endParaRPr lang="en-US" altLang="zh-TW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8306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601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713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1826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ECF29-8B29-5544-9BF6-ED6F28CF70CB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402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2764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8908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424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7636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8990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8401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1690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1670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6373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8473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中翻英 英翻中 沒有哪一個一定比較長或比較短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31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中翻英 英翻中 沒有哪一個一定比較長或比較短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019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中翻英 英翻中 沒有哪一個一定比較長或比較短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/>
              <a:t>More applications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308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88180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425B7B-85CA-4E5F-86F4-2B8EF28BEB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825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08096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4630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0261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30249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26270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5634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882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33230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9302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9271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9271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9271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9271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990105A5-BE62-4C9E-A512-9A560116BDDF}" type="slidenum">
              <a:rPr lang="en-US" altLang="zh-TW" smtClean="0"/>
              <a:pPr eaLnBrk="1" hangingPunct="1"/>
              <a:t>4</a:t>
            </a:fld>
            <a:endParaRPr lang="en-US" altLang="zh-TW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0937" cy="3721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5630"/>
            <a:ext cx="5435600" cy="44679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5952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05600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9673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9673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877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2666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33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FB912-B6A8-442F-A223-2CCDCD4E41E5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8942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16798" indent="-275692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02766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543873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984980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42608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867193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308299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74940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96DDBFE4-EA22-4B4E-8BD2-44A26D0A1D07}" type="slidenum">
              <a:rPr lang="en-US" altLang="zh-TW" smtClean="0"/>
              <a:pPr eaLnBrk="1" hangingPunct="1"/>
              <a:t>8</a:t>
            </a:fld>
            <a:endParaRPr lang="en-US" altLang="zh-TW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56175" cy="3717925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984" y="4713868"/>
            <a:ext cx="5435708" cy="44674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/>
              <a:t>Scored Viterbi Integrated with Adaptive K-Nearest Neighbors (AKNN)</a:t>
            </a:r>
          </a:p>
          <a:p>
            <a:pPr lvl="1" eaLnBrk="1" hangingPunct="1"/>
            <a:r>
              <a:rPr lang="en-US" altLang="zh-TW" smtClean="0"/>
              <a:t>Starting with the automatically generated summary</a:t>
            </a:r>
          </a:p>
          <a:p>
            <a:pPr lvl="1" eaLnBrk="1" hangingPunct="1"/>
            <a:r>
              <a:rPr lang="en-US" altLang="zh-TW" smtClean="0"/>
              <a:t>Three sets of scores used : term selection scores ( key terms, title terms ), term ordering scored, title length scores</a:t>
            </a:r>
          </a:p>
          <a:p>
            <a:pPr lvl="1" eaLnBrk="1" hangingPunct="1"/>
            <a:r>
              <a:rPr lang="en-US" altLang="zh-TW" smtClean="0"/>
              <a:t>Select the top K training documents nearest to the new document using AKNN</a:t>
            </a:r>
          </a:p>
          <a:p>
            <a:pPr lvl="1" eaLnBrk="1" hangingPunct="1"/>
            <a:r>
              <a:rPr lang="en-US" altLang="zh-TW" smtClean="0"/>
              <a:t>Choose the best human-generated title of the selected training documents</a:t>
            </a:r>
          </a:p>
          <a:p>
            <a:pPr lvl="1" eaLnBrk="1" hangingPunct="1"/>
            <a:r>
              <a:rPr lang="en-US" altLang="zh-TW" smtClean="0"/>
              <a:t>Constructing the title with Viterbi Algorithm using terms selected from the automatically generated summary and the best human-generated title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16798" indent="-275692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02766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543873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1984980" indent="-220553" defTabSz="926631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42608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867193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308299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749406" indent="-220553" defTabSz="92663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0330B3E-89E7-4D9B-AE30-43D3BCAACE48}" type="slidenum">
              <a:rPr lang="en-US" altLang="zh-TW" smtClean="0"/>
              <a:pPr eaLnBrk="1" hangingPunct="1"/>
              <a:t>9</a:t>
            </a:fld>
            <a:endParaRPr lang="en-US" altLang="zh-TW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984" y="4713868"/>
            <a:ext cx="5435708" cy="44705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1300" b="1"/>
              <a:t>We try to </a:t>
            </a:r>
            <a:r>
              <a:rPr lang="en-US" altLang="zh-TW" b="1" smtClean="0"/>
              <a:t>analyze and organize of those spoken documents based on techniques of </a:t>
            </a:r>
            <a:r>
              <a:rPr lang="en-US" altLang="zh-TW" sz="1400" b="1"/>
              <a:t>PLSA,</a:t>
            </a:r>
          </a:p>
          <a:p>
            <a:pPr eaLnBrk="1" hangingPunct="1"/>
            <a:r>
              <a:rPr lang="en-US" altLang="zh-TW" sz="1400" b="1"/>
              <a:t>In which, terms and documents all have probabilities based on the set of latent topics</a:t>
            </a:r>
          </a:p>
          <a:p>
            <a:pPr eaLnBrk="1" hangingPunct="1"/>
            <a:endParaRPr lang="en-US" altLang="zh-TW" sz="1400" b="1"/>
          </a:p>
          <a:p>
            <a:pPr eaLnBrk="1" hangingPunct="1"/>
            <a:r>
              <a:rPr lang="en-US" altLang="zh-TW" sz="1400" b="1"/>
              <a:t>We can cluster documents </a:t>
            </a:r>
            <a:r>
              <a:rPr lang="en-US" altLang="zh-TW" sz="1400"/>
              <a:t>in a Two-dimensional Tree Structure such as this, those related documents are in the same cluster </a:t>
            </a:r>
          </a:p>
          <a:p>
            <a:pPr eaLnBrk="1" hangingPunct="1"/>
            <a:r>
              <a:rPr lang="en-US" altLang="zh-TW" sz="1400"/>
              <a:t>and the relationships among the clusters have to do with the distance on the map</a:t>
            </a:r>
          </a:p>
          <a:p>
            <a:pPr eaLnBrk="1" hangingPunct="1"/>
            <a:r>
              <a:rPr lang="en-US" altLang="zh-TW" sz="1400"/>
              <a:t>When a cluster has many documents, we can further analyze it into an other map on the next layer </a:t>
            </a:r>
            <a:endParaRPr lang="en-US" altLang="zh-TW" sz="1400" b="1"/>
          </a:p>
          <a:p>
            <a:pPr eaLnBrk="1" hangingPunct="1"/>
            <a:endParaRPr lang="en-US" altLang="zh-TW" sz="1300" b="1"/>
          </a:p>
          <a:p>
            <a:pPr eaLnBrk="1" hangingPunct="1"/>
            <a:endParaRPr lang="en-US" altLang="zh-TW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707B3-EC72-4582-B4BF-0AD05D6721D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7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762C2-9EC4-401F-8B04-4B023BC603F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5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0B46B-8377-445F-AA5F-0B3564C439C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56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2C478-1D9E-43B4-A113-BBC408CB0CE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0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>
            <a:lvl1pPr algn="l">
              <a:defRPr sz="3300" b="0" baseline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199"/>
            <a:ext cx="9144000" cy="5760000"/>
          </a:xfrm>
        </p:spPr>
        <p:txBody>
          <a:bodyPr>
            <a:spAutoFit/>
          </a:bodyPr>
          <a:lstStyle>
            <a:lvl1pPr>
              <a:spcBef>
                <a:spcPts val="300"/>
              </a:spcBef>
              <a:defRPr sz="2400" baseline="0">
                <a:latin typeface="Times New Roman" panose="02020603050405020304" pitchFamily="18" charset="0"/>
                <a:ea typeface="華康魏碑體" panose="03000709000000000000" pitchFamily="65" charset="-120"/>
              </a:defRPr>
            </a:lvl1pPr>
            <a:lvl2pPr>
              <a:spcBef>
                <a:spcPts val="300"/>
              </a:spcBef>
              <a:defRPr sz="2200" baseline="0">
                <a:latin typeface="Times New Roman" panose="02020603050405020304" pitchFamily="18" charset="0"/>
                <a:ea typeface="華康魏碑體" panose="03000709000000000000" pitchFamily="65" charset="-120"/>
              </a:defRPr>
            </a:lvl2pPr>
            <a:lvl3pPr>
              <a:spcBef>
                <a:spcPts val="300"/>
              </a:spcBef>
              <a:defRPr sz="2000" baseline="0">
                <a:latin typeface="Times New Roman" panose="02020603050405020304" pitchFamily="18" charset="0"/>
                <a:ea typeface="華康魏碑體" panose="03000709000000000000" pitchFamily="65" charset="-120"/>
              </a:defRPr>
            </a:lvl3pPr>
            <a:lvl4pPr>
              <a:spcBef>
                <a:spcPts val="300"/>
              </a:spcBef>
              <a:defRPr sz="1800" baseline="0">
                <a:latin typeface="Times New Roman" panose="02020603050405020304" pitchFamily="18" charset="0"/>
                <a:ea typeface="華康魏碑體" panose="03000709000000000000" pitchFamily="65" charset="-120"/>
              </a:defRPr>
            </a:lvl4pPr>
            <a:lvl5pPr>
              <a:spcBef>
                <a:spcPts val="300"/>
              </a:spcBef>
              <a:defRPr baseline="0">
                <a:latin typeface="Times New Roman" panose="02020603050405020304" pitchFamily="18" charset="0"/>
                <a:ea typeface="華康魏碑體" panose="030007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55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EC2F4-9CB8-4AD9-B2F4-86ABE72393A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268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4844E-1F2F-4EA3-9545-D88E47ED54C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178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3892-EACA-4404-90E7-258D816412D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86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A91AB-310A-44FD-9762-E5FFA49AF76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03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E6791-3E2C-4FB5-AF59-73D48B07F89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759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1D17A-1C31-4A16-B8B3-8FBC468B925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3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>
            <a:lvl1pPr algn="l">
              <a:defRPr sz="33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938992"/>
          </a:xfrm>
        </p:spPr>
        <p:txBody>
          <a:bodyPr>
            <a:spAutoFit/>
          </a:bodyPr>
          <a:lstStyle>
            <a:lvl1pPr marL="342900" indent="-342900">
              <a:buFont typeface="Times New Roman" panose="02020603050405020304" pitchFamily="18" charset="0"/>
              <a:buChar char="•"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Times New Roman" panose="02020603050405020304" pitchFamily="18" charset="0"/>
              <a:buChar char="–"/>
              <a:defRPr sz="22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Times New Roman" panose="02020603050405020304" pitchFamily="18" charset="0"/>
              <a:buChar char="•"/>
              <a:defRPr sz="20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Times New Roman" panose="02020603050405020304" pitchFamily="18" charset="0"/>
              <a:buChar char="–"/>
              <a:defRPr sz="18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Font typeface="Times New Roman" panose="02020603050405020304" pitchFamily="18" charset="0"/>
              <a:buChar char="»"/>
              <a:defRPr sz="16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781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61A4D-614F-44B9-8BF6-111361B1983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552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80479-5937-4841-A5AC-15B4B993F3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241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2FEB0-A41D-405A-A561-877B5E20499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347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58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3D955-8256-4EEF-8E0C-622206AE9BF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14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2603-C15C-4541-B758-4F87883122A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0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83060-FC5C-4318-93D9-A3CB0755DF8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5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2A343-D466-4061-A36D-ADD4FFDA3D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11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7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D0128-4E9A-41D2-ACD4-7C810C1AA80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0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046AD-F42F-4613-87F5-26FA690DF5C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6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0EAE967-0FC7-4E00-A036-3FE671418A4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13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088E85-2104-4C77-A6A8-263986A725A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2019/10/09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70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94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jpeg"/><Relationship Id="rId10" Type="http://schemas.openxmlformats.org/officeDocument/2006/relationships/image" Target="../media/image12.gif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image" Target="../media/image13.jpeg"/><Relationship Id="rId7" Type="http://schemas.openxmlformats.org/officeDocument/2006/relationships/image" Target="../media/image310.png"/><Relationship Id="rId12" Type="http://schemas.openxmlformats.org/officeDocument/2006/relationships/image" Target="../media/image330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6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2.png"/><Relationship Id="rId5" Type="http://schemas.openxmlformats.org/officeDocument/2006/relationships/image" Target="../media/image12.png"/><Relationship Id="rId15" Type="http://schemas.openxmlformats.org/officeDocument/2006/relationships/image" Target="../media/image35.png"/><Relationship Id="rId10" Type="http://schemas.openxmlformats.org/officeDocument/2006/relationships/image" Target="../media/image13.png"/><Relationship Id="rId19" Type="http://schemas.openxmlformats.org/officeDocument/2006/relationships/image" Target="../media/image39.png"/><Relationship Id="rId4" Type="http://schemas.openxmlformats.org/officeDocument/2006/relationships/image" Target="../media/image200.png"/><Relationship Id="rId9" Type="http://schemas.openxmlformats.org/officeDocument/2006/relationships/image" Target="../media/image220.png"/><Relationship Id="rId1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52.png"/><Relationship Id="rId18" Type="http://schemas.openxmlformats.org/officeDocument/2006/relationships/image" Target="../media/image16.jpeg"/><Relationship Id="rId3" Type="http://schemas.openxmlformats.org/officeDocument/2006/relationships/image" Target="../media/image41.png"/><Relationship Id="rId7" Type="http://schemas.openxmlformats.org/officeDocument/2006/relationships/image" Target="../media/image15.jpeg"/><Relationship Id="rId17" Type="http://schemas.openxmlformats.org/officeDocument/2006/relationships/image" Target="../media/image19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5" Type="http://schemas.openxmlformats.org/officeDocument/2006/relationships/image" Target="../media/image14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14.png"/><Relationship Id="rId3" Type="http://schemas.openxmlformats.org/officeDocument/2006/relationships/image" Target="../media/image96.png"/><Relationship Id="rId7" Type="http://schemas.openxmlformats.org/officeDocument/2006/relationships/image" Target="../media/image41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11" Type="http://schemas.openxmlformats.org/officeDocument/2006/relationships/image" Target="../media/image113.png"/><Relationship Id="rId5" Type="http://schemas.openxmlformats.org/officeDocument/2006/relationships/image" Target="../media/image109.png"/><Relationship Id="rId15" Type="http://schemas.openxmlformats.org/officeDocument/2006/relationships/image" Target="../media/image18.jpeg"/><Relationship Id="rId10" Type="http://schemas.openxmlformats.org/officeDocument/2006/relationships/image" Target="../media/image110.png"/><Relationship Id="rId4" Type="http://schemas.openxmlformats.org/officeDocument/2006/relationships/image" Target="../media/image97.png"/><Relationship Id="rId9" Type="http://schemas.openxmlformats.org/officeDocument/2006/relationships/image" Target="../media/image231.png"/><Relationship Id="rId14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14.png"/><Relationship Id="rId3" Type="http://schemas.openxmlformats.org/officeDocument/2006/relationships/image" Target="../media/image96.png"/><Relationship Id="rId7" Type="http://schemas.openxmlformats.org/officeDocument/2006/relationships/image" Target="../media/image41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11" Type="http://schemas.openxmlformats.org/officeDocument/2006/relationships/image" Target="../media/image113.png"/><Relationship Id="rId5" Type="http://schemas.openxmlformats.org/officeDocument/2006/relationships/image" Target="../media/image109.png"/><Relationship Id="rId15" Type="http://schemas.openxmlformats.org/officeDocument/2006/relationships/image" Target="../media/image18.jpeg"/><Relationship Id="rId10" Type="http://schemas.openxmlformats.org/officeDocument/2006/relationships/image" Target="../media/image110.png"/><Relationship Id="rId4" Type="http://schemas.openxmlformats.org/officeDocument/2006/relationships/image" Target="../media/image97.png"/><Relationship Id="rId9" Type="http://schemas.openxmlformats.org/officeDocument/2006/relationships/image" Target="../media/image26.png"/><Relationship Id="rId14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51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55.png"/><Relationship Id="rId10" Type="http://schemas.openxmlformats.org/officeDocument/2006/relationships/image" Target="../media/image48.png"/><Relationship Id="rId4" Type="http://schemas.openxmlformats.org/officeDocument/2006/relationships/image" Target="../media/image29.png"/><Relationship Id="rId9" Type="http://schemas.openxmlformats.org/officeDocument/2006/relationships/image" Target="../media/image45.png"/><Relationship Id="rId1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91.png"/><Relationship Id="rId5" Type="http://schemas.openxmlformats.org/officeDocument/2006/relationships/image" Target="../media/image301.png"/><Relationship Id="rId4" Type="http://schemas.openxmlformats.org/officeDocument/2006/relationships/image" Target="../media/image29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2195513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z="3000" dirty="0" smtClean="0">
                <a:latin typeface="Times New Roman" pitchFamily="18" charset="0"/>
              </a:rPr>
              <a:t>11.0 Spoken </a:t>
            </a:r>
            <a:r>
              <a:rPr lang="en-US" altLang="zh-TW" sz="3000" smtClean="0">
                <a:latin typeface="Times New Roman" pitchFamily="18" charset="0"/>
              </a:rPr>
              <a:t>Document Understanding </a:t>
            </a:r>
            <a:r>
              <a:rPr lang="en-US" altLang="zh-TW" sz="3000" dirty="0" smtClean="0">
                <a:latin typeface="Times New Roman" pitchFamily="18" charset="0"/>
              </a:rPr>
              <a:t>and Organization for User-content Interaction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95288" y="3644900"/>
            <a:ext cx="8424862" cy="216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marL="1619250" indent="-161925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b="1" dirty="0">
                <a:latin typeface="Times New Roman" pitchFamily="18" charset="0"/>
              </a:rPr>
              <a:t>References</a:t>
            </a:r>
            <a:r>
              <a:rPr lang="en-US" altLang="zh-TW" dirty="0">
                <a:latin typeface="Times New Roman" pitchFamily="18" charset="0"/>
              </a:rPr>
              <a:t>: 1. “Spoken Document Understanding and Organization”, IEEE Signal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dirty="0">
                <a:latin typeface="Times New Roman" pitchFamily="18" charset="0"/>
              </a:rPr>
              <a:t>                         Processing Magazine, Sept. 2005, Special Issue on Speech Technology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dirty="0">
                <a:latin typeface="Times New Roman" pitchFamily="18" charset="0"/>
              </a:rPr>
              <a:t>                         in Human-Machine Communication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dirty="0" smtClean="0">
                <a:latin typeface="Times New Roman" pitchFamily="18" charset="0"/>
              </a:rPr>
              <a:t>                     2. </a:t>
            </a:r>
            <a:r>
              <a:rPr lang="en-US" altLang="zh-TW" dirty="0">
                <a:latin typeface="Times New Roman" pitchFamily="18" charset="0"/>
              </a:rPr>
              <a:t>“Multi-layered Summarization of Spoken Document Archives by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dirty="0">
                <a:latin typeface="Times New Roman" pitchFamily="18" charset="0"/>
              </a:rPr>
              <a:t>                         Information Extraction and Semantic Structuring”, </a:t>
            </a:r>
            <a:r>
              <a:rPr lang="en-US" altLang="zh-TW" dirty="0" err="1">
                <a:latin typeface="Times New Roman" pitchFamily="18" charset="0"/>
              </a:rPr>
              <a:t>Interspeech</a:t>
            </a:r>
            <a:r>
              <a:rPr lang="en-US" altLang="zh-TW" dirty="0">
                <a:latin typeface="Times New Roman" pitchFamily="18" charset="0"/>
              </a:rPr>
              <a:t> 2006,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dirty="0">
                <a:latin typeface="Times New Roman" pitchFamily="18" charset="0"/>
              </a:rPr>
              <a:t>                         Pittsburg, USA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dirty="0">
                <a:latin typeface="Times New Roman" pitchFamily="18" charset="0"/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9473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033780"/>
            <a:ext cx="9132888" cy="16312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altLang="zh-TW" sz="2800" dirty="0" smtClean="0"/>
              <a:t>Example 2: Key-term Graph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dirty="0" smtClean="0">
                <a:solidFill>
                  <a:srgbClr val="000000"/>
                </a:solidFill>
              </a:rPr>
              <a:t>each retrieved spoken document/segment labeled by a set of key terms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dirty="0" smtClean="0">
                <a:solidFill>
                  <a:srgbClr val="000000"/>
                </a:solidFill>
              </a:rPr>
              <a:t>relationships between key terms represented by a graph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0" y="47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99335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Semantic Structuring (2/2)</a:t>
            </a:r>
          </a:p>
        </p:txBody>
      </p:sp>
      <p:grpSp>
        <p:nvGrpSpPr>
          <p:cNvPr id="37" name="群組 36"/>
          <p:cNvGrpSpPr>
            <a:grpSpLocks/>
          </p:cNvGrpSpPr>
          <p:nvPr/>
        </p:nvGrpSpPr>
        <p:grpSpPr bwMode="auto">
          <a:xfrm>
            <a:off x="152400" y="2743200"/>
            <a:ext cx="8839200" cy="3810000"/>
            <a:chOff x="152400" y="2590800"/>
            <a:chExt cx="8839200" cy="4038600"/>
          </a:xfrm>
        </p:grpSpPr>
        <p:sp>
          <p:nvSpPr>
            <p:cNvPr id="2" name="流程圖: 多重文件 1"/>
            <p:cNvSpPr/>
            <p:nvPr/>
          </p:nvSpPr>
          <p:spPr>
            <a:xfrm>
              <a:off x="5610225" y="2590800"/>
              <a:ext cx="1447800" cy="1829150"/>
            </a:xfrm>
            <a:prstGeom prst="flowChartMulti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rgbClr val="FFC000"/>
                  </a:solidFill>
                </a:rPr>
                <a:t>-----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rgbClr val="FFC000"/>
                  </a:solidFill>
                </a:rPr>
                <a:t>-----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rgbClr val="FFC000"/>
                  </a:solidFill>
                </a:rPr>
                <a:t>-----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rgbClr val="FFC000"/>
                  </a:solidFill>
                </a:rPr>
                <a:t>-----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42" name="流程圖: 多重文件 41"/>
            <p:cNvSpPr/>
            <p:nvPr/>
          </p:nvSpPr>
          <p:spPr>
            <a:xfrm>
              <a:off x="3248025" y="2590800"/>
              <a:ext cx="1447800" cy="1829150"/>
            </a:xfrm>
            <a:prstGeom prst="flowChartMulti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rgbClr val="008000"/>
                  </a:solidFill>
                </a:rPr>
                <a:t>---------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rgbClr val="008000"/>
                  </a:solidFill>
                </a:rPr>
                <a:t>---------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rgbClr val="008000"/>
                  </a:solidFill>
                </a:rPr>
                <a:t>---------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rgbClr val="008000"/>
                  </a:solidFill>
                </a:rPr>
                <a:t>---</a:t>
              </a:r>
              <a:endParaRPr lang="zh-TW" altLang="en-US" dirty="0">
                <a:solidFill>
                  <a:srgbClr val="008000"/>
                </a:solidFill>
              </a:endParaRPr>
            </a:p>
          </p:txBody>
        </p:sp>
        <p:sp>
          <p:nvSpPr>
            <p:cNvPr id="43" name="流程圖: 多重文件 42"/>
            <p:cNvSpPr/>
            <p:nvPr/>
          </p:nvSpPr>
          <p:spPr>
            <a:xfrm>
              <a:off x="809625" y="2590800"/>
              <a:ext cx="1447800" cy="1829150"/>
            </a:xfrm>
            <a:prstGeom prst="flowChartMultidocumen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rgbClr val="0033CC"/>
                  </a:solidFill>
                </a:rPr>
                <a:t>-------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rgbClr val="0033CC"/>
                  </a:solidFill>
                </a:rPr>
                <a:t>-------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rgbClr val="0033CC"/>
                  </a:solidFill>
                </a:rPr>
                <a:t>-------</a:t>
              </a:r>
            </a:p>
            <a:p>
              <a:pPr algn="ctr">
                <a:defRPr/>
              </a:pPr>
              <a:r>
                <a:rPr lang="en-US" altLang="zh-TW" dirty="0">
                  <a:solidFill>
                    <a:srgbClr val="0033CC"/>
                  </a:solidFill>
                </a:rPr>
                <a:t>----</a:t>
              </a:r>
              <a:endParaRPr lang="zh-TW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99342" name="文字方塊 2"/>
            <p:cNvSpPr txBox="1">
              <a:spLocks noChangeArrowheads="1"/>
            </p:cNvSpPr>
            <p:nvPr/>
          </p:nvSpPr>
          <p:spPr bwMode="auto">
            <a:xfrm>
              <a:off x="7543800" y="2971802"/>
              <a:ext cx="1331913" cy="97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retrieved spoken documents</a:t>
              </a:r>
              <a:endParaRPr lang="zh-TW" altLang="en-US"/>
            </a:p>
          </p:txBody>
        </p:sp>
        <p:sp>
          <p:nvSpPr>
            <p:cNvPr id="99343" name="文字方塊 44"/>
            <p:cNvSpPr txBox="1">
              <a:spLocks noChangeArrowheads="1"/>
            </p:cNvSpPr>
            <p:nvPr/>
          </p:nvSpPr>
          <p:spPr bwMode="auto">
            <a:xfrm>
              <a:off x="7543800" y="5373688"/>
              <a:ext cx="106680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key term graph</a:t>
              </a:r>
              <a:endParaRPr lang="zh-TW" altLang="en-US"/>
            </a:p>
          </p:txBody>
        </p:sp>
        <p:sp>
          <p:nvSpPr>
            <p:cNvPr id="4" name="橢圓 3"/>
            <p:cNvSpPr/>
            <p:nvPr/>
          </p:nvSpPr>
          <p:spPr>
            <a:xfrm>
              <a:off x="2362200" y="5907501"/>
              <a:ext cx="1800225" cy="721899"/>
            </a:xfrm>
            <a:prstGeom prst="ellips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Acoustic Modeling</a:t>
              </a:r>
              <a:endParaRPr lang="zh-TW" altLang="en-US" dirty="0"/>
            </a:p>
          </p:txBody>
        </p:sp>
        <p:sp>
          <p:nvSpPr>
            <p:cNvPr id="48" name="橢圓 47"/>
            <p:cNvSpPr/>
            <p:nvPr/>
          </p:nvSpPr>
          <p:spPr>
            <a:xfrm>
              <a:off x="2514600" y="4934871"/>
              <a:ext cx="1368425" cy="723583"/>
            </a:xfrm>
            <a:prstGeom prst="ellips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Viterbi search</a:t>
              </a:r>
              <a:endParaRPr lang="zh-TW" altLang="en-US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762000" y="5658454"/>
              <a:ext cx="1257300" cy="723583"/>
            </a:xfrm>
            <a:prstGeom prst="ellips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HMM</a:t>
              </a:r>
              <a:endParaRPr lang="zh-TW" altLang="en-US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4495800" y="5621433"/>
              <a:ext cx="1828800" cy="721899"/>
            </a:xfrm>
            <a:prstGeom prst="ellips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Language Modeling</a:t>
              </a:r>
              <a:endParaRPr lang="zh-TW" altLang="en-US" dirty="0"/>
            </a:p>
          </p:txBody>
        </p:sp>
        <p:sp>
          <p:nvSpPr>
            <p:cNvPr id="51" name="橢圓 50"/>
            <p:cNvSpPr/>
            <p:nvPr/>
          </p:nvSpPr>
          <p:spPr>
            <a:xfrm>
              <a:off x="5895975" y="4875975"/>
              <a:ext cx="1724025" cy="723583"/>
            </a:xfrm>
            <a:prstGeom prst="ellips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/>
                <a:t>Perplexity</a:t>
              </a:r>
              <a:endParaRPr lang="zh-TW" altLang="en-US" dirty="0"/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152400" y="4724527"/>
              <a:ext cx="8839200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endCxn id="49" idx="0"/>
            </p:cNvCxnSpPr>
            <p:nvPr/>
          </p:nvCxnSpPr>
          <p:spPr>
            <a:xfrm>
              <a:off x="1390650" y="4495673"/>
              <a:ext cx="0" cy="1162781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endCxn id="48" idx="1"/>
            </p:cNvCxnSpPr>
            <p:nvPr/>
          </p:nvCxnSpPr>
          <p:spPr>
            <a:xfrm>
              <a:off x="1635125" y="4295426"/>
              <a:ext cx="1079500" cy="747141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endCxn id="4" idx="1"/>
            </p:cNvCxnSpPr>
            <p:nvPr/>
          </p:nvCxnSpPr>
          <p:spPr>
            <a:xfrm>
              <a:off x="1533525" y="4458653"/>
              <a:ext cx="1092200" cy="1554861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endCxn id="4" idx="7"/>
            </p:cNvCxnSpPr>
            <p:nvPr/>
          </p:nvCxnSpPr>
          <p:spPr>
            <a:xfrm flipH="1">
              <a:off x="3898900" y="4295426"/>
              <a:ext cx="266700" cy="1718087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endCxn id="50" idx="0"/>
            </p:cNvCxnSpPr>
            <p:nvPr/>
          </p:nvCxnSpPr>
          <p:spPr>
            <a:xfrm flipH="1">
              <a:off x="5410200" y="4458653"/>
              <a:ext cx="523875" cy="1162781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endCxn id="50" idx="1"/>
            </p:cNvCxnSpPr>
            <p:nvPr/>
          </p:nvCxnSpPr>
          <p:spPr>
            <a:xfrm>
              <a:off x="4343400" y="4258406"/>
              <a:ext cx="420688" cy="146904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flipH="1">
              <a:off x="3457575" y="4438460"/>
              <a:ext cx="258763" cy="518287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 flipH="1">
              <a:off x="1533525" y="4409853"/>
              <a:ext cx="1809750" cy="1248601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endCxn id="51" idx="0"/>
            </p:cNvCxnSpPr>
            <p:nvPr/>
          </p:nvCxnSpPr>
          <p:spPr>
            <a:xfrm>
              <a:off x="6657975" y="4209606"/>
              <a:ext cx="100013" cy="666369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49" idx="7"/>
              <a:endCxn id="48" idx="3"/>
            </p:cNvCxnSpPr>
            <p:nvPr/>
          </p:nvCxnSpPr>
          <p:spPr>
            <a:xfrm flipV="1">
              <a:off x="1835150" y="5552440"/>
              <a:ext cx="879475" cy="212027"/>
            </a:xfrm>
            <a:prstGeom prst="line">
              <a:avLst/>
            </a:prstGeom>
            <a:ln w="1905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4" idx="0"/>
              <a:endCxn id="48" idx="4"/>
            </p:cNvCxnSpPr>
            <p:nvPr/>
          </p:nvCxnSpPr>
          <p:spPr>
            <a:xfrm flipH="1" flipV="1">
              <a:off x="3198813" y="5658454"/>
              <a:ext cx="63500" cy="249047"/>
            </a:xfrm>
            <a:prstGeom prst="line">
              <a:avLst/>
            </a:prstGeom>
            <a:ln w="1905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>
              <a:stCxn id="49" idx="5"/>
              <a:endCxn id="4" idx="2"/>
            </p:cNvCxnSpPr>
            <p:nvPr/>
          </p:nvCxnSpPr>
          <p:spPr>
            <a:xfrm flipV="1">
              <a:off x="1835150" y="6267609"/>
              <a:ext cx="527050" cy="8413"/>
            </a:xfrm>
            <a:prstGeom prst="line">
              <a:avLst/>
            </a:prstGeom>
            <a:ln w="1905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>
              <a:stCxn id="48" idx="5"/>
              <a:endCxn id="50" idx="2"/>
            </p:cNvCxnSpPr>
            <p:nvPr/>
          </p:nvCxnSpPr>
          <p:spPr>
            <a:xfrm>
              <a:off x="3683000" y="5552440"/>
              <a:ext cx="812800" cy="430784"/>
            </a:xfrm>
            <a:prstGeom prst="line">
              <a:avLst/>
            </a:prstGeom>
            <a:ln w="1905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>
              <a:stCxn id="4" idx="6"/>
              <a:endCxn id="50" idx="3"/>
            </p:cNvCxnSpPr>
            <p:nvPr/>
          </p:nvCxnSpPr>
          <p:spPr>
            <a:xfrm flipV="1">
              <a:off x="4162425" y="6239002"/>
              <a:ext cx="601663" cy="28607"/>
            </a:xfrm>
            <a:prstGeom prst="line">
              <a:avLst/>
            </a:prstGeom>
            <a:ln w="1905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/>
            <p:cNvCxnSpPr>
              <a:stCxn id="50" idx="7"/>
              <a:endCxn id="51" idx="3"/>
            </p:cNvCxnSpPr>
            <p:nvPr/>
          </p:nvCxnSpPr>
          <p:spPr>
            <a:xfrm flipV="1">
              <a:off x="6056313" y="5493544"/>
              <a:ext cx="92075" cy="233902"/>
            </a:xfrm>
            <a:prstGeom prst="line">
              <a:avLst/>
            </a:prstGeom>
            <a:ln w="1905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646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0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079500"/>
            <a:ext cx="9132888" cy="830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altLang="zh-TW" sz="2400" dirty="0" smtClean="0"/>
              <a:t>An example: user-system interaction modeled as a Markov Decision Process (MDP)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47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0359" name="Rectangle 2"/>
          <p:cNvSpPr txBox="1">
            <a:spLocks noChangeArrowheads="1"/>
          </p:cNvSpPr>
          <p:nvPr/>
        </p:nvSpPr>
        <p:spPr bwMode="auto">
          <a:xfrm>
            <a:off x="0" y="0"/>
            <a:ext cx="91328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Multi-modal </a:t>
            </a:r>
            <a:r>
              <a:rPr lang="en-US" altLang="zh-TW" sz="3600" b="1" dirty="0" smtClean="0">
                <a:latin typeface="Times New Roman" pitchFamily="18" charset="0"/>
                <a:cs typeface="Times New Roman" pitchFamily="18" charset="0"/>
              </a:rPr>
              <a:t>Dialogue</a:t>
            </a:r>
            <a:endParaRPr lang="en-US" altLang="zh-TW" sz="3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1562" name="群組 1"/>
          <p:cNvGrpSpPr>
            <a:grpSpLocks/>
          </p:cNvGrpSpPr>
          <p:nvPr/>
        </p:nvGrpSpPr>
        <p:grpSpPr bwMode="auto">
          <a:xfrm>
            <a:off x="457200" y="1951038"/>
            <a:ext cx="8305800" cy="2316162"/>
            <a:chOff x="1066800" y="3788190"/>
            <a:chExt cx="7119258" cy="2934873"/>
          </a:xfrm>
        </p:grpSpPr>
        <p:sp>
          <p:nvSpPr>
            <p:cNvPr id="37" name="AutoShape 46"/>
            <p:cNvSpPr>
              <a:spLocks noChangeArrowheads="1"/>
            </p:cNvSpPr>
            <p:nvPr/>
          </p:nvSpPr>
          <p:spPr bwMode="auto">
            <a:xfrm>
              <a:off x="5050972" y="3788190"/>
              <a:ext cx="1427390" cy="1011817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80000" bIns="36000" anchor="ctr"/>
            <a:lstStyle/>
            <a:p>
              <a:pPr algn="ctr">
                <a:defRPr/>
              </a:pPr>
              <a:r>
                <a:rPr lang="en-US" altLang="zh-TW" sz="1400" dirty="0">
                  <a:latin typeface="+mn-lt"/>
                </a:rPr>
                <a:t>Key Terms/</a:t>
              </a:r>
            </a:p>
            <a:p>
              <a:pPr algn="ctr">
                <a:defRPr/>
              </a:pPr>
              <a:r>
                <a:rPr lang="en-US" altLang="zh-TW" sz="1400" dirty="0">
                  <a:latin typeface="+mn-lt"/>
                </a:rPr>
                <a:t>Titles/Summaries</a:t>
              </a:r>
              <a:endParaRPr lang="zh-TW" altLang="en-US" sz="1400" dirty="0">
                <a:latin typeface="+mn-lt"/>
              </a:endParaRPr>
            </a:p>
          </p:txBody>
        </p:sp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6509658" y="4411775"/>
              <a:ext cx="493940" cy="372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400">
                <a:latin typeface="+mn-lt"/>
              </a:endParaRPr>
            </a:p>
          </p:txBody>
        </p:sp>
        <p:sp>
          <p:nvSpPr>
            <p:cNvPr id="39" name="AutoShape 45"/>
            <p:cNvSpPr>
              <a:spLocks noChangeArrowheads="1"/>
            </p:cNvSpPr>
            <p:nvPr/>
          </p:nvSpPr>
          <p:spPr bwMode="auto">
            <a:xfrm>
              <a:off x="7032172" y="4452007"/>
              <a:ext cx="1153886" cy="1601206"/>
            </a:xfrm>
            <a:prstGeom prst="can">
              <a:avLst>
                <a:gd name="adj" fmla="val 25000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altLang="zh-TW" sz="1400" dirty="0">
                  <a:latin typeface="+mn-lt"/>
                </a:rPr>
                <a:t>Spoken</a:t>
              </a:r>
            </a:p>
            <a:p>
              <a:pPr algn="ctr">
                <a:defRPr/>
              </a:pPr>
              <a:r>
                <a:rPr lang="en-US" altLang="zh-TW" sz="1400" dirty="0">
                  <a:latin typeface="+mn-lt"/>
                </a:rPr>
                <a:t>Archives</a:t>
              </a:r>
            </a:p>
          </p:txBody>
        </p:sp>
        <p:sp>
          <p:nvSpPr>
            <p:cNvPr id="100367" name="Rectangle 10"/>
            <p:cNvSpPr>
              <a:spLocks noChangeAspect="1" noChangeArrowheads="1"/>
            </p:cNvSpPr>
            <p:nvPr/>
          </p:nvSpPr>
          <p:spPr bwMode="auto">
            <a:xfrm>
              <a:off x="1066800" y="5057775"/>
              <a:ext cx="776288" cy="428625"/>
            </a:xfrm>
            <a:prstGeom prst="rect">
              <a:avLst/>
            </a:prstGeom>
            <a:solidFill>
              <a:srgbClr val="00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TW" sz="1400"/>
                <a:t>User</a:t>
              </a:r>
            </a:p>
          </p:txBody>
        </p:sp>
        <p:sp>
          <p:nvSpPr>
            <p:cNvPr id="41" name="Text Box 11"/>
            <p:cNvSpPr txBox="1">
              <a:spLocks noChangeAspect="1" noChangeArrowheads="1"/>
            </p:cNvSpPr>
            <p:nvPr/>
          </p:nvSpPr>
          <p:spPr bwMode="auto">
            <a:xfrm>
              <a:off x="3686176" y="6167871"/>
              <a:ext cx="1676400" cy="37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1400" dirty="0">
                  <a:latin typeface="+mn-lt"/>
                </a:rPr>
                <a:t> </a:t>
              </a:r>
              <a:r>
                <a:rPr lang="en-US" altLang="zh-TW" sz="1400" dirty="0" smtClean="0">
                  <a:latin typeface="+mn-lt"/>
                </a:rPr>
                <a:t>Retrieved Results</a:t>
              </a:r>
              <a:endParaRPr lang="en-US" altLang="zh-TW" sz="1400" dirty="0">
                <a:latin typeface="+mn-lt"/>
              </a:endParaRPr>
            </a:p>
          </p:txBody>
        </p:sp>
        <p:sp>
          <p:nvSpPr>
            <p:cNvPr id="100369" name="Line 14"/>
            <p:cNvSpPr>
              <a:spLocks noChangeAspect="1" noChangeShapeType="1"/>
            </p:cNvSpPr>
            <p:nvPr/>
          </p:nvSpPr>
          <p:spPr bwMode="auto">
            <a:xfrm flipH="1">
              <a:off x="3725863" y="6477000"/>
              <a:ext cx="15843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  <p:sp>
          <p:nvSpPr>
            <p:cNvPr id="100370" name="Line 15"/>
            <p:cNvSpPr>
              <a:spLocks noChangeAspect="1" noChangeShapeType="1"/>
            </p:cNvSpPr>
            <p:nvPr/>
          </p:nvSpPr>
          <p:spPr bwMode="auto">
            <a:xfrm flipH="1" flipV="1">
              <a:off x="3733800" y="5676900"/>
              <a:ext cx="0" cy="792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  <p:sp>
          <p:nvSpPr>
            <p:cNvPr id="47" name="Rectangle 16"/>
            <p:cNvSpPr>
              <a:spLocks noChangeAspect="1" noChangeArrowheads="1"/>
            </p:cNvSpPr>
            <p:nvPr/>
          </p:nvSpPr>
          <p:spPr bwMode="auto">
            <a:xfrm>
              <a:off x="5362576" y="6198045"/>
              <a:ext cx="1061357" cy="525018"/>
            </a:xfrm>
            <a:prstGeom prst="rect">
              <a:avLst/>
            </a:prstGeom>
            <a:solidFill>
              <a:srgbClr val="B7B7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altLang="zh-TW" sz="1400" dirty="0">
                  <a:latin typeface="+mn-lt"/>
                </a:rPr>
                <a:t>Retrieval</a:t>
              </a:r>
            </a:p>
            <a:p>
              <a:pPr algn="ctr">
                <a:defRPr/>
              </a:pPr>
              <a:r>
                <a:rPr lang="en-US" altLang="zh-TW" sz="1400" dirty="0">
                  <a:latin typeface="+mn-lt"/>
                </a:rPr>
                <a:t>Engine</a:t>
              </a:r>
            </a:p>
          </p:txBody>
        </p:sp>
        <p:sp>
          <p:nvSpPr>
            <p:cNvPr id="52" name="Rectangle 17"/>
            <p:cNvSpPr>
              <a:spLocks noChangeAspect="1" noChangeArrowheads="1"/>
            </p:cNvSpPr>
            <p:nvPr/>
          </p:nvSpPr>
          <p:spPr bwMode="auto">
            <a:xfrm>
              <a:off x="2065564" y="4415798"/>
              <a:ext cx="572861" cy="376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TW" sz="1400" dirty="0">
                  <a:latin typeface="+mn-lt"/>
                </a:rPr>
                <a:t>Query</a:t>
              </a:r>
            </a:p>
          </p:txBody>
        </p:sp>
        <p:cxnSp>
          <p:nvCxnSpPr>
            <p:cNvPr id="100373" name="AutoShape 18"/>
            <p:cNvCxnSpPr>
              <a:cxnSpLocks noChangeAspect="1" noChangeShapeType="1"/>
              <a:stCxn id="100367" idx="0"/>
            </p:cNvCxnSpPr>
            <p:nvPr/>
          </p:nvCxnSpPr>
          <p:spPr bwMode="auto">
            <a:xfrm rot="5400000" flipH="1" flipV="1">
              <a:off x="1530351" y="4551362"/>
              <a:ext cx="430212" cy="582613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374" name="Rectangle 21"/>
            <p:cNvSpPr>
              <a:spLocks noChangeArrowheads="1"/>
            </p:cNvSpPr>
            <p:nvPr/>
          </p:nvSpPr>
          <p:spPr bwMode="auto">
            <a:xfrm>
              <a:off x="3181350" y="4648200"/>
              <a:ext cx="1085850" cy="10207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TW" sz="1400"/>
                <a:t>User</a:t>
              </a:r>
            </a:p>
            <a:p>
              <a:pPr algn="ctr"/>
              <a:r>
                <a:rPr lang="en-US" altLang="zh-TW" sz="1400"/>
                <a:t>Interface</a:t>
              </a:r>
              <a:endParaRPr lang="zh-TW" altLang="en-US" sz="1400"/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 flipH="1">
              <a:off x="4287612" y="4343382"/>
              <a:ext cx="740229" cy="4787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400">
                <a:latin typeface="+mn-lt"/>
              </a:endParaRPr>
            </a:p>
          </p:txBody>
        </p:sp>
        <p:sp>
          <p:nvSpPr>
            <p:cNvPr id="100376" name="AutoShape 6"/>
            <p:cNvSpPr>
              <a:spLocks noChangeArrowheads="1"/>
            </p:cNvSpPr>
            <p:nvPr/>
          </p:nvSpPr>
          <p:spPr bwMode="auto">
            <a:xfrm>
              <a:off x="2133600" y="5056094"/>
              <a:ext cx="914400" cy="438148"/>
            </a:xfrm>
            <a:prstGeom prst="leftRightArrow">
              <a:avLst>
                <a:gd name="adj1" fmla="val 50000"/>
                <a:gd name="adj2" fmla="val 62309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 sz="1400"/>
            </a:p>
          </p:txBody>
        </p:sp>
        <p:sp>
          <p:nvSpPr>
            <p:cNvPr id="59" name="Text Box 7"/>
            <p:cNvSpPr txBox="1">
              <a:spLocks noChangeAspect="1" noChangeArrowheads="1"/>
            </p:cNvSpPr>
            <p:nvPr/>
          </p:nvSpPr>
          <p:spPr bwMode="auto">
            <a:xfrm>
              <a:off x="2111829" y="5691131"/>
              <a:ext cx="979714" cy="637666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1400" dirty="0">
                  <a:latin typeface="+mn-lt"/>
                </a:rPr>
                <a:t>Multi-modal Dialogue</a:t>
              </a:r>
            </a:p>
          </p:txBody>
        </p:sp>
        <p:sp>
          <p:nvSpPr>
            <p:cNvPr id="100378" name="Rectangle 21"/>
            <p:cNvSpPr>
              <a:spLocks noChangeArrowheads="1"/>
            </p:cNvSpPr>
            <p:nvPr/>
          </p:nvSpPr>
          <p:spPr bwMode="auto">
            <a:xfrm>
              <a:off x="4767263" y="5105400"/>
              <a:ext cx="1633537" cy="762000"/>
            </a:xfrm>
            <a:prstGeom prst="rect">
              <a:avLst/>
            </a:prstGeom>
            <a:solidFill>
              <a:srgbClr val="92D05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TW" sz="1400"/>
                <a:t>Semantic</a:t>
              </a:r>
            </a:p>
            <a:p>
              <a:pPr algn="ctr"/>
              <a:r>
                <a:rPr lang="en-US" altLang="zh-TW" sz="1400"/>
                <a:t>Structuring</a:t>
              </a:r>
              <a:endParaRPr lang="zh-TW" altLang="en-US" sz="1400"/>
            </a:p>
          </p:txBody>
        </p:sp>
        <p:sp>
          <p:nvSpPr>
            <p:cNvPr id="67" name="Line 47"/>
            <p:cNvSpPr>
              <a:spLocks noChangeShapeType="1"/>
            </p:cNvSpPr>
            <p:nvPr/>
          </p:nvSpPr>
          <p:spPr bwMode="auto">
            <a:xfrm>
              <a:off x="6430736" y="5391407"/>
              <a:ext cx="5864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400">
                <a:latin typeface="+mn-lt"/>
              </a:endParaRPr>
            </a:p>
          </p:txBody>
        </p:sp>
        <p:sp>
          <p:nvSpPr>
            <p:cNvPr id="68" name="Line 47"/>
            <p:cNvSpPr>
              <a:spLocks noChangeShapeType="1"/>
            </p:cNvSpPr>
            <p:nvPr/>
          </p:nvSpPr>
          <p:spPr bwMode="auto">
            <a:xfrm flipV="1">
              <a:off x="6474279" y="5944588"/>
              <a:ext cx="521154" cy="458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400">
                <a:latin typeface="+mn-lt"/>
              </a:endParaRPr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 flipH="1">
              <a:off x="5791201" y="4800007"/>
              <a:ext cx="0" cy="315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400">
                <a:latin typeface="+mn-lt"/>
              </a:endParaRPr>
            </a:p>
          </p:txBody>
        </p:sp>
        <p:sp>
          <p:nvSpPr>
            <p:cNvPr id="70" name="Line 43"/>
            <p:cNvSpPr>
              <a:spLocks noChangeShapeType="1"/>
            </p:cNvSpPr>
            <p:nvPr/>
          </p:nvSpPr>
          <p:spPr bwMode="auto">
            <a:xfrm>
              <a:off x="5833383" y="5866136"/>
              <a:ext cx="0" cy="3319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400">
                <a:latin typeface="+mn-lt"/>
              </a:endParaRPr>
            </a:p>
          </p:txBody>
        </p:sp>
        <p:sp>
          <p:nvSpPr>
            <p:cNvPr id="71" name="Line 47"/>
            <p:cNvSpPr>
              <a:spLocks noChangeShapeType="1"/>
            </p:cNvSpPr>
            <p:nvPr/>
          </p:nvSpPr>
          <p:spPr bwMode="auto">
            <a:xfrm flipV="1">
              <a:off x="4286250" y="540951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400">
                <a:latin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221480"/>
            <a:ext cx="9144000" cy="20128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Times New Roman" panose="02020603050405020304" pitchFamily="18" charset="0"/>
              <a:buChar char="•"/>
              <a:defRPr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goals</a:t>
            </a:r>
          </a:p>
          <a:p>
            <a:pPr marL="742950" lvl="1" indent="-285750">
              <a:spcBef>
                <a:spcPts val="0"/>
              </a:spcBef>
              <a:buFontTx/>
              <a:buChar char="–"/>
              <a:defRPr/>
            </a:pPr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small </a:t>
            </a:r>
            <a:r>
              <a:rPr lang="en-US" altLang="zh-TW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average number of dialogue turns (average number of </a:t>
            </a:r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user actions taken) </a:t>
            </a:r>
            <a:r>
              <a:rPr lang="en-US" altLang="zh-TW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for successful </a:t>
            </a:r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tasks (</a:t>
            </a:r>
            <a:r>
              <a:rPr lang="en-US" altLang="zh-TW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success: user’s information need satisfied</a:t>
            </a:r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spcBef>
                <a:spcPts val="0"/>
              </a:spcBef>
              <a:buFontTx/>
              <a:buChar char="–"/>
              <a:defRPr/>
            </a:pPr>
            <a:r>
              <a:rPr lang="en-US" altLang="zh-TW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less effort for user, better retrieval quality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1645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12345686\Desktop\defence\icon\Lectur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057" y="5229512"/>
            <a:ext cx="1244115" cy="158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 descr="Social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95" y="4908792"/>
            <a:ext cx="2744782" cy="1818979"/>
          </a:xfrm>
          <a:prstGeom prst="rect">
            <a:avLst/>
          </a:prstGeom>
        </p:spPr>
      </p:pic>
      <p:pic>
        <p:nvPicPr>
          <p:cNvPr id="14" name="圖片 13" descr="websites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51" y="5211101"/>
            <a:ext cx="2242571" cy="1543334"/>
          </a:xfrm>
          <a:prstGeom prst="rect">
            <a:avLst/>
          </a:prstGeom>
        </p:spPr>
      </p:pic>
      <p:pic>
        <p:nvPicPr>
          <p:cNvPr id="20" name="圖片 19" descr="Emails.g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10" y="2582780"/>
            <a:ext cx="1674513" cy="2167936"/>
          </a:xfrm>
          <a:prstGeom prst="rect">
            <a:avLst/>
          </a:prstGeom>
        </p:spPr>
      </p:pic>
      <p:pic>
        <p:nvPicPr>
          <p:cNvPr id="18" name="圖片 17" descr="books2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86" y="3096619"/>
            <a:ext cx="1765674" cy="17644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TW" sz="3600" b="1" kern="1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Spoken Document Summarization</a:t>
            </a:r>
            <a:endParaRPr lang="zh-TW" altLang="en-US" sz="3600" b="1" kern="12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600438"/>
          </a:xfrm>
        </p:spPr>
        <p:txBody>
          <a:bodyPr>
            <a:spAutoFit/>
          </a:bodyPr>
          <a:lstStyle/>
          <a:p>
            <a:r>
              <a:rPr kumimoji="1" lang="en-US" altLang="zh-TW" sz="2600" dirty="0" smtClean="0"/>
              <a:t>Why summarization?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sz="2400" dirty="0" smtClean="0"/>
              <a:t>Huge quantities of information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sz="2400" dirty="0" smtClean="0"/>
              <a:t>Spoken content difficult to be shown on the screen and difficult to browse</a:t>
            </a:r>
            <a:endParaRPr kumimoji="1" lang="zh-TW" altLang="en-US" sz="2400" dirty="0"/>
          </a:p>
        </p:txBody>
      </p:sp>
      <p:pic>
        <p:nvPicPr>
          <p:cNvPr id="6" name="圖片 5" descr="news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85" y="2465798"/>
            <a:ext cx="2782840" cy="186450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214555" y="2138527"/>
            <a:ext cx="1960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News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articles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58374" y="4785959"/>
            <a:ext cx="181345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Websites</a:t>
            </a:r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819389" y="4514538"/>
            <a:ext cx="196041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Social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Media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542321" y="2784081"/>
            <a:ext cx="164400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Books</a:t>
            </a:r>
            <a:endParaRPr kumimoji="1"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335096" y="2163317"/>
            <a:ext cx="162806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Mails</a:t>
            </a:r>
            <a:endParaRPr kumimoji="1" lang="zh-TW" altLang="en-US" dirty="0"/>
          </a:p>
        </p:txBody>
      </p:sp>
      <p:pic>
        <p:nvPicPr>
          <p:cNvPr id="7170" name="Picture 2" descr="C:\Users\12345686\Desktop\defence\icon\News1.jp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5" y="5199081"/>
            <a:ext cx="1871590" cy="139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字方塊 24"/>
          <p:cNvSpPr txBox="1"/>
          <p:nvPr/>
        </p:nvSpPr>
        <p:spPr>
          <a:xfrm>
            <a:off x="370575" y="4809043"/>
            <a:ext cx="196041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Broadcast News</a:t>
            </a:r>
            <a:endParaRPr kumimoji="1"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13067" y="2972395"/>
            <a:ext cx="196041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Meeting</a:t>
            </a:r>
            <a:endParaRPr kumimoji="1" lang="zh-TW" altLang="en-US" dirty="0"/>
          </a:p>
        </p:txBody>
      </p:sp>
      <p:pic>
        <p:nvPicPr>
          <p:cNvPr id="7171" name="Picture 3" descr="C:\Users\12345686\Desktop\defence\icon\meeting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76" y="3360977"/>
            <a:ext cx="1810906" cy="137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2588904" y="4899676"/>
            <a:ext cx="136642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/>
              <a:t>Lecture</a:t>
            </a:r>
            <a:endParaRPr kumimoji="1" lang="zh-TW" altLang="en-US" dirty="0"/>
          </a:p>
        </p:txBody>
      </p:sp>
      <p:sp>
        <p:nvSpPr>
          <p:cNvPr id="21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2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TW" sz="3600" b="1" kern="1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Spoken Document Summarization</a:t>
            </a:r>
            <a:endParaRPr lang="zh-TW" altLang="en-US" sz="3600" b="1" kern="12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81998"/>
            <a:ext cx="8229600" cy="1988237"/>
          </a:xfrm>
        </p:spPr>
        <p:txBody>
          <a:bodyPr>
            <a:spAutoFit/>
          </a:bodyPr>
          <a:lstStyle/>
          <a:p>
            <a:r>
              <a:rPr lang="en-US" altLang="zh-TW" sz="2600" b="1" dirty="0" smtClean="0"/>
              <a:t>More difficult than text summarization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sz="2400" dirty="0" smtClean="0"/>
              <a:t>Recognition </a:t>
            </a:r>
            <a:r>
              <a:rPr lang="en-US" altLang="zh-TW" sz="2400" dirty="0"/>
              <a:t>errors, </a:t>
            </a:r>
            <a:r>
              <a:rPr lang="en-US" altLang="zh-TW" sz="2400" dirty="0" err="1" smtClean="0"/>
              <a:t>Disfluency</a:t>
            </a:r>
            <a:r>
              <a:rPr lang="en-US" altLang="zh-TW" sz="2400" dirty="0" smtClean="0"/>
              <a:t>, etc. </a:t>
            </a:r>
          </a:p>
          <a:p>
            <a:pPr lvl="1" eaLnBrk="1" hangingPunct="1">
              <a:spcBef>
                <a:spcPts val="0"/>
              </a:spcBef>
              <a:defRPr/>
            </a:pPr>
            <a:endParaRPr lang="en-US" altLang="zh-TW" sz="1800" dirty="0"/>
          </a:p>
          <a:p>
            <a:r>
              <a:rPr lang="en-US" altLang="zh-TW" sz="2600" b="1" dirty="0" smtClean="0"/>
              <a:t>Extra information not in text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sz="2400" dirty="0"/>
              <a:t>Prosody, speaker identity, emotion, etc.</a:t>
            </a:r>
          </a:p>
        </p:txBody>
      </p:sp>
      <p:pic>
        <p:nvPicPr>
          <p:cNvPr id="30" name="圖片 29" descr="audio.jpe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62" y="4073567"/>
            <a:ext cx="1684748" cy="96305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478491" y="5308922"/>
            <a:ext cx="1314576" cy="10414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ASR System</a:t>
            </a:r>
            <a:endParaRPr kumimoji="1" lang="zh-TW" altLang="en-US" dirty="0"/>
          </a:p>
        </p:txBody>
      </p:sp>
      <p:sp>
        <p:nvSpPr>
          <p:cNvPr id="22" name="圓柱 21"/>
          <p:cNvSpPr/>
          <p:nvPr/>
        </p:nvSpPr>
        <p:spPr>
          <a:xfrm>
            <a:off x="4999498" y="4596044"/>
            <a:ext cx="1683316" cy="114967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700" dirty="0" smtClean="0"/>
              <a:t>Summarization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System</a:t>
            </a:r>
            <a:endParaRPr kumimoji="1" lang="zh-TW" altLang="en-US" dirty="0"/>
          </a:p>
        </p:txBody>
      </p:sp>
      <p:cxnSp>
        <p:nvCxnSpPr>
          <p:cNvPr id="23" name="直線箭頭接點 30"/>
          <p:cNvCxnSpPr>
            <a:stCxn id="22" idx="4"/>
          </p:cNvCxnSpPr>
          <p:nvPr/>
        </p:nvCxnSpPr>
        <p:spPr>
          <a:xfrm>
            <a:off x="6682814" y="5170881"/>
            <a:ext cx="278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54"/>
          <p:cNvCxnSpPr/>
          <p:nvPr/>
        </p:nvCxnSpPr>
        <p:spPr>
          <a:xfrm flipV="1">
            <a:off x="4688373" y="5178970"/>
            <a:ext cx="309624" cy="2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944267" y="4547695"/>
                <a:ext cx="13942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,</a:t>
                </a:r>
                <a:r>
                  <a:rPr lang="en-US" altLang="zh-TW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….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267" y="4547695"/>
                <a:ext cx="1394229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2944267" y="5131156"/>
                <a:ext cx="1490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267" y="5131156"/>
                <a:ext cx="1490481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2931605" y="4542688"/>
                <a:ext cx="13942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,</a:t>
                </a:r>
                <a:r>
                  <a:rPr lang="en-US" altLang="zh-TW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….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605" y="4542688"/>
                <a:ext cx="1394229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2931605" y="5126149"/>
                <a:ext cx="1490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605" y="5126149"/>
                <a:ext cx="1490481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摺角紙張 38"/>
          <p:cNvSpPr/>
          <p:nvPr/>
        </p:nvSpPr>
        <p:spPr>
          <a:xfrm>
            <a:off x="2806480" y="4357246"/>
            <a:ext cx="1490481" cy="136960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3032855" y="4987881"/>
                <a:ext cx="1394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….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855" y="4987881"/>
                <a:ext cx="1394229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3013605" y="5131156"/>
                <a:ext cx="1324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605" y="5131156"/>
                <a:ext cx="1324892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060211" y="4928177"/>
                <a:ext cx="13942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,</a:t>
                </a:r>
                <a:r>
                  <a:rPr lang="en-US" altLang="zh-TW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….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211" y="4928177"/>
                <a:ext cx="1394229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060211" y="5511638"/>
                <a:ext cx="1490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211" y="5511638"/>
                <a:ext cx="1490481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3047549" y="4923170"/>
                <a:ext cx="13942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,</a:t>
                </a:r>
                <a:r>
                  <a:rPr lang="en-US" altLang="zh-TW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….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549" y="4923170"/>
                <a:ext cx="1394229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3047549" y="5506631"/>
                <a:ext cx="1490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549" y="5506631"/>
                <a:ext cx="1490481" cy="307777"/>
              </a:xfrm>
              <a:prstGeom prst="rect">
                <a:avLst/>
              </a:prstGeom>
              <a:blipFill rotWithShape="1">
                <a:blip r:embed="rId10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摺角紙張 48"/>
          <p:cNvSpPr/>
          <p:nvPr/>
        </p:nvSpPr>
        <p:spPr>
          <a:xfrm>
            <a:off x="3047549" y="4794147"/>
            <a:ext cx="1490481" cy="136960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TW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3209759" y="5151819"/>
                <a:ext cx="1394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….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759" y="5151819"/>
                <a:ext cx="1394229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3154053" y="5523176"/>
                <a:ext cx="1324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53" y="5523176"/>
                <a:ext cx="1324892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右括弧 52"/>
          <p:cNvSpPr/>
          <p:nvPr/>
        </p:nvSpPr>
        <p:spPr>
          <a:xfrm>
            <a:off x="3173303" y="5235675"/>
            <a:ext cx="1128826" cy="183377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3158609" y="5322319"/>
                <a:ext cx="1394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….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609" y="5322319"/>
                <a:ext cx="1394229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3185965" y="5262615"/>
                <a:ext cx="13942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,</a:t>
                </a:r>
                <a:r>
                  <a:rPr lang="en-US" altLang="zh-TW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….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965" y="5262615"/>
                <a:ext cx="1394229" cy="307777"/>
              </a:xfrm>
              <a:prstGeom prst="rect">
                <a:avLst/>
              </a:prstGeom>
              <a:blipFill rotWithShape="1">
                <a:blip r:embed="rId14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185965" y="5846076"/>
                <a:ext cx="1490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965" y="5846076"/>
                <a:ext cx="1490481" cy="307777"/>
              </a:xfrm>
              <a:prstGeom prst="rect">
                <a:avLst/>
              </a:prstGeom>
              <a:blipFill rotWithShape="1">
                <a:blip r:embed="rId10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3173303" y="5257608"/>
                <a:ext cx="13942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,</a:t>
                </a:r>
                <a:r>
                  <a:rPr lang="en-US" altLang="zh-TW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400" dirty="0" smtClean="0"/>
                  <a:t>….</a:t>
                </a:r>
                <a:endParaRPr lang="zh-TW" altLang="en-US" sz="1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303" y="5257608"/>
                <a:ext cx="1394229" cy="307777"/>
              </a:xfrm>
              <a:prstGeom prst="rect">
                <a:avLst/>
              </a:prstGeom>
              <a:blipFill rotWithShape="1">
                <a:blip r:embed="rId14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3173303" y="5841069"/>
                <a:ext cx="1490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303" y="5841069"/>
                <a:ext cx="1490481" cy="307777"/>
              </a:xfrm>
              <a:prstGeom prst="rect">
                <a:avLst/>
              </a:prstGeom>
              <a:blipFill rotWithShape="1">
                <a:blip r:embed="rId10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摺角紙張 60"/>
          <p:cNvSpPr/>
          <p:nvPr/>
        </p:nvSpPr>
        <p:spPr>
          <a:xfrm>
            <a:off x="3173303" y="5139541"/>
            <a:ext cx="1490481" cy="136960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TW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3311009" y="5474719"/>
                <a:ext cx="1394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….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09" y="5474719"/>
                <a:ext cx="1394229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3255303" y="5846076"/>
                <a:ext cx="1324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03" y="5846076"/>
                <a:ext cx="1324892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左右括弧 63"/>
          <p:cNvSpPr/>
          <p:nvPr/>
        </p:nvSpPr>
        <p:spPr>
          <a:xfrm>
            <a:off x="3274553" y="5558575"/>
            <a:ext cx="1128826" cy="183377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65" name="文字方塊 64"/>
          <p:cNvSpPr txBox="1"/>
          <p:nvPr/>
        </p:nvSpPr>
        <p:spPr>
          <a:xfrm>
            <a:off x="3154053" y="4416521"/>
            <a:ext cx="47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66" name="矩形 65"/>
          <p:cNvSpPr/>
          <p:nvPr/>
        </p:nvSpPr>
        <p:spPr>
          <a:xfrm>
            <a:off x="6961396" y="4297290"/>
            <a:ext cx="1460524" cy="1301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Summary</a:t>
            </a:r>
            <a:endParaRPr lang="en-US" altLang="zh-TW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7067712" y="5342677"/>
                <a:ext cx="13927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: selected       </a:t>
                </a:r>
                <a:b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     utterance</a:t>
                </a:r>
                <a:endParaRPr lang="zh-TW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712" y="5342677"/>
                <a:ext cx="1392708" cy="584775"/>
              </a:xfrm>
              <a:prstGeom prst="rect">
                <a:avLst/>
              </a:prstGeom>
              <a:blipFill rotWithShape="1">
                <a:blip r:embed="rId16"/>
                <a:stretch>
                  <a:fillRect t="-3125" r="-6987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7115654" y="4992257"/>
                <a:ext cx="1394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….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654" y="4992257"/>
                <a:ext cx="1394229" cy="338554"/>
              </a:xfrm>
              <a:prstGeom prst="rect">
                <a:avLst/>
              </a:prstGeom>
              <a:blipFill rotWithShape="1">
                <a:blip r:embed="rId1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 68"/>
          <p:cNvSpPr/>
          <p:nvPr/>
        </p:nvSpPr>
        <p:spPr>
          <a:xfrm>
            <a:off x="7152296" y="4754353"/>
            <a:ext cx="1460524" cy="1301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6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Summary</a:t>
            </a:r>
            <a:endParaRPr lang="en-US" altLang="zh-TW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7220112" y="5495077"/>
                <a:ext cx="13927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: selected       </a:t>
                </a:r>
                <a:b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     utterance</a:t>
                </a:r>
                <a:endParaRPr lang="zh-TW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112" y="5495077"/>
                <a:ext cx="1392708" cy="584775"/>
              </a:xfrm>
              <a:prstGeom prst="rect">
                <a:avLst/>
              </a:prstGeom>
              <a:blipFill rotWithShape="1">
                <a:blip r:embed="rId16"/>
                <a:stretch>
                  <a:fillRect t="-3125" r="-6987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7268054" y="5144657"/>
                <a:ext cx="1394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….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054" y="5144657"/>
                <a:ext cx="1394229" cy="338554"/>
              </a:xfrm>
              <a:prstGeom prst="rect">
                <a:avLst/>
              </a:prstGeom>
              <a:blipFill rotWithShape="1">
                <a:blip r:embed="rId1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7304696" y="5126149"/>
            <a:ext cx="1460524" cy="1301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6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altLang="zh-TW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7372512" y="5866873"/>
                <a:ext cx="13927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: selected       </a:t>
                </a:r>
                <a:b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     utterance</a:t>
                </a:r>
                <a:endParaRPr lang="zh-TW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512" y="5866873"/>
                <a:ext cx="1392708" cy="584775"/>
              </a:xfrm>
              <a:prstGeom prst="rect">
                <a:avLst/>
              </a:prstGeom>
              <a:blipFill rotWithShape="1">
                <a:blip r:embed="rId18"/>
                <a:stretch>
                  <a:fillRect t="-3125" r="-6987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7420454" y="5516453"/>
                <a:ext cx="1394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….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454" y="5516453"/>
                <a:ext cx="1394229" cy="338554"/>
              </a:xfrm>
              <a:prstGeom prst="rect">
                <a:avLst/>
              </a:prstGeom>
              <a:blipFill rotWithShape="1">
                <a:blip r:embed="rId1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字方塊 74"/>
          <p:cNvSpPr txBox="1"/>
          <p:nvPr/>
        </p:nvSpPr>
        <p:spPr>
          <a:xfrm>
            <a:off x="7210939" y="4355040"/>
            <a:ext cx="47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.</a:t>
            </a:r>
            <a:endParaRPr lang="zh-TW" altLang="en-US" sz="2000" b="1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267089" y="4391940"/>
            <a:ext cx="47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.</a:t>
            </a:r>
            <a:endParaRPr lang="zh-TW" altLang="en-US" sz="2000" b="1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7313614" y="4428840"/>
            <a:ext cx="47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.</a:t>
            </a:r>
            <a:endParaRPr lang="zh-TW" altLang="en-US" sz="20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190953" y="4453421"/>
            <a:ext cx="47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3227853" y="4499946"/>
            <a:ext cx="47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11" name="向下箭號 10"/>
          <p:cNvSpPr/>
          <p:nvPr/>
        </p:nvSpPr>
        <p:spPr>
          <a:xfrm>
            <a:off x="994362" y="4949388"/>
            <a:ext cx="288758" cy="31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箭頭接點 54"/>
          <p:cNvCxnSpPr/>
          <p:nvPr/>
        </p:nvCxnSpPr>
        <p:spPr>
          <a:xfrm>
            <a:off x="1793067" y="5558226"/>
            <a:ext cx="911632" cy="7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93404" y="3744227"/>
            <a:ext cx="199437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Audio Recording</a:t>
            </a:r>
            <a:endParaRPr lang="zh-TW" altLang="en-US" dirty="0"/>
          </a:p>
        </p:txBody>
      </p:sp>
      <p:cxnSp>
        <p:nvCxnSpPr>
          <p:cNvPr id="19" name="肘形接點 18"/>
          <p:cNvCxnSpPr>
            <a:stCxn id="14" idx="3"/>
            <a:endCxn id="22" idx="1"/>
          </p:cNvCxnSpPr>
          <p:nvPr/>
        </p:nvCxnSpPr>
        <p:spPr>
          <a:xfrm>
            <a:off x="2287777" y="3928893"/>
            <a:ext cx="3553379" cy="667151"/>
          </a:xfrm>
          <a:prstGeom prst="bent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C:\Users\12345686\Desktop\defence\icon\speech.png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50" y="4051245"/>
            <a:ext cx="1019824" cy="101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0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algn="l" eaLnBrk="1" hangingPunct="1"/>
            <a:r>
              <a:rPr lang="en-US" altLang="zh-TW" b="1" kern="1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Unsupervised Approach: Maximum </a:t>
            </a:r>
            <a:r>
              <a:rPr lang="en-US" altLang="zh-TW" b="1" kern="12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Margin Relevance </a:t>
            </a:r>
            <a:r>
              <a:rPr lang="en-US" altLang="zh-TW" b="1" kern="1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(MMR)</a:t>
            </a:r>
            <a:endParaRPr lang="zh-TW" altLang="en-US" b="1" kern="12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8848"/>
                <a:ext cx="8229600" cy="2410916"/>
              </a:xfrm>
            </p:spPr>
            <p:txBody>
              <a:bodyPr>
                <a:spAutoFit/>
              </a:bodyPr>
              <a:lstStyle/>
              <a:p>
                <a:pPr marL="342900" lvl="1" indent="-342900">
                  <a:buChar char="•"/>
                </a:pPr>
                <a:r>
                  <a:rPr lang="en-US" altLang="zh-TW" sz="2800" b="1" dirty="0" smtClean="0">
                    <a:cs typeface="+mn-cs"/>
                  </a:rPr>
                  <a:t>Select </a:t>
                </a:r>
                <a:r>
                  <a:rPr lang="en-US" altLang="zh-TW" sz="2800" b="1" dirty="0">
                    <a:solidFill>
                      <a:srgbClr val="00B0F0"/>
                    </a:solidFill>
                    <a:cs typeface="+mn-cs"/>
                  </a:rPr>
                  <a:t>relevant</a:t>
                </a:r>
                <a:r>
                  <a:rPr lang="en-US" altLang="zh-TW" sz="2800" b="1" dirty="0">
                    <a:cs typeface="+mn-cs"/>
                  </a:rPr>
                  <a:t> and </a:t>
                </a:r>
                <a:r>
                  <a:rPr lang="en-US" altLang="zh-TW" sz="2800" b="1" dirty="0" smtClean="0">
                    <a:solidFill>
                      <a:srgbClr val="00B0F0"/>
                    </a:solidFill>
                    <a:cs typeface="+mn-cs"/>
                  </a:rPr>
                  <a:t>non-redundant</a:t>
                </a:r>
                <a:r>
                  <a:rPr lang="en-US" altLang="zh-TW" sz="2800" b="1" dirty="0" smtClean="0">
                    <a:cs typeface="+mn-cs"/>
                  </a:rPr>
                  <a:t> </a:t>
                </a:r>
                <a:r>
                  <a:rPr lang="en-US" altLang="zh-TW" sz="2800" b="1" dirty="0">
                    <a:cs typeface="+mn-cs"/>
                  </a:rPr>
                  <a:t>sentences</a:t>
                </a:r>
              </a:p>
              <a:p>
                <a:pPr marL="914400" lvl="2" indent="0">
                  <a:spcBef>
                    <a:spcPts val="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𝑀𝑀𝑅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𝑅𝑒𝑙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λ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𝑅𝑒𝑑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</a:rPr>
                  <a:t> </a:t>
                </a:r>
                <a:endParaRPr lang="en-US" altLang="zh-TW" sz="2400" dirty="0"/>
              </a:p>
              <a:p>
                <a:pPr marL="914400" lvl="2" indent="0">
                  <a:spcBef>
                    <a:spcPts val="800"/>
                  </a:spcBef>
                  <a:buNone/>
                </a:pPr>
                <a:r>
                  <a:rPr lang="en-US" altLang="zh-TW" sz="2400" dirty="0" smtClean="0">
                    <a:solidFill>
                      <a:schemeClr val="tx1"/>
                    </a:solidFill>
                  </a:rPr>
                  <a:t>Relevance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: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/>
                      </a:rPr>
                      <m:t>𝑅𝑒𝑙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𝑆𝑖𝑚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 marL="914400" lvl="2" indent="0">
                  <a:spcBef>
                    <a:spcPts val="800"/>
                  </a:spcBef>
                  <a:buNone/>
                </a:pPr>
                <a:r>
                  <a:rPr lang="en-US" altLang="zh-TW" sz="2400" dirty="0" smtClean="0">
                    <a:solidFill>
                      <a:schemeClr val="tx1"/>
                    </a:solidFill>
                  </a:rPr>
                  <a:t>Redundancy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: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𝑅𝑒𝑑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</a:rPr>
                      <m:t>𝑆𝑖𝑚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altLang="zh-TW" sz="2400" dirty="0" smtClean="0">
                  <a:solidFill>
                    <a:srgbClr val="4A452A"/>
                  </a:solidFill>
                  <a:latin typeface="Calibri" charset="0"/>
                  <a:ea typeface="新細明體" charset="0"/>
                </a:endParaRPr>
              </a:p>
              <a:p>
                <a:pPr marL="914400" lvl="2" indent="0">
                  <a:spcBef>
                    <a:spcPts val="800"/>
                  </a:spcBef>
                  <a:buNone/>
                </a:pPr>
                <a:r>
                  <a:rPr lang="en-US" altLang="zh-TW" sz="2400" dirty="0" err="1"/>
                  <a:t>Sim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•</m:t>
                        </m:r>
                      </m:e>
                    </m:d>
                  </m:oMath>
                </a14:m>
                <a:r>
                  <a:rPr lang="en-US" altLang="zh-TW" sz="2400" dirty="0" smtClean="0">
                    <a:latin typeface="Calibri" charset="0"/>
                    <a:ea typeface="新細明體" charset="0"/>
                  </a:rPr>
                  <a:t> </a:t>
                </a:r>
                <a:r>
                  <a:rPr lang="en-US" altLang="zh-TW" sz="2400" dirty="0" smtClean="0"/>
                  <a:t>: Similarity measure</a:t>
                </a:r>
                <a:endParaRPr lang="en-US" altLang="zh-TW" sz="2400" dirty="0">
                  <a:latin typeface="Calibri" charset="0"/>
                  <a:ea typeface="新細明體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8848"/>
                <a:ext cx="8229600" cy="2410916"/>
              </a:xfrm>
              <a:blipFill rotWithShape="1">
                <a:blip r:embed="rId3"/>
                <a:stretch>
                  <a:fillRect l="-1259" t="-2532" b="-4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7"/>
              <p:cNvSpPr txBox="1">
                <a:spLocks noChangeArrowheads="1"/>
              </p:cNvSpPr>
              <p:nvPr/>
            </p:nvSpPr>
            <p:spPr bwMode="auto">
              <a:xfrm>
                <a:off x="844355" y="3732568"/>
                <a:ext cx="272330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b="1" dirty="0" smtClean="0">
                    <a:latin typeface="MS PMincho" pitchFamily="18" charset="-128"/>
                    <a:ea typeface="MS PMincho" pitchFamily="18" charset="-128"/>
                  </a:rPr>
                  <a:t>Spoken Document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/>
                        <a:cs typeface="Times New Roman" pitchFamily="18" charset="0"/>
                      </a:rPr>
                      <m:t>𝐝</m:t>
                    </m:r>
                  </m:oMath>
                </a14:m>
                <a:endParaRPr kumimoji="0" lang="zh-TW" altLang="en-US" b="1" dirty="0">
                  <a:latin typeface="MS PMincho" pitchFamily="18" charset="-128"/>
                  <a:ea typeface="MS PMincho" pitchFamily="18" charset="-128"/>
                </a:endParaRPr>
              </a:p>
            </p:txBody>
          </p:sp>
        </mc:Choice>
        <mc:Fallback xmlns="">
          <p:sp>
            <p:nvSpPr>
              <p:cNvPr id="12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4355" y="3732568"/>
                <a:ext cx="272330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018" t="-11475" b="-213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流程圖: 文件 12"/>
          <p:cNvSpPr/>
          <p:nvPr/>
        </p:nvSpPr>
        <p:spPr>
          <a:xfrm>
            <a:off x="985459" y="4086997"/>
            <a:ext cx="2016125" cy="21134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985459" y="4086997"/>
                <a:ext cx="20161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𝑢𝑡𝑡𝑒𝑟𝑎𝑛𝑐𝑒</m:t>
                      </m:r>
                      <m:r>
                        <a:rPr lang="en-US" altLang="zh-TW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𝑢𝑡𝑡𝑒𝑟𝑎𝑛𝑐𝑒</m:t>
                      </m:r>
                      <m:r>
                        <a:rPr lang="en-US" altLang="zh-TW" i="1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𝑢𝑡𝑡𝑒𝑟𝑎𝑛𝑐𝑒</m:t>
                      </m:r>
                      <m:r>
                        <a:rPr lang="en-US" altLang="zh-TW" i="1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𝑢𝑡𝑡𝑒𝑟𝑎𝑛𝑐𝑒</m:t>
                      </m:r>
                      <m:r>
                        <a:rPr lang="en-US" altLang="zh-TW" i="1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59" y="4086997"/>
                <a:ext cx="2016125" cy="20313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7"/>
          <p:cNvSpPr txBox="1">
            <a:spLocks noChangeArrowheads="1"/>
          </p:cNvSpPr>
          <p:nvPr/>
        </p:nvSpPr>
        <p:spPr bwMode="auto">
          <a:xfrm>
            <a:off x="1774446" y="5191691"/>
            <a:ext cx="46037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kumimoji="0" lang="en-US" altLang="zh-TW" dirty="0"/>
              <a:t>……</a:t>
            </a:r>
            <a:endParaRPr kumimoji="0" lang="zh-TW" alt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3118809" y="4730337"/>
            <a:ext cx="448847" cy="269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7"/>
              <p:cNvSpPr txBox="1">
                <a:spLocks noChangeArrowheads="1"/>
              </p:cNvSpPr>
              <p:nvPr/>
            </p:nvSpPr>
            <p:spPr bwMode="auto">
              <a:xfrm>
                <a:off x="3181977" y="3650010"/>
                <a:ext cx="254059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kumimoji="0" lang="en-US" altLang="zh-TW" b="1" dirty="0" smtClean="0">
                    <a:latin typeface="MS PMincho" pitchFamily="18" charset="-128"/>
                    <a:ea typeface="MS PMincho" pitchFamily="18" charset="-128"/>
                  </a:rPr>
                  <a:t>Ranked by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𝑀𝑀𝑅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0" lang="zh-TW" altLang="en-US" b="1" dirty="0">
                  <a:latin typeface="MS PMincho" pitchFamily="18" charset="-128"/>
                  <a:ea typeface="MS PMincho" pitchFamily="18" charset="-128"/>
                </a:endParaRPr>
              </a:p>
            </p:txBody>
          </p:sp>
        </mc:Choice>
        <mc:Fallback xmlns="">
          <p:sp>
            <p:nvSpPr>
              <p:cNvPr id="17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1977" y="3650010"/>
                <a:ext cx="254059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158" t="-11667" b="-2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流程圖: 卡片 17"/>
          <p:cNvSpPr/>
          <p:nvPr/>
        </p:nvSpPr>
        <p:spPr>
          <a:xfrm rot="10800000">
            <a:off x="3723017" y="3987297"/>
            <a:ext cx="1092200" cy="2102919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TW" altLang="en-US"/>
          </a:p>
        </p:txBody>
      </p:sp>
      <p:sp>
        <p:nvSpPr>
          <p:cNvPr id="19" name="文字方塊 24"/>
          <p:cNvSpPr txBox="1">
            <a:spLocks noChangeArrowheads="1"/>
          </p:cNvSpPr>
          <p:nvPr/>
        </p:nvSpPr>
        <p:spPr bwMode="auto">
          <a:xfrm>
            <a:off x="4083677" y="5075746"/>
            <a:ext cx="46166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kumimoji="0" lang="en-US" altLang="zh-TW" dirty="0" smtClean="0"/>
              <a:t>……</a:t>
            </a:r>
            <a:endParaRPr kumimoji="0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723017" y="4048667"/>
                <a:ext cx="10810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017" y="4048667"/>
                <a:ext cx="1081087" cy="120032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6"/>
          <p:cNvSpPr txBox="1">
            <a:spLocks noChangeArrowheads="1"/>
          </p:cNvSpPr>
          <p:nvPr/>
        </p:nvSpPr>
        <p:spPr bwMode="auto">
          <a:xfrm>
            <a:off x="5580112" y="3645024"/>
            <a:ext cx="30963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kumimoji="0" lang="en-US" altLang="zh-TW" b="1" dirty="0" smtClean="0">
                <a:latin typeface="MS PMincho" pitchFamily="18" charset="-128"/>
                <a:ea typeface="MS PMincho" pitchFamily="18" charset="-128"/>
              </a:rPr>
              <a:t>Presently Selected Summary S</a:t>
            </a:r>
            <a:endParaRPr kumimoji="0" lang="zh-TW" altLang="en-US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5716171" y="4054522"/>
            <a:ext cx="1439862" cy="20638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5018830" y="4747986"/>
            <a:ext cx="448847" cy="269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780326" y="4048667"/>
                <a:ext cx="1311551" cy="370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326" y="4048667"/>
                <a:ext cx="1311551" cy="37009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接點 26"/>
          <p:cNvCxnSpPr/>
          <p:nvPr/>
        </p:nvCxnSpPr>
        <p:spPr>
          <a:xfrm>
            <a:off x="4083677" y="4252963"/>
            <a:ext cx="3747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728572" y="4054522"/>
                <a:ext cx="10810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72" y="4054522"/>
                <a:ext cx="1081087" cy="120032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755801" y="5670072"/>
                <a:ext cx="1005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801" y="5670072"/>
                <a:ext cx="100573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751451" y="4322509"/>
                <a:ext cx="1375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51" y="4322509"/>
                <a:ext cx="137570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接點 31"/>
          <p:cNvCxnSpPr/>
          <p:nvPr/>
        </p:nvCxnSpPr>
        <p:spPr>
          <a:xfrm>
            <a:off x="4083677" y="4536050"/>
            <a:ext cx="3747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275846" y="5063419"/>
            <a:ext cx="461665" cy="10549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…………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740226" y="4561534"/>
                <a:ext cx="1375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226" y="4561534"/>
                <a:ext cx="137570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接點 35"/>
          <p:cNvCxnSpPr/>
          <p:nvPr/>
        </p:nvCxnSpPr>
        <p:spPr>
          <a:xfrm>
            <a:off x="4083677" y="4826587"/>
            <a:ext cx="3747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780326" y="4125753"/>
            <a:ext cx="1311551" cy="960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接點 37"/>
          <p:cNvCxnSpPr/>
          <p:nvPr/>
        </p:nvCxnSpPr>
        <p:spPr>
          <a:xfrm>
            <a:off x="4091702" y="5104112"/>
            <a:ext cx="3747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向左箭號 8"/>
          <p:cNvSpPr/>
          <p:nvPr/>
        </p:nvSpPr>
        <p:spPr>
          <a:xfrm>
            <a:off x="4987026" y="4346362"/>
            <a:ext cx="448847" cy="2390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Line 2"/>
          <p:cNvSpPr>
            <a:spLocks noChangeShapeType="1"/>
          </p:cNvSpPr>
          <p:nvPr/>
        </p:nvSpPr>
        <p:spPr bwMode="auto">
          <a:xfrm>
            <a:off x="0" y="980728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0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0" grpId="0"/>
      <p:bldP spid="33" grpId="0"/>
      <p:bldP spid="34" grpId="0"/>
      <p:bldP spid="3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/>
          <p:cNvSpPr/>
          <p:nvPr/>
        </p:nvSpPr>
        <p:spPr>
          <a:xfrm>
            <a:off x="218318" y="4646354"/>
            <a:ext cx="3068997" cy="200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517919" y="2173730"/>
            <a:ext cx="4047854" cy="2107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899157" y="2500324"/>
            <a:ext cx="1194411" cy="105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2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Summary</a:t>
            </a:r>
            <a:endParaRPr lang="en-US" altLang="zh-TW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23558" y="2839203"/>
            <a:ext cx="1194411" cy="105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2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Summary</a:t>
            </a:r>
            <a:endParaRPr lang="en-US" altLang="zh-TW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摺角紙張 33"/>
          <p:cNvSpPr/>
          <p:nvPr/>
        </p:nvSpPr>
        <p:spPr>
          <a:xfrm>
            <a:off x="627147" y="2459860"/>
            <a:ext cx="1123658" cy="10959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140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摺角紙張 34"/>
          <p:cNvSpPr/>
          <p:nvPr/>
        </p:nvSpPr>
        <p:spPr>
          <a:xfrm>
            <a:off x="919081" y="2810616"/>
            <a:ext cx="1123658" cy="10959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TW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 anchor="ctr" anchorCtr="0"/>
          <a:lstStyle/>
          <a:p>
            <a:pPr algn="l"/>
            <a:r>
              <a:rPr kumimoji="1" lang="en-US" altLang="zh-TW" sz="3300" b="1" dirty="0" smtClean="0">
                <a:latin typeface="Times New Roman" pitchFamily="18" charset="0"/>
                <a:cs typeface="Times New Roman" pitchFamily="18" charset="0"/>
              </a:rPr>
              <a:t>Supervised Approach: SVM or Similar</a:t>
            </a:r>
            <a:endParaRPr kumimoji="1"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摺角紙張 26"/>
          <p:cNvSpPr/>
          <p:nvPr/>
        </p:nvSpPr>
        <p:spPr>
          <a:xfrm>
            <a:off x="1058090" y="3117374"/>
            <a:ext cx="1123658" cy="10959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TW" sz="1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123577" y="3706291"/>
                <a:ext cx="1165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2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77" y="3706291"/>
                <a:ext cx="1165253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左右括弧 29"/>
          <p:cNvSpPr/>
          <p:nvPr/>
        </p:nvSpPr>
        <p:spPr>
          <a:xfrm>
            <a:off x="1140876" y="3491425"/>
            <a:ext cx="906378" cy="173930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1169726" y="3388737"/>
                <a:ext cx="847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200" dirty="0" smtClean="0"/>
                  <a:t>,</a:t>
                </a:r>
                <a:r>
                  <a:rPr lang="en-US" altLang="zh-TW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200" dirty="0" smtClean="0"/>
                  <a:t>….</a:t>
                </a:r>
                <a:endParaRPr lang="zh-TW" altLang="en-US" sz="12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26" y="3388737"/>
                <a:ext cx="847104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/>
          <p:cNvSpPr txBox="1"/>
          <p:nvPr/>
        </p:nvSpPr>
        <p:spPr>
          <a:xfrm>
            <a:off x="885754" y="2473935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22654" y="2501210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59554" y="2528485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3250292" y="3145961"/>
            <a:ext cx="1194411" cy="105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2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altLang="zh-TW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284496" y="3581256"/>
                <a:ext cx="13927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200" dirty="0" smtClean="0">
                    <a:latin typeface="Times New Roman" pitchFamily="18" charset="0"/>
                    <a:cs typeface="Times New Roman" pitchFamily="18" charset="0"/>
                  </a:rPr>
                  <a:t>: selected       </a:t>
                </a:r>
                <a:br>
                  <a:rPr lang="en-US" altLang="zh-TW" sz="12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1200" dirty="0" smtClean="0">
                    <a:latin typeface="Times New Roman" pitchFamily="18" charset="0"/>
                    <a:cs typeface="Times New Roman" pitchFamily="18" charset="0"/>
                  </a:rPr>
                  <a:t>     utterance</a:t>
                </a:r>
                <a:endParaRPr lang="zh-TW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496" y="3581256"/>
                <a:ext cx="1392708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284496" y="3304257"/>
                <a:ext cx="13942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200" dirty="0" smtClean="0"/>
                  <a:t>,</a:t>
                </a:r>
                <a:r>
                  <a:rPr lang="en-US" altLang="zh-TW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200" dirty="0" smtClean="0"/>
                  <a:t>….</a:t>
                </a:r>
                <a:endParaRPr lang="zh-TW" altLang="en-US" sz="12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496" y="3304257"/>
                <a:ext cx="1394229" cy="276999"/>
              </a:xfrm>
              <a:prstGeom prst="rect">
                <a:avLst/>
              </a:prstGeom>
              <a:blipFill rotWithShape="1">
                <a:blip r:embed="rId6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/>
          <p:cNvSpPr txBox="1"/>
          <p:nvPr/>
        </p:nvSpPr>
        <p:spPr>
          <a:xfrm>
            <a:off x="3092106" y="2476942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138631" y="2513842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175531" y="2541117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181748" y="2698508"/>
            <a:ext cx="71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Human labeled</a:t>
            </a:r>
            <a:endParaRPr lang="zh-TW" altLang="en-US" sz="1200" b="1" dirty="0"/>
          </a:p>
        </p:txBody>
      </p:sp>
      <p:sp>
        <p:nvSpPr>
          <p:cNvPr id="52" name="向右箭號 51"/>
          <p:cNvSpPr/>
          <p:nvPr/>
        </p:nvSpPr>
        <p:spPr>
          <a:xfrm>
            <a:off x="6242353" y="3175124"/>
            <a:ext cx="708562" cy="18347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單箭頭接點 53"/>
          <p:cNvCxnSpPr/>
          <p:nvPr/>
        </p:nvCxnSpPr>
        <p:spPr>
          <a:xfrm>
            <a:off x="2288830" y="3304257"/>
            <a:ext cx="52692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517919" y="2154480"/>
            <a:ext cx="1864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Training data</a:t>
            </a:r>
            <a:endParaRPr lang="zh-TW" altLang="en-US" sz="1600" b="1" dirty="0"/>
          </a:p>
        </p:txBody>
      </p:sp>
      <p:sp>
        <p:nvSpPr>
          <p:cNvPr id="60" name="圓柱 59"/>
          <p:cNvSpPr/>
          <p:nvPr/>
        </p:nvSpPr>
        <p:spPr>
          <a:xfrm>
            <a:off x="7153040" y="2595164"/>
            <a:ext cx="1683316" cy="1257080"/>
          </a:xfrm>
          <a:prstGeom prst="can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Binary Classification model</a:t>
            </a:r>
            <a:endParaRPr kumimoji="1" lang="zh-TW" altLang="en-US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27808" y="4496573"/>
            <a:ext cx="9144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817814" y="2870542"/>
            <a:ext cx="1328286" cy="83574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Feature Extraction</a:t>
            </a:r>
            <a:endParaRPr lang="zh-TW" altLang="en-US" dirty="0"/>
          </a:p>
        </p:txBody>
      </p:sp>
      <p:pic>
        <p:nvPicPr>
          <p:cNvPr id="68" name="圖片 67" descr="audio.jpe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1" y="4755275"/>
            <a:ext cx="1211979" cy="836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4805941" y="2347322"/>
                <a:ext cx="14673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400" dirty="0" smtClean="0">
                        <a:latin typeface="Times New Roman" pitchFamily="18" charset="0"/>
                        <a:cs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altLang="zh-TW" sz="1400" dirty="0" smtClean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dirty="0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dirty="0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1400" dirty="0" smtClean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  <m:r>
                      <a:rPr lang="en-US" altLang="zh-TW" sz="14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: Feature vector </a:t>
                </a:r>
                <a:r>
                  <a:rPr lang="en-US" altLang="zh-TW" sz="1400" dirty="0">
                    <a:latin typeface="Times New Roman" pitchFamily="18" charset="0"/>
                    <a:cs typeface="Times New Roman" pitchFamily="18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1400" i="1" dirty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400" i="1" dirty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941" y="2347322"/>
                <a:ext cx="1467375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830" t="-1163" b="-104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圓柱 69"/>
          <p:cNvSpPr/>
          <p:nvPr/>
        </p:nvSpPr>
        <p:spPr>
          <a:xfrm>
            <a:off x="5036924" y="5031014"/>
            <a:ext cx="1683316" cy="1257080"/>
          </a:xfrm>
          <a:prstGeom prst="can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Binary Classification model</a:t>
            </a:r>
            <a:endParaRPr kumimoji="1" lang="zh-TW" altLang="en-US" dirty="0"/>
          </a:p>
        </p:txBody>
      </p:sp>
      <p:cxnSp>
        <p:nvCxnSpPr>
          <p:cNvPr id="71" name="直線單箭頭接點 70"/>
          <p:cNvCxnSpPr/>
          <p:nvPr/>
        </p:nvCxnSpPr>
        <p:spPr>
          <a:xfrm flipH="1">
            <a:off x="6242353" y="3812088"/>
            <a:ext cx="948745" cy="12189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向右箭號 74"/>
          <p:cNvSpPr/>
          <p:nvPr/>
        </p:nvSpPr>
        <p:spPr>
          <a:xfrm>
            <a:off x="4498326" y="3212520"/>
            <a:ext cx="238954" cy="17621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7043608" y="4067178"/>
            <a:ext cx="188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Training phase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7036068" y="4530111"/>
            <a:ext cx="194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Testing phase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008531" y="5137447"/>
            <a:ext cx="1811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+mn-lt"/>
              </a:rPr>
              <a:t>Ranked utterances</a:t>
            </a:r>
            <a:endParaRPr lang="zh-TW" altLang="en-US" sz="14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摺角紙張 82"/>
              <p:cNvSpPr/>
              <p:nvPr/>
            </p:nvSpPr>
            <p:spPr>
              <a:xfrm>
                <a:off x="2056575" y="5111192"/>
                <a:ext cx="1123658" cy="1095963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document</a:t>
                </a:r>
                <a:endParaRPr lang="en-US" altLang="zh-TW" sz="105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zh-TW" altLang="en-US" sz="1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3" name="摺角紙張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5" y="5111192"/>
                <a:ext cx="1123658" cy="1095963"/>
              </a:xfrm>
              <a:prstGeom prst="foldedCorner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2122062" y="5700109"/>
                <a:ext cx="1165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062" y="5700109"/>
                <a:ext cx="1165253" cy="276999"/>
              </a:xfrm>
              <a:prstGeom prst="rect">
                <a:avLst/>
              </a:prstGeom>
              <a:blipFill rotWithShape="1">
                <a:blip r:embed="rId1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2168211" y="5382555"/>
                <a:ext cx="847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 smtClean="0"/>
                  <a:t>,</a:t>
                </a:r>
                <a:r>
                  <a:rPr lang="en-US" altLang="zh-TW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 smtClean="0"/>
                  <a:t>….</a:t>
                </a:r>
                <a:endParaRPr lang="zh-TW" altLang="en-US" sz="12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211" y="5382555"/>
                <a:ext cx="847104" cy="276999"/>
              </a:xfrm>
              <a:prstGeom prst="rect">
                <a:avLst/>
              </a:prstGeom>
              <a:blipFill rotWithShape="1">
                <a:blip r:embed="rId14"/>
                <a:stretch>
                  <a:fillRect t="-2222" r="-14388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矩形 85"/>
          <p:cNvSpPr/>
          <p:nvPr/>
        </p:nvSpPr>
        <p:spPr>
          <a:xfrm>
            <a:off x="3447000" y="5300219"/>
            <a:ext cx="1261349" cy="83574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Feature Extraction</a:t>
            </a:r>
            <a:endParaRPr lang="zh-TW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468475" y="5820735"/>
            <a:ext cx="1314576" cy="686921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ASR System</a:t>
            </a:r>
            <a:endParaRPr kumimoji="1" lang="zh-TW" altLang="en-US" dirty="0"/>
          </a:p>
        </p:txBody>
      </p:sp>
      <p:sp>
        <p:nvSpPr>
          <p:cNvPr id="89" name="向下箭號 88"/>
          <p:cNvSpPr/>
          <p:nvPr/>
        </p:nvSpPr>
        <p:spPr>
          <a:xfrm>
            <a:off x="995639" y="5521054"/>
            <a:ext cx="288758" cy="299681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0" name="Picture 2" descr="C:\Users\12345686\Desktop\defence\icon\speech.pn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9" y="4604012"/>
            <a:ext cx="1019824" cy="101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直線箭頭接點 54"/>
          <p:cNvCxnSpPr/>
          <p:nvPr/>
        </p:nvCxnSpPr>
        <p:spPr>
          <a:xfrm flipV="1">
            <a:off x="1795559" y="5984023"/>
            <a:ext cx="220572" cy="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1948013" y="4803400"/>
            <a:ext cx="13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/>
              <a:t>Testing data</a:t>
            </a:r>
            <a:endParaRPr lang="zh-TW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3351910" y="4768562"/>
                <a:ext cx="1546120" cy="5483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i="1" dirty="0" smtClean="0">
                        <a:latin typeface="Cambria Math"/>
                        <a:cs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altLang="zh-TW" sz="1600" dirty="0" smtClean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altLang="zh-TW" sz="1600" dirty="0" smtClean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  <m:r>
                      <a:rPr lang="en-US" altLang="zh-TW" sz="16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: Feature</a:t>
                </a:r>
              </a:p>
              <a:p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 vector </a:t>
                </a:r>
                <a:r>
                  <a:rPr lang="en-US" altLang="zh-TW" sz="1400" dirty="0">
                    <a:latin typeface="Times New Roman" pitchFamily="18" charset="0"/>
                    <a:cs typeface="Times New Roman" pitchFamily="18" charset="0"/>
                  </a:rPr>
                  <a:t>of</a:t>
                </a:r>
                <a:r>
                  <a:rPr lang="en-US" altLang="zh-TW" sz="1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zh-TW" alt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910" y="4768562"/>
                <a:ext cx="1546120" cy="548355"/>
              </a:xfrm>
              <a:prstGeom prst="rect">
                <a:avLst/>
              </a:prstGeom>
              <a:blipFill rotWithShape="1"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矩形 100"/>
          <p:cNvSpPr/>
          <p:nvPr/>
        </p:nvSpPr>
        <p:spPr>
          <a:xfrm>
            <a:off x="7074126" y="5101731"/>
            <a:ext cx="1612674" cy="136930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7191098" y="5483161"/>
            <a:ext cx="1307566" cy="676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5981373" y="1563469"/>
                <a:ext cx="295466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Binary classification problem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373" y="1563469"/>
                <a:ext cx="2954665" cy="646331"/>
              </a:xfrm>
              <a:prstGeom prst="rect">
                <a:avLst/>
              </a:prstGeom>
              <a:blipFill rotWithShape="1">
                <a:blip r:embed="rId17"/>
                <a:stretch>
                  <a:fillRect l="-1437" t="-3670" r="-3491" b="-119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向右箭號 110"/>
          <p:cNvSpPr/>
          <p:nvPr/>
        </p:nvSpPr>
        <p:spPr>
          <a:xfrm>
            <a:off x="3229942" y="5483162"/>
            <a:ext cx="217058" cy="1877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向右箭號 116"/>
          <p:cNvSpPr/>
          <p:nvPr/>
        </p:nvSpPr>
        <p:spPr>
          <a:xfrm>
            <a:off x="4737280" y="5521055"/>
            <a:ext cx="257892" cy="17905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>
            <a:off x="6750966" y="5530360"/>
            <a:ext cx="283511" cy="18773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194" name="Picture 2" descr="C:\Users\12345686\Desktop\defence\icon\label2.jpg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705" y="3379112"/>
            <a:ext cx="610327" cy="61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6596634" y="2209800"/>
            <a:ext cx="0" cy="90757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27978" y="1134592"/>
            <a:ext cx="57506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Trained with documents with human labeled summaries</a:t>
            </a:r>
            <a:endParaRPr lang="zh-TW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16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52" grpId="0" animBg="1"/>
      <p:bldP spid="60" grpId="0" animBg="1"/>
      <p:bldP spid="66" grpId="0" animBg="1"/>
      <p:bldP spid="67" grpId="0"/>
      <p:bldP spid="70" grpId="0" animBg="1"/>
      <p:bldP spid="75" grpId="0" animBg="1"/>
      <p:bldP spid="78" grpId="0"/>
      <p:bldP spid="83" grpId="0" animBg="1"/>
      <p:bldP spid="84" grpId="0"/>
      <p:bldP spid="85" grpId="0"/>
      <p:bldP spid="86" grpId="0" animBg="1"/>
      <p:bldP spid="88" grpId="0" animBg="1"/>
      <p:bldP spid="89" grpId="0" animBg="1"/>
      <p:bldP spid="99" grpId="0"/>
      <p:bldP spid="100" grpId="0"/>
      <p:bldP spid="101" grpId="0" animBg="1"/>
      <p:bldP spid="104" grpId="0" animBg="1"/>
      <p:bldP spid="110" grpId="0" animBg="1"/>
      <p:bldP spid="111" grpId="0" animBg="1"/>
      <p:bldP spid="117" grpId="0" animBg="1"/>
      <p:bldP spid="1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TW" dirty="0" smtClean="0"/>
              <a:t>Domain Adaptation of Supervised Approach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55203"/>
          </a:xfrm>
        </p:spPr>
        <p:txBody>
          <a:bodyPr>
            <a:spAutoFit/>
          </a:bodyPr>
          <a:lstStyle/>
          <a:p>
            <a:r>
              <a:rPr lang="en-US" altLang="zh-TW" sz="2800" b="1" dirty="0" smtClean="0"/>
              <a:t>Problem</a:t>
            </a:r>
          </a:p>
          <a:p>
            <a:pPr lvl="1"/>
            <a:r>
              <a:rPr lang="en-US" altLang="zh-TW" sz="2400" dirty="0"/>
              <a:t>Hard to get high quality training data</a:t>
            </a:r>
          </a:p>
          <a:p>
            <a:pPr lvl="1"/>
            <a:r>
              <a:rPr lang="en-US" altLang="zh-TW" sz="2400" dirty="0" smtClean="0"/>
              <a:t>In most cases, we have labeled </a:t>
            </a:r>
            <a:r>
              <a:rPr lang="en-US" altLang="zh-TW" sz="2400" b="1" dirty="0" smtClean="0"/>
              <a:t>out-of-domain references </a:t>
            </a:r>
            <a:r>
              <a:rPr lang="en-US" altLang="zh-TW" sz="2400" dirty="0" smtClean="0"/>
              <a:t>but not labeled </a:t>
            </a:r>
            <a:r>
              <a:rPr lang="en-US" altLang="zh-TW" sz="2400" b="1" dirty="0" smtClean="0"/>
              <a:t>target domain references</a:t>
            </a:r>
            <a:endParaRPr lang="en-US" altLang="zh-TW" sz="2400" b="1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800" dirty="0"/>
              <a:t>Goal</a:t>
            </a:r>
          </a:p>
          <a:p>
            <a:pPr lvl="1"/>
            <a:r>
              <a:rPr kumimoji="1" lang="en-US" altLang="zh-TW" sz="2400" dirty="0" smtClean="0"/>
              <a:t>Taking advantage of </a:t>
            </a:r>
            <a:r>
              <a:rPr kumimoji="1" lang="en-US" altLang="zh-TW" sz="2400" b="1" dirty="0" smtClean="0"/>
              <a:t>out-of-domain data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657625" y="3068960"/>
            <a:ext cx="5086239" cy="1842664"/>
            <a:chOff x="1657625" y="4117019"/>
            <a:chExt cx="5086239" cy="1842664"/>
          </a:xfrm>
        </p:grpSpPr>
        <p:pic>
          <p:nvPicPr>
            <p:cNvPr id="10" name="Picture 4" descr="C:\Users\12345686\Desktop\defence\icon\Lecture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052" y="4510581"/>
              <a:ext cx="1140782" cy="1449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/>
            <p:cNvSpPr txBox="1"/>
            <p:nvPr/>
          </p:nvSpPr>
          <p:spPr>
            <a:xfrm>
              <a:off x="5050524" y="4129025"/>
              <a:ext cx="1693340" cy="5847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smtClean="0"/>
                <a:t>Out-of-domain</a:t>
              </a:r>
            </a:p>
            <a:p>
              <a:pPr algn="ctr"/>
              <a:r>
                <a:rPr lang="en-US" altLang="zh-TW" sz="1600" b="1" dirty="0" smtClean="0"/>
                <a:t>(News)</a:t>
              </a:r>
              <a:endParaRPr kumimoji="1" lang="zh-TW" altLang="en-US" sz="1600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657625" y="4117019"/>
              <a:ext cx="1665637" cy="58477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smtClean="0"/>
                <a:t>Target Domain (Lecture)</a:t>
              </a:r>
              <a:endParaRPr kumimoji="1" lang="zh-TW" altLang="en-US" sz="1600" b="1" dirty="0"/>
            </a:p>
          </p:txBody>
        </p:sp>
        <p:pic>
          <p:nvPicPr>
            <p:cNvPr id="14" name="Picture 2" descr="C:\Users\12345686\Desktop\defence\icon\label2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0197" y="4801950"/>
              <a:ext cx="610327" cy="610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流程圖: 多重文件 14"/>
            <p:cNvSpPr/>
            <p:nvPr/>
          </p:nvSpPr>
          <p:spPr>
            <a:xfrm>
              <a:off x="4552854" y="4433780"/>
              <a:ext cx="385011" cy="457269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流程圖: 多重文件 18"/>
            <p:cNvSpPr/>
            <p:nvPr/>
          </p:nvSpPr>
          <p:spPr>
            <a:xfrm>
              <a:off x="3476336" y="4433779"/>
              <a:ext cx="385011" cy="457269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399798" y="4944443"/>
              <a:ext cx="461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/>
                <a:t>?</a:t>
              </a:r>
              <a:endParaRPr lang="zh-TW" altLang="en-US" sz="2000" b="1" dirty="0"/>
            </a:p>
          </p:txBody>
        </p:sp>
        <p:pic>
          <p:nvPicPr>
            <p:cNvPr id="23" name="Picture 2" descr="C:\Users\12345686\Desktop\defence\icon\News1.jp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126" y="4754244"/>
              <a:ext cx="1411797" cy="1055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3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726004" y="3957823"/>
            <a:ext cx="3732548" cy="2211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5182762" y="4370105"/>
                <a:ext cx="1194411" cy="10554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Summary</a:t>
                </a:r>
                <a:endParaRPr lang="en-US" altLang="zh-TW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62" y="4370105"/>
                <a:ext cx="1194411" cy="1055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4840496" y="4747250"/>
                <a:ext cx="1194411" cy="10554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Summary</a:t>
                </a:r>
                <a:endParaRPr lang="en-US" altLang="zh-TW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96" y="4747250"/>
                <a:ext cx="1194411" cy="10554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摺角紙張 53"/>
              <p:cNvSpPr/>
              <p:nvPr/>
            </p:nvSpPr>
            <p:spPr>
              <a:xfrm>
                <a:off x="7820626" y="4273214"/>
                <a:ext cx="1123658" cy="1095963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document</a:t>
                </a:r>
                <a:endParaRPr lang="en-US" altLang="zh-TW" sz="105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zh-TW" altLang="en-US" sz="1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4" name="摺角紙張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626" y="4273214"/>
                <a:ext cx="1123658" cy="1095963"/>
              </a:xfrm>
              <a:prstGeom prst="foldedCorner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摺角紙張 52"/>
              <p:cNvSpPr/>
              <p:nvPr/>
            </p:nvSpPr>
            <p:spPr>
              <a:xfrm>
                <a:off x="7476684" y="4663747"/>
                <a:ext cx="1123658" cy="1095963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document</a:t>
                </a:r>
                <a:endParaRPr lang="en-US" altLang="zh-TW" sz="105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zh-TW" altLang="en-US" sz="1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3" name="摺角紙張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684" y="4663747"/>
                <a:ext cx="1123658" cy="1095963"/>
              </a:xfrm>
              <a:prstGeom prst="foldedCorner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Domain Adaptation of Supervised Approach 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09402" y="4396494"/>
            <a:ext cx="1194411" cy="105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2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Summary</a:t>
            </a:r>
            <a:endParaRPr lang="en-US" altLang="zh-TW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33803" y="4735373"/>
            <a:ext cx="1194411" cy="105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2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Summary</a:t>
            </a:r>
            <a:endParaRPr lang="en-US" altLang="zh-TW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摺角紙張 7"/>
          <p:cNvSpPr/>
          <p:nvPr/>
        </p:nvSpPr>
        <p:spPr>
          <a:xfrm>
            <a:off x="537392" y="4356030"/>
            <a:ext cx="1123658" cy="10959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140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摺角紙張 8"/>
          <p:cNvSpPr/>
          <p:nvPr/>
        </p:nvSpPr>
        <p:spPr>
          <a:xfrm>
            <a:off x="829326" y="4706786"/>
            <a:ext cx="1123658" cy="10959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TW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摺角紙張 9"/>
          <p:cNvSpPr/>
          <p:nvPr/>
        </p:nvSpPr>
        <p:spPr>
          <a:xfrm>
            <a:off x="968335" y="5013544"/>
            <a:ext cx="1123658" cy="10959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TW" sz="1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33822" y="5602461"/>
                <a:ext cx="1165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2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22" y="5602461"/>
                <a:ext cx="1165253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右括弧 11"/>
          <p:cNvSpPr/>
          <p:nvPr/>
        </p:nvSpPr>
        <p:spPr>
          <a:xfrm>
            <a:off x="1051121" y="5387595"/>
            <a:ext cx="906378" cy="173930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79971" y="5284907"/>
                <a:ext cx="847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200" dirty="0" smtClean="0"/>
                  <a:t>,</a:t>
                </a:r>
                <a:r>
                  <a:rPr lang="en-US" altLang="zh-TW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200" dirty="0" smtClean="0"/>
                  <a:t>….</a:t>
                </a:r>
                <a:endParaRPr lang="zh-TW" altLang="en-US" sz="12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71" y="5284907"/>
                <a:ext cx="84710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795999" y="4370105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32899" y="4397380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69799" y="4424655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3160537" y="5042131"/>
            <a:ext cx="1194411" cy="105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2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altLang="zh-TW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002351" y="4373112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048876" y="4410012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085776" y="4437287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043868" y="4594678"/>
            <a:ext cx="71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Human labeled</a:t>
            </a:r>
            <a:endParaRPr lang="zh-TW" altLang="en-US" sz="1200" b="1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199075" y="5200427"/>
            <a:ext cx="52692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773" y="3898224"/>
            <a:ext cx="4112505" cy="2319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54774" y="3975227"/>
            <a:ext cx="226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Spoken Document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678996" y="3986698"/>
            <a:ext cx="147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肘形接點 36"/>
          <p:cNvCxnSpPr>
            <a:endCxn id="43" idx="1"/>
          </p:cNvCxnSpPr>
          <p:nvPr/>
        </p:nvCxnSpPr>
        <p:spPr>
          <a:xfrm rot="5400000" flipH="1" flipV="1">
            <a:off x="2305258" y="3207501"/>
            <a:ext cx="883117" cy="498330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995981" y="2680629"/>
            <a:ext cx="1381502" cy="668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training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直線單箭頭接點 47"/>
          <p:cNvCxnSpPr>
            <a:stCxn id="43" idx="3"/>
            <a:endCxn id="49" idx="2"/>
          </p:cNvCxnSpPr>
          <p:nvPr/>
        </p:nvCxnSpPr>
        <p:spPr>
          <a:xfrm flipV="1">
            <a:off x="4377483" y="3010898"/>
            <a:ext cx="261902" cy="420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流程圖: 磁碟 48"/>
              <p:cNvSpPr/>
              <p:nvPr/>
            </p:nvSpPr>
            <p:spPr>
              <a:xfrm>
                <a:off x="4639385" y="2622879"/>
                <a:ext cx="1530417" cy="776037"/>
              </a:xfrm>
              <a:prstGeom prst="flowChartMagneticDisk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𝑀𝑜𝑑𝑒𝑙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9" name="流程圖: 磁碟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385" y="2622879"/>
                <a:ext cx="1530417" cy="776037"/>
              </a:xfrm>
              <a:prstGeom prst="flowChartMagneticDisk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摺角紙張 49"/>
              <p:cNvSpPr/>
              <p:nvPr/>
            </p:nvSpPr>
            <p:spPr>
              <a:xfrm>
                <a:off x="7324284" y="5000012"/>
                <a:ext cx="1123658" cy="1095963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document</a:t>
                </a:r>
                <a:endParaRPr lang="en-US" altLang="zh-TW" sz="105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zh-TW" altLang="en-US" sz="1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0" name="摺角紙張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284" y="5000012"/>
                <a:ext cx="1123658" cy="1095963"/>
              </a:xfrm>
              <a:prstGeom prst="foldedCorner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7389771" y="5588929"/>
                <a:ext cx="1165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771" y="5588929"/>
                <a:ext cx="1165253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7435920" y="5271375"/>
                <a:ext cx="847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 smtClean="0"/>
                  <a:t>,</a:t>
                </a:r>
                <a:r>
                  <a:rPr lang="en-US" altLang="zh-TW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 smtClean="0"/>
                  <a:t>….</a:t>
                </a:r>
                <a:endParaRPr lang="zh-TW" altLang="en-US" sz="12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920" y="5271375"/>
                <a:ext cx="847104" cy="276999"/>
              </a:xfrm>
              <a:prstGeom prst="rect">
                <a:avLst/>
              </a:prstGeom>
              <a:blipFill rotWithShape="1">
                <a:blip r:embed="rId12"/>
                <a:stretch>
                  <a:fillRect t="-2222" r="-14388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字方塊 54"/>
          <p:cNvSpPr txBox="1"/>
          <p:nvPr/>
        </p:nvSpPr>
        <p:spPr>
          <a:xfrm>
            <a:off x="8165201" y="4292241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134726" y="4329141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8113876" y="4366041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cxnSp>
        <p:nvCxnSpPr>
          <p:cNvPr id="61" name="直線單箭頭接點 60"/>
          <p:cNvCxnSpPr/>
          <p:nvPr/>
        </p:nvCxnSpPr>
        <p:spPr>
          <a:xfrm flipH="1">
            <a:off x="6458552" y="5130258"/>
            <a:ext cx="78926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4715515" y="5040476"/>
                <a:ext cx="1194411" cy="10554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Summary</a:t>
                </a:r>
                <a:endParaRPr lang="en-US" altLang="zh-TW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515" y="5040476"/>
                <a:ext cx="1194411" cy="10554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/>
          <p:cNvSpPr/>
          <p:nvPr/>
        </p:nvSpPr>
        <p:spPr>
          <a:xfrm>
            <a:off x="4593315" y="3898225"/>
            <a:ext cx="4454432" cy="2319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4686640" y="3894461"/>
                <a:ext cx="1472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>
                              <a:latin typeface="Times New Roman" pitchFamily="18" charset="0"/>
                              <a:cs typeface="Times New Roman" pitchFamily="18" charset="0"/>
                            </a:rPr>
                            <m:t>Summary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640" y="3894461"/>
                <a:ext cx="1472664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字方塊 67"/>
          <p:cNvSpPr txBox="1"/>
          <p:nvPr/>
        </p:nvSpPr>
        <p:spPr>
          <a:xfrm>
            <a:off x="6409251" y="4554771"/>
            <a:ext cx="106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Summary Extraction</a:t>
            </a:r>
            <a:endParaRPr lang="zh-TW" altLang="en-US" sz="1200" b="1" dirty="0"/>
          </a:p>
        </p:txBody>
      </p:sp>
      <p:cxnSp>
        <p:nvCxnSpPr>
          <p:cNvPr id="70" name="肘形接點 69"/>
          <p:cNvCxnSpPr>
            <a:stCxn id="49" idx="4"/>
            <a:endCxn id="68" idx="0"/>
          </p:cNvCxnSpPr>
          <p:nvPr/>
        </p:nvCxnSpPr>
        <p:spPr>
          <a:xfrm>
            <a:off x="6169802" y="3010898"/>
            <a:ext cx="773166" cy="1543873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endCxn id="43" idx="2"/>
          </p:cNvCxnSpPr>
          <p:nvPr/>
        </p:nvCxnSpPr>
        <p:spPr>
          <a:xfrm flipV="1">
            <a:off x="3686732" y="3349585"/>
            <a:ext cx="0" cy="608238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53594" y="3227048"/>
            <a:ext cx="2567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Out-of-domain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data with labeled document/summary </a:t>
            </a:r>
            <a:endParaRPr lang="zh-TW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015827" y="3010897"/>
            <a:ext cx="2045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Target domain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data without labeled document/summary </a:t>
            </a:r>
            <a:endParaRPr lang="zh-TW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" name="Picture 2" descr="C:\Users\12345686\Desktop\defence\icon\label2.jp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00" y="5327152"/>
            <a:ext cx="458432" cy="45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53594" y="1134592"/>
                <a:ext cx="9090405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600" i="1" dirty="0">
                            <a:latin typeface="Cambria Math"/>
                            <a:cs typeface="Times New Roman" pitchFamily="18" charset="0"/>
                          </a:rPr>
                          <m:t>𝑀𝑜𝑑𝑒𝑙</m:t>
                        </m:r>
                      </m:e>
                      <m:sub>
                        <m:r>
                          <a:rPr lang="en-US" altLang="zh-TW" sz="2600" i="1" dirty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6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TW" sz="2600" b="1" dirty="0" smtClean="0">
                    <a:latin typeface="Times New Roman" pitchFamily="18" charset="0"/>
                    <a:cs typeface="Times New Roman" pitchFamily="18" charset="0"/>
                  </a:rPr>
                  <a:t>trined by out-of-domain data, used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dirty="0" smtClean="0">
                            <a:latin typeface="Cambria Math"/>
                            <a:cs typeface="Times New Roman" pitchFamily="18" charset="0"/>
                          </a:rPr>
                          <m:t>𝑠𝑢𝑚𝑚𝑎𝑟𝑦</m:t>
                        </m:r>
                      </m:e>
                      <m:sub>
                        <m:r>
                          <a:rPr lang="en-US" altLang="zh-TW" sz="2600" i="1" dirty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600" b="1" dirty="0" smtClean="0">
                    <a:latin typeface="Times New Roman" pitchFamily="18" charset="0"/>
                    <a:cs typeface="Times New Roman" pitchFamily="18" charset="0"/>
                  </a:rPr>
                  <a:t> for target domain</a:t>
                </a:r>
                <a:endParaRPr lang="zh-TW" altLang="en-US" sz="2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" y="1134592"/>
                <a:ext cx="9090405" cy="892552"/>
              </a:xfrm>
              <a:prstGeom prst="rect">
                <a:avLst/>
              </a:prstGeom>
              <a:blipFill rotWithShape="1">
                <a:blip r:embed="rId16"/>
                <a:stretch>
                  <a:fillRect t="-6122" b="-156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46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4" grpId="0" animBg="1"/>
      <p:bldP spid="63" grpId="0" animBg="1"/>
      <p:bldP spid="43" grpId="0" animBg="1"/>
      <p:bldP spid="49" grpId="0" animBg="1"/>
      <p:bldP spid="62" grpId="0" animBg="1"/>
      <p:bldP spid="66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726004" y="3957823"/>
            <a:ext cx="3732548" cy="221196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5182762" y="4370105"/>
                <a:ext cx="1194411" cy="10554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Summary</a:t>
                </a:r>
                <a:endParaRPr lang="en-US" altLang="zh-TW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62" y="4370105"/>
                <a:ext cx="1194411" cy="1055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4840496" y="4747250"/>
                <a:ext cx="1194411" cy="10554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Summary</a:t>
                </a:r>
                <a:endParaRPr lang="en-US" altLang="zh-TW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96" y="4747250"/>
                <a:ext cx="1194411" cy="10554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摺角紙張 53"/>
              <p:cNvSpPr/>
              <p:nvPr/>
            </p:nvSpPr>
            <p:spPr>
              <a:xfrm>
                <a:off x="7820626" y="4273214"/>
                <a:ext cx="1123658" cy="1095963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document</a:t>
                </a:r>
                <a:endParaRPr lang="en-US" altLang="zh-TW" sz="105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zh-TW" altLang="en-US" sz="1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4" name="摺角紙張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626" y="4273214"/>
                <a:ext cx="1123658" cy="1095963"/>
              </a:xfrm>
              <a:prstGeom prst="foldedCorner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摺角紙張 52"/>
              <p:cNvSpPr/>
              <p:nvPr/>
            </p:nvSpPr>
            <p:spPr>
              <a:xfrm>
                <a:off x="7476684" y="4663747"/>
                <a:ext cx="1123658" cy="1095963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document</a:t>
                </a:r>
                <a:endParaRPr lang="en-US" altLang="zh-TW" sz="105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zh-TW" altLang="en-US" sz="1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3" name="摺角紙張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684" y="4663747"/>
                <a:ext cx="1123658" cy="1095963"/>
              </a:xfrm>
              <a:prstGeom prst="foldedCorner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Domain Adaptation of Supervised Approach 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09402" y="4396494"/>
            <a:ext cx="1194411" cy="105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2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Summary</a:t>
            </a:r>
            <a:endParaRPr lang="en-US" altLang="zh-TW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33803" y="4735373"/>
            <a:ext cx="1194411" cy="105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2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Summary</a:t>
            </a:r>
            <a:endParaRPr lang="en-US" altLang="zh-TW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摺角紙張 7"/>
          <p:cNvSpPr/>
          <p:nvPr/>
        </p:nvSpPr>
        <p:spPr>
          <a:xfrm>
            <a:off x="537392" y="4356030"/>
            <a:ext cx="1123658" cy="10959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1400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摺角紙張 8"/>
          <p:cNvSpPr/>
          <p:nvPr/>
        </p:nvSpPr>
        <p:spPr>
          <a:xfrm>
            <a:off x="829326" y="4706786"/>
            <a:ext cx="1123658" cy="10959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TW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摺角紙張 9"/>
          <p:cNvSpPr/>
          <p:nvPr/>
        </p:nvSpPr>
        <p:spPr>
          <a:xfrm>
            <a:off x="968335" y="5013544"/>
            <a:ext cx="1123658" cy="109596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TW" sz="1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05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sz="1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33822" y="5602461"/>
                <a:ext cx="1165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2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22" y="5602461"/>
                <a:ext cx="1165253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右括弧 11"/>
          <p:cNvSpPr/>
          <p:nvPr/>
        </p:nvSpPr>
        <p:spPr>
          <a:xfrm>
            <a:off x="1051121" y="5387595"/>
            <a:ext cx="906378" cy="173930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79971" y="5284907"/>
                <a:ext cx="847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200" dirty="0" smtClean="0"/>
                  <a:t>,</a:t>
                </a:r>
                <a:r>
                  <a:rPr lang="en-US" altLang="zh-TW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200" dirty="0" smtClean="0"/>
                  <a:t>….</a:t>
                </a:r>
                <a:endParaRPr lang="zh-TW" altLang="en-US" sz="12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71" y="5284907"/>
                <a:ext cx="84710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795999" y="4370105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32899" y="4397380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69799" y="4424655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3160537" y="5042131"/>
            <a:ext cx="1194411" cy="105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2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altLang="zh-TW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002351" y="4373112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048876" y="4410012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085776" y="4437287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043868" y="4594678"/>
            <a:ext cx="71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Human labeled</a:t>
            </a:r>
            <a:endParaRPr lang="zh-TW" altLang="en-US" sz="1200" b="1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199075" y="5200427"/>
            <a:ext cx="52692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773" y="3898224"/>
            <a:ext cx="4112505" cy="2319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54774" y="3975227"/>
            <a:ext cx="226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Spoken Document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678996" y="3986698"/>
            <a:ext cx="147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肘形接點 36"/>
          <p:cNvCxnSpPr>
            <a:endCxn id="43" idx="1"/>
          </p:cNvCxnSpPr>
          <p:nvPr/>
        </p:nvCxnSpPr>
        <p:spPr>
          <a:xfrm rot="5400000" flipH="1" flipV="1">
            <a:off x="2305258" y="3207501"/>
            <a:ext cx="883117" cy="498330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995981" y="2680629"/>
            <a:ext cx="1381502" cy="6689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training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直線單箭頭接點 47"/>
          <p:cNvCxnSpPr>
            <a:stCxn id="43" idx="3"/>
            <a:endCxn id="49" idx="2"/>
          </p:cNvCxnSpPr>
          <p:nvPr/>
        </p:nvCxnSpPr>
        <p:spPr>
          <a:xfrm flipV="1">
            <a:off x="4377483" y="3010898"/>
            <a:ext cx="261902" cy="420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流程圖: 磁碟 48"/>
              <p:cNvSpPr/>
              <p:nvPr/>
            </p:nvSpPr>
            <p:spPr>
              <a:xfrm>
                <a:off x="4639385" y="2622879"/>
                <a:ext cx="1530417" cy="776037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𝑀𝑜𝑑𝑒𝑙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9" name="流程圖: 磁碟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385" y="2622879"/>
                <a:ext cx="1530417" cy="776037"/>
              </a:xfrm>
              <a:prstGeom prst="flowChartMagneticDisk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摺角紙張 49"/>
              <p:cNvSpPr/>
              <p:nvPr/>
            </p:nvSpPr>
            <p:spPr>
              <a:xfrm>
                <a:off x="7324284" y="5000012"/>
                <a:ext cx="1123658" cy="1095963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document</a:t>
                </a:r>
                <a:endParaRPr lang="en-US" altLang="zh-TW" sz="105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defRPr/>
                </a:pPr>
                <a:endParaRPr lang="zh-TW" altLang="en-US" sz="1400" baseline="-25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0" name="摺角紙張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284" y="5000012"/>
                <a:ext cx="1123658" cy="1095963"/>
              </a:xfrm>
              <a:prstGeom prst="foldedCorner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7389771" y="5588929"/>
                <a:ext cx="1165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771" y="5588929"/>
                <a:ext cx="1165253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7435920" y="5271375"/>
                <a:ext cx="847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 smtClean="0"/>
                  <a:t>,</a:t>
                </a:r>
                <a:r>
                  <a:rPr lang="en-US" altLang="zh-TW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 smtClean="0"/>
                  <a:t>….</a:t>
                </a:r>
                <a:endParaRPr lang="zh-TW" altLang="en-US" sz="12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920" y="5271375"/>
                <a:ext cx="847104" cy="276999"/>
              </a:xfrm>
              <a:prstGeom prst="rect">
                <a:avLst/>
              </a:prstGeom>
              <a:blipFill rotWithShape="1">
                <a:blip r:embed="rId12"/>
                <a:stretch>
                  <a:fillRect t="-2222" r="-14388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字方塊 54"/>
          <p:cNvSpPr txBox="1"/>
          <p:nvPr/>
        </p:nvSpPr>
        <p:spPr>
          <a:xfrm>
            <a:off x="8165201" y="4292241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134726" y="4329141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8113876" y="4366041"/>
            <a:ext cx="38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cxnSp>
        <p:nvCxnSpPr>
          <p:cNvPr id="61" name="直線單箭頭接點 60"/>
          <p:cNvCxnSpPr/>
          <p:nvPr/>
        </p:nvCxnSpPr>
        <p:spPr>
          <a:xfrm flipH="1">
            <a:off x="6458552" y="5130258"/>
            <a:ext cx="78926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4715515" y="5040476"/>
                <a:ext cx="1194411" cy="10554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zh-TW" sz="1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Summary</a:t>
                </a:r>
                <a:endParaRPr lang="en-US" altLang="zh-TW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515" y="5040476"/>
                <a:ext cx="1194411" cy="10554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/>
          <p:cNvSpPr/>
          <p:nvPr/>
        </p:nvSpPr>
        <p:spPr>
          <a:xfrm>
            <a:off x="4593315" y="3898225"/>
            <a:ext cx="4454432" cy="2319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4686640" y="3894461"/>
                <a:ext cx="14726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dirty="0">
                              <a:latin typeface="Times New Roman" pitchFamily="18" charset="0"/>
                              <a:cs typeface="Times New Roman" pitchFamily="18" charset="0"/>
                            </a:rPr>
                            <m:t>Summary</m:t>
                          </m:r>
                        </m:e>
                        <m:sub>
                          <m:r>
                            <a:rPr lang="en-US" altLang="zh-TW" i="1" dirty="0"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640" y="3894461"/>
                <a:ext cx="1472664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字方塊 67"/>
          <p:cNvSpPr txBox="1"/>
          <p:nvPr/>
        </p:nvSpPr>
        <p:spPr>
          <a:xfrm>
            <a:off x="6409251" y="4554771"/>
            <a:ext cx="106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Summary Extraction</a:t>
            </a:r>
            <a:endParaRPr lang="zh-TW" altLang="en-US" sz="1200" b="1" dirty="0"/>
          </a:p>
        </p:txBody>
      </p:sp>
      <p:cxnSp>
        <p:nvCxnSpPr>
          <p:cNvPr id="70" name="肘形接點 69"/>
          <p:cNvCxnSpPr>
            <a:stCxn id="49" idx="4"/>
            <a:endCxn id="68" idx="0"/>
          </p:cNvCxnSpPr>
          <p:nvPr/>
        </p:nvCxnSpPr>
        <p:spPr>
          <a:xfrm>
            <a:off x="6169802" y="3010898"/>
            <a:ext cx="773166" cy="1543873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endCxn id="43" idx="2"/>
          </p:cNvCxnSpPr>
          <p:nvPr/>
        </p:nvCxnSpPr>
        <p:spPr>
          <a:xfrm flipV="1">
            <a:off x="3686732" y="3349585"/>
            <a:ext cx="0" cy="6082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53594" y="3227048"/>
            <a:ext cx="2567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Out-of-domain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data with labeled document/summary </a:t>
            </a:r>
            <a:endParaRPr lang="zh-TW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015827" y="3010897"/>
            <a:ext cx="2045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Target domain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data without labeled document/summary </a:t>
            </a:r>
            <a:endParaRPr lang="zh-TW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" name="Picture 2" descr="C:\Users\12345686\Desktop\defence\icon\label2.jp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00" y="5327152"/>
            <a:ext cx="458432" cy="45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53594" y="1134592"/>
                <a:ext cx="909040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/>
                            <a:cs typeface="Times New Roman" pitchFamily="18" charset="0"/>
                          </a:rPr>
                          <m:t>𝑀𝑜𝑑𝑒𝑙</m:t>
                        </m:r>
                      </m:e>
                      <m:sub>
                        <m:r>
                          <a:rPr lang="en-US" altLang="zh-TW" sz="2400" i="1" dirty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TW" sz="2400" b="1" dirty="0" smtClean="0">
                    <a:latin typeface="Times New Roman" pitchFamily="18" charset="0"/>
                    <a:cs typeface="Times New Roman" pitchFamily="18" charset="0"/>
                  </a:rPr>
                  <a:t>trined by out-of-domain data, used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/>
                            <a:cs typeface="Times New Roman" pitchFamily="18" charset="0"/>
                          </a:rPr>
                          <m:t>𝑠𝑢𝑚𝑚𝑎𝑟𝑦</m:t>
                        </m:r>
                      </m:e>
                      <m:sub>
                        <m:r>
                          <a:rPr lang="en-US" altLang="zh-TW" sz="2400" i="1" dirty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400" b="1" dirty="0" smtClean="0">
                    <a:latin typeface="Times New Roman" pitchFamily="18" charset="0"/>
                    <a:cs typeface="Times New Roman" pitchFamily="18" charset="0"/>
                  </a:rPr>
                  <a:t> for target domain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/>
                            <a:cs typeface="Times New Roman" pitchFamily="18" charset="0"/>
                          </a:rPr>
                          <m:t>𝑠𝑢𝑚𝑚𝑎𝑟𝑦</m:t>
                        </m:r>
                      </m:e>
                      <m:sub>
                        <m:r>
                          <a:rPr lang="en-US" altLang="zh-TW" sz="2400" i="1" dirty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2400" b="1" dirty="0" smtClean="0">
                    <a:latin typeface="Times New Roman" pitchFamily="18" charset="0"/>
                    <a:cs typeface="Times New Roman" pitchFamily="18" charset="0"/>
                  </a:rPr>
                  <a:t>together with</a:t>
                </a:r>
                <a:r>
                  <a:rPr lang="en-US" altLang="zh-TW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2400" b="1" dirty="0" smtClean="0">
                    <a:latin typeface="Times New Roman" pitchFamily="18" charset="0"/>
                    <a:cs typeface="Times New Roman" pitchFamily="18" charset="0"/>
                  </a:rPr>
                  <a:t>out-of-domain data jointly used to 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/>
                            <a:cs typeface="Times New Roman" pitchFamily="18" charset="0"/>
                          </a:rPr>
                          <m:t>𝑀𝑜𝑑𝑒𝑙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" y="1134592"/>
                <a:ext cx="9090405" cy="1569660"/>
              </a:xfrm>
              <a:prstGeom prst="rect">
                <a:avLst/>
              </a:prstGeom>
              <a:blipFill rotWithShape="1">
                <a:blip r:embed="rId16"/>
                <a:stretch>
                  <a:fillRect l="-939" t="-3101" r="-9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6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D</a:t>
            </a:r>
            <a:r>
              <a:rPr kumimoji="1" lang="en-US" altLang="zh-TW" dirty="0" smtClean="0"/>
              <a:t>ocument Summarization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972" y="1124744"/>
            <a:ext cx="8737507" cy="1926681"/>
          </a:xfrm>
        </p:spPr>
        <p:txBody>
          <a:bodyPr wrap="square">
            <a:spAutoFit/>
          </a:bodyPr>
          <a:lstStyle/>
          <a:p>
            <a:r>
              <a:rPr lang="en-US" altLang="zh-TW" sz="2800" b="1" dirty="0">
                <a:ea typeface="新細明體" charset="0"/>
              </a:rPr>
              <a:t>Extractive Summarization</a:t>
            </a:r>
          </a:p>
          <a:p>
            <a:pPr lvl="1">
              <a:buFont typeface="Arial" charset="0"/>
              <a:buChar char="–"/>
            </a:pPr>
            <a:r>
              <a:rPr lang="en-US" altLang="zh-TW" sz="2400" dirty="0" smtClean="0"/>
              <a:t>select </a:t>
            </a:r>
            <a:r>
              <a:rPr lang="en-US" altLang="zh-TW" sz="2400" b="1" dirty="0">
                <a:solidFill>
                  <a:srgbClr val="FF0000"/>
                </a:solidFill>
              </a:rPr>
              <a:t>sentences</a:t>
            </a:r>
            <a:r>
              <a:rPr lang="en-US" altLang="zh-TW" sz="2400" dirty="0"/>
              <a:t> in the document</a:t>
            </a:r>
          </a:p>
          <a:p>
            <a:r>
              <a:rPr lang="en-US" altLang="zh-TW" sz="2800" dirty="0">
                <a:ea typeface="新細明體" charset="0"/>
              </a:rPr>
              <a:t>Abstractive Summarization</a:t>
            </a:r>
          </a:p>
          <a:p>
            <a:pPr lvl="1">
              <a:buFont typeface="Arial" charset="0"/>
              <a:buChar char="–"/>
            </a:pPr>
            <a:r>
              <a:rPr lang="en-US" altLang="zh-TW" sz="2400" dirty="0"/>
              <a:t>Generate sentences describing the content of the </a:t>
            </a:r>
            <a:r>
              <a:rPr lang="en-US" altLang="zh-TW" sz="2400" dirty="0" smtClean="0"/>
              <a:t>document</a:t>
            </a:r>
            <a:endParaRPr lang="en-US" altLang="zh-TW" sz="2400" dirty="0">
              <a:solidFill>
                <a:schemeClr val="tx1"/>
              </a:solidFill>
              <a:ea typeface="新細明體" charset="0"/>
            </a:endParaRPr>
          </a:p>
        </p:txBody>
      </p:sp>
      <p:grpSp>
        <p:nvGrpSpPr>
          <p:cNvPr id="5" name="群組 4"/>
          <p:cNvGrpSpPr>
            <a:grpSpLocks noChangeAspect="1"/>
          </p:cNvGrpSpPr>
          <p:nvPr/>
        </p:nvGrpSpPr>
        <p:grpSpPr>
          <a:xfrm>
            <a:off x="827584" y="3598132"/>
            <a:ext cx="7691598" cy="2405756"/>
            <a:chOff x="1056611" y="4613567"/>
            <a:chExt cx="6409665" cy="2004797"/>
          </a:xfrm>
        </p:grpSpPr>
        <p:sp>
          <p:nvSpPr>
            <p:cNvPr id="18" name="流程圖 17"/>
            <p:cNvSpPr/>
            <p:nvPr/>
          </p:nvSpPr>
          <p:spPr>
            <a:xfrm>
              <a:off x="5709247" y="5063353"/>
              <a:ext cx="1717525" cy="616046"/>
            </a:xfrm>
            <a:prstGeom prst="flowChartProcess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流程圖 18"/>
            <p:cNvSpPr/>
            <p:nvPr/>
          </p:nvSpPr>
          <p:spPr>
            <a:xfrm>
              <a:off x="5717761" y="6165304"/>
              <a:ext cx="1735663" cy="453060"/>
            </a:xfrm>
            <a:prstGeom prst="flowChartProcess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7" name="垂直捲動 16"/>
            <p:cNvSpPr/>
            <p:nvPr/>
          </p:nvSpPr>
          <p:spPr>
            <a:xfrm>
              <a:off x="1190660" y="4982899"/>
              <a:ext cx="2235934" cy="1552439"/>
            </a:xfrm>
            <a:prstGeom prst="verticalScroll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420203" y="5165522"/>
              <a:ext cx="18042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彰化 檢方 偵辦 芳苑 鄉公所</a:t>
              </a:r>
              <a:endParaRPr kumimoji="0" lang="en-US" altLang="zh-TW" sz="1200" dirty="0" smtClean="0">
                <a:solidFill>
                  <a:srgbClr val="FF0000"/>
                </a:solidFill>
              </a:endParaRPr>
            </a:p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道路 排水 改善 工程 弊案</a:t>
              </a:r>
            </a:p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拘提 芳苑 鄉長 陳 聰明</a:t>
              </a:r>
            </a:p>
            <a:p>
              <a:r>
                <a:rPr kumimoji="0" lang="zh-TW" altLang="en-US" sz="1200" dirty="0" smtClean="0"/>
                <a:t>檢方 認為</a:t>
              </a:r>
            </a:p>
            <a:p>
              <a:r>
                <a:rPr kumimoji="0" lang="zh-TW" altLang="en-US" sz="1200" dirty="0" smtClean="0"/>
                <a:t>陳 聰明 等 人和 包商 勾結 </a:t>
              </a:r>
            </a:p>
            <a:p>
              <a:r>
                <a:rPr kumimoji="0" lang="zh-TW" altLang="en-US" sz="1200" dirty="0" smtClean="0"/>
                <a:t>涉嫌 貪污 和 圖利 罪嫌</a:t>
              </a:r>
            </a:p>
            <a:p>
              <a:r>
                <a:rPr kumimoji="0" lang="zh-TW" altLang="en-US" sz="1200" dirty="0" smtClean="0"/>
                <a:t>凌晨 向 法院 聲請羈押 </a:t>
              </a:r>
            </a:p>
            <a:p>
              <a:r>
                <a:rPr kumimoji="0" lang="zh-TW" altLang="en-US" sz="1200" dirty="0" smtClean="0"/>
                <a:t>以及 公所 秘書 楊 騰 煌 獲准</a:t>
              </a:r>
              <a:endParaRPr kumimoji="0" lang="zh-TW" altLang="en-US" sz="12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730614" y="6135687"/>
              <a:ext cx="173566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TW" altLang="en-US" sz="1200" dirty="0" smtClean="0">
                  <a:solidFill>
                    <a:srgbClr val="3366FF"/>
                  </a:solidFill>
                </a:rPr>
                <a:t>彰化</a:t>
              </a:r>
              <a:r>
                <a:rPr kumimoji="0" lang="ja-JP" altLang="en-US" sz="1200" dirty="0" smtClean="0">
                  <a:solidFill>
                    <a:srgbClr val="3366FF"/>
                  </a:solidFill>
                </a:rPr>
                <a:t>　</a:t>
              </a:r>
              <a:r>
                <a:rPr kumimoji="0" lang="zh-TW" altLang="en-US" sz="1200" dirty="0" smtClean="0">
                  <a:solidFill>
                    <a:srgbClr val="3366FF"/>
                  </a:solidFill>
                </a:rPr>
                <a:t>鄉公所</a:t>
              </a:r>
              <a:r>
                <a:rPr kumimoji="0" lang="ja-JP" altLang="en-US" sz="1200" dirty="0" smtClean="0">
                  <a:solidFill>
                    <a:srgbClr val="3366FF"/>
                  </a:solidFill>
                </a:rPr>
                <a:t>　</a:t>
              </a:r>
              <a:r>
                <a:rPr kumimoji="0" lang="zh-TW" altLang="en-US" sz="1200" dirty="0" smtClean="0">
                  <a:solidFill>
                    <a:srgbClr val="3366FF"/>
                  </a:solidFill>
                </a:rPr>
                <a:t>陳聰明</a:t>
              </a:r>
              <a:r>
                <a:rPr kumimoji="0" lang="ja-JP" altLang="en-US" sz="1200" dirty="0" smtClean="0">
                  <a:solidFill>
                    <a:srgbClr val="3366FF"/>
                  </a:solidFill>
                </a:rPr>
                <a:t>　</a:t>
              </a:r>
              <a:endParaRPr kumimoji="0" lang="en-US" altLang="ja-JP" sz="1200" dirty="0" smtClean="0">
                <a:solidFill>
                  <a:srgbClr val="3366FF"/>
                </a:solidFill>
              </a:endParaRPr>
            </a:p>
            <a:p>
              <a:r>
                <a:rPr kumimoji="0" lang="zh-TW" altLang="en-US" sz="1200" dirty="0" smtClean="0">
                  <a:solidFill>
                    <a:srgbClr val="3366FF"/>
                  </a:solidFill>
                </a:rPr>
                <a:t>涉嫌    貪污</a:t>
              </a:r>
              <a:endParaRPr kumimoji="1" lang="zh-TW" altLang="en-US" sz="12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727386" y="5085184"/>
              <a:ext cx="173566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彰化 檢方 偵辦 芳苑 鄉公所</a:t>
              </a:r>
              <a:endParaRPr kumimoji="0" lang="en-US" altLang="zh-TW" sz="1200" dirty="0" smtClean="0">
                <a:solidFill>
                  <a:srgbClr val="FF0000"/>
                </a:solidFill>
              </a:endParaRPr>
            </a:p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道路 排水 改善 工程 弊案</a:t>
              </a:r>
            </a:p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拘提 芳苑 鄉長 陳 聰明</a:t>
              </a:r>
              <a:endParaRPr kumimoji="1" lang="zh-TW" altLang="en-US" sz="12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709247" y="4678839"/>
              <a:ext cx="17356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smtClean="0"/>
                <a:t>Extractive </a:t>
              </a:r>
              <a:endParaRPr kumimoji="1" lang="zh-TW" altLang="en-US" sz="1600" b="1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717761" y="5787993"/>
              <a:ext cx="17356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smtClean="0"/>
                <a:t>Abstractive</a:t>
              </a:r>
              <a:endParaRPr kumimoji="1" lang="zh-TW" altLang="en-US" sz="1600" b="1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056611" y="4613567"/>
              <a:ext cx="727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dirty="0" smtClean="0"/>
                <a:t>e.g.</a:t>
              </a:r>
              <a:endParaRPr lang="zh-TW" altLang="en-US" sz="2200" dirty="0"/>
            </a:p>
          </p:txBody>
        </p:sp>
        <p:sp>
          <p:nvSpPr>
            <p:cNvPr id="16" name="圓柱 15"/>
            <p:cNvSpPr/>
            <p:nvPr/>
          </p:nvSpPr>
          <p:spPr>
            <a:xfrm>
              <a:off x="3602962" y="5092460"/>
              <a:ext cx="1769941" cy="114967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200" dirty="0" smtClean="0"/>
                <a:t>Summarization</a:t>
              </a:r>
              <a:br>
                <a:rPr kumimoji="1" lang="en-US" altLang="zh-TW" sz="2200" dirty="0" smtClean="0"/>
              </a:br>
              <a:r>
                <a:rPr kumimoji="1" lang="en-US" altLang="zh-TW" sz="2200" dirty="0" smtClean="0"/>
                <a:t>System</a:t>
              </a:r>
              <a:endParaRPr kumimoji="1" lang="zh-TW" altLang="en-US" sz="2200" dirty="0"/>
            </a:p>
          </p:txBody>
        </p:sp>
        <p:cxnSp>
          <p:nvCxnSpPr>
            <p:cNvPr id="26" name="直線箭頭接點 30"/>
            <p:cNvCxnSpPr/>
            <p:nvPr/>
          </p:nvCxnSpPr>
          <p:spPr>
            <a:xfrm>
              <a:off x="5445546" y="5676595"/>
              <a:ext cx="278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箭頭接點 54"/>
            <p:cNvCxnSpPr/>
            <p:nvPr/>
          </p:nvCxnSpPr>
          <p:spPr>
            <a:xfrm flipV="1">
              <a:off x="3253338" y="5675386"/>
              <a:ext cx="309624" cy="24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6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32888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1" hangingPunct="1"/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User-Content Interaction for Spoken Content Retrieval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2566988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400" dirty="0" smtClean="0"/>
              <a:t>Problems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sz="1800" dirty="0" smtClean="0"/>
              <a:t>Unlike text content, spoken content not easily summarized on screen, thus retrieved results difficult to scan and select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sz="1800" dirty="0" smtClean="0"/>
              <a:t>User-content interaction always important even for text content</a:t>
            </a:r>
          </a:p>
          <a:p>
            <a:pPr eaLnBrk="1" hangingPunct="1">
              <a:defRPr/>
            </a:pPr>
            <a:r>
              <a:rPr lang="en-US" altLang="zh-TW" sz="2400" dirty="0"/>
              <a:t>Possible Approaches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sz="1800" dirty="0">
                <a:cs typeface="+mn-cs"/>
              </a:rPr>
              <a:t>Automatic summary/title generation and key term extraction for spoken content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sz="1800" dirty="0">
                <a:cs typeface="+mn-cs"/>
              </a:rPr>
              <a:t>Semantic structuring for spoken content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altLang="zh-TW" sz="1800" dirty="0">
                <a:cs typeface="+mn-cs"/>
              </a:rPr>
              <a:t>Multi-modal dialogue with improved interaction</a:t>
            </a:r>
          </a:p>
        </p:txBody>
      </p:sp>
      <p:grpSp>
        <p:nvGrpSpPr>
          <p:cNvPr id="4" name="群組 3"/>
          <p:cNvGrpSpPr>
            <a:grpSpLocks/>
          </p:cNvGrpSpPr>
          <p:nvPr/>
        </p:nvGrpSpPr>
        <p:grpSpPr bwMode="auto">
          <a:xfrm>
            <a:off x="4800600" y="3505200"/>
            <a:ext cx="2365375" cy="1295400"/>
            <a:chOff x="4800599" y="3505200"/>
            <a:chExt cx="2363964" cy="1295400"/>
          </a:xfrm>
        </p:grpSpPr>
        <p:sp>
          <p:nvSpPr>
            <p:cNvPr id="53297" name="AutoShape 46"/>
            <p:cNvSpPr>
              <a:spLocks noChangeArrowheads="1"/>
            </p:cNvSpPr>
            <p:nvPr/>
          </p:nvSpPr>
          <p:spPr bwMode="auto">
            <a:xfrm>
              <a:off x="4800599" y="3505200"/>
              <a:ext cx="1751555" cy="1006475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tIns="180000" bIns="36000" anchor="ctr"/>
            <a:lstStyle/>
            <a:p>
              <a:pPr algn="ctr">
                <a:defRPr/>
              </a:pPr>
              <a:r>
                <a:rPr lang="en-US" altLang="zh-TW" sz="1600" dirty="0">
                  <a:latin typeface="+mn-lt"/>
                </a:rPr>
                <a:t>Key Terms/</a:t>
              </a:r>
            </a:p>
            <a:p>
              <a:pPr algn="ctr">
                <a:defRPr/>
              </a:pPr>
              <a:r>
                <a:rPr lang="en-US" altLang="zh-TW" sz="1600" dirty="0">
                  <a:latin typeface="+mn-lt"/>
                </a:rPr>
                <a:t>Titles/Summaries</a:t>
              </a:r>
              <a:endParaRPr lang="zh-TW" altLang="en-US" sz="1600" dirty="0">
                <a:latin typeface="+mn-lt"/>
              </a:endParaRPr>
            </a:p>
          </p:txBody>
        </p:sp>
        <p:sp>
          <p:nvSpPr>
            <p:cNvPr id="53298" name="Line 47"/>
            <p:cNvSpPr>
              <a:spLocks noChangeShapeType="1"/>
            </p:cNvSpPr>
            <p:nvPr/>
          </p:nvSpPr>
          <p:spPr bwMode="auto">
            <a:xfrm>
              <a:off x="6552154" y="4224338"/>
              <a:ext cx="612409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600">
                <a:latin typeface="+mn-lt"/>
              </a:endParaRPr>
            </a:p>
          </p:txBody>
        </p:sp>
      </p:grp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152400" y="4159250"/>
            <a:ext cx="1870075" cy="982663"/>
            <a:chOff x="152400" y="4159828"/>
            <a:chExt cx="1869919" cy="981317"/>
          </a:xfrm>
        </p:grpSpPr>
        <p:sp>
          <p:nvSpPr>
            <p:cNvPr id="90139" name="Rectangle 10"/>
            <p:cNvSpPr>
              <a:spLocks noChangeAspect="1" noChangeArrowheads="1"/>
            </p:cNvSpPr>
            <p:nvPr/>
          </p:nvSpPr>
          <p:spPr bwMode="auto">
            <a:xfrm>
              <a:off x="152400" y="4747468"/>
              <a:ext cx="905669" cy="393677"/>
            </a:xfrm>
            <a:prstGeom prst="rect">
              <a:avLst/>
            </a:prstGeom>
            <a:solidFill>
              <a:srgbClr val="00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altLang="zh-TW" sz="1600"/>
                <a:t>User</a:t>
              </a:r>
            </a:p>
          </p:txBody>
        </p:sp>
        <p:sp>
          <p:nvSpPr>
            <p:cNvPr id="53289" name="Rectangle 17"/>
            <p:cNvSpPr>
              <a:spLocks noChangeAspect="1" noChangeArrowheads="1"/>
            </p:cNvSpPr>
            <p:nvPr/>
          </p:nvSpPr>
          <p:spPr bwMode="auto">
            <a:xfrm>
              <a:off x="1281019" y="4159828"/>
              <a:ext cx="741300" cy="34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defRPr/>
              </a:pPr>
              <a:r>
                <a:rPr lang="en-US" altLang="zh-TW" sz="1600" dirty="0">
                  <a:latin typeface="+mn-lt"/>
                </a:rPr>
                <a:t>Query</a:t>
              </a:r>
            </a:p>
          </p:txBody>
        </p:sp>
        <p:cxnSp>
          <p:nvCxnSpPr>
            <p:cNvPr id="90141" name="AutoShape 18"/>
            <p:cNvCxnSpPr>
              <a:cxnSpLocks noChangeAspect="1" noChangeShapeType="1"/>
              <a:stCxn id="90139" idx="0"/>
            </p:cNvCxnSpPr>
            <p:nvPr/>
          </p:nvCxnSpPr>
          <p:spPr bwMode="auto">
            <a:xfrm rot="5400000" flipH="1" flipV="1">
              <a:off x="746599" y="4210043"/>
              <a:ext cx="395134" cy="679715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群組 5"/>
          <p:cNvGrpSpPr>
            <a:grpSpLocks/>
          </p:cNvGrpSpPr>
          <p:nvPr/>
        </p:nvGrpSpPr>
        <p:grpSpPr bwMode="auto">
          <a:xfrm>
            <a:off x="1066800" y="4772025"/>
            <a:ext cx="1498600" cy="1171575"/>
            <a:chOff x="1066800" y="4771020"/>
            <a:chExt cx="1498600" cy="1172580"/>
          </a:xfrm>
        </p:grpSpPr>
        <p:sp>
          <p:nvSpPr>
            <p:cNvPr id="90137" name="AutoShape 6"/>
            <p:cNvSpPr>
              <a:spLocks noChangeArrowheads="1"/>
            </p:cNvSpPr>
            <p:nvPr/>
          </p:nvSpPr>
          <p:spPr bwMode="auto">
            <a:xfrm>
              <a:off x="1219200" y="4771020"/>
              <a:ext cx="1244600" cy="396244"/>
            </a:xfrm>
            <a:prstGeom prst="leftRightArrow">
              <a:avLst>
                <a:gd name="adj1" fmla="val 50000"/>
                <a:gd name="adj2" fmla="val 62311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TW" altLang="en-US" sz="1600"/>
            </a:p>
          </p:txBody>
        </p:sp>
        <p:sp>
          <p:nvSpPr>
            <p:cNvPr id="53258" name="Text Box 7"/>
            <p:cNvSpPr txBox="1">
              <a:spLocks noChangeAspect="1" noChangeArrowheads="1"/>
            </p:cNvSpPr>
            <p:nvPr/>
          </p:nvSpPr>
          <p:spPr bwMode="auto">
            <a:xfrm>
              <a:off x="1066800" y="5358899"/>
              <a:ext cx="1498600" cy="5847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1600" dirty="0">
                  <a:latin typeface="+mn-lt"/>
                </a:rPr>
                <a:t>Multi-modal Dialogue</a:t>
              </a:r>
            </a:p>
          </p:txBody>
        </p:sp>
      </p:grpSp>
      <p:grpSp>
        <p:nvGrpSpPr>
          <p:cNvPr id="3" name="群組 2"/>
          <p:cNvGrpSpPr>
            <a:grpSpLocks/>
          </p:cNvGrpSpPr>
          <p:nvPr/>
        </p:nvGrpSpPr>
        <p:grpSpPr bwMode="auto">
          <a:xfrm>
            <a:off x="3208338" y="4343400"/>
            <a:ext cx="5300662" cy="1933575"/>
            <a:chOff x="3208338" y="4343397"/>
            <a:chExt cx="5300662" cy="1933578"/>
          </a:xfrm>
        </p:grpSpPr>
        <p:sp>
          <p:nvSpPr>
            <p:cNvPr id="53283" name="AutoShape 45"/>
            <p:cNvSpPr>
              <a:spLocks noChangeArrowheads="1"/>
            </p:cNvSpPr>
            <p:nvPr/>
          </p:nvSpPr>
          <p:spPr bwMode="auto">
            <a:xfrm>
              <a:off x="7162800" y="4343397"/>
              <a:ext cx="1346200" cy="1046165"/>
            </a:xfrm>
            <a:prstGeom prst="can">
              <a:avLst>
                <a:gd name="adj" fmla="val 25000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b"/>
            <a:lstStyle/>
            <a:p>
              <a:pPr algn="ctr">
                <a:defRPr/>
              </a:pPr>
              <a:r>
                <a:rPr lang="en-US" altLang="zh-TW" sz="1600" dirty="0">
                  <a:latin typeface="+mn-lt"/>
                </a:rPr>
                <a:t>Spoken</a:t>
              </a:r>
            </a:p>
            <a:p>
              <a:pPr algn="ctr">
                <a:defRPr/>
              </a:pPr>
              <a:r>
                <a:rPr lang="en-US" altLang="zh-TW" sz="1600" dirty="0">
                  <a:latin typeface="+mn-lt"/>
                </a:rPr>
                <a:t>Archives</a:t>
              </a:r>
            </a:p>
          </p:txBody>
        </p:sp>
        <p:sp>
          <p:nvSpPr>
            <p:cNvPr id="53286" name="Text Box 11"/>
            <p:cNvSpPr txBox="1">
              <a:spLocks noChangeAspect="1" noChangeArrowheads="1"/>
            </p:cNvSpPr>
            <p:nvPr/>
          </p:nvSpPr>
          <p:spPr bwMode="auto">
            <a:xfrm>
              <a:off x="3208338" y="5767387"/>
              <a:ext cx="1955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TW" sz="1600" dirty="0">
                  <a:latin typeface="+mn-lt"/>
                </a:rPr>
                <a:t> </a:t>
              </a:r>
              <a:r>
                <a:rPr lang="en-US" altLang="zh-TW" sz="1600" dirty="0" smtClean="0">
                  <a:latin typeface="+mn-lt"/>
                </a:rPr>
                <a:t>Retrieved Results</a:t>
              </a:r>
              <a:endParaRPr lang="en-US" altLang="zh-TW" sz="1600" dirty="0">
                <a:latin typeface="+mn-lt"/>
              </a:endParaRPr>
            </a:p>
          </p:txBody>
        </p:sp>
        <p:sp>
          <p:nvSpPr>
            <p:cNvPr id="90133" name="Line 14"/>
            <p:cNvSpPr>
              <a:spLocks noChangeAspect="1" noChangeShapeType="1"/>
            </p:cNvSpPr>
            <p:nvPr/>
          </p:nvSpPr>
          <p:spPr bwMode="auto">
            <a:xfrm flipH="1">
              <a:off x="3254640" y="6050975"/>
              <a:ext cx="1848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  <p:sp>
          <p:nvSpPr>
            <p:cNvPr id="90134" name="Line 15"/>
            <p:cNvSpPr>
              <a:spLocks noChangeAspect="1" noChangeShapeType="1"/>
            </p:cNvSpPr>
            <p:nvPr/>
          </p:nvSpPr>
          <p:spPr bwMode="auto">
            <a:xfrm flipH="1" flipV="1">
              <a:off x="3263900" y="5316112"/>
              <a:ext cx="0" cy="7275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  <p:sp>
          <p:nvSpPr>
            <p:cNvPr id="53288" name="Rectangle 16"/>
            <p:cNvSpPr>
              <a:spLocks noChangeAspect="1" noChangeArrowheads="1"/>
            </p:cNvSpPr>
            <p:nvPr/>
          </p:nvSpPr>
          <p:spPr bwMode="auto">
            <a:xfrm>
              <a:off x="5145088" y="5794374"/>
              <a:ext cx="1238250" cy="482601"/>
            </a:xfrm>
            <a:prstGeom prst="rect">
              <a:avLst/>
            </a:prstGeom>
            <a:solidFill>
              <a:srgbClr val="B7B7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 altLang="zh-TW" sz="1600" dirty="0">
                  <a:latin typeface="+mn-lt"/>
                </a:rPr>
                <a:t>Retrieval</a:t>
              </a:r>
            </a:p>
            <a:p>
              <a:pPr algn="ctr">
                <a:defRPr/>
              </a:pPr>
              <a:r>
                <a:rPr lang="en-US" altLang="zh-TW" sz="1600" dirty="0">
                  <a:latin typeface="+mn-lt"/>
                </a:rPr>
                <a:t>Engine</a:t>
              </a:r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 flipV="1">
              <a:off x="6375400" y="5167311"/>
              <a:ext cx="792163" cy="868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TW" altLang="en-US" sz="1600">
                <a:latin typeface="+mn-lt"/>
              </a:endParaRPr>
            </a:p>
          </p:txBody>
        </p:sp>
      </p:grpSp>
      <p:grpSp>
        <p:nvGrpSpPr>
          <p:cNvPr id="9" name="群組 8"/>
          <p:cNvGrpSpPr>
            <a:grpSpLocks/>
          </p:cNvGrpSpPr>
          <p:nvPr/>
        </p:nvGrpSpPr>
        <p:grpSpPr bwMode="auto">
          <a:xfrm>
            <a:off x="2619375" y="4090988"/>
            <a:ext cx="4530725" cy="1703387"/>
            <a:chOff x="2619375" y="4090990"/>
            <a:chExt cx="4530115" cy="1703387"/>
          </a:xfrm>
        </p:grpSpPr>
        <p:grpSp>
          <p:nvGrpSpPr>
            <p:cNvPr id="90123" name="群組 4"/>
            <p:cNvGrpSpPr>
              <a:grpSpLocks/>
            </p:cNvGrpSpPr>
            <p:nvPr/>
          </p:nvGrpSpPr>
          <p:grpSpPr bwMode="auto">
            <a:xfrm>
              <a:off x="2619375" y="4090990"/>
              <a:ext cx="3756115" cy="1703387"/>
              <a:chOff x="2619375" y="4090988"/>
              <a:chExt cx="3756024" cy="1703387"/>
            </a:xfrm>
          </p:grpSpPr>
          <p:sp>
            <p:nvSpPr>
              <p:cNvPr id="90125" name="Rectangle 21"/>
              <p:cNvSpPr>
                <a:spLocks noChangeArrowheads="1"/>
              </p:cNvSpPr>
              <p:nvPr/>
            </p:nvSpPr>
            <p:spPr bwMode="auto">
              <a:xfrm>
                <a:off x="2619375" y="4371288"/>
                <a:ext cx="1266825" cy="93753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TW" sz="1600"/>
                  <a:t>User</a:t>
                </a:r>
              </a:p>
              <a:p>
                <a:pPr algn="ctr"/>
                <a:r>
                  <a:rPr lang="en-US" altLang="zh-TW" sz="1600"/>
                  <a:t>Interface</a:t>
                </a:r>
                <a:endParaRPr lang="zh-TW" altLang="en-US" sz="1600"/>
              </a:p>
            </p:txBody>
          </p:sp>
          <p:sp>
            <p:nvSpPr>
              <p:cNvPr id="53260" name="Line 43"/>
              <p:cNvSpPr>
                <a:spLocks noChangeShapeType="1"/>
              </p:cNvSpPr>
              <p:nvPr/>
            </p:nvSpPr>
            <p:spPr bwMode="auto">
              <a:xfrm flipH="1">
                <a:off x="3909808" y="4090988"/>
                <a:ext cx="863463" cy="4397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TW" altLang="en-US" sz="1600">
                  <a:latin typeface="+mn-lt"/>
                </a:endParaRPr>
              </a:p>
            </p:txBody>
          </p:sp>
          <p:sp>
            <p:nvSpPr>
              <p:cNvPr id="90127" name="Rectangle 21"/>
              <p:cNvSpPr>
                <a:spLocks noChangeArrowheads="1"/>
              </p:cNvSpPr>
              <p:nvPr/>
            </p:nvSpPr>
            <p:spPr bwMode="auto">
              <a:xfrm>
                <a:off x="4469606" y="4791210"/>
                <a:ext cx="1905793" cy="69987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TW" sz="1600"/>
                  <a:t>Semantic</a:t>
                </a:r>
              </a:p>
              <a:p>
                <a:pPr algn="ctr"/>
                <a:r>
                  <a:rPr lang="en-US" altLang="zh-TW" sz="1600"/>
                  <a:t>Structuring</a:t>
                </a:r>
                <a:endParaRPr lang="zh-TW" altLang="en-US" sz="1600"/>
              </a:p>
            </p:txBody>
          </p:sp>
          <p:sp>
            <p:nvSpPr>
              <p:cNvPr id="54" name="Line 43"/>
              <p:cNvSpPr>
                <a:spLocks noChangeShapeType="1"/>
              </p:cNvSpPr>
              <p:nvPr/>
            </p:nvSpPr>
            <p:spPr bwMode="auto">
              <a:xfrm flipH="1">
                <a:off x="5663716" y="451167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TW" altLang="en-US" sz="1600">
                  <a:latin typeface="+mn-lt"/>
                </a:endParaRPr>
              </a:p>
            </p:txBody>
          </p:sp>
          <p:sp>
            <p:nvSpPr>
              <p:cNvPr id="55" name="Line 43"/>
              <p:cNvSpPr>
                <a:spLocks noChangeShapeType="1"/>
              </p:cNvSpPr>
              <p:nvPr/>
            </p:nvSpPr>
            <p:spPr bwMode="auto">
              <a:xfrm>
                <a:off x="5712921" y="5491163"/>
                <a:ext cx="0" cy="303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TW" altLang="en-US" sz="1600">
                  <a:latin typeface="+mn-lt"/>
                </a:endParaRPr>
              </a:p>
            </p:txBody>
          </p:sp>
          <p:sp>
            <p:nvSpPr>
              <p:cNvPr id="56" name="Line 47"/>
              <p:cNvSpPr>
                <a:spLocks noChangeShapeType="1"/>
              </p:cNvSpPr>
              <p:nvPr/>
            </p:nvSpPr>
            <p:spPr bwMode="auto">
              <a:xfrm flipV="1">
                <a:off x="3908220" y="5070475"/>
                <a:ext cx="533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TW" altLang="en-US" sz="1600">
                  <a:latin typeface="+mn-lt"/>
                </a:endParaRPr>
              </a:p>
            </p:txBody>
          </p:sp>
        </p:grpSp>
        <p:cxnSp>
          <p:nvCxnSpPr>
            <p:cNvPr id="8" name="直線單箭頭接點 7"/>
            <p:cNvCxnSpPr/>
            <p:nvPr/>
          </p:nvCxnSpPr>
          <p:spPr>
            <a:xfrm>
              <a:off x="6374894" y="5041902"/>
              <a:ext cx="7745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Line 2"/>
          <p:cNvSpPr>
            <a:spLocks noChangeShapeType="1"/>
          </p:cNvSpPr>
          <p:nvPr/>
        </p:nvSpPr>
        <p:spPr bwMode="auto">
          <a:xfrm>
            <a:off x="0" y="90872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3550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D</a:t>
            </a:r>
            <a:r>
              <a:rPr kumimoji="1" lang="en-US" altLang="zh-TW" dirty="0" smtClean="0"/>
              <a:t>ocument Summarization</a:t>
            </a:r>
            <a:endParaRPr kumimoji="1" lang="zh-TW" altLang="en-US" dirty="0"/>
          </a:p>
        </p:txBody>
      </p:sp>
      <p:grpSp>
        <p:nvGrpSpPr>
          <p:cNvPr id="5" name="群組 4"/>
          <p:cNvGrpSpPr>
            <a:grpSpLocks noChangeAspect="1"/>
          </p:cNvGrpSpPr>
          <p:nvPr/>
        </p:nvGrpSpPr>
        <p:grpSpPr>
          <a:xfrm>
            <a:off x="467544" y="3530758"/>
            <a:ext cx="7847670" cy="2930164"/>
            <a:chOff x="1056611" y="4589297"/>
            <a:chExt cx="6539725" cy="2034836"/>
          </a:xfrm>
        </p:grpSpPr>
        <p:sp>
          <p:nvSpPr>
            <p:cNvPr id="17" name="垂直捲動 16"/>
            <p:cNvSpPr/>
            <p:nvPr/>
          </p:nvSpPr>
          <p:spPr>
            <a:xfrm>
              <a:off x="1190660" y="4982899"/>
              <a:ext cx="2235934" cy="1552439"/>
            </a:xfrm>
            <a:prstGeom prst="verticalScroll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8" name="流程圖 17"/>
            <p:cNvSpPr/>
            <p:nvPr/>
          </p:nvSpPr>
          <p:spPr>
            <a:xfrm>
              <a:off x="5806803" y="5063353"/>
              <a:ext cx="1717525" cy="616046"/>
            </a:xfrm>
            <a:prstGeom prst="flowChartProcess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流程圖 18"/>
            <p:cNvSpPr/>
            <p:nvPr/>
          </p:nvSpPr>
          <p:spPr>
            <a:xfrm>
              <a:off x="5788665" y="6171073"/>
              <a:ext cx="1735663" cy="453060"/>
            </a:xfrm>
            <a:prstGeom prst="flowChartProcess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420203" y="5165522"/>
              <a:ext cx="1804260" cy="10900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zh-TW" altLang="en-US" sz="1200" dirty="0" smtClean="0">
                  <a:solidFill>
                    <a:srgbClr val="1D68FF"/>
                  </a:solidFill>
                </a:rPr>
                <a:t>彰化</a:t>
              </a:r>
              <a:r>
                <a:rPr kumimoji="0" lang="zh-TW" altLang="en-US" sz="1200" dirty="0" smtClean="0">
                  <a:solidFill>
                    <a:srgbClr val="FF0000"/>
                  </a:solidFill>
                </a:rPr>
                <a:t> </a:t>
              </a:r>
              <a:r>
                <a:rPr kumimoji="0" lang="zh-TW" altLang="en-US" sz="1200" dirty="0" smtClean="0"/>
                <a:t>檢方 偵辦 芳苑 </a:t>
              </a:r>
              <a:r>
                <a:rPr kumimoji="0" lang="zh-TW" altLang="en-US" sz="1200" dirty="0" smtClean="0">
                  <a:solidFill>
                    <a:srgbClr val="1D68FF"/>
                  </a:solidFill>
                </a:rPr>
                <a:t>鄉公所</a:t>
              </a:r>
              <a:endParaRPr kumimoji="0" lang="en-US" altLang="zh-TW" sz="1200" dirty="0" smtClean="0">
                <a:solidFill>
                  <a:srgbClr val="1D68FF"/>
                </a:solidFill>
              </a:endParaRPr>
            </a:p>
            <a:p>
              <a:r>
                <a:rPr kumimoji="0" lang="zh-TW" altLang="en-US" sz="1200" dirty="0" smtClean="0"/>
                <a:t>道路 排水 改善 工程 弊案</a:t>
              </a:r>
            </a:p>
            <a:p>
              <a:r>
                <a:rPr kumimoji="0" lang="zh-TW" altLang="en-US" sz="1200" dirty="0" smtClean="0"/>
                <a:t>拘提 芳苑 鄉長 陳 聰明</a:t>
              </a:r>
            </a:p>
            <a:p>
              <a:r>
                <a:rPr kumimoji="0" lang="zh-TW" altLang="en-US" sz="1200" dirty="0" smtClean="0"/>
                <a:t>檢方 認為</a:t>
              </a:r>
            </a:p>
            <a:p>
              <a:r>
                <a:rPr kumimoji="0" lang="zh-TW" altLang="en-US" sz="1200" dirty="0" smtClean="0">
                  <a:solidFill>
                    <a:srgbClr val="3366FF"/>
                  </a:solidFill>
                </a:rPr>
                <a:t>陳 聰明</a:t>
              </a:r>
              <a:r>
                <a:rPr kumimoji="0" lang="zh-TW" altLang="en-US" sz="1200" dirty="0" smtClean="0"/>
                <a:t> 等 人和 包商 勾結 </a:t>
              </a:r>
            </a:p>
            <a:p>
              <a:r>
                <a:rPr kumimoji="0" lang="zh-TW" altLang="en-US" sz="1200" dirty="0" smtClean="0">
                  <a:solidFill>
                    <a:srgbClr val="3366FF"/>
                  </a:solidFill>
                </a:rPr>
                <a:t>涉嫌 貪污 </a:t>
              </a:r>
              <a:r>
                <a:rPr kumimoji="0" lang="zh-TW" altLang="en-US" sz="1200" dirty="0" smtClean="0"/>
                <a:t>和 圖利 罪嫌</a:t>
              </a:r>
            </a:p>
            <a:p>
              <a:r>
                <a:rPr kumimoji="0" lang="zh-TW" altLang="en-US" sz="1200" dirty="0" smtClean="0"/>
                <a:t>凌晨 向 法院 聲請羈押 </a:t>
              </a:r>
            </a:p>
            <a:p>
              <a:r>
                <a:rPr kumimoji="0" lang="zh-TW" altLang="en-US" sz="1200" dirty="0" smtClean="0"/>
                <a:t>以及 公所 秘書 楊 騰 煌 獲准</a:t>
              </a:r>
              <a:endParaRPr kumimoji="0" lang="zh-TW" altLang="en-US" sz="12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788666" y="6151823"/>
              <a:ext cx="1735662" cy="448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TW" altLang="en-US" sz="1200" dirty="0" smtClean="0">
                  <a:solidFill>
                    <a:srgbClr val="3366FF"/>
                  </a:solidFill>
                </a:rPr>
                <a:t>彰化</a:t>
              </a:r>
              <a:r>
                <a:rPr kumimoji="0" lang="ja-JP" altLang="en-US" sz="1200" dirty="0" smtClean="0">
                  <a:solidFill>
                    <a:srgbClr val="3366FF"/>
                  </a:solidFill>
                </a:rPr>
                <a:t>　</a:t>
              </a:r>
              <a:r>
                <a:rPr kumimoji="0" lang="zh-TW" altLang="en-US" sz="1200" dirty="0" smtClean="0">
                  <a:solidFill>
                    <a:srgbClr val="3366FF"/>
                  </a:solidFill>
                </a:rPr>
                <a:t>鄉公所</a:t>
              </a:r>
              <a:r>
                <a:rPr kumimoji="0" lang="ja-JP" altLang="en-US" sz="1200" dirty="0" smtClean="0">
                  <a:solidFill>
                    <a:srgbClr val="3366FF"/>
                  </a:solidFill>
                </a:rPr>
                <a:t>　</a:t>
              </a:r>
              <a:r>
                <a:rPr kumimoji="0" lang="zh-TW" altLang="en-US" sz="1200" dirty="0" smtClean="0">
                  <a:solidFill>
                    <a:srgbClr val="3366FF"/>
                  </a:solidFill>
                </a:rPr>
                <a:t>陳聰明</a:t>
              </a:r>
              <a:r>
                <a:rPr kumimoji="0" lang="ja-JP" altLang="en-US" sz="1200" dirty="0" smtClean="0">
                  <a:solidFill>
                    <a:srgbClr val="3366FF"/>
                  </a:solidFill>
                </a:rPr>
                <a:t>　</a:t>
              </a:r>
              <a:endParaRPr kumimoji="0" lang="en-US" altLang="ja-JP" sz="1200" dirty="0" smtClean="0">
                <a:solidFill>
                  <a:srgbClr val="3366FF"/>
                </a:solidFill>
              </a:endParaRPr>
            </a:p>
            <a:p>
              <a:r>
                <a:rPr kumimoji="0" lang="zh-TW" altLang="en-US" sz="1200" dirty="0" smtClean="0">
                  <a:solidFill>
                    <a:srgbClr val="3366FF"/>
                  </a:solidFill>
                </a:rPr>
                <a:t>涉嫌    貪污 </a:t>
              </a:r>
              <a:endParaRPr kumimoji="0" lang="en-US" altLang="zh-TW" sz="1200" dirty="0" smtClean="0">
                <a:solidFill>
                  <a:srgbClr val="3366FF"/>
                </a:solidFill>
              </a:endParaRPr>
            </a:p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 </a:t>
              </a:r>
              <a:endParaRPr kumimoji="1" lang="zh-TW" altLang="en-US" sz="12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860673" y="5121233"/>
              <a:ext cx="1735663" cy="555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彰化 檢方 偵辦 芳苑 鄉公所</a:t>
              </a:r>
              <a:endParaRPr kumimoji="0" lang="en-US" altLang="zh-TW" sz="1200" dirty="0" smtClean="0">
                <a:solidFill>
                  <a:srgbClr val="FF0000"/>
                </a:solidFill>
              </a:endParaRPr>
            </a:p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道路 排水 改善 工程 弊案</a:t>
              </a:r>
            </a:p>
            <a:p>
              <a:r>
                <a:rPr kumimoji="0" lang="zh-TW" altLang="en-US" sz="1200" dirty="0" smtClean="0">
                  <a:solidFill>
                    <a:srgbClr val="FF0000"/>
                  </a:solidFill>
                </a:rPr>
                <a:t>拘提 芳苑 鄉長 陳 聰明</a:t>
              </a:r>
            </a:p>
            <a:p>
              <a:endParaRPr kumimoji="1" lang="zh-TW" altLang="en-US" sz="10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788665" y="4678839"/>
              <a:ext cx="17356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smtClean="0"/>
                <a:t>Extractive </a:t>
              </a:r>
              <a:endParaRPr kumimoji="1" lang="zh-TW" altLang="en-US" sz="1600" b="1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788665" y="5787993"/>
              <a:ext cx="173566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smtClean="0"/>
                <a:t>Abstractive</a:t>
              </a:r>
              <a:endParaRPr kumimoji="1" lang="zh-TW" altLang="en-US" sz="1600" b="1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056611" y="4589297"/>
              <a:ext cx="727184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dirty="0" smtClean="0"/>
                <a:t>e.g.</a:t>
              </a:r>
              <a:endParaRPr lang="zh-TW" altLang="en-US" sz="2200" dirty="0"/>
            </a:p>
          </p:txBody>
        </p:sp>
        <p:sp>
          <p:nvSpPr>
            <p:cNvPr id="16" name="圓柱 15"/>
            <p:cNvSpPr/>
            <p:nvPr/>
          </p:nvSpPr>
          <p:spPr>
            <a:xfrm>
              <a:off x="3602962" y="5092460"/>
              <a:ext cx="1769941" cy="1149674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200" dirty="0" smtClean="0"/>
                <a:t>Summarization</a:t>
              </a:r>
              <a:br>
                <a:rPr kumimoji="1" lang="en-US" altLang="zh-TW" sz="2200" dirty="0" smtClean="0"/>
              </a:br>
              <a:r>
                <a:rPr kumimoji="1" lang="en-US" altLang="zh-TW" sz="2200" dirty="0" smtClean="0"/>
                <a:t>System</a:t>
              </a:r>
              <a:endParaRPr kumimoji="1" lang="zh-TW" altLang="en-US" sz="2200" dirty="0"/>
            </a:p>
          </p:txBody>
        </p:sp>
        <p:cxnSp>
          <p:nvCxnSpPr>
            <p:cNvPr id="26" name="直線箭頭接點 30"/>
            <p:cNvCxnSpPr/>
            <p:nvPr/>
          </p:nvCxnSpPr>
          <p:spPr>
            <a:xfrm>
              <a:off x="5445546" y="5676595"/>
              <a:ext cx="278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箭頭接點 54"/>
            <p:cNvCxnSpPr/>
            <p:nvPr/>
          </p:nvCxnSpPr>
          <p:spPr>
            <a:xfrm flipV="1">
              <a:off x="3253338" y="5675386"/>
              <a:ext cx="309624" cy="24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內容版面配置區 2"/>
          <p:cNvSpPr>
            <a:spLocks noGrp="1"/>
          </p:cNvSpPr>
          <p:nvPr>
            <p:ph idx="1"/>
          </p:nvPr>
        </p:nvSpPr>
        <p:spPr>
          <a:xfrm>
            <a:off x="154972" y="1124744"/>
            <a:ext cx="8737507" cy="1926681"/>
          </a:xfrm>
        </p:spPr>
        <p:txBody>
          <a:bodyPr wrap="square">
            <a:spAutoFit/>
          </a:bodyPr>
          <a:lstStyle/>
          <a:p>
            <a:r>
              <a:rPr lang="en-US" altLang="zh-TW" sz="2800" b="1" dirty="0">
                <a:ea typeface="新細明體" charset="0"/>
              </a:rPr>
              <a:t>Extractive Summarization</a:t>
            </a:r>
          </a:p>
          <a:p>
            <a:pPr lvl="1">
              <a:buFont typeface="Arial" charset="0"/>
              <a:buChar char="–"/>
            </a:pPr>
            <a:r>
              <a:rPr lang="en-US" altLang="zh-TW" sz="2400" dirty="0" smtClean="0"/>
              <a:t>select </a:t>
            </a:r>
            <a:r>
              <a:rPr lang="en-US" altLang="zh-TW" sz="2400" b="1" dirty="0">
                <a:solidFill>
                  <a:srgbClr val="FF0000"/>
                </a:solidFill>
              </a:rPr>
              <a:t>sentences</a:t>
            </a:r>
            <a:r>
              <a:rPr lang="en-US" altLang="zh-TW" sz="2400" dirty="0"/>
              <a:t> in the document</a:t>
            </a:r>
          </a:p>
          <a:p>
            <a:r>
              <a:rPr lang="en-US" altLang="zh-TW" sz="2800" dirty="0">
                <a:ea typeface="新細明體" charset="0"/>
              </a:rPr>
              <a:t>Abstractive Summarization</a:t>
            </a:r>
          </a:p>
          <a:p>
            <a:pPr lvl="1">
              <a:buFont typeface="Arial" charset="0"/>
              <a:buChar char="–"/>
            </a:pPr>
            <a:r>
              <a:rPr lang="en-US" altLang="zh-TW" sz="2400" dirty="0"/>
              <a:t>Generate sentences describing the content of the document</a:t>
            </a:r>
          </a:p>
        </p:txBody>
      </p:sp>
      <p:sp>
        <p:nvSpPr>
          <p:cNvPr id="28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Abstractive Summarization (1/4)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6000" y="1124744"/>
            <a:ext cx="8229600" cy="2055947"/>
          </a:xfrm>
        </p:spPr>
        <p:txBody>
          <a:bodyPr>
            <a:spAutoFit/>
          </a:bodyPr>
          <a:lstStyle/>
          <a:p>
            <a:r>
              <a:rPr lang="en-US" altLang="zh-TW" sz="2400" b="1" dirty="0" smtClean="0"/>
              <a:t>An Example Approach</a:t>
            </a:r>
          </a:p>
          <a:p>
            <a:pPr marL="914400" lvl="1" indent="-457200">
              <a:buAutoNum type="arabicParenBoth"/>
            </a:pPr>
            <a:r>
              <a:rPr lang="en-US" altLang="zh-TW" sz="2200" dirty="0" smtClean="0"/>
              <a:t>Generating candidate sentences by a graph</a:t>
            </a:r>
          </a:p>
          <a:p>
            <a:pPr marL="914400" lvl="1" indent="-457200">
              <a:buAutoNum type="arabicParenBoth"/>
            </a:pPr>
            <a:r>
              <a:rPr lang="en-US" altLang="zh-TW" sz="2200" dirty="0"/>
              <a:t>Selecting </a:t>
            </a:r>
            <a:r>
              <a:rPr lang="en-US" altLang="zh-TW" sz="2200" dirty="0" smtClean="0"/>
              <a:t>sentences by topic models, language models of words, parts-of-speech(POS), length constraint, etc.</a:t>
            </a:r>
            <a:endParaRPr lang="en-US" altLang="zh-TW" sz="2200" dirty="0"/>
          </a:p>
          <a:p>
            <a:endParaRPr kumimoji="1" lang="zh-TW" altLang="en-US" sz="2400" dirty="0"/>
          </a:p>
        </p:txBody>
      </p:sp>
      <p:sp>
        <p:nvSpPr>
          <p:cNvPr id="29" name="摺角紙張 28"/>
          <p:cNvSpPr/>
          <p:nvPr/>
        </p:nvSpPr>
        <p:spPr>
          <a:xfrm>
            <a:off x="910358" y="3731187"/>
            <a:ext cx="1490481" cy="136960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TW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altLang="zh-TW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TW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985831" y="4162008"/>
                <a:ext cx="1394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,</a:t>
                </a:r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….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31" y="4162008"/>
                <a:ext cx="1394229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993152" y="4514387"/>
                <a:ext cx="13248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: utterance</a:t>
                </a:r>
                <a:endParaRPr lang="zh-TW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2" y="4514387"/>
                <a:ext cx="1324892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右箭號 3"/>
          <p:cNvSpPr/>
          <p:nvPr/>
        </p:nvSpPr>
        <p:spPr>
          <a:xfrm>
            <a:off x="2553264" y="4145116"/>
            <a:ext cx="337608" cy="25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862293" y="3068960"/>
            <a:ext cx="268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1) Generating Candidate  sentences</a:t>
            </a:r>
            <a:endParaRPr lang="zh-TW" altLang="en-US" sz="16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688507" y="3221280"/>
            <a:ext cx="272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/>
              <a:t>2) Sentence selection</a:t>
            </a:r>
            <a:endParaRPr lang="zh-TW" altLang="en-US" sz="1600" b="1" dirty="0"/>
          </a:p>
        </p:txBody>
      </p:sp>
      <p:sp>
        <p:nvSpPr>
          <p:cNvPr id="34" name="向右箭號 33"/>
          <p:cNvSpPr/>
          <p:nvPr/>
        </p:nvSpPr>
        <p:spPr>
          <a:xfrm>
            <a:off x="5368410" y="4153603"/>
            <a:ext cx="556482" cy="253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6297101" y="3878657"/>
            <a:ext cx="149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+mn-lt"/>
              </a:rPr>
              <a:t>Ranked list</a:t>
            </a:r>
            <a:endParaRPr lang="zh-TW" altLang="en-US" sz="1400" b="1" dirty="0">
              <a:latin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47129" y="3835781"/>
            <a:ext cx="1612674" cy="136930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364101" y="4217211"/>
                <a:ext cx="1307566" cy="764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TW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1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1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400" b="0" i="1" smtClean="0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400" b="0" i="1" smtClean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TW" sz="1400" dirty="0" smtClean="0"/>
              </a:p>
              <a:p>
                <a:endParaRPr lang="zh-TW" altLang="en-US" sz="1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101" y="4217211"/>
                <a:ext cx="1307566" cy="764312"/>
              </a:xfrm>
              <a:prstGeom prst="rect">
                <a:avLst/>
              </a:prstGeom>
              <a:blipFill rotWithShape="1">
                <a:blip r:embed="rId5"/>
                <a:stretch>
                  <a:fillRect t="-800" r="-1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/>
          <p:cNvSpPr txBox="1"/>
          <p:nvPr/>
        </p:nvSpPr>
        <p:spPr>
          <a:xfrm>
            <a:off x="6811295" y="4715592"/>
            <a:ext cx="461665" cy="4894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..…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364101" y="4217211"/>
            <a:ext cx="1307566" cy="676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3126145" y="3815049"/>
            <a:ext cx="2161161" cy="1407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3593261" y="4046904"/>
                <a:ext cx="347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261" y="4046904"/>
                <a:ext cx="34711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r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4525573" y="4595322"/>
                <a:ext cx="347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73" y="4595322"/>
                <a:ext cx="34711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667" r="-7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043690" y="3882430"/>
                <a:ext cx="347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690" y="3882430"/>
                <a:ext cx="34711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667" r="-7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4178463" y="4215220"/>
                <a:ext cx="347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463" y="4215220"/>
                <a:ext cx="34711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557" r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4109124" y="4768640"/>
                <a:ext cx="347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cs typeface="Times New Roman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124" y="4768640"/>
                <a:ext cx="34711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557" r="-7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3452839" y="4433929"/>
                <a:ext cx="347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39" y="4433929"/>
                <a:ext cx="34711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8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3673654" y="4743277"/>
                <a:ext cx="34711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54" y="4743277"/>
                <a:ext cx="347110" cy="391646"/>
              </a:xfrm>
              <a:prstGeom prst="rect">
                <a:avLst/>
              </a:prstGeom>
              <a:blipFill rotWithShape="1">
                <a:blip r:embed="rId12"/>
                <a:stretch>
                  <a:fillRect t="-4688" r="-7018"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3886042" y="4412660"/>
                <a:ext cx="347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042" y="4412660"/>
                <a:ext cx="34711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667" r="-8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622950" y="4168055"/>
                <a:ext cx="347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cs typeface="Times New Roman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950" y="4168055"/>
                <a:ext cx="34711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6667" r="-7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/>
          <p:cNvSpPr txBox="1"/>
          <p:nvPr/>
        </p:nvSpPr>
        <p:spPr>
          <a:xfrm>
            <a:off x="3404684" y="4178254"/>
            <a:ext cx="34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466391" y="3881585"/>
            <a:ext cx="34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3" name="左右括弧 22"/>
          <p:cNvSpPr/>
          <p:nvPr/>
        </p:nvSpPr>
        <p:spPr>
          <a:xfrm>
            <a:off x="1012951" y="4266617"/>
            <a:ext cx="1128826" cy="183377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275856" y="5269602"/>
                <a:ext cx="2370795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600" dirty="0" smtClean="0"/>
                  <a:t> : candidate  sentence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269602"/>
                <a:ext cx="2370795" cy="362984"/>
              </a:xfrm>
              <a:prstGeom prst="rect">
                <a:avLst/>
              </a:prstGeom>
              <a:blipFill rotWithShape="1">
                <a:blip r:embed="rId15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95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4" grpId="0" animBg="1"/>
      <p:bldP spid="6" grpId="0"/>
      <p:bldP spid="33" grpId="0"/>
      <p:bldP spid="34" grpId="0" animBg="1"/>
      <p:bldP spid="43" grpId="0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23" grpId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Abstractive </a:t>
            </a:r>
            <a:r>
              <a:rPr lang="en-US" altLang="zh-TW" dirty="0" smtClean="0"/>
              <a:t>Summarization (2/4)</a:t>
            </a:r>
            <a:endParaRPr kumimoji="1"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091683" y="2996952"/>
            <a:ext cx="7368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1 : 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這個 飯店 房間 算 舒適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X2 : 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這個 飯店 的 房間 很 舒適 但 離 市中心 太遠 不方便</a:t>
            </a:r>
            <a:endParaRPr lang="en-US" altLang="zh-TW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X3 : 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飯店 挺 漂亮 但 房間 很 舊</a:t>
            </a:r>
            <a:endParaRPr lang="en-US" altLang="zh-TW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X4 : 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離 市中心 遠</a:t>
            </a:r>
            <a:endParaRPr lang="zh-TW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2" name="內容版面配置區 2"/>
          <p:cNvSpPr txBox="1">
            <a:spLocks/>
          </p:cNvSpPr>
          <p:nvPr/>
        </p:nvSpPr>
        <p:spPr bwMode="auto">
          <a:xfrm>
            <a:off x="0" y="907200"/>
            <a:ext cx="9144000" cy="162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1</a:t>
            </a:r>
            <a:r>
              <a:rPr lang="en-US" altLang="zh-TW" sz="2000" dirty="0"/>
              <a:t>) </a:t>
            </a:r>
            <a:r>
              <a:rPr lang="en-US" altLang="zh-TW" sz="2400" dirty="0" smtClean="0"/>
              <a:t>Generating </a:t>
            </a:r>
            <a:r>
              <a:rPr lang="en-US" altLang="zh-TW" sz="2400" dirty="0"/>
              <a:t>Candidate sentences   </a:t>
            </a:r>
            <a:r>
              <a:rPr lang="en-US" altLang="zh-TW" sz="2400" b="1" u="sng" dirty="0">
                <a:solidFill>
                  <a:srgbClr val="1D68FF"/>
                </a:solidFill>
              </a:rPr>
              <a:t>Graph </a:t>
            </a:r>
            <a:r>
              <a:rPr lang="en-US" altLang="zh-TW" sz="2400" b="1" u="sng" dirty="0" smtClean="0">
                <a:solidFill>
                  <a:srgbClr val="1D68FF"/>
                </a:solidFill>
              </a:rPr>
              <a:t>construction </a:t>
            </a:r>
            <a:r>
              <a:rPr lang="en-US" altLang="zh-TW" sz="2400" dirty="0" smtClean="0">
                <a:solidFill>
                  <a:srgbClr val="1D68FF"/>
                </a:solidFill>
              </a:rPr>
              <a:t>+  </a:t>
            </a:r>
          </a:p>
          <a:p>
            <a:pPr marL="109537" indent="0">
              <a:buNone/>
            </a:pPr>
            <a:r>
              <a:rPr lang="en-US" altLang="zh-TW" sz="2400" dirty="0" smtClean="0">
                <a:solidFill>
                  <a:srgbClr val="1D68FF"/>
                </a:solidFill>
              </a:rPr>
              <a:t>       search </a:t>
            </a:r>
            <a:r>
              <a:rPr lang="en-US" altLang="zh-TW" sz="2400" dirty="0">
                <a:solidFill>
                  <a:srgbClr val="1D68FF"/>
                </a:solidFill>
              </a:rPr>
              <a:t>on graph</a:t>
            </a:r>
          </a:p>
          <a:p>
            <a:pPr lvl="1"/>
            <a:r>
              <a:rPr lang="en-US" altLang="zh-TW" sz="2200" dirty="0"/>
              <a:t>Node : “word” in the sentence </a:t>
            </a:r>
          </a:p>
          <a:p>
            <a:pPr lvl="1"/>
            <a:r>
              <a:rPr lang="en-US" altLang="zh-TW" sz="2200" dirty="0"/>
              <a:t>Edge  : word </a:t>
            </a:r>
            <a:r>
              <a:rPr lang="en-US" altLang="zh-TW" sz="2200" dirty="0" smtClean="0"/>
              <a:t>ordering in the sentence </a:t>
            </a:r>
            <a:endParaRPr lang="zh-TW" altLang="en-US" sz="2200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8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內容版面配置區 2"/>
          <p:cNvSpPr txBox="1">
            <a:spLocks/>
          </p:cNvSpPr>
          <p:nvPr/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Abstractive </a:t>
            </a:r>
            <a:r>
              <a:rPr lang="en-US" altLang="zh-TW" dirty="0" smtClean="0"/>
              <a:t>Summarization (3/4)</a:t>
            </a:r>
            <a:endParaRPr kumimoji="1"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171200" y="2276872"/>
            <a:ext cx="7433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1 : 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這個 飯店 房間 算 舒適</a:t>
            </a:r>
            <a:endParaRPr lang="en-US" altLang="zh-TW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X2 : 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這個 飯店 的 房間 很 舒適 但 離 市中心 太遠 不方便</a:t>
            </a:r>
            <a:endParaRPr lang="en-US" altLang="zh-TW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X3 : 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飯店 挺 漂亮 但 房間 很 舊</a:t>
            </a:r>
            <a:endParaRPr lang="en-US" altLang="zh-TW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X4 : 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離 市中心 遠</a:t>
            </a:r>
            <a:endParaRPr lang="zh-TW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8" name="橢圓 287"/>
          <p:cNvSpPr/>
          <p:nvPr/>
        </p:nvSpPr>
        <p:spPr>
          <a:xfrm>
            <a:off x="3191032" y="5479300"/>
            <a:ext cx="431800" cy="433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89" name="直線單箭頭接點 288"/>
          <p:cNvCxnSpPr>
            <a:stCxn id="288" idx="6"/>
            <a:endCxn id="290" idx="2"/>
          </p:cNvCxnSpPr>
          <p:nvPr/>
        </p:nvCxnSpPr>
        <p:spPr>
          <a:xfrm>
            <a:off x="3622832" y="5695994"/>
            <a:ext cx="711276" cy="12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橢圓 289"/>
          <p:cNvSpPr/>
          <p:nvPr/>
        </p:nvSpPr>
        <p:spPr>
          <a:xfrm>
            <a:off x="4334108" y="5481344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91" name="直線單箭頭接點 290"/>
          <p:cNvCxnSpPr>
            <a:stCxn id="290" idx="6"/>
            <a:endCxn id="292" idx="2"/>
          </p:cNvCxnSpPr>
          <p:nvPr/>
        </p:nvCxnSpPr>
        <p:spPr>
          <a:xfrm>
            <a:off x="4765908" y="5697244"/>
            <a:ext cx="601937" cy="45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橢圓 291"/>
          <p:cNvSpPr/>
          <p:nvPr/>
        </p:nvSpPr>
        <p:spPr>
          <a:xfrm>
            <a:off x="5367845" y="5485875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93" name="直線單箭頭接點 292"/>
          <p:cNvCxnSpPr>
            <a:stCxn id="292" idx="6"/>
            <a:endCxn id="294" idx="2"/>
          </p:cNvCxnSpPr>
          <p:nvPr/>
        </p:nvCxnSpPr>
        <p:spPr>
          <a:xfrm>
            <a:off x="5799645" y="5701775"/>
            <a:ext cx="579532" cy="76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橢圓 293"/>
          <p:cNvSpPr/>
          <p:nvPr/>
        </p:nvSpPr>
        <p:spPr>
          <a:xfrm>
            <a:off x="6379177" y="5493491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95" name="直線單箭頭接點 294"/>
          <p:cNvCxnSpPr>
            <a:stCxn id="294" idx="4"/>
            <a:endCxn id="296" idx="0"/>
          </p:cNvCxnSpPr>
          <p:nvPr/>
        </p:nvCxnSpPr>
        <p:spPr>
          <a:xfrm flipH="1">
            <a:off x="6585410" y="5925291"/>
            <a:ext cx="9667" cy="3069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橢圓 295"/>
          <p:cNvSpPr/>
          <p:nvPr/>
        </p:nvSpPr>
        <p:spPr>
          <a:xfrm>
            <a:off x="6369510" y="6232273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97" name="直線單箭頭接點 296"/>
          <p:cNvCxnSpPr>
            <a:stCxn id="296" idx="2"/>
            <a:endCxn id="298" idx="6"/>
          </p:cNvCxnSpPr>
          <p:nvPr/>
        </p:nvCxnSpPr>
        <p:spPr>
          <a:xfrm flipH="1">
            <a:off x="5767078" y="6448173"/>
            <a:ext cx="602432" cy="26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橢圓 297"/>
          <p:cNvSpPr/>
          <p:nvPr/>
        </p:nvSpPr>
        <p:spPr>
          <a:xfrm>
            <a:off x="5335278" y="6234948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9" name="文字方塊 13"/>
          <p:cNvSpPr txBox="1">
            <a:spLocks noChangeArrowheads="1"/>
          </p:cNvSpPr>
          <p:nvPr/>
        </p:nvSpPr>
        <p:spPr bwMode="auto">
          <a:xfrm>
            <a:off x="3099750" y="5120414"/>
            <a:ext cx="43230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但</a:t>
            </a:r>
            <a:endParaRPr lang="zh-TW" altLang="en-US" dirty="0"/>
          </a:p>
        </p:txBody>
      </p:sp>
      <p:sp>
        <p:nvSpPr>
          <p:cNvPr id="300" name="文字方塊 19"/>
          <p:cNvSpPr txBox="1">
            <a:spLocks noChangeArrowheads="1"/>
          </p:cNvSpPr>
          <p:nvPr/>
        </p:nvSpPr>
        <p:spPr bwMode="auto">
          <a:xfrm>
            <a:off x="4441165" y="5173752"/>
            <a:ext cx="5140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離</a:t>
            </a:r>
            <a:endParaRPr lang="zh-TW" altLang="en-US" dirty="0"/>
          </a:p>
        </p:txBody>
      </p:sp>
      <p:sp>
        <p:nvSpPr>
          <p:cNvPr id="301" name="文字方塊 20"/>
          <p:cNvSpPr txBox="1">
            <a:spLocks noChangeArrowheads="1"/>
          </p:cNvSpPr>
          <p:nvPr/>
        </p:nvSpPr>
        <p:spPr bwMode="auto">
          <a:xfrm>
            <a:off x="5208408" y="5144561"/>
            <a:ext cx="8961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市中心</a:t>
            </a:r>
            <a:endParaRPr lang="zh-TW" altLang="en-US" dirty="0"/>
          </a:p>
        </p:txBody>
      </p:sp>
      <p:sp>
        <p:nvSpPr>
          <p:cNvPr id="302" name="文字方塊 21"/>
          <p:cNvSpPr txBox="1">
            <a:spLocks noChangeArrowheads="1"/>
          </p:cNvSpPr>
          <p:nvPr/>
        </p:nvSpPr>
        <p:spPr bwMode="auto">
          <a:xfrm>
            <a:off x="6398972" y="5124159"/>
            <a:ext cx="485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太</a:t>
            </a:r>
            <a:endParaRPr lang="zh-TW" altLang="en-US" dirty="0"/>
          </a:p>
        </p:txBody>
      </p:sp>
      <p:sp>
        <p:nvSpPr>
          <p:cNvPr id="303" name="文字方塊 22"/>
          <p:cNvSpPr txBox="1">
            <a:spLocks noChangeArrowheads="1"/>
          </p:cNvSpPr>
          <p:nvPr/>
        </p:nvSpPr>
        <p:spPr bwMode="auto">
          <a:xfrm>
            <a:off x="6689028" y="5998295"/>
            <a:ext cx="49142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遠</a:t>
            </a:r>
            <a:endParaRPr lang="zh-TW" altLang="en-US" dirty="0"/>
          </a:p>
        </p:txBody>
      </p:sp>
      <p:sp>
        <p:nvSpPr>
          <p:cNvPr id="304" name="文字方塊 23"/>
          <p:cNvSpPr txBox="1">
            <a:spLocks noChangeArrowheads="1"/>
          </p:cNvSpPr>
          <p:nvPr/>
        </p:nvSpPr>
        <p:spPr bwMode="auto">
          <a:xfrm>
            <a:off x="4542615" y="6071323"/>
            <a:ext cx="976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不方便</a:t>
            </a:r>
            <a:endParaRPr lang="zh-TW" altLang="en-US" dirty="0"/>
          </a:p>
        </p:txBody>
      </p:sp>
      <p:sp>
        <p:nvSpPr>
          <p:cNvPr id="305" name="橢圓 304"/>
          <p:cNvSpPr/>
          <p:nvPr/>
        </p:nvSpPr>
        <p:spPr>
          <a:xfrm>
            <a:off x="1549815" y="4655820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06" name="直線單箭頭接點 305"/>
          <p:cNvCxnSpPr>
            <a:stCxn id="305" idx="6"/>
            <a:endCxn id="307" idx="2"/>
          </p:cNvCxnSpPr>
          <p:nvPr/>
        </p:nvCxnSpPr>
        <p:spPr>
          <a:xfrm>
            <a:off x="1981615" y="4871720"/>
            <a:ext cx="55191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橢圓 306"/>
          <p:cNvSpPr/>
          <p:nvPr/>
        </p:nvSpPr>
        <p:spPr>
          <a:xfrm>
            <a:off x="2533528" y="4655820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08" name="直線單箭頭接點 307"/>
          <p:cNvCxnSpPr>
            <a:stCxn id="307" idx="6"/>
            <a:endCxn id="309" idx="2"/>
          </p:cNvCxnSpPr>
          <p:nvPr/>
        </p:nvCxnSpPr>
        <p:spPr>
          <a:xfrm>
            <a:off x="2965328" y="4871720"/>
            <a:ext cx="101012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橢圓 308"/>
          <p:cNvSpPr/>
          <p:nvPr/>
        </p:nvSpPr>
        <p:spPr>
          <a:xfrm>
            <a:off x="3975451" y="4655820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10" name="直線單箭頭接點 309"/>
          <p:cNvCxnSpPr>
            <a:stCxn id="309" idx="6"/>
            <a:endCxn id="311" idx="2"/>
          </p:cNvCxnSpPr>
          <p:nvPr/>
        </p:nvCxnSpPr>
        <p:spPr>
          <a:xfrm>
            <a:off x="4407251" y="4871720"/>
            <a:ext cx="814451" cy="1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橢圓 310"/>
          <p:cNvSpPr/>
          <p:nvPr/>
        </p:nvSpPr>
        <p:spPr>
          <a:xfrm>
            <a:off x="5221702" y="4656940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12" name="直線單箭頭接點 311"/>
          <p:cNvCxnSpPr>
            <a:stCxn id="311" idx="6"/>
            <a:endCxn id="313" idx="2"/>
          </p:cNvCxnSpPr>
          <p:nvPr/>
        </p:nvCxnSpPr>
        <p:spPr>
          <a:xfrm>
            <a:off x="5653502" y="4872840"/>
            <a:ext cx="70219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橢圓 312"/>
          <p:cNvSpPr/>
          <p:nvPr/>
        </p:nvSpPr>
        <p:spPr>
          <a:xfrm>
            <a:off x="6355695" y="4656940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14" name="直線單箭頭接點 313"/>
          <p:cNvCxnSpPr>
            <a:stCxn id="329" idx="6"/>
            <a:endCxn id="315" idx="2"/>
          </p:cNvCxnSpPr>
          <p:nvPr/>
        </p:nvCxnSpPr>
        <p:spPr>
          <a:xfrm flipV="1">
            <a:off x="5015738" y="4336833"/>
            <a:ext cx="704435" cy="18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橢圓 314"/>
          <p:cNvSpPr/>
          <p:nvPr/>
        </p:nvSpPr>
        <p:spPr>
          <a:xfrm>
            <a:off x="5720173" y="4120933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6" name="文字方塊 56"/>
          <p:cNvSpPr txBox="1">
            <a:spLocks noChangeArrowheads="1"/>
          </p:cNvSpPr>
          <p:nvPr/>
        </p:nvSpPr>
        <p:spPr bwMode="auto">
          <a:xfrm>
            <a:off x="1225965" y="4327208"/>
            <a:ext cx="755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這個</a:t>
            </a:r>
            <a:endParaRPr lang="zh-TW" altLang="en-US" dirty="0"/>
          </a:p>
        </p:txBody>
      </p:sp>
      <p:sp>
        <p:nvSpPr>
          <p:cNvPr id="317" name="文字方塊 57"/>
          <p:cNvSpPr txBox="1">
            <a:spLocks noChangeArrowheads="1"/>
          </p:cNvSpPr>
          <p:nvPr/>
        </p:nvSpPr>
        <p:spPr bwMode="auto">
          <a:xfrm>
            <a:off x="2447877" y="4327208"/>
            <a:ext cx="677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飯店</a:t>
            </a:r>
          </a:p>
        </p:txBody>
      </p:sp>
      <p:sp>
        <p:nvSpPr>
          <p:cNvPr id="318" name="文字方塊 58"/>
          <p:cNvSpPr txBox="1">
            <a:spLocks noChangeArrowheads="1"/>
          </p:cNvSpPr>
          <p:nvPr/>
        </p:nvSpPr>
        <p:spPr bwMode="auto">
          <a:xfrm>
            <a:off x="3876094" y="4303584"/>
            <a:ext cx="706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房間</a:t>
            </a:r>
            <a:endParaRPr lang="zh-TW" altLang="en-US" dirty="0"/>
          </a:p>
        </p:txBody>
      </p:sp>
      <p:sp>
        <p:nvSpPr>
          <p:cNvPr id="319" name="文字方塊 59"/>
          <p:cNvSpPr txBox="1">
            <a:spLocks noChangeArrowheads="1"/>
          </p:cNvSpPr>
          <p:nvPr/>
        </p:nvSpPr>
        <p:spPr bwMode="auto">
          <a:xfrm>
            <a:off x="5220876" y="4352988"/>
            <a:ext cx="4811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算</a:t>
            </a:r>
          </a:p>
        </p:txBody>
      </p:sp>
      <p:sp>
        <p:nvSpPr>
          <p:cNvPr id="320" name="文字方塊 64"/>
          <p:cNvSpPr txBox="1">
            <a:spLocks noChangeArrowheads="1"/>
          </p:cNvSpPr>
          <p:nvPr/>
        </p:nvSpPr>
        <p:spPr bwMode="auto">
          <a:xfrm>
            <a:off x="6249821" y="4322253"/>
            <a:ext cx="84854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舒適</a:t>
            </a:r>
            <a:endParaRPr lang="zh-TW" altLang="en-US" dirty="0"/>
          </a:p>
        </p:txBody>
      </p:sp>
      <p:cxnSp>
        <p:nvCxnSpPr>
          <p:cNvPr id="321" name="直線單箭頭接點 320"/>
          <p:cNvCxnSpPr>
            <a:stCxn id="288" idx="7"/>
            <a:endCxn id="309" idx="3"/>
          </p:cNvCxnSpPr>
          <p:nvPr/>
        </p:nvCxnSpPr>
        <p:spPr>
          <a:xfrm flipV="1">
            <a:off x="3559596" y="5024384"/>
            <a:ext cx="479091" cy="5183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橢圓 321"/>
          <p:cNvSpPr/>
          <p:nvPr/>
        </p:nvSpPr>
        <p:spPr>
          <a:xfrm>
            <a:off x="2528983" y="6165795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23" name="直線單箭頭接點 322"/>
          <p:cNvCxnSpPr>
            <a:stCxn id="322" idx="0"/>
            <a:endCxn id="288" idx="3"/>
          </p:cNvCxnSpPr>
          <p:nvPr/>
        </p:nvCxnSpPr>
        <p:spPr>
          <a:xfrm flipV="1">
            <a:off x="2744883" y="5849219"/>
            <a:ext cx="509385" cy="3165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單箭頭接點 323"/>
          <p:cNvCxnSpPr>
            <a:stCxn id="307" idx="4"/>
            <a:endCxn id="325" idx="0"/>
          </p:cNvCxnSpPr>
          <p:nvPr/>
        </p:nvCxnSpPr>
        <p:spPr>
          <a:xfrm flipH="1">
            <a:off x="2745278" y="5087620"/>
            <a:ext cx="4150" cy="3762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橢圓 324"/>
          <p:cNvSpPr/>
          <p:nvPr/>
        </p:nvSpPr>
        <p:spPr>
          <a:xfrm>
            <a:off x="2529378" y="5463826"/>
            <a:ext cx="431800" cy="433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26" name="直線單箭頭接點 325"/>
          <p:cNvCxnSpPr>
            <a:stCxn id="313" idx="3"/>
            <a:endCxn id="288" idx="7"/>
          </p:cNvCxnSpPr>
          <p:nvPr/>
        </p:nvCxnSpPr>
        <p:spPr>
          <a:xfrm flipH="1">
            <a:off x="3559596" y="5025504"/>
            <a:ext cx="2859335" cy="517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文字方塊 90"/>
          <p:cNvSpPr txBox="1">
            <a:spLocks noChangeArrowheads="1"/>
          </p:cNvSpPr>
          <p:nvPr/>
        </p:nvSpPr>
        <p:spPr bwMode="auto">
          <a:xfrm>
            <a:off x="2034235" y="5951580"/>
            <a:ext cx="666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漂亮</a:t>
            </a:r>
            <a:endParaRPr lang="zh-TW" altLang="en-US" dirty="0"/>
          </a:p>
        </p:txBody>
      </p:sp>
      <p:sp>
        <p:nvSpPr>
          <p:cNvPr id="328" name="文字方塊 92"/>
          <p:cNvSpPr txBox="1">
            <a:spLocks noChangeArrowheads="1"/>
          </p:cNvSpPr>
          <p:nvPr/>
        </p:nvSpPr>
        <p:spPr bwMode="auto">
          <a:xfrm>
            <a:off x="2196708" y="5319451"/>
            <a:ext cx="5536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挺</a:t>
            </a:r>
          </a:p>
        </p:txBody>
      </p:sp>
      <p:sp>
        <p:nvSpPr>
          <p:cNvPr id="329" name="橢圓 328"/>
          <p:cNvSpPr/>
          <p:nvPr/>
        </p:nvSpPr>
        <p:spPr>
          <a:xfrm>
            <a:off x="4583938" y="4122736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330" name="直線單箭頭接點 329"/>
          <p:cNvCxnSpPr>
            <a:stCxn id="309" idx="7"/>
            <a:endCxn id="329" idx="3"/>
          </p:cNvCxnSpPr>
          <p:nvPr/>
        </p:nvCxnSpPr>
        <p:spPr>
          <a:xfrm flipV="1">
            <a:off x="4344015" y="4491300"/>
            <a:ext cx="303159" cy="227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單箭頭接點 330"/>
          <p:cNvCxnSpPr>
            <a:stCxn id="329" idx="5"/>
            <a:endCxn id="313" idx="1"/>
          </p:cNvCxnSpPr>
          <p:nvPr/>
        </p:nvCxnSpPr>
        <p:spPr>
          <a:xfrm>
            <a:off x="4952502" y="4491300"/>
            <a:ext cx="1466429" cy="228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文字方塊 59"/>
          <p:cNvSpPr txBox="1">
            <a:spLocks noChangeArrowheads="1"/>
          </p:cNvSpPr>
          <p:nvPr/>
        </p:nvSpPr>
        <p:spPr bwMode="auto">
          <a:xfrm>
            <a:off x="4898111" y="3822438"/>
            <a:ext cx="5455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很</a:t>
            </a:r>
            <a:endParaRPr lang="en-US" altLang="zh-TW" dirty="0" smtClean="0"/>
          </a:p>
        </p:txBody>
      </p:sp>
      <p:cxnSp>
        <p:nvCxnSpPr>
          <p:cNvPr id="333" name="直線單箭頭接點 332"/>
          <p:cNvCxnSpPr>
            <a:stCxn id="292" idx="5"/>
            <a:endCxn id="296" idx="1"/>
          </p:cNvCxnSpPr>
          <p:nvPr/>
        </p:nvCxnSpPr>
        <p:spPr>
          <a:xfrm>
            <a:off x="5736409" y="5854439"/>
            <a:ext cx="696337" cy="4410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單箭頭接點 333"/>
          <p:cNvCxnSpPr>
            <a:stCxn id="325" idx="4"/>
            <a:endCxn id="322" idx="0"/>
          </p:cNvCxnSpPr>
          <p:nvPr/>
        </p:nvCxnSpPr>
        <p:spPr>
          <a:xfrm flipH="1">
            <a:off x="2744883" y="5897213"/>
            <a:ext cx="395" cy="2685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文字方塊 64"/>
          <p:cNvSpPr txBox="1">
            <a:spLocks noChangeArrowheads="1"/>
          </p:cNvSpPr>
          <p:nvPr/>
        </p:nvSpPr>
        <p:spPr bwMode="auto">
          <a:xfrm>
            <a:off x="6000271" y="3822438"/>
            <a:ext cx="35996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舊</a:t>
            </a:r>
            <a:endParaRPr lang="zh-TW" altLang="en-US" dirty="0"/>
          </a:p>
        </p:txBody>
      </p:sp>
      <p:sp>
        <p:nvSpPr>
          <p:cNvPr id="336" name="橢圓 335"/>
          <p:cNvSpPr/>
          <p:nvPr/>
        </p:nvSpPr>
        <p:spPr>
          <a:xfrm>
            <a:off x="3210027" y="4124585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37" name="文字方塊 58"/>
          <p:cNvSpPr txBox="1">
            <a:spLocks noChangeArrowheads="1"/>
          </p:cNvSpPr>
          <p:nvPr/>
        </p:nvSpPr>
        <p:spPr bwMode="auto">
          <a:xfrm>
            <a:off x="3598319" y="4017059"/>
            <a:ext cx="450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的</a:t>
            </a:r>
            <a:endParaRPr lang="zh-TW" altLang="en-US" dirty="0"/>
          </a:p>
        </p:txBody>
      </p:sp>
      <p:cxnSp>
        <p:nvCxnSpPr>
          <p:cNvPr id="338" name="直線單箭頭接點 337"/>
          <p:cNvCxnSpPr>
            <a:stCxn id="307" idx="7"/>
            <a:endCxn id="336" idx="3"/>
          </p:cNvCxnSpPr>
          <p:nvPr/>
        </p:nvCxnSpPr>
        <p:spPr>
          <a:xfrm flipV="1">
            <a:off x="2902092" y="4493149"/>
            <a:ext cx="371171" cy="225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單箭頭接點 338"/>
          <p:cNvCxnSpPr>
            <a:stCxn id="336" idx="5"/>
            <a:endCxn id="309" idx="1"/>
          </p:cNvCxnSpPr>
          <p:nvPr/>
        </p:nvCxnSpPr>
        <p:spPr>
          <a:xfrm>
            <a:off x="3578591" y="4493149"/>
            <a:ext cx="460096" cy="225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內容版面配置區 2"/>
          <p:cNvSpPr txBox="1">
            <a:spLocks/>
          </p:cNvSpPr>
          <p:nvPr/>
        </p:nvSpPr>
        <p:spPr bwMode="auto">
          <a:xfrm>
            <a:off x="0" y="1340768"/>
            <a:ext cx="9036497" cy="134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1) Generating Candidate sentences   </a:t>
            </a:r>
            <a:r>
              <a:rPr lang="en-US" altLang="zh-TW" sz="2400" b="1" u="sng" dirty="0" smtClean="0">
                <a:solidFill>
                  <a:srgbClr val="1D68FF"/>
                </a:solidFill>
              </a:rPr>
              <a:t>Graph construction </a:t>
            </a:r>
            <a:r>
              <a:rPr lang="en-US" altLang="zh-TW" sz="2400" dirty="0" smtClean="0">
                <a:solidFill>
                  <a:srgbClr val="1D68FF"/>
                </a:solidFill>
              </a:rPr>
              <a:t>+ </a:t>
            </a:r>
          </a:p>
          <a:p>
            <a:pPr marL="109537" indent="0">
              <a:buNone/>
            </a:pPr>
            <a:r>
              <a:rPr lang="en-US" altLang="zh-TW" sz="2400" dirty="0">
                <a:solidFill>
                  <a:srgbClr val="1D68FF"/>
                </a:solidFill>
              </a:rPr>
              <a:t> </a:t>
            </a:r>
            <a:r>
              <a:rPr lang="en-US" altLang="zh-TW" sz="2400" dirty="0" smtClean="0">
                <a:solidFill>
                  <a:srgbClr val="1D68FF"/>
                </a:solidFill>
              </a:rPr>
              <a:t>       search on graph</a:t>
            </a:r>
          </a:p>
        </p:txBody>
      </p:sp>
      <p:sp>
        <p:nvSpPr>
          <p:cNvPr id="58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9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animBg="1"/>
      <p:bldP spid="290" grpId="0" animBg="1"/>
      <p:bldP spid="292" grpId="0" animBg="1"/>
      <p:bldP spid="294" grpId="0" animBg="1"/>
      <p:bldP spid="296" grpId="0" animBg="1"/>
      <p:bldP spid="298" grpId="0" animBg="1"/>
      <p:bldP spid="299" grpId="0"/>
      <p:bldP spid="300" grpId="0"/>
      <p:bldP spid="301" grpId="0"/>
      <p:bldP spid="302" grpId="0"/>
      <p:bldP spid="303" grpId="0"/>
      <p:bldP spid="304" grpId="0"/>
      <p:bldP spid="307" grpId="0" animBg="1"/>
      <p:bldP spid="309" grpId="0" animBg="1"/>
      <p:bldP spid="311" grpId="0" animBg="1"/>
      <p:bldP spid="313" grpId="0" animBg="1"/>
      <p:bldP spid="315" grpId="0" animBg="1"/>
      <p:bldP spid="316" grpId="0"/>
      <p:bldP spid="317" grpId="0"/>
      <p:bldP spid="318" grpId="0"/>
      <p:bldP spid="319" grpId="0"/>
      <p:bldP spid="320" grpId="0"/>
      <p:bldP spid="322" grpId="0" animBg="1"/>
      <p:bldP spid="325" grpId="0" animBg="1"/>
      <p:bldP spid="327" grpId="0"/>
      <p:bldP spid="328" grpId="0"/>
      <p:bldP spid="329" grpId="0" animBg="1"/>
      <p:bldP spid="332" grpId="0"/>
      <p:bldP spid="335" grpId="0"/>
      <p:bldP spid="336" grpId="0" animBg="1"/>
      <p:bldP spid="3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Abstractive </a:t>
            </a:r>
            <a:r>
              <a:rPr lang="en-US" altLang="zh-TW" dirty="0" smtClean="0"/>
              <a:t>Summarization (3/4)</a:t>
            </a:r>
            <a:endParaRPr kumimoji="1"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171200" y="2060848"/>
            <a:ext cx="75772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1 : 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這個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 飯店 房間 算 舒適</a:t>
            </a:r>
            <a:endParaRPr lang="en-US" altLang="zh-TW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X2 : 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這個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 飯店 的 房間 很 舒適 但 離 市中心 太遠 不方便</a:t>
            </a:r>
            <a:endParaRPr lang="en-US" altLang="zh-TW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X3 : 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飯店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 挺 漂亮 但 房間 很 舊</a:t>
            </a:r>
            <a:endParaRPr lang="en-US" altLang="zh-TW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X4 : 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離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 市中心 遠</a:t>
            </a:r>
            <a:endParaRPr lang="zh-TW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內容版面配置區 2"/>
          <p:cNvSpPr txBox="1">
            <a:spLocks noGrp="1"/>
          </p:cNvSpPr>
          <p:nvPr>
            <p:ph idx="1"/>
          </p:nvPr>
        </p:nvSpPr>
        <p:spPr bwMode="auto">
          <a:xfrm>
            <a:off x="179512" y="1268760"/>
            <a:ext cx="8679526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1) </a:t>
            </a:r>
            <a:r>
              <a:rPr lang="en-US" altLang="zh-TW" sz="2400" dirty="0" smtClean="0"/>
              <a:t>Generating </a:t>
            </a:r>
            <a:r>
              <a:rPr lang="en-US" altLang="zh-TW" sz="2400" dirty="0"/>
              <a:t>Candidate sentences </a:t>
            </a:r>
            <a:r>
              <a:rPr lang="en-US" altLang="zh-TW" sz="2400" dirty="0" smtClean="0"/>
              <a:t>  </a:t>
            </a:r>
            <a:r>
              <a:rPr lang="en-US" altLang="zh-TW" sz="2400" b="1" u="sng" dirty="0" smtClean="0">
                <a:solidFill>
                  <a:srgbClr val="1D68FF"/>
                </a:solidFill>
              </a:rPr>
              <a:t>Graph </a:t>
            </a:r>
            <a:r>
              <a:rPr lang="en-US" altLang="zh-TW" sz="2400" b="1" u="sng" dirty="0">
                <a:solidFill>
                  <a:srgbClr val="1D68FF"/>
                </a:solidFill>
              </a:rPr>
              <a:t>construction </a:t>
            </a:r>
            <a:endParaRPr lang="en-US" altLang="zh-TW" sz="2400" b="1" u="sng" dirty="0" smtClean="0">
              <a:solidFill>
                <a:srgbClr val="1D68FF"/>
              </a:solidFill>
            </a:endParaRPr>
          </a:p>
          <a:p>
            <a:pPr marL="109537" indent="0">
              <a:buNone/>
            </a:pPr>
            <a:r>
              <a:rPr lang="en-US" altLang="zh-TW" sz="2400" b="1" dirty="0" smtClean="0">
                <a:solidFill>
                  <a:srgbClr val="1D68FF"/>
                </a:solidFill>
              </a:rPr>
              <a:t>        </a:t>
            </a:r>
            <a:r>
              <a:rPr lang="en-US" altLang="zh-TW" sz="2400" dirty="0" smtClean="0">
                <a:solidFill>
                  <a:srgbClr val="1D68FF"/>
                </a:solidFill>
              </a:rPr>
              <a:t>+ </a:t>
            </a:r>
            <a:r>
              <a:rPr lang="en-US" altLang="zh-TW" sz="2400" dirty="0">
                <a:solidFill>
                  <a:srgbClr val="1D68FF"/>
                </a:solidFill>
              </a:rPr>
              <a:t>search on graph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225965" y="3501008"/>
            <a:ext cx="7633073" cy="2844310"/>
            <a:chOff x="1225965" y="3822438"/>
            <a:chExt cx="7633073" cy="2844310"/>
          </a:xfrm>
        </p:grpSpPr>
        <p:sp>
          <p:nvSpPr>
            <p:cNvPr id="288" name="橢圓 287"/>
            <p:cNvSpPr/>
            <p:nvPr/>
          </p:nvSpPr>
          <p:spPr>
            <a:xfrm>
              <a:off x="3191032" y="5479300"/>
              <a:ext cx="431800" cy="4333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89" name="直線單箭頭接點 288"/>
            <p:cNvCxnSpPr>
              <a:stCxn id="288" idx="6"/>
              <a:endCxn id="290" idx="2"/>
            </p:cNvCxnSpPr>
            <p:nvPr/>
          </p:nvCxnSpPr>
          <p:spPr>
            <a:xfrm>
              <a:off x="3622832" y="5695994"/>
              <a:ext cx="711276" cy="12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橢圓 289"/>
            <p:cNvSpPr/>
            <p:nvPr/>
          </p:nvSpPr>
          <p:spPr>
            <a:xfrm>
              <a:off x="4334108" y="5481344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91" name="直線單箭頭接點 290"/>
            <p:cNvCxnSpPr>
              <a:stCxn id="290" idx="6"/>
              <a:endCxn id="292" idx="2"/>
            </p:cNvCxnSpPr>
            <p:nvPr/>
          </p:nvCxnSpPr>
          <p:spPr>
            <a:xfrm>
              <a:off x="4765908" y="5697244"/>
              <a:ext cx="601937" cy="4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橢圓 291"/>
            <p:cNvSpPr/>
            <p:nvPr/>
          </p:nvSpPr>
          <p:spPr>
            <a:xfrm>
              <a:off x="5367845" y="5485875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93" name="直線單箭頭接點 292"/>
            <p:cNvCxnSpPr>
              <a:stCxn id="292" idx="6"/>
              <a:endCxn id="294" idx="2"/>
            </p:cNvCxnSpPr>
            <p:nvPr/>
          </p:nvCxnSpPr>
          <p:spPr>
            <a:xfrm>
              <a:off x="5799645" y="5701775"/>
              <a:ext cx="579532" cy="7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橢圓 293"/>
            <p:cNvSpPr/>
            <p:nvPr/>
          </p:nvSpPr>
          <p:spPr>
            <a:xfrm>
              <a:off x="6379177" y="5493491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95" name="直線單箭頭接點 294"/>
            <p:cNvCxnSpPr>
              <a:stCxn id="294" idx="4"/>
              <a:endCxn id="296" idx="0"/>
            </p:cNvCxnSpPr>
            <p:nvPr/>
          </p:nvCxnSpPr>
          <p:spPr>
            <a:xfrm flipH="1">
              <a:off x="6585410" y="5925291"/>
              <a:ext cx="9667" cy="306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橢圓 295"/>
            <p:cNvSpPr/>
            <p:nvPr/>
          </p:nvSpPr>
          <p:spPr>
            <a:xfrm>
              <a:off x="6369510" y="6232273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97" name="直線單箭頭接點 296"/>
            <p:cNvCxnSpPr>
              <a:stCxn id="296" idx="2"/>
              <a:endCxn id="298" idx="6"/>
            </p:cNvCxnSpPr>
            <p:nvPr/>
          </p:nvCxnSpPr>
          <p:spPr>
            <a:xfrm flipH="1">
              <a:off x="5767078" y="6448173"/>
              <a:ext cx="602432" cy="2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橢圓 297"/>
            <p:cNvSpPr/>
            <p:nvPr/>
          </p:nvSpPr>
          <p:spPr>
            <a:xfrm>
              <a:off x="5335278" y="6234948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99" name="文字方塊 13"/>
            <p:cNvSpPr txBox="1">
              <a:spLocks noChangeArrowheads="1"/>
            </p:cNvSpPr>
            <p:nvPr/>
          </p:nvSpPr>
          <p:spPr bwMode="auto">
            <a:xfrm>
              <a:off x="3099750" y="5120414"/>
              <a:ext cx="43230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但</a:t>
              </a:r>
              <a:endParaRPr lang="zh-TW" altLang="en-US" dirty="0"/>
            </a:p>
          </p:txBody>
        </p:sp>
        <p:sp>
          <p:nvSpPr>
            <p:cNvPr id="300" name="文字方塊 19"/>
            <p:cNvSpPr txBox="1">
              <a:spLocks noChangeArrowheads="1"/>
            </p:cNvSpPr>
            <p:nvPr/>
          </p:nvSpPr>
          <p:spPr bwMode="auto">
            <a:xfrm>
              <a:off x="4441165" y="5173752"/>
              <a:ext cx="514076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離</a:t>
              </a:r>
              <a:endParaRPr lang="zh-TW" altLang="en-US" dirty="0"/>
            </a:p>
          </p:txBody>
        </p:sp>
        <p:sp>
          <p:nvSpPr>
            <p:cNvPr id="301" name="文字方塊 20"/>
            <p:cNvSpPr txBox="1">
              <a:spLocks noChangeArrowheads="1"/>
            </p:cNvSpPr>
            <p:nvPr/>
          </p:nvSpPr>
          <p:spPr bwMode="auto">
            <a:xfrm>
              <a:off x="5208408" y="5144561"/>
              <a:ext cx="8961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市中心</a:t>
              </a:r>
              <a:endParaRPr lang="zh-TW" altLang="en-US" dirty="0"/>
            </a:p>
          </p:txBody>
        </p:sp>
        <p:sp>
          <p:nvSpPr>
            <p:cNvPr id="302" name="文字方塊 21"/>
            <p:cNvSpPr txBox="1">
              <a:spLocks noChangeArrowheads="1"/>
            </p:cNvSpPr>
            <p:nvPr/>
          </p:nvSpPr>
          <p:spPr bwMode="auto">
            <a:xfrm>
              <a:off x="6398972" y="5124159"/>
              <a:ext cx="4857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太</a:t>
              </a:r>
              <a:endParaRPr lang="zh-TW" altLang="en-US" dirty="0"/>
            </a:p>
          </p:txBody>
        </p:sp>
        <p:sp>
          <p:nvSpPr>
            <p:cNvPr id="303" name="文字方塊 22"/>
            <p:cNvSpPr txBox="1">
              <a:spLocks noChangeArrowheads="1"/>
            </p:cNvSpPr>
            <p:nvPr/>
          </p:nvSpPr>
          <p:spPr bwMode="auto">
            <a:xfrm>
              <a:off x="6689028" y="5998295"/>
              <a:ext cx="49142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遠</a:t>
              </a:r>
              <a:endParaRPr lang="zh-TW" altLang="en-US" dirty="0"/>
            </a:p>
          </p:txBody>
        </p:sp>
        <p:sp>
          <p:nvSpPr>
            <p:cNvPr id="304" name="文字方塊 23"/>
            <p:cNvSpPr txBox="1">
              <a:spLocks noChangeArrowheads="1"/>
            </p:cNvSpPr>
            <p:nvPr/>
          </p:nvSpPr>
          <p:spPr bwMode="auto">
            <a:xfrm>
              <a:off x="4542615" y="6071323"/>
              <a:ext cx="976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不方便</a:t>
              </a:r>
              <a:endParaRPr lang="zh-TW" altLang="en-US" dirty="0"/>
            </a:p>
          </p:txBody>
        </p:sp>
        <p:sp>
          <p:nvSpPr>
            <p:cNvPr id="305" name="橢圓 304"/>
            <p:cNvSpPr/>
            <p:nvPr/>
          </p:nvSpPr>
          <p:spPr>
            <a:xfrm>
              <a:off x="1549815" y="4655820"/>
              <a:ext cx="431800" cy="431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06" name="直線單箭頭接點 305"/>
            <p:cNvCxnSpPr>
              <a:stCxn id="305" idx="6"/>
              <a:endCxn id="307" idx="2"/>
            </p:cNvCxnSpPr>
            <p:nvPr/>
          </p:nvCxnSpPr>
          <p:spPr>
            <a:xfrm>
              <a:off x="1981615" y="4871720"/>
              <a:ext cx="5519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橢圓 306"/>
            <p:cNvSpPr/>
            <p:nvPr/>
          </p:nvSpPr>
          <p:spPr>
            <a:xfrm>
              <a:off x="2533528" y="4655820"/>
              <a:ext cx="431800" cy="431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08" name="直線單箭頭接點 307"/>
            <p:cNvCxnSpPr>
              <a:stCxn id="307" idx="6"/>
              <a:endCxn id="309" idx="2"/>
            </p:cNvCxnSpPr>
            <p:nvPr/>
          </p:nvCxnSpPr>
          <p:spPr>
            <a:xfrm>
              <a:off x="2965328" y="4871720"/>
              <a:ext cx="10101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橢圓 308"/>
            <p:cNvSpPr/>
            <p:nvPr/>
          </p:nvSpPr>
          <p:spPr>
            <a:xfrm>
              <a:off x="3975451" y="4655820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10" name="直線單箭頭接點 309"/>
            <p:cNvCxnSpPr>
              <a:stCxn id="309" idx="6"/>
              <a:endCxn id="311" idx="2"/>
            </p:cNvCxnSpPr>
            <p:nvPr/>
          </p:nvCxnSpPr>
          <p:spPr>
            <a:xfrm>
              <a:off x="4407251" y="4871720"/>
              <a:ext cx="814451" cy="1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橢圓 310"/>
            <p:cNvSpPr/>
            <p:nvPr/>
          </p:nvSpPr>
          <p:spPr>
            <a:xfrm>
              <a:off x="5221702" y="4656940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12" name="直線單箭頭接點 311"/>
            <p:cNvCxnSpPr>
              <a:stCxn id="311" idx="6"/>
              <a:endCxn id="313" idx="2"/>
            </p:cNvCxnSpPr>
            <p:nvPr/>
          </p:nvCxnSpPr>
          <p:spPr>
            <a:xfrm>
              <a:off x="5653502" y="4872840"/>
              <a:ext cx="702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橢圓 312"/>
            <p:cNvSpPr/>
            <p:nvPr/>
          </p:nvSpPr>
          <p:spPr>
            <a:xfrm>
              <a:off x="6355695" y="4656940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14" name="直線單箭頭接點 313"/>
            <p:cNvCxnSpPr>
              <a:stCxn id="329" idx="6"/>
              <a:endCxn id="315" idx="2"/>
            </p:cNvCxnSpPr>
            <p:nvPr/>
          </p:nvCxnSpPr>
          <p:spPr>
            <a:xfrm flipV="1">
              <a:off x="5015738" y="4336833"/>
              <a:ext cx="704435" cy="18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橢圓 314"/>
            <p:cNvSpPr/>
            <p:nvPr/>
          </p:nvSpPr>
          <p:spPr>
            <a:xfrm>
              <a:off x="5720173" y="4120933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16" name="文字方塊 56"/>
            <p:cNvSpPr txBox="1">
              <a:spLocks noChangeArrowheads="1"/>
            </p:cNvSpPr>
            <p:nvPr/>
          </p:nvSpPr>
          <p:spPr bwMode="auto">
            <a:xfrm>
              <a:off x="1225965" y="4327208"/>
              <a:ext cx="7556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這個</a:t>
              </a:r>
              <a:endParaRPr lang="zh-TW" altLang="en-US" dirty="0"/>
            </a:p>
          </p:txBody>
        </p:sp>
        <p:sp>
          <p:nvSpPr>
            <p:cNvPr id="318" name="文字方塊 58"/>
            <p:cNvSpPr txBox="1">
              <a:spLocks noChangeArrowheads="1"/>
            </p:cNvSpPr>
            <p:nvPr/>
          </p:nvSpPr>
          <p:spPr bwMode="auto">
            <a:xfrm>
              <a:off x="3876094" y="4303584"/>
              <a:ext cx="7064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房間</a:t>
              </a:r>
              <a:endParaRPr lang="zh-TW" altLang="en-US" dirty="0"/>
            </a:p>
          </p:txBody>
        </p:sp>
        <p:cxnSp>
          <p:nvCxnSpPr>
            <p:cNvPr id="321" name="直線單箭頭接點 320"/>
            <p:cNvCxnSpPr>
              <a:stCxn id="288" idx="7"/>
              <a:endCxn id="309" idx="3"/>
            </p:cNvCxnSpPr>
            <p:nvPr/>
          </p:nvCxnSpPr>
          <p:spPr>
            <a:xfrm flipV="1">
              <a:off x="3559596" y="5024384"/>
              <a:ext cx="479091" cy="518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橢圓 321"/>
            <p:cNvSpPr/>
            <p:nvPr/>
          </p:nvSpPr>
          <p:spPr>
            <a:xfrm>
              <a:off x="2528983" y="6165795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23" name="直線單箭頭接點 322"/>
            <p:cNvCxnSpPr>
              <a:stCxn id="322" idx="0"/>
              <a:endCxn id="288" idx="3"/>
            </p:cNvCxnSpPr>
            <p:nvPr/>
          </p:nvCxnSpPr>
          <p:spPr>
            <a:xfrm flipV="1">
              <a:off x="2744883" y="5849219"/>
              <a:ext cx="509385" cy="316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/>
            <p:cNvCxnSpPr>
              <a:stCxn id="307" idx="4"/>
              <a:endCxn id="325" idx="0"/>
            </p:cNvCxnSpPr>
            <p:nvPr/>
          </p:nvCxnSpPr>
          <p:spPr>
            <a:xfrm flipH="1">
              <a:off x="2745278" y="5087620"/>
              <a:ext cx="4150" cy="376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橢圓 324"/>
            <p:cNvSpPr/>
            <p:nvPr/>
          </p:nvSpPr>
          <p:spPr>
            <a:xfrm>
              <a:off x="2529378" y="5463826"/>
              <a:ext cx="431800" cy="433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26" name="直線單箭頭接點 325"/>
            <p:cNvCxnSpPr>
              <a:stCxn id="313" idx="3"/>
              <a:endCxn id="288" idx="7"/>
            </p:cNvCxnSpPr>
            <p:nvPr/>
          </p:nvCxnSpPr>
          <p:spPr>
            <a:xfrm flipH="1">
              <a:off x="3559596" y="5025504"/>
              <a:ext cx="2859335" cy="5172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90"/>
            <p:cNvSpPr txBox="1">
              <a:spLocks noChangeArrowheads="1"/>
            </p:cNvSpPr>
            <p:nvPr/>
          </p:nvSpPr>
          <p:spPr bwMode="auto">
            <a:xfrm>
              <a:off x="2034235" y="5951580"/>
              <a:ext cx="6668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漂亮</a:t>
              </a:r>
              <a:endParaRPr lang="zh-TW" altLang="en-US" dirty="0"/>
            </a:p>
          </p:txBody>
        </p:sp>
        <p:sp>
          <p:nvSpPr>
            <p:cNvPr id="328" name="文字方塊 92"/>
            <p:cNvSpPr txBox="1">
              <a:spLocks noChangeArrowheads="1"/>
            </p:cNvSpPr>
            <p:nvPr/>
          </p:nvSpPr>
          <p:spPr bwMode="auto">
            <a:xfrm>
              <a:off x="2196708" y="5319451"/>
              <a:ext cx="5536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/>
                <a:t>挺</a:t>
              </a:r>
            </a:p>
          </p:txBody>
        </p:sp>
        <p:sp>
          <p:nvSpPr>
            <p:cNvPr id="329" name="橢圓 328"/>
            <p:cNvSpPr/>
            <p:nvPr/>
          </p:nvSpPr>
          <p:spPr>
            <a:xfrm>
              <a:off x="4583938" y="4122736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30" name="直線單箭頭接點 329"/>
            <p:cNvCxnSpPr>
              <a:stCxn id="309" idx="7"/>
              <a:endCxn id="329" idx="3"/>
            </p:cNvCxnSpPr>
            <p:nvPr/>
          </p:nvCxnSpPr>
          <p:spPr>
            <a:xfrm flipV="1">
              <a:off x="4344015" y="4491300"/>
              <a:ext cx="303159" cy="227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單箭頭接點 330"/>
            <p:cNvCxnSpPr>
              <a:stCxn id="329" idx="5"/>
              <a:endCxn id="313" idx="1"/>
            </p:cNvCxnSpPr>
            <p:nvPr/>
          </p:nvCxnSpPr>
          <p:spPr>
            <a:xfrm>
              <a:off x="4952502" y="4491300"/>
              <a:ext cx="1466429" cy="228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文字方塊 59"/>
            <p:cNvSpPr txBox="1">
              <a:spLocks noChangeArrowheads="1"/>
            </p:cNvSpPr>
            <p:nvPr/>
          </p:nvSpPr>
          <p:spPr bwMode="auto">
            <a:xfrm>
              <a:off x="4898111" y="3822438"/>
              <a:ext cx="5455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/>
                <a:t>很</a:t>
              </a:r>
              <a:endParaRPr lang="en-US" altLang="zh-TW" dirty="0" smtClean="0"/>
            </a:p>
          </p:txBody>
        </p:sp>
        <p:cxnSp>
          <p:nvCxnSpPr>
            <p:cNvPr id="333" name="直線單箭頭接點 332"/>
            <p:cNvCxnSpPr>
              <a:stCxn id="292" idx="5"/>
              <a:endCxn id="296" idx="1"/>
            </p:cNvCxnSpPr>
            <p:nvPr/>
          </p:nvCxnSpPr>
          <p:spPr>
            <a:xfrm>
              <a:off x="5736409" y="5854439"/>
              <a:ext cx="696337" cy="441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>
              <a:stCxn id="325" idx="4"/>
              <a:endCxn id="322" idx="0"/>
            </p:cNvCxnSpPr>
            <p:nvPr/>
          </p:nvCxnSpPr>
          <p:spPr>
            <a:xfrm flipH="1">
              <a:off x="2744883" y="5897213"/>
              <a:ext cx="395" cy="268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文字方塊 64"/>
            <p:cNvSpPr txBox="1">
              <a:spLocks noChangeArrowheads="1"/>
            </p:cNvSpPr>
            <p:nvPr/>
          </p:nvSpPr>
          <p:spPr bwMode="auto">
            <a:xfrm>
              <a:off x="6000271" y="3822438"/>
              <a:ext cx="35996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舊</a:t>
              </a:r>
              <a:endParaRPr lang="zh-TW" altLang="en-US" dirty="0"/>
            </a:p>
          </p:txBody>
        </p:sp>
        <p:sp>
          <p:nvSpPr>
            <p:cNvPr id="336" name="橢圓 335"/>
            <p:cNvSpPr/>
            <p:nvPr/>
          </p:nvSpPr>
          <p:spPr>
            <a:xfrm>
              <a:off x="3210027" y="4124585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37" name="文字方塊 58"/>
            <p:cNvSpPr txBox="1">
              <a:spLocks noChangeArrowheads="1"/>
            </p:cNvSpPr>
            <p:nvPr/>
          </p:nvSpPr>
          <p:spPr bwMode="auto">
            <a:xfrm>
              <a:off x="3598319" y="4017059"/>
              <a:ext cx="4501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的</a:t>
              </a:r>
              <a:endParaRPr lang="zh-TW" altLang="en-US" dirty="0"/>
            </a:p>
          </p:txBody>
        </p:sp>
        <p:cxnSp>
          <p:nvCxnSpPr>
            <p:cNvPr id="338" name="直線單箭頭接點 337"/>
            <p:cNvCxnSpPr>
              <a:stCxn id="307" idx="7"/>
              <a:endCxn id="336" idx="3"/>
            </p:cNvCxnSpPr>
            <p:nvPr/>
          </p:nvCxnSpPr>
          <p:spPr>
            <a:xfrm flipV="1">
              <a:off x="2902092" y="4493149"/>
              <a:ext cx="371171" cy="225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單箭頭接點 338"/>
            <p:cNvCxnSpPr>
              <a:stCxn id="336" idx="5"/>
              <a:endCxn id="309" idx="1"/>
            </p:cNvCxnSpPr>
            <p:nvPr/>
          </p:nvCxnSpPr>
          <p:spPr>
            <a:xfrm>
              <a:off x="3578591" y="4493149"/>
              <a:ext cx="460096" cy="225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橢圓 61"/>
            <p:cNvSpPr/>
            <p:nvPr/>
          </p:nvSpPr>
          <p:spPr>
            <a:xfrm>
              <a:off x="7305576" y="4511874"/>
              <a:ext cx="283279" cy="285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7588855" y="4472274"/>
              <a:ext cx="127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Start node</a:t>
              </a:r>
              <a:endParaRPr lang="zh-TW" altLang="en-US" dirty="0"/>
            </a:p>
          </p:txBody>
        </p:sp>
        <p:sp>
          <p:nvSpPr>
            <p:cNvPr id="69" name="文字方塊 57"/>
            <p:cNvSpPr txBox="1">
              <a:spLocks noChangeArrowheads="1"/>
            </p:cNvSpPr>
            <p:nvPr/>
          </p:nvSpPr>
          <p:spPr bwMode="auto">
            <a:xfrm>
              <a:off x="2447877" y="4327208"/>
              <a:ext cx="6778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/>
                <a:t>飯店</a:t>
              </a:r>
            </a:p>
          </p:txBody>
        </p:sp>
        <p:sp>
          <p:nvSpPr>
            <p:cNvPr id="70" name="文字方塊 59"/>
            <p:cNvSpPr txBox="1">
              <a:spLocks noChangeArrowheads="1"/>
            </p:cNvSpPr>
            <p:nvPr/>
          </p:nvSpPr>
          <p:spPr bwMode="auto">
            <a:xfrm>
              <a:off x="5220876" y="4352988"/>
              <a:ext cx="4811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/>
                <a:t>算</a:t>
              </a:r>
            </a:p>
          </p:txBody>
        </p:sp>
        <p:sp>
          <p:nvSpPr>
            <p:cNvPr id="71" name="文字方塊 64"/>
            <p:cNvSpPr txBox="1">
              <a:spLocks noChangeArrowheads="1"/>
            </p:cNvSpPr>
            <p:nvPr/>
          </p:nvSpPr>
          <p:spPr bwMode="auto">
            <a:xfrm>
              <a:off x="6249821" y="4322253"/>
              <a:ext cx="848546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舒適</a:t>
              </a:r>
              <a:endParaRPr lang="zh-TW" altLang="en-US" dirty="0"/>
            </a:p>
          </p:txBody>
        </p:sp>
      </p:grpSp>
      <p:sp>
        <p:nvSpPr>
          <p:cNvPr id="59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5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Abstractive </a:t>
            </a:r>
            <a:r>
              <a:rPr lang="en-US" altLang="zh-TW" dirty="0" smtClean="0"/>
              <a:t>Summarization (3/4)</a:t>
            </a:r>
            <a:endParaRPr kumimoji="1"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171200" y="2132856"/>
            <a:ext cx="76878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1 : 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這個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 飯店 房間 算 </a:t>
            </a:r>
            <a:r>
              <a:rPr lang="zh-TW" alt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舒適</a:t>
            </a:r>
            <a:endParaRPr lang="en-US" altLang="zh-TW" sz="22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X2 : 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這個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 飯店 的 房間 很 舒適 但 離 市中心 太遠 </a:t>
            </a:r>
            <a:r>
              <a:rPr lang="zh-TW" alt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不方便</a:t>
            </a:r>
            <a:endParaRPr lang="en-US" altLang="zh-TW" sz="2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X3 : 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飯店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 挺 漂亮 但 房間 很 </a:t>
            </a:r>
            <a:r>
              <a:rPr lang="zh-TW" alt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舊</a:t>
            </a:r>
            <a:endParaRPr lang="en-US" altLang="zh-TW" sz="22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X4 : 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離</a:t>
            </a:r>
            <a:r>
              <a:rPr lang="zh-TW" altLang="en-US" sz="2200" dirty="0" smtClean="0">
                <a:latin typeface="Times New Roman" pitchFamily="18" charset="0"/>
                <a:cs typeface="Times New Roman" pitchFamily="18" charset="0"/>
              </a:rPr>
              <a:t> 市中心 </a:t>
            </a:r>
            <a:r>
              <a:rPr lang="zh-TW" altLang="en-US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遠</a:t>
            </a:r>
            <a:endParaRPr lang="zh-TW" altLang="en-US" sz="2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內容版面配置區 2"/>
          <p:cNvSpPr txBox="1">
            <a:spLocks noGrp="1"/>
          </p:cNvSpPr>
          <p:nvPr>
            <p:ph idx="1"/>
          </p:nvPr>
        </p:nvSpPr>
        <p:spPr bwMode="auto">
          <a:xfrm>
            <a:off x="107504" y="1196752"/>
            <a:ext cx="8928546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1) </a:t>
            </a:r>
            <a:r>
              <a:rPr lang="en-US" altLang="zh-TW" sz="2400" dirty="0" smtClean="0"/>
              <a:t>Generating </a:t>
            </a:r>
            <a:r>
              <a:rPr lang="en-US" altLang="zh-TW" sz="2400" dirty="0"/>
              <a:t>Candidate sentences </a:t>
            </a:r>
            <a:r>
              <a:rPr lang="en-US" altLang="zh-TW" sz="2400" dirty="0" smtClean="0"/>
              <a:t>  </a:t>
            </a:r>
            <a:r>
              <a:rPr lang="en-US" altLang="zh-TW" sz="2400" b="1" u="sng" dirty="0" smtClean="0">
                <a:solidFill>
                  <a:srgbClr val="1D68FF"/>
                </a:solidFill>
              </a:rPr>
              <a:t>Graph </a:t>
            </a:r>
            <a:r>
              <a:rPr lang="en-US" altLang="zh-TW" sz="2400" b="1" u="sng" dirty="0">
                <a:solidFill>
                  <a:srgbClr val="1D68FF"/>
                </a:solidFill>
              </a:rPr>
              <a:t>construction </a:t>
            </a:r>
            <a:r>
              <a:rPr lang="en-US" altLang="zh-TW" sz="2400" dirty="0" smtClean="0">
                <a:solidFill>
                  <a:srgbClr val="1D68FF"/>
                </a:solidFill>
              </a:rPr>
              <a:t>+</a:t>
            </a:r>
          </a:p>
          <a:p>
            <a:pPr marL="109537" indent="0">
              <a:buNone/>
            </a:pPr>
            <a:r>
              <a:rPr lang="en-US" altLang="zh-TW" sz="2400" dirty="0">
                <a:solidFill>
                  <a:srgbClr val="1D68FF"/>
                </a:solidFill>
              </a:rPr>
              <a:t> </a:t>
            </a:r>
            <a:r>
              <a:rPr lang="en-US" altLang="zh-TW" sz="2400" dirty="0" smtClean="0">
                <a:solidFill>
                  <a:srgbClr val="1D68FF"/>
                </a:solidFill>
              </a:rPr>
              <a:t>       search </a:t>
            </a:r>
            <a:r>
              <a:rPr lang="en-US" altLang="zh-TW" sz="2400" dirty="0">
                <a:solidFill>
                  <a:srgbClr val="1D68FF"/>
                </a:solidFill>
              </a:rPr>
              <a:t>on graph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225965" y="3356992"/>
            <a:ext cx="7633073" cy="2844310"/>
            <a:chOff x="1225965" y="3822438"/>
            <a:chExt cx="7633073" cy="2844310"/>
          </a:xfrm>
        </p:grpSpPr>
        <p:sp>
          <p:nvSpPr>
            <p:cNvPr id="288" name="橢圓 287"/>
            <p:cNvSpPr/>
            <p:nvPr/>
          </p:nvSpPr>
          <p:spPr>
            <a:xfrm>
              <a:off x="3191032" y="5479300"/>
              <a:ext cx="431800" cy="4333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89" name="直線單箭頭接點 288"/>
            <p:cNvCxnSpPr>
              <a:stCxn id="288" idx="6"/>
              <a:endCxn id="290" idx="2"/>
            </p:cNvCxnSpPr>
            <p:nvPr/>
          </p:nvCxnSpPr>
          <p:spPr>
            <a:xfrm>
              <a:off x="3622832" y="5695994"/>
              <a:ext cx="711276" cy="12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橢圓 289"/>
            <p:cNvSpPr/>
            <p:nvPr/>
          </p:nvSpPr>
          <p:spPr>
            <a:xfrm>
              <a:off x="4334108" y="5481344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91" name="直線單箭頭接點 290"/>
            <p:cNvCxnSpPr>
              <a:stCxn id="290" idx="6"/>
              <a:endCxn id="292" idx="2"/>
            </p:cNvCxnSpPr>
            <p:nvPr/>
          </p:nvCxnSpPr>
          <p:spPr>
            <a:xfrm>
              <a:off x="4765908" y="5697244"/>
              <a:ext cx="601937" cy="4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橢圓 291"/>
            <p:cNvSpPr/>
            <p:nvPr/>
          </p:nvSpPr>
          <p:spPr>
            <a:xfrm>
              <a:off x="5367845" y="5485875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93" name="直線單箭頭接點 292"/>
            <p:cNvCxnSpPr>
              <a:stCxn id="292" idx="6"/>
              <a:endCxn id="294" idx="2"/>
            </p:cNvCxnSpPr>
            <p:nvPr/>
          </p:nvCxnSpPr>
          <p:spPr>
            <a:xfrm>
              <a:off x="5799645" y="5701775"/>
              <a:ext cx="579532" cy="7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橢圓 293"/>
            <p:cNvSpPr/>
            <p:nvPr/>
          </p:nvSpPr>
          <p:spPr>
            <a:xfrm>
              <a:off x="6379177" y="5493491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95" name="直線單箭頭接點 294"/>
            <p:cNvCxnSpPr>
              <a:stCxn id="294" idx="4"/>
              <a:endCxn id="296" idx="0"/>
            </p:cNvCxnSpPr>
            <p:nvPr/>
          </p:nvCxnSpPr>
          <p:spPr>
            <a:xfrm flipH="1">
              <a:off x="6585410" y="5925291"/>
              <a:ext cx="9667" cy="306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橢圓 295"/>
            <p:cNvSpPr/>
            <p:nvPr/>
          </p:nvSpPr>
          <p:spPr>
            <a:xfrm>
              <a:off x="6369510" y="6232273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97" name="直線單箭頭接點 296"/>
            <p:cNvCxnSpPr>
              <a:stCxn id="296" idx="2"/>
              <a:endCxn id="298" idx="6"/>
            </p:cNvCxnSpPr>
            <p:nvPr/>
          </p:nvCxnSpPr>
          <p:spPr>
            <a:xfrm flipH="1">
              <a:off x="5767078" y="6448173"/>
              <a:ext cx="602432" cy="2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橢圓 297"/>
            <p:cNvSpPr/>
            <p:nvPr/>
          </p:nvSpPr>
          <p:spPr>
            <a:xfrm>
              <a:off x="5335278" y="6234948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99" name="文字方塊 13"/>
            <p:cNvSpPr txBox="1">
              <a:spLocks noChangeArrowheads="1"/>
            </p:cNvSpPr>
            <p:nvPr/>
          </p:nvSpPr>
          <p:spPr bwMode="auto">
            <a:xfrm>
              <a:off x="3099750" y="5120414"/>
              <a:ext cx="43230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但</a:t>
              </a:r>
              <a:endParaRPr lang="zh-TW" altLang="en-US" dirty="0"/>
            </a:p>
          </p:txBody>
        </p:sp>
        <p:sp>
          <p:nvSpPr>
            <p:cNvPr id="300" name="文字方塊 19"/>
            <p:cNvSpPr txBox="1">
              <a:spLocks noChangeArrowheads="1"/>
            </p:cNvSpPr>
            <p:nvPr/>
          </p:nvSpPr>
          <p:spPr bwMode="auto">
            <a:xfrm>
              <a:off x="4441165" y="5173752"/>
              <a:ext cx="514076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離</a:t>
              </a:r>
              <a:endParaRPr lang="zh-TW" altLang="en-US" dirty="0"/>
            </a:p>
          </p:txBody>
        </p:sp>
        <p:sp>
          <p:nvSpPr>
            <p:cNvPr id="301" name="文字方塊 20"/>
            <p:cNvSpPr txBox="1">
              <a:spLocks noChangeArrowheads="1"/>
            </p:cNvSpPr>
            <p:nvPr/>
          </p:nvSpPr>
          <p:spPr bwMode="auto">
            <a:xfrm>
              <a:off x="5208408" y="5144561"/>
              <a:ext cx="8961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市中心</a:t>
              </a:r>
              <a:endParaRPr lang="zh-TW" altLang="en-US" dirty="0"/>
            </a:p>
          </p:txBody>
        </p:sp>
        <p:sp>
          <p:nvSpPr>
            <p:cNvPr id="302" name="文字方塊 21"/>
            <p:cNvSpPr txBox="1">
              <a:spLocks noChangeArrowheads="1"/>
            </p:cNvSpPr>
            <p:nvPr/>
          </p:nvSpPr>
          <p:spPr bwMode="auto">
            <a:xfrm>
              <a:off x="6398972" y="5124159"/>
              <a:ext cx="4857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太</a:t>
              </a:r>
              <a:endParaRPr lang="zh-TW" altLang="en-US" dirty="0"/>
            </a:p>
          </p:txBody>
        </p:sp>
        <p:sp>
          <p:nvSpPr>
            <p:cNvPr id="303" name="文字方塊 22"/>
            <p:cNvSpPr txBox="1">
              <a:spLocks noChangeArrowheads="1"/>
            </p:cNvSpPr>
            <p:nvPr/>
          </p:nvSpPr>
          <p:spPr bwMode="auto">
            <a:xfrm>
              <a:off x="6689028" y="5998295"/>
              <a:ext cx="49142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遠</a:t>
              </a:r>
              <a:endParaRPr lang="zh-TW" altLang="en-US" dirty="0"/>
            </a:p>
          </p:txBody>
        </p:sp>
        <p:sp>
          <p:nvSpPr>
            <p:cNvPr id="304" name="文字方塊 23"/>
            <p:cNvSpPr txBox="1">
              <a:spLocks noChangeArrowheads="1"/>
            </p:cNvSpPr>
            <p:nvPr/>
          </p:nvSpPr>
          <p:spPr bwMode="auto">
            <a:xfrm>
              <a:off x="4542615" y="6071323"/>
              <a:ext cx="976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不方便</a:t>
              </a:r>
              <a:endParaRPr lang="zh-TW" altLang="en-US" dirty="0"/>
            </a:p>
          </p:txBody>
        </p:sp>
        <p:sp>
          <p:nvSpPr>
            <p:cNvPr id="305" name="橢圓 304"/>
            <p:cNvSpPr/>
            <p:nvPr/>
          </p:nvSpPr>
          <p:spPr>
            <a:xfrm>
              <a:off x="1549815" y="4655820"/>
              <a:ext cx="431800" cy="431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06" name="直線單箭頭接點 305"/>
            <p:cNvCxnSpPr>
              <a:stCxn id="305" idx="6"/>
              <a:endCxn id="307" idx="2"/>
            </p:cNvCxnSpPr>
            <p:nvPr/>
          </p:nvCxnSpPr>
          <p:spPr>
            <a:xfrm>
              <a:off x="1981615" y="4871720"/>
              <a:ext cx="5519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橢圓 306"/>
            <p:cNvSpPr/>
            <p:nvPr/>
          </p:nvSpPr>
          <p:spPr>
            <a:xfrm>
              <a:off x="2533528" y="4655820"/>
              <a:ext cx="431800" cy="431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08" name="直線單箭頭接點 307"/>
            <p:cNvCxnSpPr>
              <a:stCxn id="307" idx="6"/>
              <a:endCxn id="309" idx="2"/>
            </p:cNvCxnSpPr>
            <p:nvPr/>
          </p:nvCxnSpPr>
          <p:spPr>
            <a:xfrm>
              <a:off x="2965328" y="4871720"/>
              <a:ext cx="10101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橢圓 308"/>
            <p:cNvSpPr/>
            <p:nvPr/>
          </p:nvSpPr>
          <p:spPr>
            <a:xfrm>
              <a:off x="3975451" y="4655820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10" name="直線單箭頭接點 309"/>
            <p:cNvCxnSpPr>
              <a:stCxn id="309" idx="6"/>
              <a:endCxn id="311" idx="2"/>
            </p:cNvCxnSpPr>
            <p:nvPr/>
          </p:nvCxnSpPr>
          <p:spPr>
            <a:xfrm>
              <a:off x="4407251" y="4871720"/>
              <a:ext cx="814451" cy="1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橢圓 310"/>
            <p:cNvSpPr/>
            <p:nvPr/>
          </p:nvSpPr>
          <p:spPr>
            <a:xfrm>
              <a:off x="5221702" y="4656940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12" name="直線單箭頭接點 311"/>
            <p:cNvCxnSpPr>
              <a:stCxn id="311" idx="6"/>
              <a:endCxn id="313" idx="2"/>
            </p:cNvCxnSpPr>
            <p:nvPr/>
          </p:nvCxnSpPr>
          <p:spPr>
            <a:xfrm>
              <a:off x="5653502" y="4872840"/>
              <a:ext cx="702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橢圓 312"/>
            <p:cNvSpPr/>
            <p:nvPr/>
          </p:nvSpPr>
          <p:spPr>
            <a:xfrm>
              <a:off x="6355695" y="4656940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14" name="直線單箭頭接點 313"/>
            <p:cNvCxnSpPr>
              <a:stCxn id="329" idx="6"/>
              <a:endCxn id="315" idx="2"/>
            </p:cNvCxnSpPr>
            <p:nvPr/>
          </p:nvCxnSpPr>
          <p:spPr>
            <a:xfrm flipV="1">
              <a:off x="5015738" y="4336833"/>
              <a:ext cx="704435" cy="18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橢圓 314"/>
            <p:cNvSpPr/>
            <p:nvPr/>
          </p:nvSpPr>
          <p:spPr>
            <a:xfrm>
              <a:off x="5720173" y="4120933"/>
              <a:ext cx="431800" cy="4318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16" name="文字方塊 56"/>
            <p:cNvSpPr txBox="1">
              <a:spLocks noChangeArrowheads="1"/>
            </p:cNvSpPr>
            <p:nvPr/>
          </p:nvSpPr>
          <p:spPr bwMode="auto">
            <a:xfrm>
              <a:off x="1225965" y="4327208"/>
              <a:ext cx="7556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這個</a:t>
              </a:r>
              <a:endParaRPr lang="zh-TW" altLang="en-US" dirty="0"/>
            </a:p>
          </p:txBody>
        </p:sp>
        <p:sp>
          <p:nvSpPr>
            <p:cNvPr id="318" name="文字方塊 58"/>
            <p:cNvSpPr txBox="1">
              <a:spLocks noChangeArrowheads="1"/>
            </p:cNvSpPr>
            <p:nvPr/>
          </p:nvSpPr>
          <p:spPr bwMode="auto">
            <a:xfrm>
              <a:off x="3876094" y="4303584"/>
              <a:ext cx="7064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房間</a:t>
              </a:r>
              <a:endParaRPr lang="zh-TW" altLang="en-US" dirty="0"/>
            </a:p>
          </p:txBody>
        </p:sp>
        <p:cxnSp>
          <p:nvCxnSpPr>
            <p:cNvPr id="321" name="直線單箭頭接點 320"/>
            <p:cNvCxnSpPr>
              <a:stCxn id="288" idx="7"/>
              <a:endCxn id="309" idx="3"/>
            </p:cNvCxnSpPr>
            <p:nvPr/>
          </p:nvCxnSpPr>
          <p:spPr>
            <a:xfrm flipV="1">
              <a:off x="3559596" y="5024384"/>
              <a:ext cx="479091" cy="518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橢圓 321"/>
            <p:cNvSpPr/>
            <p:nvPr/>
          </p:nvSpPr>
          <p:spPr>
            <a:xfrm>
              <a:off x="2528983" y="6165795"/>
              <a:ext cx="431800" cy="431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23" name="直線單箭頭接點 322"/>
            <p:cNvCxnSpPr>
              <a:stCxn id="322" idx="0"/>
              <a:endCxn id="288" idx="3"/>
            </p:cNvCxnSpPr>
            <p:nvPr/>
          </p:nvCxnSpPr>
          <p:spPr>
            <a:xfrm flipV="1">
              <a:off x="2744883" y="5849219"/>
              <a:ext cx="509385" cy="316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/>
            <p:cNvCxnSpPr>
              <a:stCxn id="307" idx="4"/>
              <a:endCxn id="325" idx="0"/>
            </p:cNvCxnSpPr>
            <p:nvPr/>
          </p:nvCxnSpPr>
          <p:spPr>
            <a:xfrm flipH="1">
              <a:off x="2745278" y="5087620"/>
              <a:ext cx="4150" cy="376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橢圓 324"/>
            <p:cNvSpPr/>
            <p:nvPr/>
          </p:nvSpPr>
          <p:spPr>
            <a:xfrm>
              <a:off x="2529378" y="5463826"/>
              <a:ext cx="431800" cy="433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26" name="直線單箭頭接點 325"/>
            <p:cNvCxnSpPr>
              <a:stCxn id="313" idx="3"/>
              <a:endCxn id="288" idx="7"/>
            </p:cNvCxnSpPr>
            <p:nvPr/>
          </p:nvCxnSpPr>
          <p:spPr>
            <a:xfrm flipH="1">
              <a:off x="3559596" y="5025504"/>
              <a:ext cx="2859335" cy="5172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90"/>
            <p:cNvSpPr txBox="1">
              <a:spLocks noChangeArrowheads="1"/>
            </p:cNvSpPr>
            <p:nvPr/>
          </p:nvSpPr>
          <p:spPr bwMode="auto">
            <a:xfrm>
              <a:off x="2034235" y="5951580"/>
              <a:ext cx="6668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漂亮</a:t>
              </a:r>
              <a:endParaRPr lang="zh-TW" altLang="en-US" dirty="0"/>
            </a:p>
          </p:txBody>
        </p:sp>
        <p:sp>
          <p:nvSpPr>
            <p:cNvPr id="328" name="文字方塊 92"/>
            <p:cNvSpPr txBox="1">
              <a:spLocks noChangeArrowheads="1"/>
            </p:cNvSpPr>
            <p:nvPr/>
          </p:nvSpPr>
          <p:spPr bwMode="auto">
            <a:xfrm>
              <a:off x="2196708" y="5319451"/>
              <a:ext cx="5536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/>
                <a:t>挺</a:t>
              </a:r>
            </a:p>
          </p:txBody>
        </p:sp>
        <p:sp>
          <p:nvSpPr>
            <p:cNvPr id="329" name="橢圓 328"/>
            <p:cNvSpPr/>
            <p:nvPr/>
          </p:nvSpPr>
          <p:spPr>
            <a:xfrm>
              <a:off x="4583938" y="4122736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330" name="直線單箭頭接點 329"/>
            <p:cNvCxnSpPr>
              <a:stCxn id="309" idx="7"/>
              <a:endCxn id="329" idx="3"/>
            </p:cNvCxnSpPr>
            <p:nvPr/>
          </p:nvCxnSpPr>
          <p:spPr>
            <a:xfrm flipV="1">
              <a:off x="4344015" y="4491300"/>
              <a:ext cx="303159" cy="227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單箭頭接點 330"/>
            <p:cNvCxnSpPr>
              <a:stCxn id="329" idx="5"/>
              <a:endCxn id="313" idx="1"/>
            </p:cNvCxnSpPr>
            <p:nvPr/>
          </p:nvCxnSpPr>
          <p:spPr>
            <a:xfrm>
              <a:off x="4952502" y="4491300"/>
              <a:ext cx="1466429" cy="228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文字方塊 59"/>
            <p:cNvSpPr txBox="1">
              <a:spLocks noChangeArrowheads="1"/>
            </p:cNvSpPr>
            <p:nvPr/>
          </p:nvSpPr>
          <p:spPr bwMode="auto">
            <a:xfrm>
              <a:off x="4898111" y="3822438"/>
              <a:ext cx="5455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/>
                <a:t>很</a:t>
              </a:r>
              <a:endParaRPr lang="en-US" altLang="zh-TW" dirty="0" smtClean="0"/>
            </a:p>
          </p:txBody>
        </p:sp>
        <p:cxnSp>
          <p:nvCxnSpPr>
            <p:cNvPr id="333" name="直線單箭頭接點 332"/>
            <p:cNvCxnSpPr>
              <a:stCxn id="292" idx="5"/>
              <a:endCxn id="296" idx="1"/>
            </p:cNvCxnSpPr>
            <p:nvPr/>
          </p:nvCxnSpPr>
          <p:spPr>
            <a:xfrm>
              <a:off x="5736409" y="5854439"/>
              <a:ext cx="696337" cy="441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>
              <a:stCxn id="325" idx="4"/>
              <a:endCxn id="322" idx="0"/>
            </p:cNvCxnSpPr>
            <p:nvPr/>
          </p:nvCxnSpPr>
          <p:spPr>
            <a:xfrm flipH="1">
              <a:off x="2744883" y="5897213"/>
              <a:ext cx="395" cy="268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文字方塊 64"/>
            <p:cNvSpPr txBox="1">
              <a:spLocks noChangeArrowheads="1"/>
            </p:cNvSpPr>
            <p:nvPr/>
          </p:nvSpPr>
          <p:spPr bwMode="auto">
            <a:xfrm>
              <a:off x="6000271" y="3822438"/>
              <a:ext cx="35996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舊</a:t>
              </a:r>
              <a:endParaRPr lang="zh-TW" altLang="en-US" dirty="0"/>
            </a:p>
          </p:txBody>
        </p:sp>
        <p:sp>
          <p:nvSpPr>
            <p:cNvPr id="336" name="橢圓 335"/>
            <p:cNvSpPr/>
            <p:nvPr/>
          </p:nvSpPr>
          <p:spPr>
            <a:xfrm>
              <a:off x="3210027" y="4124585"/>
              <a:ext cx="431800" cy="431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37" name="文字方塊 58"/>
            <p:cNvSpPr txBox="1">
              <a:spLocks noChangeArrowheads="1"/>
            </p:cNvSpPr>
            <p:nvPr/>
          </p:nvSpPr>
          <p:spPr bwMode="auto">
            <a:xfrm>
              <a:off x="3598319" y="4017059"/>
              <a:ext cx="4501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的</a:t>
              </a:r>
              <a:endParaRPr lang="zh-TW" altLang="en-US" dirty="0"/>
            </a:p>
          </p:txBody>
        </p:sp>
        <p:cxnSp>
          <p:nvCxnSpPr>
            <p:cNvPr id="338" name="直線單箭頭接點 337"/>
            <p:cNvCxnSpPr>
              <a:stCxn id="307" idx="7"/>
              <a:endCxn id="336" idx="3"/>
            </p:cNvCxnSpPr>
            <p:nvPr/>
          </p:nvCxnSpPr>
          <p:spPr>
            <a:xfrm flipV="1">
              <a:off x="2902092" y="4493149"/>
              <a:ext cx="371171" cy="225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單箭頭接點 338"/>
            <p:cNvCxnSpPr>
              <a:stCxn id="336" idx="5"/>
              <a:endCxn id="309" idx="1"/>
            </p:cNvCxnSpPr>
            <p:nvPr/>
          </p:nvCxnSpPr>
          <p:spPr>
            <a:xfrm>
              <a:off x="3578591" y="4493149"/>
              <a:ext cx="460096" cy="225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橢圓 61"/>
            <p:cNvSpPr/>
            <p:nvPr/>
          </p:nvSpPr>
          <p:spPr>
            <a:xfrm>
              <a:off x="7305576" y="4511874"/>
              <a:ext cx="283279" cy="285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7588855" y="4472274"/>
              <a:ext cx="127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Start node</a:t>
              </a:r>
              <a:endParaRPr lang="zh-TW" altLang="en-US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7305575" y="4943375"/>
              <a:ext cx="283279" cy="28589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588854" y="4903775"/>
              <a:ext cx="1270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End node</a:t>
              </a:r>
              <a:endParaRPr lang="zh-TW" altLang="en-US" dirty="0"/>
            </a:p>
          </p:txBody>
        </p:sp>
        <p:sp>
          <p:nvSpPr>
            <p:cNvPr id="69" name="文字方塊 57"/>
            <p:cNvSpPr txBox="1">
              <a:spLocks noChangeArrowheads="1"/>
            </p:cNvSpPr>
            <p:nvPr/>
          </p:nvSpPr>
          <p:spPr bwMode="auto">
            <a:xfrm>
              <a:off x="2447877" y="4327208"/>
              <a:ext cx="6778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/>
                <a:t>飯店</a:t>
              </a:r>
            </a:p>
          </p:txBody>
        </p:sp>
        <p:sp>
          <p:nvSpPr>
            <p:cNvPr id="70" name="文字方塊 59"/>
            <p:cNvSpPr txBox="1">
              <a:spLocks noChangeArrowheads="1"/>
            </p:cNvSpPr>
            <p:nvPr/>
          </p:nvSpPr>
          <p:spPr bwMode="auto">
            <a:xfrm>
              <a:off x="5220876" y="4352988"/>
              <a:ext cx="4811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/>
                <a:t>算</a:t>
              </a:r>
            </a:p>
          </p:txBody>
        </p:sp>
        <p:sp>
          <p:nvSpPr>
            <p:cNvPr id="71" name="文字方塊 64"/>
            <p:cNvSpPr txBox="1">
              <a:spLocks noChangeArrowheads="1"/>
            </p:cNvSpPr>
            <p:nvPr/>
          </p:nvSpPr>
          <p:spPr bwMode="auto">
            <a:xfrm>
              <a:off x="6249821" y="4322253"/>
              <a:ext cx="848546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zh-TW" altLang="en-US" dirty="0" smtClean="0"/>
                <a:t>舒適</a:t>
              </a:r>
              <a:endParaRPr lang="zh-TW" altLang="en-US" dirty="0"/>
            </a:p>
          </p:txBody>
        </p:sp>
      </p:grp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1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內容版面配置區 2"/>
          <p:cNvSpPr txBox="1">
            <a:spLocks noGrp="1"/>
          </p:cNvSpPr>
          <p:nvPr>
            <p:ph idx="1"/>
          </p:nvPr>
        </p:nvSpPr>
        <p:spPr bwMode="auto">
          <a:xfrm>
            <a:off x="457200" y="980728"/>
            <a:ext cx="8578850" cy="156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1) Generate Candidate sentences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rgbClr val="1D68FF"/>
                </a:solidFill>
              </a:rPr>
              <a:t>Graph </a:t>
            </a:r>
            <a:r>
              <a:rPr lang="en-US" altLang="zh-TW" sz="2400" dirty="0">
                <a:solidFill>
                  <a:srgbClr val="1D68FF"/>
                </a:solidFill>
              </a:rPr>
              <a:t>construction </a:t>
            </a:r>
            <a:r>
              <a:rPr lang="en-US" altLang="zh-TW" sz="2400" dirty="0" smtClean="0">
                <a:solidFill>
                  <a:srgbClr val="1D68FF"/>
                </a:solidFill>
              </a:rPr>
              <a:t>+</a:t>
            </a:r>
          </a:p>
          <a:p>
            <a:pPr marL="109537" indent="0">
              <a:buNone/>
            </a:pPr>
            <a:r>
              <a:rPr lang="en-US" altLang="zh-TW" sz="2400" dirty="0">
                <a:solidFill>
                  <a:srgbClr val="1D68FF"/>
                </a:solidFill>
              </a:rPr>
              <a:t> </a:t>
            </a:r>
            <a:r>
              <a:rPr lang="en-US" altLang="zh-TW" sz="2400" dirty="0" smtClean="0">
                <a:solidFill>
                  <a:srgbClr val="1D68FF"/>
                </a:solidFill>
              </a:rPr>
              <a:t>       </a:t>
            </a:r>
            <a:r>
              <a:rPr lang="en-US" altLang="zh-TW" sz="2400" b="1" u="sng" dirty="0">
                <a:solidFill>
                  <a:srgbClr val="1D68FF"/>
                </a:solidFill>
              </a:rPr>
              <a:t>search on </a:t>
            </a:r>
            <a:r>
              <a:rPr lang="en-US" altLang="zh-TW" sz="2400" b="1" u="sng" dirty="0" smtClean="0">
                <a:solidFill>
                  <a:srgbClr val="1D68FF"/>
                </a:solidFill>
              </a:rPr>
              <a:t>graph</a:t>
            </a:r>
          </a:p>
          <a:p>
            <a:pPr lvl="1"/>
            <a:r>
              <a:rPr lang="en-US" altLang="zh-TW" sz="2000" dirty="0"/>
              <a:t>Search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find Valid path on graph</a:t>
            </a:r>
          </a:p>
          <a:p>
            <a:pPr lvl="1"/>
            <a:r>
              <a:rPr lang="en-US" altLang="zh-TW" sz="2000" dirty="0"/>
              <a:t>Valid path : path from </a:t>
            </a:r>
            <a:r>
              <a:rPr lang="en-US" altLang="zh-TW" sz="2000" dirty="0">
                <a:solidFill>
                  <a:srgbClr val="FF0000"/>
                </a:solidFill>
              </a:rPr>
              <a:t>start node </a:t>
            </a:r>
            <a:r>
              <a:rPr lang="en-US" altLang="zh-TW" sz="2000" dirty="0"/>
              <a:t>to </a:t>
            </a:r>
            <a:r>
              <a:rPr lang="en-US" altLang="zh-TW" sz="2000" dirty="0">
                <a:solidFill>
                  <a:srgbClr val="00B050"/>
                </a:solidFill>
              </a:rPr>
              <a:t>end </a:t>
            </a:r>
            <a:r>
              <a:rPr lang="en-US" altLang="zh-TW" sz="2000" dirty="0" smtClean="0">
                <a:solidFill>
                  <a:srgbClr val="00B050"/>
                </a:solidFill>
              </a:rPr>
              <a:t>node</a:t>
            </a:r>
            <a:endParaRPr lang="en-US" altLang="zh-TW" sz="1400" b="1" u="sng" dirty="0">
              <a:solidFill>
                <a:srgbClr val="1D68FF"/>
              </a:solidFill>
            </a:endParaRPr>
          </a:p>
        </p:txBody>
      </p:sp>
      <p:cxnSp>
        <p:nvCxnSpPr>
          <p:cNvPr id="103" name="直線單箭頭接點 102"/>
          <p:cNvCxnSpPr>
            <a:stCxn id="90" idx="3"/>
            <a:endCxn id="65" idx="7"/>
          </p:cNvCxnSpPr>
          <p:nvPr/>
        </p:nvCxnSpPr>
        <p:spPr>
          <a:xfrm flipH="1">
            <a:off x="3559596" y="4812092"/>
            <a:ext cx="2859335" cy="517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向下箭號 123"/>
          <p:cNvSpPr/>
          <p:nvPr/>
        </p:nvSpPr>
        <p:spPr>
          <a:xfrm rot="4690875">
            <a:off x="4872563" y="3639184"/>
            <a:ext cx="222637" cy="2852054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3191032" y="5265888"/>
            <a:ext cx="431800" cy="433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66" name="直線單箭頭接點 65"/>
          <p:cNvCxnSpPr>
            <a:stCxn id="65" idx="6"/>
            <a:endCxn id="67" idx="2"/>
          </p:cNvCxnSpPr>
          <p:nvPr/>
        </p:nvCxnSpPr>
        <p:spPr>
          <a:xfrm>
            <a:off x="3622832" y="5482582"/>
            <a:ext cx="711276" cy="12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4334108" y="5267932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68" name="直線單箭頭接點 67"/>
          <p:cNvCxnSpPr>
            <a:stCxn id="67" idx="6"/>
            <a:endCxn id="69" idx="2"/>
          </p:cNvCxnSpPr>
          <p:nvPr/>
        </p:nvCxnSpPr>
        <p:spPr>
          <a:xfrm>
            <a:off x="4765908" y="5483832"/>
            <a:ext cx="601937" cy="45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橢圓 68"/>
          <p:cNvSpPr/>
          <p:nvPr/>
        </p:nvSpPr>
        <p:spPr>
          <a:xfrm>
            <a:off x="5367845" y="5272463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0" name="直線單箭頭接點 69"/>
          <p:cNvCxnSpPr>
            <a:stCxn id="69" idx="6"/>
            <a:endCxn id="71" idx="2"/>
          </p:cNvCxnSpPr>
          <p:nvPr/>
        </p:nvCxnSpPr>
        <p:spPr>
          <a:xfrm>
            <a:off x="5799645" y="5488363"/>
            <a:ext cx="579532" cy="76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6379177" y="5280079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2" name="直線單箭頭接點 71"/>
          <p:cNvCxnSpPr>
            <a:stCxn id="71" idx="4"/>
            <a:endCxn id="73" idx="0"/>
          </p:cNvCxnSpPr>
          <p:nvPr/>
        </p:nvCxnSpPr>
        <p:spPr>
          <a:xfrm flipH="1">
            <a:off x="6585410" y="5711879"/>
            <a:ext cx="9667" cy="3069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6369510" y="6018861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4" name="直線單箭頭接點 73"/>
          <p:cNvCxnSpPr>
            <a:stCxn id="73" idx="2"/>
            <a:endCxn id="75" idx="6"/>
          </p:cNvCxnSpPr>
          <p:nvPr/>
        </p:nvCxnSpPr>
        <p:spPr>
          <a:xfrm flipH="1">
            <a:off x="5767078" y="6234761"/>
            <a:ext cx="602432" cy="26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橢圓 74"/>
          <p:cNvSpPr/>
          <p:nvPr/>
        </p:nvSpPr>
        <p:spPr>
          <a:xfrm>
            <a:off x="5335278" y="6021536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6" name="文字方塊 13"/>
          <p:cNvSpPr txBox="1">
            <a:spLocks noChangeArrowheads="1"/>
          </p:cNvSpPr>
          <p:nvPr/>
        </p:nvSpPr>
        <p:spPr bwMode="auto">
          <a:xfrm>
            <a:off x="3099750" y="4907002"/>
            <a:ext cx="43230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但</a:t>
            </a:r>
            <a:endParaRPr lang="zh-TW" altLang="en-US" dirty="0"/>
          </a:p>
        </p:txBody>
      </p:sp>
      <p:sp>
        <p:nvSpPr>
          <p:cNvPr id="77" name="文字方塊 19"/>
          <p:cNvSpPr txBox="1">
            <a:spLocks noChangeArrowheads="1"/>
          </p:cNvSpPr>
          <p:nvPr/>
        </p:nvSpPr>
        <p:spPr bwMode="auto">
          <a:xfrm>
            <a:off x="4441165" y="4960340"/>
            <a:ext cx="5140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離</a:t>
            </a:r>
            <a:endParaRPr lang="zh-TW" altLang="en-US" dirty="0"/>
          </a:p>
        </p:txBody>
      </p:sp>
      <p:sp>
        <p:nvSpPr>
          <p:cNvPr id="78" name="文字方塊 20"/>
          <p:cNvSpPr txBox="1">
            <a:spLocks noChangeArrowheads="1"/>
          </p:cNvSpPr>
          <p:nvPr/>
        </p:nvSpPr>
        <p:spPr bwMode="auto">
          <a:xfrm>
            <a:off x="5208408" y="4931149"/>
            <a:ext cx="8961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市中心</a:t>
            </a:r>
            <a:endParaRPr lang="zh-TW" altLang="en-US" dirty="0"/>
          </a:p>
        </p:txBody>
      </p:sp>
      <p:sp>
        <p:nvSpPr>
          <p:cNvPr id="79" name="文字方塊 21"/>
          <p:cNvSpPr txBox="1">
            <a:spLocks noChangeArrowheads="1"/>
          </p:cNvSpPr>
          <p:nvPr/>
        </p:nvSpPr>
        <p:spPr bwMode="auto">
          <a:xfrm>
            <a:off x="6398972" y="4910747"/>
            <a:ext cx="485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太</a:t>
            </a:r>
            <a:endParaRPr lang="zh-TW" altLang="en-US" dirty="0"/>
          </a:p>
        </p:txBody>
      </p:sp>
      <p:sp>
        <p:nvSpPr>
          <p:cNvPr id="80" name="文字方塊 22"/>
          <p:cNvSpPr txBox="1">
            <a:spLocks noChangeArrowheads="1"/>
          </p:cNvSpPr>
          <p:nvPr/>
        </p:nvSpPr>
        <p:spPr bwMode="auto">
          <a:xfrm>
            <a:off x="6689028" y="5784883"/>
            <a:ext cx="49142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遠</a:t>
            </a:r>
            <a:endParaRPr lang="zh-TW" altLang="en-US" dirty="0"/>
          </a:p>
        </p:txBody>
      </p:sp>
      <p:sp>
        <p:nvSpPr>
          <p:cNvPr id="81" name="文字方塊 23"/>
          <p:cNvSpPr txBox="1">
            <a:spLocks noChangeArrowheads="1"/>
          </p:cNvSpPr>
          <p:nvPr/>
        </p:nvSpPr>
        <p:spPr bwMode="auto">
          <a:xfrm>
            <a:off x="4542615" y="5857911"/>
            <a:ext cx="976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不方便</a:t>
            </a:r>
            <a:endParaRPr lang="zh-TW" altLang="en-US" dirty="0"/>
          </a:p>
        </p:txBody>
      </p:sp>
      <p:sp>
        <p:nvSpPr>
          <p:cNvPr id="82" name="橢圓 81"/>
          <p:cNvSpPr/>
          <p:nvPr/>
        </p:nvSpPr>
        <p:spPr>
          <a:xfrm>
            <a:off x="1549815" y="4442408"/>
            <a:ext cx="4318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3" name="直線單箭頭接點 82"/>
          <p:cNvCxnSpPr>
            <a:stCxn id="82" idx="6"/>
            <a:endCxn id="84" idx="2"/>
          </p:cNvCxnSpPr>
          <p:nvPr/>
        </p:nvCxnSpPr>
        <p:spPr>
          <a:xfrm>
            <a:off x="1981615" y="4658308"/>
            <a:ext cx="55191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2533528" y="4442408"/>
            <a:ext cx="4318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5" name="直線單箭頭接點 84"/>
          <p:cNvCxnSpPr>
            <a:stCxn id="84" idx="6"/>
            <a:endCxn id="86" idx="2"/>
          </p:cNvCxnSpPr>
          <p:nvPr/>
        </p:nvCxnSpPr>
        <p:spPr>
          <a:xfrm>
            <a:off x="2965328" y="4658308"/>
            <a:ext cx="101012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3975451" y="4442408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7" name="直線單箭頭接點 86"/>
          <p:cNvCxnSpPr>
            <a:stCxn id="86" idx="6"/>
            <a:endCxn id="88" idx="2"/>
          </p:cNvCxnSpPr>
          <p:nvPr/>
        </p:nvCxnSpPr>
        <p:spPr>
          <a:xfrm>
            <a:off x="4407251" y="4658308"/>
            <a:ext cx="814451" cy="1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5221702" y="4443528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9" name="直線單箭頭接點 88"/>
          <p:cNvCxnSpPr>
            <a:stCxn id="88" idx="6"/>
            <a:endCxn id="90" idx="2"/>
          </p:cNvCxnSpPr>
          <p:nvPr/>
        </p:nvCxnSpPr>
        <p:spPr>
          <a:xfrm>
            <a:off x="5653502" y="4659428"/>
            <a:ext cx="70219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/>
          <p:cNvSpPr/>
          <p:nvPr/>
        </p:nvSpPr>
        <p:spPr>
          <a:xfrm>
            <a:off x="6355695" y="4443528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91" name="直線單箭頭接點 90"/>
          <p:cNvCxnSpPr>
            <a:stCxn id="106" idx="6"/>
            <a:endCxn id="92" idx="2"/>
          </p:cNvCxnSpPr>
          <p:nvPr/>
        </p:nvCxnSpPr>
        <p:spPr>
          <a:xfrm flipV="1">
            <a:off x="5015738" y="4123421"/>
            <a:ext cx="704435" cy="18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橢圓 91"/>
          <p:cNvSpPr/>
          <p:nvPr/>
        </p:nvSpPr>
        <p:spPr>
          <a:xfrm>
            <a:off x="5720173" y="3907521"/>
            <a:ext cx="431800" cy="431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3" name="文字方塊 56"/>
          <p:cNvSpPr txBox="1">
            <a:spLocks noChangeArrowheads="1"/>
          </p:cNvSpPr>
          <p:nvPr/>
        </p:nvSpPr>
        <p:spPr bwMode="auto">
          <a:xfrm>
            <a:off x="1225965" y="4113796"/>
            <a:ext cx="755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這個</a:t>
            </a:r>
            <a:endParaRPr lang="zh-TW" altLang="en-US" dirty="0"/>
          </a:p>
        </p:txBody>
      </p:sp>
      <p:sp>
        <p:nvSpPr>
          <p:cNvPr id="95" name="文字方塊 58"/>
          <p:cNvSpPr txBox="1">
            <a:spLocks noChangeArrowheads="1"/>
          </p:cNvSpPr>
          <p:nvPr/>
        </p:nvSpPr>
        <p:spPr bwMode="auto">
          <a:xfrm>
            <a:off x="3876094" y="4090172"/>
            <a:ext cx="706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房間</a:t>
            </a:r>
            <a:endParaRPr lang="zh-TW" altLang="en-US" dirty="0"/>
          </a:p>
        </p:txBody>
      </p:sp>
      <p:cxnSp>
        <p:nvCxnSpPr>
          <p:cNvPr id="98" name="直線單箭頭接點 97"/>
          <p:cNvCxnSpPr>
            <a:stCxn id="65" idx="7"/>
            <a:endCxn id="86" idx="3"/>
          </p:cNvCxnSpPr>
          <p:nvPr/>
        </p:nvCxnSpPr>
        <p:spPr>
          <a:xfrm flipV="1">
            <a:off x="3559596" y="4810972"/>
            <a:ext cx="479091" cy="5183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橢圓 98"/>
          <p:cNvSpPr/>
          <p:nvPr/>
        </p:nvSpPr>
        <p:spPr>
          <a:xfrm>
            <a:off x="2528983" y="5952383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00" name="直線單箭頭接點 99"/>
          <p:cNvCxnSpPr>
            <a:stCxn id="99" idx="0"/>
            <a:endCxn id="65" idx="3"/>
          </p:cNvCxnSpPr>
          <p:nvPr/>
        </p:nvCxnSpPr>
        <p:spPr>
          <a:xfrm flipV="1">
            <a:off x="2744883" y="5635807"/>
            <a:ext cx="509385" cy="3165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84" idx="4"/>
            <a:endCxn id="102" idx="0"/>
          </p:cNvCxnSpPr>
          <p:nvPr/>
        </p:nvCxnSpPr>
        <p:spPr>
          <a:xfrm flipH="1">
            <a:off x="2745278" y="4874208"/>
            <a:ext cx="4150" cy="3762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橢圓 101"/>
          <p:cNvSpPr/>
          <p:nvPr/>
        </p:nvSpPr>
        <p:spPr>
          <a:xfrm>
            <a:off x="2529378" y="5250414"/>
            <a:ext cx="431800" cy="433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4" name="文字方塊 90"/>
          <p:cNvSpPr txBox="1">
            <a:spLocks noChangeArrowheads="1"/>
          </p:cNvSpPr>
          <p:nvPr/>
        </p:nvSpPr>
        <p:spPr bwMode="auto">
          <a:xfrm>
            <a:off x="2034235" y="5738168"/>
            <a:ext cx="666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漂亮</a:t>
            </a:r>
            <a:endParaRPr lang="zh-TW" altLang="en-US" dirty="0"/>
          </a:p>
        </p:txBody>
      </p:sp>
      <p:sp>
        <p:nvSpPr>
          <p:cNvPr id="105" name="文字方塊 92"/>
          <p:cNvSpPr txBox="1">
            <a:spLocks noChangeArrowheads="1"/>
          </p:cNvSpPr>
          <p:nvPr/>
        </p:nvSpPr>
        <p:spPr bwMode="auto">
          <a:xfrm>
            <a:off x="2196708" y="5106039"/>
            <a:ext cx="5536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挺</a:t>
            </a:r>
          </a:p>
        </p:txBody>
      </p:sp>
      <p:sp>
        <p:nvSpPr>
          <p:cNvPr id="106" name="橢圓 105"/>
          <p:cNvSpPr/>
          <p:nvPr/>
        </p:nvSpPr>
        <p:spPr>
          <a:xfrm>
            <a:off x="4583938" y="3909324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07" name="直線單箭頭接點 106"/>
          <p:cNvCxnSpPr>
            <a:stCxn id="86" idx="7"/>
            <a:endCxn id="106" idx="3"/>
          </p:cNvCxnSpPr>
          <p:nvPr/>
        </p:nvCxnSpPr>
        <p:spPr>
          <a:xfrm flipV="1">
            <a:off x="4344015" y="4277888"/>
            <a:ext cx="303159" cy="227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106" idx="5"/>
            <a:endCxn id="90" idx="1"/>
          </p:cNvCxnSpPr>
          <p:nvPr/>
        </p:nvCxnSpPr>
        <p:spPr>
          <a:xfrm>
            <a:off x="4952502" y="4277888"/>
            <a:ext cx="1466429" cy="228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59"/>
          <p:cNvSpPr txBox="1">
            <a:spLocks noChangeArrowheads="1"/>
          </p:cNvSpPr>
          <p:nvPr/>
        </p:nvSpPr>
        <p:spPr bwMode="auto">
          <a:xfrm>
            <a:off x="4898111" y="3609026"/>
            <a:ext cx="5455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很</a:t>
            </a:r>
            <a:endParaRPr lang="en-US" altLang="zh-TW" dirty="0" smtClean="0"/>
          </a:p>
        </p:txBody>
      </p:sp>
      <p:cxnSp>
        <p:nvCxnSpPr>
          <p:cNvPr id="110" name="直線單箭頭接點 109"/>
          <p:cNvCxnSpPr>
            <a:stCxn id="69" idx="5"/>
            <a:endCxn id="73" idx="1"/>
          </p:cNvCxnSpPr>
          <p:nvPr/>
        </p:nvCxnSpPr>
        <p:spPr>
          <a:xfrm>
            <a:off x="5736409" y="5641027"/>
            <a:ext cx="696337" cy="4410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2" idx="4"/>
            <a:endCxn id="99" idx="0"/>
          </p:cNvCxnSpPr>
          <p:nvPr/>
        </p:nvCxnSpPr>
        <p:spPr>
          <a:xfrm flipH="1">
            <a:off x="2744883" y="5683801"/>
            <a:ext cx="395" cy="2685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64"/>
          <p:cNvSpPr txBox="1">
            <a:spLocks noChangeArrowheads="1"/>
          </p:cNvSpPr>
          <p:nvPr/>
        </p:nvSpPr>
        <p:spPr bwMode="auto">
          <a:xfrm>
            <a:off x="6000271" y="3609026"/>
            <a:ext cx="35996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舊</a:t>
            </a:r>
            <a:endParaRPr lang="zh-TW" altLang="en-US" dirty="0"/>
          </a:p>
        </p:txBody>
      </p:sp>
      <p:sp>
        <p:nvSpPr>
          <p:cNvPr id="113" name="橢圓 112"/>
          <p:cNvSpPr/>
          <p:nvPr/>
        </p:nvSpPr>
        <p:spPr>
          <a:xfrm>
            <a:off x="3210027" y="3911173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4" name="文字方塊 58"/>
          <p:cNvSpPr txBox="1">
            <a:spLocks noChangeArrowheads="1"/>
          </p:cNvSpPr>
          <p:nvPr/>
        </p:nvSpPr>
        <p:spPr bwMode="auto">
          <a:xfrm>
            <a:off x="3598319" y="3803647"/>
            <a:ext cx="450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的</a:t>
            </a:r>
            <a:endParaRPr lang="zh-TW" altLang="en-US" dirty="0"/>
          </a:p>
        </p:txBody>
      </p:sp>
      <p:cxnSp>
        <p:nvCxnSpPr>
          <p:cNvPr id="115" name="直線單箭頭接點 114"/>
          <p:cNvCxnSpPr>
            <a:stCxn id="84" idx="7"/>
            <a:endCxn id="113" idx="3"/>
          </p:cNvCxnSpPr>
          <p:nvPr/>
        </p:nvCxnSpPr>
        <p:spPr>
          <a:xfrm flipV="1">
            <a:off x="2902092" y="4279737"/>
            <a:ext cx="371171" cy="225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113" idx="5"/>
            <a:endCxn id="86" idx="1"/>
          </p:cNvCxnSpPr>
          <p:nvPr/>
        </p:nvCxnSpPr>
        <p:spPr>
          <a:xfrm>
            <a:off x="3578591" y="4279737"/>
            <a:ext cx="460096" cy="225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橢圓 116"/>
          <p:cNvSpPr/>
          <p:nvPr/>
        </p:nvSpPr>
        <p:spPr>
          <a:xfrm>
            <a:off x="7305576" y="4298462"/>
            <a:ext cx="283279" cy="2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7588855" y="4258862"/>
            <a:ext cx="127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node</a:t>
            </a:r>
            <a:endParaRPr lang="zh-TW" altLang="en-US" dirty="0"/>
          </a:p>
        </p:txBody>
      </p:sp>
      <p:sp>
        <p:nvSpPr>
          <p:cNvPr id="119" name="橢圓 118"/>
          <p:cNvSpPr/>
          <p:nvPr/>
        </p:nvSpPr>
        <p:spPr>
          <a:xfrm>
            <a:off x="7305575" y="4729963"/>
            <a:ext cx="283279" cy="28589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0" name="文字方塊 119"/>
          <p:cNvSpPr txBox="1"/>
          <p:nvPr/>
        </p:nvSpPr>
        <p:spPr>
          <a:xfrm>
            <a:off x="7588854" y="4690363"/>
            <a:ext cx="127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node</a:t>
            </a:r>
            <a:endParaRPr lang="zh-TW" altLang="en-US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4724765" y="2636912"/>
            <a:ext cx="4311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 :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這個 </a:t>
            </a:r>
            <a:r>
              <a:rPr lang="zh-TW" altLang="en-US" sz="1200" dirty="0" smtClean="0">
                <a:solidFill>
                  <a:srgbClr val="1D68FF"/>
                </a:solidFill>
                <a:latin typeface="Times New Roman" pitchFamily="18" charset="0"/>
                <a:cs typeface="Times New Roman" pitchFamily="18" charset="0"/>
              </a:rPr>
              <a:t>飯店 房間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算 舒適</a:t>
            </a:r>
            <a:endParaRPr lang="en-US" altLang="zh-TW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X2 :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這個 飯店 的 房間 </a:t>
            </a:r>
            <a:r>
              <a:rPr lang="zh-TW" altLang="en-US" sz="1200" dirty="0" smtClean="0">
                <a:solidFill>
                  <a:srgbClr val="1D68FF"/>
                </a:solidFill>
                <a:latin typeface="Times New Roman" pitchFamily="18" charset="0"/>
                <a:cs typeface="Times New Roman" pitchFamily="18" charset="0"/>
              </a:rPr>
              <a:t>很 舒適 但 離 市中心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太遠 不方便</a:t>
            </a:r>
            <a:endParaRPr lang="en-US" altLang="zh-TW" sz="1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X3 :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飯店 挺 漂亮 但 房間 很 舊</a:t>
            </a:r>
            <a:endParaRPr lang="en-US" altLang="zh-TW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X4 :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離 市中心 </a:t>
            </a:r>
            <a:r>
              <a:rPr lang="zh-TW" altLang="en-US" sz="1200" dirty="0" smtClean="0">
                <a:solidFill>
                  <a:srgbClr val="1D68FF"/>
                </a:solidFill>
                <a:latin typeface="Times New Roman" pitchFamily="18" charset="0"/>
                <a:cs typeface="Times New Roman" pitchFamily="18" charset="0"/>
              </a:rPr>
              <a:t>遠</a:t>
            </a:r>
            <a:endParaRPr lang="zh-TW" altLang="en-US" sz="1200" dirty="0">
              <a:solidFill>
                <a:srgbClr val="1D68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向下箭號 5"/>
          <p:cNvSpPr/>
          <p:nvPr/>
        </p:nvSpPr>
        <p:spPr>
          <a:xfrm rot="16200000">
            <a:off x="3359071" y="4148666"/>
            <a:ext cx="222637" cy="992034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向下箭號 121"/>
          <p:cNvSpPr/>
          <p:nvPr/>
        </p:nvSpPr>
        <p:spPr>
          <a:xfrm rot="13448258">
            <a:off x="4393909" y="4222425"/>
            <a:ext cx="222637" cy="354894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向下箭號 122"/>
          <p:cNvSpPr/>
          <p:nvPr/>
        </p:nvSpPr>
        <p:spPr>
          <a:xfrm rot="16955972">
            <a:off x="5591441" y="3645388"/>
            <a:ext cx="222637" cy="1462330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向下箭號 124"/>
          <p:cNvSpPr/>
          <p:nvPr/>
        </p:nvSpPr>
        <p:spPr>
          <a:xfrm rot="16200000">
            <a:off x="3875356" y="5148543"/>
            <a:ext cx="222637" cy="694870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向下箭號 125"/>
          <p:cNvSpPr/>
          <p:nvPr/>
        </p:nvSpPr>
        <p:spPr>
          <a:xfrm rot="16200000">
            <a:off x="4952151" y="5193878"/>
            <a:ext cx="222637" cy="608755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向下箭號 126"/>
          <p:cNvSpPr/>
          <p:nvPr/>
        </p:nvSpPr>
        <p:spPr>
          <a:xfrm rot="18101169">
            <a:off x="5982217" y="5480562"/>
            <a:ext cx="222637" cy="777829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文字方塊 127"/>
          <p:cNvSpPr txBox="1"/>
          <p:nvPr/>
        </p:nvSpPr>
        <p:spPr>
          <a:xfrm>
            <a:off x="915392" y="2780928"/>
            <a:ext cx="358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en-US" altLang="zh-TW" sz="1600" dirty="0" smtClean="0">
                <a:solidFill>
                  <a:srgbClr val="0070C0"/>
                </a:solidFill>
              </a:rPr>
              <a:t>e.g.  </a:t>
            </a:r>
            <a:r>
              <a:rPr lang="zh-TW" altLang="en-US" sz="1600" dirty="0" smtClean="0">
                <a:solidFill>
                  <a:srgbClr val="0070C0"/>
                </a:solidFill>
              </a:rPr>
              <a:t>飯店 </a:t>
            </a:r>
            <a:r>
              <a:rPr lang="zh-TW" altLang="en-US" sz="1600" dirty="0">
                <a:solidFill>
                  <a:srgbClr val="0070C0"/>
                </a:solidFill>
              </a:rPr>
              <a:t>房間 很 舒適 但 離 市中心 </a:t>
            </a:r>
            <a:r>
              <a:rPr lang="zh-TW" altLang="en-US" sz="1600" dirty="0" smtClean="0">
                <a:solidFill>
                  <a:srgbClr val="0070C0"/>
                </a:solidFill>
              </a:rPr>
              <a:t>遠</a:t>
            </a:r>
            <a:endParaRPr lang="zh-TW" altLang="en-US" sz="1600" dirty="0"/>
          </a:p>
        </p:txBody>
      </p:sp>
      <p:sp>
        <p:nvSpPr>
          <p:cNvPr id="130" name="文字方塊 57"/>
          <p:cNvSpPr txBox="1">
            <a:spLocks noChangeArrowheads="1"/>
          </p:cNvSpPr>
          <p:nvPr/>
        </p:nvSpPr>
        <p:spPr bwMode="auto">
          <a:xfrm>
            <a:off x="2447877" y="4113796"/>
            <a:ext cx="677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飯店</a:t>
            </a:r>
          </a:p>
        </p:txBody>
      </p:sp>
      <p:sp>
        <p:nvSpPr>
          <p:cNvPr id="131" name="文字方塊 59"/>
          <p:cNvSpPr txBox="1">
            <a:spLocks noChangeArrowheads="1"/>
          </p:cNvSpPr>
          <p:nvPr/>
        </p:nvSpPr>
        <p:spPr bwMode="auto">
          <a:xfrm>
            <a:off x="5220876" y="4139576"/>
            <a:ext cx="4811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算</a:t>
            </a:r>
          </a:p>
        </p:txBody>
      </p:sp>
      <p:sp>
        <p:nvSpPr>
          <p:cNvPr id="132" name="文字方塊 64"/>
          <p:cNvSpPr txBox="1">
            <a:spLocks noChangeArrowheads="1"/>
          </p:cNvSpPr>
          <p:nvPr/>
        </p:nvSpPr>
        <p:spPr bwMode="auto">
          <a:xfrm>
            <a:off x="6249821" y="4108841"/>
            <a:ext cx="84854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舒適</a:t>
            </a:r>
            <a:endParaRPr lang="zh-TW" altLang="en-US" dirty="0"/>
          </a:p>
        </p:txBody>
      </p:sp>
      <p:sp>
        <p:nvSpPr>
          <p:cNvPr id="94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6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Abstractive </a:t>
            </a:r>
            <a:r>
              <a:rPr lang="en-US" altLang="zh-TW" dirty="0" smtClean="0"/>
              <a:t>Summarization (4/4) </a:t>
            </a:r>
            <a:endParaRPr kumimoji="1"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11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65" grpId="0" animBg="1"/>
      <p:bldP spid="67" grpId="0" animBg="1"/>
      <p:bldP spid="69" grpId="0" animBg="1"/>
      <p:bldP spid="71" grpId="0" animBg="1"/>
      <p:bldP spid="73" grpId="0" animBg="1"/>
      <p:bldP spid="75" grpId="0" animBg="1"/>
      <p:bldP spid="76" grpId="0"/>
      <p:bldP spid="77" grpId="0"/>
      <p:bldP spid="78" grpId="0"/>
      <p:bldP spid="79" grpId="0"/>
      <p:bldP spid="80" grpId="0"/>
      <p:bldP spid="81" grpId="0"/>
      <p:bldP spid="82" grpId="0" animBg="1"/>
      <p:bldP spid="84" grpId="0" animBg="1"/>
      <p:bldP spid="86" grpId="0" animBg="1"/>
      <p:bldP spid="88" grpId="0" animBg="1"/>
      <p:bldP spid="90" grpId="0" animBg="1"/>
      <p:bldP spid="92" grpId="0" animBg="1"/>
      <p:bldP spid="93" grpId="0"/>
      <p:bldP spid="95" grpId="0"/>
      <p:bldP spid="99" grpId="0" animBg="1"/>
      <p:bldP spid="102" grpId="0" animBg="1"/>
      <p:bldP spid="104" grpId="0"/>
      <p:bldP spid="105" grpId="0"/>
      <p:bldP spid="106" grpId="0" animBg="1"/>
      <p:bldP spid="109" grpId="0"/>
      <p:bldP spid="112" grpId="0"/>
      <p:bldP spid="113" grpId="0" animBg="1"/>
      <p:bldP spid="114" grpId="0"/>
      <p:bldP spid="117" grpId="0" animBg="1"/>
      <p:bldP spid="118" grpId="0"/>
      <p:bldP spid="119" grpId="0" animBg="1"/>
      <p:bldP spid="120" grpId="0"/>
      <p:bldP spid="121" grpId="0" animBg="1"/>
      <p:bldP spid="6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28" grpId="0"/>
      <p:bldP spid="130" grpId="0"/>
      <p:bldP spid="131" grpId="0"/>
      <p:bldP spid="1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內容版面配置區 2"/>
          <p:cNvSpPr txBox="1">
            <a:spLocks noGrp="1"/>
          </p:cNvSpPr>
          <p:nvPr>
            <p:ph idx="1"/>
          </p:nvPr>
        </p:nvSpPr>
        <p:spPr bwMode="auto">
          <a:xfrm>
            <a:off x="35496" y="1052736"/>
            <a:ext cx="84018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新細明體" charset="0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EABC33"/>
              </a:buClr>
              <a:buFont typeface="Georgia" charset="0"/>
              <a:buChar char="▫"/>
              <a:defRPr kumimoji="1" sz="2000" kern="1200">
                <a:solidFill>
                  <a:srgbClr val="EABC3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1) </a:t>
            </a:r>
            <a:r>
              <a:rPr lang="en-US" altLang="zh-TW" sz="2400" dirty="0" smtClean="0"/>
              <a:t>Generating </a:t>
            </a:r>
            <a:r>
              <a:rPr lang="en-US" altLang="zh-TW" sz="2400" dirty="0"/>
              <a:t>Candidate sentences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rgbClr val="1D68FF"/>
                </a:solidFill>
              </a:rPr>
              <a:t>Graph construction</a:t>
            </a:r>
          </a:p>
          <a:p>
            <a:pPr marL="109537" indent="0">
              <a:buNone/>
            </a:pPr>
            <a:r>
              <a:rPr lang="en-US" altLang="zh-TW" sz="2400" dirty="0">
                <a:solidFill>
                  <a:srgbClr val="1D68FF"/>
                </a:solidFill>
              </a:rPr>
              <a:t> </a:t>
            </a:r>
            <a:r>
              <a:rPr lang="en-US" altLang="zh-TW" sz="2400" dirty="0" smtClean="0">
                <a:solidFill>
                  <a:srgbClr val="1D68FF"/>
                </a:solidFill>
              </a:rPr>
              <a:t>      </a:t>
            </a:r>
            <a:r>
              <a:rPr lang="en-US" altLang="zh-TW" sz="2400" dirty="0">
                <a:solidFill>
                  <a:srgbClr val="1D68FF"/>
                </a:solidFill>
              </a:rPr>
              <a:t>+ </a:t>
            </a:r>
            <a:r>
              <a:rPr lang="en-US" altLang="zh-TW" sz="2400" b="1" u="sng" dirty="0">
                <a:solidFill>
                  <a:srgbClr val="1D68FF"/>
                </a:solidFill>
              </a:rPr>
              <a:t>search on </a:t>
            </a:r>
            <a:r>
              <a:rPr lang="en-US" altLang="zh-TW" sz="2400" b="1" u="sng" dirty="0" smtClean="0">
                <a:solidFill>
                  <a:srgbClr val="1D68FF"/>
                </a:solidFill>
              </a:rPr>
              <a:t>graph</a:t>
            </a:r>
          </a:p>
          <a:p>
            <a:pPr lvl="1"/>
            <a:r>
              <a:rPr lang="en-US" altLang="zh-TW" sz="2000" dirty="0"/>
              <a:t>Search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find Valid path on graph</a:t>
            </a:r>
          </a:p>
          <a:p>
            <a:pPr lvl="1"/>
            <a:r>
              <a:rPr lang="en-US" altLang="zh-TW" sz="2000" dirty="0"/>
              <a:t>Valid path : path from </a:t>
            </a:r>
            <a:r>
              <a:rPr lang="en-US" altLang="zh-TW" sz="2000" dirty="0">
                <a:solidFill>
                  <a:srgbClr val="FF0000"/>
                </a:solidFill>
              </a:rPr>
              <a:t>start node </a:t>
            </a:r>
            <a:r>
              <a:rPr lang="en-US" altLang="zh-TW" sz="2000" dirty="0"/>
              <a:t>to </a:t>
            </a:r>
            <a:r>
              <a:rPr lang="en-US" altLang="zh-TW" sz="2000" dirty="0">
                <a:solidFill>
                  <a:srgbClr val="00B050"/>
                </a:solidFill>
              </a:rPr>
              <a:t>end node</a:t>
            </a:r>
          </a:p>
          <a:p>
            <a:pPr lvl="1"/>
            <a:endParaRPr lang="en-US" altLang="zh-TW" sz="1400" b="1" u="sng" dirty="0">
              <a:solidFill>
                <a:srgbClr val="1D68FF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Abstractive </a:t>
            </a:r>
            <a:r>
              <a:rPr lang="en-US" altLang="zh-TW" dirty="0" smtClean="0"/>
              <a:t>Summarization (4/4)</a:t>
            </a:r>
            <a:endParaRPr kumimoji="1" lang="zh-TW" altLang="en-US" dirty="0"/>
          </a:p>
        </p:txBody>
      </p:sp>
      <p:sp>
        <p:nvSpPr>
          <p:cNvPr id="65" name="橢圓 64"/>
          <p:cNvSpPr/>
          <p:nvPr/>
        </p:nvSpPr>
        <p:spPr>
          <a:xfrm>
            <a:off x="3191032" y="5479300"/>
            <a:ext cx="431800" cy="4333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66" name="直線單箭頭接點 65"/>
          <p:cNvCxnSpPr>
            <a:stCxn id="65" idx="6"/>
            <a:endCxn id="67" idx="2"/>
          </p:cNvCxnSpPr>
          <p:nvPr/>
        </p:nvCxnSpPr>
        <p:spPr>
          <a:xfrm>
            <a:off x="3622832" y="5695994"/>
            <a:ext cx="711276" cy="12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4334108" y="5481344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68" name="直線單箭頭接點 67"/>
          <p:cNvCxnSpPr>
            <a:stCxn id="67" idx="6"/>
            <a:endCxn id="69" idx="2"/>
          </p:cNvCxnSpPr>
          <p:nvPr/>
        </p:nvCxnSpPr>
        <p:spPr>
          <a:xfrm>
            <a:off x="4765908" y="5697244"/>
            <a:ext cx="601937" cy="45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橢圓 68"/>
          <p:cNvSpPr/>
          <p:nvPr/>
        </p:nvSpPr>
        <p:spPr>
          <a:xfrm>
            <a:off x="5367845" y="5485875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0" name="直線單箭頭接點 69"/>
          <p:cNvCxnSpPr>
            <a:stCxn id="69" idx="6"/>
            <a:endCxn id="71" idx="2"/>
          </p:cNvCxnSpPr>
          <p:nvPr/>
        </p:nvCxnSpPr>
        <p:spPr>
          <a:xfrm>
            <a:off x="5799645" y="5701775"/>
            <a:ext cx="579532" cy="76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6379177" y="5493491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2" name="直線單箭頭接點 71"/>
          <p:cNvCxnSpPr>
            <a:stCxn id="71" idx="4"/>
            <a:endCxn id="73" idx="0"/>
          </p:cNvCxnSpPr>
          <p:nvPr/>
        </p:nvCxnSpPr>
        <p:spPr>
          <a:xfrm flipH="1">
            <a:off x="6585410" y="5925291"/>
            <a:ext cx="9667" cy="3069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6369510" y="6232273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4" name="直線單箭頭接點 73"/>
          <p:cNvCxnSpPr>
            <a:stCxn id="73" idx="2"/>
            <a:endCxn id="75" idx="6"/>
          </p:cNvCxnSpPr>
          <p:nvPr/>
        </p:nvCxnSpPr>
        <p:spPr>
          <a:xfrm flipH="1">
            <a:off x="5767078" y="6448173"/>
            <a:ext cx="602432" cy="26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橢圓 74"/>
          <p:cNvSpPr/>
          <p:nvPr/>
        </p:nvSpPr>
        <p:spPr>
          <a:xfrm>
            <a:off x="5335278" y="6234948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6" name="文字方塊 13"/>
          <p:cNvSpPr txBox="1">
            <a:spLocks noChangeArrowheads="1"/>
          </p:cNvSpPr>
          <p:nvPr/>
        </p:nvSpPr>
        <p:spPr bwMode="auto">
          <a:xfrm>
            <a:off x="3099750" y="5120414"/>
            <a:ext cx="43230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但</a:t>
            </a:r>
            <a:endParaRPr lang="zh-TW" altLang="en-US" dirty="0"/>
          </a:p>
        </p:txBody>
      </p:sp>
      <p:sp>
        <p:nvSpPr>
          <p:cNvPr id="77" name="文字方塊 19"/>
          <p:cNvSpPr txBox="1">
            <a:spLocks noChangeArrowheads="1"/>
          </p:cNvSpPr>
          <p:nvPr/>
        </p:nvSpPr>
        <p:spPr bwMode="auto">
          <a:xfrm>
            <a:off x="4441165" y="5173752"/>
            <a:ext cx="5140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離</a:t>
            </a:r>
            <a:endParaRPr lang="zh-TW" altLang="en-US" dirty="0"/>
          </a:p>
        </p:txBody>
      </p:sp>
      <p:sp>
        <p:nvSpPr>
          <p:cNvPr id="78" name="文字方塊 20"/>
          <p:cNvSpPr txBox="1">
            <a:spLocks noChangeArrowheads="1"/>
          </p:cNvSpPr>
          <p:nvPr/>
        </p:nvSpPr>
        <p:spPr bwMode="auto">
          <a:xfrm>
            <a:off x="5208408" y="5144561"/>
            <a:ext cx="8961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市中心</a:t>
            </a:r>
            <a:endParaRPr lang="zh-TW" altLang="en-US" dirty="0"/>
          </a:p>
        </p:txBody>
      </p:sp>
      <p:sp>
        <p:nvSpPr>
          <p:cNvPr id="79" name="文字方塊 21"/>
          <p:cNvSpPr txBox="1">
            <a:spLocks noChangeArrowheads="1"/>
          </p:cNvSpPr>
          <p:nvPr/>
        </p:nvSpPr>
        <p:spPr bwMode="auto">
          <a:xfrm>
            <a:off x="6398972" y="5124159"/>
            <a:ext cx="485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太</a:t>
            </a:r>
            <a:endParaRPr lang="zh-TW" altLang="en-US" dirty="0"/>
          </a:p>
        </p:txBody>
      </p:sp>
      <p:sp>
        <p:nvSpPr>
          <p:cNvPr id="80" name="文字方塊 22"/>
          <p:cNvSpPr txBox="1">
            <a:spLocks noChangeArrowheads="1"/>
          </p:cNvSpPr>
          <p:nvPr/>
        </p:nvSpPr>
        <p:spPr bwMode="auto">
          <a:xfrm>
            <a:off x="6689028" y="5998295"/>
            <a:ext cx="49142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遠</a:t>
            </a:r>
            <a:endParaRPr lang="zh-TW" altLang="en-US" dirty="0"/>
          </a:p>
        </p:txBody>
      </p:sp>
      <p:sp>
        <p:nvSpPr>
          <p:cNvPr id="81" name="文字方塊 23"/>
          <p:cNvSpPr txBox="1">
            <a:spLocks noChangeArrowheads="1"/>
          </p:cNvSpPr>
          <p:nvPr/>
        </p:nvSpPr>
        <p:spPr bwMode="auto">
          <a:xfrm>
            <a:off x="4542615" y="6071323"/>
            <a:ext cx="976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不方便</a:t>
            </a:r>
            <a:endParaRPr lang="zh-TW" altLang="en-US" dirty="0"/>
          </a:p>
        </p:txBody>
      </p:sp>
      <p:sp>
        <p:nvSpPr>
          <p:cNvPr id="82" name="橢圓 81"/>
          <p:cNvSpPr/>
          <p:nvPr/>
        </p:nvSpPr>
        <p:spPr>
          <a:xfrm>
            <a:off x="1549815" y="4655820"/>
            <a:ext cx="4318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3" name="直線單箭頭接點 82"/>
          <p:cNvCxnSpPr>
            <a:stCxn id="82" idx="6"/>
            <a:endCxn id="84" idx="2"/>
          </p:cNvCxnSpPr>
          <p:nvPr/>
        </p:nvCxnSpPr>
        <p:spPr>
          <a:xfrm>
            <a:off x="1981615" y="4871720"/>
            <a:ext cx="55191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2533528" y="4655820"/>
            <a:ext cx="4318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5" name="直線單箭頭接點 84"/>
          <p:cNvCxnSpPr>
            <a:stCxn id="84" idx="6"/>
            <a:endCxn id="86" idx="2"/>
          </p:cNvCxnSpPr>
          <p:nvPr/>
        </p:nvCxnSpPr>
        <p:spPr>
          <a:xfrm>
            <a:off x="2965328" y="4871720"/>
            <a:ext cx="101012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3975451" y="4655820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7" name="直線單箭頭接點 86"/>
          <p:cNvCxnSpPr>
            <a:stCxn id="86" idx="6"/>
            <a:endCxn id="88" idx="2"/>
          </p:cNvCxnSpPr>
          <p:nvPr/>
        </p:nvCxnSpPr>
        <p:spPr>
          <a:xfrm>
            <a:off x="4407251" y="4871720"/>
            <a:ext cx="814451" cy="1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5221702" y="4656940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9" name="直線單箭頭接點 88"/>
          <p:cNvCxnSpPr>
            <a:stCxn id="88" idx="6"/>
            <a:endCxn id="90" idx="2"/>
          </p:cNvCxnSpPr>
          <p:nvPr/>
        </p:nvCxnSpPr>
        <p:spPr>
          <a:xfrm>
            <a:off x="5653502" y="4872840"/>
            <a:ext cx="70219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/>
          <p:cNvSpPr/>
          <p:nvPr/>
        </p:nvSpPr>
        <p:spPr>
          <a:xfrm>
            <a:off x="6355695" y="4656940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91" name="直線單箭頭接點 90"/>
          <p:cNvCxnSpPr>
            <a:stCxn id="106" idx="6"/>
            <a:endCxn id="92" idx="2"/>
          </p:cNvCxnSpPr>
          <p:nvPr/>
        </p:nvCxnSpPr>
        <p:spPr>
          <a:xfrm flipV="1">
            <a:off x="5015738" y="4336833"/>
            <a:ext cx="704435" cy="18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橢圓 91"/>
          <p:cNvSpPr/>
          <p:nvPr/>
        </p:nvSpPr>
        <p:spPr>
          <a:xfrm>
            <a:off x="5720173" y="4120933"/>
            <a:ext cx="431800" cy="431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3" name="文字方塊 56"/>
          <p:cNvSpPr txBox="1">
            <a:spLocks noChangeArrowheads="1"/>
          </p:cNvSpPr>
          <p:nvPr/>
        </p:nvSpPr>
        <p:spPr bwMode="auto">
          <a:xfrm>
            <a:off x="1225965" y="4327208"/>
            <a:ext cx="755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這個</a:t>
            </a:r>
            <a:endParaRPr lang="zh-TW" altLang="en-US" dirty="0"/>
          </a:p>
        </p:txBody>
      </p:sp>
      <p:sp>
        <p:nvSpPr>
          <p:cNvPr id="94" name="文字方塊 57"/>
          <p:cNvSpPr txBox="1">
            <a:spLocks noChangeArrowheads="1"/>
          </p:cNvSpPr>
          <p:nvPr/>
        </p:nvSpPr>
        <p:spPr bwMode="auto">
          <a:xfrm>
            <a:off x="2492396" y="4254696"/>
            <a:ext cx="677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飯店</a:t>
            </a:r>
          </a:p>
        </p:txBody>
      </p:sp>
      <p:sp>
        <p:nvSpPr>
          <p:cNvPr id="95" name="文字方塊 58"/>
          <p:cNvSpPr txBox="1">
            <a:spLocks noChangeArrowheads="1"/>
          </p:cNvSpPr>
          <p:nvPr/>
        </p:nvSpPr>
        <p:spPr bwMode="auto">
          <a:xfrm>
            <a:off x="3876094" y="4303584"/>
            <a:ext cx="706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房間</a:t>
            </a:r>
            <a:endParaRPr lang="zh-TW" altLang="en-US" dirty="0"/>
          </a:p>
        </p:txBody>
      </p:sp>
      <p:sp>
        <p:nvSpPr>
          <p:cNvPr id="96" name="文字方塊 59"/>
          <p:cNvSpPr txBox="1">
            <a:spLocks noChangeArrowheads="1"/>
          </p:cNvSpPr>
          <p:nvPr/>
        </p:nvSpPr>
        <p:spPr bwMode="auto">
          <a:xfrm>
            <a:off x="4860774" y="4488250"/>
            <a:ext cx="4811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算</a:t>
            </a:r>
          </a:p>
        </p:txBody>
      </p:sp>
      <p:sp>
        <p:nvSpPr>
          <p:cNvPr id="97" name="文字方塊 64"/>
          <p:cNvSpPr txBox="1">
            <a:spLocks noChangeArrowheads="1"/>
          </p:cNvSpPr>
          <p:nvPr/>
        </p:nvSpPr>
        <p:spPr bwMode="auto">
          <a:xfrm>
            <a:off x="6355696" y="4322253"/>
            <a:ext cx="84854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舒適</a:t>
            </a:r>
            <a:endParaRPr lang="zh-TW" altLang="en-US" dirty="0"/>
          </a:p>
        </p:txBody>
      </p:sp>
      <p:cxnSp>
        <p:nvCxnSpPr>
          <p:cNvPr id="98" name="直線單箭頭接點 97"/>
          <p:cNvCxnSpPr>
            <a:stCxn id="65" idx="7"/>
            <a:endCxn id="86" idx="3"/>
          </p:cNvCxnSpPr>
          <p:nvPr/>
        </p:nvCxnSpPr>
        <p:spPr>
          <a:xfrm flipV="1">
            <a:off x="3559596" y="5024384"/>
            <a:ext cx="479091" cy="5183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橢圓 98"/>
          <p:cNvSpPr/>
          <p:nvPr/>
        </p:nvSpPr>
        <p:spPr>
          <a:xfrm>
            <a:off x="2528983" y="6165795"/>
            <a:ext cx="431800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00" name="直線單箭頭接點 99"/>
          <p:cNvCxnSpPr>
            <a:stCxn id="99" idx="0"/>
            <a:endCxn id="65" idx="3"/>
          </p:cNvCxnSpPr>
          <p:nvPr/>
        </p:nvCxnSpPr>
        <p:spPr>
          <a:xfrm flipV="1">
            <a:off x="2744883" y="5849219"/>
            <a:ext cx="509385" cy="3165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84" idx="4"/>
            <a:endCxn id="102" idx="0"/>
          </p:cNvCxnSpPr>
          <p:nvPr/>
        </p:nvCxnSpPr>
        <p:spPr>
          <a:xfrm flipH="1">
            <a:off x="2745278" y="5087620"/>
            <a:ext cx="4150" cy="3762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橢圓 101"/>
          <p:cNvSpPr/>
          <p:nvPr/>
        </p:nvSpPr>
        <p:spPr>
          <a:xfrm>
            <a:off x="2529378" y="5463826"/>
            <a:ext cx="431800" cy="433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03" name="直線單箭頭接點 102"/>
          <p:cNvCxnSpPr>
            <a:stCxn id="90" idx="3"/>
            <a:endCxn id="65" idx="7"/>
          </p:cNvCxnSpPr>
          <p:nvPr/>
        </p:nvCxnSpPr>
        <p:spPr>
          <a:xfrm flipH="1">
            <a:off x="3559596" y="5025504"/>
            <a:ext cx="2859335" cy="517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90"/>
          <p:cNvSpPr txBox="1">
            <a:spLocks noChangeArrowheads="1"/>
          </p:cNvSpPr>
          <p:nvPr/>
        </p:nvSpPr>
        <p:spPr bwMode="auto">
          <a:xfrm>
            <a:off x="2034235" y="5951580"/>
            <a:ext cx="666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漂亮</a:t>
            </a:r>
            <a:endParaRPr lang="zh-TW" altLang="en-US" dirty="0"/>
          </a:p>
        </p:txBody>
      </p:sp>
      <p:sp>
        <p:nvSpPr>
          <p:cNvPr id="105" name="文字方塊 92"/>
          <p:cNvSpPr txBox="1">
            <a:spLocks noChangeArrowheads="1"/>
          </p:cNvSpPr>
          <p:nvPr/>
        </p:nvSpPr>
        <p:spPr bwMode="auto">
          <a:xfrm>
            <a:off x="2196708" y="5319451"/>
            <a:ext cx="5536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挺</a:t>
            </a:r>
          </a:p>
        </p:txBody>
      </p:sp>
      <p:sp>
        <p:nvSpPr>
          <p:cNvPr id="106" name="橢圓 105"/>
          <p:cNvSpPr/>
          <p:nvPr/>
        </p:nvSpPr>
        <p:spPr>
          <a:xfrm>
            <a:off x="4583938" y="4122736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107" name="直線單箭頭接點 106"/>
          <p:cNvCxnSpPr>
            <a:stCxn id="86" idx="7"/>
            <a:endCxn id="106" idx="3"/>
          </p:cNvCxnSpPr>
          <p:nvPr/>
        </p:nvCxnSpPr>
        <p:spPr>
          <a:xfrm flipV="1">
            <a:off x="4344015" y="4491300"/>
            <a:ext cx="303159" cy="227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106" idx="5"/>
            <a:endCxn id="90" idx="1"/>
          </p:cNvCxnSpPr>
          <p:nvPr/>
        </p:nvCxnSpPr>
        <p:spPr>
          <a:xfrm>
            <a:off x="4952502" y="4491300"/>
            <a:ext cx="1466429" cy="228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59"/>
          <p:cNvSpPr txBox="1">
            <a:spLocks noChangeArrowheads="1"/>
          </p:cNvSpPr>
          <p:nvPr/>
        </p:nvSpPr>
        <p:spPr bwMode="auto">
          <a:xfrm>
            <a:off x="4898111" y="3822438"/>
            <a:ext cx="5455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/>
              <a:t>很</a:t>
            </a:r>
            <a:endParaRPr lang="en-US" altLang="zh-TW" dirty="0" smtClean="0"/>
          </a:p>
        </p:txBody>
      </p:sp>
      <p:cxnSp>
        <p:nvCxnSpPr>
          <p:cNvPr id="110" name="直線單箭頭接點 109"/>
          <p:cNvCxnSpPr>
            <a:stCxn id="69" idx="5"/>
            <a:endCxn id="73" idx="1"/>
          </p:cNvCxnSpPr>
          <p:nvPr/>
        </p:nvCxnSpPr>
        <p:spPr>
          <a:xfrm>
            <a:off x="5736409" y="5854439"/>
            <a:ext cx="696337" cy="4410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2" idx="4"/>
            <a:endCxn id="99" idx="0"/>
          </p:cNvCxnSpPr>
          <p:nvPr/>
        </p:nvCxnSpPr>
        <p:spPr>
          <a:xfrm flipH="1">
            <a:off x="2744883" y="5897213"/>
            <a:ext cx="395" cy="2685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64"/>
          <p:cNvSpPr txBox="1">
            <a:spLocks noChangeArrowheads="1"/>
          </p:cNvSpPr>
          <p:nvPr/>
        </p:nvSpPr>
        <p:spPr bwMode="auto">
          <a:xfrm>
            <a:off x="6000271" y="3822438"/>
            <a:ext cx="35996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舊</a:t>
            </a:r>
            <a:endParaRPr lang="zh-TW" altLang="en-US" dirty="0"/>
          </a:p>
        </p:txBody>
      </p:sp>
      <p:sp>
        <p:nvSpPr>
          <p:cNvPr id="113" name="橢圓 112"/>
          <p:cNvSpPr/>
          <p:nvPr/>
        </p:nvSpPr>
        <p:spPr>
          <a:xfrm>
            <a:off x="3210027" y="4124585"/>
            <a:ext cx="431800" cy="431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4" name="文字方塊 58"/>
          <p:cNvSpPr txBox="1">
            <a:spLocks noChangeArrowheads="1"/>
          </p:cNvSpPr>
          <p:nvPr/>
        </p:nvSpPr>
        <p:spPr bwMode="auto">
          <a:xfrm>
            <a:off x="3598319" y="4017059"/>
            <a:ext cx="450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TW" altLang="en-US" dirty="0" smtClean="0"/>
              <a:t>的</a:t>
            </a:r>
            <a:endParaRPr lang="zh-TW" altLang="en-US" dirty="0"/>
          </a:p>
        </p:txBody>
      </p:sp>
      <p:cxnSp>
        <p:nvCxnSpPr>
          <p:cNvPr id="115" name="直線單箭頭接點 114"/>
          <p:cNvCxnSpPr>
            <a:stCxn id="84" idx="7"/>
            <a:endCxn id="113" idx="3"/>
          </p:cNvCxnSpPr>
          <p:nvPr/>
        </p:nvCxnSpPr>
        <p:spPr>
          <a:xfrm flipV="1">
            <a:off x="2902092" y="4493149"/>
            <a:ext cx="371171" cy="225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113" idx="5"/>
            <a:endCxn id="86" idx="1"/>
          </p:cNvCxnSpPr>
          <p:nvPr/>
        </p:nvCxnSpPr>
        <p:spPr>
          <a:xfrm>
            <a:off x="3578591" y="4493149"/>
            <a:ext cx="460096" cy="225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橢圓 116"/>
          <p:cNvSpPr/>
          <p:nvPr/>
        </p:nvSpPr>
        <p:spPr>
          <a:xfrm>
            <a:off x="7305576" y="4511874"/>
            <a:ext cx="283279" cy="2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7588855" y="4472274"/>
            <a:ext cx="127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node</a:t>
            </a:r>
            <a:endParaRPr lang="zh-TW" altLang="en-US" dirty="0"/>
          </a:p>
        </p:txBody>
      </p:sp>
      <p:sp>
        <p:nvSpPr>
          <p:cNvPr id="119" name="橢圓 118"/>
          <p:cNvSpPr/>
          <p:nvPr/>
        </p:nvSpPr>
        <p:spPr>
          <a:xfrm>
            <a:off x="7305575" y="4943375"/>
            <a:ext cx="283279" cy="28589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0" name="文字方塊 119"/>
          <p:cNvSpPr txBox="1"/>
          <p:nvPr/>
        </p:nvSpPr>
        <p:spPr>
          <a:xfrm>
            <a:off x="7588854" y="4903775"/>
            <a:ext cx="127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node</a:t>
            </a:r>
            <a:endParaRPr lang="zh-TW" altLang="en-US" dirty="0"/>
          </a:p>
        </p:txBody>
      </p:sp>
      <p:sp>
        <p:nvSpPr>
          <p:cNvPr id="122" name="向下箭號 121"/>
          <p:cNvSpPr/>
          <p:nvPr/>
        </p:nvSpPr>
        <p:spPr>
          <a:xfrm rot="4690875">
            <a:off x="4872563" y="3852596"/>
            <a:ext cx="222637" cy="2852054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向下箭號 122"/>
          <p:cNvSpPr/>
          <p:nvPr/>
        </p:nvSpPr>
        <p:spPr>
          <a:xfrm rot="16200000">
            <a:off x="3368117" y="4376823"/>
            <a:ext cx="222637" cy="992034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向下箭號 123"/>
          <p:cNvSpPr/>
          <p:nvPr/>
        </p:nvSpPr>
        <p:spPr>
          <a:xfrm rot="13448258">
            <a:off x="4393909" y="4435837"/>
            <a:ext cx="222637" cy="354894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向下箭號 124"/>
          <p:cNvSpPr/>
          <p:nvPr/>
        </p:nvSpPr>
        <p:spPr>
          <a:xfrm rot="16955972">
            <a:off x="5591441" y="3858800"/>
            <a:ext cx="222637" cy="1462330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向下箭號 125"/>
          <p:cNvSpPr/>
          <p:nvPr/>
        </p:nvSpPr>
        <p:spPr>
          <a:xfrm rot="16200000">
            <a:off x="3875356" y="5361955"/>
            <a:ext cx="222637" cy="694870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向下箭號 126"/>
          <p:cNvSpPr/>
          <p:nvPr/>
        </p:nvSpPr>
        <p:spPr>
          <a:xfrm rot="16200000">
            <a:off x="4952151" y="5407290"/>
            <a:ext cx="222637" cy="608755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向下箭號 127"/>
          <p:cNvSpPr/>
          <p:nvPr/>
        </p:nvSpPr>
        <p:spPr>
          <a:xfrm rot="18101169">
            <a:off x="5982217" y="5693974"/>
            <a:ext cx="222637" cy="777829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向下箭號 128"/>
          <p:cNvSpPr/>
          <p:nvPr/>
        </p:nvSpPr>
        <p:spPr>
          <a:xfrm>
            <a:off x="2608690" y="5086322"/>
            <a:ext cx="222637" cy="392978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下箭號 129"/>
          <p:cNvSpPr/>
          <p:nvPr/>
        </p:nvSpPr>
        <p:spPr>
          <a:xfrm>
            <a:off x="2610677" y="5890714"/>
            <a:ext cx="222637" cy="275081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下箭號 130"/>
          <p:cNvSpPr/>
          <p:nvPr/>
        </p:nvSpPr>
        <p:spPr>
          <a:xfrm rot="13959550">
            <a:off x="2922034" y="5740674"/>
            <a:ext cx="222637" cy="542042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下箭號 131"/>
          <p:cNvSpPr/>
          <p:nvPr/>
        </p:nvSpPr>
        <p:spPr>
          <a:xfrm rot="13240451">
            <a:off x="3693721" y="4930500"/>
            <a:ext cx="222637" cy="696020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向下箭號 132"/>
          <p:cNvSpPr/>
          <p:nvPr/>
        </p:nvSpPr>
        <p:spPr>
          <a:xfrm rot="16200000">
            <a:off x="5268255" y="3983647"/>
            <a:ext cx="222637" cy="713675"/>
          </a:xfrm>
          <a:prstGeom prst="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文字方塊 136"/>
          <p:cNvSpPr txBox="1"/>
          <p:nvPr/>
        </p:nvSpPr>
        <p:spPr>
          <a:xfrm>
            <a:off x="1264938" y="3273907"/>
            <a:ext cx="401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0000"/>
            </a:pPr>
            <a:r>
              <a:rPr lang="en-US" altLang="zh-TW" sz="1400" dirty="0" smtClean="0">
                <a:solidFill>
                  <a:srgbClr val="0070C0"/>
                </a:solidFill>
                <a:latin typeface="+mn-lt"/>
              </a:rPr>
              <a:t>e.g.  </a:t>
            </a:r>
            <a:r>
              <a:rPr lang="zh-TW" altLang="en-US" sz="1400" dirty="0" smtClean="0">
                <a:solidFill>
                  <a:srgbClr val="0070C0"/>
                </a:solidFill>
              </a:rPr>
              <a:t>飯店 </a:t>
            </a:r>
            <a:r>
              <a:rPr lang="zh-TW" altLang="en-US" sz="1400" dirty="0">
                <a:solidFill>
                  <a:srgbClr val="0070C0"/>
                </a:solidFill>
              </a:rPr>
              <a:t>房間 很 舒適 但 離 市中心 </a:t>
            </a:r>
            <a:r>
              <a:rPr lang="zh-TW" altLang="en-US" sz="1400" dirty="0" smtClean="0">
                <a:solidFill>
                  <a:srgbClr val="0070C0"/>
                </a:solidFill>
              </a:rPr>
              <a:t>遠</a:t>
            </a:r>
            <a:endParaRPr lang="en-US" altLang="zh-TW" sz="1400" dirty="0" smtClean="0">
              <a:solidFill>
                <a:srgbClr val="0070C0"/>
              </a:solidFill>
            </a:endParaRPr>
          </a:p>
          <a:p>
            <a:pPr>
              <a:buSzPct val="80000"/>
            </a:pPr>
            <a:r>
              <a:rPr lang="zh-TW" altLang="en-US" sz="1400" dirty="0" smtClean="0">
                <a:solidFill>
                  <a:srgbClr val="0070C0"/>
                </a:solidFill>
              </a:rPr>
              <a:t>       飯店 </a:t>
            </a:r>
            <a:r>
              <a:rPr lang="zh-TW" altLang="en-US" sz="1400" dirty="0">
                <a:solidFill>
                  <a:srgbClr val="0070C0"/>
                </a:solidFill>
              </a:rPr>
              <a:t>挺 漂亮 但 房間 很</a:t>
            </a:r>
            <a:r>
              <a:rPr lang="zh-TW" altLang="en-US" sz="1400" dirty="0" smtClean="0">
                <a:solidFill>
                  <a:srgbClr val="0070C0"/>
                </a:solidFill>
              </a:rPr>
              <a:t>舊</a:t>
            </a:r>
            <a:endParaRPr lang="zh-TW" altLang="en-US" sz="14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4898111" y="2629361"/>
            <a:ext cx="421039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 :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這個 飯店 房間 算 舒適</a:t>
            </a:r>
            <a:endParaRPr lang="en-US" altLang="zh-TW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X2 :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這個 飯店 的 房間 很 舒適 但 離 市中心 太遠 不方便</a:t>
            </a:r>
            <a:endParaRPr lang="en-US" altLang="zh-TW" sz="1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X3 </a:t>
            </a:r>
            <a:r>
              <a:rPr lang="en-US" altLang="zh-TW" sz="1200" dirty="0" smtClean="0">
                <a:solidFill>
                  <a:srgbClr val="1D68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TW" altLang="en-US" sz="1200" dirty="0" smtClean="0">
                <a:solidFill>
                  <a:srgbClr val="1D68FF"/>
                </a:solidFill>
                <a:latin typeface="Times New Roman" pitchFamily="18" charset="0"/>
                <a:cs typeface="Times New Roman" pitchFamily="18" charset="0"/>
              </a:rPr>
              <a:t>飯店 挺 漂亮 但 房間 很 舊</a:t>
            </a:r>
            <a:endParaRPr lang="en-US" altLang="zh-TW" sz="1200" dirty="0" smtClean="0">
              <a:solidFill>
                <a:srgbClr val="1D68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X4 :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離 市中心 遠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93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Sequence-to-Sequence Learning (1/3)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Both input and output are </a:t>
            </a:r>
            <a:r>
              <a:rPr lang="en-US" altLang="zh-TW" sz="2400" dirty="0" smtClean="0"/>
              <a:t>sequences </a:t>
            </a:r>
            <a:r>
              <a:rPr lang="en-US" altLang="zh-TW" sz="2400" b="1" i="1" u="sng" dirty="0"/>
              <a:t>with different lengths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machine translation </a:t>
            </a:r>
            <a:r>
              <a:rPr lang="en-US" altLang="zh-TW" dirty="0"/>
              <a:t>(machine learning→</a:t>
            </a:r>
            <a:r>
              <a:rPr lang="zh-TW" altLang="en-US" dirty="0"/>
              <a:t>機器學習</a:t>
            </a:r>
            <a:r>
              <a:rPr lang="en-US" altLang="zh-TW" dirty="0" smtClean="0"/>
              <a:t>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summarization, title generation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spoken dialogues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speech recognition</a:t>
            </a:r>
          </a:p>
          <a:p>
            <a:pPr lvl="1">
              <a:spcBef>
                <a:spcPts val="0"/>
              </a:spcBef>
              <a:defRPr/>
            </a:pPr>
            <a:endParaRPr lang="en-US" altLang="zh-TW" dirty="0" smtClean="0"/>
          </a:p>
          <a:p>
            <a:pPr lvl="1">
              <a:spcBef>
                <a:spcPts val="0"/>
              </a:spcBef>
              <a:defRPr/>
            </a:pPr>
            <a:endParaRPr lang="zh-TW" altLang="en-US" sz="2400" dirty="0"/>
          </a:p>
          <a:p>
            <a:pPr lvl="1"/>
            <a:endParaRPr lang="zh-TW" altLang="en-US" sz="2000" b="1" i="1" u="sng" dirty="0"/>
          </a:p>
          <a:p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3049576" y="5085982"/>
            <a:ext cx="2949101" cy="12737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Containing all information about input sequence</a:t>
            </a:r>
            <a:endParaRPr lang="zh-TW" altLang="en-US" sz="24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036305" y="5027955"/>
            <a:ext cx="461665" cy="1413164"/>
            <a:chOff x="2700170" y="5157068"/>
            <a:chExt cx="461665" cy="1413164"/>
          </a:xfrm>
        </p:grpSpPr>
        <p:sp>
          <p:nvSpPr>
            <p:cNvPr id="18" name="矩形 17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 rot="5400000">
              <a:off x="2224421" y="5632817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learning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069249" y="5027956"/>
            <a:ext cx="461665" cy="1413164"/>
            <a:chOff x="1417239" y="5157069"/>
            <a:chExt cx="461665" cy="1413164"/>
          </a:xfrm>
        </p:grpSpPr>
        <p:sp>
          <p:nvSpPr>
            <p:cNvPr id="21" name="矩形 20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machine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069249" y="4119351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028173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1315484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2270836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549215" y="440579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2270836" y="4405792"/>
            <a:ext cx="1004976" cy="963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43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3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036305" y="5027955"/>
            <a:ext cx="461665" cy="1413164"/>
            <a:chOff x="2700170" y="5157068"/>
            <a:chExt cx="461665" cy="1413164"/>
          </a:xfrm>
        </p:grpSpPr>
        <p:sp>
          <p:nvSpPr>
            <p:cNvPr id="11" name="矩形 10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 rot="5400000">
              <a:off x="2224421" y="5632817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learning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069249" y="5027956"/>
            <a:ext cx="461665" cy="1413164"/>
            <a:chOff x="1417239" y="5157069"/>
            <a:chExt cx="461665" cy="1413164"/>
          </a:xfrm>
        </p:grpSpPr>
        <p:sp>
          <p:nvSpPr>
            <p:cNvPr id="5" name="矩形 4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machine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069249" y="4119351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028173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90584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52995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15406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042306" y="3083732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910085" y="3071167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960557" y="3187291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機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815044" y="318684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習</a:t>
            </a:r>
          </a:p>
        </p:txBody>
      </p:sp>
      <p:cxnSp>
        <p:nvCxnSpPr>
          <p:cNvPr id="2048" name="直線單箭頭接點 2047"/>
          <p:cNvCxnSpPr/>
          <p:nvPr/>
        </p:nvCxnSpPr>
        <p:spPr>
          <a:xfrm flipV="1">
            <a:off x="1315484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2270836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2280276" y="3788028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2889159" y="3089714"/>
            <a:ext cx="628650" cy="1029120"/>
            <a:chOff x="3859511" y="3051365"/>
            <a:chExt cx="628650" cy="1029120"/>
          </a:xfrm>
        </p:grpSpPr>
        <p:sp>
          <p:nvSpPr>
            <p:cNvPr id="40" name="矩形 39"/>
            <p:cNvSpPr/>
            <p:nvPr/>
          </p:nvSpPr>
          <p:spPr>
            <a:xfrm>
              <a:off x="3941260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859511" y="3171950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器</a:t>
              </a:r>
            </a:p>
          </p:txBody>
        </p:sp>
        <p:cxnSp>
          <p:nvCxnSpPr>
            <p:cNvPr id="53" name="直線單箭頭接點 52"/>
            <p:cNvCxnSpPr/>
            <p:nvPr/>
          </p:nvCxnSpPr>
          <p:spPr>
            <a:xfrm flipV="1">
              <a:off x="4179230" y="376777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3844760" y="3051365"/>
            <a:ext cx="628650" cy="1012422"/>
            <a:chOff x="4815276" y="3051365"/>
            <a:chExt cx="628650" cy="1012422"/>
          </a:xfrm>
        </p:grpSpPr>
        <p:sp>
          <p:nvSpPr>
            <p:cNvPr id="41" name="矩形 40"/>
            <p:cNvSpPr/>
            <p:nvPr/>
          </p:nvSpPr>
          <p:spPr>
            <a:xfrm>
              <a:off x="4903671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815276" y="3167039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學</a:t>
              </a:r>
            </a:p>
          </p:txBody>
        </p:sp>
        <p:cxnSp>
          <p:nvCxnSpPr>
            <p:cNvPr id="54" name="直線單箭頭接點 53"/>
            <p:cNvCxnSpPr/>
            <p:nvPr/>
          </p:nvCxnSpPr>
          <p:spPr>
            <a:xfrm flipV="1">
              <a:off x="5141641" y="3751079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線單箭頭接點 54"/>
          <p:cNvCxnSpPr/>
          <p:nvPr/>
        </p:nvCxnSpPr>
        <p:spPr>
          <a:xfrm flipV="1">
            <a:off x="5160908" y="3787579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1549215" y="440579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2499636" y="440856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3466682" y="4411342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4417096" y="44141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文字方塊 2049"/>
          <p:cNvSpPr txBox="1"/>
          <p:nvPr/>
        </p:nvSpPr>
        <p:spPr>
          <a:xfrm>
            <a:off x="7396623" y="4144182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……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367455" y="3125010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818053" y="5805746"/>
            <a:ext cx="3958604" cy="6066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Don’t know when to stop</a:t>
            </a:r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5906387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871570" y="3083283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776529" y="318684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慣</a:t>
            </a: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6109540" y="3770881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408077" y="44141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855568" y="4147157"/>
            <a:ext cx="465153" cy="6141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861056" y="3071167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766015" y="3195165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性</a:t>
            </a: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6397563" y="4422442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7088154" y="3762556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手繪多邊形 6"/>
          <p:cNvSpPr/>
          <p:nvPr/>
        </p:nvSpPr>
        <p:spPr>
          <a:xfrm>
            <a:off x="2476500" y="34290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 88"/>
          <p:cNvSpPr/>
          <p:nvPr/>
        </p:nvSpPr>
        <p:spPr>
          <a:xfrm>
            <a:off x="3446578" y="3409962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手繪多邊形 89"/>
          <p:cNvSpPr/>
          <p:nvPr/>
        </p:nvSpPr>
        <p:spPr>
          <a:xfrm>
            <a:off x="4417958" y="34290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手繪多邊形 90"/>
          <p:cNvSpPr/>
          <p:nvPr/>
        </p:nvSpPr>
        <p:spPr>
          <a:xfrm>
            <a:off x="5389424" y="338662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手繪多邊形 91"/>
          <p:cNvSpPr/>
          <p:nvPr/>
        </p:nvSpPr>
        <p:spPr>
          <a:xfrm>
            <a:off x="6378898" y="3442137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/>
          <a:p>
            <a:r>
              <a:rPr lang="en-US" altLang="zh-TW" dirty="0" smtClean="0"/>
              <a:t>Sequence-to-Sequence Learning (2/3) </a:t>
            </a:r>
            <a:endParaRPr lang="zh-TW" altLang="en-US" dirty="0"/>
          </a:p>
        </p:txBody>
      </p:sp>
      <p:sp>
        <p:nvSpPr>
          <p:cNvPr id="68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93899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Both input and output are </a:t>
            </a:r>
            <a:r>
              <a:rPr lang="en-US" altLang="zh-TW" sz="2400" dirty="0" smtClean="0"/>
              <a:t>sequences </a:t>
            </a:r>
            <a:r>
              <a:rPr lang="en-US" altLang="zh-TW" sz="2400" b="1" i="1" u="sng" dirty="0"/>
              <a:t>with different lengths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machine translation </a:t>
            </a:r>
            <a:r>
              <a:rPr lang="en-US" altLang="zh-TW" dirty="0"/>
              <a:t>(machine learning→</a:t>
            </a:r>
            <a:r>
              <a:rPr lang="zh-TW" altLang="en-US" dirty="0"/>
              <a:t>機器學習</a:t>
            </a:r>
            <a:r>
              <a:rPr lang="en-US" altLang="zh-TW" dirty="0" smtClean="0"/>
              <a:t>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summarization, title generation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spoken dialogues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speech recognition</a:t>
            </a:r>
          </a:p>
          <a:p>
            <a:pPr lvl="1">
              <a:spcBef>
                <a:spcPts val="0"/>
              </a:spcBef>
              <a:defRPr/>
            </a:pPr>
            <a:endParaRPr lang="en-US" altLang="zh-TW" dirty="0" smtClean="0"/>
          </a:p>
          <a:p>
            <a:pPr lvl="1">
              <a:spcBef>
                <a:spcPts val="0"/>
              </a:spcBef>
              <a:defRPr/>
            </a:pPr>
            <a:endParaRPr lang="zh-TW" altLang="en-US" sz="2400" dirty="0"/>
          </a:p>
          <a:p>
            <a:pPr lvl="1"/>
            <a:endParaRPr lang="zh-TW" altLang="en-US" sz="2000" b="1" i="1" u="sng" dirty="0"/>
          </a:p>
          <a:p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4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39" grpId="0" animBg="1"/>
      <p:bldP spid="42" grpId="0" animBg="1"/>
      <p:bldP spid="22" grpId="0"/>
      <p:bldP spid="47" grpId="0"/>
      <p:bldP spid="2050" grpId="0"/>
      <p:bldP spid="65" grpId="0"/>
      <p:bldP spid="66" grpId="0" animBg="1"/>
      <p:bldP spid="38" grpId="0" animBg="1"/>
      <p:bldP spid="43" grpId="0" animBg="1"/>
      <p:bldP spid="44" grpId="0"/>
      <p:bldP spid="50" grpId="0" animBg="1"/>
      <p:bldP spid="56" grpId="0" animBg="1"/>
      <p:bldP spid="58" grpId="0"/>
      <p:bldP spid="7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4288" y="-104775"/>
            <a:ext cx="9144001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2800" b="1" dirty="0" smtClean="0">
                <a:latin typeface="Times New Roman" pitchFamily="18" charset="0"/>
              </a:rPr>
              <a:t>Multi-media/Spoken Document Understanding and Organization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052513"/>
            <a:ext cx="8424863" cy="51214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Key Term/Named Entity Extraction from Multi-media/Spoken Documents</a:t>
            </a: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	 —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personal names, organization names, location names, event names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key phrase/keywords in the documents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very often out-of-vocabulary (OOV) words, difficult for recognition </a:t>
            </a:r>
            <a:endParaRPr lang="en-US" altLang="zh-TW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Multi-media/Spoken Document Segmentation</a:t>
            </a:r>
          </a:p>
          <a:p>
            <a:pPr indent="-3600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        — </a:t>
            </a:r>
            <a:r>
              <a:rPr lang="en-US" altLang="zh-TW" sz="1600" dirty="0"/>
              <a:t>automatically segmenting a multi-media/spoken document into short paragraphs, </a:t>
            </a:r>
            <a:r>
              <a:rPr lang="en-US" altLang="zh-TW" sz="1600" dirty="0" smtClean="0"/>
              <a:t>each</a:t>
            </a:r>
          </a:p>
          <a:p>
            <a:pPr indent="-360000"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TW" sz="1600" dirty="0" smtClean="0"/>
              <a:t>             with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a central topic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Information Extraction for Multi-media/Spoken Documents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        —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extraction of key information such as who, when, where, what and how for the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      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information described by multi-media/spoken documents.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 very often the relationships among the key terms/named entities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Summarization for Multi-media/Spoken Documents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        —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automatically generating a summary (in text or speech form) for each short paragraph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Title Generation for Multi-media/Spoken Documents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        —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automatically generating a title (in text or speech form) for each short paragraph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        —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very concise summary indicating the topic area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TW" sz="1800" b="1" dirty="0" smtClean="0">
                <a:latin typeface="Times New Roman" pitchFamily="18" charset="0"/>
              </a:rPr>
              <a:t>Topic Analysis and Organization for Multi-media/Spoken Documents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        —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analyzing the subject topics for the short paragraphs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        —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clustering and organizing the subject topics of the short paragraphs,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giving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600" dirty="0" smtClean="0"/>
              <a:t>            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relationships among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them for easier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access</a:t>
            </a:r>
            <a:endParaRPr lang="en-US" altLang="zh-TW" sz="1600" dirty="0" smtClean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0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036305" y="5027955"/>
            <a:ext cx="461665" cy="1413164"/>
            <a:chOff x="2700170" y="5157068"/>
            <a:chExt cx="461665" cy="1413164"/>
          </a:xfrm>
        </p:grpSpPr>
        <p:sp>
          <p:nvSpPr>
            <p:cNvPr id="11" name="矩形 10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 rot="5400000">
              <a:off x="2224421" y="5632817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learning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069249" y="5027956"/>
            <a:ext cx="461665" cy="1413164"/>
            <a:chOff x="1417239" y="5157069"/>
            <a:chExt cx="461665" cy="1413164"/>
          </a:xfrm>
        </p:grpSpPr>
        <p:sp>
          <p:nvSpPr>
            <p:cNvPr id="5" name="矩形 4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machine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069249" y="4119351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028173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90584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952995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15406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042306" y="3083732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910085" y="3071167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960557" y="3187291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機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815044" y="318684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習</a:t>
            </a:r>
          </a:p>
        </p:txBody>
      </p:sp>
      <p:cxnSp>
        <p:nvCxnSpPr>
          <p:cNvPr id="2048" name="直線單箭頭接點 2047"/>
          <p:cNvCxnSpPr/>
          <p:nvPr/>
        </p:nvCxnSpPr>
        <p:spPr>
          <a:xfrm flipV="1">
            <a:off x="1315484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2270836" y="4715246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2280276" y="3788028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2889159" y="3089714"/>
            <a:ext cx="628650" cy="1029120"/>
            <a:chOff x="3859511" y="3051365"/>
            <a:chExt cx="628650" cy="1029120"/>
          </a:xfrm>
        </p:grpSpPr>
        <p:sp>
          <p:nvSpPr>
            <p:cNvPr id="40" name="矩形 39"/>
            <p:cNvSpPr/>
            <p:nvPr/>
          </p:nvSpPr>
          <p:spPr>
            <a:xfrm>
              <a:off x="3941260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859511" y="3171950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器</a:t>
              </a:r>
            </a:p>
          </p:txBody>
        </p:sp>
        <p:cxnSp>
          <p:nvCxnSpPr>
            <p:cNvPr id="53" name="直線單箭頭接點 52"/>
            <p:cNvCxnSpPr/>
            <p:nvPr/>
          </p:nvCxnSpPr>
          <p:spPr>
            <a:xfrm flipV="1">
              <a:off x="4179230" y="3767777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3844760" y="3051365"/>
            <a:ext cx="628650" cy="1012422"/>
            <a:chOff x="4815276" y="3051365"/>
            <a:chExt cx="628650" cy="1012422"/>
          </a:xfrm>
        </p:grpSpPr>
        <p:sp>
          <p:nvSpPr>
            <p:cNvPr id="41" name="矩形 40"/>
            <p:cNvSpPr/>
            <p:nvPr/>
          </p:nvSpPr>
          <p:spPr>
            <a:xfrm>
              <a:off x="4903671" y="3051365"/>
              <a:ext cx="465153" cy="6775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815276" y="3167039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學</a:t>
              </a:r>
            </a:p>
          </p:txBody>
        </p:sp>
        <p:cxnSp>
          <p:nvCxnSpPr>
            <p:cNvPr id="54" name="直線單箭頭接點 53"/>
            <p:cNvCxnSpPr/>
            <p:nvPr/>
          </p:nvCxnSpPr>
          <p:spPr>
            <a:xfrm flipV="1">
              <a:off x="5141641" y="3751079"/>
              <a:ext cx="0" cy="312708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線單箭頭接點 54"/>
          <p:cNvCxnSpPr/>
          <p:nvPr/>
        </p:nvCxnSpPr>
        <p:spPr>
          <a:xfrm flipV="1">
            <a:off x="5160908" y="3787579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1549215" y="440579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2499636" y="440856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3466682" y="4411342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4417096" y="44141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906387" y="41193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871570" y="3083283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6109540" y="3770881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408077" y="4414117"/>
            <a:ext cx="47895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手繪多邊形 6"/>
          <p:cNvSpPr/>
          <p:nvPr/>
        </p:nvSpPr>
        <p:spPr>
          <a:xfrm>
            <a:off x="2476500" y="34290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 88"/>
          <p:cNvSpPr/>
          <p:nvPr/>
        </p:nvSpPr>
        <p:spPr>
          <a:xfrm>
            <a:off x="3446578" y="3409962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手繪多邊形 89"/>
          <p:cNvSpPr/>
          <p:nvPr/>
        </p:nvSpPr>
        <p:spPr>
          <a:xfrm>
            <a:off x="4417958" y="342900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手繪多邊形 90"/>
          <p:cNvSpPr/>
          <p:nvPr/>
        </p:nvSpPr>
        <p:spPr>
          <a:xfrm>
            <a:off x="5389424" y="3386620"/>
            <a:ext cx="742950" cy="1853860"/>
          </a:xfrm>
          <a:custGeom>
            <a:avLst/>
            <a:gdLst>
              <a:gd name="connsiteX0" fmla="*/ 0 w 742950"/>
              <a:gd name="connsiteY0" fmla="*/ 0 h 1853860"/>
              <a:gd name="connsiteX1" fmla="*/ 247650 w 742950"/>
              <a:gd name="connsiteY1" fmla="*/ 438150 h 1853860"/>
              <a:gd name="connsiteX2" fmla="*/ 285750 w 742950"/>
              <a:gd name="connsiteY2" fmla="*/ 1638300 h 1853860"/>
              <a:gd name="connsiteX3" fmla="*/ 552450 w 742950"/>
              <a:gd name="connsiteY3" fmla="*/ 1828800 h 1853860"/>
              <a:gd name="connsiteX4" fmla="*/ 742950 w 742950"/>
              <a:gd name="connsiteY4" fmla="*/ 1333500 h 185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853860">
                <a:moveTo>
                  <a:pt x="0" y="0"/>
                </a:moveTo>
                <a:cubicBezTo>
                  <a:pt x="100012" y="82550"/>
                  <a:pt x="200025" y="165100"/>
                  <a:pt x="247650" y="438150"/>
                </a:cubicBezTo>
                <a:cubicBezTo>
                  <a:pt x="295275" y="711200"/>
                  <a:pt x="234950" y="1406525"/>
                  <a:pt x="285750" y="1638300"/>
                </a:cubicBezTo>
                <a:cubicBezTo>
                  <a:pt x="336550" y="1870075"/>
                  <a:pt x="476250" y="1879600"/>
                  <a:pt x="552450" y="1828800"/>
                </a:cubicBezTo>
                <a:cubicBezTo>
                  <a:pt x="628650" y="1778000"/>
                  <a:pt x="685800" y="1555750"/>
                  <a:pt x="742950" y="13335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4541452" y="5550811"/>
            <a:ext cx="3615205" cy="6210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Add a symbol “</a:t>
            </a:r>
            <a:r>
              <a:rPr lang="en-US" altLang="zh-TW" sz="2400" b="1" dirty="0"/>
              <a:t>===</a:t>
            </a:r>
            <a:r>
              <a:rPr lang="en-US" altLang="zh-TW" sz="2400" dirty="0"/>
              <a:t>“ (</a:t>
            </a:r>
            <a:r>
              <a:rPr lang="zh-TW" altLang="en-US" sz="2400" dirty="0"/>
              <a:t>斷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3769743" y="6284240"/>
            <a:ext cx="5164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[Ilya Sutskever, NIPS’14][Dzmitry Bahdanau, arXiv’15]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 rot="5400000">
            <a:off x="5683898" y="3171839"/>
            <a:ext cx="91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===</a:t>
            </a:r>
            <a:endParaRPr lang="zh-TW" altLang="en-US" sz="2400" b="1" dirty="0"/>
          </a:p>
        </p:txBody>
      </p:sp>
      <p:sp>
        <p:nvSpPr>
          <p:cNvPr id="50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93899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Both input and output are </a:t>
            </a:r>
            <a:r>
              <a:rPr lang="en-US" altLang="zh-TW" sz="2400" dirty="0" smtClean="0"/>
              <a:t>sequences </a:t>
            </a:r>
            <a:r>
              <a:rPr lang="en-US" altLang="zh-TW" sz="2400" b="1" i="1" u="sng" dirty="0"/>
              <a:t>with different lengths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machine translation </a:t>
            </a:r>
            <a:r>
              <a:rPr lang="en-US" altLang="zh-TW" dirty="0"/>
              <a:t>(machine learning→</a:t>
            </a:r>
            <a:r>
              <a:rPr lang="zh-TW" altLang="en-US" dirty="0"/>
              <a:t>機器學習</a:t>
            </a:r>
            <a:r>
              <a:rPr lang="en-US" altLang="zh-TW" dirty="0" smtClean="0"/>
              <a:t>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summarization, title generation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spoken dialogues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TW" dirty="0" smtClean="0"/>
              <a:t>speech recognition</a:t>
            </a:r>
          </a:p>
          <a:p>
            <a:pPr lvl="1">
              <a:spcBef>
                <a:spcPts val="0"/>
              </a:spcBef>
              <a:defRPr/>
            </a:pPr>
            <a:endParaRPr lang="en-US" altLang="zh-TW" dirty="0" smtClean="0"/>
          </a:p>
          <a:p>
            <a:pPr lvl="1">
              <a:spcBef>
                <a:spcPts val="0"/>
              </a:spcBef>
              <a:defRPr/>
            </a:pPr>
            <a:endParaRPr lang="zh-TW" altLang="en-US" sz="2400" dirty="0"/>
          </a:p>
          <a:p>
            <a:pPr lvl="1"/>
            <a:endParaRPr lang="zh-TW" altLang="en-US" sz="2000" b="1" i="1" u="sng" dirty="0"/>
          </a:p>
          <a:p>
            <a:endParaRPr lang="zh-TW" altLang="en-US" sz="2400" dirty="0"/>
          </a:p>
        </p:txBody>
      </p:sp>
      <p:sp>
        <p:nvSpPr>
          <p:cNvPr id="58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/>
          <a:p>
            <a:r>
              <a:rPr lang="en-US" altLang="zh-TW" dirty="0" smtClean="0"/>
              <a:t>Sequence-to-Sequence Learning (3/3) 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82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91" grpId="0" animBg="1"/>
      <p:bldP spid="62" grpId="0" animBg="1"/>
      <p:bldP spid="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zh-TW" sz="3200" dirty="0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End-to-end Deep Learning</a:t>
            </a:r>
            <a:r>
              <a:rPr lang="en-US" altLang="zh-TW" sz="3200" dirty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for Speech Recognition</a:t>
            </a:r>
            <a:endParaRPr lang="en-US" altLang="zh-TW" sz="3200" dirty="0" smtClean="0">
              <a:latin typeface="華康魏碑體" panose="03000709000000000000" pitchFamily="65" charset="-120"/>
              <a:ea typeface="華康魏碑體" panose="03000709000000000000" pitchFamily="65" charset="-12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3074" name="Picture 2" descr="D:\李琳山老師\學術成果\演講\迎向人工智慧的燦爛陽光_106-09-28\草稿\1508.01211_頁面_03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5132515" cy="58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07904" y="907200"/>
            <a:ext cx="5436096" cy="38333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80975" lvl="1" indent="-18097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542925" algn="l"/>
              </a:tabLst>
            </a:pPr>
            <a:r>
              <a:rPr lang="en-US" altLang="zh-TW" sz="2400" dirty="0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Jointly Learn the Sound (Acoustic Models), Vocabulary (Lexicon) and Sentence Structure (Language Model)</a:t>
            </a:r>
          </a:p>
          <a:p>
            <a:pPr marL="623888" lvl="1" indent="-263525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Font typeface="Times New Roman" pitchFamily="18" charset="0"/>
              <a:buChar char="−"/>
              <a:tabLst>
                <a:tab pos="714375" algn="l"/>
              </a:tabLst>
            </a:pPr>
            <a:r>
              <a:rPr lang="en-US" altLang="zh-TW" sz="2000" dirty="0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rather than trained separately with different criteria </a:t>
            </a:r>
            <a:endParaRPr lang="en-US" altLang="zh-TW" sz="2000" dirty="0">
              <a:latin typeface="Times New Roman" panose="02020603050405020304" pitchFamily="18" charset="0"/>
              <a:ea typeface="華康魏碑體" panose="03000709000000000000" pitchFamily="65" charset="-120"/>
              <a:cs typeface="Times New Roman" panose="02020603050405020304" pitchFamily="18" charset="0"/>
            </a:endParaRPr>
          </a:p>
          <a:p>
            <a:pPr marL="180975" lvl="1" indent="-180975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542925" algn="l"/>
              </a:tabLst>
            </a:pPr>
            <a:r>
              <a:rPr lang="en-US" altLang="zh-TW" sz="2400" dirty="0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One example</a:t>
            </a:r>
          </a:p>
          <a:p>
            <a:pPr marL="180975" lvl="1" indent="-180975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542925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A 70-year-old person has heard roughly no more than 0.6 million </a:t>
            </a:r>
            <a:r>
              <a:rPr lang="en-US" altLang="zh-TW" sz="2400" dirty="0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of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hrs</a:t>
            </a:r>
            <a:r>
              <a:rPr lang="en-US" altLang="zh-TW" sz="2400" dirty="0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 of </a:t>
            </a:r>
            <a:r>
              <a:rPr lang="en-US" altLang="zh-TW" sz="2400" dirty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voice in his </a:t>
            </a:r>
            <a:r>
              <a:rPr lang="en-US" altLang="zh-TW" sz="2400" dirty="0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life</a:t>
            </a:r>
          </a:p>
          <a:p>
            <a:pPr marL="623888" lvl="1" indent="-263525">
              <a:lnSpc>
                <a:spcPct val="80000"/>
              </a:lnSpc>
              <a:spcBef>
                <a:spcPts val="500"/>
              </a:spcBef>
              <a:spcAft>
                <a:spcPts val="1000"/>
              </a:spcAft>
              <a:buFont typeface="Times New Roman" pitchFamily="18" charset="0"/>
              <a:buChar char="−"/>
              <a:tabLst>
                <a:tab pos="714375" algn="l"/>
              </a:tabLst>
            </a:pPr>
            <a:r>
              <a:rPr lang="en-US" altLang="zh-TW" sz="2000" dirty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machines can </a:t>
            </a:r>
            <a:r>
              <a:rPr lang="en-US" altLang="zh-TW" sz="2000" dirty="0" smtClean="0">
                <a:latin typeface="Times New Roman" panose="02020603050405020304" pitchFamily="18" charset="0"/>
                <a:ea typeface="華康魏碑體" panose="03000709000000000000" pitchFamily="65" charset="-120"/>
                <a:cs typeface="Times New Roman" panose="02020603050405020304" pitchFamily="18" charset="0"/>
              </a:rPr>
              <a:t>be trained with more than this quantity of data in very short time</a:t>
            </a:r>
            <a:endParaRPr lang="en-US" altLang="zh-TW" sz="2400" dirty="0" smtClean="0">
              <a:latin typeface="Times New Roman" panose="02020603050405020304" pitchFamily="18" charset="0"/>
              <a:ea typeface="華康魏碑體" panose="030007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5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579296" cy="2765885"/>
          </a:xfrm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Interactive dialogue: retrieval engine interacts with the user to find out more precisely his information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need</a:t>
            </a:r>
            <a:endParaRPr lang="en-US" altLang="zh-TW" sz="2800" b="1" dirty="0" smtClean="0">
              <a:latin typeface="Times New Roman" pitchFamily="18" charset="0"/>
              <a:ea typeface="華康魏碑體" pitchFamily="65" charset="-120"/>
              <a:cs typeface="Times New Roman" pitchFamily="18" charset="0"/>
            </a:endParaRPr>
          </a:p>
          <a:p>
            <a:pPr lvl="1" indent="-342900"/>
            <a:r>
              <a:rPr lang="en-US" altLang="zh-TW" sz="2600" dirty="0" smtClean="0">
                <a:ea typeface="華康魏碑體" pitchFamily="65" charset="-120"/>
              </a:rPr>
              <a:t>User entering the query</a:t>
            </a:r>
          </a:p>
          <a:p>
            <a:pPr lvl="1" indent="-342900">
              <a:lnSpc>
                <a:spcPts val="3200"/>
              </a:lnSpc>
            </a:pPr>
            <a:r>
              <a:rPr lang="en-US" altLang="zh-TW" sz="2600" dirty="0" smtClean="0">
                <a:ea typeface="華康魏碑體" pitchFamily="65" charset="-120"/>
              </a:rPr>
              <a:t>When </a:t>
            </a:r>
            <a:r>
              <a:rPr lang="en-US" altLang="zh-TW" sz="2600" dirty="0">
                <a:ea typeface="華康魏碑體" pitchFamily="65" charset="-120"/>
              </a:rPr>
              <a:t>the retrieved results are divergent, the </a:t>
            </a:r>
            <a:r>
              <a:rPr lang="en-US" altLang="zh-TW" sz="2600" dirty="0" smtClean="0">
                <a:ea typeface="華康魏碑體" pitchFamily="65" charset="-120"/>
              </a:rPr>
              <a:t>system may </a:t>
            </a:r>
            <a:r>
              <a:rPr lang="en-US" altLang="zh-TW" sz="2600" dirty="0">
                <a:ea typeface="華康魏碑體" pitchFamily="65" charset="-120"/>
              </a:rPr>
              <a:t>ask for more information rather than offering </a:t>
            </a:r>
            <a:r>
              <a:rPr lang="en-US" altLang="zh-TW" sz="2600" dirty="0" smtClean="0">
                <a:ea typeface="華康魏碑體" pitchFamily="65" charset="-120"/>
              </a:rPr>
              <a:t>the results</a:t>
            </a:r>
            <a:endParaRPr lang="en-US" sz="2600" dirty="0">
              <a:latin typeface="華康魏碑體" pitchFamily="65" charset="-120"/>
              <a:ea typeface="華康魏碑體" pitchFamily="65" charset="-120"/>
            </a:endParaRPr>
          </a:p>
        </p:txBody>
      </p:sp>
      <p:sp>
        <p:nvSpPr>
          <p:cNvPr id="6" name="Can 5"/>
          <p:cNvSpPr/>
          <p:nvPr/>
        </p:nvSpPr>
        <p:spPr>
          <a:xfrm>
            <a:off x="6337299" y="1778000"/>
            <a:ext cx="1852614" cy="12827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Spoken Archive</a:t>
            </a:r>
            <a:endParaRPr 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0508" y="1943100"/>
            <a:ext cx="1484492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Retrieval Engine</a:t>
            </a:r>
            <a:endParaRPr lang="en-US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822448" y="1943100"/>
            <a:ext cx="375661" cy="965864"/>
            <a:chOff x="347724" y="4009057"/>
            <a:chExt cx="624124" cy="1604687"/>
          </a:xfrm>
        </p:grpSpPr>
        <p:sp>
          <p:nvSpPr>
            <p:cNvPr id="11" name="Smiley Face 10"/>
            <p:cNvSpPr/>
            <p:nvPr/>
          </p:nvSpPr>
          <p:spPr>
            <a:xfrm>
              <a:off x="350629" y="4009057"/>
              <a:ext cx="621219" cy="638285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>
              <a:off x="661239" y="4647342"/>
              <a:ext cx="0" cy="5798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7724" y="5227184"/>
              <a:ext cx="310610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8334" y="5227184"/>
              <a:ext cx="310609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47724" y="4647880"/>
              <a:ext cx="310610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8334" y="4647880"/>
              <a:ext cx="310609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399545" y="2727004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System response</a:t>
            </a:r>
            <a:endParaRPr lang="en-US" altLang="zh-TW" sz="20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427950" y="987778"/>
            <a:ext cx="1768411" cy="582568"/>
          </a:xfrm>
          <a:prstGeom prst="wedgeRoundRectCallout">
            <a:avLst>
              <a:gd name="adj1" fmla="val 28879"/>
              <a:gd name="adj2" fmla="val 7818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USA President</a:t>
            </a:r>
            <a:endParaRPr 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1116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TW" sz="3300" b="1" spc="-150" dirty="0" smtClean="0">
                <a:solidFill>
                  <a:srgbClr val="000000"/>
                </a:solidFill>
                <a:latin typeface="Times New Roman" pitchFamily="18" charset="0"/>
                <a:ea typeface="華康隸書體W5" pitchFamily="49" charset="-120"/>
                <a:cs typeface="Times New Roman" pitchFamily="18" charset="0"/>
              </a:rPr>
              <a:t>Multi-modal Interactive  Dialogue</a:t>
            </a:r>
            <a:endParaRPr lang="en-US" altLang="zh-TW" sz="3300" b="1" spc="-150" dirty="0">
              <a:solidFill>
                <a:srgbClr val="000000"/>
              </a:solidFill>
              <a:latin typeface="Times New Roman" pitchFamily="18" charset="0"/>
              <a:ea typeface="華康隸書體W5" pitchFamily="49" charset="-120"/>
              <a:cs typeface="Times New Roman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2339753" y="2560280"/>
            <a:ext cx="189075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715001" y="2564904"/>
            <a:ext cx="6222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8" descr="a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899" y="2194809"/>
            <a:ext cx="1231901" cy="226079"/>
          </a:xfrm>
          <a:prstGeom prst="rect">
            <a:avLst/>
          </a:prstGeom>
        </p:spPr>
      </p:pic>
      <p:sp>
        <p:nvSpPr>
          <p:cNvPr id="18" name="Rounded Rectangular Callout 18"/>
          <p:cNvSpPr/>
          <p:nvPr/>
        </p:nvSpPr>
        <p:spPr>
          <a:xfrm>
            <a:off x="2915816" y="990762"/>
            <a:ext cx="1849853" cy="998078"/>
          </a:xfrm>
          <a:prstGeom prst="wedgeRoundRectCallout">
            <a:avLst>
              <a:gd name="adj1" fmla="val 28879"/>
              <a:gd name="adj2" fmla="val 7818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More precisely please?</a:t>
            </a:r>
            <a:endParaRPr 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4" name="Folded Corner 154"/>
          <p:cNvSpPr>
            <a:spLocks noChangeAspect="1"/>
          </p:cNvSpPr>
          <p:nvPr/>
        </p:nvSpPr>
        <p:spPr>
          <a:xfrm>
            <a:off x="5076057" y="980728"/>
            <a:ext cx="1152128" cy="1008113"/>
          </a:xfrm>
          <a:prstGeom prst="foldedCorner">
            <a:avLst>
              <a:gd name="adj" fmla="val 324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document </a:t>
            </a:r>
            <a:r>
              <a:rPr lang="en-US" sz="1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3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05</a:t>
            </a:r>
            <a:endParaRPr lang="en-US" sz="14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document </a:t>
            </a:r>
            <a:r>
              <a:rPr lang="en-US" sz="1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16</a:t>
            </a:r>
            <a:endParaRPr lang="en-US" sz="1400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document </a:t>
            </a:r>
            <a:r>
              <a:rPr lang="en-US" sz="1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1400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98</a:t>
            </a:r>
            <a:endParaRPr lang="en-US" sz="14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...</a:t>
            </a:r>
          </a:p>
        </p:txBody>
      </p:sp>
      <p:sp>
        <p:nvSpPr>
          <p:cNvPr id="25" name="TextBox 19"/>
          <p:cNvSpPr txBox="1"/>
          <p:nvPr/>
        </p:nvSpPr>
        <p:spPr>
          <a:xfrm>
            <a:off x="2699793" y="2132856"/>
            <a:ext cx="115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Query 1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2339753" y="2676293"/>
            <a:ext cx="189075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44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20" grpId="0" uiExpand="1"/>
      <p:bldP spid="17" grpId="0" animBg="1"/>
      <p:bldP spid="18" grpId="0" uiExpand="1" animBg="1"/>
      <p:bldP spid="24" grpId="0" uiExpand="1" animBg="1"/>
      <p:bldP spid="25" grpId="0"/>
      <p:bldP spid="2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4230508" y="1943100"/>
            <a:ext cx="1484492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Retrieval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Engine</a:t>
            </a:r>
            <a:endParaRPr lang="en-US" sz="2000" dirty="0" smtClean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44" name="Group 9"/>
          <p:cNvGrpSpPr>
            <a:grpSpLocks noChangeAspect="1"/>
          </p:cNvGrpSpPr>
          <p:nvPr/>
        </p:nvGrpSpPr>
        <p:grpSpPr>
          <a:xfrm>
            <a:off x="1822448" y="1943100"/>
            <a:ext cx="375661" cy="965864"/>
            <a:chOff x="347724" y="4009057"/>
            <a:chExt cx="624124" cy="1604687"/>
          </a:xfrm>
        </p:grpSpPr>
        <p:sp>
          <p:nvSpPr>
            <p:cNvPr id="45" name="Smiley Face 10"/>
            <p:cNvSpPr/>
            <p:nvPr/>
          </p:nvSpPr>
          <p:spPr>
            <a:xfrm>
              <a:off x="350629" y="4009057"/>
              <a:ext cx="621219" cy="638285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46" name="Straight Connector 11"/>
            <p:cNvCxnSpPr>
              <a:stCxn id="45" idx="4"/>
            </p:cNvCxnSpPr>
            <p:nvPr/>
          </p:nvCxnSpPr>
          <p:spPr>
            <a:xfrm>
              <a:off x="661239" y="4647342"/>
              <a:ext cx="0" cy="5798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12"/>
            <p:cNvCxnSpPr/>
            <p:nvPr/>
          </p:nvCxnSpPr>
          <p:spPr>
            <a:xfrm flipH="1">
              <a:off x="347724" y="5227184"/>
              <a:ext cx="310610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13"/>
            <p:cNvCxnSpPr/>
            <p:nvPr/>
          </p:nvCxnSpPr>
          <p:spPr>
            <a:xfrm>
              <a:off x="658334" y="5227184"/>
              <a:ext cx="310609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14"/>
            <p:cNvCxnSpPr/>
            <p:nvPr/>
          </p:nvCxnSpPr>
          <p:spPr>
            <a:xfrm flipH="1">
              <a:off x="347724" y="4647880"/>
              <a:ext cx="310610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15"/>
            <p:cNvCxnSpPr/>
            <p:nvPr/>
          </p:nvCxnSpPr>
          <p:spPr>
            <a:xfrm>
              <a:off x="658334" y="4647880"/>
              <a:ext cx="310609" cy="386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ounded Rectangular Callout 16"/>
          <p:cNvSpPr/>
          <p:nvPr/>
        </p:nvSpPr>
        <p:spPr>
          <a:xfrm>
            <a:off x="755576" y="987778"/>
            <a:ext cx="1728192" cy="582568"/>
          </a:xfrm>
          <a:prstGeom prst="wedgeRoundRectCallout">
            <a:avLst>
              <a:gd name="adj1" fmla="val 28879"/>
              <a:gd name="adj2" fmla="val 7818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International</a:t>
            </a:r>
          </a:p>
          <a:p>
            <a:pPr lvl="0" algn="ctr">
              <a:defRPr/>
            </a:pPr>
            <a:r>
              <a:rPr 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Affairs</a:t>
            </a:r>
            <a:endParaRPr 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0" y="1116"/>
            <a:ext cx="9144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TW" sz="3300" b="1" spc="-150" dirty="0">
                <a:solidFill>
                  <a:srgbClr val="000000"/>
                </a:solidFill>
                <a:latin typeface="Times New Roman" pitchFamily="18" charset="0"/>
                <a:ea typeface="華康隸書體W5" pitchFamily="49" charset="-120"/>
                <a:cs typeface="Times New Roman" pitchFamily="18" charset="0"/>
              </a:rPr>
              <a:t>Multi-modal Interactive  </a:t>
            </a:r>
            <a:r>
              <a:rPr lang="en-US" altLang="zh-TW" sz="3300" b="1" spc="-150" dirty="0" smtClean="0">
                <a:solidFill>
                  <a:srgbClr val="000000"/>
                </a:solidFill>
                <a:latin typeface="Times New Roman" pitchFamily="18" charset="0"/>
                <a:ea typeface="華康隸書體W5" pitchFamily="49" charset="-120"/>
                <a:cs typeface="Times New Roman" pitchFamily="18" charset="0"/>
              </a:rPr>
              <a:t>Dialogue</a:t>
            </a:r>
            <a:endParaRPr lang="en-US" altLang="zh-TW" sz="3300" b="1" spc="-150" dirty="0">
              <a:solidFill>
                <a:srgbClr val="000000"/>
              </a:solidFill>
              <a:latin typeface="Times New Roman" pitchFamily="18" charset="0"/>
              <a:ea typeface="華康隸書體W5" pitchFamily="49" charset="-120"/>
              <a:cs typeface="Times New Roman" pitchFamily="18" charset="0"/>
            </a:endParaRPr>
          </a:p>
        </p:txBody>
      </p:sp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457200" y="3317151"/>
            <a:ext cx="8507288" cy="3404009"/>
          </a:xfrm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Interactive dialogue: retrieval engine interacts with the user to find out more precisely his information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need</a:t>
            </a:r>
          </a:p>
          <a:p>
            <a:pPr marL="685800" lvl="1"/>
            <a:r>
              <a:rPr lang="en-US" altLang="zh-TW" sz="2600" dirty="0" smtClean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User entering the second query</a:t>
            </a:r>
          </a:p>
          <a:p>
            <a:pPr marL="685800" lvl="1">
              <a:lnSpc>
                <a:spcPts val="3000"/>
              </a:lnSpc>
              <a:spcBef>
                <a:spcPts val="0"/>
              </a:spcBef>
            </a:pPr>
            <a:r>
              <a:rPr lang="en-US" altLang="zh-TW" sz="2600" dirty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when the retrieved results are still divergent, but seem </a:t>
            </a:r>
            <a:r>
              <a:rPr lang="en-US" altLang="zh-TW" sz="2600" dirty="0" smtClean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to have </a:t>
            </a:r>
            <a:r>
              <a:rPr lang="en-US" altLang="zh-TW" sz="2600" dirty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a major trend, the system may use a key word </a:t>
            </a:r>
            <a:r>
              <a:rPr lang="en-US" altLang="zh-TW" sz="2600" dirty="0" smtClean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representing </a:t>
            </a:r>
            <a:r>
              <a:rPr lang="en-US" altLang="zh-TW" sz="2600" dirty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the major trend asking for </a:t>
            </a:r>
            <a:r>
              <a:rPr lang="en-US" altLang="zh-TW" sz="2600" dirty="0" smtClean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confirmation</a:t>
            </a:r>
          </a:p>
          <a:p>
            <a:pPr marL="685800" lvl="1">
              <a:lnSpc>
                <a:spcPts val="3000"/>
              </a:lnSpc>
              <a:spcBef>
                <a:spcPts val="0"/>
              </a:spcBef>
            </a:pPr>
            <a:r>
              <a:rPr lang="en-US" altLang="zh-TW" sz="2600" dirty="0" smtClean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User </a:t>
            </a:r>
            <a:r>
              <a:rPr lang="en-US" altLang="zh-TW" sz="2600" dirty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may </a:t>
            </a:r>
            <a:r>
              <a:rPr lang="en-US" altLang="zh-TW" sz="2600" dirty="0" smtClean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reply</a:t>
            </a:r>
            <a:r>
              <a:rPr lang="zh-TW" altLang="en-US" sz="2600" dirty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：</a:t>
            </a:r>
            <a:r>
              <a:rPr lang="en-US" altLang="zh-TW" sz="2600" dirty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 “Yes” or “No, Asia</a:t>
            </a:r>
            <a:r>
              <a:rPr lang="en-US" altLang="zh-TW" sz="2600" dirty="0" smtClean="0">
                <a:latin typeface="Times New Roman" pitchFamily="18" charset="0"/>
                <a:ea typeface="華康魏碑體" pitchFamily="65" charset="-120"/>
                <a:cs typeface="Times New Roman" pitchFamily="18" charset="0"/>
              </a:rPr>
              <a:t>”</a:t>
            </a:r>
            <a:endParaRPr lang="en-US" sz="2600" dirty="0">
              <a:latin typeface="Times New Roman" pitchFamily="18" charset="0"/>
              <a:ea typeface="華康魏碑體" pitchFamily="65" charset="-120"/>
              <a:cs typeface="Times New Roman" pitchFamily="18" charset="0"/>
            </a:endParaRPr>
          </a:p>
        </p:txBody>
      </p:sp>
      <p:sp>
        <p:nvSpPr>
          <p:cNvPr id="60" name="TextBox 19"/>
          <p:cNvSpPr txBox="1"/>
          <p:nvPr/>
        </p:nvSpPr>
        <p:spPr>
          <a:xfrm>
            <a:off x="2411760" y="2647434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System response</a:t>
            </a:r>
            <a:endParaRPr lang="en-US" altLang="zh-TW" sz="2000" b="1" baseline="-25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2339753" y="2492896"/>
            <a:ext cx="189075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5724130" y="2560280"/>
            <a:ext cx="1027704" cy="46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6751834" y="1778000"/>
            <a:ext cx="1852614" cy="1282700"/>
            <a:chOff x="6516216" y="1778000"/>
            <a:chExt cx="1852614" cy="1282700"/>
          </a:xfrm>
        </p:grpSpPr>
        <p:sp>
          <p:nvSpPr>
            <p:cNvPr id="41" name="Can 5"/>
            <p:cNvSpPr/>
            <p:nvPr/>
          </p:nvSpPr>
          <p:spPr>
            <a:xfrm>
              <a:off x="6516216" y="1778000"/>
              <a:ext cx="1852614" cy="12827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  <a:p>
              <a:pPr algn="ctr"/>
              <a:r>
                <a:rPr lang="en-US" altLang="zh-TW" sz="2000" dirty="0" smtClean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Spoken Archive</a:t>
              </a:r>
              <a:endParaRPr lang="en-US" altLang="zh-TW" sz="20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pic>
          <p:nvPicPr>
            <p:cNvPr id="19" name="Picture 8" descr="audi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8491" y="2194809"/>
              <a:ext cx="1231901" cy="226079"/>
            </a:xfrm>
            <a:prstGeom prst="rect">
              <a:avLst/>
            </a:prstGeom>
          </p:spPr>
        </p:pic>
      </p:grpSp>
      <p:sp>
        <p:nvSpPr>
          <p:cNvPr id="18" name="TextBox 19"/>
          <p:cNvSpPr txBox="1"/>
          <p:nvPr/>
        </p:nvSpPr>
        <p:spPr>
          <a:xfrm>
            <a:off x="2771800" y="2144083"/>
            <a:ext cx="100811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Query 2</a:t>
            </a:r>
          </a:p>
        </p:txBody>
      </p:sp>
      <p:sp>
        <p:nvSpPr>
          <p:cNvPr id="22" name="Rounded Rectangular Callout 18"/>
          <p:cNvSpPr/>
          <p:nvPr/>
        </p:nvSpPr>
        <p:spPr>
          <a:xfrm>
            <a:off x="2915816" y="990762"/>
            <a:ext cx="1849853" cy="998078"/>
          </a:xfrm>
          <a:prstGeom prst="wedgeRoundRectCallout">
            <a:avLst>
              <a:gd name="adj1" fmla="val 28879"/>
              <a:gd name="adj2" fmla="val 7818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Regarding Middle East?</a:t>
            </a:r>
            <a:endParaRPr lang="en-US" sz="2000" dirty="0">
              <a:latin typeface="標楷體" pitchFamily="65" charset="-120"/>
              <a:ea typeface="標楷體" pitchFamily="65" charset="-120"/>
              <a:cs typeface="Times New Roman"/>
            </a:endParaRPr>
          </a:p>
        </p:txBody>
      </p:sp>
      <p:sp>
        <p:nvSpPr>
          <p:cNvPr id="23" name="Folded Corner 154"/>
          <p:cNvSpPr/>
          <p:nvPr/>
        </p:nvSpPr>
        <p:spPr>
          <a:xfrm>
            <a:off x="5076057" y="980728"/>
            <a:ext cx="1584175" cy="1080120"/>
          </a:xfrm>
          <a:prstGeom prst="foldedCorner">
            <a:avLst>
              <a:gd name="adj" fmla="val 324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document 496</a:t>
            </a:r>
            <a:endParaRPr lang="en-US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document 275</a:t>
            </a:r>
            <a:endParaRPr lang="en-US" b="1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b="1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document 312</a:t>
            </a:r>
            <a:endParaRPr lang="en-US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/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...</a:t>
            </a: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2321205" y="2636912"/>
            <a:ext cx="189075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90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2" grpId="0" animBg="1"/>
      <p:bldP spid="58" grpId="0" uiExpand="1" build="p"/>
      <p:bldP spid="60" grpId="0"/>
      <p:bldP spid="18" grpId="0"/>
      <p:bldP spid="18" grpId="1"/>
      <p:bldP spid="22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Markov Decision </a:t>
            </a:r>
            <a:r>
              <a:rPr lang="en-US" dirty="0" smtClean="0"/>
              <a:t>Process (MDP)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" y="907200"/>
            <a:ext cx="9000496" cy="5638467"/>
          </a:xfrm>
        </p:spPr>
        <p:txBody>
          <a:bodyPr>
            <a:spAutoFit/>
          </a:bodyPr>
          <a:lstStyle/>
          <a:p>
            <a:r>
              <a:rPr lang="en-US" sz="2800" b="1" dirty="0" smtClean="0"/>
              <a:t>A mathematical framework for decision making, defined by (S,A,T,R,π)</a:t>
            </a:r>
          </a:p>
          <a:p>
            <a:pPr lvl="1"/>
            <a:r>
              <a:rPr lang="en-US" sz="2200" dirty="0" smtClean="0"/>
              <a:t>S: Set of states, </a:t>
            </a:r>
            <a:r>
              <a:rPr lang="en-US" sz="2200" dirty="0"/>
              <a:t>c</a:t>
            </a:r>
            <a:r>
              <a:rPr lang="en-US" sz="2200" dirty="0" smtClean="0"/>
              <a:t>urrent system status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A: </a:t>
            </a:r>
            <a:r>
              <a:rPr lang="en-US" altLang="zh-TW" sz="2200" dirty="0"/>
              <a:t>Set of </a:t>
            </a:r>
            <a:r>
              <a:rPr lang="en-US" sz="2200" dirty="0" smtClean="0"/>
              <a:t>actions the system can take at each state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T: transition probabilities between states when a certain action is taken</a:t>
            </a:r>
            <a:endParaRPr lang="en-US" sz="2200" dirty="0"/>
          </a:p>
          <a:p>
            <a:pPr lvl="1"/>
            <a:r>
              <a:rPr lang="en-US" sz="2200" dirty="0" smtClean="0"/>
              <a:t>R: reward received when taking an action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π: policy, choice of action given the state</a:t>
            </a:r>
          </a:p>
          <a:p>
            <a:pPr lvl="1"/>
            <a:endParaRPr lang="en-US" sz="2200" dirty="0" smtClean="0"/>
          </a:p>
          <a:p>
            <a:r>
              <a:rPr lang="en-US" sz="2800" dirty="0"/>
              <a:t>Objective : Find a policy that maximizes the expected total reward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87624" y="2132856"/>
                <a:ext cx="18722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200" b="0" i="0" smtClean="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2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/>
                              <a:cs typeface="Times New Roman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2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2200" b="0" i="0" smtClean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TW" alt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132856"/>
                <a:ext cx="1872208" cy="430887"/>
              </a:xfrm>
              <a:prstGeom prst="rect">
                <a:avLst/>
              </a:prstGeom>
              <a:blipFill rotWithShape="1"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187624" y="2926105"/>
                <a:ext cx="18722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200" b="0" i="0" smtClean="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2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/>
                              <a:cs typeface="Times New Roman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2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2200" b="0" i="0" smtClean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TW" alt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926105"/>
                <a:ext cx="1872208" cy="430887"/>
              </a:xfrm>
              <a:prstGeom prst="rect">
                <a:avLst/>
              </a:prstGeom>
              <a:blipFill rotWithShape="1">
                <a:blip r:embed="rId5"/>
                <a:stretch>
                  <a:fillRect r="-3909"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115616" y="4195828"/>
                <a:ext cx="18722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200" b="0" i="0" smtClean="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2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zh-TW" sz="2200" b="0" i="1" smtClean="0">
                              <a:latin typeface="Cambria Math"/>
                              <a:cs typeface="Times New Roman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2200">
                              <a:latin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2200" b="0" i="0" smtClean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TW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TW" alt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195828"/>
                <a:ext cx="1872208" cy="430887"/>
              </a:xfrm>
              <a:prstGeom prst="rect">
                <a:avLst/>
              </a:prstGeom>
              <a:blipFill rotWithShape="1">
                <a:blip r:embed="rId6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115616" y="4988552"/>
                <a:ext cx="1872208" cy="481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200" dirty="0"/>
                            <m:t>π</m:t>
                          </m:r>
                          <m:r>
                            <m:rPr>
                              <m:nor/>
                            </m:rPr>
                            <a:rPr lang="en-US" altLang="zh-TW" sz="2200" b="0" i="0" dirty="0" smtClean="0"/>
                            <m:t>: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20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88552"/>
                <a:ext cx="1872208" cy="481478"/>
              </a:xfrm>
              <a:prstGeom prst="rect">
                <a:avLst/>
              </a:prstGeom>
              <a:blipFill rotWithShape="1">
                <a:blip r:embed="rId7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597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/>
          <p:cNvSpPr txBox="1"/>
          <p:nvPr/>
        </p:nvSpPr>
        <p:spPr>
          <a:xfrm>
            <a:off x="149032" y="1572032"/>
            <a:ext cx="201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Model as </a:t>
            </a:r>
            <a:r>
              <a:rPr lang="en-US" altLang="zh-TW" sz="2400" b="1" i="1" u="sng" dirty="0" smtClean="0">
                <a:latin typeface="Times New Roman" pitchFamily="18" charset="0"/>
                <a:cs typeface="Times New Roman" pitchFamily="18" charset="0"/>
              </a:rPr>
              <a:t>Markov Decision Process (MDP)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98334" y="3717032"/>
            <a:ext cx="44016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After a query entered, the system starts at a certain state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States: retrieval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result quality estimated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as a continuous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variable (e.g. MAP) plus the present dialogue turn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Action: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at each state, there is a set of actions which can be taken: asking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for more information, returning a keyword or a document, or a list of keywords or documents asking for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selecting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one,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or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4" name="群組 53"/>
          <p:cNvGrpSpPr/>
          <p:nvPr/>
        </p:nvGrpSpPr>
        <p:grpSpPr>
          <a:xfrm>
            <a:off x="2293177" y="1083216"/>
            <a:ext cx="6686551" cy="2554288"/>
            <a:chOff x="1327149" y="1481256"/>
            <a:chExt cx="6686551" cy="2554288"/>
          </a:xfrm>
        </p:grpSpPr>
        <p:sp>
          <p:nvSpPr>
            <p:cNvPr id="37" name="Rectangle 8"/>
            <p:cNvSpPr/>
            <p:nvPr/>
          </p:nvSpPr>
          <p:spPr>
            <a:xfrm>
              <a:off x="1327149" y="1481256"/>
              <a:ext cx="6686551" cy="25542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5"/>
            <p:cNvSpPr/>
            <p:nvPr/>
          </p:nvSpPr>
          <p:spPr>
            <a:xfrm>
              <a:off x="1562100" y="2263069"/>
              <a:ext cx="787400" cy="8001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39" name="Oval 6"/>
            <p:cNvSpPr/>
            <p:nvPr/>
          </p:nvSpPr>
          <p:spPr>
            <a:xfrm>
              <a:off x="4559300" y="3202869"/>
              <a:ext cx="787400" cy="8001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S2</a:t>
              </a:r>
              <a:endParaRPr lang="en-US" dirty="0"/>
            </a:p>
          </p:txBody>
        </p:sp>
        <p:sp>
          <p:nvSpPr>
            <p:cNvPr id="40" name="Oval 7"/>
            <p:cNvSpPr/>
            <p:nvPr/>
          </p:nvSpPr>
          <p:spPr>
            <a:xfrm>
              <a:off x="6858000" y="1685219"/>
              <a:ext cx="787400" cy="8001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cxnSp>
          <p:nvCxnSpPr>
            <p:cNvPr id="41" name="Curved Connector 13"/>
            <p:cNvCxnSpPr>
              <a:stCxn id="38" idx="7"/>
            </p:cNvCxnSpPr>
            <p:nvPr/>
          </p:nvCxnSpPr>
          <p:spPr>
            <a:xfrm rot="5400000" flipH="1" flipV="1">
              <a:off x="2326524" y="2052465"/>
              <a:ext cx="235441" cy="420112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urved Connector 24"/>
            <p:cNvCxnSpPr>
              <a:endCxn id="40" idx="1"/>
            </p:cNvCxnSpPr>
            <p:nvPr/>
          </p:nvCxnSpPr>
          <p:spPr>
            <a:xfrm flipV="1">
              <a:off x="3556000" y="1802391"/>
              <a:ext cx="3417312" cy="342406"/>
            </a:xfrm>
            <a:prstGeom prst="curvedConnector4">
              <a:avLst>
                <a:gd name="adj1" fmla="val 40880"/>
                <a:gd name="adj2" fmla="val 167602"/>
              </a:avLst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Diamond 12"/>
            <p:cNvSpPr/>
            <p:nvPr/>
          </p:nvSpPr>
          <p:spPr>
            <a:xfrm>
              <a:off x="2654300" y="1804281"/>
              <a:ext cx="901700" cy="68103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A1</a:t>
              </a:r>
              <a:endParaRPr lang="en-US" sz="1600" dirty="0"/>
            </a:p>
          </p:txBody>
        </p:sp>
        <p:sp>
          <p:nvSpPr>
            <p:cNvPr id="44" name="Rectangle 18"/>
            <p:cNvSpPr/>
            <p:nvPr/>
          </p:nvSpPr>
          <p:spPr>
            <a:xfrm>
              <a:off x="3479800" y="1617725"/>
              <a:ext cx="644131" cy="369332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3366F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</a:t>
              </a:r>
              <a:r>
                <a:rPr lang="en-US" sz="1600" baseline="-25000" dirty="0" smtClean="0"/>
                <a:t>1</a:t>
              </a:r>
              <a:endParaRPr lang="en-US" sz="1600" dirty="0"/>
            </a:p>
          </p:txBody>
        </p:sp>
        <p:cxnSp>
          <p:nvCxnSpPr>
            <p:cNvPr id="45" name="Curved Connector 17"/>
            <p:cNvCxnSpPr/>
            <p:nvPr/>
          </p:nvCxnSpPr>
          <p:spPr>
            <a:xfrm rot="10800000" flipV="1">
              <a:off x="4953000" y="2404197"/>
              <a:ext cx="1149350" cy="785812"/>
            </a:xfrm>
            <a:prstGeom prst="curvedConnector2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19"/>
            <p:cNvSpPr/>
            <p:nvPr/>
          </p:nvSpPr>
          <p:spPr>
            <a:xfrm>
              <a:off x="4953000" y="2100713"/>
              <a:ext cx="644131" cy="369332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3366F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</a:t>
              </a:r>
              <a:r>
                <a:rPr lang="en-US" altLang="zh-TW" baseline="-25000" dirty="0" smtClean="0"/>
                <a:t>2</a:t>
              </a:r>
              <a:endParaRPr lang="en-US" dirty="0"/>
            </a:p>
          </p:txBody>
        </p:sp>
        <p:sp>
          <p:nvSpPr>
            <p:cNvPr id="47" name="Diamond 20"/>
            <p:cNvSpPr/>
            <p:nvPr/>
          </p:nvSpPr>
          <p:spPr>
            <a:xfrm>
              <a:off x="5651500" y="1723159"/>
              <a:ext cx="901700" cy="68103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A2</a:t>
              </a:r>
              <a:endParaRPr lang="en-US" sz="1600" dirty="0"/>
            </a:p>
          </p:txBody>
        </p:sp>
        <p:cxnSp>
          <p:nvCxnSpPr>
            <p:cNvPr id="48" name="Curved Connector 23"/>
            <p:cNvCxnSpPr>
              <a:endCxn id="47" idx="3"/>
            </p:cNvCxnSpPr>
            <p:nvPr/>
          </p:nvCxnSpPr>
          <p:spPr>
            <a:xfrm rot="10800000">
              <a:off x="6553200" y="2063679"/>
              <a:ext cx="304800" cy="873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22"/>
            <p:cNvSpPr/>
            <p:nvPr/>
          </p:nvSpPr>
          <p:spPr>
            <a:xfrm>
              <a:off x="6471052" y="3050192"/>
              <a:ext cx="485210" cy="40985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3366F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50" name="Oval 24"/>
            <p:cNvSpPr/>
            <p:nvPr/>
          </p:nvSpPr>
          <p:spPr>
            <a:xfrm>
              <a:off x="7039154" y="3171719"/>
              <a:ext cx="787400" cy="8001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US" dirty="0"/>
            </a:p>
          </p:txBody>
        </p:sp>
        <p:sp>
          <p:nvSpPr>
            <p:cNvPr id="51" name="Diamond 10"/>
            <p:cNvSpPr/>
            <p:nvPr/>
          </p:nvSpPr>
          <p:spPr>
            <a:xfrm>
              <a:off x="5153546" y="2626143"/>
              <a:ext cx="1404754" cy="68103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Show</a:t>
              </a:r>
              <a:endParaRPr lang="en-US" sz="1600" dirty="0"/>
            </a:p>
          </p:txBody>
        </p:sp>
        <p:cxnSp>
          <p:nvCxnSpPr>
            <p:cNvPr id="52" name="Curved Connector 11"/>
            <p:cNvCxnSpPr>
              <a:endCxn id="51" idx="2"/>
            </p:cNvCxnSpPr>
            <p:nvPr/>
          </p:nvCxnSpPr>
          <p:spPr>
            <a:xfrm flipV="1">
              <a:off x="5346700" y="3307181"/>
              <a:ext cx="509223" cy="282878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urved Connector 27"/>
            <p:cNvCxnSpPr>
              <a:stCxn id="51" idx="3"/>
            </p:cNvCxnSpPr>
            <p:nvPr/>
          </p:nvCxnSpPr>
          <p:spPr>
            <a:xfrm>
              <a:off x="6558300" y="2966662"/>
              <a:ext cx="596166" cy="322229"/>
            </a:xfrm>
            <a:prstGeom prst="curvedConnector3">
              <a:avLst>
                <a:gd name="adj1" fmla="val 93458"/>
              </a:avLst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altLang="zh-TW" spc="-150" dirty="0">
                <a:solidFill>
                  <a:srgbClr val="000000"/>
                </a:solidFill>
                <a:ea typeface="華康隸書體W5" pitchFamily="49" charset="-120"/>
              </a:rPr>
              <a:t>Multi-modal Interactive  </a:t>
            </a:r>
            <a:r>
              <a:rPr lang="en-US" altLang="zh-TW" spc="-150" dirty="0" smtClean="0">
                <a:solidFill>
                  <a:srgbClr val="000000"/>
                </a:solidFill>
                <a:ea typeface="華康隸書體W5" pitchFamily="49" charset="-120"/>
              </a:rPr>
              <a:t>Dialogue</a:t>
            </a:r>
            <a:endParaRPr lang="zh-TW" altLang="en-US" dirty="0"/>
          </a:p>
        </p:txBody>
      </p:sp>
      <p:sp>
        <p:nvSpPr>
          <p:cNvPr id="30" name="Diamond 12"/>
          <p:cNvSpPr/>
          <p:nvPr/>
        </p:nvSpPr>
        <p:spPr>
          <a:xfrm>
            <a:off x="3321878" y="2243906"/>
            <a:ext cx="901700" cy="68103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A2</a:t>
            </a:r>
            <a:endParaRPr lang="en-US" sz="1600" dirty="0"/>
          </a:p>
        </p:txBody>
      </p:sp>
      <p:sp>
        <p:nvSpPr>
          <p:cNvPr id="31" name="Diamond 12"/>
          <p:cNvSpPr/>
          <p:nvPr/>
        </p:nvSpPr>
        <p:spPr>
          <a:xfrm>
            <a:off x="4211960" y="1988840"/>
            <a:ext cx="901700" cy="68103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A3</a:t>
            </a:r>
            <a:endParaRPr lang="en-US" sz="16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499992" y="3717032"/>
            <a:ext cx="4511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  showing results….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User response corresponds to a certain negative reward (extra work for user)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when the system decides to show to the user the retrieved results, it earns some positive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reward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(e.g. MAP improvement)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Learn a policy maximizing rewards from historical user interactions(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: S</a:t>
            </a:r>
            <a:r>
              <a:rPr lang="en-US" altLang="zh-TW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0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3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600" y="990000"/>
                <a:ext cx="8960896" cy="553534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Example approach: Value Iteration</a:t>
                </a:r>
              </a:p>
              <a:p>
                <a:pPr lvl="1"/>
                <a:r>
                  <a:rPr lang="en-US" sz="2400" dirty="0" smtClean="0"/>
                  <a:t>Define value function: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latin typeface="Cambria Math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</m:sSubSup>
                        <m:r>
                          <a:rPr lang="en-US" altLang="zh-TW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=</m:t>
                        </m:r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=</m:t>
                        </m:r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sz="2400" dirty="0" smtClean="0"/>
                  <a:t>   the expected discounted sum of rewards given π 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started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𝑠</m:t>
                        </m:r>
                        <m:r>
                          <a:rPr lang="en-US" altLang="zh-TW" sz="2400" i="1">
                            <a:latin typeface="Cambria Math"/>
                          </a:rPr>
                          <m:t>,</m:t>
                        </m:r>
                        <m:r>
                          <a:rPr lang="en-US" altLang="zh-TW" sz="2400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The real value of Q can be estimated iteratively from a training set:</a:t>
                </a:r>
              </a:p>
              <a:p>
                <a:pPr marL="457200" lvl="1" indent="0"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altLang="zh-TW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𝑚𝑎𝑥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spcBef>
                    <a:spcPts val="500"/>
                  </a:spcBef>
                  <a:spcAft>
                    <a:spcPts val="500"/>
                  </a:spcAft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  <a:r>
                  <a:rPr lang="en-US" altLang="zh-TW" sz="2400" dirty="0" smtClean="0"/>
                  <a:t>estimated </a:t>
                </a:r>
                <a:r>
                  <a:rPr lang="en-US" altLang="zh-TW" sz="2400" dirty="0"/>
                  <a:t>value </a:t>
                </a:r>
                <a:r>
                  <a:rPr lang="en-US" altLang="zh-TW" sz="2400" dirty="0" smtClean="0"/>
                  <a:t>function based on the training set</a:t>
                </a:r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2400" dirty="0" smtClean="0"/>
                  <a:t>Optimal policy is learned by choosing the best action given each state such that the value function is maximized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600" y="990000"/>
                <a:ext cx="8960896" cy="5535344"/>
              </a:xfrm>
              <a:blipFill rotWithShape="1">
                <a:blip r:embed="rId3"/>
                <a:stretch>
                  <a:fillRect l="-1156" t="-1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螢幕快照 2013-07-19 下午6.19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08" y="1538124"/>
            <a:ext cx="2740065" cy="404573"/>
          </a:xfrm>
          <a:prstGeom prst="rect">
            <a:avLst/>
          </a:prstGeom>
        </p:spPr>
      </p:pic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5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115200"/>
            <a:ext cx="9108000" cy="633600"/>
          </a:xfrm>
        </p:spPr>
        <p:txBody>
          <a:bodyPr>
            <a:noAutofit/>
          </a:bodyPr>
          <a:lstStyle/>
          <a:p>
            <a:pPr algn="l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Question-Answering (QA) in Speech </a:t>
            </a:r>
            <a:endParaRPr 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5580112" y="1854000"/>
            <a:ext cx="1440160" cy="1008112"/>
            <a:chOff x="1403648" y="1700808"/>
            <a:chExt cx="1440160" cy="1008112"/>
          </a:xfrm>
        </p:grpSpPr>
        <p:sp>
          <p:nvSpPr>
            <p:cNvPr id="5" name="圓角矩形 4"/>
            <p:cNvSpPr/>
            <p:nvPr/>
          </p:nvSpPr>
          <p:spPr>
            <a:xfrm>
              <a:off x="1403648" y="1700808"/>
              <a:ext cx="1440160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475656" y="1844824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Knowledge</a:t>
              </a:r>
            </a:p>
            <a:p>
              <a:pPr algn="ctr"/>
              <a:r>
                <a:rPr lang="en-US" altLang="zh-TW" dirty="0" smtClean="0"/>
                <a:t>Source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771800" y="1853208"/>
            <a:ext cx="1440160" cy="1008112"/>
            <a:chOff x="1403648" y="1700808"/>
            <a:chExt cx="1440160" cy="1008112"/>
          </a:xfrm>
        </p:grpSpPr>
        <p:sp>
          <p:nvSpPr>
            <p:cNvPr id="10" name="圓角矩形 9"/>
            <p:cNvSpPr/>
            <p:nvPr/>
          </p:nvSpPr>
          <p:spPr>
            <a:xfrm>
              <a:off x="1403648" y="1700808"/>
              <a:ext cx="1440160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475656" y="1844824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Question</a:t>
              </a:r>
            </a:p>
            <a:p>
              <a:pPr algn="ctr"/>
              <a:r>
                <a:rPr lang="en-US" altLang="zh-TW" dirty="0" smtClean="0"/>
                <a:t>Answering</a:t>
              </a:r>
              <a:endParaRPr lang="zh-TW" altLang="en-US" dirty="0"/>
            </a:p>
          </p:txBody>
        </p:sp>
      </p:grpSp>
      <p:sp>
        <p:nvSpPr>
          <p:cNvPr id="12" name="左-右雙向箭號 11"/>
          <p:cNvSpPr/>
          <p:nvPr/>
        </p:nvSpPr>
        <p:spPr>
          <a:xfrm>
            <a:off x="4427984" y="2132856"/>
            <a:ext cx="1008112" cy="43204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403648" y="1381418"/>
            <a:ext cx="1277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477562" y="2996952"/>
            <a:ext cx="1277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Answer</a:t>
            </a:r>
            <a:endParaRPr lang="zh-TW" altLang="en-US" dirty="0"/>
          </a:p>
        </p:txBody>
      </p:sp>
      <p:cxnSp>
        <p:nvCxnSpPr>
          <p:cNvPr id="18" name="肘形接點 17"/>
          <p:cNvCxnSpPr>
            <a:stCxn id="14" idx="2"/>
          </p:cNvCxnSpPr>
          <p:nvPr/>
        </p:nvCxnSpPr>
        <p:spPr>
          <a:xfrm rot="16200000" flipH="1">
            <a:off x="2171964" y="1621378"/>
            <a:ext cx="454114" cy="712858"/>
          </a:xfrm>
          <a:prstGeom prst="bentConnector2">
            <a:avLst/>
          </a:prstGeom>
          <a:ln w="5715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肘形接點 26"/>
          <p:cNvCxnSpPr/>
          <p:nvPr/>
        </p:nvCxnSpPr>
        <p:spPr>
          <a:xfrm rot="10800000" flipV="1">
            <a:off x="2051721" y="2508714"/>
            <a:ext cx="635132" cy="488238"/>
          </a:xfrm>
          <a:prstGeom prst="bentConnector2">
            <a:avLst/>
          </a:prstGeom>
          <a:ln w="5715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0" y="3789040"/>
            <a:ext cx="9144000" cy="305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>
              <a:buFont typeface="Times New Roman" panose="02020603050405020304" pitchFamily="18" charset="0"/>
              <a:buChar char="•"/>
            </a:pP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Question, Answer, Knowledge Source can all be in text form or in Speech</a:t>
            </a:r>
          </a:p>
          <a:p>
            <a:pPr marL="342000" indent="-342000">
              <a:buFont typeface="Times New Roman" panose="02020603050405020304" pitchFamily="18" charset="0"/>
              <a:buChar char="•"/>
            </a:pP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Spoken </a:t>
            </a:r>
            <a:r>
              <a:rPr lang="en-US" altLang="zh-TW" sz="2400" b="1" dirty="0" smtClean="0">
                <a:latin typeface="Times New Roman" pitchFamily="18" charset="0"/>
                <a:ea typeface="華康魏碑體" pitchFamily="65" charset="-120"/>
              </a:rPr>
              <a:t>Question Answering </a:t>
            </a: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becomes </a:t>
            </a:r>
            <a:r>
              <a:rPr lang="en-US" altLang="zh-TW" sz="2400" b="1" dirty="0" smtClean="0">
                <a:latin typeface="Times New Roman" pitchFamily="18" charset="0"/>
                <a:ea typeface="華康魏碑體" pitchFamily="65" charset="-120"/>
              </a:rPr>
              <a:t>important</a:t>
            </a:r>
          </a:p>
          <a:p>
            <a:pPr marL="742950" lvl="1" indent="-285750" fontAlgn="base">
              <a:lnSpc>
                <a:spcPct val="110000"/>
              </a:lnSpc>
              <a:spcAft>
                <a:spcPct val="0"/>
              </a:spcAft>
              <a:buFont typeface="Times New Roman" panose="02020603050405020304" pitchFamily="18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spoken questions and answers are attractive</a:t>
            </a:r>
          </a:p>
          <a:p>
            <a:pPr marL="742950" lvl="1" indent="-285750" fontAlgn="base">
              <a:lnSpc>
                <a:spcPct val="110000"/>
              </a:lnSpc>
              <a:spcAft>
                <a:spcPct val="0"/>
              </a:spcAft>
              <a:buFont typeface="Times New Roman" panose="02020603050405020304" pitchFamily="18" charset="0"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large number of on-line courses and shared videos today makes spoken answers by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distinguished instructors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speakers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feasible, etc.</a:t>
            </a:r>
          </a:p>
          <a:p>
            <a:pPr marL="342000" indent="-342000">
              <a:buFont typeface="Times New Roman" panose="02020603050405020304" pitchFamily="18" charset="0"/>
              <a:buChar char="•"/>
            </a:pP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Text Knowledge Source is always important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2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Three Types of QA</a:t>
            </a:r>
            <a:endParaRPr lang="zh-TW" altLang="en-US" dirty="0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3471720"/>
          </a:xfrm>
        </p:spPr>
        <p:txBody>
          <a:bodyPr>
            <a:spAutoFit/>
          </a:bodyPr>
          <a:lstStyle/>
          <a:p>
            <a:pPr marL="342000" indent="-342000"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en-US" altLang="zh-TW" sz="2800" dirty="0">
                <a:ea typeface="華康魏碑體" pitchFamily="65" charset="-120"/>
                <a:cs typeface="+mn-cs"/>
              </a:rPr>
              <a:t>Factoid QA: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600" dirty="0" smtClean="0"/>
              <a:t>What is the name of the largest city of Taiwan? </a:t>
            </a:r>
            <a:r>
              <a:rPr lang="en-US" altLang="zh-TW" sz="2600" dirty="0" err="1" smtClean="0"/>
              <a:t>Ans</a:t>
            </a:r>
            <a:r>
              <a:rPr lang="en-US" altLang="zh-TW" sz="2600" dirty="0" smtClean="0"/>
              <a:t>: Taipei.</a:t>
            </a:r>
          </a:p>
          <a:p>
            <a:pPr marL="342000" indent="-342000">
              <a:lnSpc>
                <a:spcPct val="150000"/>
              </a:lnSpc>
              <a:spcBef>
                <a:spcPct val="0"/>
              </a:spcBef>
            </a:pPr>
            <a:r>
              <a:rPr kumimoji="1" lang="en-US" altLang="zh-TW" sz="2800" dirty="0">
                <a:ea typeface="華康魏碑體" pitchFamily="65" charset="-120"/>
                <a:cs typeface="+mn-cs"/>
              </a:rPr>
              <a:t>Definitional QA :</a:t>
            </a:r>
          </a:p>
          <a:p>
            <a:pPr lvl="1"/>
            <a:r>
              <a:rPr lang="en-US" altLang="zh-TW" sz="2600" dirty="0"/>
              <a:t>What is QA?</a:t>
            </a:r>
          </a:p>
          <a:p>
            <a:pPr marL="342000" indent="-342000">
              <a:lnSpc>
                <a:spcPct val="150000"/>
              </a:lnSpc>
              <a:spcBef>
                <a:spcPct val="0"/>
              </a:spcBef>
            </a:pPr>
            <a:r>
              <a:rPr kumimoji="1" lang="en-US" altLang="zh-TW" sz="2800" dirty="0">
                <a:ea typeface="華康魏碑體" pitchFamily="65" charset="-120"/>
                <a:cs typeface="+mn-cs"/>
              </a:rPr>
              <a:t>Complex Question:</a:t>
            </a:r>
          </a:p>
          <a:p>
            <a:pPr lvl="1"/>
            <a:r>
              <a:rPr lang="en-US" altLang="zh-TW" sz="2600" dirty="0"/>
              <a:t>How to construct a QA system?</a:t>
            </a:r>
            <a:endParaRPr lang="zh-TW" altLang="en-US" sz="2600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8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Factoid QA</a:t>
            </a:r>
            <a:endParaRPr lang="zh-TW" altLang="en-US" dirty="0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825389"/>
          </a:xfrm>
        </p:spPr>
        <p:txBody>
          <a:bodyPr>
            <a:spAutoFit/>
          </a:bodyPr>
          <a:lstStyle/>
          <a:p>
            <a:pPr marL="342000" indent="-342000" eaLnBrk="1" hangingPunct="1">
              <a:spcBef>
                <a:spcPct val="0"/>
              </a:spcBef>
              <a:buFont typeface="Times New Roman" panose="02020603050405020304" pitchFamily="18" charset="0"/>
              <a:buChar char="•"/>
            </a:pPr>
            <a:r>
              <a:rPr kumimoji="1" lang="en-US" altLang="zh-TW" sz="2400" b="1" dirty="0">
                <a:ea typeface="華康魏碑體" pitchFamily="65" charset="-120"/>
                <a:cs typeface="+mn-cs"/>
              </a:rPr>
              <a:t>Question Processing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200" dirty="0"/>
              <a:t>Query Formulation: transform the question into a query for retrieval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200" dirty="0"/>
              <a:t>Answer Type Detection (city name, number, time, etc.)</a:t>
            </a:r>
          </a:p>
          <a:p>
            <a:pPr marL="342000" lvl="1" indent="-342000" eaLnBrk="1" hangingPunct="1">
              <a:spcBef>
                <a:spcPct val="0"/>
              </a:spcBef>
              <a:buFont typeface="Times New Roman" panose="02020603050405020304" pitchFamily="18" charset="0"/>
              <a:buChar char="•"/>
            </a:pPr>
            <a:r>
              <a:rPr kumimoji="1" lang="en-US" altLang="zh-TW" sz="2400" b="1" dirty="0">
                <a:ea typeface="華康魏碑體" pitchFamily="65" charset="-120"/>
                <a:cs typeface="+mn-cs"/>
              </a:rPr>
              <a:t>Passage Retrieval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200" dirty="0"/>
              <a:t>Document Retrieval, Passage Retrieval</a:t>
            </a:r>
          </a:p>
          <a:p>
            <a:pPr marL="342000" indent="-342000" eaLnBrk="1" hangingPunct="1">
              <a:spcBef>
                <a:spcPct val="0"/>
              </a:spcBef>
              <a:buFont typeface="Times New Roman" panose="02020603050405020304" pitchFamily="18" charset="0"/>
              <a:buChar char="•"/>
            </a:pPr>
            <a:r>
              <a:rPr kumimoji="1" lang="en-US" altLang="zh-TW" sz="2400" b="1" dirty="0">
                <a:ea typeface="華康魏碑體" pitchFamily="65" charset="-120"/>
                <a:cs typeface="+mn-cs"/>
              </a:rPr>
              <a:t>Answer Processing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200" dirty="0"/>
              <a:t>Find and rank candidate answers</a:t>
            </a:r>
            <a:endParaRPr lang="zh-TW" altLang="en-US" sz="2200" dirty="0"/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894138"/>
            <a:ext cx="8964613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82550"/>
            <a:ext cx="914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2800" b="1" smtClean="0">
                <a:solidFill>
                  <a:srgbClr val="000000"/>
                </a:solidFill>
              </a:rPr>
              <a:t>Integration Relationships among the Involved Technology Areas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1990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555875" y="5589588"/>
            <a:ext cx="259238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zh-TW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700338" y="5661025"/>
            <a:ext cx="2376487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TW" sz="1000">
                <a:latin typeface="Times New Roman" pitchFamily="18" charset="0"/>
              </a:rPr>
              <a:t>Keyterms/Named Entity</a:t>
            </a:r>
          </a:p>
          <a:p>
            <a:pPr algn="ctr"/>
            <a:r>
              <a:rPr lang="en-US" altLang="zh-TW" sz="1000">
                <a:latin typeface="Times New Roman" pitchFamily="18" charset="0"/>
              </a:rPr>
              <a:t>Extraction from </a:t>
            </a:r>
          </a:p>
          <a:p>
            <a:pPr algn="ctr"/>
            <a:r>
              <a:rPr lang="en-US" altLang="zh-TW" sz="1000">
                <a:latin typeface="Times New Roman" pitchFamily="18" charset="0"/>
              </a:rPr>
              <a:t>Spoken Documents</a:t>
            </a:r>
          </a:p>
        </p:txBody>
      </p:sp>
      <p:pic>
        <p:nvPicPr>
          <p:cNvPr id="7174" name="Picture 6" descr="未命名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7883525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AutoShape 8"/>
          <p:cNvSpPr>
            <a:spLocks noChangeArrowheads="1"/>
          </p:cNvSpPr>
          <p:nvPr/>
        </p:nvSpPr>
        <p:spPr bwMode="auto">
          <a:xfrm>
            <a:off x="5580063" y="2133600"/>
            <a:ext cx="792162" cy="287338"/>
          </a:xfrm>
          <a:prstGeom prst="leftRightArrow">
            <a:avLst>
              <a:gd name="adj1" fmla="val 50000"/>
              <a:gd name="adj2" fmla="val 551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6443663" y="1773238"/>
            <a:ext cx="1295400" cy="10080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6516688" y="1916113"/>
            <a:ext cx="10795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隸書體" pitchFamily="49" charset="-120"/>
              </a:rPr>
              <a:t>Semantic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隸書體" pitchFamily="49" charset="-120"/>
              </a:rPr>
              <a:t>Analysis</a:t>
            </a:r>
          </a:p>
        </p:txBody>
      </p:sp>
      <p:sp>
        <p:nvSpPr>
          <p:cNvPr id="7178" name="AutoShape 11"/>
          <p:cNvSpPr>
            <a:spLocks noChangeArrowheads="1"/>
          </p:cNvSpPr>
          <p:nvPr/>
        </p:nvSpPr>
        <p:spPr bwMode="auto">
          <a:xfrm>
            <a:off x="5651500" y="4797425"/>
            <a:ext cx="936625" cy="720725"/>
          </a:xfrm>
          <a:custGeom>
            <a:avLst/>
            <a:gdLst>
              <a:gd name="T0" fmla="*/ 1257979260 w 21600"/>
              <a:gd name="T1" fmla="*/ 0 h 21600"/>
              <a:gd name="T2" fmla="*/ 754756318 w 21600"/>
              <a:gd name="T3" fmla="*/ 143172355 h 21600"/>
              <a:gd name="T4" fmla="*/ 314229709 w 21600"/>
              <a:gd name="T5" fmla="*/ 343888161 h 21600"/>
              <a:gd name="T6" fmla="*/ 0 w 21600"/>
              <a:gd name="T7" fmla="*/ 573172572 h 21600"/>
              <a:gd name="T8" fmla="*/ 314229709 w 21600"/>
              <a:gd name="T9" fmla="*/ 802419112 h 21600"/>
              <a:gd name="T10" fmla="*/ 875425576 w 21600"/>
              <a:gd name="T11" fmla="*/ 654566249 h 21600"/>
              <a:gd name="T12" fmla="*/ 1436619621 w 21600"/>
              <a:gd name="T13" fmla="*/ 398868735 h 21600"/>
              <a:gd name="T14" fmla="*/ 1761123196 w 21600"/>
              <a:gd name="T15" fmla="*/ 143172355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1369 w 21600"/>
              <a:gd name="T25" fmla="*/ 13237 h 21600"/>
              <a:gd name="T26" fmla="*/ 17620 w 21600"/>
              <a:gd name="T27" fmla="*/ 1762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3854"/>
                </a:lnTo>
                <a:lnTo>
                  <a:pt x="13237" y="3854"/>
                </a:lnTo>
                <a:lnTo>
                  <a:pt x="13237" y="13237"/>
                </a:lnTo>
                <a:lnTo>
                  <a:pt x="3854" y="13237"/>
                </a:lnTo>
                <a:lnTo>
                  <a:pt x="3854" y="9257"/>
                </a:lnTo>
                <a:lnTo>
                  <a:pt x="0" y="15429"/>
                </a:lnTo>
                <a:lnTo>
                  <a:pt x="3854" y="21600"/>
                </a:lnTo>
                <a:lnTo>
                  <a:pt x="3854" y="17620"/>
                </a:lnTo>
                <a:lnTo>
                  <a:pt x="17620" y="17620"/>
                </a:lnTo>
                <a:lnTo>
                  <a:pt x="17620" y="3854"/>
                </a:lnTo>
                <a:lnTo>
                  <a:pt x="21600" y="3854"/>
                </a:lnTo>
                <a:lnTo>
                  <a:pt x="1542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5795963" y="3068638"/>
            <a:ext cx="1512887" cy="165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5724525" y="3068638"/>
            <a:ext cx="1655763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隸書體" pitchFamily="49" charset="-120"/>
              </a:rPr>
              <a:t>Information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隸書體" pitchFamily="49" charset="-120"/>
              </a:rPr>
              <a:t>Indexing,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隸書體" pitchFamily="49" charset="-120"/>
              </a:rPr>
              <a:t>Retrieval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隸書體" pitchFamily="49" charset="-120"/>
              </a:rPr>
              <a:t>And Browsing</a:t>
            </a:r>
          </a:p>
        </p:txBody>
      </p:sp>
      <p:sp>
        <p:nvSpPr>
          <p:cNvPr id="7181" name="Text Box 14"/>
          <p:cNvSpPr txBox="1">
            <a:spLocks noChangeArrowheads="1"/>
          </p:cNvSpPr>
          <p:nvPr/>
        </p:nvSpPr>
        <p:spPr bwMode="auto">
          <a:xfrm>
            <a:off x="1331913" y="5516563"/>
            <a:ext cx="295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>
              <a:ea typeface="華康隸書體" pitchFamily="49" charset="-120"/>
            </a:endParaRPr>
          </a:p>
        </p:txBody>
      </p:sp>
      <p:sp>
        <p:nvSpPr>
          <p:cNvPr id="7182" name="Rectangle 15"/>
          <p:cNvSpPr>
            <a:spLocks noChangeArrowheads="1"/>
          </p:cNvSpPr>
          <p:nvPr/>
        </p:nvSpPr>
        <p:spPr bwMode="auto">
          <a:xfrm>
            <a:off x="1258888" y="5445125"/>
            <a:ext cx="3097212" cy="557213"/>
          </a:xfrm>
          <a:prstGeom prst="rect">
            <a:avLst/>
          </a:prstGeom>
          <a:solidFill>
            <a:schemeClr val="bg1"/>
          </a:solidFill>
          <a:ln w="9525">
            <a:solidFill>
              <a:srgbClr val="00040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zh-TW">
              <a:solidFill>
                <a:srgbClr val="000404"/>
              </a:solidFill>
            </a:endParaRPr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1476375" y="5445125"/>
            <a:ext cx="2735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200">
                <a:solidFill>
                  <a:srgbClr val="000404"/>
                </a:solidFill>
                <a:ea typeface="華康隸書體" pitchFamily="49" charset="-120"/>
              </a:rPr>
              <a:t>Key Term Extraction from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TW" sz="1200">
                <a:solidFill>
                  <a:srgbClr val="000404"/>
                </a:solidFill>
                <a:ea typeface="華康隸書體" pitchFamily="49" charset="-120"/>
              </a:rPr>
              <a:t>Spoken Documents</a:t>
            </a:r>
          </a:p>
        </p:txBody>
      </p:sp>
      <p:sp>
        <p:nvSpPr>
          <p:cNvPr id="16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Factoid QA – Question Processing </a:t>
            </a:r>
            <a:endParaRPr lang="zh-TW" altLang="en-US" smtClean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35496" y="836712"/>
            <a:ext cx="9073008" cy="3034677"/>
          </a:xfrm>
        </p:spPr>
        <p:txBody>
          <a:bodyPr/>
          <a:lstStyle/>
          <a:p>
            <a:pPr marL="342000" indent="-342000" eaLnBrk="1" hangingPunct="1">
              <a:spcBef>
                <a:spcPct val="0"/>
              </a:spcBef>
              <a:buFont typeface="Times New Roman" panose="02020603050405020304" pitchFamily="18" charset="0"/>
              <a:buChar char="•"/>
            </a:pPr>
            <a:r>
              <a:rPr kumimoji="1" lang="en-US" altLang="zh-TW" sz="2600" b="1" dirty="0">
                <a:ea typeface="華康魏碑體" pitchFamily="65" charset="-120"/>
                <a:cs typeface="+mn-cs"/>
              </a:rPr>
              <a:t>Query Formulation: Choose key terms from the question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400" dirty="0"/>
              <a:t>Ex: What is the name of the largest city of Taiwan?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400" dirty="0"/>
              <a:t>“Taiwan”, “largest city ” are key terms and used as query </a:t>
            </a:r>
          </a:p>
          <a:p>
            <a:pPr marL="342000" indent="-342000">
              <a:spcBef>
                <a:spcPct val="0"/>
              </a:spcBef>
            </a:pPr>
            <a:r>
              <a:rPr kumimoji="1" lang="en-US" altLang="zh-TW" sz="2600" dirty="0">
                <a:ea typeface="華康魏碑體" pitchFamily="65" charset="-120"/>
                <a:cs typeface="+mn-cs"/>
              </a:rPr>
              <a:t>Answer Type Detection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400" dirty="0"/>
              <a:t>“city name” for example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400" dirty="0"/>
              <a:t>Large number of hierarchical classes hand-crafted or automatically </a:t>
            </a:r>
            <a:r>
              <a:rPr lang="en-US" altLang="zh-TW" sz="2400" dirty="0" smtClean="0"/>
              <a:t>learned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871292"/>
            <a:ext cx="57594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1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An Example Factoid QA</a:t>
            </a:r>
            <a:endParaRPr lang="zh-TW" altLang="en-US" dirty="0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0" y="1412777"/>
            <a:ext cx="9144000" cy="954107"/>
          </a:xfrm>
        </p:spPr>
        <p:txBody>
          <a:bodyPr>
            <a:spAutoFit/>
          </a:bodyPr>
          <a:lstStyle/>
          <a:p>
            <a:pPr marL="342000" indent="-342000" eaLnBrk="1" hangingPunct="1">
              <a:spcBef>
                <a:spcPct val="0"/>
              </a:spcBef>
              <a:buFont typeface="Times New Roman" panose="02020603050405020304" pitchFamily="18" charset="0"/>
              <a:buChar char="•"/>
            </a:pPr>
            <a:r>
              <a:rPr kumimoji="1" lang="en-US" altLang="zh-TW" sz="2800" b="1" dirty="0">
                <a:ea typeface="華康魏碑體" pitchFamily="65" charset="-120"/>
                <a:cs typeface="+mn-cs"/>
              </a:rPr>
              <a:t>Watson: a QA system develop by IBM (text-based, no speech), who won “Jeopardy!”</a:t>
            </a:r>
            <a:endParaRPr kumimoji="1" lang="zh-TW" altLang="en-US" sz="2800" b="1" dirty="0">
              <a:ea typeface="華康魏碑體" pitchFamily="65" charset="-120"/>
              <a:cs typeface="+mn-cs"/>
            </a:endParaRPr>
          </a:p>
        </p:txBody>
      </p:sp>
      <p:pic>
        <p:nvPicPr>
          <p:cNvPr id="6148" name="圖片 3" descr="jeopardy-watson-ibm,3-B-281351-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4904"/>
            <a:ext cx="6858000" cy="400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2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Definitional QA</a:t>
            </a:r>
            <a:endParaRPr lang="zh-TW" altLang="en-US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970044"/>
          </a:xfrm>
        </p:spPr>
        <p:txBody>
          <a:bodyPr/>
          <a:lstStyle/>
          <a:p>
            <a:pPr marL="342000" indent="-342000" eaLnBrk="1" hangingPunct="1">
              <a:lnSpc>
                <a:spcPct val="150000"/>
              </a:lnSpc>
              <a:spcBef>
                <a:spcPct val="0"/>
              </a:spcBef>
              <a:buFont typeface="Times New Roman" panose="02020603050405020304" pitchFamily="18" charset="0"/>
              <a:buChar char="•"/>
            </a:pPr>
            <a:r>
              <a:rPr kumimoji="1" lang="en-US" altLang="zh-TW" sz="2800" b="1" dirty="0">
                <a:ea typeface="華康魏碑體" pitchFamily="65" charset="-120"/>
                <a:cs typeface="+mn-cs"/>
              </a:rPr>
              <a:t>Definitional QA ≈ Query-focused summarization</a:t>
            </a:r>
          </a:p>
          <a:p>
            <a:pPr marL="342000" indent="-342000">
              <a:lnSpc>
                <a:spcPct val="150000"/>
              </a:lnSpc>
              <a:spcBef>
                <a:spcPct val="0"/>
              </a:spcBef>
            </a:pPr>
            <a:r>
              <a:rPr kumimoji="1" lang="en-US" altLang="zh-TW" sz="2800" dirty="0">
                <a:ea typeface="華康魏碑體" pitchFamily="65" charset="-120"/>
                <a:cs typeface="+mn-cs"/>
              </a:rPr>
              <a:t>Use similar framework as Factoid QA</a:t>
            </a:r>
          </a:p>
          <a:p>
            <a:pPr lvl="1" eaLnBrk="1" hangingPunct="1">
              <a:spcBef>
                <a:spcPts val="1000"/>
              </a:spcBef>
              <a:buFont typeface="Times New Roman" panose="02020603050405020304" pitchFamily="18" charset="0"/>
              <a:buChar char="–"/>
            </a:pPr>
            <a:r>
              <a:rPr lang="en-US" altLang="zh-TW" sz="2600" dirty="0"/>
              <a:t>Question Processing</a:t>
            </a:r>
          </a:p>
          <a:p>
            <a:pPr lvl="1" eaLnBrk="1" hangingPunct="1">
              <a:spcBef>
                <a:spcPts val="1000"/>
              </a:spcBef>
              <a:buFont typeface="Times New Roman" panose="02020603050405020304" pitchFamily="18" charset="0"/>
              <a:buChar char="–"/>
            </a:pPr>
            <a:r>
              <a:rPr lang="en-US" altLang="zh-TW" sz="2600" dirty="0"/>
              <a:t>Passage Retrieval</a:t>
            </a:r>
          </a:p>
          <a:p>
            <a:pPr lvl="1" eaLnBrk="1" hangingPunct="1">
              <a:spcBef>
                <a:spcPts val="1000"/>
              </a:spcBef>
              <a:buFont typeface="Times New Roman" panose="02020603050405020304" pitchFamily="18" charset="0"/>
              <a:buChar char="–"/>
            </a:pPr>
            <a:r>
              <a:rPr lang="en-US" altLang="zh-TW" sz="2600" dirty="0"/>
              <a:t>Answer Processing is replaced by Summarization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3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" y="907200"/>
            <a:ext cx="9000496" cy="5813899"/>
          </a:xfrm>
        </p:spPr>
        <p:txBody>
          <a:bodyPr>
            <a:spAutoFit/>
          </a:bodyPr>
          <a:lstStyle/>
          <a:p>
            <a:r>
              <a:rPr lang="en-US" sz="2600" b="1" dirty="0" smtClean="0"/>
              <a:t>Key terms</a:t>
            </a:r>
          </a:p>
          <a:p>
            <a:pPr marL="685800" lvl="1">
              <a:lnSpc>
                <a:spcPct val="90000"/>
              </a:lnSpc>
              <a:buFont typeface="Arial" pitchFamily="34" charset="0"/>
              <a:buChar char="–"/>
            </a:pPr>
            <a:r>
              <a:rPr lang="en-US" dirty="0"/>
              <a:t>“Automatic Key Term Extraction From Spoken Course Lectures Using Branching Entropy and Prosodic/Semantic Features”, IEEE Workshop on Spoken Language Technology, Berkeley, California, U.S.A., Dec 2010, pp. 253-258.</a:t>
            </a:r>
          </a:p>
          <a:p>
            <a:pPr marL="685800" lvl="1">
              <a:lnSpc>
                <a:spcPct val="90000"/>
              </a:lnSpc>
              <a:buFont typeface="Arial" pitchFamily="34" charset="0"/>
              <a:buChar char="–"/>
            </a:pPr>
            <a:r>
              <a:rPr lang="en-US" dirty="0"/>
              <a:t>“Unsupervised Two-Stage Keyword Extraction from Spoken Documents by Topic Coherence and Support Vector Machine”, International Conference on Acoustics, Speech and Signal Processing, Kyoto, Japan, Mar 2012, pp. 5041-5044.</a:t>
            </a:r>
          </a:p>
          <a:p>
            <a:r>
              <a:rPr lang="en-US" sz="2600" dirty="0"/>
              <a:t>Title Generation</a:t>
            </a:r>
          </a:p>
          <a:p>
            <a:pPr marL="685800" lvl="1">
              <a:lnSpc>
                <a:spcPct val="90000"/>
              </a:lnSpc>
            </a:pPr>
            <a:r>
              <a:rPr lang="en-US" dirty="0" smtClean="0"/>
              <a:t>“</a:t>
            </a:r>
            <a:r>
              <a:rPr lang="en-US" dirty="0"/>
              <a:t>Automatic Title Generation </a:t>
            </a:r>
            <a:r>
              <a:rPr lang="en-US" dirty="0" smtClean="0"/>
              <a:t>for Spoken </a:t>
            </a:r>
            <a:r>
              <a:rPr lang="en-US" dirty="0"/>
              <a:t>Documents with a Delicate Scored Viterbi Algorithm”, 2nd IEEE Workshop on </a:t>
            </a:r>
            <a:r>
              <a:rPr lang="en-US" dirty="0" smtClean="0"/>
              <a:t>Spoken Language </a:t>
            </a:r>
            <a:r>
              <a:rPr lang="en-US" dirty="0"/>
              <a:t>Technology, Goa, India, Dec 2008, pp. 165-168</a:t>
            </a:r>
            <a:r>
              <a:rPr lang="en-US" dirty="0" smtClean="0"/>
              <a:t>.</a:t>
            </a:r>
          </a:p>
          <a:p>
            <a:pPr marL="685800" lvl="1">
              <a:lnSpc>
                <a:spcPct val="90000"/>
              </a:lnSpc>
            </a:pPr>
            <a:r>
              <a:rPr lang="en-US" dirty="0"/>
              <a:t>“Abstractive Headline Generation for Spoken Content by Attentive Recurrent Neural Networks with ASR Error Modeling” IEEE Workshop on Spoken Language Technology (SLT), San Diego, California, USA, Dec </a:t>
            </a:r>
            <a:r>
              <a:rPr lang="en-US" dirty="0" smtClean="0"/>
              <a:t>2016, </a:t>
            </a:r>
            <a:r>
              <a:rPr lang="en-US" altLang="zh-TW" dirty="0"/>
              <a:t>pp. 151-157.</a:t>
            </a:r>
            <a:endParaRPr 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0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75600"/>
            <a:ext cx="9133200" cy="720000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algn="l"/>
            <a:r>
              <a:rPr lang="en-US" sz="3300" b="1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300" b="1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072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</a:pPr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</a:t>
            </a:r>
          </a:p>
          <a:p>
            <a:pPr marL="541338" lvl="0" indent="-358775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Spoken Document Summarization Jointly Considering Utterance Importance and Redundancy by Structured Support Vector Machine”,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Portland, U.S.A., Sep 2012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1338" lvl="0" indent="-358775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Domain Adaptation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Spoken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Summarization with Structured Support Vector Machine”, International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Acoustics, Speech and Signal Processing, Vancouver, Canada, May 2013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1338" lvl="0" indent="-358775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“Supervised Spoken Document Summarization Based on Structured Support Vector Machine with Utterance Clusters as Hidden Variables”,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Lyon, France, Aug 2013, pp. 2728-2732.</a:t>
            </a:r>
            <a:endParaRPr lang="en-US" altLang="zh-TW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1338" lvl="0" indent="-358775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 and Organization of Spoken Documents Based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Parameters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from Latent Topics”, IEEE Transactions on Audio, Speech and 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Processing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19, No. 7, Sep 2011, pp. 1875-1889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1338" indent="-358775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"Spoken Lecture Summarization by Random Walk over a Graph Constructed with Automatically Extracted Key Terms,"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5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algn="l"/>
            <a:r>
              <a:rPr lang="en-US" sz="3300" b="1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300" b="1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907200"/>
            <a:ext cx="9144000" cy="524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</a:t>
            </a:r>
          </a:p>
          <a:p>
            <a:pPr marL="68580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and Speech-to-speech Summarization of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Spontaneous Speech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IEEE Transactions on Speech and Audio Processing, Dec.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</a:p>
          <a:p>
            <a:pPr marL="68580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Use of MMR, diversity-based </a:t>
            </a:r>
            <a:r>
              <a:rPr lang="en-U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reranking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reordering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and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summaries” SIGIR,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1998 </a:t>
            </a:r>
          </a:p>
          <a:p>
            <a:pPr marL="68580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“Using </a:t>
            </a:r>
            <a:r>
              <a:rPr lang="en-US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 and Knowledge-based Similarity Measure in Maximum Marginal Relevance for Meeting Summarization” ICASSP, </a:t>
            </a:r>
            <a:r>
              <a:rPr lang="en-US" altLang="zh-TW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 </a:t>
            </a:r>
          </a:p>
          <a:p>
            <a:pPr marL="68580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fr-CA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Opinosis: A Graph-Based Approach to Abstractive Summarization </a:t>
            </a:r>
            <a:r>
              <a:rPr lang="fr-CA" altLang="zh-TW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Highly Redundant </a:t>
            </a:r>
            <a:r>
              <a:rPr lang="fr-CA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Opinions</a:t>
            </a:r>
            <a:r>
              <a:rPr lang="en-US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fr-CA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</a:t>
            </a:r>
            <a:r>
              <a:rPr lang="fr-CA" altLang="zh-TW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</a:t>
            </a:r>
            <a:r>
              <a:rPr lang="fr-CA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Linguistics</a:t>
            </a:r>
            <a:r>
              <a:rPr lang="en-US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fr-CA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2010 </a:t>
            </a:r>
            <a:r>
              <a:rPr lang="en-US" altLang="zh-TW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9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000" y="907200"/>
            <a:ext cx="9000496" cy="521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</a:pPr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Retrieval</a:t>
            </a:r>
          </a:p>
          <a:p>
            <a:pPr marL="446088" lvl="0" indent="-263525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Spoken Content Retrieval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Extended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Model and Continuous State Space Markov Decision Process”,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Acoustics, Speech and Signal Processing, Vancouver, Canada, May 2013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6088" lvl="0" indent="-263525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“Interactive Spoken Content Retrieval by Deep Reinforcement Learning”, </a:t>
            </a:r>
            <a:r>
              <a:rPr lang="en-US" altLang="zh-TW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San Francisco, USA, Sept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2016.</a:t>
            </a:r>
          </a:p>
          <a:p>
            <a:pPr marL="446088" lvl="0" indent="-263525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Learning: An Introduction, </a:t>
            </a:r>
            <a:r>
              <a:rPr lang="it-IT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 S. Sutton and </a:t>
            </a:r>
            <a:r>
              <a:rPr lang="pl-PL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G. Barto</a:t>
            </a:r>
            <a:r>
              <a:rPr lang="it-IT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MIT Press, 1999.</a:t>
            </a:r>
          </a:p>
          <a:p>
            <a:pPr marL="446088" indent="-263525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decision processes for spoken dialog systems, Jason D. Williams and Steve Young, Computer Speech and Language, 2007.</a:t>
            </a: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Reference</a:t>
            </a:r>
            <a:endParaRPr lang="zh-TW" altLang="en-US" smtClean="0"/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562000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2800" dirty="0"/>
              <a:t>Question Answering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400" dirty="0" err="1"/>
              <a:t>Rosset</a:t>
            </a:r>
            <a:r>
              <a:rPr lang="en-US" altLang="zh-TW" sz="2400" dirty="0"/>
              <a:t>, S., </a:t>
            </a:r>
            <a:r>
              <a:rPr lang="en-US" altLang="zh-TW" sz="2400" dirty="0" err="1"/>
              <a:t>Galibert</a:t>
            </a:r>
            <a:r>
              <a:rPr lang="en-US" altLang="zh-TW" sz="2400" dirty="0"/>
              <a:t>, O. and </a:t>
            </a:r>
            <a:r>
              <a:rPr lang="en-US" altLang="zh-TW" sz="2400" dirty="0" err="1"/>
              <a:t>Lamel</a:t>
            </a:r>
            <a:r>
              <a:rPr lang="en-US" altLang="zh-TW" sz="2400" dirty="0"/>
              <a:t>, L. (2011) Spoken Question Answering, in Spoken Language Understanding: Systems for Extracting Semantic Information from Speech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en-US" altLang="zh-TW" sz="2400" dirty="0"/>
              <a:t>Pere R. Comas, </a:t>
            </a:r>
            <a:r>
              <a:rPr lang="en-US" altLang="zh-TW" sz="2400" dirty="0" err="1"/>
              <a:t>Jordi</a:t>
            </a:r>
            <a:r>
              <a:rPr lang="en-US" altLang="zh-TW" sz="2400" dirty="0"/>
              <a:t> </a:t>
            </a:r>
            <a:r>
              <a:rPr lang="en-US" altLang="zh-TW" sz="2400" dirty="0" err="1"/>
              <a:t>Turmo</a:t>
            </a:r>
            <a:r>
              <a:rPr lang="en-US" altLang="zh-TW" sz="2400" dirty="0"/>
              <a:t>, and </a:t>
            </a:r>
            <a:r>
              <a:rPr lang="en-US" altLang="zh-TW" sz="2400" dirty="0" err="1"/>
              <a:t>Lluís</a:t>
            </a:r>
            <a:r>
              <a:rPr lang="en-US" altLang="zh-TW" sz="2400" dirty="0"/>
              <a:t> </a:t>
            </a:r>
            <a:r>
              <a:rPr lang="en-US" altLang="zh-TW" sz="2400" dirty="0" err="1"/>
              <a:t>Màrquez</a:t>
            </a:r>
            <a:r>
              <a:rPr lang="en-US" altLang="zh-TW" sz="2400" dirty="0"/>
              <a:t>. 2012. “Sibyl, a factoid question-answering system for spoken documents.” ACM Trans. Inf. Syst. 30, 3, Article 19 (September 2012), 40 </a:t>
            </a:r>
            <a:endParaRPr lang="en-US" altLang="zh-TW" sz="2400" dirty="0" smtClean="0"/>
          </a:p>
          <a:p>
            <a:pPr lvl="1"/>
            <a:r>
              <a:rPr lang="en-US" altLang="zh-TW" sz="2400" dirty="0"/>
              <a:t>“Towards Machine Comprehension of Spoken Content: Initial TOEFL Listening Comprehension Test by Machine”, </a:t>
            </a:r>
            <a:r>
              <a:rPr lang="en-US" altLang="zh-TW" sz="2400" dirty="0" err="1"/>
              <a:t>Interspeech</a:t>
            </a:r>
            <a:r>
              <a:rPr lang="en-US" altLang="zh-TW" sz="2400" dirty="0"/>
              <a:t>, San Francisco, USA, Sept 2016, pp. 2731-2735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400" dirty="0"/>
              <a:t>“Hierarchical Attention Model for Improved Comprehension of Spoken Content”, IEEE Workshop on Spoken Language Technology (SLT), San Diego, California, USA, Dec 2016, pp. </a:t>
            </a:r>
            <a:r>
              <a:rPr lang="en-US" altLang="zh-TW" sz="2400"/>
              <a:t>234-238.</a:t>
            </a:r>
            <a:endParaRPr lang="en-US" altLang="zh-TW" sz="2400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4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Reference</a:t>
            </a:r>
            <a:endParaRPr lang="zh-TW" altLang="en-US" dirty="0" smtClean="0"/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5921621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2800" dirty="0" smtClean="0"/>
              <a:t>Sequence-to-sequence Learning and End-to-end Speech Recognition </a:t>
            </a:r>
          </a:p>
          <a:p>
            <a:pPr lvl="1"/>
            <a:r>
              <a:rPr lang="en-US" altLang="zh-TW" sz="2400" dirty="0" smtClean="0"/>
              <a:t>“</a:t>
            </a:r>
            <a:r>
              <a:rPr lang="en-US" altLang="zh-TW" sz="2400" dirty="0"/>
              <a:t>Sequence to Sequence Learning with Neural Networks”, NIPS, </a:t>
            </a:r>
            <a:r>
              <a:rPr lang="en-US" altLang="zh-TW" sz="2400" dirty="0" smtClean="0"/>
              <a:t>2014</a:t>
            </a:r>
          </a:p>
          <a:p>
            <a:pPr lvl="1"/>
            <a:r>
              <a:rPr lang="en-US" altLang="zh-TW" sz="2400" dirty="0"/>
              <a:t>“Listen, Attend and Spell: A Neural Network for Large Vocabulary Conversational Speech Recognition”, ICASSP </a:t>
            </a:r>
            <a:r>
              <a:rPr lang="en-US" altLang="zh-TW" sz="2400" dirty="0" smtClean="0"/>
              <a:t>2016</a:t>
            </a:r>
          </a:p>
          <a:p>
            <a:pPr lvl="1"/>
            <a:r>
              <a:rPr lang="en-US" altLang="zh-TW" sz="2400" dirty="0"/>
              <a:t>Alex Graves, Santiago Fernandez, Faustino Gomez, and Jürgen </a:t>
            </a:r>
            <a:r>
              <a:rPr lang="en-US" altLang="zh-TW" sz="2400" dirty="0" err="1" smtClean="0"/>
              <a:t>Schmidhuber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“Connectionist temporal classification: labelling unsegmented sequence data with recurrent neural networks,” in Proceedings of the 23rd international conference on Machine learning. ACM, 2006, pp. </a:t>
            </a:r>
            <a:r>
              <a:rPr lang="en-US" altLang="zh-TW" sz="2400" dirty="0" smtClean="0"/>
              <a:t>369-376</a:t>
            </a:r>
          </a:p>
          <a:p>
            <a:pPr lvl="1"/>
            <a:r>
              <a:rPr lang="en-US" altLang="zh-TW" dirty="0" err="1"/>
              <a:t>Dzmitry</a:t>
            </a:r>
            <a:r>
              <a:rPr lang="en-US" altLang="zh-TW" dirty="0"/>
              <a:t> </a:t>
            </a:r>
            <a:r>
              <a:rPr lang="en-US" altLang="zh-TW" dirty="0" err="1"/>
              <a:t>Bahdanau</a:t>
            </a:r>
            <a:r>
              <a:rPr lang="en-US" altLang="zh-TW" dirty="0"/>
              <a:t>, Jan </a:t>
            </a:r>
            <a:r>
              <a:rPr lang="en-US" altLang="zh-TW" dirty="0" err="1"/>
              <a:t>Chorowski</a:t>
            </a:r>
            <a:r>
              <a:rPr lang="en-US" altLang="zh-TW" dirty="0"/>
              <a:t>, </a:t>
            </a:r>
            <a:r>
              <a:rPr lang="en-US" altLang="zh-TW" dirty="0" err="1"/>
              <a:t>Dmitriy</a:t>
            </a:r>
            <a:r>
              <a:rPr lang="en-US" altLang="zh-TW" dirty="0"/>
              <a:t> </a:t>
            </a:r>
            <a:r>
              <a:rPr lang="en-US" altLang="zh-TW" dirty="0" err="1"/>
              <a:t>Serdyuk</a:t>
            </a:r>
            <a:r>
              <a:rPr lang="en-US" altLang="zh-TW" dirty="0"/>
              <a:t>, Philemon </a:t>
            </a:r>
            <a:r>
              <a:rPr lang="en-US" altLang="zh-TW" dirty="0" err="1"/>
              <a:t>Brakel</a:t>
            </a:r>
            <a:r>
              <a:rPr lang="en-US" altLang="zh-TW" dirty="0"/>
              <a:t>, and </a:t>
            </a:r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r>
              <a:rPr lang="en-US" altLang="zh-TW" dirty="0"/>
              <a:t>, “End-to-end attention-based large vocabulary speech recognition,” in Acoustics, Speech and Signal Processing (ICASSP). IEEE, 2016, pp. </a:t>
            </a:r>
            <a:r>
              <a:rPr lang="en-US" altLang="zh-TW" dirty="0" smtClean="0"/>
              <a:t>4945-4949</a:t>
            </a:r>
            <a:endParaRPr lang="en-US" altLang="zh-TW" sz="2400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2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Reference</a:t>
            </a:r>
            <a:endParaRPr lang="zh-TW" altLang="en-US" dirty="0" smtClean="0"/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3459409"/>
          </a:xfrm>
        </p:spPr>
        <p:txBody>
          <a:bodyPr>
            <a:spAutoFit/>
          </a:bodyPr>
          <a:lstStyle/>
          <a:p>
            <a:r>
              <a:rPr lang="en-US" altLang="zh-TW" sz="2800" dirty="0" smtClean="0"/>
              <a:t>Sequence-to-sequence </a:t>
            </a:r>
            <a:r>
              <a:rPr lang="en-US" altLang="zh-TW" sz="2800" dirty="0"/>
              <a:t>Learning and End-to-end Speech Recognition </a:t>
            </a: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dirty="0" smtClean="0"/>
              <a:t>Alex </a:t>
            </a:r>
            <a:r>
              <a:rPr lang="en-US" altLang="zh-TW" dirty="0"/>
              <a:t>Graves and </a:t>
            </a:r>
            <a:r>
              <a:rPr lang="en-US" altLang="zh-TW" dirty="0" err="1"/>
              <a:t>Navdeep</a:t>
            </a:r>
            <a:r>
              <a:rPr lang="en-US" altLang="zh-TW" dirty="0"/>
              <a:t> </a:t>
            </a:r>
            <a:r>
              <a:rPr lang="en-US" altLang="zh-TW" dirty="0" err="1"/>
              <a:t>Jaitly</a:t>
            </a:r>
            <a:r>
              <a:rPr lang="en-US" altLang="zh-TW" dirty="0"/>
              <a:t>, “Towards end-to-end speech recognition with recurrent neural networks,” in International Conference on Machine Learning, 2014, pp. </a:t>
            </a:r>
            <a:r>
              <a:rPr lang="en-US" altLang="zh-TW" dirty="0" smtClean="0"/>
              <a:t>1764-1772</a:t>
            </a:r>
          </a:p>
          <a:p>
            <a:pPr lvl="1"/>
            <a:r>
              <a:rPr lang="en-US" altLang="zh-TW" dirty="0"/>
              <a:t>Chung-Cheng Chiu, Tara N </a:t>
            </a:r>
            <a:r>
              <a:rPr lang="en-US" altLang="zh-TW" dirty="0" err="1"/>
              <a:t>Sainath</a:t>
            </a:r>
            <a:r>
              <a:rPr lang="en-US" altLang="zh-TW" dirty="0"/>
              <a:t>, </a:t>
            </a:r>
            <a:r>
              <a:rPr lang="en-US" altLang="zh-TW" dirty="0" err="1"/>
              <a:t>Yonghui</a:t>
            </a:r>
            <a:r>
              <a:rPr lang="en-US" altLang="zh-TW" dirty="0"/>
              <a:t> Wu, </a:t>
            </a:r>
            <a:r>
              <a:rPr lang="en-US" altLang="zh-TW" dirty="0" err="1"/>
              <a:t>Rohit</a:t>
            </a:r>
            <a:r>
              <a:rPr lang="en-US" altLang="zh-TW" dirty="0"/>
              <a:t> </a:t>
            </a:r>
            <a:r>
              <a:rPr lang="en-US" altLang="zh-TW" dirty="0" err="1"/>
              <a:t>Prabhavalkar</a:t>
            </a:r>
            <a:r>
              <a:rPr lang="en-US" altLang="zh-TW" dirty="0"/>
              <a:t>, Patrick Nguyen, </a:t>
            </a:r>
            <a:r>
              <a:rPr lang="en-US" altLang="zh-TW" dirty="0" err="1"/>
              <a:t>Zhifeng</a:t>
            </a:r>
            <a:r>
              <a:rPr lang="en-US" altLang="zh-TW" dirty="0"/>
              <a:t> Chen, </a:t>
            </a:r>
            <a:r>
              <a:rPr lang="en-US" altLang="zh-TW" dirty="0" err="1"/>
              <a:t>Anjuli</a:t>
            </a:r>
            <a:r>
              <a:rPr lang="en-US" altLang="zh-TW" dirty="0"/>
              <a:t> Kannan, Ron J Weiss, </a:t>
            </a:r>
            <a:r>
              <a:rPr lang="en-US" altLang="zh-TW" dirty="0" err="1"/>
              <a:t>Kanishka</a:t>
            </a:r>
            <a:r>
              <a:rPr lang="en-US" altLang="zh-TW" dirty="0"/>
              <a:t> Rao, et al., “State-of-the-art speech recognition with sequence-to-sequence models,” ICASSP, 2018</a:t>
            </a:r>
            <a:r>
              <a:rPr lang="en-US" altLang="zh-TW" dirty="0" smtClean="0"/>
              <a:t>.</a:t>
            </a:r>
            <a:endParaRPr lang="en-US" altLang="zh-TW" sz="2400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6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 txBox="1">
            <a:spLocks noChangeArrowheads="1"/>
          </p:cNvSpPr>
          <p:nvPr/>
        </p:nvSpPr>
        <p:spPr bwMode="auto">
          <a:xfrm>
            <a:off x="0" y="0"/>
            <a:ext cx="91328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Key Term Extraction from Spoken Content (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1/2)</a:t>
            </a:r>
            <a:endParaRPr lang="en-US" altLang="zh-TW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40" name="內容版面配置區 2"/>
          <p:cNvSpPr txBox="1">
            <a:spLocks/>
          </p:cNvSpPr>
          <p:nvPr/>
        </p:nvSpPr>
        <p:spPr bwMode="auto">
          <a:xfrm>
            <a:off x="0" y="1079500"/>
            <a:ext cx="9132888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2600" dirty="0"/>
              <a:t>Key Terms : key phrases and keywords</a:t>
            </a:r>
            <a:endParaRPr lang="en-US" altLang="ja-JP" sz="2600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ja-JP" sz="2600" dirty="0"/>
              <a:t>Key Phrase Boundary Detection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ja-JP" sz="2600" dirty="0"/>
              <a:t>An Example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ja-JP" sz="2600" dirty="0"/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ja-JP" sz="2600" dirty="0"/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ja-JP" sz="2600" dirty="0"/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ja-JP" sz="2600" dirty="0"/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ja-JP" sz="2600" dirty="0"/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ja-JP" sz="2000" dirty="0"/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ja-JP" sz="2000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ja-JP" sz="2600" dirty="0"/>
              <a:t>Left/right boundary of a key phrase detected by context statistics</a:t>
            </a:r>
            <a:endParaRPr lang="en-US" altLang="ja-JP" sz="1600" dirty="0">
              <a:solidFill>
                <a:srgbClr val="0000FF"/>
              </a:solidFill>
            </a:endParaRPr>
          </a:p>
        </p:txBody>
      </p:sp>
      <p:sp>
        <p:nvSpPr>
          <p:cNvPr id="42" name="內容版面配置區 2"/>
          <p:cNvSpPr txBox="1">
            <a:spLocks/>
          </p:cNvSpPr>
          <p:nvPr/>
        </p:nvSpPr>
        <p:spPr>
          <a:xfrm>
            <a:off x="9525" y="4572000"/>
            <a:ext cx="9132888" cy="1000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17854" lvl="3" indent="-285750" fontAlgn="auto">
              <a:spcBef>
                <a:spcPts val="3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100000"/>
              <a:buFont typeface="Wingdings" pitchFamily="2" charset="2"/>
              <a:buChar char="Ø"/>
              <a:defRPr/>
            </a:pPr>
            <a:r>
              <a:rPr kumimoji="0" lang="en-US" altLang="zh-TW" dirty="0">
                <a:latin typeface="+mn-lt"/>
                <a:ea typeface="+mn-ea"/>
              </a:rPr>
              <a:t>“hidden” almost always followed by the same word</a:t>
            </a:r>
          </a:p>
          <a:p>
            <a:pPr marL="1117854" lvl="3" indent="-285750" fontAlgn="auto">
              <a:spcBef>
                <a:spcPts val="3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100000"/>
              <a:buFont typeface="Wingdings" pitchFamily="2" charset="2"/>
              <a:buChar char="Ø"/>
              <a:defRPr/>
            </a:pPr>
            <a:r>
              <a:rPr kumimoji="0" lang="en-US" altLang="zh-TW" dirty="0">
                <a:latin typeface="+mn-lt"/>
                <a:ea typeface="+mn-ea"/>
              </a:rPr>
              <a:t>“hidden Markov” almost always followed by the same word</a:t>
            </a:r>
          </a:p>
          <a:p>
            <a:pPr marL="1117854" lvl="3" indent="-285750" fontAlgn="auto">
              <a:spcBef>
                <a:spcPts val="3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100000"/>
              <a:buFont typeface="Wingdings" pitchFamily="2" charset="2"/>
              <a:buChar char="Ø"/>
              <a:defRPr/>
            </a:pPr>
            <a:r>
              <a:rPr kumimoji="0" lang="en-US" altLang="zh-TW" dirty="0">
                <a:latin typeface="+mn-lt"/>
                <a:ea typeface="+mn-ea"/>
              </a:rPr>
              <a:t>“hidden Markov model” is followed by many different words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6553200" y="4403725"/>
            <a:ext cx="12604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b="1" kern="0" dirty="0">
                <a:solidFill>
                  <a:srgbClr val="CF6DA4">
                    <a:lumMod val="75000"/>
                  </a:srgbClr>
                </a:solidFill>
              </a:rPr>
              <a:t>boundary</a:t>
            </a:r>
            <a:endParaRPr kumimoji="0" lang="zh-TW" altLang="en-US" b="1" kern="0" dirty="0">
              <a:solidFill>
                <a:srgbClr val="CF6DA4">
                  <a:lumMod val="75000"/>
                </a:srgbClr>
              </a:solidFill>
            </a:endParaRPr>
          </a:p>
        </p:txBody>
      </p:sp>
      <p:grpSp>
        <p:nvGrpSpPr>
          <p:cNvPr id="2" name="群組 1"/>
          <p:cNvGrpSpPr>
            <a:grpSpLocks/>
          </p:cNvGrpSpPr>
          <p:nvPr/>
        </p:nvGrpSpPr>
        <p:grpSpPr bwMode="auto">
          <a:xfrm>
            <a:off x="708025" y="2667000"/>
            <a:ext cx="8221663" cy="1819275"/>
            <a:chOff x="708026" y="2667002"/>
            <a:chExt cx="8221662" cy="1819275"/>
          </a:xfrm>
        </p:grpSpPr>
        <p:sp>
          <p:nvSpPr>
            <p:cNvPr id="41" name="文字方塊 40"/>
            <p:cNvSpPr txBox="1"/>
            <p:nvPr/>
          </p:nvSpPr>
          <p:spPr>
            <a:xfrm>
              <a:off x="1952626" y="3276602"/>
              <a:ext cx="5081587" cy="6159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3400" kern="0" dirty="0">
                  <a:solidFill>
                    <a:sysClr val="windowText" lastClr="000000"/>
                  </a:solidFill>
                </a:rPr>
                <a:t>hidden   Markov   model</a:t>
              </a:r>
              <a:endParaRPr kumimoji="0" lang="zh-TW" altLang="en-US" sz="34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1155" name="群組 42"/>
            <p:cNvGrpSpPr>
              <a:grpSpLocks/>
            </p:cNvGrpSpPr>
            <p:nvPr/>
          </p:nvGrpSpPr>
          <p:grpSpPr bwMode="auto">
            <a:xfrm>
              <a:off x="1139826" y="2892427"/>
              <a:ext cx="936625" cy="1368425"/>
              <a:chOff x="1403648" y="1772816"/>
              <a:chExt cx="936108" cy="1368152"/>
            </a:xfrm>
          </p:grpSpPr>
          <p:cxnSp>
            <p:nvCxnSpPr>
              <p:cNvPr id="91181" name="直線接點 43"/>
              <p:cNvCxnSpPr>
                <a:cxnSpLocks noChangeShapeType="1"/>
              </p:cNvCxnSpPr>
              <p:nvPr/>
            </p:nvCxnSpPr>
            <p:spPr bwMode="auto">
              <a:xfrm rot="10800000">
                <a:off x="1547664" y="1772816"/>
                <a:ext cx="792088" cy="432048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82" name="直線接點 44"/>
              <p:cNvCxnSpPr>
                <a:cxnSpLocks noChangeShapeType="1"/>
              </p:cNvCxnSpPr>
              <p:nvPr/>
            </p:nvCxnSpPr>
            <p:spPr bwMode="auto">
              <a:xfrm rot="10800000">
                <a:off x="1403648" y="2132856"/>
                <a:ext cx="936108" cy="216024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83" name="直線接點 45"/>
              <p:cNvCxnSpPr>
                <a:cxnSpLocks noChangeShapeType="1"/>
              </p:cNvCxnSpPr>
              <p:nvPr/>
            </p:nvCxnSpPr>
            <p:spPr bwMode="auto">
              <a:xfrm rot="10800000">
                <a:off x="1403648" y="2492896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84" name="直線接點 46"/>
              <p:cNvCxnSpPr>
                <a:cxnSpLocks noChangeShapeType="1"/>
              </p:cNvCxnSpPr>
              <p:nvPr/>
            </p:nvCxnSpPr>
            <p:spPr bwMode="auto">
              <a:xfrm rot="10800000" flipV="1">
                <a:off x="1403648" y="2636912"/>
                <a:ext cx="936104" cy="216024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85" name="直線接點 47"/>
              <p:cNvCxnSpPr>
                <a:cxnSpLocks noChangeShapeType="1"/>
              </p:cNvCxnSpPr>
              <p:nvPr/>
            </p:nvCxnSpPr>
            <p:spPr bwMode="auto">
              <a:xfrm rot="10800000" flipV="1">
                <a:off x="1475656" y="2780928"/>
                <a:ext cx="864096" cy="36004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1156" name="群組 48"/>
            <p:cNvGrpSpPr>
              <a:grpSpLocks/>
            </p:cNvGrpSpPr>
            <p:nvPr/>
          </p:nvGrpSpPr>
          <p:grpSpPr bwMode="auto">
            <a:xfrm flipH="1">
              <a:off x="6913564" y="2892427"/>
              <a:ext cx="935037" cy="1368425"/>
              <a:chOff x="1403648" y="1772816"/>
              <a:chExt cx="936108" cy="1368152"/>
            </a:xfrm>
          </p:grpSpPr>
          <p:cxnSp>
            <p:nvCxnSpPr>
              <p:cNvPr id="91176" name="直線接點 49"/>
              <p:cNvCxnSpPr>
                <a:cxnSpLocks noChangeShapeType="1"/>
              </p:cNvCxnSpPr>
              <p:nvPr/>
            </p:nvCxnSpPr>
            <p:spPr bwMode="auto">
              <a:xfrm rot="10800000">
                <a:off x="1547664" y="1772816"/>
                <a:ext cx="792088" cy="432048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77" name="直線接點 50"/>
              <p:cNvCxnSpPr>
                <a:cxnSpLocks noChangeShapeType="1"/>
              </p:cNvCxnSpPr>
              <p:nvPr/>
            </p:nvCxnSpPr>
            <p:spPr bwMode="auto">
              <a:xfrm rot="10800000">
                <a:off x="1403648" y="2132856"/>
                <a:ext cx="936108" cy="216024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78" name="直線接點 51"/>
              <p:cNvCxnSpPr>
                <a:cxnSpLocks noChangeShapeType="1"/>
              </p:cNvCxnSpPr>
              <p:nvPr/>
            </p:nvCxnSpPr>
            <p:spPr bwMode="auto">
              <a:xfrm rot="10800000">
                <a:off x="1403648" y="2492896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79" name="直線接點 52"/>
              <p:cNvCxnSpPr>
                <a:cxnSpLocks noChangeShapeType="1"/>
              </p:cNvCxnSpPr>
              <p:nvPr/>
            </p:nvCxnSpPr>
            <p:spPr bwMode="auto">
              <a:xfrm rot="10800000" flipV="1">
                <a:off x="1403648" y="2636912"/>
                <a:ext cx="936104" cy="216024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180" name="直線接點 53"/>
              <p:cNvCxnSpPr>
                <a:cxnSpLocks noChangeShapeType="1"/>
              </p:cNvCxnSpPr>
              <p:nvPr/>
            </p:nvCxnSpPr>
            <p:spPr bwMode="auto">
              <a:xfrm rot="10800000" flipV="1">
                <a:off x="1475656" y="2780928"/>
                <a:ext cx="864096" cy="36004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0" name="群組 69"/>
            <p:cNvGrpSpPr/>
            <p:nvPr/>
          </p:nvGrpSpPr>
          <p:grpSpPr>
            <a:xfrm>
              <a:off x="5284094" y="2820308"/>
              <a:ext cx="288032" cy="1512168"/>
              <a:chOff x="3476114" y="1716574"/>
              <a:chExt cx="288032" cy="1512168"/>
            </a:xfrm>
            <a:solidFill>
              <a:srgbClr val="E2AFD8">
                <a:lumMod val="60000"/>
                <a:lumOff val="40000"/>
              </a:srgbClr>
            </a:solidFill>
          </p:grpSpPr>
          <p:cxnSp>
            <p:nvCxnSpPr>
              <p:cNvPr id="61" name="直線接點 60"/>
              <p:cNvCxnSpPr/>
              <p:nvPr/>
            </p:nvCxnSpPr>
            <p:spPr>
              <a:xfrm rot="5400000">
                <a:off x="2864046" y="2472658"/>
                <a:ext cx="151216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</p:cxnSp>
          <p:sp>
            <p:nvSpPr>
              <p:cNvPr id="62" name="向右箭號 61"/>
              <p:cNvSpPr/>
              <p:nvPr/>
            </p:nvSpPr>
            <p:spPr>
              <a:xfrm>
                <a:off x="3476114" y="2852936"/>
                <a:ext cx="288032" cy="288032"/>
              </a:xfrm>
              <a:prstGeom prst="rightArrow">
                <a:avLst/>
              </a:prstGeom>
              <a:grpFill/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</p:grpSp>
        <p:grpSp>
          <p:nvGrpSpPr>
            <p:cNvPr id="63" name="群組 69"/>
            <p:cNvGrpSpPr/>
            <p:nvPr/>
          </p:nvGrpSpPr>
          <p:grpSpPr>
            <a:xfrm>
              <a:off x="3495675" y="2836074"/>
              <a:ext cx="288032" cy="1512168"/>
              <a:chOff x="3476114" y="1716574"/>
              <a:chExt cx="288032" cy="1512168"/>
            </a:xfrm>
            <a:solidFill>
              <a:srgbClr val="E2AFD8">
                <a:lumMod val="60000"/>
                <a:lumOff val="40000"/>
              </a:srgbClr>
            </a:solidFill>
          </p:grpSpPr>
          <p:cxnSp>
            <p:nvCxnSpPr>
              <p:cNvPr id="64" name="直線接點 63"/>
              <p:cNvCxnSpPr/>
              <p:nvPr/>
            </p:nvCxnSpPr>
            <p:spPr>
              <a:xfrm rot="5400000">
                <a:off x="2864046" y="2472658"/>
                <a:ext cx="1512168" cy="0"/>
              </a:xfrm>
              <a:prstGeom prst="line">
                <a:avLst/>
              </a:prstGeom>
              <a:grpFill/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</p:cxnSp>
          <p:sp>
            <p:nvSpPr>
              <p:cNvPr id="65" name="向右箭號 64"/>
              <p:cNvSpPr/>
              <p:nvPr/>
            </p:nvSpPr>
            <p:spPr>
              <a:xfrm>
                <a:off x="3476114" y="2852936"/>
                <a:ext cx="288032" cy="288032"/>
              </a:xfrm>
              <a:prstGeom prst="rightArrow">
                <a:avLst/>
              </a:prstGeom>
              <a:grpFill/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</p:grpSp>
        <p:grpSp>
          <p:nvGrpSpPr>
            <p:cNvPr id="91159" name="群組 66"/>
            <p:cNvGrpSpPr>
              <a:grpSpLocks/>
            </p:cNvGrpSpPr>
            <p:nvPr/>
          </p:nvGrpSpPr>
          <p:grpSpPr bwMode="auto">
            <a:xfrm>
              <a:off x="7705725" y="2667002"/>
              <a:ext cx="1223963" cy="1819275"/>
              <a:chOff x="7524328" y="1547500"/>
              <a:chExt cx="1224136" cy="1818784"/>
            </a:xfrm>
          </p:grpSpPr>
          <p:sp>
            <p:nvSpPr>
              <p:cNvPr id="68" name="文字方塊 67"/>
              <p:cNvSpPr txBox="1"/>
              <p:nvPr/>
            </p:nvSpPr>
            <p:spPr>
              <a:xfrm>
                <a:off x="7524328" y="1547500"/>
                <a:ext cx="1224136" cy="3697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represent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7683100" y="1950616"/>
                <a:ext cx="431861" cy="3697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is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7683100" y="2310882"/>
                <a:ext cx="647792" cy="3697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can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7668811" y="2636231"/>
                <a:ext cx="503308" cy="3697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: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7668811" y="2996497"/>
                <a:ext cx="503308" cy="3697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: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1160" name="群組 72"/>
            <p:cNvGrpSpPr>
              <a:grpSpLocks/>
            </p:cNvGrpSpPr>
            <p:nvPr/>
          </p:nvGrpSpPr>
          <p:grpSpPr bwMode="auto">
            <a:xfrm>
              <a:off x="708026" y="2676527"/>
              <a:ext cx="504825" cy="1736725"/>
              <a:chOff x="755576" y="1556792"/>
              <a:chExt cx="504056" cy="1737484"/>
            </a:xfrm>
          </p:grpSpPr>
          <p:sp>
            <p:nvSpPr>
              <p:cNvPr id="74" name="文字方塊 73"/>
              <p:cNvSpPr txBox="1"/>
              <p:nvPr/>
            </p:nvSpPr>
            <p:spPr>
              <a:xfrm>
                <a:off x="755576" y="1556792"/>
                <a:ext cx="504056" cy="37005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is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755576" y="1907783"/>
                <a:ext cx="504056" cy="36846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of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755576" y="2268303"/>
                <a:ext cx="504056" cy="36846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in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755576" y="2924227"/>
                <a:ext cx="504056" cy="3700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: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755576" y="2636764"/>
                <a:ext cx="504056" cy="37005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kern="0" dirty="0">
                    <a:solidFill>
                      <a:sysClr val="windowText" lastClr="000000"/>
                    </a:solidFill>
                  </a:rPr>
                  <a:t>:</a:t>
                </a:r>
                <a:endParaRPr kumimoji="0" lang="zh-TW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7" name="直線接點 46"/>
            <p:cNvCxnSpPr/>
            <p:nvPr/>
          </p:nvCxnSpPr>
          <p:spPr>
            <a:xfrm>
              <a:off x="3522664" y="3657602"/>
              <a:ext cx="2174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5327650" y="3657602"/>
              <a:ext cx="2159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1163" name="群組 4"/>
            <p:cNvGrpSpPr>
              <a:grpSpLocks/>
            </p:cNvGrpSpPr>
            <p:nvPr/>
          </p:nvGrpSpPr>
          <p:grpSpPr bwMode="auto">
            <a:xfrm>
              <a:off x="6951664" y="2819400"/>
              <a:ext cx="287337" cy="1512888"/>
              <a:chOff x="8915400" y="2819400"/>
              <a:chExt cx="288032" cy="1512168"/>
            </a:xfrm>
          </p:grpSpPr>
          <p:cxnSp>
            <p:nvCxnSpPr>
              <p:cNvPr id="50" name="直線接點 49"/>
              <p:cNvCxnSpPr/>
              <p:nvPr/>
            </p:nvCxnSpPr>
            <p:spPr>
              <a:xfrm rot="5400000">
                <a:off x="8304126" y="3575486"/>
                <a:ext cx="1512168" cy="0"/>
              </a:xfrm>
              <a:prstGeom prst="line">
                <a:avLst/>
              </a:prstGeom>
              <a:solidFill>
                <a:srgbClr val="E2AFD8">
                  <a:lumMod val="60000"/>
                  <a:lumOff val="40000"/>
                </a:srgbClr>
              </a:solidFill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</p:cxnSp>
          <p:sp>
            <p:nvSpPr>
              <p:cNvPr id="51" name="向右箭號 50"/>
              <p:cNvSpPr/>
              <p:nvPr/>
            </p:nvSpPr>
            <p:spPr>
              <a:xfrm>
                <a:off x="8915399" y="3955511"/>
                <a:ext cx="288032" cy="288787"/>
              </a:xfrm>
              <a:prstGeom prst="rightArrow">
                <a:avLst/>
              </a:prstGeom>
              <a:solidFill>
                <a:srgbClr val="E2AFD8">
                  <a:lumMod val="60000"/>
                  <a:lumOff val="40000"/>
                </a:srgbClr>
              </a:solidFill>
              <a:ln w="19050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</p:grpSp>
      </p:grpSp>
      <p:grpSp>
        <p:nvGrpSpPr>
          <p:cNvPr id="4" name="群組 3"/>
          <p:cNvGrpSpPr>
            <a:grpSpLocks/>
          </p:cNvGrpSpPr>
          <p:nvPr/>
        </p:nvGrpSpPr>
        <p:grpSpPr bwMode="auto">
          <a:xfrm>
            <a:off x="5286375" y="2819400"/>
            <a:ext cx="287338" cy="1511300"/>
            <a:chOff x="5275263" y="2819400"/>
            <a:chExt cx="287337" cy="1511300"/>
          </a:xfrm>
        </p:grpSpPr>
        <p:cxnSp>
          <p:nvCxnSpPr>
            <p:cNvPr id="91152" name="直線接點 57"/>
            <p:cNvCxnSpPr>
              <a:cxnSpLocks noChangeShapeType="1"/>
            </p:cNvCxnSpPr>
            <p:nvPr/>
          </p:nvCxnSpPr>
          <p:spPr bwMode="auto">
            <a:xfrm rot="5400000">
              <a:off x="4663282" y="3575050"/>
              <a:ext cx="1511300" cy="0"/>
            </a:xfrm>
            <a:prstGeom prst="line">
              <a:avLst/>
            </a:prstGeom>
            <a:noFill/>
            <a:ln w="9525" algn="ctr">
              <a:solidFill>
                <a:srgbClr val="B83D6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" name="向右箭號 116"/>
            <p:cNvSpPr/>
            <p:nvPr/>
          </p:nvSpPr>
          <p:spPr bwMode="auto">
            <a:xfrm>
              <a:off x="5275263" y="3954463"/>
              <a:ext cx="287337" cy="288925"/>
            </a:xfrm>
            <a:prstGeom prst="rightArrow">
              <a:avLst/>
            </a:prstGeom>
            <a:solidFill>
              <a:srgbClr val="B83D68"/>
            </a:solidFill>
            <a:ln w="19050" cap="flat" cmpd="sng" algn="ctr">
              <a:solidFill>
                <a:srgbClr val="B83D68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" lastClr="FFFFFF"/>
                </a:solidFill>
                <a:latin typeface="Calibri"/>
                <a:ea typeface="新細明體"/>
              </a:endParaRPr>
            </a:p>
          </p:txBody>
        </p:sp>
      </p:grpSp>
      <p:grpSp>
        <p:nvGrpSpPr>
          <p:cNvPr id="6" name="群組 5"/>
          <p:cNvGrpSpPr>
            <a:grpSpLocks/>
          </p:cNvGrpSpPr>
          <p:nvPr/>
        </p:nvGrpSpPr>
        <p:grpSpPr bwMode="auto">
          <a:xfrm>
            <a:off x="6950075" y="2824163"/>
            <a:ext cx="287338" cy="1511300"/>
            <a:chOff x="9768781" y="2819400"/>
            <a:chExt cx="287337" cy="1511300"/>
          </a:xfrm>
        </p:grpSpPr>
        <p:cxnSp>
          <p:nvCxnSpPr>
            <p:cNvPr id="91150" name="直線接點 57"/>
            <p:cNvCxnSpPr>
              <a:cxnSpLocks noChangeShapeType="1"/>
            </p:cNvCxnSpPr>
            <p:nvPr/>
          </p:nvCxnSpPr>
          <p:spPr bwMode="auto">
            <a:xfrm rot="5400000">
              <a:off x="9156800" y="3575050"/>
              <a:ext cx="1511300" cy="0"/>
            </a:xfrm>
            <a:prstGeom prst="line">
              <a:avLst/>
            </a:prstGeom>
            <a:noFill/>
            <a:ln w="9525" algn="ctr">
              <a:solidFill>
                <a:srgbClr val="B83D6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向右箭號 119"/>
            <p:cNvSpPr/>
            <p:nvPr/>
          </p:nvSpPr>
          <p:spPr bwMode="auto">
            <a:xfrm>
              <a:off x="9768781" y="3954462"/>
              <a:ext cx="287337" cy="288925"/>
            </a:xfrm>
            <a:prstGeom prst="rightArrow">
              <a:avLst/>
            </a:prstGeom>
            <a:solidFill>
              <a:srgbClr val="B83D68"/>
            </a:solidFill>
            <a:ln w="19050" cap="flat" cmpd="sng" algn="ctr">
              <a:solidFill>
                <a:srgbClr val="B83D68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" lastClr="FFFFFF"/>
                </a:solidFill>
                <a:latin typeface="Calibri"/>
                <a:ea typeface="新細明體"/>
              </a:endParaRPr>
            </a:p>
          </p:txBody>
        </p:sp>
      </p:grpSp>
      <p:grpSp>
        <p:nvGrpSpPr>
          <p:cNvPr id="44" name="群組 56"/>
          <p:cNvGrpSpPr>
            <a:grpSpLocks/>
          </p:cNvGrpSpPr>
          <p:nvPr/>
        </p:nvGrpSpPr>
        <p:grpSpPr bwMode="auto">
          <a:xfrm>
            <a:off x="3494088" y="2843213"/>
            <a:ext cx="287337" cy="1511300"/>
            <a:chOff x="3476114" y="1716574"/>
            <a:chExt cx="288032" cy="1512168"/>
          </a:xfrm>
        </p:grpSpPr>
        <p:cxnSp>
          <p:nvCxnSpPr>
            <p:cNvPr id="91148" name="直線接點 57"/>
            <p:cNvCxnSpPr>
              <a:cxnSpLocks noChangeShapeType="1"/>
            </p:cNvCxnSpPr>
            <p:nvPr/>
          </p:nvCxnSpPr>
          <p:spPr bwMode="auto">
            <a:xfrm rot="5400000">
              <a:off x="2864046" y="2472658"/>
              <a:ext cx="1512168" cy="0"/>
            </a:xfrm>
            <a:prstGeom prst="line">
              <a:avLst/>
            </a:prstGeom>
            <a:noFill/>
            <a:ln w="9525" algn="ctr">
              <a:solidFill>
                <a:srgbClr val="B83D6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向右箭號 45"/>
            <p:cNvSpPr/>
            <p:nvPr/>
          </p:nvSpPr>
          <p:spPr>
            <a:xfrm>
              <a:off x="3476114" y="2852288"/>
              <a:ext cx="288032" cy="289091"/>
            </a:xfrm>
            <a:prstGeom prst="rightArrow">
              <a:avLst/>
            </a:prstGeom>
            <a:solidFill>
              <a:srgbClr val="B83D68"/>
            </a:solidFill>
            <a:ln w="19050" cap="flat" cmpd="sng" algn="ctr">
              <a:solidFill>
                <a:srgbClr val="B83D68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" lastClr="FFFFFF"/>
                </a:solidFill>
                <a:latin typeface="Calibri"/>
                <a:ea typeface="新細明體"/>
              </a:endParaRPr>
            </a:p>
          </p:txBody>
        </p:sp>
      </p:grpSp>
      <p:sp>
        <p:nvSpPr>
          <p:cNvPr id="52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8134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Key Term Extraction from Spoken Content (</a:t>
            </a:r>
            <a:r>
              <a:rPr lang="en-US" altLang="zh-TW" sz="3200" b="1" dirty="0" smtClean="0">
                <a:latin typeface="Times New Roman" pitchFamily="18" charset="0"/>
                <a:cs typeface="Times New Roman" pitchFamily="18" charset="0"/>
              </a:rPr>
              <a:t>2/2)</a:t>
            </a:r>
            <a:endParaRPr lang="en-US" altLang="zh-TW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0" y="1079500"/>
            <a:ext cx="9132888" cy="5072063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2600" dirty="0"/>
              <a:t>Prosodic Features</a:t>
            </a:r>
            <a:endParaRPr lang="en-US" altLang="ja-JP" sz="2600" dirty="0"/>
          </a:p>
          <a:p>
            <a:pPr lvl="1">
              <a:defRPr/>
            </a:pPr>
            <a:r>
              <a:rPr lang="en-US" altLang="ja-JP" sz="2400" dirty="0" smtClean="0"/>
              <a:t>key terms probably produced with longer duration, wider pitch range and higher energy</a:t>
            </a:r>
          </a:p>
          <a:p>
            <a:pPr>
              <a:defRPr/>
            </a:pPr>
            <a:r>
              <a:rPr lang="en-US" altLang="ja-JP" sz="2600" dirty="0" smtClean="0"/>
              <a:t>Semantic Features (e.g. PLSA)</a:t>
            </a:r>
            <a:endParaRPr lang="en-US" altLang="ja-JP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altLang="ja-JP" sz="2400" dirty="0" smtClean="0"/>
              <a:t>key terms usually focused on smaller number of topics</a:t>
            </a:r>
          </a:p>
          <a:p>
            <a:pPr>
              <a:defRPr/>
            </a:pPr>
            <a:endParaRPr lang="en-US" altLang="ja-JP" sz="2600" dirty="0" smtClean="0"/>
          </a:p>
          <a:p>
            <a:pPr marL="0" indent="0">
              <a:buFontTx/>
              <a:buNone/>
              <a:defRPr/>
            </a:pPr>
            <a:endParaRPr lang="en-US" altLang="ja-JP" sz="2600" dirty="0"/>
          </a:p>
          <a:p>
            <a:pPr>
              <a:defRPr/>
            </a:pPr>
            <a:endParaRPr lang="en-US" altLang="ja-JP" sz="2600" dirty="0" smtClean="0"/>
          </a:p>
          <a:p>
            <a:pPr marL="0" indent="0">
              <a:buFontTx/>
              <a:buNone/>
              <a:defRPr/>
            </a:pPr>
            <a:endParaRPr lang="en-US" altLang="ja-JP" sz="2600" dirty="0" smtClean="0"/>
          </a:p>
          <a:p>
            <a:pPr>
              <a:defRPr/>
            </a:pPr>
            <a:r>
              <a:rPr lang="en-US" altLang="ja-JP" sz="2600" dirty="0" smtClean="0"/>
              <a:t>Lexical Features</a:t>
            </a:r>
          </a:p>
          <a:p>
            <a:pPr lvl="1">
              <a:defRPr/>
            </a:pPr>
            <a:r>
              <a:rPr lang="en-US" altLang="ja-JP" sz="2400" dirty="0" smtClean="0"/>
              <a:t>TF/IDF, POS tag, etc.</a:t>
            </a:r>
          </a:p>
        </p:txBody>
      </p:sp>
      <p:grpSp>
        <p:nvGrpSpPr>
          <p:cNvPr id="44" name="群組 43"/>
          <p:cNvGrpSpPr>
            <a:grpSpLocks/>
          </p:cNvGrpSpPr>
          <p:nvPr/>
        </p:nvGrpSpPr>
        <p:grpSpPr bwMode="auto">
          <a:xfrm>
            <a:off x="230188" y="3530600"/>
            <a:ext cx="8772525" cy="1498600"/>
            <a:chOff x="230251" y="3530396"/>
            <a:chExt cx="8772565" cy="1498736"/>
          </a:xfrm>
        </p:grpSpPr>
        <p:grpSp>
          <p:nvGrpSpPr>
            <p:cNvPr id="92167" name="群組 5"/>
            <p:cNvGrpSpPr>
              <a:grpSpLocks/>
            </p:cNvGrpSpPr>
            <p:nvPr/>
          </p:nvGrpSpPr>
          <p:grpSpPr bwMode="auto">
            <a:xfrm>
              <a:off x="230251" y="3546272"/>
              <a:ext cx="4368840" cy="1285066"/>
              <a:chOff x="4254986" y="3390676"/>
              <a:chExt cx="4368583" cy="1284714"/>
            </a:xfrm>
          </p:grpSpPr>
          <p:sp>
            <p:nvSpPr>
              <p:cNvPr id="42" name="文字方塊 41"/>
              <p:cNvSpPr txBox="1"/>
              <p:nvPr/>
            </p:nvSpPr>
            <p:spPr>
              <a:xfrm>
                <a:off x="6858345" y="3577967"/>
                <a:ext cx="1422107" cy="35387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1700" kern="0" dirty="0" smtClean="0">
                    <a:solidFill>
                      <a:sysClr val="windowText" lastClr="000000"/>
                    </a:solidFill>
                    <a:latin typeface="Arial" charset="0"/>
                  </a:rPr>
                  <a:t>Not key </a:t>
                </a:r>
                <a:r>
                  <a:rPr kumimoji="0" lang="en-US" altLang="zh-TW" sz="1700" kern="0" dirty="0">
                    <a:solidFill>
                      <a:sysClr val="windowText" lastClr="000000"/>
                    </a:solidFill>
                    <a:latin typeface="Arial" charset="0"/>
                  </a:rPr>
                  <a:t>term</a:t>
                </a:r>
                <a:endParaRPr kumimoji="0" lang="zh-TW" altLang="en-US" sz="17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cxnSp>
            <p:nvCxnSpPr>
              <p:cNvPr id="92186" name="直線單箭頭接點 58"/>
              <p:cNvCxnSpPr>
                <a:cxnSpLocks noChangeShapeType="1"/>
              </p:cNvCxnSpPr>
              <p:nvPr/>
            </p:nvCxnSpPr>
            <p:spPr bwMode="auto">
              <a:xfrm>
                <a:off x="4630800" y="4515459"/>
                <a:ext cx="3747235" cy="2066"/>
              </a:xfrm>
              <a:prstGeom prst="straightConnector1">
                <a:avLst/>
              </a:prstGeom>
              <a:noFill/>
              <a:ln w="19050" algn="ctr">
                <a:solidFill>
                  <a:srgbClr val="00CC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187" name="直線單箭頭接點 5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256077" y="4149283"/>
                <a:ext cx="749444" cy="2066"/>
              </a:xfrm>
              <a:prstGeom prst="straightConnector1">
                <a:avLst/>
              </a:prstGeom>
              <a:noFill/>
              <a:ln w="19050" algn="ctr">
                <a:solidFill>
                  <a:srgbClr val="00CC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3" name="矩形 62"/>
              <p:cNvSpPr/>
              <p:nvPr/>
            </p:nvSpPr>
            <p:spPr>
              <a:xfrm flipH="1">
                <a:off x="4982022" y="4235072"/>
                <a:ext cx="60322" cy="280937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 flipH="1">
                <a:off x="5180448" y="4328717"/>
                <a:ext cx="60322" cy="187291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 flipH="1">
                <a:off x="5380462" y="4235072"/>
                <a:ext cx="58735" cy="280937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 flipH="1">
                <a:off x="5567777" y="4328717"/>
                <a:ext cx="58735" cy="187291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flipH="1">
                <a:off x="5755092" y="4235072"/>
                <a:ext cx="58735" cy="280937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flipH="1">
                <a:off x="5967805" y="4235072"/>
                <a:ext cx="58735" cy="280937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flipH="1">
                <a:off x="6166232" y="4235072"/>
                <a:ext cx="60322" cy="280937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flipH="1">
                <a:off x="6598009" y="4235072"/>
                <a:ext cx="60322" cy="280937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flipH="1">
                <a:off x="6378946" y="4328717"/>
                <a:ext cx="60322" cy="187291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flipH="1">
                <a:off x="6785324" y="4328717"/>
                <a:ext cx="60322" cy="187291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 flipH="1">
                <a:off x="6972639" y="4422362"/>
                <a:ext cx="60322" cy="93646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 flipH="1">
                <a:off x="4818517" y="4422362"/>
                <a:ext cx="58735" cy="93646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rgbClr val="00CC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21508" name="矩形 21507"/>
              <p:cNvSpPr/>
              <p:nvPr/>
            </p:nvSpPr>
            <p:spPr>
              <a:xfrm>
                <a:off x="4254986" y="3390676"/>
                <a:ext cx="774658" cy="33807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ja-JP" sz="16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ja-JP" sz="1600" dirty="0">
                    <a:latin typeface="+mn-lt"/>
                    <a:cs typeface="Times New Roman" pitchFamily="18" charset="0"/>
                  </a:rPr>
                  <a:t>(</a:t>
                </a:r>
                <a:r>
                  <a:rPr lang="en-US" altLang="ja-JP" sz="1600" i="1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ja-JP" sz="1600" i="1" baseline="-25000" dirty="0" err="1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ja-JP" sz="1600" i="1" dirty="0" err="1">
                    <a:latin typeface="Times New Roman" pitchFamily="18" charset="0"/>
                    <a:cs typeface="Times New Roman" pitchFamily="18" charset="0"/>
                  </a:rPr>
                  <a:t>|t</a:t>
                </a:r>
                <a:r>
                  <a:rPr lang="en-US" altLang="ja-JP" sz="1600" i="1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ja-JP" sz="1600" dirty="0">
                    <a:latin typeface="+mn-lt"/>
                    <a:cs typeface="Times New Roman" pitchFamily="18" charset="0"/>
                  </a:rPr>
                  <a:t>)</a:t>
                </a:r>
                <a:endParaRPr kumimoji="0" lang="zh-TW" altLang="en-US" sz="1600" b="1" dirty="0">
                  <a:solidFill>
                    <a:srgbClr val="FF0000"/>
                  </a:solidFill>
                  <a:latin typeface="+mn-lt"/>
                  <a:ea typeface="微軟正黑體" pitchFamily="34" charset="-120"/>
                  <a:cs typeface="Times New Roman" pitchFamily="18" charset="0"/>
                </a:endParaRPr>
              </a:p>
            </p:txBody>
          </p:sp>
          <p:sp>
            <p:nvSpPr>
              <p:cNvPr id="92201" name="矩形 21508"/>
              <p:cNvSpPr>
                <a:spLocks noChangeArrowheads="1"/>
              </p:cNvSpPr>
              <p:nvPr/>
            </p:nvSpPr>
            <p:spPr bwMode="auto">
              <a:xfrm>
                <a:off x="8347547" y="4336929"/>
                <a:ext cx="276022" cy="338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0" lang="en-US" altLang="zh-TW" sz="1600" i="1">
                    <a:latin typeface="Times New Roman" pitchFamily="18" charset="0"/>
                    <a:ea typeface="微軟正黑體" pitchFamily="34" charset="-120"/>
                    <a:cs typeface="Times New Roman" pitchFamily="18" charset="0"/>
                  </a:rPr>
                  <a:t>k</a:t>
                </a:r>
                <a:endParaRPr kumimoji="0" lang="zh-TW" altLang="en-US" sz="1600" i="1">
                  <a:latin typeface="Times New Roman" pitchFamily="18" charset="0"/>
                  <a:ea typeface="微軟正黑體" pitchFamily="34" charset="-120"/>
                  <a:cs typeface="Times New Roman" pitchFamily="18" charset="0"/>
                </a:endParaRPr>
              </a:p>
            </p:txBody>
          </p:sp>
        </p:grpSp>
        <p:grpSp>
          <p:nvGrpSpPr>
            <p:cNvPr id="92168" name="群組 6"/>
            <p:cNvGrpSpPr>
              <a:grpSpLocks/>
            </p:cNvGrpSpPr>
            <p:nvPr/>
          </p:nvGrpSpPr>
          <p:grpSpPr bwMode="auto">
            <a:xfrm>
              <a:off x="4633976" y="3530396"/>
              <a:ext cx="4368840" cy="1300908"/>
              <a:chOff x="4254986" y="4679421"/>
              <a:chExt cx="4368583" cy="1300200"/>
            </a:xfrm>
          </p:grpSpPr>
          <p:sp>
            <p:nvSpPr>
              <p:cNvPr id="43" name="文字方塊 42"/>
              <p:cNvSpPr txBox="1"/>
              <p:nvPr/>
            </p:nvSpPr>
            <p:spPr>
              <a:xfrm>
                <a:off x="7134575" y="4882529"/>
                <a:ext cx="1020707" cy="3538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1700" kern="0" dirty="0">
                    <a:solidFill>
                      <a:sysClr val="windowText" lastClr="000000"/>
                    </a:solidFill>
                    <a:latin typeface="Arial" charset="0"/>
                  </a:rPr>
                  <a:t>key term</a:t>
                </a:r>
                <a:endParaRPr kumimoji="0" lang="zh-TW" altLang="en-US" sz="1700" kern="0" dirty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cxnSp>
            <p:nvCxnSpPr>
              <p:cNvPr id="92172" name="直線單箭頭接點 44"/>
              <p:cNvCxnSpPr>
                <a:cxnSpLocks noChangeShapeType="1"/>
              </p:cNvCxnSpPr>
              <p:nvPr/>
            </p:nvCxnSpPr>
            <p:spPr bwMode="auto">
              <a:xfrm>
                <a:off x="4630800" y="5826985"/>
                <a:ext cx="3747235" cy="2066"/>
              </a:xfrm>
              <a:prstGeom prst="straightConnector1">
                <a:avLst/>
              </a:prstGeom>
              <a:noFill/>
              <a:ln w="19050" algn="ctr">
                <a:solidFill>
                  <a:srgbClr val="B83D6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173" name="直線單箭頭接點 4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256077" y="5460809"/>
                <a:ext cx="749444" cy="2066"/>
              </a:xfrm>
              <a:prstGeom prst="straightConnector1">
                <a:avLst/>
              </a:prstGeom>
              <a:noFill/>
              <a:ln w="19050" algn="ctr">
                <a:solidFill>
                  <a:srgbClr val="B83D68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" name="矩形 48"/>
              <p:cNvSpPr/>
              <p:nvPr/>
            </p:nvSpPr>
            <p:spPr>
              <a:xfrm>
                <a:off x="6036084" y="4984083"/>
                <a:ext cx="58734" cy="84258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005852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204279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685265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848770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6247210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410714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809154" y="5733043"/>
                <a:ext cx="69846" cy="93621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972659" y="5452183"/>
                <a:ext cx="60322" cy="374480"/>
              </a:xfrm>
              <a:prstGeom prst="rect">
                <a:avLst/>
              </a:prstGeom>
              <a:solidFill>
                <a:srgbClr val="B83D68"/>
              </a:solidFill>
              <a:ln w="19050" cap="flat" cmpd="sng" algn="ctr">
                <a:solidFill>
                  <a:srgbClr val="B83D68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" lastClr="FFFFFF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4255006" y="4679421"/>
                <a:ext cx="774658" cy="33798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ja-JP" sz="16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ja-JP" sz="1600" dirty="0">
                    <a:latin typeface="+mn-lt"/>
                    <a:cs typeface="Times New Roman" pitchFamily="18" charset="0"/>
                  </a:rPr>
                  <a:t>(</a:t>
                </a:r>
                <a:r>
                  <a:rPr lang="en-US" altLang="ja-JP" sz="1600" i="1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ja-JP" sz="1600" i="1" baseline="-25000" dirty="0" err="1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ja-JP" sz="1600" i="1" dirty="0" err="1">
                    <a:latin typeface="Times New Roman" pitchFamily="18" charset="0"/>
                    <a:cs typeface="Times New Roman" pitchFamily="18" charset="0"/>
                  </a:rPr>
                  <a:t>|t</a:t>
                </a:r>
                <a:r>
                  <a:rPr lang="en-US" altLang="ja-JP" sz="1600" i="1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ja-JP" sz="1600" dirty="0">
                    <a:latin typeface="+mn-lt"/>
                    <a:cs typeface="Times New Roman" pitchFamily="18" charset="0"/>
                  </a:rPr>
                  <a:t>)</a:t>
                </a:r>
                <a:endParaRPr kumimoji="0" lang="zh-TW" altLang="en-US" sz="1600" b="1" dirty="0">
                  <a:solidFill>
                    <a:srgbClr val="FF0000"/>
                  </a:solidFill>
                  <a:latin typeface="+mn-lt"/>
                  <a:ea typeface="微軟正黑體" pitchFamily="34" charset="-120"/>
                  <a:cs typeface="Times New Roman" pitchFamily="18" charset="0"/>
                </a:endParaRPr>
              </a:p>
            </p:txBody>
          </p:sp>
          <p:sp>
            <p:nvSpPr>
              <p:cNvPr id="92184" name="矩形 113"/>
              <p:cNvSpPr>
                <a:spLocks noChangeArrowheads="1"/>
              </p:cNvSpPr>
              <p:nvPr/>
            </p:nvSpPr>
            <p:spPr bwMode="auto">
              <a:xfrm>
                <a:off x="8347547" y="5641251"/>
                <a:ext cx="276022" cy="338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0" lang="en-US" altLang="zh-TW" sz="1600" i="1">
                    <a:latin typeface="Times New Roman" pitchFamily="18" charset="0"/>
                    <a:ea typeface="微軟正黑體" pitchFamily="34" charset="-120"/>
                    <a:cs typeface="Times New Roman" pitchFamily="18" charset="0"/>
                  </a:rPr>
                  <a:t>k</a:t>
                </a:r>
                <a:endParaRPr kumimoji="0" lang="zh-TW" altLang="en-US" sz="1600" i="1">
                  <a:latin typeface="Times New Roman" pitchFamily="18" charset="0"/>
                  <a:ea typeface="微軟正黑體" pitchFamily="34" charset="-120"/>
                  <a:cs typeface="Times New Roman" pitchFamily="18" charset="0"/>
                </a:endParaRPr>
              </a:p>
            </p:txBody>
          </p:sp>
        </p:grpSp>
        <p:sp>
          <p:nvSpPr>
            <p:cNvPr id="39" name="文字方塊 38"/>
            <p:cNvSpPr txBox="1"/>
            <p:nvPr/>
          </p:nvSpPr>
          <p:spPr bwMode="auto">
            <a:xfrm>
              <a:off x="3511628" y="4675088"/>
              <a:ext cx="755653" cy="3540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700" kern="0" dirty="0">
                  <a:solidFill>
                    <a:sysClr val="windowText" lastClr="000000"/>
                  </a:solidFill>
                  <a:latin typeface="Arial" charset="0"/>
                </a:rPr>
                <a:t>topics</a:t>
              </a:r>
              <a:endParaRPr kumimoji="0" lang="zh-TW" altLang="en-US" sz="17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40" name="文字方塊 39"/>
            <p:cNvSpPr txBox="1"/>
            <p:nvPr/>
          </p:nvSpPr>
          <p:spPr bwMode="auto">
            <a:xfrm>
              <a:off x="7848698" y="4675088"/>
              <a:ext cx="755653" cy="3540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700" kern="0" dirty="0">
                  <a:solidFill>
                    <a:sysClr val="windowText" lastClr="000000"/>
                  </a:solidFill>
                  <a:latin typeface="Arial" charset="0"/>
                </a:rPr>
                <a:t>topics</a:t>
              </a:r>
              <a:endParaRPr kumimoji="0" lang="zh-TW" altLang="en-US" sz="1700" kern="0" dirty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</p:grpSp>
      <p:sp>
        <p:nvSpPr>
          <p:cNvPr id="41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3035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/>
          </p:cNvSpPr>
          <p:nvPr/>
        </p:nvSpPr>
        <p:spPr bwMode="auto">
          <a:xfrm>
            <a:off x="609600" y="1458913"/>
            <a:ext cx="3009900" cy="4483100"/>
          </a:xfrm>
          <a:prstGeom prst="rect">
            <a:avLst/>
          </a:prstGeom>
          <a:solidFill>
            <a:srgbClr val="408000">
              <a:alpha val="48627"/>
            </a:srgbClr>
          </a:solidFill>
          <a:ln w="25400">
            <a:solidFill>
              <a:srgbClr val="35302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94211" name="Group 3"/>
          <p:cNvGrpSpPr>
            <a:grpSpLocks/>
          </p:cNvGrpSpPr>
          <p:nvPr/>
        </p:nvGrpSpPr>
        <p:grpSpPr bwMode="auto">
          <a:xfrm>
            <a:off x="788988" y="1717675"/>
            <a:ext cx="2357437" cy="438150"/>
            <a:chOff x="0" y="0"/>
            <a:chExt cx="2112" cy="392"/>
          </a:xfrm>
        </p:grpSpPr>
        <p:sp>
          <p:nvSpPr>
            <p:cNvPr id="94318" name="AutoShape 4"/>
            <p:cNvSpPr>
              <a:spLocks/>
            </p:cNvSpPr>
            <p:nvPr/>
          </p:nvSpPr>
          <p:spPr bwMode="auto">
            <a:xfrm>
              <a:off x="0" y="0"/>
              <a:ext cx="2112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19" name="Oval 5"/>
            <p:cNvSpPr>
              <a:spLocks/>
            </p:cNvSpPr>
            <p:nvPr/>
          </p:nvSpPr>
          <p:spPr bwMode="auto">
            <a:xfrm>
              <a:off x="0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20" name="Oval 6"/>
            <p:cNvSpPr>
              <a:spLocks/>
            </p:cNvSpPr>
            <p:nvPr/>
          </p:nvSpPr>
          <p:spPr bwMode="auto">
            <a:xfrm>
              <a:off x="304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21" name="Oval 7"/>
            <p:cNvSpPr>
              <a:spLocks/>
            </p:cNvSpPr>
            <p:nvPr/>
          </p:nvSpPr>
          <p:spPr bwMode="auto">
            <a:xfrm>
              <a:off x="608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22" name="Oval 8"/>
            <p:cNvSpPr>
              <a:spLocks/>
            </p:cNvSpPr>
            <p:nvPr/>
          </p:nvSpPr>
          <p:spPr bwMode="auto">
            <a:xfrm>
              <a:off x="912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23" name="Oval 9"/>
            <p:cNvSpPr>
              <a:spLocks/>
            </p:cNvSpPr>
            <p:nvPr/>
          </p:nvSpPr>
          <p:spPr bwMode="auto">
            <a:xfrm>
              <a:off x="1216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24" name="Oval 10"/>
            <p:cNvSpPr>
              <a:spLocks/>
            </p:cNvSpPr>
            <p:nvPr/>
          </p:nvSpPr>
          <p:spPr bwMode="auto">
            <a:xfrm>
              <a:off x="1520" y="56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25" name="Oval 11"/>
            <p:cNvSpPr>
              <a:spLocks/>
            </p:cNvSpPr>
            <p:nvPr/>
          </p:nvSpPr>
          <p:spPr bwMode="auto">
            <a:xfrm>
              <a:off x="1824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4212" name="Group 12"/>
          <p:cNvGrpSpPr>
            <a:grpSpLocks/>
          </p:cNvGrpSpPr>
          <p:nvPr/>
        </p:nvGrpSpPr>
        <p:grpSpPr bwMode="auto">
          <a:xfrm>
            <a:off x="788988" y="2424113"/>
            <a:ext cx="2017712" cy="436562"/>
            <a:chOff x="0" y="0"/>
            <a:chExt cx="1808" cy="392"/>
          </a:xfrm>
        </p:grpSpPr>
        <p:sp>
          <p:nvSpPr>
            <p:cNvPr id="94311" name="AutoShape 13"/>
            <p:cNvSpPr>
              <a:spLocks/>
            </p:cNvSpPr>
            <p:nvPr/>
          </p:nvSpPr>
          <p:spPr bwMode="auto">
            <a:xfrm>
              <a:off x="0" y="0"/>
              <a:ext cx="1808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12" name="Oval 14"/>
            <p:cNvSpPr>
              <a:spLocks/>
            </p:cNvSpPr>
            <p:nvPr/>
          </p:nvSpPr>
          <p:spPr bwMode="auto">
            <a:xfrm>
              <a:off x="0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13" name="Oval 15"/>
            <p:cNvSpPr>
              <a:spLocks/>
            </p:cNvSpPr>
            <p:nvPr/>
          </p:nvSpPr>
          <p:spPr bwMode="auto">
            <a:xfrm>
              <a:off x="304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14" name="Oval 16"/>
            <p:cNvSpPr>
              <a:spLocks/>
            </p:cNvSpPr>
            <p:nvPr/>
          </p:nvSpPr>
          <p:spPr bwMode="auto">
            <a:xfrm>
              <a:off x="608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15" name="Oval 17"/>
            <p:cNvSpPr>
              <a:spLocks/>
            </p:cNvSpPr>
            <p:nvPr/>
          </p:nvSpPr>
          <p:spPr bwMode="auto">
            <a:xfrm>
              <a:off x="912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16" name="Oval 18"/>
            <p:cNvSpPr>
              <a:spLocks/>
            </p:cNvSpPr>
            <p:nvPr/>
          </p:nvSpPr>
          <p:spPr bwMode="auto">
            <a:xfrm>
              <a:off x="1216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17" name="Oval 19"/>
            <p:cNvSpPr>
              <a:spLocks/>
            </p:cNvSpPr>
            <p:nvPr/>
          </p:nvSpPr>
          <p:spPr bwMode="auto">
            <a:xfrm>
              <a:off x="1520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4213" name="Group 20"/>
          <p:cNvGrpSpPr>
            <a:grpSpLocks/>
          </p:cNvGrpSpPr>
          <p:nvPr/>
        </p:nvGrpSpPr>
        <p:grpSpPr bwMode="auto">
          <a:xfrm>
            <a:off x="788988" y="3128963"/>
            <a:ext cx="2705100" cy="438150"/>
            <a:chOff x="0" y="0"/>
            <a:chExt cx="2424" cy="392"/>
          </a:xfrm>
        </p:grpSpPr>
        <p:sp>
          <p:nvSpPr>
            <p:cNvPr id="94302" name="AutoShape 21"/>
            <p:cNvSpPr>
              <a:spLocks/>
            </p:cNvSpPr>
            <p:nvPr/>
          </p:nvSpPr>
          <p:spPr bwMode="auto">
            <a:xfrm>
              <a:off x="0" y="0"/>
              <a:ext cx="2424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03" name="Oval 22"/>
            <p:cNvSpPr>
              <a:spLocks/>
            </p:cNvSpPr>
            <p:nvPr/>
          </p:nvSpPr>
          <p:spPr bwMode="auto">
            <a:xfrm>
              <a:off x="0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04" name="Oval 23"/>
            <p:cNvSpPr>
              <a:spLocks/>
            </p:cNvSpPr>
            <p:nvPr/>
          </p:nvSpPr>
          <p:spPr bwMode="auto">
            <a:xfrm>
              <a:off x="304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05" name="Oval 24"/>
            <p:cNvSpPr>
              <a:spLocks/>
            </p:cNvSpPr>
            <p:nvPr/>
          </p:nvSpPr>
          <p:spPr bwMode="auto">
            <a:xfrm>
              <a:off x="608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06" name="Oval 25"/>
            <p:cNvSpPr>
              <a:spLocks/>
            </p:cNvSpPr>
            <p:nvPr/>
          </p:nvSpPr>
          <p:spPr bwMode="auto">
            <a:xfrm>
              <a:off x="912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07" name="Oval 26"/>
            <p:cNvSpPr>
              <a:spLocks/>
            </p:cNvSpPr>
            <p:nvPr/>
          </p:nvSpPr>
          <p:spPr bwMode="auto">
            <a:xfrm>
              <a:off x="1216" y="48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08" name="Oval 27"/>
            <p:cNvSpPr>
              <a:spLocks/>
            </p:cNvSpPr>
            <p:nvPr/>
          </p:nvSpPr>
          <p:spPr bwMode="auto">
            <a:xfrm>
              <a:off x="1520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09" name="Oval 28"/>
            <p:cNvSpPr>
              <a:spLocks/>
            </p:cNvSpPr>
            <p:nvPr/>
          </p:nvSpPr>
          <p:spPr bwMode="auto">
            <a:xfrm>
              <a:off x="1824" y="48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10" name="Oval 29"/>
            <p:cNvSpPr>
              <a:spLocks/>
            </p:cNvSpPr>
            <p:nvPr/>
          </p:nvSpPr>
          <p:spPr bwMode="auto">
            <a:xfrm>
              <a:off x="2128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4214" name="Group 30"/>
          <p:cNvGrpSpPr>
            <a:grpSpLocks/>
          </p:cNvGrpSpPr>
          <p:nvPr/>
        </p:nvGrpSpPr>
        <p:grpSpPr bwMode="auto">
          <a:xfrm>
            <a:off x="788988" y="3835400"/>
            <a:ext cx="1347787" cy="436563"/>
            <a:chOff x="0" y="0"/>
            <a:chExt cx="1208" cy="392"/>
          </a:xfrm>
        </p:grpSpPr>
        <p:sp>
          <p:nvSpPr>
            <p:cNvPr id="94297" name="AutoShape 31"/>
            <p:cNvSpPr>
              <a:spLocks/>
            </p:cNvSpPr>
            <p:nvPr/>
          </p:nvSpPr>
          <p:spPr bwMode="auto">
            <a:xfrm>
              <a:off x="0" y="0"/>
              <a:ext cx="1208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98" name="Oval 32"/>
            <p:cNvSpPr>
              <a:spLocks/>
            </p:cNvSpPr>
            <p:nvPr/>
          </p:nvSpPr>
          <p:spPr bwMode="auto">
            <a:xfrm>
              <a:off x="0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99" name="Oval 33"/>
            <p:cNvSpPr>
              <a:spLocks/>
            </p:cNvSpPr>
            <p:nvPr/>
          </p:nvSpPr>
          <p:spPr bwMode="auto">
            <a:xfrm>
              <a:off x="304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00" name="Oval 34"/>
            <p:cNvSpPr>
              <a:spLocks/>
            </p:cNvSpPr>
            <p:nvPr/>
          </p:nvSpPr>
          <p:spPr bwMode="auto">
            <a:xfrm>
              <a:off x="608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301" name="Oval 35"/>
            <p:cNvSpPr>
              <a:spLocks/>
            </p:cNvSpPr>
            <p:nvPr/>
          </p:nvSpPr>
          <p:spPr bwMode="auto">
            <a:xfrm>
              <a:off x="912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4215" name="Group 36"/>
          <p:cNvGrpSpPr>
            <a:grpSpLocks/>
          </p:cNvGrpSpPr>
          <p:nvPr/>
        </p:nvGrpSpPr>
        <p:grpSpPr bwMode="auto">
          <a:xfrm>
            <a:off x="788988" y="4540250"/>
            <a:ext cx="2357437" cy="438150"/>
            <a:chOff x="0" y="0"/>
            <a:chExt cx="2112" cy="392"/>
          </a:xfrm>
        </p:grpSpPr>
        <p:sp>
          <p:nvSpPr>
            <p:cNvPr id="94289" name="AutoShape 37"/>
            <p:cNvSpPr>
              <a:spLocks/>
            </p:cNvSpPr>
            <p:nvPr/>
          </p:nvSpPr>
          <p:spPr bwMode="auto">
            <a:xfrm>
              <a:off x="0" y="0"/>
              <a:ext cx="2112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90" name="Oval 38"/>
            <p:cNvSpPr>
              <a:spLocks/>
            </p:cNvSpPr>
            <p:nvPr/>
          </p:nvSpPr>
          <p:spPr bwMode="auto">
            <a:xfrm>
              <a:off x="0" y="40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91" name="Oval 39"/>
            <p:cNvSpPr>
              <a:spLocks/>
            </p:cNvSpPr>
            <p:nvPr/>
          </p:nvSpPr>
          <p:spPr bwMode="auto">
            <a:xfrm>
              <a:off x="304" y="40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92" name="Oval 40"/>
            <p:cNvSpPr>
              <a:spLocks/>
            </p:cNvSpPr>
            <p:nvPr/>
          </p:nvSpPr>
          <p:spPr bwMode="auto">
            <a:xfrm>
              <a:off x="608" y="40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93" name="Oval 41"/>
            <p:cNvSpPr>
              <a:spLocks/>
            </p:cNvSpPr>
            <p:nvPr/>
          </p:nvSpPr>
          <p:spPr bwMode="auto">
            <a:xfrm>
              <a:off x="912" y="40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94" name="Oval 42"/>
            <p:cNvSpPr>
              <a:spLocks/>
            </p:cNvSpPr>
            <p:nvPr/>
          </p:nvSpPr>
          <p:spPr bwMode="auto">
            <a:xfrm>
              <a:off x="1216" y="40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95" name="Oval 43"/>
            <p:cNvSpPr>
              <a:spLocks/>
            </p:cNvSpPr>
            <p:nvPr/>
          </p:nvSpPr>
          <p:spPr bwMode="auto">
            <a:xfrm>
              <a:off x="1520" y="40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96" name="Oval 44"/>
            <p:cNvSpPr>
              <a:spLocks/>
            </p:cNvSpPr>
            <p:nvPr/>
          </p:nvSpPr>
          <p:spPr bwMode="auto">
            <a:xfrm>
              <a:off x="1824" y="40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4216" name="Group 45"/>
          <p:cNvGrpSpPr>
            <a:grpSpLocks/>
          </p:cNvGrpSpPr>
          <p:nvPr/>
        </p:nvGrpSpPr>
        <p:grpSpPr bwMode="auto">
          <a:xfrm>
            <a:off x="762000" y="5245100"/>
            <a:ext cx="2732088" cy="438150"/>
            <a:chOff x="0" y="0"/>
            <a:chExt cx="2448" cy="392"/>
          </a:xfrm>
        </p:grpSpPr>
        <p:sp>
          <p:nvSpPr>
            <p:cNvPr id="94280" name="AutoShape 46"/>
            <p:cNvSpPr>
              <a:spLocks/>
            </p:cNvSpPr>
            <p:nvPr/>
          </p:nvSpPr>
          <p:spPr bwMode="auto">
            <a:xfrm>
              <a:off x="0" y="0"/>
              <a:ext cx="2448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81" name="Oval 47"/>
            <p:cNvSpPr>
              <a:spLocks/>
            </p:cNvSpPr>
            <p:nvPr/>
          </p:nvSpPr>
          <p:spPr bwMode="auto">
            <a:xfrm>
              <a:off x="24" y="64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82" name="Oval 48"/>
            <p:cNvSpPr>
              <a:spLocks/>
            </p:cNvSpPr>
            <p:nvPr/>
          </p:nvSpPr>
          <p:spPr bwMode="auto">
            <a:xfrm>
              <a:off x="328" y="64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83" name="Oval 49"/>
            <p:cNvSpPr>
              <a:spLocks/>
            </p:cNvSpPr>
            <p:nvPr/>
          </p:nvSpPr>
          <p:spPr bwMode="auto">
            <a:xfrm>
              <a:off x="632" y="64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84" name="Oval 50"/>
            <p:cNvSpPr>
              <a:spLocks/>
            </p:cNvSpPr>
            <p:nvPr/>
          </p:nvSpPr>
          <p:spPr bwMode="auto">
            <a:xfrm>
              <a:off x="936" y="64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85" name="Oval 51"/>
            <p:cNvSpPr>
              <a:spLocks/>
            </p:cNvSpPr>
            <p:nvPr/>
          </p:nvSpPr>
          <p:spPr bwMode="auto">
            <a:xfrm>
              <a:off x="1240" y="64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86" name="Oval 52"/>
            <p:cNvSpPr>
              <a:spLocks/>
            </p:cNvSpPr>
            <p:nvPr/>
          </p:nvSpPr>
          <p:spPr bwMode="auto">
            <a:xfrm>
              <a:off x="1544" y="64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87" name="Oval 53"/>
            <p:cNvSpPr>
              <a:spLocks/>
            </p:cNvSpPr>
            <p:nvPr/>
          </p:nvSpPr>
          <p:spPr bwMode="auto">
            <a:xfrm>
              <a:off x="1848" y="64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88" name="Oval 54"/>
            <p:cNvSpPr>
              <a:spLocks/>
            </p:cNvSpPr>
            <p:nvPr/>
          </p:nvSpPr>
          <p:spPr bwMode="auto">
            <a:xfrm>
              <a:off x="2152" y="64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415" name="Rectangle 55"/>
          <p:cNvSpPr>
            <a:spLocks/>
          </p:cNvSpPr>
          <p:nvPr/>
        </p:nvSpPr>
        <p:spPr bwMode="auto">
          <a:xfrm>
            <a:off x="4029075" y="1458913"/>
            <a:ext cx="3009900" cy="1571625"/>
          </a:xfrm>
          <a:prstGeom prst="rect">
            <a:avLst/>
          </a:prstGeom>
          <a:solidFill>
            <a:srgbClr val="008000">
              <a:alpha val="27843"/>
            </a:srgbClr>
          </a:solidFill>
          <a:ln w="25400">
            <a:solidFill>
              <a:srgbClr val="35302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94218" name="Group 56"/>
          <p:cNvGrpSpPr>
            <a:grpSpLocks/>
          </p:cNvGrpSpPr>
          <p:nvPr/>
        </p:nvGrpSpPr>
        <p:grpSpPr bwMode="auto">
          <a:xfrm>
            <a:off x="788988" y="1709738"/>
            <a:ext cx="2357437" cy="436562"/>
            <a:chOff x="0" y="0"/>
            <a:chExt cx="2112" cy="392"/>
          </a:xfrm>
        </p:grpSpPr>
        <p:sp>
          <p:nvSpPr>
            <p:cNvPr id="94272" name="AutoShape 57"/>
            <p:cNvSpPr>
              <a:spLocks/>
            </p:cNvSpPr>
            <p:nvPr/>
          </p:nvSpPr>
          <p:spPr bwMode="auto">
            <a:xfrm>
              <a:off x="0" y="0"/>
              <a:ext cx="2112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73" name="Oval 58"/>
            <p:cNvSpPr>
              <a:spLocks/>
            </p:cNvSpPr>
            <p:nvPr/>
          </p:nvSpPr>
          <p:spPr bwMode="auto">
            <a:xfrm>
              <a:off x="0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74" name="Oval 59"/>
            <p:cNvSpPr>
              <a:spLocks/>
            </p:cNvSpPr>
            <p:nvPr/>
          </p:nvSpPr>
          <p:spPr bwMode="auto">
            <a:xfrm>
              <a:off x="304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75" name="Oval 60"/>
            <p:cNvSpPr>
              <a:spLocks/>
            </p:cNvSpPr>
            <p:nvPr/>
          </p:nvSpPr>
          <p:spPr bwMode="auto">
            <a:xfrm>
              <a:off x="608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76" name="Oval 61"/>
            <p:cNvSpPr>
              <a:spLocks/>
            </p:cNvSpPr>
            <p:nvPr/>
          </p:nvSpPr>
          <p:spPr bwMode="auto">
            <a:xfrm>
              <a:off x="912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77" name="Oval 62"/>
            <p:cNvSpPr>
              <a:spLocks/>
            </p:cNvSpPr>
            <p:nvPr/>
          </p:nvSpPr>
          <p:spPr bwMode="auto">
            <a:xfrm>
              <a:off x="1216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78" name="Oval 63"/>
            <p:cNvSpPr>
              <a:spLocks/>
            </p:cNvSpPr>
            <p:nvPr/>
          </p:nvSpPr>
          <p:spPr bwMode="auto">
            <a:xfrm>
              <a:off x="1520" y="56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79" name="Oval 64"/>
            <p:cNvSpPr>
              <a:spLocks/>
            </p:cNvSpPr>
            <p:nvPr/>
          </p:nvSpPr>
          <p:spPr bwMode="auto">
            <a:xfrm>
              <a:off x="1824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4219" name="Group 65"/>
          <p:cNvGrpSpPr>
            <a:grpSpLocks/>
          </p:cNvGrpSpPr>
          <p:nvPr/>
        </p:nvGrpSpPr>
        <p:grpSpPr bwMode="auto">
          <a:xfrm>
            <a:off x="788988" y="3121025"/>
            <a:ext cx="2705100" cy="436563"/>
            <a:chOff x="0" y="0"/>
            <a:chExt cx="2424" cy="392"/>
          </a:xfrm>
        </p:grpSpPr>
        <p:sp>
          <p:nvSpPr>
            <p:cNvPr id="94263" name="AutoShape 66"/>
            <p:cNvSpPr>
              <a:spLocks/>
            </p:cNvSpPr>
            <p:nvPr/>
          </p:nvSpPr>
          <p:spPr bwMode="auto">
            <a:xfrm>
              <a:off x="0" y="0"/>
              <a:ext cx="2424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64" name="Oval 67"/>
            <p:cNvSpPr>
              <a:spLocks/>
            </p:cNvSpPr>
            <p:nvPr/>
          </p:nvSpPr>
          <p:spPr bwMode="auto">
            <a:xfrm>
              <a:off x="0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65" name="Oval 68"/>
            <p:cNvSpPr>
              <a:spLocks/>
            </p:cNvSpPr>
            <p:nvPr/>
          </p:nvSpPr>
          <p:spPr bwMode="auto">
            <a:xfrm>
              <a:off x="304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66" name="Oval 69"/>
            <p:cNvSpPr>
              <a:spLocks/>
            </p:cNvSpPr>
            <p:nvPr/>
          </p:nvSpPr>
          <p:spPr bwMode="auto">
            <a:xfrm>
              <a:off x="608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67" name="Oval 70"/>
            <p:cNvSpPr>
              <a:spLocks/>
            </p:cNvSpPr>
            <p:nvPr/>
          </p:nvSpPr>
          <p:spPr bwMode="auto">
            <a:xfrm>
              <a:off x="912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68" name="Oval 71"/>
            <p:cNvSpPr>
              <a:spLocks/>
            </p:cNvSpPr>
            <p:nvPr/>
          </p:nvSpPr>
          <p:spPr bwMode="auto">
            <a:xfrm>
              <a:off x="1216" y="48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69" name="Oval 72"/>
            <p:cNvSpPr>
              <a:spLocks/>
            </p:cNvSpPr>
            <p:nvPr/>
          </p:nvSpPr>
          <p:spPr bwMode="auto">
            <a:xfrm>
              <a:off x="1520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70" name="Oval 73"/>
            <p:cNvSpPr>
              <a:spLocks/>
            </p:cNvSpPr>
            <p:nvPr/>
          </p:nvSpPr>
          <p:spPr bwMode="auto">
            <a:xfrm>
              <a:off x="1824" y="48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71" name="Oval 74"/>
            <p:cNvSpPr>
              <a:spLocks/>
            </p:cNvSpPr>
            <p:nvPr/>
          </p:nvSpPr>
          <p:spPr bwMode="auto">
            <a:xfrm>
              <a:off x="2128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435" name="Rectangle 75"/>
          <p:cNvSpPr>
            <a:spLocks/>
          </p:cNvSpPr>
          <p:nvPr/>
        </p:nvSpPr>
        <p:spPr bwMode="auto">
          <a:xfrm>
            <a:off x="231775" y="1747838"/>
            <a:ext cx="319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X</a:t>
            </a:r>
            <a:r>
              <a:rPr lang="en-US" altLang="zh-TW" sz="2400" baseline="-6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436" name="Rectangle 76"/>
          <p:cNvSpPr>
            <a:spLocks/>
          </p:cNvSpPr>
          <p:nvPr/>
        </p:nvSpPr>
        <p:spPr bwMode="auto">
          <a:xfrm>
            <a:off x="231775" y="245745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X</a:t>
            </a:r>
            <a:r>
              <a:rPr lang="en-US" altLang="zh-TW" sz="2400" baseline="-6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437" name="Rectangle 77"/>
          <p:cNvSpPr>
            <a:spLocks/>
          </p:cNvSpPr>
          <p:nvPr/>
        </p:nvSpPr>
        <p:spPr bwMode="auto">
          <a:xfrm>
            <a:off x="231775" y="3163888"/>
            <a:ext cx="319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X</a:t>
            </a:r>
            <a:r>
              <a:rPr lang="en-US" altLang="zh-TW" sz="2400" baseline="-6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5438" name="Rectangle 78"/>
          <p:cNvSpPr>
            <a:spLocks/>
          </p:cNvSpPr>
          <p:nvPr/>
        </p:nvSpPr>
        <p:spPr bwMode="auto">
          <a:xfrm>
            <a:off x="231775" y="3868738"/>
            <a:ext cx="319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X</a:t>
            </a:r>
            <a:r>
              <a:rPr lang="en-US" altLang="zh-TW" sz="2400" baseline="-6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5439" name="Rectangle 79"/>
          <p:cNvSpPr>
            <a:spLocks/>
          </p:cNvSpPr>
          <p:nvPr/>
        </p:nvSpPr>
        <p:spPr bwMode="auto">
          <a:xfrm>
            <a:off x="231775" y="4573588"/>
            <a:ext cx="319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X</a:t>
            </a:r>
            <a:r>
              <a:rPr lang="en-US" altLang="zh-TW" sz="2400" baseline="-6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5440" name="Rectangle 80"/>
          <p:cNvSpPr>
            <a:spLocks/>
          </p:cNvSpPr>
          <p:nvPr/>
        </p:nvSpPr>
        <p:spPr bwMode="auto">
          <a:xfrm>
            <a:off x="231775" y="5280025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X</a:t>
            </a:r>
            <a:r>
              <a:rPr lang="en-US" altLang="zh-TW" sz="2400" baseline="-6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5443" name="Rectangle 83"/>
          <p:cNvSpPr>
            <a:spLocks/>
          </p:cNvSpPr>
          <p:nvPr/>
        </p:nvSpPr>
        <p:spPr bwMode="auto">
          <a:xfrm>
            <a:off x="173038" y="977900"/>
            <a:ext cx="21796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TW">
                <a:solidFill>
                  <a:srgbClr val="000000"/>
                </a:solidFill>
              </a:rPr>
              <a:t>document d:</a:t>
            </a:r>
          </a:p>
        </p:txBody>
      </p: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3154363" y="1338263"/>
            <a:ext cx="3351212" cy="603250"/>
            <a:chOff x="0" y="100"/>
            <a:chExt cx="3002" cy="540"/>
          </a:xfrm>
        </p:grpSpPr>
        <p:sp>
          <p:nvSpPr>
            <p:cNvPr id="94261" name="Rectangle 85"/>
            <p:cNvSpPr>
              <a:spLocks/>
            </p:cNvSpPr>
            <p:nvPr/>
          </p:nvSpPr>
          <p:spPr bwMode="auto">
            <a:xfrm>
              <a:off x="601" y="100"/>
              <a:ext cx="240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TW">
                  <a:solidFill>
                    <a:srgbClr val="0000FF"/>
                  </a:solidFill>
                </a:rPr>
                <a:t>Correctly recognized word</a:t>
              </a:r>
            </a:p>
          </p:txBody>
        </p:sp>
        <p:sp>
          <p:nvSpPr>
            <p:cNvPr id="94262" name="Line 86"/>
            <p:cNvSpPr>
              <a:spLocks noChangeShapeType="1"/>
            </p:cNvSpPr>
            <p:nvPr/>
          </p:nvSpPr>
          <p:spPr bwMode="auto">
            <a:xfrm rot="10800000" flipH="1">
              <a:off x="0" y="321"/>
              <a:ext cx="596" cy="319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</p:grpSp>
      <p:sp>
        <p:nvSpPr>
          <p:cNvPr id="15450" name="Rectangle 90"/>
          <p:cNvSpPr>
            <a:spLocks/>
          </p:cNvSpPr>
          <p:nvPr/>
        </p:nvSpPr>
        <p:spPr bwMode="auto">
          <a:xfrm>
            <a:off x="3681413" y="17526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X</a:t>
            </a:r>
            <a:r>
              <a:rPr lang="en-US" altLang="zh-TW" sz="2400" baseline="-6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451" name="Rectangle 91"/>
          <p:cNvSpPr>
            <a:spLocks/>
          </p:cNvSpPr>
          <p:nvPr/>
        </p:nvSpPr>
        <p:spPr bwMode="auto">
          <a:xfrm>
            <a:off x="3681413" y="245745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X</a:t>
            </a:r>
            <a:r>
              <a:rPr lang="en-US" altLang="zh-TW" sz="2400" baseline="-6000">
                <a:solidFill>
                  <a:srgbClr val="000000"/>
                </a:solidFill>
              </a:rPr>
              <a:t>3</a:t>
            </a:r>
          </a:p>
        </p:txBody>
      </p: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788988" y="1724025"/>
            <a:ext cx="2357437" cy="438150"/>
            <a:chOff x="0" y="0"/>
            <a:chExt cx="2112" cy="392"/>
          </a:xfrm>
        </p:grpSpPr>
        <p:sp>
          <p:nvSpPr>
            <p:cNvPr id="94253" name="AutoShape 57"/>
            <p:cNvSpPr>
              <a:spLocks/>
            </p:cNvSpPr>
            <p:nvPr/>
          </p:nvSpPr>
          <p:spPr bwMode="auto">
            <a:xfrm>
              <a:off x="0" y="0"/>
              <a:ext cx="2112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54" name="Oval 58"/>
            <p:cNvSpPr>
              <a:spLocks/>
            </p:cNvSpPr>
            <p:nvPr/>
          </p:nvSpPr>
          <p:spPr bwMode="auto">
            <a:xfrm>
              <a:off x="0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55" name="Oval 59"/>
            <p:cNvSpPr>
              <a:spLocks/>
            </p:cNvSpPr>
            <p:nvPr/>
          </p:nvSpPr>
          <p:spPr bwMode="auto">
            <a:xfrm>
              <a:off x="304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56" name="Oval 60"/>
            <p:cNvSpPr>
              <a:spLocks/>
            </p:cNvSpPr>
            <p:nvPr/>
          </p:nvSpPr>
          <p:spPr bwMode="auto">
            <a:xfrm>
              <a:off x="608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57" name="Oval 61"/>
            <p:cNvSpPr>
              <a:spLocks/>
            </p:cNvSpPr>
            <p:nvPr/>
          </p:nvSpPr>
          <p:spPr bwMode="auto">
            <a:xfrm>
              <a:off x="912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58" name="Oval 62"/>
            <p:cNvSpPr>
              <a:spLocks/>
            </p:cNvSpPr>
            <p:nvPr/>
          </p:nvSpPr>
          <p:spPr bwMode="auto">
            <a:xfrm>
              <a:off x="1216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59" name="Oval 63"/>
            <p:cNvSpPr>
              <a:spLocks/>
            </p:cNvSpPr>
            <p:nvPr/>
          </p:nvSpPr>
          <p:spPr bwMode="auto">
            <a:xfrm>
              <a:off x="1520" y="56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60" name="Oval 64"/>
            <p:cNvSpPr>
              <a:spLocks/>
            </p:cNvSpPr>
            <p:nvPr/>
          </p:nvSpPr>
          <p:spPr bwMode="auto">
            <a:xfrm>
              <a:off x="1824" y="56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452" name="Rectangle 92"/>
          <p:cNvSpPr>
            <a:spLocks/>
          </p:cNvSpPr>
          <p:nvPr/>
        </p:nvSpPr>
        <p:spPr bwMode="auto">
          <a:xfrm>
            <a:off x="3681413" y="977900"/>
            <a:ext cx="424656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TW">
                <a:solidFill>
                  <a:srgbClr val="000000"/>
                </a:solidFill>
              </a:rPr>
              <a:t>summary of document d:</a:t>
            </a:r>
          </a:p>
        </p:txBody>
      </p:sp>
      <p:sp>
        <p:nvSpPr>
          <p:cNvPr id="15453" name="Rectangle 93"/>
          <p:cNvSpPr>
            <a:spLocks/>
          </p:cNvSpPr>
          <p:nvPr/>
        </p:nvSpPr>
        <p:spPr bwMode="auto">
          <a:xfrm>
            <a:off x="3735388" y="3375194"/>
            <a:ext cx="52562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marL="466725" indent="-250825">
              <a:spcBef>
                <a:spcPts val="1825"/>
              </a:spcBef>
              <a:buSzPct val="100000"/>
              <a:buFont typeface="Arial" pitchFamily="34" charset="0"/>
              <a:buChar char="•"/>
            </a:pPr>
            <a:r>
              <a:rPr lang="en-US" altLang="zh-TW" sz="2200" dirty="0">
                <a:solidFill>
                  <a:srgbClr val="000000"/>
                </a:solidFill>
              </a:rPr>
              <a:t>Selecting most representative utterances in the original document but avoiding redundancy</a:t>
            </a:r>
          </a:p>
        </p:txBody>
      </p: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788988" y="3141663"/>
            <a:ext cx="2706687" cy="438150"/>
            <a:chOff x="0" y="0"/>
            <a:chExt cx="2424" cy="392"/>
          </a:xfrm>
        </p:grpSpPr>
        <p:sp>
          <p:nvSpPr>
            <p:cNvPr id="94244" name="AutoShape 66"/>
            <p:cNvSpPr>
              <a:spLocks/>
            </p:cNvSpPr>
            <p:nvPr/>
          </p:nvSpPr>
          <p:spPr bwMode="auto">
            <a:xfrm>
              <a:off x="0" y="0"/>
              <a:ext cx="2424" cy="392"/>
            </a:xfrm>
            <a:prstGeom prst="roundRect">
              <a:avLst>
                <a:gd name="adj" fmla="val 306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45" name="Oval 67"/>
            <p:cNvSpPr>
              <a:spLocks/>
            </p:cNvSpPr>
            <p:nvPr/>
          </p:nvSpPr>
          <p:spPr bwMode="auto">
            <a:xfrm>
              <a:off x="0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46" name="Oval 68"/>
            <p:cNvSpPr>
              <a:spLocks/>
            </p:cNvSpPr>
            <p:nvPr/>
          </p:nvSpPr>
          <p:spPr bwMode="auto">
            <a:xfrm>
              <a:off x="304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47" name="Oval 69"/>
            <p:cNvSpPr>
              <a:spLocks/>
            </p:cNvSpPr>
            <p:nvPr/>
          </p:nvSpPr>
          <p:spPr bwMode="auto">
            <a:xfrm>
              <a:off x="608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48" name="Oval 70"/>
            <p:cNvSpPr>
              <a:spLocks/>
            </p:cNvSpPr>
            <p:nvPr/>
          </p:nvSpPr>
          <p:spPr bwMode="auto">
            <a:xfrm>
              <a:off x="912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49" name="Oval 71"/>
            <p:cNvSpPr>
              <a:spLocks/>
            </p:cNvSpPr>
            <p:nvPr/>
          </p:nvSpPr>
          <p:spPr bwMode="auto">
            <a:xfrm>
              <a:off x="1216" y="48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50" name="Oval 72"/>
            <p:cNvSpPr>
              <a:spLocks/>
            </p:cNvSpPr>
            <p:nvPr/>
          </p:nvSpPr>
          <p:spPr bwMode="auto">
            <a:xfrm>
              <a:off x="1520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51" name="Oval 73"/>
            <p:cNvSpPr>
              <a:spLocks/>
            </p:cNvSpPr>
            <p:nvPr/>
          </p:nvSpPr>
          <p:spPr bwMode="auto">
            <a:xfrm>
              <a:off x="1824" y="48"/>
              <a:ext cx="288" cy="288"/>
            </a:xfrm>
            <a:prstGeom prst="ellipse">
              <a:avLst/>
            </a:prstGeom>
            <a:solidFill>
              <a:srgbClr val="FF0080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4252" name="Oval 74"/>
            <p:cNvSpPr>
              <a:spLocks/>
            </p:cNvSpPr>
            <p:nvPr/>
          </p:nvSpPr>
          <p:spPr bwMode="auto">
            <a:xfrm>
              <a:off x="2128" y="48"/>
              <a:ext cx="288" cy="288"/>
            </a:xfrm>
            <a:prstGeom prst="ellipse">
              <a:avLst/>
            </a:prstGeom>
            <a:solidFill>
              <a:srgbClr val="00FFFF"/>
            </a:solidFill>
            <a:ln w="25400">
              <a:solidFill>
                <a:srgbClr val="35302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TW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15462" name="Picture 1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306638"/>
            <a:ext cx="14462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1" name="Picture 1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474788"/>
            <a:ext cx="15795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2994025" y="3470275"/>
            <a:ext cx="3333750" cy="519113"/>
            <a:chOff x="0" y="0"/>
            <a:chExt cx="2987" cy="464"/>
          </a:xfrm>
        </p:grpSpPr>
        <p:sp>
          <p:nvSpPr>
            <p:cNvPr id="94242" name="Rectangle 88"/>
            <p:cNvSpPr>
              <a:spLocks/>
            </p:cNvSpPr>
            <p:nvPr/>
          </p:nvSpPr>
          <p:spPr bwMode="auto">
            <a:xfrm>
              <a:off x="658" y="217"/>
              <a:ext cx="232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</a:rPr>
                <a:t>Wrongly recognized word</a:t>
              </a:r>
            </a:p>
          </p:txBody>
        </p:sp>
        <p:sp>
          <p:nvSpPr>
            <p:cNvPr id="94243" name="Line 89"/>
            <p:cNvSpPr>
              <a:spLocks noChangeShapeType="1"/>
            </p:cNvSpPr>
            <p:nvPr/>
          </p:nvSpPr>
          <p:spPr bwMode="auto">
            <a:xfrm>
              <a:off x="0" y="0"/>
              <a:ext cx="596" cy="43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</p:grpSp>
      <p:sp>
        <p:nvSpPr>
          <p:cNvPr id="94237" name="Rectangle 82"/>
          <p:cNvSpPr>
            <a:spLocks/>
          </p:cNvSpPr>
          <p:nvPr/>
        </p:nvSpPr>
        <p:spPr bwMode="auto">
          <a:xfrm>
            <a:off x="1127125" y="1731963"/>
            <a:ext cx="182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200">
                <a:solidFill>
                  <a:srgbClr val="191919"/>
                </a:solidFill>
              </a:rPr>
              <a:t>t</a:t>
            </a:r>
            <a:r>
              <a:rPr lang="en-US" altLang="zh-TW" sz="2200" baseline="-6000">
                <a:solidFill>
                  <a:srgbClr val="191919"/>
                </a:solidFill>
              </a:rPr>
              <a:t>2</a:t>
            </a:r>
          </a:p>
        </p:txBody>
      </p:sp>
      <p:sp>
        <p:nvSpPr>
          <p:cNvPr id="94238" name="Rectangle 81"/>
          <p:cNvSpPr>
            <a:spLocks/>
          </p:cNvSpPr>
          <p:nvPr/>
        </p:nvSpPr>
        <p:spPr bwMode="auto">
          <a:xfrm>
            <a:off x="847725" y="1727200"/>
            <a:ext cx="182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TW" sz="2200">
                <a:solidFill>
                  <a:srgbClr val="191919"/>
                </a:solidFill>
              </a:rPr>
              <a:t>t</a:t>
            </a:r>
            <a:r>
              <a:rPr lang="en-US" altLang="zh-TW" sz="2200" baseline="-6000">
                <a:solidFill>
                  <a:srgbClr val="191919"/>
                </a:solidFill>
              </a:rPr>
              <a:t>1</a:t>
            </a:r>
          </a:p>
        </p:txBody>
      </p:sp>
      <p:sp>
        <p:nvSpPr>
          <p:cNvPr id="124" name="Text Box 5"/>
          <p:cNvSpPr txBox="1">
            <a:spLocks noChangeArrowheads="1"/>
          </p:cNvSpPr>
          <p:nvPr/>
        </p:nvSpPr>
        <p:spPr bwMode="auto">
          <a:xfrm>
            <a:off x="3813765" y="4654266"/>
            <a:ext cx="522273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3600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2200" dirty="0">
                <a:solidFill>
                  <a:srgbClr val="0000FF"/>
                </a:solidFill>
              </a:rPr>
              <a:t>- </a:t>
            </a:r>
            <a:r>
              <a:rPr lang="en-US" altLang="zh-TW" sz="2200" dirty="0" smtClean="0">
                <a:solidFill>
                  <a:srgbClr val="0000FF"/>
                </a:solidFill>
                <a:latin typeface="+mn-lt"/>
              </a:rPr>
              <a:t>Scoring sentences  based on prosodic,  </a:t>
            </a:r>
          </a:p>
          <a:p>
            <a:pPr eaLnBrk="1" hangingPunct="1">
              <a:defRPr/>
            </a:pPr>
            <a:r>
              <a:rPr lang="en-US" altLang="zh-TW" sz="2200" dirty="0" smtClean="0">
                <a:solidFill>
                  <a:srgbClr val="0000FF"/>
                </a:solidFill>
                <a:latin typeface="+mn-lt"/>
              </a:rPr>
              <a:t>   semantic, lexical features and confidence   </a:t>
            </a:r>
          </a:p>
          <a:p>
            <a:pPr eaLnBrk="1" hangingPunct="1">
              <a:defRPr/>
            </a:pPr>
            <a:r>
              <a:rPr lang="en-US" altLang="zh-TW" sz="2200" dirty="0" smtClean="0">
                <a:solidFill>
                  <a:srgbClr val="0000FF"/>
                </a:solidFill>
                <a:latin typeface="+mn-lt"/>
              </a:rPr>
              <a:t>   measures, etc.   </a:t>
            </a:r>
          </a:p>
          <a:p>
            <a:pPr eaLnBrk="1" hangingPunct="1">
              <a:defRPr/>
            </a:pPr>
            <a:r>
              <a:rPr lang="en-US" altLang="zh-TW" sz="2200" dirty="0" smtClean="0">
                <a:solidFill>
                  <a:srgbClr val="0000FF"/>
                </a:solidFill>
                <a:latin typeface="+mn-lt"/>
              </a:rPr>
              <a:t>- Based on a given summarization ratio</a:t>
            </a:r>
            <a:endParaRPr lang="en-US" altLang="zh-TW" sz="22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4240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Extractive Summarization of Spoken </a:t>
            </a:r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Documents</a:t>
            </a:r>
            <a:endParaRPr lang="en-US" altLang="zh-TW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507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951104" presetClass="entr" presetSubtype="5459502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951104" presetClass="entr" presetSubtype="5474312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4" presetID="53951104" presetClass="entr" presetSubtype="5474329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7" presetID="53951104" presetClass="entr" presetSubtype="5474346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20" presetID="53951104" presetClass="entr" presetSubtype="547436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3" presetID="53951104" presetClass="entr" presetSubtype="5474380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951104" presetClass="entr" presetSubtype="5474410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951104" presetClass="entr" presetSubtype="547444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7943E-6 4.70397E-6 L 0.38594 -0.0024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97" y="-13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951104" presetClass="entr" presetSubtype="5474470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7611E-6 3.46129E-6 L 0.37239 -0.1130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13" y="-566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3951104" presetClass="entr" presetSubtype="5474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3951104" presetClass="entr" presetSubtype="486457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951104" presetClass="entr" presetSubtype="547448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5" grpId="0" animBg="1"/>
      <p:bldP spid="15435" grpId="0" autoUpdateAnimBg="0"/>
      <p:bldP spid="15436" grpId="0" autoUpdateAnimBg="0"/>
      <p:bldP spid="15437" grpId="0" autoUpdateAnimBg="0"/>
      <p:bldP spid="15438" grpId="0" autoUpdateAnimBg="0"/>
      <p:bldP spid="15439" grpId="0" autoUpdateAnimBg="0"/>
      <p:bldP spid="15440" grpId="0" autoUpdateAnimBg="0"/>
      <p:bldP spid="15443" grpId="0" autoUpdateAnimBg="0"/>
      <p:bldP spid="15450" grpId="0" autoUpdateAnimBg="0"/>
      <p:bldP spid="15451" grpId="0" autoUpdateAnimBg="0"/>
      <p:bldP spid="15452" grpId="0" autoUpdateAnimBg="0"/>
      <p:bldP spid="1545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1079500"/>
            <a:ext cx="9132888" cy="2252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altLang="zh-TW" sz="2600" dirty="0" smtClean="0"/>
              <a:t>Titles for retrieved documents/segments helpful in browsing and selection of retrieved results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zh-TW" sz="2600" dirty="0" smtClean="0"/>
              <a:t>Short, readable, telling what the document/segment is about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zh-TW" sz="2600" dirty="0" smtClean="0"/>
              <a:t>One example: Scored Viterbi Search</a:t>
            </a:r>
          </a:p>
        </p:txBody>
      </p:sp>
      <p:sp>
        <p:nvSpPr>
          <p:cNvPr id="97284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 b="1">
                <a:latin typeface="Times New Roman" pitchFamily="18" charset="0"/>
                <a:cs typeface="Times New Roman" pitchFamily="18" charset="0"/>
              </a:rPr>
              <a:t>Title Generation for Spoken Documents</a:t>
            </a:r>
          </a:p>
        </p:txBody>
      </p:sp>
      <p:grpSp>
        <p:nvGrpSpPr>
          <p:cNvPr id="22" name="群組 21"/>
          <p:cNvGrpSpPr>
            <a:grpSpLocks/>
          </p:cNvGrpSpPr>
          <p:nvPr/>
        </p:nvGrpSpPr>
        <p:grpSpPr bwMode="auto">
          <a:xfrm>
            <a:off x="582613" y="3500438"/>
            <a:ext cx="7975600" cy="2474912"/>
            <a:chOff x="582431" y="3011490"/>
            <a:chExt cx="7975463" cy="2682873"/>
          </a:xfrm>
        </p:grpSpPr>
        <p:sp>
          <p:nvSpPr>
            <p:cNvPr id="52227" name="AutoShape 4"/>
            <p:cNvSpPr>
              <a:spLocks noChangeArrowheads="1"/>
            </p:cNvSpPr>
            <p:nvPr/>
          </p:nvSpPr>
          <p:spPr bwMode="auto">
            <a:xfrm>
              <a:off x="2041318" y="3128511"/>
              <a:ext cx="1020745" cy="991235"/>
            </a:xfrm>
            <a:prstGeom prst="can">
              <a:avLst>
                <a:gd name="adj" fmla="val 25840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kumimoji="0" lang="en-US" altLang="zh-TW" sz="1400" dirty="0">
                  <a:latin typeface="+mn-lt"/>
                  <a:ea typeface="新細明體" charset="-120"/>
                </a:rPr>
                <a:t>Training</a:t>
              </a:r>
            </a:p>
            <a:p>
              <a:pPr algn="ctr" eaLnBrk="0" hangingPunct="0">
                <a:defRPr/>
              </a:pPr>
              <a:r>
                <a:rPr kumimoji="0" lang="en-US" altLang="zh-TW" sz="1400" dirty="0">
                  <a:latin typeface="+mn-lt"/>
                  <a:ea typeface="新細明體" charset="-120"/>
                </a:rPr>
                <a:t>corpus</a:t>
              </a:r>
            </a:p>
          </p:txBody>
        </p:sp>
        <p:grpSp>
          <p:nvGrpSpPr>
            <p:cNvPr id="97288" name="群組 2"/>
            <p:cNvGrpSpPr>
              <a:grpSpLocks/>
            </p:cNvGrpSpPr>
            <p:nvPr/>
          </p:nvGrpSpPr>
          <p:grpSpPr bwMode="auto">
            <a:xfrm>
              <a:off x="3829050" y="3011490"/>
              <a:ext cx="4021138" cy="1169987"/>
              <a:chOff x="3729038" y="1905000"/>
              <a:chExt cx="3903662" cy="1371600"/>
            </a:xfrm>
          </p:grpSpPr>
          <p:sp>
            <p:nvSpPr>
              <p:cNvPr id="52242" name="Rectangle 2"/>
              <p:cNvSpPr>
                <a:spLocks noChangeArrowheads="1"/>
              </p:cNvSpPr>
              <p:nvPr/>
            </p:nvSpPr>
            <p:spPr bwMode="auto">
              <a:xfrm>
                <a:off x="3728807" y="1905000"/>
                <a:ext cx="3903595" cy="1371859"/>
              </a:xfrm>
              <a:prstGeom prst="rect">
                <a:avLst/>
              </a:prstGeom>
              <a:solidFill>
                <a:srgbClr val="CCFF99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1400">
                  <a:latin typeface="+mn-lt"/>
                  <a:ea typeface="新細明體" charset="-120"/>
                </a:endParaRPr>
              </a:p>
            </p:txBody>
          </p:sp>
          <p:sp>
            <p:nvSpPr>
              <p:cNvPr id="52243" name="AutoShape 5"/>
              <p:cNvSpPr>
                <a:spLocks noChangeArrowheads="1"/>
              </p:cNvSpPr>
              <p:nvPr/>
            </p:nvSpPr>
            <p:spPr bwMode="auto">
              <a:xfrm>
                <a:off x="5194389" y="1981663"/>
                <a:ext cx="1066438" cy="1218534"/>
              </a:xfrm>
              <a:prstGeom prst="can">
                <a:avLst>
                  <a:gd name="adj" fmla="val 25841"/>
                </a:avLst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 eaLnBrk="0" hangingPunct="0">
                  <a:defRPr/>
                </a:pPr>
                <a:r>
                  <a:rPr kumimoji="0" lang="en-US" altLang="zh-TW" sz="1400" dirty="0">
                    <a:latin typeface="+mn-lt"/>
                    <a:ea typeface="新細明體" charset="-120"/>
                  </a:rPr>
                  <a:t>Term</a:t>
                </a:r>
              </a:p>
              <a:p>
                <a:pPr algn="ctr" eaLnBrk="0" hangingPunct="0">
                  <a:defRPr/>
                </a:pPr>
                <a:r>
                  <a:rPr kumimoji="0" lang="en-US" altLang="zh-TW" sz="1400" dirty="0">
                    <a:latin typeface="+mn-lt"/>
                    <a:ea typeface="新細明體" charset="-120"/>
                  </a:rPr>
                  <a:t>Ordering</a:t>
                </a:r>
              </a:p>
              <a:p>
                <a:pPr algn="ctr" eaLnBrk="0" hangingPunct="0">
                  <a:defRPr/>
                </a:pPr>
                <a:r>
                  <a:rPr kumimoji="0" lang="en-US" altLang="zh-TW" sz="1400" dirty="0">
                    <a:latin typeface="+mn-lt"/>
                    <a:ea typeface="新細明體" charset="-120"/>
                  </a:rPr>
                  <a:t>Model</a:t>
                </a:r>
              </a:p>
            </p:txBody>
          </p:sp>
          <p:sp>
            <p:nvSpPr>
              <p:cNvPr id="52244" name="AutoShape 6"/>
              <p:cNvSpPr>
                <a:spLocks noChangeArrowheads="1"/>
              </p:cNvSpPr>
              <p:nvPr/>
            </p:nvSpPr>
            <p:spPr bwMode="auto">
              <a:xfrm>
                <a:off x="3898327" y="1981663"/>
                <a:ext cx="1066438" cy="1218534"/>
              </a:xfrm>
              <a:prstGeom prst="can">
                <a:avLst>
                  <a:gd name="adj" fmla="val 25841"/>
                </a:avLst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 eaLnBrk="0" hangingPunct="0">
                  <a:defRPr/>
                </a:pPr>
                <a:r>
                  <a:rPr kumimoji="0" lang="en-US" altLang="zh-TW" sz="1400" dirty="0">
                    <a:latin typeface="+mn-lt"/>
                    <a:ea typeface="新細明體" charset="-120"/>
                  </a:rPr>
                  <a:t>Term</a:t>
                </a:r>
              </a:p>
              <a:p>
                <a:pPr algn="ctr" eaLnBrk="0" hangingPunct="0">
                  <a:defRPr/>
                </a:pPr>
                <a:r>
                  <a:rPr kumimoji="0" lang="en-US" altLang="zh-TW" sz="1400" dirty="0">
                    <a:latin typeface="+mn-lt"/>
                    <a:ea typeface="新細明體" charset="-120"/>
                  </a:rPr>
                  <a:t>Selection</a:t>
                </a:r>
              </a:p>
              <a:p>
                <a:pPr algn="ctr" eaLnBrk="0" hangingPunct="0">
                  <a:defRPr/>
                </a:pPr>
                <a:r>
                  <a:rPr kumimoji="0" lang="en-US" altLang="zh-TW" sz="1400" dirty="0">
                    <a:latin typeface="+mn-lt"/>
                    <a:ea typeface="新細明體" charset="-120"/>
                  </a:rPr>
                  <a:t>Model</a:t>
                </a:r>
              </a:p>
            </p:txBody>
          </p:sp>
          <p:sp>
            <p:nvSpPr>
              <p:cNvPr id="52245" name="AutoShape 7"/>
              <p:cNvSpPr>
                <a:spLocks noChangeArrowheads="1"/>
              </p:cNvSpPr>
              <p:nvPr/>
            </p:nvSpPr>
            <p:spPr bwMode="auto">
              <a:xfrm>
                <a:off x="6425724" y="1981663"/>
                <a:ext cx="1054109" cy="1218534"/>
              </a:xfrm>
              <a:prstGeom prst="can">
                <a:avLst>
                  <a:gd name="adj" fmla="val 25842"/>
                </a:avLst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 eaLnBrk="0" hangingPunct="0">
                  <a:defRPr/>
                </a:pPr>
                <a:r>
                  <a:rPr kumimoji="0" lang="en-US" altLang="zh-TW" sz="1400" dirty="0">
                    <a:latin typeface="+mn-lt"/>
                    <a:ea typeface="新細明體" charset="-120"/>
                  </a:rPr>
                  <a:t>Title</a:t>
                </a:r>
              </a:p>
              <a:p>
                <a:pPr algn="ctr" eaLnBrk="0" hangingPunct="0">
                  <a:defRPr/>
                </a:pPr>
                <a:r>
                  <a:rPr kumimoji="0" lang="en-US" altLang="zh-TW" sz="1400" dirty="0">
                    <a:latin typeface="+mn-lt"/>
                    <a:ea typeface="新細明體" charset="-120"/>
                  </a:rPr>
                  <a:t>Length</a:t>
                </a:r>
              </a:p>
              <a:p>
                <a:pPr algn="ctr" eaLnBrk="0" hangingPunct="0">
                  <a:defRPr/>
                </a:pPr>
                <a:r>
                  <a:rPr kumimoji="0" lang="en-US" altLang="zh-TW" sz="1400" dirty="0">
                    <a:latin typeface="+mn-lt"/>
                    <a:ea typeface="新細明體" charset="-120"/>
                  </a:rPr>
                  <a:t>Model</a:t>
                </a:r>
              </a:p>
            </p:txBody>
          </p:sp>
        </p:grpSp>
        <p:sp>
          <p:nvSpPr>
            <p:cNvPr id="52229" name="Text Box 9"/>
            <p:cNvSpPr txBox="1">
              <a:spLocks noChangeArrowheads="1"/>
            </p:cNvSpPr>
            <p:nvPr/>
          </p:nvSpPr>
          <p:spPr bwMode="auto">
            <a:xfrm>
              <a:off x="582431" y="5074841"/>
              <a:ext cx="1627159" cy="333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>
                <a:defRPr/>
              </a:pPr>
              <a:r>
                <a:rPr kumimoji="0" lang="en-US" altLang="zh-TW" sz="1400" dirty="0" smtClean="0">
                  <a:latin typeface="+mn-lt"/>
                </a:rPr>
                <a:t>Spoken document</a:t>
              </a:r>
            </a:p>
          </p:txBody>
        </p:sp>
        <p:sp>
          <p:nvSpPr>
            <p:cNvPr id="52230" name="Rectangle 10"/>
            <p:cNvSpPr>
              <a:spLocks noChangeArrowheads="1"/>
            </p:cNvSpPr>
            <p:nvPr/>
          </p:nvSpPr>
          <p:spPr bwMode="auto">
            <a:xfrm>
              <a:off x="2992215" y="4991733"/>
              <a:ext cx="1774795" cy="567185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r>
                <a:rPr kumimoji="0" lang="en-US" altLang="zh-TW" sz="1400" dirty="0" smtClean="0">
                  <a:latin typeface="+mn-lt"/>
                  <a:ea typeface="新細明體" charset="-120"/>
                </a:rPr>
                <a:t>Recognition </a:t>
              </a:r>
              <a:r>
                <a:rPr kumimoji="0" lang="en-US" altLang="zh-TW" sz="1400" dirty="0">
                  <a:latin typeface="+mn-lt"/>
                  <a:ea typeface="新細明體" charset="-120"/>
                </a:rPr>
                <a:t>and </a:t>
              </a:r>
            </a:p>
            <a:p>
              <a:pPr algn="ctr" eaLnBrk="0" hangingPunct="0">
                <a:defRPr/>
              </a:pPr>
              <a:r>
                <a:rPr kumimoji="0" lang="en-US" altLang="zh-TW" sz="1400" dirty="0" smtClean="0">
                  <a:latin typeface="+mn-lt"/>
                  <a:ea typeface="新細明體" charset="-120"/>
                </a:rPr>
                <a:t>Summarization</a:t>
              </a:r>
              <a:endParaRPr kumimoji="0" lang="en-US" altLang="zh-TW" sz="1400" dirty="0">
                <a:latin typeface="+mn-lt"/>
                <a:ea typeface="新細明體" charset="-120"/>
              </a:endParaRPr>
            </a:p>
          </p:txBody>
        </p:sp>
        <p:sp>
          <p:nvSpPr>
            <p:cNvPr id="52231" name="Rectangle 11"/>
            <p:cNvSpPr>
              <a:spLocks noChangeArrowheads="1"/>
            </p:cNvSpPr>
            <p:nvPr/>
          </p:nvSpPr>
          <p:spPr bwMode="auto">
            <a:xfrm>
              <a:off x="5809978" y="4835638"/>
              <a:ext cx="1203304" cy="858725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kumimoji="0" lang="en-US" altLang="zh-TW" sz="1400">
                  <a:latin typeface="+mn-lt"/>
                  <a:ea typeface="新細明體" charset="-120"/>
                </a:rPr>
                <a:t>Viterbi</a:t>
              </a:r>
            </a:p>
            <a:p>
              <a:pPr algn="ctr" eaLnBrk="0" hangingPunct="0">
                <a:defRPr/>
              </a:pPr>
              <a:r>
                <a:rPr kumimoji="0" lang="en-US" altLang="zh-TW" sz="1400">
                  <a:latin typeface="+mn-lt"/>
                  <a:ea typeface="新細明體" charset="-120"/>
                </a:rPr>
                <a:t>Algorithm</a:t>
              </a:r>
            </a:p>
          </p:txBody>
        </p:sp>
        <p:sp>
          <p:nvSpPr>
            <p:cNvPr id="52232" name="Text Box 13"/>
            <p:cNvSpPr txBox="1">
              <a:spLocks noChangeArrowheads="1"/>
            </p:cNvSpPr>
            <p:nvPr/>
          </p:nvSpPr>
          <p:spPr bwMode="auto">
            <a:xfrm>
              <a:off x="7835593" y="4978471"/>
              <a:ext cx="722301" cy="567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defRPr/>
              </a:pPr>
              <a:r>
                <a:rPr kumimoji="0" lang="en-US" altLang="zh-TW" sz="1400" dirty="0" smtClean="0">
                  <a:latin typeface="+mn-lt"/>
                </a:rPr>
                <a:t>Output</a:t>
              </a:r>
            </a:p>
            <a:p>
              <a:pPr algn="ctr">
                <a:defRPr/>
              </a:pPr>
              <a:r>
                <a:rPr kumimoji="0" lang="en-US" altLang="zh-TW" sz="1400" dirty="0" smtClean="0">
                  <a:latin typeface="+mn-lt"/>
                </a:rPr>
                <a:t>Title</a:t>
              </a:r>
            </a:p>
          </p:txBody>
        </p:sp>
        <p:sp>
          <p:nvSpPr>
            <p:cNvPr id="52233" name="Line 14"/>
            <p:cNvSpPr>
              <a:spLocks noChangeShapeType="1"/>
            </p:cNvSpPr>
            <p:nvPr/>
          </p:nvSpPr>
          <p:spPr bwMode="auto">
            <a:xfrm flipV="1">
              <a:off x="4776534" y="5264140"/>
              <a:ext cx="1000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  <p:sp>
          <p:nvSpPr>
            <p:cNvPr id="52234" name="Text Box 15"/>
            <p:cNvSpPr txBox="1">
              <a:spLocks noChangeArrowheads="1"/>
            </p:cNvSpPr>
            <p:nvPr/>
          </p:nvSpPr>
          <p:spPr bwMode="auto">
            <a:xfrm>
              <a:off x="4833683" y="4914799"/>
              <a:ext cx="1095356" cy="339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>
                <a:defRPr/>
              </a:pPr>
              <a:r>
                <a:rPr kumimoji="0" lang="en-US" altLang="zh-TW" sz="1400" dirty="0" smtClean="0">
                  <a:latin typeface="+mn-lt"/>
                </a:rPr>
                <a:t>Summary</a:t>
              </a:r>
            </a:p>
          </p:txBody>
        </p:sp>
        <p:sp>
          <p:nvSpPr>
            <p:cNvPr id="52237" name="AutoShape 21"/>
            <p:cNvSpPr>
              <a:spLocks noChangeArrowheads="1"/>
            </p:cNvSpPr>
            <p:nvPr/>
          </p:nvSpPr>
          <p:spPr bwMode="auto">
            <a:xfrm>
              <a:off x="3089050" y="3486457"/>
              <a:ext cx="692138" cy="251251"/>
            </a:xfrm>
            <a:prstGeom prst="leftRightArrow">
              <a:avLst>
                <a:gd name="adj1" fmla="val 50000"/>
                <a:gd name="adj2" fmla="val 50476"/>
              </a:avLst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  <p:sp>
          <p:nvSpPr>
            <p:cNvPr id="52238" name="AutoShape 22"/>
            <p:cNvSpPr>
              <a:spLocks noChangeArrowheads="1"/>
            </p:cNvSpPr>
            <p:nvPr/>
          </p:nvSpPr>
          <p:spPr bwMode="auto">
            <a:xfrm>
              <a:off x="6202084" y="4217836"/>
              <a:ext cx="180972" cy="585104"/>
            </a:xfrm>
            <a:prstGeom prst="upDownArrow">
              <a:avLst>
                <a:gd name="adj1" fmla="val 50000"/>
                <a:gd name="adj2" fmla="val 69600"/>
              </a:avLst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 flipV="1">
              <a:off x="2185778" y="5264140"/>
              <a:ext cx="7778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V="1">
              <a:off x="7027570" y="5286512"/>
              <a:ext cx="8159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TW" altLang="en-US" sz="1400">
                <a:latin typeface="+mn-lt"/>
                <a:ea typeface="新細明體" charset="-120"/>
              </a:endParaRPr>
            </a:p>
          </p:txBody>
        </p:sp>
      </p:grpSp>
      <p:sp>
        <p:nvSpPr>
          <p:cNvPr id="21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1079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079500"/>
            <a:ext cx="9132888" cy="23083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altLang="zh-TW" sz="2600" dirty="0" smtClean="0"/>
              <a:t>Example 1: retrieved results clustered by Latent Topics and organized in a two-dimensional tree structure (multi-layered map)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each cluster labeled by a set of key terms representing a group of retrieved documents/segments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each cluster expanded into a map in the next layer</a:t>
            </a:r>
          </a:p>
        </p:txBody>
      </p:sp>
      <p:grpSp>
        <p:nvGrpSpPr>
          <p:cNvPr id="149511" name="Group 43"/>
          <p:cNvGrpSpPr>
            <a:grpSpLocks noChangeAspect="1"/>
          </p:cNvGrpSpPr>
          <p:nvPr/>
        </p:nvGrpSpPr>
        <p:grpSpPr bwMode="auto">
          <a:xfrm>
            <a:off x="1630363" y="3505200"/>
            <a:ext cx="3779837" cy="2632075"/>
            <a:chOff x="691" y="2540"/>
            <a:chExt cx="1578" cy="1156"/>
          </a:xfrm>
        </p:grpSpPr>
        <p:grpSp>
          <p:nvGrpSpPr>
            <p:cNvPr id="98311" name="Group 8"/>
            <p:cNvGrpSpPr>
              <a:grpSpLocks/>
            </p:cNvGrpSpPr>
            <p:nvPr/>
          </p:nvGrpSpPr>
          <p:grpSpPr bwMode="auto">
            <a:xfrm>
              <a:off x="691" y="2540"/>
              <a:ext cx="986" cy="680"/>
              <a:chOff x="2094" y="2614"/>
              <a:chExt cx="986" cy="680"/>
            </a:xfrm>
          </p:grpSpPr>
          <p:sp>
            <p:nvSpPr>
              <p:cNvPr id="98327" name="AutoShape 9"/>
              <p:cNvSpPr>
                <a:spLocks noChangeArrowheads="1"/>
              </p:cNvSpPr>
              <p:nvPr/>
            </p:nvSpPr>
            <p:spPr bwMode="auto">
              <a:xfrm>
                <a:off x="2094" y="2885"/>
                <a:ext cx="980" cy="408"/>
              </a:xfrm>
              <a:prstGeom prst="parallelogram">
                <a:avLst>
                  <a:gd name="adj" fmla="val 60049"/>
                </a:avLst>
              </a:prstGeom>
              <a:solidFill>
                <a:srgbClr val="FFCC99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28" name="Oval 10"/>
              <p:cNvSpPr>
                <a:spLocks noChangeArrowheads="1"/>
              </p:cNvSpPr>
              <p:nvPr/>
            </p:nvSpPr>
            <p:spPr bwMode="auto">
              <a:xfrm>
                <a:off x="2361" y="2922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29" name="Oval 11"/>
              <p:cNvSpPr>
                <a:spLocks noChangeArrowheads="1"/>
              </p:cNvSpPr>
              <p:nvPr/>
            </p:nvSpPr>
            <p:spPr bwMode="auto">
              <a:xfrm>
                <a:off x="2569" y="2920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30" name="Oval 12"/>
              <p:cNvSpPr>
                <a:spLocks noChangeArrowheads="1"/>
              </p:cNvSpPr>
              <p:nvPr/>
            </p:nvSpPr>
            <p:spPr bwMode="auto">
              <a:xfrm>
                <a:off x="2795" y="2920"/>
                <a:ext cx="165" cy="90"/>
              </a:xfrm>
              <a:prstGeom prst="ellipse">
                <a:avLst/>
              </a:prstGeom>
              <a:solidFill>
                <a:srgbClr val="FF6600">
                  <a:alpha val="78038"/>
                </a:srgbClr>
              </a:solidFill>
              <a:ln w="6350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31" name="Oval 13"/>
              <p:cNvSpPr>
                <a:spLocks noChangeArrowheads="1"/>
              </p:cNvSpPr>
              <p:nvPr/>
            </p:nvSpPr>
            <p:spPr bwMode="auto">
              <a:xfrm>
                <a:off x="2259" y="3056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32" name="Oval 14"/>
              <p:cNvSpPr>
                <a:spLocks noChangeArrowheads="1"/>
              </p:cNvSpPr>
              <p:nvPr/>
            </p:nvSpPr>
            <p:spPr bwMode="auto">
              <a:xfrm>
                <a:off x="2467" y="3054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33" name="Oval 15"/>
              <p:cNvSpPr>
                <a:spLocks noChangeArrowheads="1"/>
              </p:cNvSpPr>
              <p:nvPr/>
            </p:nvSpPr>
            <p:spPr bwMode="auto">
              <a:xfrm>
                <a:off x="2693" y="3054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34" name="Oval 16"/>
              <p:cNvSpPr>
                <a:spLocks noChangeArrowheads="1"/>
              </p:cNvSpPr>
              <p:nvPr/>
            </p:nvSpPr>
            <p:spPr bwMode="auto">
              <a:xfrm>
                <a:off x="2185" y="3182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35" name="Oval 17"/>
              <p:cNvSpPr>
                <a:spLocks noChangeArrowheads="1"/>
              </p:cNvSpPr>
              <p:nvPr/>
            </p:nvSpPr>
            <p:spPr bwMode="auto">
              <a:xfrm>
                <a:off x="2393" y="3180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36" name="Oval 18"/>
              <p:cNvSpPr>
                <a:spLocks noChangeArrowheads="1"/>
              </p:cNvSpPr>
              <p:nvPr/>
            </p:nvSpPr>
            <p:spPr bwMode="auto">
              <a:xfrm>
                <a:off x="2619" y="3180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37" name="Line 19"/>
              <p:cNvSpPr>
                <a:spLocks noChangeShapeType="1"/>
              </p:cNvSpPr>
              <p:nvPr/>
            </p:nvSpPr>
            <p:spPr bwMode="auto">
              <a:xfrm flipH="1">
                <a:off x="2096" y="2614"/>
                <a:ext cx="330" cy="67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8338" name="Line 20"/>
              <p:cNvSpPr>
                <a:spLocks noChangeShapeType="1"/>
              </p:cNvSpPr>
              <p:nvPr/>
            </p:nvSpPr>
            <p:spPr bwMode="auto">
              <a:xfrm flipH="1">
                <a:off x="2340" y="2614"/>
                <a:ext cx="86" cy="26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8339" name="Line 21"/>
              <p:cNvSpPr>
                <a:spLocks noChangeShapeType="1"/>
              </p:cNvSpPr>
              <p:nvPr/>
            </p:nvSpPr>
            <p:spPr bwMode="auto">
              <a:xfrm>
                <a:off x="2426" y="2614"/>
                <a:ext cx="402" cy="68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8340" name="Line 22"/>
              <p:cNvSpPr>
                <a:spLocks noChangeShapeType="1"/>
              </p:cNvSpPr>
              <p:nvPr/>
            </p:nvSpPr>
            <p:spPr bwMode="auto">
              <a:xfrm>
                <a:off x="2426" y="2614"/>
                <a:ext cx="654" cy="27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8312" name="Group 23"/>
            <p:cNvGrpSpPr>
              <a:grpSpLocks/>
            </p:cNvGrpSpPr>
            <p:nvPr/>
          </p:nvGrpSpPr>
          <p:grpSpPr bwMode="auto">
            <a:xfrm>
              <a:off x="1277" y="2934"/>
              <a:ext cx="992" cy="762"/>
              <a:chOff x="2680" y="3008"/>
              <a:chExt cx="992" cy="762"/>
            </a:xfrm>
          </p:grpSpPr>
          <p:sp>
            <p:nvSpPr>
              <p:cNvPr id="98313" name="AutoShape 24"/>
              <p:cNvSpPr>
                <a:spLocks noChangeArrowheads="1"/>
              </p:cNvSpPr>
              <p:nvPr/>
            </p:nvSpPr>
            <p:spPr bwMode="auto">
              <a:xfrm>
                <a:off x="2686" y="3357"/>
                <a:ext cx="980" cy="408"/>
              </a:xfrm>
              <a:prstGeom prst="parallelogram">
                <a:avLst>
                  <a:gd name="adj" fmla="val 60049"/>
                </a:avLst>
              </a:prstGeom>
              <a:solidFill>
                <a:srgbClr val="FFFF99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14" name="Oval 25"/>
              <p:cNvSpPr>
                <a:spLocks noChangeArrowheads="1"/>
              </p:cNvSpPr>
              <p:nvPr/>
            </p:nvSpPr>
            <p:spPr bwMode="auto">
              <a:xfrm>
                <a:off x="2953" y="3394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15" name="Oval 26"/>
              <p:cNvSpPr>
                <a:spLocks noChangeArrowheads="1"/>
              </p:cNvSpPr>
              <p:nvPr/>
            </p:nvSpPr>
            <p:spPr bwMode="auto">
              <a:xfrm>
                <a:off x="3161" y="3392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16" name="Oval 27"/>
              <p:cNvSpPr>
                <a:spLocks noChangeArrowheads="1"/>
              </p:cNvSpPr>
              <p:nvPr/>
            </p:nvSpPr>
            <p:spPr bwMode="auto">
              <a:xfrm>
                <a:off x="3387" y="3392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17" name="Oval 28"/>
              <p:cNvSpPr>
                <a:spLocks noChangeArrowheads="1"/>
              </p:cNvSpPr>
              <p:nvPr/>
            </p:nvSpPr>
            <p:spPr bwMode="auto">
              <a:xfrm>
                <a:off x="2851" y="3528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18" name="Oval 29"/>
              <p:cNvSpPr>
                <a:spLocks noChangeArrowheads="1"/>
              </p:cNvSpPr>
              <p:nvPr/>
            </p:nvSpPr>
            <p:spPr bwMode="auto">
              <a:xfrm>
                <a:off x="3059" y="3526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19" name="Oval 30"/>
              <p:cNvSpPr>
                <a:spLocks noChangeArrowheads="1"/>
              </p:cNvSpPr>
              <p:nvPr/>
            </p:nvSpPr>
            <p:spPr bwMode="auto">
              <a:xfrm>
                <a:off x="3285" y="3526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20" name="Oval 31"/>
              <p:cNvSpPr>
                <a:spLocks noChangeArrowheads="1"/>
              </p:cNvSpPr>
              <p:nvPr/>
            </p:nvSpPr>
            <p:spPr bwMode="auto">
              <a:xfrm>
                <a:off x="2777" y="3654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21" name="Oval 32"/>
              <p:cNvSpPr>
                <a:spLocks noChangeArrowheads="1"/>
              </p:cNvSpPr>
              <p:nvPr/>
            </p:nvSpPr>
            <p:spPr bwMode="auto">
              <a:xfrm>
                <a:off x="2985" y="3652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22" name="Oval 33"/>
              <p:cNvSpPr>
                <a:spLocks noChangeArrowheads="1"/>
              </p:cNvSpPr>
              <p:nvPr/>
            </p:nvSpPr>
            <p:spPr bwMode="auto">
              <a:xfrm>
                <a:off x="3211" y="3652"/>
                <a:ext cx="165" cy="90"/>
              </a:xfrm>
              <a:prstGeom prst="ellipse">
                <a:avLst/>
              </a:prstGeom>
              <a:noFill/>
              <a:ln w="63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323" name="Line 34"/>
              <p:cNvSpPr>
                <a:spLocks noChangeShapeType="1"/>
              </p:cNvSpPr>
              <p:nvPr/>
            </p:nvSpPr>
            <p:spPr bwMode="auto">
              <a:xfrm flipH="1">
                <a:off x="2680" y="3008"/>
                <a:ext cx="215" cy="76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8324" name="Line 35"/>
              <p:cNvSpPr>
                <a:spLocks noChangeShapeType="1"/>
              </p:cNvSpPr>
              <p:nvPr/>
            </p:nvSpPr>
            <p:spPr bwMode="auto">
              <a:xfrm>
                <a:off x="2900" y="3011"/>
                <a:ext cx="32" cy="34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8325" name="Line 36"/>
              <p:cNvSpPr>
                <a:spLocks noChangeShapeType="1"/>
              </p:cNvSpPr>
              <p:nvPr/>
            </p:nvSpPr>
            <p:spPr bwMode="auto">
              <a:xfrm>
                <a:off x="2905" y="3012"/>
                <a:ext cx="515" cy="7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8326" name="Line 37"/>
              <p:cNvSpPr>
                <a:spLocks noChangeShapeType="1"/>
              </p:cNvSpPr>
              <p:nvPr/>
            </p:nvSpPr>
            <p:spPr bwMode="auto">
              <a:xfrm>
                <a:off x="2909" y="3009"/>
                <a:ext cx="763" cy="34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98309" name="Rectangle 2"/>
          <p:cNvSpPr txBox="1">
            <a:spLocks noChangeArrowheads="1"/>
          </p:cNvSpPr>
          <p:nvPr/>
        </p:nvSpPr>
        <p:spPr bwMode="auto">
          <a:xfrm>
            <a:off x="0" y="76200"/>
            <a:ext cx="91328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 b="1">
                <a:latin typeface="Times New Roman" pitchFamily="18" charset="0"/>
                <a:cs typeface="Times New Roman" pitchFamily="18" charset="0"/>
              </a:rPr>
              <a:t>Semantic Structuring (1/2)</a:t>
            </a:r>
          </a:p>
        </p:txBody>
      </p:sp>
      <p:sp>
        <p:nvSpPr>
          <p:cNvPr id="35" name="Line 2"/>
          <p:cNvSpPr>
            <a:spLocks noChangeShapeType="1"/>
          </p:cNvSpPr>
          <p:nvPr/>
        </p:nvSpPr>
        <p:spPr bwMode="auto">
          <a:xfrm>
            <a:off x="0" y="8509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7640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9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9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4|0.1|0.1|0.1|0.1"/>
</p:tagLst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>
          <a:spcBef>
            <a:spcPct val="50000"/>
          </a:spcBef>
          <a:defRPr sz="3200" spc="-150" dirty="0">
            <a:solidFill>
              <a:srgbClr val="000000"/>
            </a:solidFill>
            <a:latin typeface="華康魏碑體" panose="03000709000000000000" pitchFamily="65" charset="-120"/>
            <a:ea typeface="華康魏碑體" panose="03000709000000000000" pitchFamily="65" charset="-12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3777</Words>
  <Application>Microsoft Office PowerPoint</Application>
  <PresentationFormat>如螢幕大小 (4:3)</PresentationFormat>
  <Paragraphs>953</Paragraphs>
  <Slides>49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49</vt:i4>
      </vt:variant>
    </vt:vector>
  </HeadingPairs>
  <TitlesOfParts>
    <vt:vector size="65" baseType="lpstr">
      <vt:lpstr>MS PGothic</vt:lpstr>
      <vt:lpstr>MS PMincho</vt:lpstr>
      <vt:lpstr>華康隸書體</vt:lpstr>
      <vt:lpstr>華康隸書體W5</vt:lpstr>
      <vt:lpstr>華康魏碑體</vt:lpstr>
      <vt:lpstr>微軟正黑體</vt:lpstr>
      <vt:lpstr>新細明體</vt:lpstr>
      <vt:lpstr>標楷體</vt:lpstr>
      <vt:lpstr>Arial</vt:lpstr>
      <vt:lpstr>Calibri</vt:lpstr>
      <vt:lpstr>Cambria Math</vt:lpstr>
      <vt:lpstr>Georgia</vt:lpstr>
      <vt:lpstr>Times New Roman</vt:lpstr>
      <vt:lpstr>Wingdings</vt:lpstr>
      <vt:lpstr>1_Office 佈景主題</vt:lpstr>
      <vt:lpstr>2_Office 佈景主題</vt:lpstr>
      <vt:lpstr>PowerPoint 簡報</vt:lpstr>
      <vt:lpstr>User-Content Interaction for Spoken Content Retrieval</vt:lpstr>
      <vt:lpstr>Multi-media/Spoken Document Understanding and Organization</vt:lpstr>
      <vt:lpstr>Integration Relationships among the Involved Technology Areas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Spoken Document Summarization</vt:lpstr>
      <vt:lpstr>Spoken Document Summarization</vt:lpstr>
      <vt:lpstr>Unsupervised Approach: Maximum Margin Relevance (MMR)</vt:lpstr>
      <vt:lpstr>Supervised Approach: SVM or Similar</vt:lpstr>
      <vt:lpstr>Domain Adaptation of Supervised Approach </vt:lpstr>
      <vt:lpstr>Domain Adaptation of Supervised Approach </vt:lpstr>
      <vt:lpstr>Domain Adaptation of Supervised Approach </vt:lpstr>
      <vt:lpstr>Document Summarization</vt:lpstr>
      <vt:lpstr>Document Summarization</vt:lpstr>
      <vt:lpstr>Abstractive Summarization (1/4) </vt:lpstr>
      <vt:lpstr>Abstractive Summarization (2/4)</vt:lpstr>
      <vt:lpstr>Abstractive Summarization (3/4)</vt:lpstr>
      <vt:lpstr>Abstractive Summarization (3/4)</vt:lpstr>
      <vt:lpstr>Abstractive Summarization (3/4)</vt:lpstr>
      <vt:lpstr>Abstractive Summarization (4/4) </vt:lpstr>
      <vt:lpstr>Abstractive Summarization (4/4)</vt:lpstr>
      <vt:lpstr>Sequence-to-Sequence Learning (1/3) </vt:lpstr>
      <vt:lpstr>Sequence-to-Sequence Learning (2/3) </vt:lpstr>
      <vt:lpstr>Sequence-to-Sequence Learning (3/3) </vt:lpstr>
      <vt:lpstr>End-to-end Deep Learning for Speech Recognition</vt:lpstr>
      <vt:lpstr>PowerPoint 簡報</vt:lpstr>
      <vt:lpstr>PowerPoint 簡報</vt:lpstr>
      <vt:lpstr>Markov Decision Process (MDP)</vt:lpstr>
      <vt:lpstr>Multi-modal Interactive  Dialogue</vt:lpstr>
      <vt:lpstr>Reinforcement Learning</vt:lpstr>
      <vt:lpstr>Question-Answering (QA) in Speech </vt:lpstr>
      <vt:lpstr>Three Types of QA</vt:lpstr>
      <vt:lpstr>Factoid QA</vt:lpstr>
      <vt:lpstr>Factoid QA – Question Processing </vt:lpstr>
      <vt:lpstr>An Example Factoid QA</vt:lpstr>
      <vt:lpstr>Definitional QA</vt:lpstr>
      <vt:lpstr>References</vt:lpstr>
      <vt:lpstr>PowerPoint 簡報</vt:lpstr>
      <vt:lpstr>PowerPoint 簡報</vt:lpstr>
      <vt:lpstr>References</vt:lpstr>
      <vt:lpstr>Reference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Lab</cp:lastModifiedBy>
  <cp:revision>233</cp:revision>
  <cp:lastPrinted>2018-11-19T23:58:02Z</cp:lastPrinted>
  <dcterms:created xsi:type="dcterms:W3CDTF">2013-01-13T14:50:10Z</dcterms:created>
  <dcterms:modified xsi:type="dcterms:W3CDTF">2019-10-09T02:15:52Z</dcterms:modified>
</cp:coreProperties>
</file>