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34" r:id="rId2"/>
    <p:sldId id="380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81" r:id="rId14"/>
    <p:sldId id="384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400" r:id="rId24"/>
    <p:sldId id="394" r:id="rId25"/>
    <p:sldId id="395" r:id="rId26"/>
    <p:sldId id="396" r:id="rId27"/>
    <p:sldId id="397" r:id="rId28"/>
    <p:sldId id="398" r:id="rId29"/>
    <p:sldId id="399" r:id="rId30"/>
    <p:sldId id="358" r:id="rId31"/>
    <p:sldId id="359" r:id="rId32"/>
    <p:sldId id="360" r:id="rId33"/>
    <p:sldId id="361" r:id="rId34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62" autoAdjust="0"/>
  </p:normalViewPr>
  <p:slideViewPr>
    <p:cSldViewPr>
      <p:cViewPr varScale="1">
        <p:scale>
          <a:sx n="86" d="100"/>
          <a:sy n="86" d="100"/>
        </p:scale>
        <p:origin x="1788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269" y="-8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12.0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75C0C-6D60-4B5E-8369-3D35983C6265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2019/10/09</a:t>
            </a:fld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BFA6-54F2-4F22-93FB-14578DCAB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681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37E47FF-8A2A-4715-93C0-8680D5D2367E}" type="datetimeFigureOut">
              <a:rPr lang="en-US"/>
              <a:pPr>
                <a:defRPr/>
              </a:pPr>
              <a:t>10/9/2019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031944-1DB9-4072-8853-73C415D05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41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itchFamily="34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4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As speech technology matures,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field of CALL develops very rapidly in recent decades.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We take spoken language education for example,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CAPT is one of the popular sub-fields.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Lots of researches have focused on measuring the pronunciation performance of a language learner by computer.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scores the utterance produced by the speaker on sentence or word level.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Another group of people put their emphasis on pinpointing the pronunciation error made by the learners,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giving feedback on where and how the learner goes wrong.</a:t>
            </a:r>
          </a:p>
          <a:p>
            <a:pPr eaLnBrk="1" hangingPunct="1"/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DC5D9D54-8F9B-A342-9FEA-F43B6A33685E}" type="slidenum">
              <a:rPr kumimoji="0" lang="zh-TW" altLang="en-US" sz="1200"/>
              <a:pPr eaLnBrk="1" hangingPunct="1"/>
              <a:t>14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As speech technology matures,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field of CALL develops very rapidly in recent decades.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We take spoken language education for example,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CAPT is one of the popular sub-fields.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Lots of researches have focused on measuring the pronunciation performance of a language learner by computer.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scores the utterance produced by the speaker on sentence or word level.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Another group of people put their emphasis on pinpointing the pronunciation error made by the learners,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giving feedback on where and how the learner goes wrong.</a:t>
            </a:r>
          </a:p>
          <a:p>
            <a:pPr eaLnBrk="1" hangingPunct="1"/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DC5D9D54-8F9B-A342-9FEA-F43B6A33685E}" type="slidenum">
              <a:rPr kumimoji="0" lang="zh-TW" altLang="en-US" sz="1200"/>
              <a:pPr eaLnBrk="1" hangingPunct="1"/>
              <a:t>15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As speech technology matures,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field of CALL develops very rapidly in recent decades.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We take spoken language education for example,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CAPT is one of the popular sub-fields.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Lots of researches have focused on measuring the pronunciation performance of a language learner by computer.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scores the utterance produced by the speaker on sentence or word level.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Another group of people put their emphasis on pinpointing the pronunciation error made by the learners,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giving feedback on where and how the learner goes wrong.</a:t>
            </a:r>
          </a:p>
          <a:p>
            <a:pPr eaLnBrk="1" hangingPunct="1"/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DC5D9D54-8F9B-A342-9FEA-F43B6A33685E}" type="slidenum">
              <a:rPr kumimoji="0" lang="zh-TW" altLang="en-US" sz="1200"/>
              <a:pPr eaLnBrk="1" hangingPunct="1"/>
              <a:t>16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As speech technology matures,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field of CALL develops very rapidly in recent decades.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We take spoken language education for example,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CAPT is one of the popular sub-fields.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Lots of researches have focused on measuring the pronunciation performance of a language learner by computer.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scores the utterance produced by the speaker on sentence or word level.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Another group of people put their emphasis on pinpointing the pronunciation error made by the learners,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giving feedback on where and how the learner goes wrong.</a:t>
            </a:r>
          </a:p>
          <a:p>
            <a:pPr eaLnBrk="1" hangingPunct="1"/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DC5D9D54-8F9B-A342-9FEA-F43B6A33685E}" type="slidenum">
              <a:rPr kumimoji="0" lang="zh-TW" altLang="en-US" sz="1200"/>
              <a:pPr eaLnBrk="1" hangingPunct="1"/>
              <a:t>17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We set the interaction between the human and the computer in forms of dialogue game.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A tree-structured turn-taking dialogue between two people is proposed.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It is provided by ICLP at NTU.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The whole script is in restaurant scenario,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and 9 sub-dialogues with successive topics are cascaded.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There are 176 turns and more than 400 sent. in all.</a:t>
            </a:r>
          </a:p>
          <a:p>
            <a:pPr eaLnBrk="1" hangingPunct="1"/>
            <a:endParaRPr lang="zh-TW" altLang="en-US" dirty="0">
              <a:latin typeface="Calibri" charset="0"/>
              <a:ea typeface="新細明體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9E6E48B0-1240-1A4D-A47F-98F81BA02388}" type="slidenum">
              <a:rPr kumimoji="0" lang="zh-TW" altLang="en-US" sz="1200"/>
              <a:pPr eaLnBrk="1" hangingPunct="1"/>
              <a:t>18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We set the interaction between the human and the computer in forms of dialogue game.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 tree-structured turn-taking dialogue between two people is proposed.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is provided by ICLP at NTU.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whole script is in restaurant scenario,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and 9 sub-dialogues with successive topics are cascaded.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There are 176 turns and more than 400 sent. in all.</a:t>
            </a:r>
          </a:p>
          <a:p>
            <a:pPr eaLnBrk="1" hangingPunct="1"/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9E6E48B0-1240-1A4D-A47F-98F81BA02388}" type="slidenum">
              <a:rPr kumimoji="0" lang="zh-TW" altLang="en-US" sz="1200"/>
              <a:pPr eaLnBrk="1" hangingPunct="1"/>
              <a:t>19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In this dialogue segment, after the user produce an utterance,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The system get to know learner status, that is, the score of every units marked by NTU Chinese.</a:t>
            </a:r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9FFB4A23-664E-FE45-A8AE-90F255519BFC}" type="slidenum">
              <a:rPr kumimoji="0" lang="zh-TW" altLang="en-US" sz="1200"/>
              <a:pPr eaLnBrk="1" hangingPunct="1"/>
              <a:t>20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tries to select user’s next sentence in order to provide practice on weak units previously produced by the user.</a:t>
            </a:r>
            <a:br>
              <a:rPr lang="en-US" altLang="zh-TW">
                <a:latin typeface="Calibri" charset="0"/>
                <a:ea typeface="新細明體" charset="0"/>
              </a:rPr>
            </a:br>
            <a:r>
              <a:rPr lang="en-US" altLang="zh-TW">
                <a:latin typeface="Calibri" charset="0"/>
                <a:ea typeface="新細明體" charset="0"/>
              </a:rPr>
              <a:t>Then it reply with the corresponding sentence.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So this is the objective and how we wish the system to act.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In the next slide, we’ll talk about how to cast this system on an mathematical framework.</a:t>
            </a:r>
            <a:endParaRPr lang="zh-TW" altLang="en-US">
              <a:latin typeface="Calibri" charset="0"/>
              <a:ea typeface="新細明體" charset="0"/>
            </a:endParaRPr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B6E30B26-39FF-B647-971C-99F710DD93C6}" type="slidenum">
              <a:rPr kumimoji="0" lang="zh-TW" altLang="en-US" sz="1200"/>
              <a:pPr eaLnBrk="1" hangingPunct="1"/>
              <a:t>21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Markov decision process, 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It is a mathematical framework for decision making problem, and contains some parameters.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State, it indicates the system’s situation.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Action, a set of action the system can take in certain state.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Reward, this is a measurement of how good an action is taken at a state.</a:t>
            </a:r>
          </a:p>
          <a:p>
            <a:pPr eaLnBrk="1" hangingPunct="1"/>
            <a:endParaRPr lang="en-US" altLang="zh-TW" dirty="0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And the goal of this setting is to come out with a policy that can maximize the expected total reward.</a:t>
            </a:r>
          </a:p>
          <a:p>
            <a:pPr eaLnBrk="1" hangingPunct="1"/>
            <a:r>
              <a:rPr lang="en-US" altLang="zh-TW" dirty="0">
                <a:latin typeface="Calibri" charset="0"/>
                <a:ea typeface="新細明體" charset="0"/>
              </a:rPr>
              <a:t>And policy is a mapping from state to action, it decide which action to take in a certain state.</a:t>
            </a:r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DE3A6DC2-0757-A049-ABE5-DC2B84D19A67}" type="slidenum">
              <a:rPr kumimoji="0" lang="zh-TW" altLang="en-US" sz="1200"/>
              <a:pPr eaLnBrk="1" hangingPunct="1"/>
              <a:t>22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Markov decision process, 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It is a mathematical framework for decision making problem, and contains some parameters.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State, it indicates the system’s situation.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Action, a set of action the system can take in certain state.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Reward, this is a measurement of how good an action is taken at a state.</a:t>
            </a:r>
          </a:p>
          <a:p>
            <a:pPr eaLnBrk="1" hangingPunct="1"/>
            <a:endParaRPr lang="en-US" altLang="zh-TW">
              <a:latin typeface="Calibri" charset="0"/>
              <a:ea typeface="新細明體" charset="0"/>
            </a:endParaRP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And the goal of this setting is to come out with a policy that can maximize the expected total reward.</a:t>
            </a:r>
          </a:p>
          <a:p>
            <a:pPr eaLnBrk="1" hangingPunct="1"/>
            <a:r>
              <a:rPr lang="en-US" altLang="zh-TW">
                <a:latin typeface="Calibri" charset="0"/>
                <a:ea typeface="新細明體" charset="0"/>
              </a:rPr>
              <a:t>And policy is a mapping from state to action, it decide which action to take in a certain state.</a:t>
            </a:r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BA91126E-9FB2-5144-BE84-001CF3343C71}" type="slidenum">
              <a:rPr kumimoji="0" lang="zh-TW" altLang="en-US" sz="1200"/>
              <a:pPr eaLnBrk="1" hangingPunct="1"/>
              <a:t>24</a:t>
            </a:fld>
            <a:endParaRPr kumimoji="0" lang="zh-TW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3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30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/>
              <a:t>Markov decision process, </a:t>
            </a:r>
          </a:p>
          <a:p>
            <a:pPr eaLnBrk="1" hangingPunct="1"/>
            <a:r>
              <a:rPr lang="en-US" altLang="zh-TW" smtClean="0"/>
              <a:t>It is a mathematical framework for decision making problem, and contains some parameters.</a:t>
            </a:r>
          </a:p>
          <a:p>
            <a:pPr eaLnBrk="1" hangingPunct="1"/>
            <a:r>
              <a:rPr lang="en-US" altLang="zh-TW" smtClean="0"/>
              <a:t>State, it indicates the system’s situation.</a:t>
            </a:r>
          </a:p>
          <a:p>
            <a:pPr eaLnBrk="1" hangingPunct="1"/>
            <a:r>
              <a:rPr lang="en-US" altLang="zh-TW" smtClean="0"/>
              <a:t>Action, a set of action the system can take in certain state.</a:t>
            </a:r>
          </a:p>
          <a:p>
            <a:pPr eaLnBrk="1" hangingPunct="1"/>
            <a:r>
              <a:rPr lang="en-US" altLang="zh-TW" smtClean="0"/>
              <a:t>Reward, this is a measurement of how good an action is taken at a state.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And the goal of this setting is to come out with a policy that can maximize the expected total reward.</a:t>
            </a:r>
          </a:p>
          <a:p>
            <a:pPr eaLnBrk="1" hangingPunct="1"/>
            <a:r>
              <a:rPr lang="en-US" altLang="zh-TW" smtClean="0"/>
              <a:t>And policy is a mapping from state to action, it decide which action to take in a certain state.</a:t>
            </a:r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F9BB1B61-0BEE-4E0F-9845-16B0D5D51C59}" type="slidenum">
              <a:rPr kumimoji="0" lang="zh-TW" altLang="en-US" sz="1200"/>
              <a:pPr eaLnBrk="1" hangingPunct="1"/>
              <a:t>32</a:t>
            </a:fld>
            <a:endParaRPr kumimoji="0" lang="zh-TW" altLang="en-US" sz="120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33E35D2A-0A8A-41D3-A199-4845461AFB05}" type="slidenum">
              <a:rPr lang="en-US" altLang="zh-TW" sz="1200">
                <a:solidFill>
                  <a:srgbClr val="000000"/>
                </a:solidFill>
                <a:latin typeface="Arial" pitchFamily="34" charset="0"/>
              </a:rPr>
              <a:pPr eaLnBrk="1" hangingPunct="1"/>
              <a:t>33</a:t>
            </a:fld>
            <a:endParaRPr lang="en-US" altLang="zh-TW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1342" y="4686841"/>
            <a:ext cx="5434993" cy="44468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As speech technology matures, </a:t>
            </a:r>
          </a:p>
          <a:p>
            <a:pPr eaLnBrk="1" hangingPunct="1"/>
            <a:r>
              <a:rPr lang="en-US" altLang="zh-TW" dirty="0" smtClean="0"/>
              <a:t>the field of CALL develops very rapidly in recent decades.</a:t>
            </a:r>
          </a:p>
          <a:p>
            <a:pPr eaLnBrk="1" hangingPunct="1"/>
            <a:r>
              <a:rPr lang="en-US" altLang="zh-TW" dirty="0" smtClean="0"/>
              <a:t>We take spoken language education for example,</a:t>
            </a:r>
          </a:p>
          <a:p>
            <a:pPr eaLnBrk="1" hangingPunct="1"/>
            <a:r>
              <a:rPr lang="en-US" altLang="zh-TW" dirty="0" smtClean="0"/>
              <a:t>CAPT is one of the popular sub-fields.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Lots of researches have focused on measuring the pronunciation performance of a language learner by computer.</a:t>
            </a:r>
          </a:p>
          <a:p>
            <a:pPr eaLnBrk="1" hangingPunct="1"/>
            <a:r>
              <a:rPr lang="en-US" altLang="zh-TW" dirty="0" smtClean="0"/>
              <a:t>It scores the utterance produced by the speaker on sentence or word level.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Another group of people put their emphasis on pinpointing the pronunciation error made by the learners,</a:t>
            </a:r>
          </a:p>
          <a:p>
            <a:pPr eaLnBrk="1" hangingPunct="1"/>
            <a:r>
              <a:rPr lang="en-US" altLang="zh-TW" dirty="0" smtClean="0"/>
              <a:t>giving feedback on where and how the learner goes wrong.</a:t>
            </a:r>
          </a:p>
          <a:p>
            <a:pPr eaLnBrk="1" hangingPunct="1"/>
            <a:endParaRPr lang="zh-TW" altLang="en-US" dirty="0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E6F7A47F-4E12-426B-A1FF-A8F778BC2D5C}" type="slidenum">
              <a:rPr kumimoji="0" lang="zh-TW" altLang="en-US" sz="1200"/>
              <a:pPr eaLnBrk="1" hangingPunct="1"/>
              <a:t>6</a:t>
            </a:fld>
            <a:endParaRPr kumimoji="0" lang="zh-TW" altLang="en-US" sz="120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Also, the use of spoken dialogue system has also been extensively researched on CALL.</a:t>
            </a:r>
          </a:p>
          <a:p>
            <a:pPr eaLnBrk="1" hangingPunct="1"/>
            <a:r>
              <a:rPr lang="en-US" altLang="zh-TW" dirty="0" smtClean="0"/>
              <a:t>Due to their immersive environment with the computer, learners can further acquire conversation skills.</a:t>
            </a:r>
            <a:endParaRPr lang="zh-TW" altLang="en-US" dirty="0" smtClean="0"/>
          </a:p>
          <a:p>
            <a:pPr eaLnBrk="1" hangingPunct="1"/>
            <a:endParaRPr lang="zh-TW" altLang="en-US" dirty="0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96297CFA-590D-41BD-815D-3A2AA302A7D3}" type="slidenum">
              <a:rPr kumimoji="0" lang="zh-TW" altLang="en-US" sz="1200"/>
              <a:pPr eaLnBrk="1" hangingPunct="1"/>
              <a:t>7</a:t>
            </a:fld>
            <a:endParaRPr kumimoji="0" lang="zh-TW" altLang="en-US" sz="120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3982E3E5-9527-46E4-B73B-A101E8A169E1}" type="slidenum">
              <a:rPr kumimoji="0" lang="zh-TW" altLang="en-US" sz="1200"/>
              <a:pPr eaLnBrk="1" hangingPunct="1"/>
              <a:t>8</a:t>
            </a:fld>
            <a:endParaRPr kumimoji="0" lang="zh-TW" altLang="en-US" sz="1200"/>
          </a:p>
        </p:txBody>
      </p:sp>
      <p:sp>
        <p:nvSpPr>
          <p:cNvPr id="2" name="日期版面配置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首版面配置區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12.0</a:t>
            </a:r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01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31944-1DB9-4072-8853-73C415D0525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D1C68-2333-418F-BB6A-8BEA358B0096}" type="datetime1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79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C1E70-ED9F-4A0E-ABD4-406E22BD65F5}" type="datetime1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B83E5-7EFF-4F78-9AAB-70708CFD521E}" type="datetime1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 algn="l"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0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46BE-6CBE-43A3-A5A6-28126240EA54}" type="datetime1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1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B79E4-DAA5-4222-B1D9-BE1CD9D3C5FE}" type="datetime1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4C67D-62CA-47AF-81FE-CECC69715326}" type="datetime1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3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C03DA-2A0F-45BD-9A1C-650AC2AE6DF5}" type="datetime1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81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537C0-9660-426E-B892-BB702DBC3886}" type="datetime1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6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B2201-EA73-4CC3-8816-0CDDA17F8710}" type="datetime1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368B0-D1AE-442A-BDE6-F1861181A169}" type="datetime1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64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8F9B23-3EBD-4293-9805-A8E1A0EEDC47}" type="datetime1">
              <a:rPr lang="zh-TW" altLang="en-US" smtClean="0"/>
              <a:t>2019/10/09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062F47D-F1E9-4C70-8172-35677879D3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emf"/><Relationship Id="rId4" Type="http://schemas.openxmlformats.org/officeDocument/2006/relationships/oleObject" Target="file:///C:\Users\LCS\Desktop\EddySu\--localhost-Users-shawn-Desktop-Macintosh%20HD:\Users\shawn\Documents\ST.docx!OLE_LINK1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emf"/><Relationship Id="rId4" Type="http://schemas.openxmlformats.org/officeDocument/2006/relationships/oleObject" Target="file:///C:\Users\LCS\Desktop\EddySu\--localhost-Users-shawn-Desktop-Macintosh%20HD:\Users\shawn\Documents\ST.docx!OLE_LINK1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emf"/><Relationship Id="rId4" Type="http://schemas.openxmlformats.org/officeDocument/2006/relationships/oleObject" Target="file:///C:\Users\LCS\Desktop\EddySu\--localhost-Users-shawn-Desktop-Macintosh%20HD:\Users\shawn\Documents\ST.docx!OLE_LINK13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emf"/><Relationship Id="rId4" Type="http://schemas.openxmlformats.org/officeDocument/2006/relationships/oleObject" Target="file:///C:\Users\LCS\Desktop\EddySu\--localhost-Users-shawn-Desktop-Macintosh%20HD:\Users\shawn\Documents\ST.docx!OLE_LINK13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emf"/><Relationship Id="rId4" Type="http://schemas.openxmlformats.org/officeDocument/2006/relationships/oleObject" Target="file:///C:\Users\LCS\Desktop\EddySu\--localhost-Users-shawn-Desktop-Macintosh%20HD:\Users\shawn\Documents\ST.docx!OLE_LINK1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765175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TW" sz="3000" dirty="0">
                <a:latin typeface="Times New Roman" pitchFamily="18" charset="0"/>
              </a:rPr>
              <a:t>12.0 Computer-Assisted </a:t>
            </a:r>
            <a:r>
              <a:rPr lang="en-US" altLang="zh-TW" sz="3000" dirty="0" smtClean="0">
                <a:latin typeface="Times New Roman" pitchFamily="18" charset="0"/>
              </a:rPr>
              <a:t>Language Learning </a:t>
            </a:r>
            <a:r>
              <a:rPr lang="en-US" altLang="zh-TW" sz="3000" dirty="0">
                <a:latin typeface="Times New Roman" pitchFamily="18" charset="0"/>
              </a:rPr>
              <a:t>(CALL</a:t>
            </a:r>
            <a:r>
              <a:rPr lang="en-US" altLang="zh-TW" sz="3000" dirty="0" smtClean="0">
                <a:latin typeface="Times New Roman" pitchFamily="18" charset="0"/>
              </a:rPr>
              <a:t>)</a:t>
            </a:r>
            <a:endParaRPr lang="en-US" altLang="zh-TW" sz="3000" dirty="0">
              <a:latin typeface="Times New Roman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1787525"/>
            <a:ext cx="8640000" cy="458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600" b="1" dirty="0" smtClean="0">
                <a:latin typeface="Times New Roman" pitchFamily="18" charset="0"/>
              </a:rPr>
              <a:t>References</a:t>
            </a:r>
            <a:r>
              <a:rPr lang="en-US" altLang="zh-TW" sz="2600" dirty="0" smtClean="0">
                <a:latin typeface="Times New Roman" pitchFamily="18" charset="0"/>
              </a:rPr>
              <a:t>: </a:t>
            </a:r>
          </a:p>
          <a:p>
            <a:pPr marL="540000" indent="-342900" algn="just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altLang="zh-TW" sz="2200" dirty="0" smtClean="0">
                <a:latin typeface="Times New Roman" pitchFamily="18" charset="0"/>
              </a:rPr>
              <a:t>“An Overview of Spoken Language Technology for Education”, Speech Communications, 51, pp.832-844, 2009</a:t>
            </a:r>
          </a:p>
          <a:p>
            <a:pPr marL="540000" indent="-342900" algn="just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altLang="zh-TW" sz="2200" dirty="0" smtClean="0">
                <a:latin typeface="Times New Roman" pitchFamily="18" charset="0"/>
              </a:rPr>
              <a:t>“Computer-assisted Language Learning (CALL) Systems”, Tutorial, </a:t>
            </a:r>
            <a:r>
              <a:rPr lang="en-US" altLang="zh-TW" sz="2200" dirty="0" err="1" smtClean="0">
                <a:latin typeface="Times New Roman" pitchFamily="18" charset="0"/>
              </a:rPr>
              <a:t>Interspeech</a:t>
            </a:r>
            <a:r>
              <a:rPr lang="en-US" altLang="zh-TW" sz="2200" dirty="0" smtClean="0">
                <a:latin typeface="Times New Roman" pitchFamily="18" charset="0"/>
              </a:rPr>
              <a:t> 2012</a:t>
            </a:r>
          </a:p>
          <a:p>
            <a:pPr marL="540000" indent="-342900" algn="just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altLang="zh-TW" sz="2200" dirty="0" smtClean="0">
                <a:latin typeface="Times New Roman" pitchFamily="18" charset="0"/>
              </a:rPr>
              <a:t>“</a:t>
            </a:r>
            <a:r>
              <a:rPr lang="en-US" altLang="zh-TW" sz="2200" dirty="0">
                <a:latin typeface="Times New Roman" pitchFamily="18" charset="0"/>
              </a:rPr>
              <a:t>A Recursive Dialogue Game for Personalized Computer-Aided Pronunciation Training”, IEEE/ACM Transactions on Audio, Speech and Language Processing, Vol. 23, No. 1, Jan 2015, pp. 127-141</a:t>
            </a:r>
            <a:r>
              <a:rPr lang="en-US" altLang="zh-TW" sz="2200" dirty="0" smtClean="0">
                <a:latin typeface="Times New Roman" pitchFamily="18" charset="0"/>
              </a:rPr>
              <a:t>.</a:t>
            </a:r>
          </a:p>
          <a:p>
            <a:pPr marL="540000" indent="-342900" algn="just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altLang="zh-TW" sz="2200" dirty="0">
                <a:latin typeface="Times New Roman" pitchFamily="18" charset="0"/>
              </a:rPr>
              <a:t>“Supervised Detection and Unsupervised Discovery of Pronunciation Error Patterns for Computer-Assisted Language Learning”, IEEE/ACM Transactions on Audio, Speech and Language Processing, Vol. 23, No. 3, Mar 2015, pp. 564-579.</a:t>
            </a:r>
          </a:p>
        </p:txBody>
      </p:sp>
    </p:spTree>
    <p:extLst>
      <p:ext uri="{BB962C8B-B14F-4D97-AF65-F5344CB8AC3E}">
        <p14:creationId xmlns:p14="http://schemas.microsoft.com/office/powerpoint/2010/main" val="4266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Problem – Insertion Error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6" y="1318843"/>
            <a:ext cx="8419048" cy="4990477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4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907200"/>
            <a:ext cx="4464496" cy="3701007"/>
          </a:xfrm>
        </p:spPr>
        <p:txBody>
          <a:bodyPr>
            <a:spAutoFit/>
          </a:bodyPr>
          <a:lstStyle/>
          <a:p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altLang="zh-TW" sz="2600" b="1" dirty="0" smtClean="0"/>
              <a:t>corresponding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 syllable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L1 </a:t>
            </a:r>
          </a:p>
          <a:p>
            <a:pPr marL="345600" indent="0">
              <a:buNone/>
            </a:pPr>
            <a:r>
              <a:rPr lang="en-US" altLang="zh-TW" sz="2600" b="1" dirty="0"/>
              <a:t>(ex.) sea → she</a:t>
            </a:r>
          </a:p>
          <a:p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altLang="zh-TW" sz="2600" b="1" dirty="0"/>
              <a:t>corresponding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phoneme in 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L1 </a:t>
            </a:r>
          </a:p>
          <a:p>
            <a:pPr marL="345600" indent="0">
              <a:buNone/>
            </a:pPr>
            <a:r>
              <a:rPr lang="pt-BR" altLang="zh-TW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TW" sz="2600" b="1" dirty="0">
                <a:latin typeface="Times New Roman" pitchFamily="18" charset="0"/>
                <a:cs typeface="Times New Roman" pitchFamily="18" charset="0"/>
              </a:rPr>
              <a:t>ex.) </a:t>
            </a:r>
            <a:r>
              <a:rPr lang="pt-BR" altLang="zh-TW" sz="2600" b="1" dirty="0" smtClean="0">
                <a:latin typeface="Times New Roman" pitchFamily="18" charset="0"/>
                <a:cs typeface="Times New Roman" pitchFamily="18" charset="0"/>
              </a:rPr>
              <a:t>r → l, </a:t>
            </a:r>
            <a:r>
              <a:rPr lang="pt-BR" altLang="zh-TW" sz="2600" b="1" dirty="0">
                <a:latin typeface="Times New Roman" pitchFamily="18" charset="0"/>
                <a:cs typeface="Times New Roman" pitchFamily="18" charset="0"/>
              </a:rPr>
              <a:t>v → </a:t>
            </a:r>
            <a:r>
              <a:rPr lang="pt-BR" altLang="zh-TW" sz="2600" b="1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Vowel insertions</a:t>
            </a:r>
          </a:p>
          <a:p>
            <a:pPr marL="0" indent="0">
              <a:buNone/>
            </a:pP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    (ex.) b-r → b-uh-r</a:t>
            </a:r>
            <a:endParaRPr lang="zh-TW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Prediction in Pronunciation </a:t>
            </a:r>
            <a:r>
              <a:rPr lang="en-US" altLang="zh-TW" dirty="0" smtClean="0"/>
              <a:t>Modeling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283968" y="1067138"/>
            <a:ext cx="4608512" cy="5314190"/>
            <a:chOff x="4283968" y="980728"/>
            <a:chExt cx="4608512" cy="531419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9623" y="980728"/>
              <a:ext cx="4314825" cy="287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群組 10"/>
            <p:cNvGrpSpPr/>
            <p:nvPr/>
          </p:nvGrpSpPr>
          <p:grpSpPr>
            <a:xfrm>
              <a:off x="4283968" y="3933056"/>
              <a:ext cx="4608512" cy="2361862"/>
              <a:chOff x="3945554" y="4077072"/>
              <a:chExt cx="4608512" cy="2361862"/>
            </a:xfrm>
          </p:grpSpPr>
          <p:grpSp>
            <p:nvGrpSpPr>
              <p:cNvPr id="12" name="群組 11"/>
              <p:cNvGrpSpPr>
                <a:grpSpLocks noChangeAspect="1"/>
              </p:cNvGrpSpPr>
              <p:nvPr/>
            </p:nvGrpSpPr>
            <p:grpSpPr>
              <a:xfrm>
                <a:off x="3945554" y="4077072"/>
                <a:ext cx="4608512" cy="2361862"/>
                <a:chOff x="1547664" y="3068960"/>
                <a:chExt cx="5760640" cy="2952328"/>
              </a:xfrm>
            </p:grpSpPr>
            <p:sp>
              <p:nvSpPr>
                <p:cNvPr id="21" name="文字方塊 20"/>
                <p:cNvSpPr txBox="1"/>
                <p:nvPr/>
              </p:nvSpPr>
              <p:spPr>
                <a:xfrm>
                  <a:off x="1691680" y="4077072"/>
                  <a:ext cx="576064" cy="36933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S</a:t>
                  </a:r>
                  <a:endParaRPr lang="zh-TW" altLang="en-US" dirty="0"/>
                </a:p>
              </p:txBody>
            </p:sp>
            <p:sp>
              <p:nvSpPr>
                <p:cNvPr id="22" name="文字方塊 21"/>
                <p:cNvSpPr txBox="1"/>
                <p:nvPr/>
              </p:nvSpPr>
              <p:spPr>
                <a:xfrm>
                  <a:off x="6588224" y="4077072"/>
                  <a:ext cx="576064" cy="369332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smtClean="0"/>
                    <a:t>E</a:t>
                  </a:r>
                  <a:endParaRPr lang="zh-TW" altLang="en-US" dirty="0"/>
                </a:p>
              </p:txBody>
            </p:sp>
            <p:sp>
              <p:nvSpPr>
                <p:cNvPr id="23" name="橢圓 22"/>
                <p:cNvSpPr/>
                <p:nvPr/>
              </p:nvSpPr>
              <p:spPr>
                <a:xfrm>
                  <a:off x="5004048" y="3219443"/>
                  <a:ext cx="648073" cy="5760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/>
                <p:cNvSpPr/>
                <p:nvPr/>
              </p:nvSpPr>
              <p:spPr>
                <a:xfrm>
                  <a:off x="5508104" y="3973616"/>
                  <a:ext cx="648073" cy="57606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25" name="群組 24"/>
                <p:cNvGrpSpPr/>
                <p:nvPr/>
              </p:nvGrpSpPr>
              <p:grpSpPr>
                <a:xfrm>
                  <a:off x="5004048" y="4797152"/>
                  <a:ext cx="648072" cy="576064"/>
                  <a:chOff x="5292080" y="4063233"/>
                  <a:chExt cx="648072" cy="576064"/>
                </a:xfrm>
              </p:grpSpPr>
              <p:sp>
                <p:nvSpPr>
                  <p:cNvPr id="63" name="橢圓 62"/>
                  <p:cNvSpPr/>
                  <p:nvPr/>
                </p:nvSpPr>
                <p:spPr>
                  <a:xfrm>
                    <a:off x="5292080" y="4063233"/>
                    <a:ext cx="648072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4" name="文字方塊 63"/>
                  <p:cNvSpPr txBox="1"/>
                  <p:nvPr/>
                </p:nvSpPr>
                <p:spPr>
                  <a:xfrm>
                    <a:off x="5430429" y="4167289"/>
                    <a:ext cx="346500" cy="34624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TW" dirty="0" smtClean="0"/>
                      <a:t>s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6" name="群組 25"/>
                <p:cNvGrpSpPr/>
                <p:nvPr/>
              </p:nvGrpSpPr>
              <p:grpSpPr>
                <a:xfrm>
                  <a:off x="2555776" y="3973617"/>
                  <a:ext cx="648072" cy="576064"/>
                  <a:chOff x="5292080" y="4063233"/>
                  <a:chExt cx="648072" cy="576064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61" name="橢圓 60"/>
                  <p:cNvSpPr/>
                  <p:nvPr/>
                </p:nvSpPr>
                <p:spPr>
                  <a:xfrm>
                    <a:off x="5292080" y="4063233"/>
                    <a:ext cx="648072" cy="576064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2" name="文字方塊 61"/>
                  <p:cNvSpPr txBox="1"/>
                  <p:nvPr/>
                </p:nvSpPr>
                <p:spPr>
                  <a:xfrm>
                    <a:off x="5400144" y="4173065"/>
                    <a:ext cx="432000" cy="36933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 smtClean="0"/>
                      <a:t>b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7" name="群組 26"/>
                <p:cNvGrpSpPr/>
                <p:nvPr/>
              </p:nvGrpSpPr>
              <p:grpSpPr>
                <a:xfrm>
                  <a:off x="3258308" y="4797152"/>
                  <a:ext cx="648072" cy="576064"/>
                  <a:chOff x="5292080" y="4063233"/>
                  <a:chExt cx="648072" cy="576064"/>
                </a:xfrm>
                <a:solidFill>
                  <a:schemeClr val="accent4">
                    <a:lumMod val="75000"/>
                  </a:schemeClr>
                </a:solidFill>
              </p:grpSpPr>
              <p:sp>
                <p:nvSpPr>
                  <p:cNvPr id="59" name="橢圓 58"/>
                  <p:cNvSpPr/>
                  <p:nvPr/>
                </p:nvSpPr>
                <p:spPr>
                  <a:xfrm>
                    <a:off x="5292080" y="4063233"/>
                    <a:ext cx="648072" cy="576064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0" name="文字方塊 59"/>
                  <p:cNvSpPr txBox="1">
                    <a:spLocks noChangeAspect="1"/>
                  </p:cNvSpPr>
                  <p:nvPr/>
                </p:nvSpPr>
                <p:spPr>
                  <a:xfrm>
                    <a:off x="5410915" y="4177972"/>
                    <a:ext cx="432000" cy="346249"/>
                  </a:xfrm>
                  <a:prstGeom prst="rect">
                    <a:avLst/>
                  </a:prstGeom>
                  <a:grp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TW" dirty="0" smtClean="0"/>
                      <a:t>uh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8" name="群組 27"/>
                <p:cNvGrpSpPr/>
                <p:nvPr/>
              </p:nvGrpSpPr>
              <p:grpSpPr>
                <a:xfrm>
                  <a:off x="3599896" y="3212976"/>
                  <a:ext cx="648072" cy="576064"/>
                  <a:chOff x="5292080" y="4063233"/>
                  <a:chExt cx="648072" cy="576064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57" name="橢圓 56"/>
                  <p:cNvSpPr/>
                  <p:nvPr/>
                </p:nvSpPr>
                <p:spPr>
                  <a:xfrm>
                    <a:off x="5292080" y="4063233"/>
                    <a:ext cx="648072" cy="576064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文字方塊 57"/>
                  <p:cNvSpPr txBox="1"/>
                  <p:nvPr/>
                </p:nvSpPr>
                <p:spPr>
                  <a:xfrm>
                    <a:off x="5400144" y="4151701"/>
                    <a:ext cx="432000" cy="36933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 smtClean="0"/>
                      <a:t>r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29" name="群組 28"/>
                <p:cNvGrpSpPr/>
                <p:nvPr/>
              </p:nvGrpSpPr>
              <p:grpSpPr>
                <a:xfrm>
                  <a:off x="4139952" y="4797152"/>
                  <a:ext cx="648072" cy="576064"/>
                  <a:chOff x="5292080" y="4063233"/>
                  <a:chExt cx="648072" cy="576064"/>
                </a:xfrm>
              </p:grpSpPr>
              <p:sp>
                <p:nvSpPr>
                  <p:cNvPr id="55" name="橢圓 54"/>
                  <p:cNvSpPr/>
                  <p:nvPr/>
                </p:nvSpPr>
                <p:spPr>
                  <a:xfrm>
                    <a:off x="5292080" y="4063233"/>
                    <a:ext cx="648072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文字方塊 55"/>
                  <p:cNvSpPr txBox="1"/>
                  <p:nvPr/>
                </p:nvSpPr>
                <p:spPr>
                  <a:xfrm>
                    <a:off x="5465380" y="4194431"/>
                    <a:ext cx="315000" cy="34624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zh-TW" dirty="0" smtClean="0"/>
                      <a:t>l</a:t>
                    </a:r>
                    <a:endParaRPr lang="zh-TW" altLang="en-US" dirty="0"/>
                  </a:p>
                </p:txBody>
              </p:sp>
            </p:grpSp>
            <p:sp>
              <p:nvSpPr>
                <p:cNvPr id="30" name="橢圓 29"/>
                <p:cNvSpPr/>
                <p:nvPr/>
              </p:nvSpPr>
              <p:spPr>
                <a:xfrm>
                  <a:off x="4499992" y="3973616"/>
                  <a:ext cx="648073" cy="5760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1" name="直線單箭頭接點 30"/>
                <p:cNvCxnSpPr>
                  <a:stCxn id="21" idx="3"/>
                  <a:endCxn id="61" idx="2"/>
                </p:cNvCxnSpPr>
                <p:nvPr/>
              </p:nvCxnSpPr>
              <p:spPr>
                <a:xfrm flipV="1">
                  <a:off x="2267744" y="4261649"/>
                  <a:ext cx="288032" cy="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/>
                <p:cNvCxnSpPr>
                  <a:stCxn id="61" idx="5"/>
                </p:cNvCxnSpPr>
                <p:nvPr/>
              </p:nvCxnSpPr>
              <p:spPr>
                <a:xfrm>
                  <a:off x="3108940" y="4465318"/>
                  <a:ext cx="310932" cy="3318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單箭頭接點 32"/>
                <p:cNvCxnSpPr>
                  <a:stCxn id="61" idx="6"/>
                </p:cNvCxnSpPr>
                <p:nvPr/>
              </p:nvCxnSpPr>
              <p:spPr>
                <a:xfrm>
                  <a:off x="3203848" y="4261649"/>
                  <a:ext cx="3784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單箭頭接點 33"/>
                <p:cNvCxnSpPr>
                  <a:stCxn id="59" idx="0"/>
                </p:cNvCxnSpPr>
                <p:nvPr/>
              </p:nvCxnSpPr>
              <p:spPr>
                <a:xfrm flipV="1">
                  <a:off x="3582344" y="4268115"/>
                  <a:ext cx="125616" cy="52903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>
                  <a:off x="3563888" y="4268115"/>
                  <a:ext cx="144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單箭頭接點 35"/>
                <p:cNvCxnSpPr/>
                <p:nvPr/>
              </p:nvCxnSpPr>
              <p:spPr>
                <a:xfrm flipV="1">
                  <a:off x="3707960" y="3789040"/>
                  <a:ext cx="198420" cy="4726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/>
                <p:cNvCxnSpPr>
                  <a:endCxn id="55" idx="1"/>
                </p:cNvCxnSpPr>
                <p:nvPr/>
              </p:nvCxnSpPr>
              <p:spPr>
                <a:xfrm>
                  <a:off x="3707960" y="4268115"/>
                  <a:ext cx="526900" cy="613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單箭頭接點 37"/>
                <p:cNvCxnSpPr>
                  <a:stCxn id="57" idx="5"/>
                  <a:endCxn id="30" idx="1"/>
                </p:cNvCxnSpPr>
                <p:nvPr/>
              </p:nvCxnSpPr>
              <p:spPr>
                <a:xfrm>
                  <a:off x="4153060" y="3704677"/>
                  <a:ext cx="441840" cy="35330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單箭頭接點 38"/>
                <p:cNvCxnSpPr>
                  <a:stCxn id="55" idx="0"/>
                </p:cNvCxnSpPr>
                <p:nvPr/>
              </p:nvCxnSpPr>
              <p:spPr>
                <a:xfrm flipV="1">
                  <a:off x="4463988" y="4532633"/>
                  <a:ext cx="216028" cy="2645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單箭頭接點 39"/>
                <p:cNvCxnSpPr>
                  <a:stCxn id="30" idx="7"/>
                  <a:endCxn id="23" idx="4"/>
                </p:cNvCxnSpPr>
                <p:nvPr/>
              </p:nvCxnSpPr>
              <p:spPr>
                <a:xfrm flipV="1">
                  <a:off x="5053156" y="3795506"/>
                  <a:ext cx="274928" cy="2624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單箭頭接點 40"/>
                <p:cNvCxnSpPr>
                  <a:stCxn id="30" idx="5"/>
                  <a:endCxn id="63" idx="0"/>
                </p:cNvCxnSpPr>
                <p:nvPr/>
              </p:nvCxnSpPr>
              <p:spPr>
                <a:xfrm>
                  <a:off x="5053156" y="4465318"/>
                  <a:ext cx="274928" cy="3318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單箭頭接點 41"/>
                <p:cNvCxnSpPr>
                  <a:stCxn id="63" idx="7"/>
                </p:cNvCxnSpPr>
                <p:nvPr/>
              </p:nvCxnSpPr>
              <p:spPr>
                <a:xfrm flipV="1">
                  <a:off x="5557212" y="4574815"/>
                  <a:ext cx="166916" cy="3067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/>
                <p:cNvCxnSpPr>
                  <a:stCxn id="23" idx="5"/>
                  <a:endCxn id="24" idx="0"/>
                </p:cNvCxnSpPr>
                <p:nvPr/>
              </p:nvCxnSpPr>
              <p:spPr>
                <a:xfrm>
                  <a:off x="5557212" y="3711143"/>
                  <a:ext cx="274928" cy="26247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單箭頭接點 43"/>
                <p:cNvCxnSpPr>
                  <a:stCxn id="24" idx="6"/>
                  <a:endCxn id="22" idx="1"/>
                </p:cNvCxnSpPr>
                <p:nvPr/>
              </p:nvCxnSpPr>
              <p:spPr>
                <a:xfrm>
                  <a:off x="6156176" y="4261649"/>
                  <a:ext cx="432048" cy="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/>
                <p:cNvCxnSpPr>
                  <a:stCxn id="63" idx="6"/>
                </p:cNvCxnSpPr>
                <p:nvPr/>
              </p:nvCxnSpPr>
              <p:spPr>
                <a:xfrm>
                  <a:off x="5652120" y="5085184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/>
                <p:nvPr/>
              </p:nvCxnSpPr>
              <p:spPr>
                <a:xfrm>
                  <a:off x="5640670" y="3513940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單箭頭接點 46"/>
                <p:cNvCxnSpPr>
                  <a:endCxn id="22" idx="0"/>
                </p:cNvCxnSpPr>
                <p:nvPr/>
              </p:nvCxnSpPr>
              <p:spPr>
                <a:xfrm>
                  <a:off x="6288742" y="3513940"/>
                  <a:ext cx="587514" cy="56313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單箭頭接點 47"/>
                <p:cNvCxnSpPr>
                  <a:endCxn id="22" idx="2"/>
                </p:cNvCxnSpPr>
                <p:nvPr/>
              </p:nvCxnSpPr>
              <p:spPr>
                <a:xfrm flipV="1">
                  <a:off x="6288742" y="4446404"/>
                  <a:ext cx="587514" cy="6387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字方塊 48"/>
                <p:cNvSpPr txBox="1"/>
                <p:nvPr/>
              </p:nvSpPr>
              <p:spPr>
                <a:xfrm>
                  <a:off x="2807804" y="5526088"/>
                  <a:ext cx="963078" cy="423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b="1" dirty="0" smtClean="0">
                      <a:solidFill>
                        <a:srgbClr val="C00000"/>
                      </a:solidFill>
                    </a:rPr>
                    <a:t>Error</a:t>
                  </a:r>
                  <a:endParaRPr lang="zh-TW" altLang="en-US" sz="1600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50" name="直線單箭頭接點 49"/>
                <p:cNvCxnSpPr/>
                <p:nvPr/>
              </p:nvCxnSpPr>
              <p:spPr>
                <a:xfrm flipV="1">
                  <a:off x="3770882" y="5456500"/>
                  <a:ext cx="0" cy="36000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/>
                <p:cNvCxnSpPr/>
                <p:nvPr/>
              </p:nvCxnSpPr>
              <p:spPr>
                <a:xfrm>
                  <a:off x="1547664" y="3068960"/>
                  <a:ext cx="5760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>
                <a:xfrm>
                  <a:off x="1547664" y="6021288"/>
                  <a:ext cx="5760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>
                <a:xfrm>
                  <a:off x="1547664" y="3068960"/>
                  <a:ext cx="0" cy="29523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>
                <a:xfrm>
                  <a:off x="7308304" y="3068960"/>
                  <a:ext cx="0" cy="29523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字方塊 12"/>
              <p:cNvSpPr txBox="1">
                <a:spLocks noChangeAspect="1"/>
              </p:cNvSpPr>
              <p:nvPr/>
            </p:nvSpPr>
            <p:spPr>
              <a:xfrm>
                <a:off x="6393845" y="4917159"/>
                <a:ext cx="34560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dirty="0" smtClean="0"/>
                  <a:t>eh</a:t>
                </a:r>
                <a:endParaRPr lang="zh-TW" altLang="en-US" dirty="0"/>
              </a:p>
            </p:txBody>
          </p:sp>
          <p:sp>
            <p:nvSpPr>
              <p:cNvPr id="19" name="文字方塊 18"/>
              <p:cNvSpPr txBox="1">
                <a:spLocks noChangeAspect="1"/>
              </p:cNvSpPr>
              <p:nvPr/>
            </p:nvSpPr>
            <p:spPr>
              <a:xfrm>
                <a:off x="6789410" y="4288190"/>
                <a:ext cx="345600" cy="27699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dirty="0" err="1" smtClean="0"/>
                  <a:t>th</a:t>
                </a:r>
                <a:endParaRPr lang="zh-TW" altLang="en-US" dirty="0"/>
              </a:p>
            </p:txBody>
          </p:sp>
          <p:sp>
            <p:nvSpPr>
              <p:cNvPr id="20" name="文字方塊 19"/>
              <p:cNvSpPr txBox="1">
                <a:spLocks noChangeAspect="1"/>
              </p:cNvSpPr>
              <p:nvPr/>
            </p:nvSpPr>
            <p:spPr>
              <a:xfrm>
                <a:off x="7195328" y="4884936"/>
                <a:ext cx="3456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uh</a:t>
                </a:r>
                <a:endParaRPr lang="zh-TW" altLang="en-US" dirty="0"/>
              </a:p>
            </p:txBody>
          </p: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2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038029"/>
          </a:xfrm>
        </p:spPr>
        <p:txBody>
          <a:bodyPr>
            <a:spAutoFit/>
          </a:bodyPr>
          <a:lstStyle/>
          <a:p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Native-likeness</a:t>
            </a:r>
          </a:p>
          <a:p>
            <a:pPr lvl="1"/>
            <a:r>
              <a:rPr lang="en-US" altLang="zh-TW" sz="2400" dirty="0" smtClean="0"/>
              <a:t>How </a:t>
            </a:r>
            <a:r>
              <a:rPr lang="en-US" altLang="zh-TW" sz="2400" dirty="0"/>
              <a:t>close to golden native speakers</a:t>
            </a:r>
            <a:r>
              <a:rPr lang="en-US" altLang="zh-TW" sz="2400" dirty="0" smtClean="0"/>
              <a:t>?</a:t>
            </a:r>
          </a:p>
          <a:p>
            <a:pPr lvl="1"/>
            <a:r>
              <a:rPr lang="en-US" altLang="zh-TW" sz="2400" dirty="0" smtClean="0"/>
              <a:t>who </a:t>
            </a:r>
            <a:r>
              <a:rPr lang="en-US" altLang="zh-TW" sz="2400" dirty="0"/>
              <a:t>are the “golden” </a:t>
            </a:r>
            <a:r>
              <a:rPr lang="en-US" altLang="zh-TW" sz="2400" dirty="0" smtClean="0"/>
              <a:t>speakers?</a:t>
            </a:r>
          </a:p>
          <a:p>
            <a:pPr lvl="1"/>
            <a:r>
              <a:rPr lang="en-US" altLang="zh-TW" sz="2400" dirty="0"/>
              <a:t>Models trained with a group of “good” </a:t>
            </a:r>
            <a:r>
              <a:rPr lang="en-US" altLang="zh-TW" sz="2400" dirty="0" smtClean="0"/>
              <a:t>speakers</a:t>
            </a:r>
            <a:endParaRPr lang="en-US" altLang="zh-TW" sz="2400" dirty="0"/>
          </a:p>
          <a:p>
            <a:r>
              <a:rPr lang="en-US" altLang="zh-TW" sz="2600" b="1" dirty="0"/>
              <a:t>Intelligibility</a:t>
            </a:r>
          </a:p>
          <a:p>
            <a:pPr lvl="1"/>
            <a:r>
              <a:rPr lang="en-US" altLang="zh-TW" sz="2400" dirty="0"/>
              <a:t>How distinguishable (less confusable) from other phonemes?</a:t>
            </a:r>
          </a:p>
          <a:p>
            <a:r>
              <a:rPr lang="en-US" altLang="zh-TW" sz="2600" b="1" dirty="0"/>
              <a:t>Learning from Human Language Teachers</a:t>
            </a:r>
          </a:p>
          <a:p>
            <a:pPr lvl="1"/>
            <a:r>
              <a:rPr lang="en-US" altLang="zh-TW" sz="2400" dirty="0"/>
              <a:t>Trained to offer scores or error patterns close to scores or patterns given by human language teachers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Pronunciation Scoring / Error Pattern Detection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5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4294967295"/>
          </p:nvPr>
        </p:nvSpPr>
        <p:spPr>
          <a:xfrm>
            <a:off x="0" y="2448131"/>
            <a:ext cx="9144000" cy="1040285"/>
          </a:xfrm>
        </p:spPr>
        <p:txBody>
          <a:bodyPr anchor="ctr" anchorCtr="0">
            <a:spAutoFit/>
          </a:bodyPr>
          <a:lstStyle/>
          <a:p>
            <a:pPr marL="0" indent="0" algn="ctr">
              <a:buNone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ctr">
              <a:buNone/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for Pronunciation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zh-TW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3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>
                <a:ea typeface="微軟正黑體" charset="0"/>
              </a:rPr>
              <a:t>Goal of Dialogue Game </a:t>
            </a:r>
            <a:r>
              <a:rPr kumimoji="0" lang="en-US" altLang="zh-TW" dirty="0">
                <a:ea typeface="微軟正黑體" charset="0"/>
              </a:rPr>
              <a:t>(1</a:t>
            </a:r>
            <a:r>
              <a:rPr kumimoji="0" lang="en-US" altLang="zh-TW" dirty="0" smtClean="0">
                <a:ea typeface="微軟正黑體" charset="0"/>
              </a:rPr>
              <a:t>/3)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304973"/>
          </a:xfrm>
        </p:spPr>
        <p:txBody>
          <a:bodyPr>
            <a:spAutoFit/>
          </a:bodyPr>
          <a:lstStyle/>
          <a:p>
            <a:r>
              <a:rPr lang="en-US" altLang="zh-TW" sz="2600" b="1" dirty="0"/>
              <a:t>CALL – CAPT </a:t>
            </a:r>
          </a:p>
          <a:p>
            <a:pPr lvl="1"/>
            <a:r>
              <a:rPr lang="en-US" altLang="zh-TW" sz="2400" b="1" dirty="0" smtClean="0"/>
              <a:t>NTU </a:t>
            </a:r>
            <a:r>
              <a:rPr lang="en-US" altLang="zh-TW" sz="2400" b="1" dirty="0"/>
              <a:t>Chinese </a:t>
            </a:r>
            <a:r>
              <a:rPr lang="en-US" altLang="zh-TW" sz="2400" dirty="0" smtClean="0"/>
              <a:t>offers a </a:t>
            </a:r>
            <a:r>
              <a:rPr lang="en-US" altLang="zh-TW" sz="2400" dirty="0"/>
              <a:t>score and multi-faceted corrective </a:t>
            </a:r>
            <a:r>
              <a:rPr lang="en-US" altLang="zh-TW" sz="2400" dirty="0" smtClean="0"/>
              <a:t>feedbacks </a:t>
            </a:r>
            <a:r>
              <a:rPr lang="en-US" altLang="zh-TW" sz="2400" dirty="0"/>
              <a:t>to each pronunciation </a:t>
            </a:r>
            <a:r>
              <a:rPr lang="en-US" altLang="zh-TW" sz="2400" dirty="0" smtClean="0"/>
              <a:t>unit</a:t>
            </a:r>
            <a:endParaRPr kumimoji="0" lang="en-US" altLang="zh-TW" sz="2400" dirty="0" smtClean="0"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8195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382000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C024B91D-8F64-3447-82D1-CA8A4B72CF7C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14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pic>
        <p:nvPicPr>
          <p:cNvPr id="6" name="圖片 5" descr="螢幕快照 2012-09-26 上午11.10.24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50" y="884958"/>
            <a:ext cx="2096366" cy="527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 descr="螢幕快照 2013-08-30 上午8.17.51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4" b="6567"/>
          <a:stretch/>
        </p:blipFill>
        <p:spPr>
          <a:xfrm>
            <a:off x="179512" y="2492896"/>
            <a:ext cx="6826358" cy="4227130"/>
          </a:xfrm>
          <a:prstGeom prst="rect">
            <a:avLst/>
          </a:prstGeom>
        </p:spPr>
      </p:pic>
      <p:pic>
        <p:nvPicPr>
          <p:cNvPr id="7" name="圖片 6" descr="螢幕快照 2013-08-30 上午8.17.12.pn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4" t="29663" r="32788" b="25681"/>
          <a:stretch/>
        </p:blipFill>
        <p:spPr>
          <a:xfrm>
            <a:off x="251520" y="2708920"/>
            <a:ext cx="3795374" cy="3062513"/>
          </a:xfrm>
          <a:prstGeom prst="rect">
            <a:avLst/>
          </a:prstGeom>
        </p:spPr>
      </p:pic>
      <p:pic>
        <p:nvPicPr>
          <p:cNvPr id="4" name="圖片 3" descr="螢幕快照 2013-08-30 上午8.16.50.pn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9" t="29688" r="35448" b="31736"/>
          <a:stretch/>
        </p:blipFill>
        <p:spPr>
          <a:xfrm>
            <a:off x="2748722" y="2564903"/>
            <a:ext cx="3162811" cy="2645550"/>
          </a:xfrm>
          <a:prstGeom prst="rect">
            <a:avLst/>
          </a:prstGeom>
        </p:spPr>
      </p:pic>
      <p:sp>
        <p:nvSpPr>
          <p:cNvPr id="11" name="框架 19"/>
          <p:cNvSpPr>
            <a:spLocks noChangeAspect="1"/>
          </p:cNvSpPr>
          <p:nvPr/>
        </p:nvSpPr>
        <p:spPr bwMode="auto">
          <a:xfrm>
            <a:off x="179512" y="5963682"/>
            <a:ext cx="6826358" cy="777686"/>
          </a:xfrm>
          <a:custGeom>
            <a:avLst/>
            <a:gdLst>
              <a:gd name="T0" fmla="*/ 0 w 7272337"/>
              <a:gd name="T1" fmla="*/ 0 h 720725"/>
              <a:gd name="T2" fmla="*/ 7272337 w 7272337"/>
              <a:gd name="T3" fmla="*/ 0 h 720725"/>
              <a:gd name="T4" fmla="*/ 7272337 w 7272337"/>
              <a:gd name="T5" fmla="*/ 720725 h 720725"/>
              <a:gd name="T6" fmla="*/ 0 w 7272337"/>
              <a:gd name="T7" fmla="*/ 720725 h 720725"/>
              <a:gd name="T8" fmla="*/ 0 w 7272337"/>
              <a:gd name="T9" fmla="*/ 0 h 720725"/>
              <a:gd name="T10" fmla="*/ 10198 w 7272337"/>
              <a:gd name="T11" fmla="*/ 10198 h 720725"/>
              <a:gd name="T12" fmla="*/ 10198 w 7272337"/>
              <a:gd name="T13" fmla="*/ 710527 h 720725"/>
              <a:gd name="T14" fmla="*/ 7262139 w 7272337"/>
              <a:gd name="T15" fmla="*/ 710527 h 720725"/>
              <a:gd name="T16" fmla="*/ 7262139 w 7272337"/>
              <a:gd name="T17" fmla="*/ 10198 h 720725"/>
              <a:gd name="T18" fmla="*/ 10198 w 7272337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72337" h="720725">
                <a:moveTo>
                  <a:pt x="0" y="0"/>
                </a:moveTo>
                <a:lnTo>
                  <a:pt x="7272337" y="0"/>
                </a:lnTo>
                <a:lnTo>
                  <a:pt x="7272337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7262139" y="710527"/>
                </a:lnTo>
                <a:lnTo>
                  <a:pt x="7262139" y="10198"/>
                </a:lnTo>
                <a:lnTo>
                  <a:pt x="10198" y="10198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13" name="框架 19"/>
          <p:cNvSpPr>
            <a:spLocks noChangeAspect="1"/>
          </p:cNvSpPr>
          <p:nvPr/>
        </p:nvSpPr>
        <p:spPr bwMode="auto">
          <a:xfrm>
            <a:off x="1187624" y="3068960"/>
            <a:ext cx="648072" cy="2333059"/>
          </a:xfrm>
          <a:custGeom>
            <a:avLst/>
            <a:gdLst>
              <a:gd name="T0" fmla="*/ 0 w 7272337"/>
              <a:gd name="T1" fmla="*/ 0 h 720725"/>
              <a:gd name="T2" fmla="*/ 7272337 w 7272337"/>
              <a:gd name="T3" fmla="*/ 0 h 720725"/>
              <a:gd name="T4" fmla="*/ 7272337 w 7272337"/>
              <a:gd name="T5" fmla="*/ 720725 h 720725"/>
              <a:gd name="T6" fmla="*/ 0 w 7272337"/>
              <a:gd name="T7" fmla="*/ 720725 h 720725"/>
              <a:gd name="T8" fmla="*/ 0 w 7272337"/>
              <a:gd name="T9" fmla="*/ 0 h 720725"/>
              <a:gd name="T10" fmla="*/ 10198 w 7272337"/>
              <a:gd name="T11" fmla="*/ 10198 h 720725"/>
              <a:gd name="T12" fmla="*/ 10198 w 7272337"/>
              <a:gd name="T13" fmla="*/ 710527 h 720725"/>
              <a:gd name="T14" fmla="*/ 7262139 w 7272337"/>
              <a:gd name="T15" fmla="*/ 710527 h 720725"/>
              <a:gd name="T16" fmla="*/ 7262139 w 7272337"/>
              <a:gd name="T17" fmla="*/ 10198 h 720725"/>
              <a:gd name="T18" fmla="*/ 10198 w 7272337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72337" h="720725">
                <a:moveTo>
                  <a:pt x="0" y="0"/>
                </a:moveTo>
                <a:lnTo>
                  <a:pt x="7272337" y="0"/>
                </a:lnTo>
                <a:lnTo>
                  <a:pt x="7272337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7262139" y="710527"/>
                </a:lnTo>
                <a:lnTo>
                  <a:pt x="7262139" y="10198"/>
                </a:lnTo>
                <a:lnTo>
                  <a:pt x="10198" y="10198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14" name="框架 19"/>
          <p:cNvSpPr>
            <a:spLocks noChangeAspect="1"/>
          </p:cNvSpPr>
          <p:nvPr/>
        </p:nvSpPr>
        <p:spPr bwMode="auto">
          <a:xfrm>
            <a:off x="6228184" y="4393907"/>
            <a:ext cx="648072" cy="1555373"/>
          </a:xfrm>
          <a:custGeom>
            <a:avLst/>
            <a:gdLst>
              <a:gd name="T0" fmla="*/ 0 w 7272337"/>
              <a:gd name="T1" fmla="*/ 0 h 720725"/>
              <a:gd name="T2" fmla="*/ 7272337 w 7272337"/>
              <a:gd name="T3" fmla="*/ 0 h 720725"/>
              <a:gd name="T4" fmla="*/ 7272337 w 7272337"/>
              <a:gd name="T5" fmla="*/ 720725 h 720725"/>
              <a:gd name="T6" fmla="*/ 0 w 7272337"/>
              <a:gd name="T7" fmla="*/ 720725 h 720725"/>
              <a:gd name="T8" fmla="*/ 0 w 7272337"/>
              <a:gd name="T9" fmla="*/ 0 h 720725"/>
              <a:gd name="T10" fmla="*/ 10198 w 7272337"/>
              <a:gd name="T11" fmla="*/ 10198 h 720725"/>
              <a:gd name="T12" fmla="*/ 10198 w 7272337"/>
              <a:gd name="T13" fmla="*/ 710527 h 720725"/>
              <a:gd name="T14" fmla="*/ 7262139 w 7272337"/>
              <a:gd name="T15" fmla="*/ 710527 h 720725"/>
              <a:gd name="T16" fmla="*/ 7262139 w 7272337"/>
              <a:gd name="T17" fmla="*/ 10198 h 720725"/>
              <a:gd name="T18" fmla="*/ 10198 w 7272337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72337" h="720725">
                <a:moveTo>
                  <a:pt x="0" y="0"/>
                </a:moveTo>
                <a:lnTo>
                  <a:pt x="7272337" y="0"/>
                </a:lnTo>
                <a:lnTo>
                  <a:pt x="7272337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7262139" y="710527"/>
                </a:lnTo>
                <a:lnTo>
                  <a:pt x="7262139" y="10198"/>
                </a:lnTo>
                <a:lnTo>
                  <a:pt x="10198" y="1019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15" name="框架 19"/>
          <p:cNvSpPr>
            <a:spLocks noChangeAspect="1"/>
          </p:cNvSpPr>
          <p:nvPr/>
        </p:nvSpPr>
        <p:spPr bwMode="auto">
          <a:xfrm>
            <a:off x="2339751" y="3068960"/>
            <a:ext cx="360041" cy="2333059"/>
          </a:xfrm>
          <a:custGeom>
            <a:avLst/>
            <a:gdLst>
              <a:gd name="T0" fmla="*/ 0 w 7272337"/>
              <a:gd name="T1" fmla="*/ 0 h 720725"/>
              <a:gd name="T2" fmla="*/ 7272337 w 7272337"/>
              <a:gd name="T3" fmla="*/ 0 h 720725"/>
              <a:gd name="T4" fmla="*/ 7272337 w 7272337"/>
              <a:gd name="T5" fmla="*/ 720725 h 720725"/>
              <a:gd name="T6" fmla="*/ 0 w 7272337"/>
              <a:gd name="T7" fmla="*/ 720725 h 720725"/>
              <a:gd name="T8" fmla="*/ 0 w 7272337"/>
              <a:gd name="T9" fmla="*/ 0 h 720725"/>
              <a:gd name="T10" fmla="*/ 10198 w 7272337"/>
              <a:gd name="T11" fmla="*/ 10198 h 720725"/>
              <a:gd name="T12" fmla="*/ 10198 w 7272337"/>
              <a:gd name="T13" fmla="*/ 710527 h 720725"/>
              <a:gd name="T14" fmla="*/ 7262139 w 7272337"/>
              <a:gd name="T15" fmla="*/ 710527 h 720725"/>
              <a:gd name="T16" fmla="*/ 7262139 w 7272337"/>
              <a:gd name="T17" fmla="*/ 10198 h 720725"/>
              <a:gd name="T18" fmla="*/ 10198 w 7272337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72337" h="720725">
                <a:moveTo>
                  <a:pt x="0" y="0"/>
                </a:moveTo>
                <a:lnTo>
                  <a:pt x="7272337" y="0"/>
                </a:lnTo>
                <a:lnTo>
                  <a:pt x="7272337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7262139" y="710527"/>
                </a:lnTo>
                <a:lnTo>
                  <a:pt x="7262139" y="10198"/>
                </a:lnTo>
                <a:lnTo>
                  <a:pt x="10198" y="1019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 cap="flat" cmpd="sng">
            <a:solidFill>
              <a:schemeClr val="accent5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16" name="框架 19"/>
          <p:cNvSpPr>
            <a:spLocks noChangeAspect="1"/>
          </p:cNvSpPr>
          <p:nvPr/>
        </p:nvSpPr>
        <p:spPr bwMode="auto">
          <a:xfrm>
            <a:off x="2748721" y="2564904"/>
            <a:ext cx="3191431" cy="2678698"/>
          </a:xfrm>
          <a:custGeom>
            <a:avLst/>
            <a:gdLst>
              <a:gd name="T0" fmla="*/ 0 w 7272337"/>
              <a:gd name="T1" fmla="*/ 0 h 720725"/>
              <a:gd name="T2" fmla="*/ 7272337 w 7272337"/>
              <a:gd name="T3" fmla="*/ 0 h 720725"/>
              <a:gd name="T4" fmla="*/ 7272337 w 7272337"/>
              <a:gd name="T5" fmla="*/ 720725 h 720725"/>
              <a:gd name="T6" fmla="*/ 0 w 7272337"/>
              <a:gd name="T7" fmla="*/ 720725 h 720725"/>
              <a:gd name="T8" fmla="*/ 0 w 7272337"/>
              <a:gd name="T9" fmla="*/ 0 h 720725"/>
              <a:gd name="T10" fmla="*/ 10198 w 7272337"/>
              <a:gd name="T11" fmla="*/ 10198 h 720725"/>
              <a:gd name="T12" fmla="*/ 10198 w 7272337"/>
              <a:gd name="T13" fmla="*/ 710527 h 720725"/>
              <a:gd name="T14" fmla="*/ 7262139 w 7272337"/>
              <a:gd name="T15" fmla="*/ 710527 h 720725"/>
              <a:gd name="T16" fmla="*/ 7262139 w 7272337"/>
              <a:gd name="T17" fmla="*/ 10198 h 720725"/>
              <a:gd name="T18" fmla="*/ 10198 w 7272337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72337" h="720725">
                <a:moveTo>
                  <a:pt x="0" y="0"/>
                </a:moveTo>
                <a:lnTo>
                  <a:pt x="7272337" y="0"/>
                </a:lnTo>
                <a:lnTo>
                  <a:pt x="7272337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7262139" y="710527"/>
                </a:lnTo>
                <a:lnTo>
                  <a:pt x="7262139" y="10198"/>
                </a:lnTo>
                <a:lnTo>
                  <a:pt x="10198" y="10198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 w="1905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7109493" y="2469535"/>
            <a:ext cx="18549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"/>
            </a:pPr>
            <a:r>
              <a:rPr kumimoji="0" lang="en-US" altLang="zh-TW" sz="2200" dirty="0">
                <a:latin typeface="Times New Roman" charset="0"/>
                <a:cs typeface="Times New Roman" charset="0"/>
              </a:rPr>
              <a:t>l</a:t>
            </a:r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earner/</a:t>
            </a:r>
            <a:r>
              <a:rPr kumimoji="0" lang="en-US" altLang="zh-TW" sz="2200" dirty="0">
                <a:latin typeface="Times New Roman" charset="0"/>
                <a:cs typeface="Times New Roman" charset="0"/>
              </a:rPr>
              <a:t>r</a:t>
            </a:r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ef </a:t>
            </a:r>
          </a:p>
          <a:p>
            <a:pPr marL="342000"/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comparison</a:t>
            </a:r>
          </a:p>
          <a:p>
            <a:pPr marL="342900" indent="-342900">
              <a:buFont typeface="Wingdings" charset="2"/>
              <a:buChar char=""/>
            </a:pPr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Qualitative </a:t>
            </a:r>
          </a:p>
          <a:p>
            <a:pPr marL="342000"/>
            <a:r>
              <a:rPr kumimoji="0" lang="en-US" altLang="zh-TW" sz="2200" dirty="0">
                <a:latin typeface="Times New Roman" charset="0"/>
                <a:cs typeface="Times New Roman" charset="0"/>
              </a:rPr>
              <a:t>assessment</a:t>
            </a:r>
          </a:p>
          <a:p>
            <a:pPr marL="342900" indent="-342900">
              <a:buFont typeface="Wingdings" charset="2"/>
              <a:buChar char=""/>
            </a:pPr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Corrective</a:t>
            </a:r>
          </a:p>
          <a:p>
            <a:pPr marL="342000"/>
            <a:r>
              <a:rPr kumimoji="0" lang="en-US" altLang="zh-TW" sz="2200" dirty="0" smtClean="0">
                <a:latin typeface="Times New Roman" charset="0"/>
                <a:cs typeface="Times New Roman" charset="0"/>
              </a:rPr>
              <a:t>feedback</a:t>
            </a:r>
            <a:endParaRPr kumimoji="0" lang="zh-TW" altLang="en-US" sz="2200" dirty="0">
              <a:latin typeface="Times New Roman" charset="0"/>
              <a:cs typeface="Times New Roman" charset="0"/>
            </a:endParaRPr>
          </a:p>
        </p:txBody>
      </p:sp>
      <p:sp>
        <p:nvSpPr>
          <p:cNvPr id="17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77731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微軟正黑體" charset="0"/>
              </a:rPr>
              <a:t>Goal of Dialogue Game </a:t>
            </a:r>
            <a:r>
              <a:rPr lang="en-US" altLang="zh-TW" dirty="0" smtClean="0">
                <a:ea typeface="微軟正黑體" charset="0"/>
              </a:rPr>
              <a:t>(1/3</a:t>
            </a:r>
            <a:r>
              <a:rPr lang="en-US" altLang="zh-TW" dirty="0">
                <a:ea typeface="微軟正黑體" charset="0"/>
              </a:rPr>
              <a:t>)</a:t>
            </a:r>
            <a:endParaRPr kumimoji="0" lang="en-US" altLang="zh-TW" dirty="0">
              <a:latin typeface="Trebuchet MS" charset="0"/>
              <a:ea typeface="微軟正黑體" charset="0"/>
              <a:cs typeface="Times New Roman" charset="0"/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117503"/>
          </a:xfrm>
        </p:spPr>
        <p:txBody>
          <a:bodyPr>
            <a:spAutoFit/>
          </a:bodyPr>
          <a:lstStyle/>
          <a:p>
            <a:r>
              <a:rPr lang="en-US" altLang="zh-TW" sz="2600" b="1" dirty="0"/>
              <a:t>CALL – CAPT </a:t>
            </a:r>
          </a:p>
          <a:p>
            <a:pPr lvl="1"/>
            <a:r>
              <a:rPr lang="en-US" altLang="zh-TW" sz="2400" b="1" dirty="0" smtClean="0"/>
              <a:t>NTU Chinese </a:t>
            </a:r>
            <a:r>
              <a:rPr lang="en-US" altLang="zh-TW" sz="2400" dirty="0" smtClean="0"/>
              <a:t>offers a </a:t>
            </a:r>
            <a:r>
              <a:rPr lang="en-US" altLang="zh-TW" sz="2400" dirty="0"/>
              <a:t>score and multi-faceted corrective </a:t>
            </a:r>
            <a:r>
              <a:rPr lang="en-US" altLang="zh-TW" sz="2400" dirty="0" smtClean="0"/>
              <a:t>feedbacks </a:t>
            </a:r>
            <a:r>
              <a:rPr lang="en-US" altLang="zh-TW" sz="2400" dirty="0"/>
              <a:t>to each pronunciation unit</a:t>
            </a:r>
          </a:p>
          <a:p>
            <a:pPr lvl="1"/>
            <a:r>
              <a:rPr lang="en-US" altLang="zh-TW" sz="2400" dirty="0"/>
              <a:t>Different learners have very different </a:t>
            </a:r>
            <a:r>
              <a:rPr lang="en-US" altLang="zh-TW" sz="2400" b="1" dirty="0"/>
              <a:t>performance </a:t>
            </a:r>
            <a:r>
              <a:rPr lang="en-US" altLang="zh-TW" sz="2400" b="1" dirty="0" smtClean="0"/>
              <a:t>distributions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over </a:t>
            </a:r>
            <a:r>
              <a:rPr lang="en-US" altLang="zh-TW" sz="2400" dirty="0" smtClean="0"/>
              <a:t>different </a:t>
            </a:r>
            <a:r>
              <a:rPr lang="en-US" altLang="zh-TW" sz="2400" dirty="0"/>
              <a:t>pronunciation units</a:t>
            </a:r>
          </a:p>
        </p:txBody>
      </p:sp>
      <p:sp>
        <p:nvSpPr>
          <p:cNvPr id="8195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382000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C024B91D-8F64-3447-82D1-CA8A4B72CF7C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15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grpSp>
        <p:nvGrpSpPr>
          <p:cNvPr id="2" name="群組 1"/>
          <p:cNvGrpSpPr>
            <a:grpSpLocks noChangeAspect="1"/>
          </p:cNvGrpSpPr>
          <p:nvPr/>
        </p:nvGrpSpPr>
        <p:grpSpPr>
          <a:xfrm>
            <a:off x="2411760" y="2996952"/>
            <a:ext cx="5430062" cy="3827727"/>
            <a:chOff x="2267744" y="4045534"/>
            <a:chExt cx="3620041" cy="2551818"/>
          </a:xfrm>
        </p:grpSpPr>
        <p:grpSp>
          <p:nvGrpSpPr>
            <p:cNvPr id="16" name="群組 15"/>
            <p:cNvGrpSpPr/>
            <p:nvPr/>
          </p:nvGrpSpPr>
          <p:grpSpPr>
            <a:xfrm>
              <a:off x="3269709" y="4045534"/>
              <a:ext cx="2338340" cy="721134"/>
              <a:chOff x="1470800" y="3556670"/>
              <a:chExt cx="4300116" cy="940597"/>
            </a:xfrm>
          </p:grpSpPr>
          <p:sp>
            <p:nvSpPr>
              <p:cNvPr id="51" name="左-上雙向箭號 50"/>
              <p:cNvSpPr/>
              <p:nvPr/>
            </p:nvSpPr>
            <p:spPr>
              <a:xfrm flipH="1">
                <a:off x="2626630" y="3698502"/>
                <a:ext cx="3144286" cy="798765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1470800" y="3556670"/>
                <a:ext cx="1070663" cy="401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Times New Roman"/>
                    <a:cs typeface="Times New Roman"/>
                  </a:rPr>
                  <a:t>score</a:t>
                </a:r>
                <a:endParaRPr kumimoji="1"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275856" y="4766667"/>
              <a:ext cx="2332193" cy="763207"/>
              <a:chOff x="1482104" y="3594850"/>
              <a:chExt cx="4288812" cy="995474"/>
            </a:xfrm>
          </p:grpSpPr>
          <p:sp>
            <p:nvSpPr>
              <p:cNvPr id="49" name="左-上雙向箭號 48"/>
              <p:cNvSpPr/>
              <p:nvPr/>
            </p:nvSpPr>
            <p:spPr>
              <a:xfrm flipH="1">
                <a:off x="2626629" y="3791560"/>
                <a:ext cx="3144287" cy="798764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1482104" y="3594850"/>
                <a:ext cx="1070663" cy="68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latin typeface="Times New Roman"/>
                    <a:cs typeface="Times New Roman"/>
                  </a:rPr>
                  <a:t>score</a:t>
                </a:r>
                <a:endParaRPr lang="zh-TW" altLang="en-US" sz="1400" b="1" dirty="0">
                  <a:latin typeface="Times New Roman"/>
                  <a:cs typeface="Times New Roman"/>
                </a:endParaRPr>
              </a:p>
              <a:p>
                <a:endParaRPr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3269709" y="5569493"/>
              <a:ext cx="2338340" cy="747712"/>
              <a:chOff x="1470800" y="3522004"/>
              <a:chExt cx="4300116" cy="975263"/>
            </a:xfrm>
          </p:grpSpPr>
          <p:sp>
            <p:nvSpPr>
              <p:cNvPr id="47" name="左-上雙向箭號 46"/>
              <p:cNvSpPr/>
              <p:nvPr/>
            </p:nvSpPr>
            <p:spPr>
              <a:xfrm flipH="1">
                <a:off x="2626630" y="3698502"/>
                <a:ext cx="3144286" cy="798765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48" name="文字方塊 47"/>
              <p:cNvSpPr txBox="1"/>
              <p:nvPr/>
            </p:nvSpPr>
            <p:spPr>
              <a:xfrm>
                <a:off x="1470800" y="3522004"/>
                <a:ext cx="1070663" cy="401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Times New Roman"/>
                    <a:cs typeface="Times New Roman"/>
                  </a:rPr>
                  <a:t>score</a:t>
                </a:r>
                <a:endParaRPr kumimoji="1"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3" name="文字方塊 22"/>
            <p:cNvSpPr txBox="1"/>
            <p:nvPr/>
          </p:nvSpPr>
          <p:spPr>
            <a:xfrm>
              <a:off x="2412357" y="4281303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learner</a:t>
              </a:r>
              <a:r>
                <a:rPr kumimoji="1" lang="en-US" altLang="zh-TW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  <a:endParaRPr kumimoji="1" lang="zh-TW" altLang="en-US" b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411760" y="5055567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learner2</a:t>
              </a:r>
              <a:endParaRPr kumimoji="1" lang="zh-TW" altLang="en-US" b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412357" y="5847655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learner3</a:t>
              </a:r>
              <a:endParaRPr kumimoji="1" lang="zh-TW" altLang="en-US" b="1" dirty="0">
                <a:solidFill>
                  <a:srgbClr val="FF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323884" y="6289575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323884" y="5510390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5302159" y="4763591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2267744" y="523255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TW" altLang="en-US" b="1" dirty="0">
                <a:latin typeface="Times New Roman"/>
                <a:cs typeface="Times New Roman"/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4045565" y="4176918"/>
              <a:ext cx="1450669" cy="411327"/>
            </a:xfrm>
            <a:custGeom>
              <a:avLst/>
              <a:gdLst>
                <a:gd name="connsiteX0" fmla="*/ 0 w 1450669"/>
                <a:gd name="connsiteY0" fmla="*/ 411327 h 411327"/>
                <a:gd name="connsiteX1" fmla="*/ 208021 w 1450669"/>
                <a:gd name="connsiteY1" fmla="*/ 750 h 411327"/>
                <a:gd name="connsiteX2" fmla="*/ 361299 w 1450669"/>
                <a:gd name="connsiteY2" fmla="*/ 307314 h 411327"/>
                <a:gd name="connsiteX3" fmla="*/ 749969 w 1450669"/>
                <a:gd name="connsiteY3" fmla="*/ 214250 h 411327"/>
                <a:gd name="connsiteX4" fmla="*/ 996308 w 1450669"/>
                <a:gd name="connsiteY4" fmla="*/ 329212 h 411327"/>
                <a:gd name="connsiteX5" fmla="*/ 1450669 w 1450669"/>
                <a:gd name="connsiteY5" fmla="*/ 104763 h 41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0669" h="411327">
                  <a:moveTo>
                    <a:pt x="0" y="411327"/>
                  </a:moveTo>
                  <a:cubicBezTo>
                    <a:pt x="73902" y="214706"/>
                    <a:pt x="147804" y="18086"/>
                    <a:pt x="208021" y="750"/>
                  </a:cubicBezTo>
                  <a:cubicBezTo>
                    <a:pt x="268238" y="-16586"/>
                    <a:pt x="270974" y="271731"/>
                    <a:pt x="361299" y="307314"/>
                  </a:cubicBezTo>
                  <a:cubicBezTo>
                    <a:pt x="451624" y="342897"/>
                    <a:pt x="644134" y="210600"/>
                    <a:pt x="749969" y="214250"/>
                  </a:cubicBezTo>
                  <a:cubicBezTo>
                    <a:pt x="855804" y="217900"/>
                    <a:pt x="879525" y="347460"/>
                    <a:pt x="996308" y="329212"/>
                  </a:cubicBezTo>
                  <a:cubicBezTo>
                    <a:pt x="1113091" y="310964"/>
                    <a:pt x="1450669" y="104763"/>
                    <a:pt x="1450669" y="10476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4078411" y="4974566"/>
              <a:ext cx="1412348" cy="420577"/>
            </a:xfrm>
            <a:custGeom>
              <a:avLst/>
              <a:gdLst>
                <a:gd name="connsiteX0" fmla="*/ 0 w 1412348"/>
                <a:gd name="connsiteY0" fmla="*/ 397444 h 420577"/>
                <a:gd name="connsiteX1" fmla="*/ 569319 w 1412348"/>
                <a:gd name="connsiteY1" fmla="*/ 381021 h 420577"/>
                <a:gd name="connsiteX2" fmla="*/ 837555 w 1412348"/>
                <a:gd name="connsiteY2" fmla="*/ 30662 h 420577"/>
                <a:gd name="connsiteX3" fmla="*/ 1023679 w 1412348"/>
                <a:gd name="connsiteY3" fmla="*/ 52560 h 420577"/>
                <a:gd name="connsiteX4" fmla="*/ 1412348 w 1412348"/>
                <a:gd name="connsiteY4" fmla="*/ 337226 h 42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348" h="420577">
                  <a:moveTo>
                    <a:pt x="0" y="397444"/>
                  </a:moveTo>
                  <a:cubicBezTo>
                    <a:pt x="214863" y="419797"/>
                    <a:pt x="429726" y="442151"/>
                    <a:pt x="569319" y="381021"/>
                  </a:cubicBezTo>
                  <a:cubicBezTo>
                    <a:pt x="708912" y="319891"/>
                    <a:pt x="761828" y="85405"/>
                    <a:pt x="837555" y="30662"/>
                  </a:cubicBezTo>
                  <a:cubicBezTo>
                    <a:pt x="913282" y="-24081"/>
                    <a:pt x="927880" y="1466"/>
                    <a:pt x="1023679" y="52560"/>
                  </a:cubicBezTo>
                  <a:cubicBezTo>
                    <a:pt x="1119478" y="103654"/>
                    <a:pt x="1412348" y="337226"/>
                    <a:pt x="1412348" y="33722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4143760" y="5830507"/>
              <a:ext cx="1357606" cy="357155"/>
            </a:xfrm>
            <a:custGeom>
              <a:avLst/>
              <a:gdLst>
                <a:gd name="connsiteX0" fmla="*/ 0 w 1357606"/>
                <a:gd name="connsiteY0" fmla="*/ 82532 h 357155"/>
                <a:gd name="connsiteX1" fmla="*/ 158752 w 1357606"/>
                <a:gd name="connsiteY1" fmla="*/ 356250 h 357155"/>
                <a:gd name="connsiteX2" fmla="*/ 301082 w 1357606"/>
                <a:gd name="connsiteY2" fmla="*/ 417 h 357155"/>
                <a:gd name="connsiteX3" fmla="*/ 821133 w 1357606"/>
                <a:gd name="connsiteY3" fmla="*/ 279609 h 357155"/>
                <a:gd name="connsiteX4" fmla="*/ 1357606 w 1357606"/>
                <a:gd name="connsiteY4" fmla="*/ 44212 h 35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606" h="357155">
                  <a:moveTo>
                    <a:pt x="0" y="82532"/>
                  </a:moveTo>
                  <a:cubicBezTo>
                    <a:pt x="54286" y="226234"/>
                    <a:pt x="108572" y="369936"/>
                    <a:pt x="158752" y="356250"/>
                  </a:cubicBezTo>
                  <a:cubicBezTo>
                    <a:pt x="208932" y="342564"/>
                    <a:pt x="190685" y="13190"/>
                    <a:pt x="301082" y="417"/>
                  </a:cubicBezTo>
                  <a:cubicBezTo>
                    <a:pt x="411479" y="-12356"/>
                    <a:pt x="645046" y="272310"/>
                    <a:pt x="821133" y="279609"/>
                  </a:cubicBezTo>
                  <a:cubicBezTo>
                    <a:pt x="997220" y="286908"/>
                    <a:pt x="1357606" y="44212"/>
                    <a:pt x="1357606" y="4421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</p:grpSp>
      <p:sp>
        <p:nvSpPr>
          <p:cNvPr id="26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7088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3118803"/>
          </a:xfr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2600" b="1" dirty="0"/>
              <a:t>We wish for each </a:t>
            </a:r>
            <a:r>
              <a:rPr lang="en-US" altLang="zh-TW" sz="2600" b="1" dirty="0" smtClean="0"/>
              <a:t>individual learner and each pronunciation </a:t>
            </a:r>
            <a:r>
              <a:rPr lang="en-US" altLang="zh-TW" sz="2600" b="1" dirty="0"/>
              <a:t>unit</a:t>
            </a:r>
          </a:p>
          <a:p>
            <a:pPr lvl="1">
              <a:spcBef>
                <a:spcPts val="200"/>
              </a:spcBef>
            </a:pPr>
            <a:r>
              <a:rPr lang="en-US" altLang="zh-TW" sz="2300" dirty="0"/>
              <a:t>The worse the score is, the more practice</a:t>
            </a:r>
          </a:p>
          <a:p>
            <a:pPr lvl="1">
              <a:spcBef>
                <a:spcPts val="200"/>
              </a:spcBef>
            </a:pPr>
            <a:r>
              <a:rPr lang="en-US" altLang="zh-TW" sz="2300" dirty="0"/>
              <a:t>The higher the score is, the less care</a:t>
            </a:r>
          </a:p>
          <a:p>
            <a:pPr lvl="1">
              <a:spcBef>
                <a:spcPts val="200"/>
              </a:spcBef>
            </a:pPr>
            <a:r>
              <a:rPr lang="en-US" altLang="zh-TW" sz="2300" dirty="0"/>
              <a:t>No need for repeated practice on the same sentence, but </a:t>
            </a:r>
            <a:r>
              <a:rPr lang="en-US" altLang="zh-TW" sz="2300" dirty="0" smtClean="0"/>
              <a:t>participating </a:t>
            </a:r>
            <a:r>
              <a:rPr lang="en-US" altLang="zh-TW" sz="2300" dirty="0"/>
              <a:t>in a more interesting </a:t>
            </a:r>
            <a:r>
              <a:rPr lang="en-US" altLang="zh-TW" sz="2300" b="1" dirty="0"/>
              <a:t>dialogue game</a:t>
            </a:r>
          </a:p>
          <a:p>
            <a:pPr lvl="1">
              <a:spcBef>
                <a:spcPts val="200"/>
              </a:spcBef>
            </a:pPr>
            <a:r>
              <a:rPr lang="en-US" altLang="zh-TW" sz="2300" dirty="0"/>
              <a:t>The needed practice opportunities automatically appears </a:t>
            </a:r>
            <a:r>
              <a:rPr lang="en-US" altLang="zh-TW" sz="2300" b="1" dirty="0"/>
              <a:t>along the dialogue</a:t>
            </a:r>
          </a:p>
        </p:txBody>
      </p:sp>
      <p:sp>
        <p:nvSpPr>
          <p:cNvPr id="8195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382000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C024B91D-8F64-3447-82D1-CA8A4B72CF7C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16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grpSp>
        <p:nvGrpSpPr>
          <p:cNvPr id="69" name="群組 68"/>
          <p:cNvGrpSpPr>
            <a:grpSpLocks noChangeAspect="1"/>
          </p:cNvGrpSpPr>
          <p:nvPr/>
        </p:nvGrpSpPr>
        <p:grpSpPr>
          <a:xfrm>
            <a:off x="2962035" y="3613486"/>
            <a:ext cx="3455860" cy="3368400"/>
            <a:chOff x="3269709" y="4045534"/>
            <a:chExt cx="2618076" cy="2551818"/>
          </a:xfrm>
        </p:grpSpPr>
        <p:grpSp>
          <p:nvGrpSpPr>
            <p:cNvPr id="70" name="群組 69"/>
            <p:cNvGrpSpPr/>
            <p:nvPr/>
          </p:nvGrpSpPr>
          <p:grpSpPr>
            <a:xfrm>
              <a:off x="3269709" y="4045534"/>
              <a:ext cx="2338340" cy="721134"/>
              <a:chOff x="1470800" y="3556670"/>
              <a:chExt cx="4300116" cy="940597"/>
            </a:xfrm>
          </p:grpSpPr>
          <p:sp>
            <p:nvSpPr>
              <p:cNvPr id="87" name="左-上雙向箭號 86"/>
              <p:cNvSpPr/>
              <p:nvPr/>
            </p:nvSpPr>
            <p:spPr>
              <a:xfrm flipH="1">
                <a:off x="2626630" y="3698502"/>
                <a:ext cx="3144286" cy="798765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1470800" y="3556670"/>
                <a:ext cx="1070663" cy="401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Times New Roman"/>
                    <a:cs typeface="Times New Roman"/>
                  </a:rPr>
                  <a:t>score</a:t>
                </a:r>
                <a:endParaRPr kumimoji="1"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1" name="群組 70"/>
            <p:cNvGrpSpPr/>
            <p:nvPr/>
          </p:nvGrpSpPr>
          <p:grpSpPr>
            <a:xfrm>
              <a:off x="3275856" y="4766667"/>
              <a:ext cx="2332193" cy="763207"/>
              <a:chOff x="1482104" y="3594850"/>
              <a:chExt cx="4288812" cy="995474"/>
            </a:xfrm>
          </p:grpSpPr>
          <p:sp>
            <p:nvSpPr>
              <p:cNvPr id="85" name="左-上雙向箭號 84"/>
              <p:cNvSpPr/>
              <p:nvPr/>
            </p:nvSpPr>
            <p:spPr>
              <a:xfrm flipH="1">
                <a:off x="2626629" y="3791560"/>
                <a:ext cx="3144287" cy="798764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1482104" y="3594850"/>
                <a:ext cx="1070663" cy="68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latin typeface="Times New Roman"/>
                    <a:cs typeface="Times New Roman"/>
                  </a:rPr>
                  <a:t>score</a:t>
                </a:r>
                <a:endParaRPr lang="zh-TW" altLang="en-US" sz="1400" b="1" dirty="0">
                  <a:latin typeface="Times New Roman"/>
                  <a:cs typeface="Times New Roman"/>
                </a:endParaRPr>
              </a:p>
              <a:p>
                <a:endParaRPr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2" name="群組 71"/>
            <p:cNvGrpSpPr/>
            <p:nvPr/>
          </p:nvGrpSpPr>
          <p:grpSpPr>
            <a:xfrm>
              <a:off x="3269709" y="5569493"/>
              <a:ext cx="2338340" cy="747712"/>
              <a:chOff x="1470800" y="3522004"/>
              <a:chExt cx="4300116" cy="975263"/>
            </a:xfrm>
          </p:grpSpPr>
          <p:sp>
            <p:nvSpPr>
              <p:cNvPr id="83" name="左-上雙向箭號 82"/>
              <p:cNvSpPr/>
              <p:nvPr/>
            </p:nvSpPr>
            <p:spPr>
              <a:xfrm flipH="1">
                <a:off x="2626630" y="3698502"/>
                <a:ext cx="3144286" cy="798765"/>
              </a:xfrm>
              <a:prstGeom prst="leftUpArrow">
                <a:avLst>
                  <a:gd name="adj1" fmla="val 1802"/>
                  <a:gd name="adj2" fmla="val 2741"/>
                  <a:gd name="adj3" fmla="val 16589"/>
                </a:avLst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b="1"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1470800" y="3522004"/>
                <a:ext cx="1070663" cy="401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Times New Roman"/>
                    <a:cs typeface="Times New Roman"/>
                  </a:rPr>
                  <a:t>score</a:t>
                </a:r>
                <a:endParaRPr kumimoji="1" lang="zh-TW" altLang="en-US" sz="1400" b="1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6" name="文字方塊 75"/>
            <p:cNvSpPr txBox="1"/>
            <p:nvPr/>
          </p:nvSpPr>
          <p:spPr>
            <a:xfrm>
              <a:off x="5323884" y="6289575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5323884" y="5510390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5302159" y="4763591"/>
              <a:ext cx="563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Times New Roman"/>
                  <a:cs typeface="Times New Roman"/>
                </a:rPr>
                <a:t>units</a:t>
              </a:r>
              <a:endParaRPr kumimoji="1" lang="zh-TW" altLang="en-US" sz="1400" b="1" dirty="0">
                <a:latin typeface="Times New Roman"/>
                <a:cs typeface="Times New Roman"/>
              </a:endParaRPr>
            </a:p>
          </p:txBody>
        </p:sp>
        <p:sp>
          <p:nvSpPr>
            <p:cNvPr id="80" name="手繪多邊形 79"/>
            <p:cNvSpPr/>
            <p:nvPr/>
          </p:nvSpPr>
          <p:spPr>
            <a:xfrm>
              <a:off x="4045565" y="4176918"/>
              <a:ext cx="1450669" cy="411327"/>
            </a:xfrm>
            <a:custGeom>
              <a:avLst/>
              <a:gdLst>
                <a:gd name="connsiteX0" fmla="*/ 0 w 1450669"/>
                <a:gd name="connsiteY0" fmla="*/ 411327 h 411327"/>
                <a:gd name="connsiteX1" fmla="*/ 208021 w 1450669"/>
                <a:gd name="connsiteY1" fmla="*/ 750 h 411327"/>
                <a:gd name="connsiteX2" fmla="*/ 361299 w 1450669"/>
                <a:gd name="connsiteY2" fmla="*/ 307314 h 411327"/>
                <a:gd name="connsiteX3" fmla="*/ 749969 w 1450669"/>
                <a:gd name="connsiteY3" fmla="*/ 214250 h 411327"/>
                <a:gd name="connsiteX4" fmla="*/ 996308 w 1450669"/>
                <a:gd name="connsiteY4" fmla="*/ 329212 h 411327"/>
                <a:gd name="connsiteX5" fmla="*/ 1450669 w 1450669"/>
                <a:gd name="connsiteY5" fmla="*/ 104763 h 41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0669" h="411327">
                  <a:moveTo>
                    <a:pt x="0" y="411327"/>
                  </a:moveTo>
                  <a:cubicBezTo>
                    <a:pt x="73902" y="214706"/>
                    <a:pt x="147804" y="18086"/>
                    <a:pt x="208021" y="750"/>
                  </a:cubicBezTo>
                  <a:cubicBezTo>
                    <a:pt x="268238" y="-16586"/>
                    <a:pt x="270974" y="271731"/>
                    <a:pt x="361299" y="307314"/>
                  </a:cubicBezTo>
                  <a:cubicBezTo>
                    <a:pt x="451624" y="342897"/>
                    <a:pt x="644134" y="210600"/>
                    <a:pt x="749969" y="214250"/>
                  </a:cubicBezTo>
                  <a:cubicBezTo>
                    <a:pt x="855804" y="217900"/>
                    <a:pt x="879525" y="347460"/>
                    <a:pt x="996308" y="329212"/>
                  </a:cubicBezTo>
                  <a:cubicBezTo>
                    <a:pt x="1113091" y="310964"/>
                    <a:pt x="1450669" y="104763"/>
                    <a:pt x="1450669" y="104763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  <p:sp>
          <p:nvSpPr>
            <p:cNvPr id="81" name="手繪多邊形 80"/>
            <p:cNvSpPr/>
            <p:nvPr/>
          </p:nvSpPr>
          <p:spPr>
            <a:xfrm>
              <a:off x="4078411" y="4974566"/>
              <a:ext cx="1412348" cy="420577"/>
            </a:xfrm>
            <a:custGeom>
              <a:avLst/>
              <a:gdLst>
                <a:gd name="connsiteX0" fmla="*/ 0 w 1412348"/>
                <a:gd name="connsiteY0" fmla="*/ 397444 h 420577"/>
                <a:gd name="connsiteX1" fmla="*/ 569319 w 1412348"/>
                <a:gd name="connsiteY1" fmla="*/ 381021 h 420577"/>
                <a:gd name="connsiteX2" fmla="*/ 837555 w 1412348"/>
                <a:gd name="connsiteY2" fmla="*/ 30662 h 420577"/>
                <a:gd name="connsiteX3" fmla="*/ 1023679 w 1412348"/>
                <a:gd name="connsiteY3" fmla="*/ 52560 h 420577"/>
                <a:gd name="connsiteX4" fmla="*/ 1412348 w 1412348"/>
                <a:gd name="connsiteY4" fmla="*/ 337226 h 42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348" h="420577">
                  <a:moveTo>
                    <a:pt x="0" y="397444"/>
                  </a:moveTo>
                  <a:cubicBezTo>
                    <a:pt x="214863" y="419797"/>
                    <a:pt x="429726" y="442151"/>
                    <a:pt x="569319" y="381021"/>
                  </a:cubicBezTo>
                  <a:cubicBezTo>
                    <a:pt x="708912" y="319891"/>
                    <a:pt x="761828" y="85405"/>
                    <a:pt x="837555" y="30662"/>
                  </a:cubicBezTo>
                  <a:cubicBezTo>
                    <a:pt x="913282" y="-24081"/>
                    <a:pt x="927880" y="1466"/>
                    <a:pt x="1023679" y="52560"/>
                  </a:cubicBezTo>
                  <a:cubicBezTo>
                    <a:pt x="1119478" y="103654"/>
                    <a:pt x="1412348" y="337226"/>
                    <a:pt x="1412348" y="337226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  <p:sp>
          <p:nvSpPr>
            <p:cNvPr id="82" name="手繪多邊形 81"/>
            <p:cNvSpPr/>
            <p:nvPr/>
          </p:nvSpPr>
          <p:spPr>
            <a:xfrm>
              <a:off x="4143760" y="5830507"/>
              <a:ext cx="1357606" cy="357155"/>
            </a:xfrm>
            <a:custGeom>
              <a:avLst/>
              <a:gdLst>
                <a:gd name="connsiteX0" fmla="*/ 0 w 1357606"/>
                <a:gd name="connsiteY0" fmla="*/ 82532 h 357155"/>
                <a:gd name="connsiteX1" fmla="*/ 158752 w 1357606"/>
                <a:gd name="connsiteY1" fmla="*/ 356250 h 357155"/>
                <a:gd name="connsiteX2" fmla="*/ 301082 w 1357606"/>
                <a:gd name="connsiteY2" fmla="*/ 417 h 357155"/>
                <a:gd name="connsiteX3" fmla="*/ 821133 w 1357606"/>
                <a:gd name="connsiteY3" fmla="*/ 279609 h 357155"/>
                <a:gd name="connsiteX4" fmla="*/ 1357606 w 1357606"/>
                <a:gd name="connsiteY4" fmla="*/ 44212 h 35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606" h="357155">
                  <a:moveTo>
                    <a:pt x="0" y="82532"/>
                  </a:moveTo>
                  <a:cubicBezTo>
                    <a:pt x="54286" y="226234"/>
                    <a:pt x="108572" y="369936"/>
                    <a:pt x="158752" y="356250"/>
                  </a:cubicBezTo>
                  <a:cubicBezTo>
                    <a:pt x="208932" y="342564"/>
                    <a:pt x="190685" y="13190"/>
                    <a:pt x="301082" y="417"/>
                  </a:cubicBezTo>
                  <a:cubicBezTo>
                    <a:pt x="411479" y="-12356"/>
                    <a:pt x="645046" y="272310"/>
                    <a:pt x="821133" y="279609"/>
                  </a:cubicBezTo>
                  <a:cubicBezTo>
                    <a:pt x="997220" y="286908"/>
                    <a:pt x="1357606" y="44212"/>
                    <a:pt x="1357606" y="44212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 b="1">
                <a:latin typeface="Times New Roman"/>
                <a:cs typeface="Times New Roman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715970" y="1840398"/>
            <a:ext cx="216024" cy="21602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5245550" y="2213408"/>
            <a:ext cx="216024" cy="2160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框架 38"/>
          <p:cNvSpPr>
            <a:spLocks noChangeAspect="1"/>
          </p:cNvSpPr>
          <p:nvPr/>
        </p:nvSpPr>
        <p:spPr bwMode="auto">
          <a:xfrm>
            <a:off x="4399995" y="3769574"/>
            <a:ext cx="1193804" cy="777686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3" name="框架 38"/>
          <p:cNvSpPr>
            <a:spLocks noChangeAspect="1"/>
          </p:cNvSpPr>
          <p:nvPr/>
        </p:nvSpPr>
        <p:spPr bwMode="auto">
          <a:xfrm>
            <a:off x="3820584" y="4764947"/>
            <a:ext cx="1036915" cy="777686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4" name="框架 38"/>
          <p:cNvSpPr>
            <a:spLocks noChangeAspect="1"/>
          </p:cNvSpPr>
          <p:nvPr/>
        </p:nvSpPr>
        <p:spPr bwMode="auto">
          <a:xfrm>
            <a:off x="4292435" y="5906075"/>
            <a:ext cx="172819" cy="691277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5" name="框架 38"/>
          <p:cNvSpPr>
            <a:spLocks noChangeAspect="1"/>
          </p:cNvSpPr>
          <p:nvPr/>
        </p:nvSpPr>
        <p:spPr bwMode="auto">
          <a:xfrm>
            <a:off x="4976753" y="5906075"/>
            <a:ext cx="518458" cy="691277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6" name="框架 38"/>
          <p:cNvSpPr>
            <a:spLocks noChangeAspect="1"/>
          </p:cNvSpPr>
          <p:nvPr/>
        </p:nvSpPr>
        <p:spPr bwMode="auto">
          <a:xfrm>
            <a:off x="5573385" y="3769574"/>
            <a:ext cx="345638" cy="777686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623316"/>
          </a:solidFill>
          <a:ln w="19050" cap="flat" cmpd="sng">
            <a:solidFill>
              <a:schemeClr val="accent4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7" name="框架 38"/>
          <p:cNvSpPr>
            <a:spLocks noChangeAspect="1"/>
          </p:cNvSpPr>
          <p:nvPr/>
        </p:nvSpPr>
        <p:spPr bwMode="auto">
          <a:xfrm>
            <a:off x="4067944" y="3757078"/>
            <a:ext cx="332050" cy="777686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623316"/>
          </a:solidFill>
          <a:ln w="19050" cap="flat" cmpd="sng">
            <a:solidFill>
              <a:srgbClr val="623316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8" name="框架 38"/>
          <p:cNvSpPr>
            <a:spLocks noChangeAspect="1"/>
          </p:cNvSpPr>
          <p:nvPr/>
        </p:nvSpPr>
        <p:spPr bwMode="auto">
          <a:xfrm>
            <a:off x="4845553" y="4764947"/>
            <a:ext cx="727832" cy="777686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623316"/>
          </a:solidFill>
          <a:ln w="19050" cap="flat" cmpd="sng">
            <a:solidFill>
              <a:schemeClr val="accent4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39" name="框架 38"/>
          <p:cNvSpPr>
            <a:spLocks noChangeAspect="1"/>
          </p:cNvSpPr>
          <p:nvPr/>
        </p:nvSpPr>
        <p:spPr bwMode="auto">
          <a:xfrm>
            <a:off x="5493702" y="5906075"/>
            <a:ext cx="518458" cy="691277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623316"/>
          </a:solidFill>
          <a:ln w="19050" cap="flat" cmpd="sng">
            <a:solidFill>
              <a:schemeClr val="accent4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40" name="框架 38"/>
          <p:cNvSpPr>
            <a:spLocks noChangeAspect="1"/>
          </p:cNvSpPr>
          <p:nvPr/>
        </p:nvSpPr>
        <p:spPr bwMode="auto">
          <a:xfrm>
            <a:off x="4468502" y="5906075"/>
            <a:ext cx="518458" cy="691277"/>
          </a:xfrm>
          <a:custGeom>
            <a:avLst/>
            <a:gdLst>
              <a:gd name="T0" fmla="*/ 0 w 2449512"/>
              <a:gd name="T1" fmla="*/ 0 h 3671888"/>
              <a:gd name="T2" fmla="*/ 2449512 w 2449512"/>
              <a:gd name="T3" fmla="*/ 0 h 3671888"/>
              <a:gd name="T4" fmla="*/ 2449512 w 2449512"/>
              <a:gd name="T5" fmla="*/ 3671888 h 3671888"/>
              <a:gd name="T6" fmla="*/ 0 w 2449512"/>
              <a:gd name="T7" fmla="*/ 3671888 h 3671888"/>
              <a:gd name="T8" fmla="*/ 0 w 2449512"/>
              <a:gd name="T9" fmla="*/ 0 h 3671888"/>
              <a:gd name="T10" fmla="*/ 34661 w 2449512"/>
              <a:gd name="T11" fmla="*/ 34661 h 3671888"/>
              <a:gd name="T12" fmla="*/ 34661 w 2449512"/>
              <a:gd name="T13" fmla="*/ 3637227 h 3671888"/>
              <a:gd name="T14" fmla="*/ 2414851 w 2449512"/>
              <a:gd name="T15" fmla="*/ 3637227 h 3671888"/>
              <a:gd name="T16" fmla="*/ 2414851 w 2449512"/>
              <a:gd name="T17" fmla="*/ 34661 h 3671888"/>
              <a:gd name="T18" fmla="*/ 34661 w 2449512"/>
              <a:gd name="T19" fmla="*/ 34661 h 36718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49512" h="3671888">
                <a:moveTo>
                  <a:pt x="0" y="0"/>
                </a:moveTo>
                <a:lnTo>
                  <a:pt x="2449512" y="0"/>
                </a:lnTo>
                <a:lnTo>
                  <a:pt x="2449512" y="3671888"/>
                </a:lnTo>
                <a:lnTo>
                  <a:pt x="0" y="3671888"/>
                </a:lnTo>
                <a:lnTo>
                  <a:pt x="0" y="0"/>
                </a:lnTo>
                <a:close/>
                <a:moveTo>
                  <a:pt x="34661" y="34661"/>
                </a:moveTo>
                <a:lnTo>
                  <a:pt x="34661" y="3637227"/>
                </a:lnTo>
                <a:lnTo>
                  <a:pt x="2414851" y="3637227"/>
                </a:lnTo>
                <a:lnTo>
                  <a:pt x="2414851" y="34661"/>
                </a:lnTo>
                <a:lnTo>
                  <a:pt x="34661" y="34661"/>
                </a:lnTo>
                <a:close/>
              </a:path>
            </a:pathLst>
          </a:custGeom>
          <a:solidFill>
            <a:srgbClr val="623316"/>
          </a:solidFill>
          <a:ln w="19050" cap="flat" cmpd="sng">
            <a:solidFill>
              <a:schemeClr val="accent4">
                <a:lumMod val="50000"/>
              </a:schemeClr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41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微軟正黑體" charset="0"/>
              </a:rPr>
              <a:t>Goal of Dialogue Game </a:t>
            </a:r>
            <a:r>
              <a:rPr lang="en-US" altLang="zh-TW" dirty="0" smtClean="0">
                <a:ea typeface="微軟正黑體" charset="0"/>
              </a:rPr>
              <a:t>(2/3</a:t>
            </a:r>
            <a:r>
              <a:rPr lang="en-US" altLang="zh-TW" dirty="0">
                <a:ea typeface="微軟正黑體" charset="0"/>
              </a:rPr>
              <a:t>)</a:t>
            </a:r>
            <a:endParaRPr kumimoji="0" lang="en-US" altLang="zh-TW" dirty="0">
              <a:latin typeface="Trebuchet MS" charset="0"/>
              <a:ea typeface="微軟正黑體" charset="0"/>
              <a:cs typeface="Times New Roman" charset="0"/>
            </a:endParaRPr>
          </a:p>
        </p:txBody>
      </p:sp>
      <p:sp>
        <p:nvSpPr>
          <p:cNvPr id="42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0796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9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微軟正黑體" charset="0"/>
              </a:rPr>
              <a:t>Goal of Dialogue Game </a:t>
            </a:r>
            <a:r>
              <a:rPr lang="en-US" altLang="zh-TW" dirty="0" smtClean="0">
                <a:ea typeface="微軟正黑體" charset="0"/>
              </a:rPr>
              <a:t>(3/3</a:t>
            </a:r>
            <a:r>
              <a:rPr lang="en-US" altLang="zh-TW" dirty="0">
                <a:ea typeface="微軟正黑體" charset="0"/>
              </a:rPr>
              <a:t>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3034164"/>
          </a:xfrm>
        </p:spPr>
        <p:txBody>
          <a:bodyPr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800" b="1" dirty="0"/>
              <a:t>Personalized learning materials based on learning </a:t>
            </a:r>
            <a:r>
              <a:rPr lang="en-US" altLang="zh-TW" sz="2800" b="1" dirty="0" smtClean="0"/>
              <a:t>status dynamically obtained on-line along the </a:t>
            </a:r>
            <a:r>
              <a:rPr lang="en-US" altLang="zh-TW" sz="2800" b="1" dirty="0"/>
              <a:t>dialogue game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zh-TW" sz="2800" b="1" dirty="0" smtClean="0"/>
              <a:t>To </a:t>
            </a:r>
            <a:r>
              <a:rPr lang="en-US" altLang="zh-TW" sz="2800" b="1" dirty="0"/>
              <a:t>achieve this </a:t>
            </a:r>
            <a:r>
              <a:rPr lang="en-US" altLang="zh-TW" sz="2800" b="1" dirty="0" smtClean="0"/>
              <a:t>goal</a:t>
            </a:r>
            <a:endParaRPr lang="en-US" altLang="zh-TW" sz="2800" b="1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zh-TW" sz="2600" dirty="0"/>
              <a:t>Recursive tree-structured dialogue script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zh-TW" sz="2600" dirty="0"/>
              <a:t>Best </a:t>
            </a:r>
            <a:r>
              <a:rPr lang="en-US" altLang="zh-TW" sz="2600" dirty="0" smtClean="0"/>
              <a:t>path within the </a:t>
            </a:r>
            <a:r>
              <a:rPr lang="en-US" altLang="zh-TW" sz="2600" dirty="0"/>
              <a:t>dialogue </a:t>
            </a:r>
            <a:r>
              <a:rPr lang="en-US" altLang="zh-TW" sz="2600" dirty="0" smtClean="0"/>
              <a:t>script </a:t>
            </a:r>
            <a:r>
              <a:rPr lang="en-US" altLang="zh-TW" sz="2600" dirty="0"/>
              <a:t>for each individual learner </a:t>
            </a:r>
            <a:r>
              <a:rPr lang="en-US" altLang="zh-TW" sz="2600" dirty="0" smtClean="0"/>
              <a:t>found by MDP</a:t>
            </a:r>
            <a:endParaRPr lang="en-US" altLang="zh-TW" sz="2600" dirty="0"/>
          </a:p>
        </p:txBody>
      </p:sp>
      <p:sp>
        <p:nvSpPr>
          <p:cNvPr id="8195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382000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C024B91D-8F64-3447-82D1-CA8A4B72CF7C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17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sp>
        <p:nvSpPr>
          <p:cNvPr id="5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2111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Dialogue Game </a:t>
            </a:r>
            <a:r>
              <a:rPr kumimoji="0" lang="en-US" altLang="zh-TW" dirty="0" smtClean="0">
                <a:ea typeface="微軟正黑體" charset="0"/>
              </a:rPr>
              <a:t>Script (1/2)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003352"/>
          </a:xfrm>
        </p:spPr>
        <p:txBody>
          <a:bodyPr>
            <a:spAutoFit/>
          </a:bodyPr>
          <a:lstStyle/>
          <a:p>
            <a:r>
              <a:rPr lang="en-US" altLang="zh-TW" sz="2800" b="1" dirty="0"/>
              <a:t>Tree-structured turn-taking dialogue </a:t>
            </a:r>
          </a:p>
          <a:p>
            <a:pPr lvl="1"/>
            <a:r>
              <a:rPr lang="en-US" altLang="zh-TW" sz="2600" dirty="0"/>
              <a:t>Restaurant </a:t>
            </a:r>
            <a:r>
              <a:rPr lang="en-US" altLang="zh-TW" sz="2600" dirty="0" smtClean="0"/>
              <a:t>scenario: seating and meal ordering</a:t>
            </a:r>
            <a:endParaRPr kumimoji="0" lang="en-US" altLang="zh-TW" sz="2600" dirty="0"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14343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382000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60D00844-BC97-7742-8D30-5AD9D2961801}" type="slidenum">
              <a:rPr kumimoji="0" lang="zh-TW" altLang="en-US" sz="1600">
                <a:solidFill>
                  <a:schemeClr val="bg1"/>
                </a:solidFill>
                <a:cs typeface="Times New Roman" charset="0"/>
              </a:rPr>
              <a:pPr eaLnBrk="1" hangingPunct="1"/>
              <a:t>18</a:t>
            </a:fld>
            <a:endParaRPr kumimoji="0" lang="zh-TW" altLang="en-US" sz="1600">
              <a:solidFill>
                <a:schemeClr val="bg1"/>
              </a:solidFill>
              <a:cs typeface="Times New Roman" charset="0"/>
            </a:endParaRPr>
          </a:p>
        </p:txBody>
      </p:sp>
      <p:sp>
        <p:nvSpPr>
          <p:cNvPr id="188" name="內容版面配置區 2"/>
          <p:cNvSpPr txBox="1">
            <a:spLocks/>
          </p:cNvSpPr>
          <p:nvPr/>
        </p:nvSpPr>
        <p:spPr bwMode="auto">
          <a:xfrm>
            <a:off x="331788" y="1916832"/>
            <a:ext cx="8435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Font typeface="Georgia" charset="0"/>
              <a:buChar char="•"/>
              <a:defRPr kumimoji="1" sz="2800" kern="1200">
                <a:solidFill>
                  <a:schemeClr val="tx1"/>
                </a:solidFill>
                <a:latin typeface="+mj-lt"/>
                <a:ea typeface="+mn-ea"/>
                <a:cs typeface="新細明體" charset="0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Font typeface="Georgia" charset="0"/>
              <a:buChar char="▫"/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Font typeface="Wingdings 2" charset="0"/>
              <a:buChar char="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Font typeface="Wingdings 2" charset="0"/>
              <a:buChar char=""/>
              <a:defRPr kumimoji="1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Font typeface="Georgia" charset="0"/>
              <a:buChar char="▫"/>
              <a:defRPr kumimoji="1"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 eaLnBrk="1" hangingPunct="1">
              <a:buFont typeface="Wingdings 2" charset="0"/>
              <a:buNone/>
            </a:pPr>
            <a:r>
              <a:rPr kumimoji="0" lang="en-US" altLang="zh-TW" sz="2000" u="sng" dirty="0" smtClean="0">
                <a:latin typeface="Times New Roman" charset="0"/>
                <a:ea typeface="新細明體" charset="0"/>
                <a:cs typeface="Times New Roman" charset="0"/>
              </a:rPr>
              <a:t>A as Waiter</a:t>
            </a:r>
            <a:r>
              <a:rPr kumimoji="0" lang="en-US" altLang="zh-TW" sz="2000" dirty="0" smtClean="0">
                <a:latin typeface="Times New Roman" charset="0"/>
                <a:ea typeface="新細明體" charset="0"/>
                <a:cs typeface="Times New Roman" charset="0"/>
              </a:rPr>
              <a:t>   </a:t>
            </a:r>
            <a:r>
              <a:rPr kumimoji="0" lang="en-US" altLang="zh-TW" sz="2000" u="sng" dirty="0" smtClean="0">
                <a:latin typeface="Times New Roman" charset="0"/>
                <a:ea typeface="新細明體" charset="0"/>
                <a:cs typeface="Times New Roman" charset="0"/>
              </a:rPr>
              <a:t>B as Customer</a:t>
            </a:r>
            <a:endParaRPr kumimoji="0" lang="en-US" altLang="zh-TW" u="sng" dirty="0">
              <a:latin typeface="Times New Roman" charset="0"/>
              <a:ea typeface="新細明體" charset="0"/>
              <a:cs typeface="Times New Roman" charset="0"/>
            </a:endParaRPr>
          </a:p>
        </p:txBody>
      </p:sp>
      <p:pic>
        <p:nvPicPr>
          <p:cNvPr id="190" name="圖片 5" descr="螢幕快照 2013-05-14 下午8.54.48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6423604" cy="425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9585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409617"/>
          </a:xfrm>
        </p:spPr>
        <p:txBody>
          <a:bodyPr>
            <a:spAutoFit/>
          </a:bodyPr>
          <a:lstStyle/>
          <a:p>
            <a:r>
              <a:rPr lang="en-US" altLang="zh-TW" sz="2800" b="1" dirty="0"/>
              <a:t>Tree-structured turn-taking dialogue </a:t>
            </a:r>
          </a:p>
          <a:p>
            <a:pPr lvl="1"/>
            <a:r>
              <a:rPr lang="en-US" altLang="zh-TW" sz="2400" dirty="0"/>
              <a:t>Restaurant scenario</a:t>
            </a:r>
          </a:p>
          <a:p>
            <a:pPr lvl="1"/>
            <a:r>
              <a:rPr lang="en-US" altLang="zh-TW" sz="2400" dirty="0"/>
              <a:t>9 sub-dialogues </a:t>
            </a:r>
            <a:r>
              <a:rPr lang="en-US" altLang="zh-TW" sz="2400" dirty="0" smtClean="0"/>
              <a:t>linked recursively</a:t>
            </a:r>
            <a:endParaRPr kumimoji="0" lang="en-US" altLang="zh-TW" sz="2400" dirty="0"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156" name="圓角矩形 155"/>
          <p:cNvSpPr/>
          <p:nvPr/>
        </p:nvSpPr>
        <p:spPr bwMode="auto">
          <a:xfrm>
            <a:off x="564803" y="2564904"/>
            <a:ext cx="1558925" cy="99060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dirty="0"/>
          </a:p>
        </p:txBody>
      </p:sp>
      <p:sp>
        <p:nvSpPr>
          <p:cNvPr id="153" name="圓角矩形 152"/>
          <p:cNvSpPr/>
          <p:nvPr/>
        </p:nvSpPr>
        <p:spPr bwMode="auto">
          <a:xfrm>
            <a:off x="2150566" y="2564904"/>
            <a:ext cx="1557338" cy="989012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dirty="0"/>
          </a:p>
        </p:txBody>
      </p:sp>
      <p:sp>
        <p:nvSpPr>
          <p:cNvPr id="154" name="圓角矩形 153"/>
          <p:cNvSpPr/>
          <p:nvPr/>
        </p:nvSpPr>
        <p:spPr bwMode="auto">
          <a:xfrm>
            <a:off x="4310807" y="3644404"/>
            <a:ext cx="1557337" cy="992187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600" dirty="0"/>
          </a:p>
        </p:txBody>
      </p:sp>
      <p:sp>
        <p:nvSpPr>
          <p:cNvPr id="143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Dialogue Game </a:t>
            </a:r>
            <a:r>
              <a:rPr kumimoji="0" lang="en-US" altLang="zh-TW" dirty="0" smtClean="0">
                <a:ea typeface="微軟正黑體" charset="0"/>
              </a:rPr>
              <a:t>Script (2/2)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14343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60D00844-BC97-7742-8D30-5AD9D2961801}" type="slidenum">
              <a:rPr kumimoji="0" lang="zh-TW" altLang="en-US" sz="1600">
                <a:solidFill>
                  <a:schemeClr val="bg1"/>
                </a:solidFill>
                <a:cs typeface="Times New Roman" charset="0"/>
              </a:rPr>
              <a:pPr eaLnBrk="1" hangingPunct="1"/>
              <a:t>19</a:t>
            </a:fld>
            <a:endParaRPr kumimoji="0" lang="zh-TW" altLang="en-US" sz="1600">
              <a:solidFill>
                <a:schemeClr val="bg1"/>
              </a:solidFill>
              <a:cs typeface="Times New Roman" charset="0"/>
            </a:endParaRPr>
          </a:p>
        </p:txBody>
      </p:sp>
      <p:cxnSp>
        <p:nvCxnSpPr>
          <p:cNvPr id="115" name="直線箭頭接點 114"/>
          <p:cNvCxnSpPr>
            <a:cxnSpLocks noChangeShapeType="1"/>
            <a:stCxn id="132" idx="0"/>
            <a:endCxn id="150" idx="2"/>
          </p:cNvCxnSpPr>
          <p:nvPr/>
        </p:nvCxnSpPr>
        <p:spPr bwMode="auto">
          <a:xfrm flipV="1">
            <a:off x="880170" y="3404691"/>
            <a:ext cx="430212" cy="38417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6" name="群組 115"/>
          <p:cNvGrpSpPr>
            <a:grpSpLocks/>
          </p:cNvGrpSpPr>
          <p:nvPr/>
        </p:nvGrpSpPr>
        <p:grpSpPr bwMode="auto">
          <a:xfrm>
            <a:off x="1444625" y="3087191"/>
            <a:ext cx="5041900" cy="1076325"/>
            <a:chOff x="1790138" y="4212197"/>
            <a:chExt cx="5359346" cy="1205673"/>
          </a:xfrm>
        </p:grpSpPr>
        <p:cxnSp>
          <p:nvCxnSpPr>
            <p:cNvPr id="117" name="直線箭頭接點 116"/>
            <p:cNvCxnSpPr>
              <a:cxnSpLocks noChangeShapeType="1"/>
            </p:cNvCxnSpPr>
            <p:nvPr/>
          </p:nvCxnSpPr>
          <p:spPr bwMode="auto">
            <a:xfrm>
              <a:off x="6687122" y="4619423"/>
              <a:ext cx="462362" cy="389442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直線箭頭接點 117"/>
            <p:cNvCxnSpPr>
              <a:cxnSpLocks noChangeShapeType="1"/>
            </p:cNvCxnSpPr>
            <p:nvPr/>
          </p:nvCxnSpPr>
          <p:spPr bwMode="auto">
            <a:xfrm>
              <a:off x="2340247" y="4221089"/>
              <a:ext cx="334115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直線箭頭接點 118"/>
            <p:cNvCxnSpPr>
              <a:cxnSpLocks noChangeShapeType="1"/>
            </p:cNvCxnSpPr>
            <p:nvPr/>
          </p:nvCxnSpPr>
          <p:spPr bwMode="auto">
            <a:xfrm flipV="1">
              <a:off x="4012512" y="4212197"/>
              <a:ext cx="335802" cy="8892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直線箭頭接點 119"/>
            <p:cNvCxnSpPr>
              <a:cxnSpLocks noChangeShapeType="1"/>
            </p:cNvCxnSpPr>
            <p:nvPr/>
          </p:nvCxnSpPr>
          <p:spPr bwMode="auto">
            <a:xfrm>
              <a:off x="5684776" y="4212197"/>
              <a:ext cx="334115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直線箭頭接點 120"/>
            <p:cNvCxnSpPr>
              <a:cxnSpLocks noChangeShapeType="1"/>
            </p:cNvCxnSpPr>
            <p:nvPr/>
          </p:nvCxnSpPr>
          <p:spPr bwMode="auto">
            <a:xfrm flipH="1">
              <a:off x="1790138" y="5417870"/>
              <a:ext cx="342553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直線箭頭接點 121"/>
            <p:cNvCxnSpPr>
              <a:cxnSpLocks noChangeShapeType="1"/>
            </p:cNvCxnSpPr>
            <p:nvPr/>
          </p:nvCxnSpPr>
          <p:spPr bwMode="auto">
            <a:xfrm flipH="1">
              <a:off x="3280158" y="5417870"/>
              <a:ext cx="344240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直線箭頭接點 122"/>
            <p:cNvCxnSpPr>
              <a:cxnSpLocks noChangeShapeType="1"/>
            </p:cNvCxnSpPr>
            <p:nvPr/>
          </p:nvCxnSpPr>
          <p:spPr bwMode="auto">
            <a:xfrm flipH="1">
              <a:off x="4758366" y="5417870"/>
              <a:ext cx="342552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直線箭頭接點 123"/>
            <p:cNvCxnSpPr>
              <a:cxnSpLocks noChangeShapeType="1"/>
            </p:cNvCxnSpPr>
            <p:nvPr/>
          </p:nvCxnSpPr>
          <p:spPr bwMode="auto">
            <a:xfrm flipH="1">
              <a:off x="6250073" y="5417870"/>
              <a:ext cx="342552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5" name="群組 124"/>
          <p:cNvGrpSpPr>
            <a:grpSpLocks/>
          </p:cNvGrpSpPr>
          <p:nvPr/>
        </p:nvGrpSpPr>
        <p:grpSpPr bwMode="auto">
          <a:xfrm>
            <a:off x="251520" y="2707779"/>
            <a:ext cx="6840537" cy="1806575"/>
            <a:chOff x="683068" y="836712"/>
            <a:chExt cx="7273308" cy="2022729"/>
          </a:xfrm>
        </p:grpSpPr>
        <p:grpSp>
          <p:nvGrpSpPr>
            <p:cNvPr id="14440" name="群組 125"/>
            <p:cNvGrpSpPr>
              <a:grpSpLocks/>
            </p:cNvGrpSpPr>
            <p:nvPr/>
          </p:nvGrpSpPr>
          <p:grpSpPr bwMode="auto">
            <a:xfrm>
              <a:off x="683068" y="836712"/>
              <a:ext cx="7273308" cy="2022729"/>
              <a:chOff x="755076" y="3933056"/>
              <a:chExt cx="7273308" cy="2022729"/>
            </a:xfrm>
          </p:grpSpPr>
          <p:grpSp>
            <p:nvGrpSpPr>
              <p:cNvPr id="14442" name="群組 127"/>
              <p:cNvGrpSpPr>
                <a:grpSpLocks/>
              </p:cNvGrpSpPr>
              <p:nvPr/>
            </p:nvGrpSpPr>
            <p:grpSpPr bwMode="auto">
              <a:xfrm>
                <a:off x="2260872" y="5136614"/>
                <a:ext cx="1336970" cy="812666"/>
                <a:chOff x="2060533" y="581149"/>
                <a:chExt cx="1506196" cy="753098"/>
              </a:xfrm>
            </p:grpSpPr>
            <p:sp>
              <p:nvSpPr>
                <p:cNvPr id="151" name="圓角矩形 150"/>
                <p:cNvSpPr/>
                <p:nvPr/>
              </p:nvSpPr>
              <p:spPr>
                <a:xfrm>
                  <a:off x="2060355" y="58093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52" name="圓角矩形 4"/>
                <p:cNvSpPr/>
                <p:nvPr/>
              </p:nvSpPr>
              <p:spPr>
                <a:xfrm>
                  <a:off x="2098386" y="617173"/>
                  <a:ext cx="1429990" cy="680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(8)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Bill paying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43" name="群組 128"/>
              <p:cNvGrpSpPr>
                <a:grpSpLocks/>
              </p:cNvGrpSpPr>
              <p:nvPr/>
            </p:nvGrpSpPr>
            <p:grpSpPr bwMode="auto">
              <a:xfrm>
                <a:off x="1213199" y="3941947"/>
                <a:ext cx="1336970" cy="812666"/>
                <a:chOff x="1595964" y="581149"/>
                <a:chExt cx="1506196" cy="753098"/>
              </a:xfrm>
            </p:grpSpPr>
            <p:sp>
              <p:nvSpPr>
                <p:cNvPr id="149" name="圓角矩形 148"/>
                <p:cNvSpPr/>
                <p:nvPr/>
              </p:nvSpPr>
              <p:spPr>
                <a:xfrm>
                  <a:off x="1595183" y="58114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50" name="圓角矩形 4"/>
                <p:cNvSpPr/>
                <p:nvPr/>
              </p:nvSpPr>
              <p:spPr>
                <a:xfrm>
                  <a:off x="1633215" y="619030"/>
                  <a:ext cx="1429990" cy="67698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(1) 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Phone invitation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44" name="群組 129"/>
              <p:cNvGrpSpPr>
                <a:grpSpLocks/>
              </p:cNvGrpSpPr>
              <p:nvPr/>
            </p:nvGrpSpPr>
            <p:grpSpPr bwMode="auto">
              <a:xfrm>
                <a:off x="3737719" y="5136614"/>
                <a:ext cx="1336970" cy="812666"/>
                <a:chOff x="2060533" y="581149"/>
                <a:chExt cx="1506196" cy="753098"/>
              </a:xfrm>
            </p:grpSpPr>
            <p:sp>
              <p:nvSpPr>
                <p:cNvPr id="147" name="圓角矩形 146"/>
                <p:cNvSpPr/>
                <p:nvPr/>
              </p:nvSpPr>
              <p:spPr>
                <a:xfrm>
                  <a:off x="2060461" y="58093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48" name="圓角矩形 4"/>
                <p:cNvSpPr/>
                <p:nvPr/>
              </p:nvSpPr>
              <p:spPr>
                <a:xfrm>
                  <a:off x="2096592" y="617173"/>
                  <a:ext cx="1433793" cy="680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(7)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Chatting 2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45" name="群組 130"/>
              <p:cNvGrpSpPr>
                <a:grpSpLocks/>
              </p:cNvGrpSpPr>
              <p:nvPr/>
            </p:nvGrpSpPr>
            <p:grpSpPr bwMode="auto">
              <a:xfrm>
                <a:off x="5214567" y="5136614"/>
                <a:ext cx="1336970" cy="812666"/>
                <a:chOff x="2060533" y="581149"/>
                <a:chExt cx="1506196" cy="753098"/>
              </a:xfrm>
            </p:grpSpPr>
            <p:sp>
              <p:nvSpPr>
                <p:cNvPr id="145" name="圓角矩形 144"/>
                <p:cNvSpPr/>
                <p:nvPr/>
              </p:nvSpPr>
              <p:spPr>
                <a:xfrm>
                  <a:off x="2060568" y="58093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46" name="圓角矩形 4"/>
                <p:cNvSpPr/>
                <p:nvPr/>
              </p:nvSpPr>
              <p:spPr>
                <a:xfrm>
                  <a:off x="2098599" y="617173"/>
                  <a:ext cx="1429990" cy="680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(6)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Meal serving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sp>
            <p:nvSpPr>
              <p:cNvPr id="132" name="圓角矩形 131"/>
              <p:cNvSpPr/>
              <p:nvPr/>
            </p:nvSpPr>
            <p:spPr>
              <a:xfrm>
                <a:off x="755076" y="5143493"/>
                <a:ext cx="1336844" cy="8122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grpSp>
            <p:nvGrpSpPr>
              <p:cNvPr id="14447" name="群組 132"/>
              <p:cNvGrpSpPr>
                <a:grpSpLocks/>
              </p:cNvGrpSpPr>
              <p:nvPr/>
            </p:nvGrpSpPr>
            <p:grpSpPr bwMode="auto">
              <a:xfrm>
                <a:off x="6691414" y="5136614"/>
                <a:ext cx="1336970" cy="812666"/>
                <a:chOff x="2060533" y="581149"/>
                <a:chExt cx="1506196" cy="753098"/>
              </a:xfrm>
            </p:grpSpPr>
            <p:sp>
              <p:nvSpPr>
                <p:cNvPr id="143" name="圓角矩形 142"/>
                <p:cNvSpPr/>
                <p:nvPr/>
              </p:nvSpPr>
              <p:spPr>
                <a:xfrm>
                  <a:off x="2060676" y="58093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44" name="圓角矩形 4"/>
                <p:cNvSpPr/>
                <p:nvPr/>
              </p:nvSpPr>
              <p:spPr>
                <a:xfrm>
                  <a:off x="2098707" y="617173"/>
                  <a:ext cx="1429990" cy="68027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(5)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Chatting 1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48" name="群組 133"/>
              <p:cNvGrpSpPr>
                <a:grpSpLocks/>
              </p:cNvGrpSpPr>
              <p:nvPr/>
            </p:nvGrpSpPr>
            <p:grpSpPr bwMode="auto">
              <a:xfrm>
                <a:off x="4557560" y="3933056"/>
                <a:ext cx="1336970" cy="812666"/>
                <a:chOff x="2060533" y="581149"/>
                <a:chExt cx="1506196" cy="753098"/>
              </a:xfrm>
            </p:grpSpPr>
            <p:sp>
              <p:nvSpPr>
                <p:cNvPr id="141" name="圓角矩形 140"/>
                <p:cNvSpPr/>
                <p:nvPr/>
              </p:nvSpPr>
              <p:spPr>
                <a:xfrm>
                  <a:off x="2061019" y="581149"/>
                  <a:ext cx="1506053" cy="75275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42" name="圓角矩形 4"/>
                <p:cNvSpPr/>
                <p:nvPr/>
              </p:nvSpPr>
              <p:spPr>
                <a:xfrm>
                  <a:off x="2099051" y="617386"/>
                  <a:ext cx="1429990" cy="68027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(3)</a:t>
                  </a:r>
                </a:p>
                <a:p>
                  <a:pPr algn="ctr"/>
                  <a:r>
                    <a:rPr lang="en-US" altLang="zh-TW" sz="1400" b="1" dirty="0" smtClean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Meeting and directions</a:t>
                  </a:r>
                  <a:endParaRPr lang="zh-TW" altLang="en-US" sz="1400" b="1" dirty="0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49" name="群組 134"/>
              <p:cNvGrpSpPr>
                <a:grpSpLocks/>
              </p:cNvGrpSpPr>
              <p:nvPr/>
            </p:nvGrpSpPr>
            <p:grpSpPr bwMode="auto">
              <a:xfrm>
                <a:off x="6170429" y="3933056"/>
                <a:ext cx="1446102" cy="812666"/>
                <a:chOff x="2030475" y="571061"/>
                <a:chExt cx="1629142" cy="753098"/>
              </a:xfrm>
            </p:grpSpPr>
            <p:sp>
              <p:nvSpPr>
                <p:cNvPr id="139" name="圓角矩形 138"/>
                <p:cNvSpPr/>
                <p:nvPr/>
              </p:nvSpPr>
              <p:spPr>
                <a:xfrm>
                  <a:off x="2096511" y="571061"/>
                  <a:ext cx="1507957" cy="75275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40" name="圓角矩形 4"/>
                <p:cNvSpPr/>
                <p:nvPr/>
              </p:nvSpPr>
              <p:spPr>
                <a:xfrm>
                  <a:off x="2029956" y="589179"/>
                  <a:ext cx="1629657" cy="67862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(4)</a:t>
                  </a:r>
                </a:p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Seating and meal ordering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14450" name="群組 135"/>
              <p:cNvGrpSpPr>
                <a:grpSpLocks/>
              </p:cNvGrpSpPr>
              <p:nvPr/>
            </p:nvGrpSpPr>
            <p:grpSpPr bwMode="auto">
              <a:xfrm>
                <a:off x="2885379" y="3941947"/>
                <a:ext cx="1336970" cy="812666"/>
                <a:chOff x="2060533" y="581149"/>
                <a:chExt cx="1506196" cy="753098"/>
              </a:xfrm>
            </p:grpSpPr>
            <p:sp>
              <p:nvSpPr>
                <p:cNvPr id="137" name="圓角矩形 136"/>
                <p:cNvSpPr/>
                <p:nvPr/>
              </p:nvSpPr>
              <p:spPr>
                <a:xfrm>
                  <a:off x="2060387" y="581145"/>
                  <a:ext cx="1506053" cy="75275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138" name="圓角矩形 4"/>
                <p:cNvSpPr/>
                <p:nvPr/>
              </p:nvSpPr>
              <p:spPr>
                <a:xfrm>
                  <a:off x="2098419" y="619030"/>
                  <a:ext cx="1431891" cy="676981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76200" tIns="76200" rIns="76200" bIns="76200" anchor="ctr"/>
                <a:lstStyle/>
                <a:p>
                  <a:pPr algn="ctr"/>
                  <a:r>
                    <a:rPr lang="en-US" altLang="zh-TW" sz="1400" b="1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rPr>
                    <a:t>(2) Restaurant reservation</a:t>
                  </a:r>
                  <a:endParaRPr lang="zh-TW" altLang="en-US" sz="1400" b="1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endParaRPr>
                </a:p>
              </p:txBody>
            </p:sp>
          </p:grpSp>
        </p:grpSp>
        <p:sp>
          <p:nvSpPr>
            <p:cNvPr id="127" name="圓角矩形 4"/>
            <p:cNvSpPr/>
            <p:nvPr/>
          </p:nvSpPr>
          <p:spPr>
            <a:xfrm>
              <a:off x="716827" y="2080921"/>
              <a:ext cx="1271014" cy="734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76200" tIns="76200" rIns="76200" bIns="76200" anchor="ctr"/>
            <a:lstStyle/>
            <a:p>
              <a:pPr algn="ctr"/>
              <a:r>
                <a:rPr lang="en-US" altLang="zh-TW" sz="1400" b="1">
                  <a:solidFill>
                    <a:srgbClr val="000000"/>
                  </a:solidFill>
                  <a:latin typeface="Times New Roman" charset="0"/>
                  <a:ea typeface="新細明體" charset="0"/>
                  <a:cs typeface="Times New Roman" charset="0"/>
                </a:rPr>
                <a:t>(9)</a:t>
              </a:r>
            </a:p>
            <a:p>
              <a:pPr algn="ctr"/>
              <a:r>
                <a:rPr lang="en-US" altLang="zh-TW" sz="1400" b="1">
                  <a:solidFill>
                    <a:srgbClr val="000000"/>
                  </a:solidFill>
                  <a:latin typeface="Times New Roman" charset="0"/>
                  <a:ea typeface="新細明體" charset="0"/>
                  <a:cs typeface="Times New Roman" charset="0"/>
                </a:rPr>
                <a:t>Saying goodbye</a:t>
              </a:r>
              <a:endParaRPr lang="zh-TW" altLang="en-US" sz="1400" b="1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endParaRPr>
            </a:p>
          </p:txBody>
        </p:sp>
      </p:grpSp>
      <p:grpSp>
        <p:nvGrpSpPr>
          <p:cNvPr id="84" name="群組 4"/>
          <p:cNvGrpSpPr>
            <a:grpSpLocks/>
          </p:cNvGrpSpPr>
          <p:nvPr/>
        </p:nvGrpSpPr>
        <p:grpSpPr bwMode="auto">
          <a:xfrm>
            <a:off x="7775773" y="2509044"/>
            <a:ext cx="828675" cy="649288"/>
            <a:chOff x="6172200" y="1554163"/>
            <a:chExt cx="2743200" cy="1979612"/>
          </a:xfrm>
        </p:grpSpPr>
        <p:sp>
          <p:nvSpPr>
            <p:cNvPr id="85" name="橢圓 84"/>
            <p:cNvSpPr/>
            <p:nvPr/>
          </p:nvSpPr>
          <p:spPr bwMode="auto">
            <a:xfrm>
              <a:off x="7281040" y="1554163"/>
              <a:ext cx="110360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6" name="橢圓 85"/>
            <p:cNvSpPr/>
            <p:nvPr/>
          </p:nvSpPr>
          <p:spPr bwMode="auto">
            <a:xfrm>
              <a:off x="6750269" y="2013976"/>
              <a:ext cx="110357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7" name="橢圓 86"/>
            <p:cNvSpPr/>
            <p:nvPr/>
          </p:nvSpPr>
          <p:spPr bwMode="auto">
            <a:xfrm>
              <a:off x="7281040" y="2096257"/>
              <a:ext cx="110360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8" name="橢圓 87"/>
            <p:cNvSpPr/>
            <p:nvPr/>
          </p:nvSpPr>
          <p:spPr bwMode="auto">
            <a:xfrm>
              <a:off x="7948448" y="2013976"/>
              <a:ext cx="110357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9" name="橢圓 88"/>
            <p:cNvSpPr/>
            <p:nvPr/>
          </p:nvSpPr>
          <p:spPr bwMode="auto">
            <a:xfrm>
              <a:off x="6172200" y="2638351"/>
              <a:ext cx="105103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0" name="橢圓 89"/>
            <p:cNvSpPr/>
            <p:nvPr/>
          </p:nvSpPr>
          <p:spPr bwMode="auto">
            <a:xfrm>
              <a:off x="6629398" y="2735153"/>
              <a:ext cx="110360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1" name="橢圓 90"/>
            <p:cNvSpPr/>
            <p:nvPr/>
          </p:nvSpPr>
          <p:spPr bwMode="auto">
            <a:xfrm>
              <a:off x="7160172" y="2778716"/>
              <a:ext cx="110357" cy="10648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2" name="橢圓 91"/>
            <p:cNvSpPr/>
            <p:nvPr/>
          </p:nvSpPr>
          <p:spPr bwMode="auto">
            <a:xfrm>
              <a:off x="7643648" y="2798076"/>
              <a:ext cx="110357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3" name="橢圓 92"/>
            <p:cNvSpPr/>
            <p:nvPr/>
          </p:nvSpPr>
          <p:spPr bwMode="auto">
            <a:xfrm>
              <a:off x="8011510" y="2778716"/>
              <a:ext cx="105103" cy="106483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4" name="橢圓 93"/>
            <p:cNvSpPr/>
            <p:nvPr/>
          </p:nvSpPr>
          <p:spPr bwMode="auto">
            <a:xfrm>
              <a:off x="8500240" y="2744833"/>
              <a:ext cx="110360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5" name="橢圓 94"/>
            <p:cNvSpPr/>
            <p:nvPr/>
          </p:nvSpPr>
          <p:spPr bwMode="auto">
            <a:xfrm>
              <a:off x="8810297" y="2454426"/>
              <a:ext cx="105103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6" name="橢圓 95"/>
            <p:cNvSpPr/>
            <p:nvPr/>
          </p:nvSpPr>
          <p:spPr bwMode="auto">
            <a:xfrm>
              <a:off x="6324598" y="3315968"/>
              <a:ext cx="110360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7" name="橢圓 96"/>
            <p:cNvSpPr/>
            <p:nvPr/>
          </p:nvSpPr>
          <p:spPr bwMode="auto">
            <a:xfrm>
              <a:off x="6844862" y="3427292"/>
              <a:ext cx="110357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8" name="橢圓 97"/>
            <p:cNvSpPr/>
            <p:nvPr/>
          </p:nvSpPr>
          <p:spPr bwMode="auto">
            <a:xfrm>
              <a:off x="7217978" y="3427292"/>
              <a:ext cx="110360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9" name="橢圓 98"/>
            <p:cNvSpPr/>
            <p:nvPr/>
          </p:nvSpPr>
          <p:spPr bwMode="auto">
            <a:xfrm>
              <a:off x="8626364" y="3432131"/>
              <a:ext cx="105103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100" name="橢圓 99"/>
            <p:cNvSpPr/>
            <p:nvPr/>
          </p:nvSpPr>
          <p:spPr bwMode="auto">
            <a:xfrm>
              <a:off x="8064062" y="3335328"/>
              <a:ext cx="110357" cy="10164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101" name="橢圓 100"/>
            <p:cNvSpPr/>
            <p:nvPr/>
          </p:nvSpPr>
          <p:spPr bwMode="auto">
            <a:xfrm>
              <a:off x="7675179" y="3427292"/>
              <a:ext cx="110357" cy="10164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102" name="直線接點 101"/>
            <p:cNvCxnSpPr>
              <a:stCxn id="85" idx="3"/>
              <a:endCxn id="86" idx="7"/>
            </p:cNvCxnSpPr>
            <p:nvPr/>
          </p:nvCxnSpPr>
          <p:spPr bwMode="auto">
            <a:xfrm flipH="1">
              <a:off x="6844862" y="1641285"/>
              <a:ext cx="451945" cy="3872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>
              <a:stCxn id="85" idx="4"/>
              <a:endCxn id="87" idx="0"/>
            </p:cNvCxnSpPr>
            <p:nvPr/>
          </p:nvCxnSpPr>
          <p:spPr bwMode="auto">
            <a:xfrm>
              <a:off x="7338848" y="1655807"/>
              <a:ext cx="0" cy="440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85" idx="5"/>
              <a:endCxn id="88" idx="1"/>
            </p:cNvCxnSpPr>
            <p:nvPr/>
          </p:nvCxnSpPr>
          <p:spPr bwMode="auto">
            <a:xfrm>
              <a:off x="7375633" y="1641285"/>
              <a:ext cx="588579" cy="3872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86" idx="3"/>
              <a:endCxn id="89" idx="7"/>
            </p:cNvCxnSpPr>
            <p:nvPr/>
          </p:nvCxnSpPr>
          <p:spPr bwMode="auto">
            <a:xfrm flipH="1">
              <a:off x="6261536" y="2101098"/>
              <a:ext cx="504497" cy="551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>
              <a:stCxn id="86" idx="4"/>
              <a:endCxn id="90" idx="0"/>
            </p:cNvCxnSpPr>
            <p:nvPr/>
          </p:nvCxnSpPr>
          <p:spPr bwMode="auto">
            <a:xfrm flipH="1">
              <a:off x="6681950" y="2115617"/>
              <a:ext cx="120871" cy="6195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>
              <a:stCxn id="86" idx="5"/>
              <a:endCxn id="91" idx="1"/>
            </p:cNvCxnSpPr>
            <p:nvPr/>
          </p:nvCxnSpPr>
          <p:spPr bwMode="auto">
            <a:xfrm>
              <a:off x="6844862" y="2101098"/>
              <a:ext cx="331074" cy="696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87" idx="3"/>
              <a:endCxn id="90" idx="7"/>
            </p:cNvCxnSpPr>
            <p:nvPr/>
          </p:nvCxnSpPr>
          <p:spPr bwMode="auto">
            <a:xfrm flipH="1">
              <a:off x="6723991" y="2183379"/>
              <a:ext cx="572815" cy="5662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87" idx="4"/>
              <a:endCxn id="91" idx="0"/>
            </p:cNvCxnSpPr>
            <p:nvPr/>
          </p:nvCxnSpPr>
          <p:spPr bwMode="auto">
            <a:xfrm flipH="1">
              <a:off x="7217978" y="2197901"/>
              <a:ext cx="120871" cy="5808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87" idx="5"/>
              <a:endCxn id="92" idx="1"/>
            </p:cNvCxnSpPr>
            <p:nvPr/>
          </p:nvCxnSpPr>
          <p:spPr bwMode="auto">
            <a:xfrm>
              <a:off x="7375633" y="2183379"/>
              <a:ext cx="283779" cy="6292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87" idx="5"/>
              <a:endCxn id="93" idx="1"/>
            </p:cNvCxnSpPr>
            <p:nvPr/>
          </p:nvCxnSpPr>
          <p:spPr bwMode="auto">
            <a:xfrm>
              <a:off x="7375633" y="2183379"/>
              <a:ext cx="651641" cy="6146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88" idx="4"/>
              <a:endCxn id="92" idx="7"/>
            </p:cNvCxnSpPr>
            <p:nvPr/>
          </p:nvCxnSpPr>
          <p:spPr bwMode="auto">
            <a:xfrm flipH="1">
              <a:off x="7738241" y="2115617"/>
              <a:ext cx="262759" cy="696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88" idx="5"/>
              <a:endCxn id="94" idx="1"/>
            </p:cNvCxnSpPr>
            <p:nvPr/>
          </p:nvCxnSpPr>
          <p:spPr bwMode="auto">
            <a:xfrm>
              <a:off x="8043041" y="2101098"/>
              <a:ext cx="472966" cy="658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>
              <a:stCxn id="88" idx="5"/>
              <a:endCxn id="95" idx="1"/>
            </p:cNvCxnSpPr>
            <p:nvPr/>
          </p:nvCxnSpPr>
          <p:spPr bwMode="auto">
            <a:xfrm>
              <a:off x="8043041" y="2101098"/>
              <a:ext cx="783019" cy="367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>
              <a:stCxn id="90" idx="4"/>
              <a:endCxn id="96" idx="0"/>
            </p:cNvCxnSpPr>
            <p:nvPr/>
          </p:nvCxnSpPr>
          <p:spPr bwMode="auto">
            <a:xfrm flipH="1">
              <a:off x="6377150" y="2836797"/>
              <a:ext cx="304800" cy="4791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>
              <a:stCxn id="90" idx="4"/>
              <a:endCxn id="98" idx="1"/>
            </p:cNvCxnSpPr>
            <p:nvPr/>
          </p:nvCxnSpPr>
          <p:spPr bwMode="auto">
            <a:xfrm>
              <a:off x="6681950" y="2836797"/>
              <a:ext cx="551795" cy="605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>
              <a:stCxn id="91" idx="4"/>
              <a:endCxn id="97" idx="0"/>
            </p:cNvCxnSpPr>
            <p:nvPr/>
          </p:nvCxnSpPr>
          <p:spPr bwMode="auto">
            <a:xfrm flipH="1">
              <a:off x="6902667" y="2885198"/>
              <a:ext cx="315310" cy="542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>
              <a:stCxn id="91" idx="4"/>
              <a:endCxn id="101" idx="0"/>
            </p:cNvCxnSpPr>
            <p:nvPr/>
          </p:nvCxnSpPr>
          <p:spPr bwMode="auto">
            <a:xfrm>
              <a:off x="7217978" y="2885198"/>
              <a:ext cx="509753" cy="542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>
              <a:stCxn id="92" idx="4"/>
              <a:endCxn id="98" idx="7"/>
            </p:cNvCxnSpPr>
            <p:nvPr/>
          </p:nvCxnSpPr>
          <p:spPr bwMode="auto">
            <a:xfrm flipH="1">
              <a:off x="7307317" y="2899717"/>
              <a:ext cx="388883" cy="542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>
              <a:stCxn id="93" idx="4"/>
              <a:endCxn id="100" idx="0"/>
            </p:cNvCxnSpPr>
            <p:nvPr/>
          </p:nvCxnSpPr>
          <p:spPr bwMode="auto">
            <a:xfrm>
              <a:off x="8064062" y="2885198"/>
              <a:ext cx="52552" cy="450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93" idx="4"/>
              <a:endCxn id="99" idx="1"/>
            </p:cNvCxnSpPr>
            <p:nvPr/>
          </p:nvCxnSpPr>
          <p:spPr bwMode="auto">
            <a:xfrm>
              <a:off x="8064062" y="2885198"/>
              <a:ext cx="578069" cy="561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群組 229"/>
          <p:cNvGrpSpPr>
            <a:grpSpLocks/>
          </p:cNvGrpSpPr>
          <p:nvPr/>
        </p:nvGrpSpPr>
        <p:grpSpPr bwMode="auto">
          <a:xfrm>
            <a:off x="8028185" y="2942432"/>
            <a:ext cx="265113" cy="609600"/>
            <a:chOff x="1769414" y="4036693"/>
            <a:chExt cx="373561" cy="741238"/>
          </a:xfrm>
        </p:grpSpPr>
        <p:sp>
          <p:nvSpPr>
            <p:cNvPr id="14401" name="文字方塊 24"/>
            <p:cNvSpPr txBox="1">
              <a:spLocks noChangeArrowheads="1"/>
            </p:cNvSpPr>
            <p:nvPr/>
          </p:nvSpPr>
          <p:spPr bwMode="auto">
            <a:xfrm>
              <a:off x="1769414" y="4036693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  <p:sp>
          <p:nvSpPr>
            <p:cNvPr id="14402" name="文字方塊 25"/>
            <p:cNvSpPr txBox="1">
              <a:spLocks noChangeArrowheads="1"/>
            </p:cNvSpPr>
            <p:nvPr/>
          </p:nvSpPr>
          <p:spPr bwMode="auto">
            <a:xfrm>
              <a:off x="1772498" y="4216738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</p:grpSp>
      <p:cxnSp>
        <p:nvCxnSpPr>
          <p:cNvPr id="240" name="直線接點 239"/>
          <p:cNvCxnSpPr>
            <a:cxnSpLocks noChangeShapeType="1"/>
          </p:cNvCxnSpPr>
          <p:nvPr/>
        </p:nvCxnSpPr>
        <p:spPr bwMode="auto">
          <a:xfrm>
            <a:off x="7380485" y="1484784"/>
            <a:ext cx="0" cy="29527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肘形接點 242"/>
          <p:cNvCxnSpPr>
            <a:cxnSpLocks noChangeShapeType="1"/>
            <a:endCxn id="136" idx="0"/>
          </p:cNvCxnSpPr>
          <p:nvPr/>
        </p:nvCxnSpPr>
        <p:spPr bwMode="auto">
          <a:xfrm>
            <a:off x="7380485" y="1500982"/>
            <a:ext cx="774700" cy="288925"/>
          </a:xfrm>
          <a:prstGeom prst="bentConnector2">
            <a:avLst/>
          </a:prstGeom>
          <a:noFill/>
          <a:ln w="1905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7" name="群組 56"/>
          <p:cNvGrpSpPr>
            <a:grpSpLocks/>
          </p:cNvGrpSpPr>
          <p:nvPr/>
        </p:nvGrpSpPr>
        <p:grpSpPr bwMode="auto">
          <a:xfrm>
            <a:off x="7812285" y="1789907"/>
            <a:ext cx="719138" cy="719137"/>
            <a:chOff x="7740352" y="3789040"/>
            <a:chExt cx="720080" cy="720080"/>
          </a:xfrm>
        </p:grpSpPr>
        <p:grpSp>
          <p:nvGrpSpPr>
            <p:cNvPr id="14377" name="群組 4"/>
            <p:cNvGrpSpPr>
              <a:grpSpLocks/>
            </p:cNvGrpSpPr>
            <p:nvPr/>
          </p:nvGrpSpPr>
          <p:grpSpPr bwMode="auto">
            <a:xfrm>
              <a:off x="7740352" y="3789040"/>
              <a:ext cx="720080" cy="720080"/>
              <a:chOff x="6630265" y="1554163"/>
              <a:chExt cx="1486548" cy="1975018"/>
            </a:xfrm>
          </p:grpSpPr>
          <p:sp>
            <p:nvSpPr>
              <p:cNvPr id="136" name="橢圓 135"/>
              <p:cNvSpPr/>
              <p:nvPr/>
            </p:nvSpPr>
            <p:spPr bwMode="auto">
              <a:xfrm>
                <a:off x="7283297" y="1554163"/>
                <a:ext cx="108290" cy="100276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55" name="橢圓 154"/>
              <p:cNvSpPr/>
              <p:nvPr/>
            </p:nvSpPr>
            <p:spPr bwMode="auto">
              <a:xfrm>
                <a:off x="6748401" y="2011948"/>
                <a:ext cx="111573" cy="104637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57" name="橢圓 156"/>
              <p:cNvSpPr/>
              <p:nvPr/>
            </p:nvSpPr>
            <p:spPr bwMode="auto">
              <a:xfrm>
                <a:off x="7283297" y="2099145"/>
                <a:ext cx="108290" cy="10027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58" name="橢圓 157"/>
              <p:cNvSpPr/>
              <p:nvPr/>
            </p:nvSpPr>
            <p:spPr bwMode="auto">
              <a:xfrm>
                <a:off x="7949452" y="2011948"/>
                <a:ext cx="108293" cy="104637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60" name="橢圓 159"/>
              <p:cNvSpPr/>
              <p:nvPr/>
            </p:nvSpPr>
            <p:spPr bwMode="auto">
              <a:xfrm>
                <a:off x="6630265" y="2731327"/>
                <a:ext cx="108293" cy="104637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61" name="橢圓 160"/>
              <p:cNvSpPr/>
              <p:nvPr/>
            </p:nvSpPr>
            <p:spPr bwMode="auto">
              <a:xfrm>
                <a:off x="7161878" y="2779284"/>
                <a:ext cx="108293" cy="104637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62" name="橢圓 161"/>
              <p:cNvSpPr/>
              <p:nvPr/>
            </p:nvSpPr>
            <p:spPr bwMode="auto">
              <a:xfrm>
                <a:off x="7644268" y="2796723"/>
                <a:ext cx="108290" cy="100278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63" name="橢圓 162"/>
              <p:cNvSpPr/>
              <p:nvPr/>
            </p:nvSpPr>
            <p:spPr bwMode="auto">
              <a:xfrm>
                <a:off x="8008520" y="2779284"/>
                <a:ext cx="108293" cy="104637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sp>
            <p:nvSpPr>
              <p:cNvPr id="168" name="橢圓 167"/>
              <p:cNvSpPr/>
              <p:nvPr/>
            </p:nvSpPr>
            <p:spPr bwMode="auto">
              <a:xfrm>
                <a:off x="7217665" y="3428905"/>
                <a:ext cx="108290" cy="100276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800"/>
              </a:p>
            </p:txBody>
          </p:sp>
          <p:cxnSp>
            <p:nvCxnSpPr>
              <p:cNvPr id="172" name="直線接點 171"/>
              <p:cNvCxnSpPr>
                <a:stCxn id="136" idx="3"/>
                <a:endCxn id="155" idx="7"/>
              </p:cNvCxnSpPr>
              <p:nvPr/>
            </p:nvCxnSpPr>
            <p:spPr bwMode="auto">
              <a:xfrm flipH="1">
                <a:off x="6843567" y="1641360"/>
                <a:ext cx="456136" cy="3880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/>
              <p:cNvCxnSpPr>
                <a:stCxn id="136" idx="4"/>
                <a:endCxn id="157" idx="0"/>
              </p:cNvCxnSpPr>
              <p:nvPr/>
            </p:nvCxnSpPr>
            <p:spPr bwMode="auto">
              <a:xfrm>
                <a:off x="7335802" y="1654439"/>
                <a:ext cx="0" cy="444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/>
              <p:cNvCxnSpPr>
                <a:stCxn id="136" idx="5"/>
                <a:endCxn id="158" idx="1"/>
              </p:cNvCxnSpPr>
              <p:nvPr/>
            </p:nvCxnSpPr>
            <p:spPr bwMode="auto">
              <a:xfrm>
                <a:off x="7375180" y="1641360"/>
                <a:ext cx="590681" cy="3880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接點 175"/>
              <p:cNvCxnSpPr>
                <a:stCxn id="155" idx="4"/>
                <a:endCxn id="160" idx="0"/>
              </p:cNvCxnSpPr>
              <p:nvPr/>
            </p:nvCxnSpPr>
            <p:spPr bwMode="auto">
              <a:xfrm flipH="1">
                <a:off x="6682770" y="2116584"/>
                <a:ext cx="121419" cy="6147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接點 176"/>
              <p:cNvCxnSpPr>
                <a:stCxn id="155" idx="5"/>
                <a:endCxn id="161" idx="1"/>
              </p:cNvCxnSpPr>
              <p:nvPr/>
            </p:nvCxnSpPr>
            <p:spPr bwMode="auto">
              <a:xfrm>
                <a:off x="6843567" y="2099145"/>
                <a:ext cx="334719" cy="697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接點 177"/>
              <p:cNvCxnSpPr>
                <a:stCxn id="157" idx="3"/>
                <a:endCxn id="160" idx="7"/>
              </p:cNvCxnSpPr>
              <p:nvPr/>
            </p:nvCxnSpPr>
            <p:spPr bwMode="auto">
              <a:xfrm flipH="1">
                <a:off x="6722149" y="2186342"/>
                <a:ext cx="577555" cy="5624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接點 178"/>
              <p:cNvCxnSpPr>
                <a:stCxn id="157" idx="4"/>
                <a:endCxn id="161" idx="0"/>
              </p:cNvCxnSpPr>
              <p:nvPr/>
            </p:nvCxnSpPr>
            <p:spPr bwMode="auto">
              <a:xfrm flipH="1">
                <a:off x="7217665" y="2199423"/>
                <a:ext cx="118136" cy="5798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接點 179"/>
              <p:cNvCxnSpPr>
                <a:stCxn id="157" idx="5"/>
                <a:endCxn id="162" idx="1"/>
              </p:cNvCxnSpPr>
              <p:nvPr/>
            </p:nvCxnSpPr>
            <p:spPr bwMode="auto">
              <a:xfrm>
                <a:off x="7375180" y="2186342"/>
                <a:ext cx="285495" cy="6234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 180"/>
              <p:cNvCxnSpPr>
                <a:stCxn id="157" idx="5"/>
                <a:endCxn id="163" idx="1"/>
              </p:cNvCxnSpPr>
              <p:nvPr/>
            </p:nvCxnSpPr>
            <p:spPr bwMode="auto">
              <a:xfrm>
                <a:off x="7375180" y="2186342"/>
                <a:ext cx="649749" cy="6103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/>
              <p:cNvCxnSpPr>
                <a:stCxn id="158" idx="4"/>
                <a:endCxn id="162" idx="7"/>
              </p:cNvCxnSpPr>
              <p:nvPr/>
            </p:nvCxnSpPr>
            <p:spPr bwMode="auto">
              <a:xfrm flipH="1">
                <a:off x="7736152" y="2116584"/>
                <a:ext cx="265805" cy="6932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>
                <a:stCxn id="160" idx="4"/>
                <a:endCxn id="168" idx="1"/>
              </p:cNvCxnSpPr>
              <p:nvPr/>
            </p:nvCxnSpPr>
            <p:spPr bwMode="auto">
              <a:xfrm>
                <a:off x="6682770" y="2835964"/>
                <a:ext cx="551302" cy="6060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>
                <a:stCxn id="161" idx="4"/>
                <a:endCxn id="168" idx="0"/>
              </p:cNvCxnSpPr>
              <p:nvPr/>
            </p:nvCxnSpPr>
            <p:spPr bwMode="auto">
              <a:xfrm>
                <a:off x="7217665" y="2883921"/>
                <a:ext cx="55785" cy="5449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>
                <a:stCxn id="162" idx="4"/>
                <a:endCxn id="168" idx="7"/>
              </p:cNvCxnSpPr>
              <p:nvPr/>
            </p:nvCxnSpPr>
            <p:spPr bwMode="auto">
              <a:xfrm flipH="1">
                <a:off x="7309549" y="2897002"/>
                <a:ext cx="390505" cy="54498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5" name="直線接點 244"/>
            <p:cNvCxnSpPr>
              <a:stCxn id="163" idx="4"/>
              <a:endCxn id="168" idx="7"/>
            </p:cNvCxnSpPr>
            <p:nvPr/>
          </p:nvCxnSpPr>
          <p:spPr bwMode="auto">
            <a:xfrm flipH="1">
              <a:off x="8069395" y="4273862"/>
              <a:ext cx="365603" cy="2034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4"/>
          <p:cNvGrpSpPr>
            <a:grpSpLocks/>
          </p:cNvGrpSpPr>
          <p:nvPr/>
        </p:nvGrpSpPr>
        <p:grpSpPr bwMode="auto">
          <a:xfrm>
            <a:off x="7812285" y="3517107"/>
            <a:ext cx="719138" cy="720725"/>
            <a:chOff x="6630265" y="1554163"/>
            <a:chExt cx="1486548" cy="1975018"/>
          </a:xfrm>
        </p:grpSpPr>
        <p:sp>
          <p:nvSpPr>
            <p:cNvPr id="256" name="橢圓 255"/>
            <p:cNvSpPr/>
            <p:nvPr/>
          </p:nvSpPr>
          <p:spPr bwMode="auto">
            <a:xfrm>
              <a:off x="7283297" y="1554163"/>
              <a:ext cx="108290" cy="10005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57" name="橢圓 256"/>
            <p:cNvSpPr/>
            <p:nvPr/>
          </p:nvSpPr>
          <p:spPr bwMode="auto">
            <a:xfrm>
              <a:off x="6748401" y="2010939"/>
              <a:ext cx="111573" cy="1044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58" name="橢圓 257"/>
            <p:cNvSpPr/>
            <p:nvPr/>
          </p:nvSpPr>
          <p:spPr bwMode="auto">
            <a:xfrm>
              <a:off x="7283297" y="2097944"/>
              <a:ext cx="108290" cy="1044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59" name="橢圓 258"/>
            <p:cNvSpPr/>
            <p:nvPr/>
          </p:nvSpPr>
          <p:spPr bwMode="auto">
            <a:xfrm>
              <a:off x="7949452" y="2010939"/>
              <a:ext cx="108293" cy="1044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0" name="橢圓 259"/>
            <p:cNvSpPr/>
            <p:nvPr/>
          </p:nvSpPr>
          <p:spPr bwMode="auto">
            <a:xfrm>
              <a:off x="6630265" y="2733082"/>
              <a:ext cx="108293" cy="1044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1" name="橢圓 260"/>
            <p:cNvSpPr/>
            <p:nvPr/>
          </p:nvSpPr>
          <p:spPr bwMode="auto">
            <a:xfrm>
              <a:off x="7161878" y="2780936"/>
              <a:ext cx="108293" cy="10005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2" name="橢圓 261"/>
            <p:cNvSpPr/>
            <p:nvPr/>
          </p:nvSpPr>
          <p:spPr bwMode="auto">
            <a:xfrm>
              <a:off x="7644268" y="2798337"/>
              <a:ext cx="108290" cy="10005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3" name="橢圓 262"/>
            <p:cNvSpPr/>
            <p:nvPr/>
          </p:nvSpPr>
          <p:spPr bwMode="auto">
            <a:xfrm>
              <a:off x="8008520" y="2780936"/>
              <a:ext cx="108293" cy="10005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4" name="橢圓 263"/>
            <p:cNvSpPr/>
            <p:nvPr/>
          </p:nvSpPr>
          <p:spPr bwMode="auto">
            <a:xfrm>
              <a:off x="7217665" y="3429124"/>
              <a:ext cx="108290" cy="10005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265" name="直線接點 264"/>
            <p:cNvCxnSpPr>
              <a:stCxn id="256" idx="3"/>
              <a:endCxn id="257" idx="7"/>
            </p:cNvCxnSpPr>
            <p:nvPr/>
          </p:nvCxnSpPr>
          <p:spPr bwMode="auto">
            <a:xfrm flipH="1">
              <a:off x="6843567" y="1641168"/>
              <a:ext cx="456136" cy="387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>
              <a:stCxn id="256" idx="4"/>
              <a:endCxn id="258" idx="0"/>
            </p:cNvCxnSpPr>
            <p:nvPr/>
          </p:nvCxnSpPr>
          <p:spPr bwMode="auto">
            <a:xfrm>
              <a:off x="7335802" y="1654218"/>
              <a:ext cx="0" cy="4437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/>
            <p:cNvCxnSpPr>
              <a:stCxn id="256" idx="5"/>
              <a:endCxn id="259" idx="1"/>
            </p:cNvCxnSpPr>
            <p:nvPr/>
          </p:nvCxnSpPr>
          <p:spPr bwMode="auto">
            <a:xfrm>
              <a:off x="7375180" y="1641168"/>
              <a:ext cx="590681" cy="387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/>
            <p:cNvCxnSpPr>
              <a:stCxn id="257" idx="4"/>
              <a:endCxn id="260" idx="0"/>
            </p:cNvCxnSpPr>
            <p:nvPr/>
          </p:nvCxnSpPr>
          <p:spPr bwMode="auto">
            <a:xfrm flipH="1">
              <a:off x="6682770" y="2115345"/>
              <a:ext cx="121419" cy="61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>
              <a:stCxn id="257" idx="5"/>
              <a:endCxn id="261" idx="1"/>
            </p:cNvCxnSpPr>
            <p:nvPr/>
          </p:nvCxnSpPr>
          <p:spPr bwMode="auto">
            <a:xfrm>
              <a:off x="6843567" y="2097944"/>
              <a:ext cx="334719" cy="696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>
              <a:stCxn id="258" idx="3"/>
              <a:endCxn id="260" idx="7"/>
            </p:cNvCxnSpPr>
            <p:nvPr/>
          </p:nvCxnSpPr>
          <p:spPr bwMode="auto">
            <a:xfrm flipH="1">
              <a:off x="6722149" y="2184949"/>
              <a:ext cx="577555" cy="5655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>
              <a:stCxn id="258" idx="4"/>
              <a:endCxn id="261" idx="0"/>
            </p:cNvCxnSpPr>
            <p:nvPr/>
          </p:nvCxnSpPr>
          <p:spPr bwMode="auto">
            <a:xfrm flipH="1">
              <a:off x="7217665" y="2202350"/>
              <a:ext cx="118136" cy="5785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>
              <a:stCxn id="258" idx="5"/>
              <a:endCxn id="262" idx="1"/>
            </p:cNvCxnSpPr>
            <p:nvPr/>
          </p:nvCxnSpPr>
          <p:spPr bwMode="auto">
            <a:xfrm>
              <a:off x="7375180" y="2184949"/>
              <a:ext cx="285495" cy="626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/>
            <p:cNvCxnSpPr>
              <a:stCxn id="258" idx="5"/>
              <a:endCxn id="263" idx="1"/>
            </p:cNvCxnSpPr>
            <p:nvPr/>
          </p:nvCxnSpPr>
          <p:spPr bwMode="auto">
            <a:xfrm>
              <a:off x="7375180" y="2184949"/>
              <a:ext cx="649749" cy="6090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/>
            <p:cNvCxnSpPr>
              <a:stCxn id="259" idx="4"/>
              <a:endCxn id="262" idx="7"/>
            </p:cNvCxnSpPr>
            <p:nvPr/>
          </p:nvCxnSpPr>
          <p:spPr bwMode="auto">
            <a:xfrm flipH="1">
              <a:off x="7736152" y="2115345"/>
              <a:ext cx="265805" cy="696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>
              <a:stCxn id="260" idx="4"/>
              <a:endCxn id="264" idx="1"/>
            </p:cNvCxnSpPr>
            <p:nvPr/>
          </p:nvCxnSpPr>
          <p:spPr bwMode="auto">
            <a:xfrm>
              <a:off x="6682770" y="2837488"/>
              <a:ext cx="551302" cy="604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>
              <a:stCxn id="261" idx="4"/>
              <a:endCxn id="264" idx="0"/>
            </p:cNvCxnSpPr>
            <p:nvPr/>
          </p:nvCxnSpPr>
          <p:spPr bwMode="auto">
            <a:xfrm>
              <a:off x="7217665" y="2880991"/>
              <a:ext cx="55785" cy="5481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>
              <a:stCxn id="262" idx="4"/>
              <a:endCxn id="264" idx="7"/>
            </p:cNvCxnSpPr>
            <p:nvPr/>
          </p:nvCxnSpPr>
          <p:spPr bwMode="auto">
            <a:xfrm flipH="1">
              <a:off x="7309549" y="2898392"/>
              <a:ext cx="390505" cy="5437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肘形接點 48"/>
          <p:cNvCxnSpPr>
            <a:cxnSpLocks noChangeShapeType="1"/>
            <a:stCxn id="264" idx="4"/>
          </p:cNvCxnSpPr>
          <p:nvPr/>
        </p:nvCxnSpPr>
        <p:spPr bwMode="auto">
          <a:xfrm rot="5400000">
            <a:off x="7644010" y="3974307"/>
            <a:ext cx="215900" cy="742950"/>
          </a:xfrm>
          <a:prstGeom prst="bentConnector2">
            <a:avLst/>
          </a:prstGeom>
          <a:noFill/>
          <a:ln w="1905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矩形 158"/>
          <p:cNvSpPr/>
          <p:nvPr/>
        </p:nvSpPr>
        <p:spPr>
          <a:xfrm>
            <a:off x="0" y="5013176"/>
            <a:ext cx="9144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Almost infinite number of paths within the recursive trees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Different paths contain different distributions of the pronunciation units for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practice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Different paths good for different learners</a:t>
            </a:r>
          </a:p>
        </p:txBody>
      </p:sp>
      <p:sp>
        <p:nvSpPr>
          <p:cNvPr id="164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497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56" grpId="2" animBg="1"/>
      <p:bldP spid="156" grpId="3" animBg="1"/>
      <p:bldP spid="153" grpId="0" animBg="1"/>
      <p:bldP spid="153" grpId="1" animBg="1"/>
      <p:bldP spid="153" grpId="2" animBg="1"/>
      <p:bldP spid="153" grpId="3" animBg="1"/>
      <p:bldP spid="154" grpId="0" animBg="1"/>
      <p:bldP spid="154" grpId="1" animBg="1"/>
      <p:bldP spid="154" grpId="2" animBg="1"/>
      <p:bldP spid="154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0280"/>
            <a:ext cx="9144000" cy="600164"/>
          </a:xfrm>
        </p:spPr>
        <p:txBody>
          <a:bodyPr anchor="ctr" anchorCtr="0">
            <a:spAutoFit/>
          </a:bodyPr>
          <a:lstStyle/>
          <a:p>
            <a:pPr algn="l">
              <a:defRPr/>
            </a:pPr>
            <a:r>
              <a:rPr lang="en-US" altLang="zh-TW" sz="33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Computer-Assisted Language </a:t>
            </a:r>
            <a:r>
              <a:rPr lang="en-US" altLang="zh-TW" sz="33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Learning (CALL)</a:t>
            </a:r>
            <a:endParaRPr lang="zh-TW" altLang="en-US" sz="3300" b="1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908050"/>
            <a:ext cx="9144000" cy="416729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800" b="1" dirty="0" smtClean="0">
                <a:latin typeface="Times New Roman" pitchFamily="18" charset="0"/>
              </a:rPr>
              <a:t>Globalized World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every one needs to learn one or more languages in addition to the native language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800" b="1" dirty="0"/>
              <a:t>Language Learning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one-to-one tutoring most effective but with high cost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800" b="1" dirty="0"/>
              <a:t>Computers not as good as Human Tutors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software reproduced easily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used repeatedly any time, anywhere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never get tired or bored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200329"/>
          </a:xfrm>
        </p:spPr>
        <p:txBody>
          <a:bodyPr>
            <a:spAutoFit/>
          </a:bodyPr>
          <a:lstStyle/>
          <a:p>
            <a:r>
              <a:rPr lang="en-US" altLang="zh-TW" sz="2400" b="1" dirty="0" smtClean="0"/>
              <a:t>Based on  </a:t>
            </a:r>
            <a:r>
              <a:rPr lang="en-US" altLang="zh-TW" sz="2400" b="1" dirty="0"/>
              <a:t>the recursive dialogue script, the system </a:t>
            </a:r>
            <a:r>
              <a:rPr lang="en-US" altLang="zh-TW" sz="2400" b="1" dirty="0" smtClean="0"/>
              <a:t>provides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personalized learning materials </a:t>
            </a:r>
            <a:r>
              <a:rPr lang="en-US" altLang="zh-TW" sz="2400" b="1" dirty="0" smtClean="0"/>
              <a:t>for each individual </a:t>
            </a:r>
            <a:r>
              <a:rPr lang="en-US" altLang="zh-TW" sz="2400" b="1" dirty="0"/>
              <a:t>learner </a:t>
            </a:r>
            <a:r>
              <a:rPr lang="en-US" altLang="zh-TW" sz="2400" b="1" dirty="0" smtClean="0"/>
              <a:t>considering his </a:t>
            </a:r>
            <a:r>
              <a:rPr lang="en-US" altLang="zh-TW" sz="2400" b="1" dirty="0">
                <a:solidFill>
                  <a:srgbClr val="FF0000"/>
                </a:solidFill>
              </a:rPr>
              <a:t>learning status</a:t>
            </a:r>
          </a:p>
        </p:txBody>
      </p:sp>
      <p:grpSp>
        <p:nvGrpSpPr>
          <p:cNvPr id="16387" name="群組 119"/>
          <p:cNvGrpSpPr>
            <a:grpSpLocks/>
          </p:cNvGrpSpPr>
          <p:nvPr/>
        </p:nvGrpSpPr>
        <p:grpSpPr bwMode="auto">
          <a:xfrm>
            <a:off x="1258888" y="2349711"/>
            <a:ext cx="5113337" cy="3384550"/>
            <a:chOff x="755576" y="1340768"/>
            <a:chExt cx="7560840" cy="5087538"/>
          </a:xfrm>
        </p:grpSpPr>
        <p:pic>
          <p:nvPicPr>
            <p:cNvPr id="16434" name="圖片 50" descr="螢幕快照 2013-05-14 下午9.12.59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340768"/>
              <a:ext cx="7560840" cy="508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矩形 121"/>
            <p:cNvSpPr>
              <a:spLocks noChangeArrowheads="1"/>
            </p:cNvSpPr>
            <p:nvPr/>
          </p:nvSpPr>
          <p:spPr bwMode="auto">
            <a:xfrm>
              <a:off x="4788337" y="2061423"/>
              <a:ext cx="288724" cy="286353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矩形 122"/>
            <p:cNvSpPr>
              <a:spLocks noChangeArrowheads="1"/>
            </p:cNvSpPr>
            <p:nvPr/>
          </p:nvSpPr>
          <p:spPr bwMode="auto">
            <a:xfrm>
              <a:off x="3419827" y="2061423"/>
              <a:ext cx="288726" cy="279195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4" name="矩形 123"/>
            <p:cNvSpPr>
              <a:spLocks noChangeArrowheads="1"/>
            </p:cNvSpPr>
            <p:nvPr/>
          </p:nvSpPr>
          <p:spPr bwMode="auto">
            <a:xfrm>
              <a:off x="3924510" y="2061423"/>
              <a:ext cx="286378" cy="286353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矩形 124"/>
            <p:cNvSpPr>
              <a:spLocks noChangeArrowheads="1"/>
            </p:cNvSpPr>
            <p:nvPr/>
          </p:nvSpPr>
          <p:spPr bwMode="auto">
            <a:xfrm>
              <a:off x="5293019" y="2061423"/>
              <a:ext cx="286378" cy="286353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矩形 125"/>
            <p:cNvSpPr>
              <a:spLocks noChangeArrowheads="1"/>
            </p:cNvSpPr>
            <p:nvPr/>
          </p:nvSpPr>
          <p:spPr bwMode="auto">
            <a:xfrm>
              <a:off x="7163864" y="2782078"/>
              <a:ext cx="288724" cy="286353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矩形 126"/>
            <p:cNvSpPr>
              <a:spLocks noChangeArrowheads="1"/>
            </p:cNvSpPr>
            <p:nvPr/>
          </p:nvSpPr>
          <p:spPr bwMode="auto">
            <a:xfrm>
              <a:off x="4499612" y="3500347"/>
              <a:ext cx="288726" cy="288739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矩形 127"/>
            <p:cNvSpPr>
              <a:spLocks noChangeArrowheads="1"/>
            </p:cNvSpPr>
            <p:nvPr/>
          </p:nvSpPr>
          <p:spPr bwMode="auto">
            <a:xfrm>
              <a:off x="6515993" y="4724506"/>
              <a:ext cx="288724" cy="288740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9" name="矩形 128"/>
            <p:cNvSpPr>
              <a:spLocks noChangeArrowheads="1"/>
            </p:cNvSpPr>
            <p:nvPr/>
          </p:nvSpPr>
          <p:spPr bwMode="auto">
            <a:xfrm>
              <a:off x="6804717" y="5445161"/>
              <a:ext cx="288726" cy="288740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0" name="矩形 129"/>
            <p:cNvSpPr>
              <a:spLocks noChangeArrowheads="1"/>
            </p:cNvSpPr>
            <p:nvPr/>
          </p:nvSpPr>
          <p:spPr bwMode="auto">
            <a:xfrm>
              <a:off x="5436208" y="5445161"/>
              <a:ext cx="215957" cy="217152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矩形 130"/>
            <p:cNvSpPr>
              <a:spLocks noChangeArrowheads="1"/>
            </p:cNvSpPr>
            <p:nvPr/>
          </p:nvSpPr>
          <p:spPr bwMode="auto">
            <a:xfrm>
              <a:off x="5147482" y="5662313"/>
              <a:ext cx="215957" cy="214765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2" name="矩形 131"/>
            <p:cNvSpPr>
              <a:spLocks noChangeArrowheads="1"/>
            </p:cNvSpPr>
            <p:nvPr/>
          </p:nvSpPr>
          <p:spPr bwMode="auto">
            <a:xfrm>
              <a:off x="3851741" y="5445161"/>
              <a:ext cx="215957" cy="217152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" name="矩形 132"/>
            <p:cNvSpPr>
              <a:spLocks noChangeArrowheads="1"/>
            </p:cNvSpPr>
            <p:nvPr/>
          </p:nvSpPr>
          <p:spPr bwMode="auto">
            <a:xfrm>
              <a:off x="2051318" y="5588337"/>
              <a:ext cx="288724" cy="288740"/>
            </a:xfrm>
            <a:prstGeom prst="rect">
              <a:avLst/>
            </a:prstGeom>
            <a:noFill/>
            <a:ln w="28575">
              <a:solidFill>
                <a:srgbClr val="800000"/>
              </a:solidFill>
              <a:miter lim="800000"/>
              <a:headEnd/>
              <a:tailEnd/>
            </a:ln>
            <a:effectLst>
              <a:outerShdw blurRad="50800" dist="26940" dir="5400000" rotWithShape="0">
                <a:srgbClr val="000000">
                  <a:alpha val="4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39937" name="圖片 36" descr="螢幕快照 2013-05-14 下午8.54.48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349711"/>
            <a:ext cx="51085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System </a:t>
            </a:r>
            <a:r>
              <a:rPr kumimoji="0" lang="en-US" altLang="zh-TW" dirty="0" smtClean="0">
                <a:ea typeface="微軟正黑體" charset="0"/>
              </a:rPr>
              <a:t>Objective (1/2)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16390" name="投影片編號版面配置區 4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C165A4E3-7D59-0046-A389-B81462937983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20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grpSp>
        <p:nvGrpSpPr>
          <p:cNvPr id="16391" name="群組 37"/>
          <p:cNvGrpSpPr>
            <a:grpSpLocks/>
          </p:cNvGrpSpPr>
          <p:nvPr/>
        </p:nvGrpSpPr>
        <p:grpSpPr bwMode="auto">
          <a:xfrm>
            <a:off x="1547813" y="5589799"/>
            <a:ext cx="4103687" cy="360362"/>
            <a:chOff x="1547664" y="6237312"/>
            <a:chExt cx="4104456" cy="360040"/>
          </a:xfrm>
        </p:grpSpPr>
        <p:cxnSp>
          <p:nvCxnSpPr>
            <p:cNvPr id="39" name="直線單箭頭接點 46"/>
            <p:cNvCxnSpPr/>
            <p:nvPr/>
          </p:nvCxnSpPr>
          <p:spPr>
            <a:xfrm flipH="1">
              <a:off x="1547664" y="6237312"/>
              <a:ext cx="879640" cy="2886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46"/>
            <p:cNvCxnSpPr/>
            <p:nvPr/>
          </p:nvCxnSpPr>
          <p:spPr>
            <a:xfrm flipH="1">
              <a:off x="2268524" y="6237312"/>
              <a:ext cx="142902" cy="2886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6"/>
            <p:cNvCxnSpPr/>
            <p:nvPr/>
          </p:nvCxnSpPr>
          <p:spPr>
            <a:xfrm>
              <a:off x="2411426" y="6237312"/>
              <a:ext cx="1008251" cy="2886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6"/>
            <p:cNvCxnSpPr/>
            <p:nvPr/>
          </p:nvCxnSpPr>
          <p:spPr>
            <a:xfrm flipH="1">
              <a:off x="2627366" y="6308685"/>
              <a:ext cx="936801" cy="217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6"/>
            <p:cNvCxnSpPr/>
            <p:nvPr/>
          </p:nvCxnSpPr>
          <p:spPr>
            <a:xfrm>
              <a:off x="3564167" y="6308685"/>
              <a:ext cx="503331" cy="217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6"/>
            <p:cNvCxnSpPr/>
            <p:nvPr/>
          </p:nvCxnSpPr>
          <p:spPr>
            <a:xfrm>
              <a:off x="3564167" y="6308685"/>
              <a:ext cx="1224191" cy="217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6"/>
            <p:cNvCxnSpPr/>
            <p:nvPr/>
          </p:nvCxnSpPr>
          <p:spPr>
            <a:xfrm flipH="1">
              <a:off x="4283439" y="6381645"/>
              <a:ext cx="431881" cy="1443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6"/>
            <p:cNvCxnSpPr/>
            <p:nvPr/>
          </p:nvCxnSpPr>
          <p:spPr>
            <a:xfrm>
              <a:off x="4715319" y="6381645"/>
              <a:ext cx="720860" cy="1443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 flipH="1">
              <a:off x="5004299" y="6381645"/>
              <a:ext cx="647821" cy="1443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6"/>
            <p:cNvCxnSpPr/>
            <p:nvPr/>
          </p:nvCxnSpPr>
          <p:spPr>
            <a:xfrm>
              <a:off x="5652120" y="6381645"/>
              <a:ext cx="0" cy="2157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框架 11"/>
          <p:cNvSpPr/>
          <p:nvPr/>
        </p:nvSpPr>
        <p:spPr>
          <a:xfrm>
            <a:off x="1259632" y="2709503"/>
            <a:ext cx="5112568" cy="504056"/>
          </a:xfrm>
          <a:prstGeom prst="frame">
            <a:avLst>
              <a:gd name="adj1" fmla="val 1415"/>
            </a:avLst>
          </a:prstGeom>
          <a:ln w="28575" cmpd="sng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30726" name="弧形向下箭號 30725"/>
          <p:cNvSpPr/>
          <p:nvPr/>
        </p:nvSpPr>
        <p:spPr>
          <a:xfrm rot="1672229">
            <a:off x="6783388" y="2165561"/>
            <a:ext cx="863600" cy="433388"/>
          </a:xfrm>
          <a:prstGeom prst="curvedDown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16396" name="文字方塊 30726"/>
          <p:cNvSpPr txBox="1">
            <a:spLocks noChangeArrowheads="1"/>
          </p:cNvSpPr>
          <p:nvPr/>
        </p:nvSpPr>
        <p:spPr bwMode="auto">
          <a:xfrm>
            <a:off x="10116616" y="561498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endParaRPr lang="zh-TW" altLang="en-US" sz="1800"/>
          </a:p>
        </p:txBody>
      </p:sp>
      <p:sp>
        <p:nvSpPr>
          <p:cNvPr id="16397" name="文字方塊 6"/>
          <p:cNvSpPr txBox="1">
            <a:spLocks noChangeArrowheads="1"/>
          </p:cNvSpPr>
          <p:nvPr/>
        </p:nvSpPr>
        <p:spPr bwMode="auto">
          <a:xfrm>
            <a:off x="68263" y="3284749"/>
            <a:ext cx="119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Computer:</a:t>
            </a:r>
            <a:endParaRPr lang="zh-TW" altLang="en-US" sz="1800"/>
          </a:p>
        </p:txBody>
      </p:sp>
      <p:sp>
        <p:nvSpPr>
          <p:cNvPr id="16398" name="文字方塊 7"/>
          <p:cNvSpPr txBox="1">
            <a:spLocks noChangeArrowheads="1"/>
          </p:cNvSpPr>
          <p:nvPr/>
        </p:nvSpPr>
        <p:spPr bwMode="auto">
          <a:xfrm>
            <a:off x="355600" y="3934036"/>
            <a:ext cx="681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User:</a:t>
            </a:r>
            <a:endParaRPr lang="zh-TW" altLang="en-US" sz="1800"/>
          </a:p>
        </p:txBody>
      </p:sp>
      <p:sp>
        <p:nvSpPr>
          <p:cNvPr id="16399" name="文字方塊 8"/>
          <p:cNvSpPr txBox="1">
            <a:spLocks noChangeArrowheads="1"/>
          </p:cNvSpPr>
          <p:nvPr/>
        </p:nvSpPr>
        <p:spPr bwMode="auto">
          <a:xfrm>
            <a:off x="68263" y="4581736"/>
            <a:ext cx="119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Computer:</a:t>
            </a:r>
            <a:endParaRPr lang="zh-TW" altLang="en-US" sz="1800"/>
          </a:p>
        </p:txBody>
      </p:sp>
      <p:sp>
        <p:nvSpPr>
          <p:cNvPr id="16400" name="文字方塊 9"/>
          <p:cNvSpPr txBox="1">
            <a:spLocks noChangeArrowheads="1"/>
          </p:cNvSpPr>
          <p:nvPr/>
        </p:nvSpPr>
        <p:spPr bwMode="auto">
          <a:xfrm>
            <a:off x="355600" y="5156411"/>
            <a:ext cx="68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User:</a:t>
            </a:r>
            <a:endParaRPr lang="zh-TW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0" y="6048772"/>
            <a:ext cx="9144000" cy="8366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24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Learning Status</a:t>
            </a:r>
            <a:r>
              <a:rPr lang="en-US" altLang="zh-TW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cs typeface="Times New Roman"/>
              </a:rPr>
              <a:t>Scores of each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unit evaluated 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cs typeface="Times New Roman"/>
              </a:rPr>
              <a:t>by NTU Chinese</a:t>
            </a:r>
          </a:p>
        </p:txBody>
      </p:sp>
      <p:grpSp>
        <p:nvGrpSpPr>
          <p:cNvPr id="3" name="群組 2"/>
          <p:cNvGrpSpPr>
            <a:grpSpLocks/>
          </p:cNvGrpSpPr>
          <p:nvPr/>
        </p:nvGrpSpPr>
        <p:grpSpPr bwMode="auto">
          <a:xfrm>
            <a:off x="6875463" y="2781511"/>
            <a:ext cx="1657350" cy="2447925"/>
            <a:chOff x="6875463" y="3429000"/>
            <a:chExt cx="1657350" cy="2448272"/>
          </a:xfrm>
        </p:grpSpPr>
        <p:grpSp>
          <p:nvGrpSpPr>
            <p:cNvPr id="16410" name="群組 30727"/>
            <p:cNvGrpSpPr>
              <a:grpSpLocks/>
            </p:cNvGrpSpPr>
            <p:nvPr/>
          </p:nvGrpSpPr>
          <p:grpSpPr bwMode="auto">
            <a:xfrm>
              <a:off x="6875463" y="3429000"/>
              <a:ext cx="1657350" cy="2448272"/>
              <a:chOff x="6876256" y="3429000"/>
              <a:chExt cx="1656184" cy="2160240"/>
            </a:xfrm>
          </p:grpSpPr>
          <p:sp>
            <p:nvSpPr>
              <p:cNvPr id="16413" name="文字方塊 37"/>
              <p:cNvSpPr txBox="1">
                <a:spLocks noChangeArrowheads="1"/>
              </p:cNvSpPr>
              <p:nvPr/>
            </p:nvSpPr>
            <p:spPr bwMode="auto">
              <a:xfrm>
                <a:off x="7811149" y="4633391"/>
                <a:ext cx="50526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9pPr>
              </a:lstStyle>
              <a:p>
                <a:pPr eaLnBrk="1" hangingPunct="1"/>
                <a:r>
                  <a:rPr lang="en-US" altLang="zh-TW" sz="1400"/>
                  <a:t>92.0</a:t>
                </a:r>
                <a:endParaRPr lang="zh-TW" altLang="en-US" sz="1400"/>
              </a:p>
            </p:txBody>
          </p:sp>
          <p:sp>
            <p:nvSpPr>
              <p:cNvPr id="25" name="水平捲動 24"/>
              <p:cNvSpPr>
                <a:spLocks noChangeArrowheads="1"/>
              </p:cNvSpPr>
              <p:nvPr/>
            </p:nvSpPr>
            <p:spPr bwMode="auto">
              <a:xfrm>
                <a:off x="6876256" y="3429000"/>
                <a:ext cx="1656184" cy="2160240"/>
              </a:xfrm>
              <a:prstGeom prst="horizontalScroll">
                <a:avLst>
                  <a:gd name="adj" fmla="val 125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26940" dir="5400000" rotWithShape="0">
                  <a:srgbClr val="000000">
                    <a:alpha val="4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18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6415" name="圖片 5" descr="螢幕快照 2012-09-26 上午11.10.24.png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3717032"/>
                <a:ext cx="1276379" cy="28379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416" name="文字方塊 20"/>
              <p:cNvSpPr txBox="1">
                <a:spLocks noChangeArrowheads="1"/>
              </p:cNvSpPr>
              <p:nvPr/>
            </p:nvSpPr>
            <p:spPr bwMode="auto">
              <a:xfrm>
                <a:off x="7380207" y="3949179"/>
                <a:ext cx="80006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9pPr>
              </a:lstStyle>
              <a:p>
                <a:pPr eaLnBrk="1" hangingPunct="1"/>
                <a:r>
                  <a:rPr lang="en-US" altLang="zh-TW" sz="1800">
                    <a:latin typeface="Times New Roman" charset="0"/>
                    <a:cs typeface="Times New Roman" charset="0"/>
                  </a:rPr>
                  <a:t>Scores</a:t>
                </a:r>
              </a:p>
            </p:txBody>
          </p:sp>
          <p:cxnSp>
            <p:nvCxnSpPr>
              <p:cNvPr id="27" name="直線接點 26"/>
              <p:cNvCxnSpPr>
                <a:cxnSpLocks noChangeShapeType="1"/>
              </p:cNvCxnSpPr>
              <p:nvPr/>
            </p:nvCxnSpPr>
            <p:spPr bwMode="auto">
              <a:xfrm>
                <a:off x="7307752" y="4350814"/>
                <a:ext cx="5028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線接點 28"/>
              <p:cNvCxnSpPr>
                <a:cxnSpLocks noChangeShapeType="1"/>
              </p:cNvCxnSpPr>
              <p:nvPr/>
            </p:nvCxnSpPr>
            <p:spPr bwMode="auto">
              <a:xfrm>
                <a:off x="7307752" y="4570762"/>
                <a:ext cx="50288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線接點 29"/>
              <p:cNvCxnSpPr>
                <a:cxnSpLocks noChangeShapeType="1"/>
              </p:cNvCxnSpPr>
              <p:nvPr/>
            </p:nvCxnSpPr>
            <p:spPr bwMode="auto">
              <a:xfrm>
                <a:off x="7307752" y="4786505"/>
                <a:ext cx="5044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0" name="文字方塊 30720"/>
              <p:cNvSpPr txBox="1">
                <a:spLocks noChangeArrowheads="1"/>
              </p:cNvSpPr>
              <p:nvPr/>
            </p:nvSpPr>
            <p:spPr bwMode="auto">
              <a:xfrm>
                <a:off x="7811149" y="4201343"/>
                <a:ext cx="50526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9pPr>
              </a:lstStyle>
              <a:p>
                <a:pPr eaLnBrk="1" hangingPunct="1"/>
                <a:r>
                  <a:rPr lang="en-US" altLang="zh-TW" sz="1400"/>
                  <a:t>85.8</a:t>
                </a:r>
                <a:endParaRPr lang="zh-TW" altLang="en-US" sz="1400"/>
              </a:p>
            </p:txBody>
          </p:sp>
          <p:sp>
            <p:nvSpPr>
              <p:cNvPr id="16421" name="矩形 30721"/>
              <p:cNvSpPr>
                <a:spLocks noChangeArrowheads="1"/>
              </p:cNvSpPr>
              <p:nvPr/>
            </p:nvSpPr>
            <p:spPr bwMode="auto">
              <a:xfrm>
                <a:off x="7637936" y="4953875"/>
                <a:ext cx="24643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:</a:t>
                </a:r>
                <a:endParaRPr lang="zh-TW" altLang="en-US" sz="1800"/>
              </a:p>
            </p:txBody>
          </p:sp>
          <p:sp>
            <p:nvSpPr>
              <p:cNvPr id="16422" name="矩形 35"/>
              <p:cNvSpPr>
                <a:spLocks noChangeArrowheads="1"/>
              </p:cNvSpPr>
              <p:nvPr/>
            </p:nvSpPr>
            <p:spPr bwMode="auto">
              <a:xfrm>
                <a:off x="7637936" y="5080948"/>
                <a:ext cx="24643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:</a:t>
                </a:r>
                <a:endParaRPr lang="zh-TW" altLang="en-US" sz="1800"/>
              </a:p>
            </p:txBody>
          </p:sp>
          <p:sp>
            <p:nvSpPr>
              <p:cNvPr id="16423" name="文字方塊 36"/>
              <p:cNvSpPr txBox="1">
                <a:spLocks noChangeArrowheads="1"/>
              </p:cNvSpPr>
              <p:nvPr/>
            </p:nvSpPr>
            <p:spPr bwMode="auto">
              <a:xfrm>
                <a:off x="7811149" y="4417367"/>
                <a:ext cx="50526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  <a:cs typeface="新細明體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charset="0"/>
                    <a:ea typeface="新細明體" charset="0"/>
                  </a:defRPr>
                </a:lvl9pPr>
              </a:lstStyle>
              <a:p>
                <a:pPr eaLnBrk="1" hangingPunct="1"/>
                <a:r>
                  <a:rPr lang="en-US" altLang="zh-TW" sz="1400"/>
                  <a:t>66.3</a:t>
                </a:r>
                <a:endParaRPr lang="zh-TW" altLang="en-US" sz="1400"/>
              </a:p>
            </p:txBody>
          </p:sp>
        </p:grpSp>
        <p:cxnSp>
          <p:nvCxnSpPr>
            <p:cNvPr id="49" name="直線接點 48"/>
            <p:cNvCxnSpPr>
              <a:cxnSpLocks noChangeShapeType="1"/>
            </p:cNvCxnSpPr>
            <p:nvPr/>
          </p:nvCxnSpPr>
          <p:spPr bwMode="auto">
            <a:xfrm>
              <a:off x="7308850" y="5180261"/>
              <a:ext cx="50323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2" name="文字方塊 37"/>
            <p:cNvSpPr txBox="1">
              <a:spLocks noChangeArrowheads="1"/>
            </p:cNvSpPr>
            <p:nvPr/>
          </p:nvSpPr>
          <p:spPr bwMode="auto">
            <a:xfrm>
              <a:off x="7812360" y="5013176"/>
              <a:ext cx="5029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rgbClr val="FF0000"/>
                  </a:solidFill>
                </a:rPr>
                <a:t>49.1</a:t>
              </a:r>
              <a:endParaRPr lang="zh-TW" alt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16403" name="矩形 1"/>
          <p:cNvSpPr>
            <a:spLocks noChangeArrowheads="1"/>
          </p:cNvSpPr>
          <p:nvPr/>
        </p:nvSpPr>
        <p:spPr bwMode="auto">
          <a:xfrm>
            <a:off x="395288" y="2781511"/>
            <a:ext cx="681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User:</a:t>
            </a:r>
            <a:endParaRPr lang="zh-TW" altLang="en-US" sz="1800"/>
          </a:p>
        </p:txBody>
      </p:sp>
      <p:grpSp>
        <p:nvGrpSpPr>
          <p:cNvPr id="22" name="群組 21"/>
          <p:cNvGrpSpPr>
            <a:grpSpLocks/>
          </p:cNvGrpSpPr>
          <p:nvPr/>
        </p:nvGrpSpPr>
        <p:grpSpPr bwMode="auto">
          <a:xfrm>
            <a:off x="5508625" y="2997411"/>
            <a:ext cx="1727200" cy="2232025"/>
            <a:chOff x="5508104" y="3645024"/>
            <a:chExt cx="1728192" cy="2232248"/>
          </a:xfrm>
        </p:grpSpPr>
        <p:cxnSp>
          <p:nvCxnSpPr>
            <p:cNvPr id="5" name="肘形接點 4"/>
            <p:cNvCxnSpPr>
              <a:cxnSpLocks noChangeShapeType="1"/>
            </p:cNvCxnSpPr>
            <p:nvPr/>
          </p:nvCxnSpPr>
          <p:spPr bwMode="auto">
            <a:xfrm>
              <a:off x="5508104" y="3645024"/>
              <a:ext cx="1728192" cy="1511451"/>
            </a:xfrm>
            <a:prstGeom prst="bentConnector3">
              <a:avLst>
                <a:gd name="adj1" fmla="val 66403"/>
              </a:avLst>
            </a:prstGeom>
            <a:noFill/>
            <a:ln w="28575">
              <a:solidFill>
                <a:srgbClr val="FF0000"/>
              </a:solidFill>
              <a:prstDash val="lgDashDot"/>
              <a:miter lim="800000"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肘形接點 14"/>
            <p:cNvCxnSpPr>
              <a:cxnSpLocks noChangeShapeType="1"/>
            </p:cNvCxnSpPr>
            <p:nvPr/>
          </p:nvCxnSpPr>
          <p:spPr bwMode="auto">
            <a:xfrm rot="5400000" flipH="1" flipV="1">
              <a:off x="6047541" y="5265110"/>
              <a:ext cx="720797" cy="503527"/>
            </a:xfrm>
            <a:prstGeom prst="bentConnector3">
              <a:avLst>
                <a:gd name="adj1" fmla="val -398"/>
              </a:avLst>
            </a:prstGeom>
            <a:noFill/>
            <a:ln w="28575">
              <a:solidFill>
                <a:srgbClr val="FF0000"/>
              </a:solidFill>
              <a:prstDash val="lgDashDot"/>
              <a:miter lim="800000"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線接點 19"/>
            <p:cNvCxnSpPr>
              <a:cxnSpLocks noChangeShapeType="1"/>
            </p:cNvCxnSpPr>
            <p:nvPr/>
          </p:nvCxnSpPr>
          <p:spPr bwMode="auto">
            <a:xfrm>
              <a:off x="6156176" y="4148312"/>
              <a:ext cx="5035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直線接點 101"/>
            <p:cNvCxnSpPr>
              <a:cxnSpLocks noChangeShapeType="1"/>
            </p:cNvCxnSpPr>
            <p:nvPr/>
          </p:nvCxnSpPr>
          <p:spPr bwMode="auto">
            <a:xfrm>
              <a:off x="6372200" y="4797664"/>
              <a:ext cx="2875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直線接點 103"/>
            <p:cNvCxnSpPr>
              <a:cxnSpLocks noChangeShapeType="1"/>
            </p:cNvCxnSpPr>
            <p:nvPr/>
          </p:nvCxnSpPr>
          <p:spPr bwMode="auto">
            <a:xfrm>
              <a:off x="6372200" y="5445429"/>
              <a:ext cx="2875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Dot"/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355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圖片 44" descr="螢幕快照 2013-05-14 下午9.12.59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1719"/>
            <a:ext cx="511968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1" name="群組 37"/>
          <p:cNvGrpSpPr>
            <a:grpSpLocks/>
          </p:cNvGrpSpPr>
          <p:nvPr/>
        </p:nvGrpSpPr>
        <p:grpSpPr bwMode="auto">
          <a:xfrm>
            <a:off x="68263" y="3212818"/>
            <a:ext cx="1300805" cy="2255392"/>
            <a:chOff x="1043608" y="3789117"/>
            <a:chExt cx="1301038" cy="2255382"/>
          </a:xfrm>
        </p:grpSpPr>
        <p:sp>
          <p:nvSpPr>
            <p:cNvPr id="17458" name="文字方塊 6"/>
            <p:cNvSpPr txBox="1">
              <a:spLocks noChangeArrowheads="1"/>
            </p:cNvSpPr>
            <p:nvPr/>
          </p:nvSpPr>
          <p:spPr bwMode="auto">
            <a:xfrm>
              <a:off x="1043608" y="3789117"/>
              <a:ext cx="1301038" cy="400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000" dirty="0">
                  <a:solidFill>
                    <a:srgbClr val="FF0000"/>
                  </a:solidFill>
                </a:rPr>
                <a:t>Computer: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7459" name="文字方塊 7"/>
            <p:cNvSpPr txBox="1">
              <a:spLocks noChangeArrowheads="1"/>
            </p:cNvSpPr>
            <p:nvPr/>
          </p:nvSpPr>
          <p:spPr bwMode="auto">
            <a:xfrm>
              <a:off x="1331640" y="4479524"/>
              <a:ext cx="737834" cy="400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000" dirty="0"/>
                <a:t>User:</a:t>
              </a:r>
              <a:endParaRPr lang="zh-TW" altLang="en-US" sz="2000" dirty="0"/>
            </a:p>
          </p:txBody>
        </p:sp>
        <p:sp>
          <p:nvSpPr>
            <p:cNvPr id="17460" name="文字方塊 8"/>
            <p:cNvSpPr txBox="1">
              <a:spLocks noChangeArrowheads="1"/>
            </p:cNvSpPr>
            <p:nvPr/>
          </p:nvSpPr>
          <p:spPr bwMode="auto">
            <a:xfrm>
              <a:off x="1043608" y="5085262"/>
              <a:ext cx="1301038" cy="400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000" dirty="0"/>
                <a:t>Computer:</a:t>
              </a:r>
              <a:endParaRPr lang="zh-TW" altLang="en-US" sz="2000" dirty="0"/>
            </a:p>
          </p:txBody>
        </p:sp>
        <p:sp>
          <p:nvSpPr>
            <p:cNvPr id="17461" name="文字方塊 9"/>
            <p:cNvSpPr txBox="1">
              <a:spLocks noChangeArrowheads="1"/>
            </p:cNvSpPr>
            <p:nvPr/>
          </p:nvSpPr>
          <p:spPr bwMode="auto">
            <a:xfrm>
              <a:off x="1331640" y="5644391"/>
              <a:ext cx="737834" cy="400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000" dirty="0"/>
                <a:t>User:</a:t>
              </a:r>
              <a:endParaRPr lang="zh-TW" altLang="en-US" sz="2000" dirty="0"/>
            </a:p>
          </p:txBody>
        </p:sp>
      </p:grpSp>
      <p:sp>
        <p:nvSpPr>
          <p:cNvPr id="1741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System </a:t>
            </a:r>
            <a:r>
              <a:rPr kumimoji="0" lang="en-US" altLang="zh-TW" dirty="0" smtClean="0">
                <a:ea typeface="微軟正黑體" charset="0"/>
              </a:rPr>
              <a:t>Objective (2/2)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1741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292662"/>
          </a:xfrm>
        </p:spPr>
        <p:txBody>
          <a:bodyPr>
            <a:spAutoFit/>
          </a:bodyPr>
          <a:lstStyle/>
          <a:p>
            <a:r>
              <a:rPr lang="en-US" altLang="zh-TW" sz="2600" b="1" dirty="0"/>
              <a:t>The system </a:t>
            </a:r>
            <a:r>
              <a:rPr lang="en-US" altLang="zh-TW" sz="2600" b="1" dirty="0" smtClean="0"/>
              <a:t>selects on-line </a:t>
            </a:r>
            <a:r>
              <a:rPr lang="en-US" altLang="zh-TW" sz="2600" b="1" dirty="0"/>
              <a:t>the </a:t>
            </a:r>
            <a:r>
              <a:rPr lang="en-US" altLang="zh-TW" sz="2600" b="1" u="sng" dirty="0"/>
              <a:t>path</a:t>
            </a:r>
            <a:r>
              <a:rPr lang="en-US" altLang="zh-TW" sz="2600" b="1" dirty="0"/>
              <a:t> </a:t>
            </a:r>
            <a:r>
              <a:rPr lang="en-US" altLang="zh-TW" sz="2600" b="1" dirty="0" smtClean="0"/>
              <a:t>with the </a:t>
            </a:r>
            <a:r>
              <a:rPr lang="en-US" altLang="zh-TW" sz="2600" b="1" u="sng" dirty="0"/>
              <a:t>most </a:t>
            </a:r>
            <a:r>
              <a:rPr lang="en-US" altLang="zh-TW" sz="2600" b="1" u="sng" dirty="0" smtClean="0"/>
              <a:t>practice for the  </a:t>
            </a:r>
            <a:r>
              <a:rPr lang="en-US" altLang="zh-TW" sz="2600" b="1" u="sng" dirty="0"/>
              <a:t>lower-scored </a:t>
            </a:r>
            <a:r>
              <a:rPr lang="en-US" altLang="zh-TW" sz="2600" b="1" u="sng" dirty="0" smtClean="0"/>
              <a:t>units for the learner </a:t>
            </a:r>
            <a:r>
              <a:rPr lang="en-US" altLang="zh-TW" sz="2600" b="1" u="sng" dirty="0"/>
              <a:t>so far</a:t>
            </a:r>
            <a:r>
              <a:rPr lang="en-US" altLang="zh-TW" sz="2600" b="1" dirty="0"/>
              <a:t>, and return the corresponding next sentence </a:t>
            </a:r>
            <a:r>
              <a:rPr lang="en-US" altLang="zh-TW" sz="2600" b="1" dirty="0" smtClean="0"/>
              <a:t>to </a:t>
            </a:r>
            <a:r>
              <a:rPr lang="en-US" altLang="zh-TW" sz="2600" b="1" dirty="0"/>
              <a:t>practice</a:t>
            </a:r>
          </a:p>
        </p:txBody>
      </p:sp>
      <p:sp>
        <p:nvSpPr>
          <p:cNvPr id="17414" name="投影片編號版面配置區 4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48991F71-3337-954D-B65F-3982B1CC2AC2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21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grpSp>
        <p:nvGrpSpPr>
          <p:cNvPr id="17415" name="群組 24"/>
          <p:cNvGrpSpPr>
            <a:grpSpLocks/>
          </p:cNvGrpSpPr>
          <p:nvPr/>
        </p:nvGrpSpPr>
        <p:grpSpPr bwMode="auto">
          <a:xfrm>
            <a:off x="1547813" y="5661807"/>
            <a:ext cx="4103687" cy="360362"/>
            <a:chOff x="1547664" y="6237312"/>
            <a:chExt cx="4104456" cy="360040"/>
          </a:xfrm>
        </p:grpSpPr>
        <p:cxnSp>
          <p:nvCxnSpPr>
            <p:cNvPr id="26" name="直線單箭頭接點 46"/>
            <p:cNvCxnSpPr/>
            <p:nvPr/>
          </p:nvCxnSpPr>
          <p:spPr>
            <a:xfrm flipH="1">
              <a:off x="1547664" y="6237312"/>
              <a:ext cx="879640" cy="288667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46"/>
            <p:cNvCxnSpPr/>
            <p:nvPr/>
          </p:nvCxnSpPr>
          <p:spPr>
            <a:xfrm flipH="1">
              <a:off x="2268524" y="6237312"/>
              <a:ext cx="142902" cy="288667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46"/>
            <p:cNvCxnSpPr/>
            <p:nvPr/>
          </p:nvCxnSpPr>
          <p:spPr>
            <a:xfrm>
              <a:off x="2411426" y="6237312"/>
              <a:ext cx="1008251" cy="288667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46"/>
            <p:cNvCxnSpPr/>
            <p:nvPr/>
          </p:nvCxnSpPr>
          <p:spPr>
            <a:xfrm flipH="1">
              <a:off x="2627366" y="6308685"/>
              <a:ext cx="936801" cy="21729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46"/>
            <p:cNvCxnSpPr/>
            <p:nvPr/>
          </p:nvCxnSpPr>
          <p:spPr>
            <a:xfrm>
              <a:off x="3564167" y="6308685"/>
              <a:ext cx="503331" cy="21729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46"/>
            <p:cNvCxnSpPr/>
            <p:nvPr/>
          </p:nvCxnSpPr>
          <p:spPr>
            <a:xfrm>
              <a:off x="3564167" y="6308685"/>
              <a:ext cx="1224191" cy="21729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46"/>
            <p:cNvCxnSpPr/>
            <p:nvPr/>
          </p:nvCxnSpPr>
          <p:spPr>
            <a:xfrm flipH="1">
              <a:off x="4283439" y="6381645"/>
              <a:ext cx="431881" cy="14433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46"/>
            <p:cNvCxnSpPr/>
            <p:nvPr/>
          </p:nvCxnSpPr>
          <p:spPr>
            <a:xfrm>
              <a:off x="4715319" y="6381645"/>
              <a:ext cx="720860" cy="14433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46"/>
            <p:cNvCxnSpPr/>
            <p:nvPr/>
          </p:nvCxnSpPr>
          <p:spPr>
            <a:xfrm flipH="1">
              <a:off x="5004299" y="6381645"/>
              <a:ext cx="647821" cy="144334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46"/>
            <p:cNvCxnSpPr/>
            <p:nvPr/>
          </p:nvCxnSpPr>
          <p:spPr>
            <a:xfrm>
              <a:off x="5652120" y="6381645"/>
              <a:ext cx="0" cy="215707"/>
            </a:xfrm>
            <a:prstGeom prst="straightConnector1">
              <a:avLst/>
            </a:prstGeom>
            <a:ln w="19050">
              <a:solidFill>
                <a:srgbClr val="62331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框架 11"/>
          <p:cNvSpPr/>
          <p:nvPr/>
        </p:nvSpPr>
        <p:spPr>
          <a:xfrm>
            <a:off x="1763688" y="3789623"/>
            <a:ext cx="4608512" cy="720080"/>
          </a:xfrm>
          <a:prstGeom prst="frame">
            <a:avLst>
              <a:gd name="adj1" fmla="val 1415"/>
            </a:avLst>
          </a:prstGeom>
          <a:ln w="38100" cmpd="sng">
            <a:solidFill>
              <a:srgbClr val="62331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048772"/>
            <a:ext cx="9144000" cy="8366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 algn="ctr" eaLnBrk="1" hangingPunct="1"/>
            <a:r>
              <a:rPr kumimoji="0"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More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practice in the </a:t>
            </a:r>
            <a:r>
              <a:rPr kumimoji="0" lang="en-US" altLang="zh-TW" sz="2400" b="1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present sentence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doesn’t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necessarily imply </a:t>
            </a:r>
          </a:p>
          <a:p>
            <a:pPr lvl="1" algn="ctr" eaLnBrk="1" hangingPunct="1"/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the 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same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for 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the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future 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sentences along the </a:t>
            </a:r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path</a:t>
            </a:r>
            <a:endParaRPr kumimoji="0" lang="en-US" altLang="zh-TW" sz="2400" dirty="0">
              <a:solidFill>
                <a:srgbClr val="000000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30726" name="弧形向下箭號 30725"/>
          <p:cNvSpPr/>
          <p:nvPr/>
        </p:nvSpPr>
        <p:spPr>
          <a:xfrm rot="1672229">
            <a:off x="6783388" y="2237569"/>
            <a:ext cx="863600" cy="433388"/>
          </a:xfrm>
          <a:prstGeom prst="curvedDown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tx1"/>
              </a:solidFill>
            </a:endParaRPr>
          </a:p>
        </p:txBody>
      </p:sp>
      <p:pic>
        <p:nvPicPr>
          <p:cNvPr id="17421" name="圖片 27" descr="Computer_Icon.gif"/>
          <p:cNvPicPr>
            <a:picLocks noChangeAspect="1"/>
          </p:cNvPicPr>
          <p:nvPr/>
        </p:nvPicPr>
        <p:blipFill>
          <a:blip r:embed="rId5" cstate="email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358344"/>
            <a:ext cx="13049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5826">
            <a:off x="8280400" y="2769382"/>
            <a:ext cx="393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矩形 32"/>
          <p:cNvSpPr/>
          <p:nvPr/>
        </p:nvSpPr>
        <p:spPr>
          <a:xfrm>
            <a:off x="4355976" y="3790144"/>
            <a:ext cx="1296144" cy="71913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51275" y="3286907"/>
            <a:ext cx="2520950" cy="503237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69" name="群組 68"/>
          <p:cNvGrpSpPr>
            <a:grpSpLocks/>
          </p:cNvGrpSpPr>
          <p:nvPr/>
        </p:nvGrpSpPr>
        <p:grpSpPr bwMode="auto">
          <a:xfrm>
            <a:off x="2409824" y="4221944"/>
            <a:ext cx="866031" cy="1943360"/>
            <a:chOff x="6814213" y="2636912"/>
            <a:chExt cx="792088" cy="1841463"/>
          </a:xfrm>
        </p:grpSpPr>
        <p:cxnSp>
          <p:nvCxnSpPr>
            <p:cNvPr id="70" name="直線箭頭接點 69"/>
            <p:cNvCxnSpPr>
              <a:cxnSpLocks noChangeShapeType="1"/>
            </p:cNvCxnSpPr>
            <p:nvPr/>
          </p:nvCxnSpPr>
          <p:spPr bwMode="auto">
            <a:xfrm>
              <a:off x="6814213" y="3687003"/>
              <a:ext cx="792088" cy="791372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直線接點 70"/>
            <p:cNvCxnSpPr>
              <a:cxnSpLocks noChangeShapeType="1"/>
            </p:cNvCxnSpPr>
            <p:nvPr/>
          </p:nvCxnSpPr>
          <p:spPr bwMode="auto">
            <a:xfrm>
              <a:off x="6823718" y="2636912"/>
              <a:ext cx="0" cy="1080528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群組 71"/>
          <p:cNvGrpSpPr>
            <a:grpSpLocks/>
          </p:cNvGrpSpPr>
          <p:nvPr/>
        </p:nvGrpSpPr>
        <p:grpSpPr bwMode="auto">
          <a:xfrm>
            <a:off x="2420853" y="4229881"/>
            <a:ext cx="3343360" cy="1926955"/>
            <a:chOff x="6825860" y="2636912"/>
            <a:chExt cx="3144542" cy="1850668"/>
          </a:xfrm>
        </p:grpSpPr>
        <p:cxnSp>
          <p:nvCxnSpPr>
            <p:cNvPr id="73" name="直線箭頭接點 72"/>
            <p:cNvCxnSpPr>
              <a:cxnSpLocks noChangeShapeType="1"/>
            </p:cNvCxnSpPr>
            <p:nvPr/>
          </p:nvCxnSpPr>
          <p:spPr bwMode="auto">
            <a:xfrm>
              <a:off x="6831913" y="2938746"/>
              <a:ext cx="3138489" cy="1548834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直線接點 73"/>
            <p:cNvCxnSpPr>
              <a:cxnSpLocks noChangeShapeType="1"/>
            </p:cNvCxnSpPr>
            <p:nvPr/>
          </p:nvCxnSpPr>
          <p:spPr bwMode="auto">
            <a:xfrm>
              <a:off x="6825860" y="2636912"/>
              <a:ext cx="0" cy="393158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5" name="群組 74"/>
          <p:cNvGrpSpPr>
            <a:grpSpLocks/>
          </p:cNvGrpSpPr>
          <p:nvPr/>
        </p:nvGrpSpPr>
        <p:grpSpPr bwMode="auto">
          <a:xfrm flipH="1">
            <a:off x="4787900" y="4149664"/>
            <a:ext cx="290513" cy="2015641"/>
            <a:chOff x="6643705" y="2526501"/>
            <a:chExt cx="403261" cy="2758080"/>
          </a:xfrm>
        </p:grpSpPr>
        <p:cxnSp>
          <p:nvCxnSpPr>
            <p:cNvPr id="76" name="直線箭頭接點 75"/>
            <p:cNvCxnSpPr>
              <a:cxnSpLocks noChangeShapeType="1"/>
            </p:cNvCxnSpPr>
            <p:nvPr/>
          </p:nvCxnSpPr>
          <p:spPr bwMode="auto">
            <a:xfrm>
              <a:off x="6651460" y="3605731"/>
              <a:ext cx="395506" cy="1678850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線接點 76"/>
            <p:cNvCxnSpPr>
              <a:cxnSpLocks noChangeShapeType="1"/>
            </p:cNvCxnSpPr>
            <p:nvPr/>
          </p:nvCxnSpPr>
          <p:spPr bwMode="auto">
            <a:xfrm>
              <a:off x="6643705" y="2526501"/>
              <a:ext cx="0" cy="1079602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8" name="群組 77"/>
          <p:cNvGrpSpPr>
            <a:grpSpLocks/>
          </p:cNvGrpSpPr>
          <p:nvPr/>
        </p:nvGrpSpPr>
        <p:grpSpPr bwMode="auto">
          <a:xfrm>
            <a:off x="4970463" y="4221944"/>
            <a:ext cx="1062038" cy="1934892"/>
            <a:chOff x="6359309" y="2636912"/>
            <a:chExt cx="3319226" cy="1814907"/>
          </a:xfrm>
        </p:grpSpPr>
        <p:cxnSp>
          <p:nvCxnSpPr>
            <p:cNvPr id="79" name="直線箭頭接點 78"/>
            <p:cNvCxnSpPr>
              <a:cxnSpLocks noChangeShapeType="1"/>
            </p:cNvCxnSpPr>
            <p:nvPr/>
          </p:nvCxnSpPr>
          <p:spPr bwMode="auto">
            <a:xfrm>
              <a:off x="6359309" y="3662823"/>
              <a:ext cx="3319226" cy="788996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直線接點 79"/>
            <p:cNvCxnSpPr>
              <a:cxnSpLocks noChangeShapeType="1"/>
            </p:cNvCxnSpPr>
            <p:nvPr/>
          </p:nvCxnSpPr>
          <p:spPr bwMode="auto">
            <a:xfrm>
              <a:off x="6425694" y="2636912"/>
              <a:ext cx="0" cy="1080250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1" name="群組 80"/>
          <p:cNvGrpSpPr>
            <a:grpSpLocks/>
          </p:cNvGrpSpPr>
          <p:nvPr/>
        </p:nvGrpSpPr>
        <p:grpSpPr bwMode="auto">
          <a:xfrm flipH="1">
            <a:off x="3419474" y="4229882"/>
            <a:ext cx="549275" cy="1926955"/>
            <a:chOff x="6715916" y="2636912"/>
            <a:chExt cx="899823" cy="1868859"/>
          </a:xfrm>
        </p:grpSpPr>
        <p:cxnSp>
          <p:nvCxnSpPr>
            <p:cNvPr id="82" name="直線箭頭接點 81"/>
            <p:cNvCxnSpPr>
              <a:cxnSpLocks noChangeShapeType="1"/>
            </p:cNvCxnSpPr>
            <p:nvPr/>
          </p:nvCxnSpPr>
          <p:spPr bwMode="auto">
            <a:xfrm>
              <a:off x="6824049" y="3712795"/>
              <a:ext cx="791690" cy="792976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直線接點 82"/>
            <p:cNvCxnSpPr>
              <a:cxnSpLocks noChangeShapeType="1"/>
            </p:cNvCxnSpPr>
            <p:nvPr/>
          </p:nvCxnSpPr>
          <p:spPr bwMode="auto">
            <a:xfrm>
              <a:off x="6715916" y="2636912"/>
              <a:ext cx="108133" cy="1073233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4" name="群組 83"/>
          <p:cNvGrpSpPr>
            <a:grpSpLocks/>
          </p:cNvGrpSpPr>
          <p:nvPr/>
        </p:nvGrpSpPr>
        <p:grpSpPr bwMode="auto">
          <a:xfrm>
            <a:off x="3902743" y="4374344"/>
            <a:ext cx="2129758" cy="1790961"/>
            <a:chOff x="4817261" y="2636912"/>
            <a:chExt cx="2131003" cy="2449942"/>
          </a:xfrm>
        </p:grpSpPr>
        <p:cxnSp>
          <p:nvCxnSpPr>
            <p:cNvPr id="85" name="直線箭頭接點 84"/>
            <p:cNvCxnSpPr>
              <a:cxnSpLocks noChangeShapeType="1"/>
            </p:cNvCxnSpPr>
            <p:nvPr/>
          </p:nvCxnSpPr>
          <p:spPr bwMode="auto">
            <a:xfrm>
              <a:off x="4817261" y="3203634"/>
              <a:ext cx="669648" cy="1883220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直線接點 85"/>
            <p:cNvCxnSpPr>
              <a:cxnSpLocks noChangeShapeType="1"/>
            </p:cNvCxnSpPr>
            <p:nvPr/>
          </p:nvCxnSpPr>
          <p:spPr bwMode="auto">
            <a:xfrm flipH="1">
              <a:off x="4824536" y="2636912"/>
              <a:ext cx="2123728" cy="590680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7" name="群組 86"/>
          <p:cNvGrpSpPr>
            <a:grpSpLocks/>
          </p:cNvGrpSpPr>
          <p:nvPr/>
        </p:nvGrpSpPr>
        <p:grpSpPr bwMode="auto">
          <a:xfrm>
            <a:off x="3773487" y="4229881"/>
            <a:ext cx="582489" cy="1926956"/>
            <a:chOff x="6531052" y="2636912"/>
            <a:chExt cx="2070612" cy="1754532"/>
          </a:xfrm>
        </p:grpSpPr>
        <p:cxnSp>
          <p:nvCxnSpPr>
            <p:cNvPr id="88" name="直線箭頭接點 87"/>
            <p:cNvCxnSpPr>
              <a:cxnSpLocks noChangeShapeType="1"/>
            </p:cNvCxnSpPr>
            <p:nvPr/>
          </p:nvCxnSpPr>
          <p:spPr bwMode="auto">
            <a:xfrm>
              <a:off x="6557663" y="3602673"/>
              <a:ext cx="2044001" cy="788771"/>
            </a:xfrm>
            <a:prstGeom prst="straightConnector1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直線接點 88"/>
            <p:cNvCxnSpPr>
              <a:cxnSpLocks noChangeShapeType="1"/>
            </p:cNvCxnSpPr>
            <p:nvPr/>
          </p:nvCxnSpPr>
          <p:spPr bwMode="auto">
            <a:xfrm>
              <a:off x="6531052" y="2636912"/>
              <a:ext cx="26612" cy="973470"/>
            </a:xfrm>
            <a:prstGeom prst="line">
              <a:avLst/>
            </a:prstGeom>
            <a:noFill/>
            <a:ln w="57150">
              <a:solidFill>
                <a:srgbClr val="623316"/>
              </a:solidFill>
              <a:round/>
              <a:headEnd/>
              <a:tailEnd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7432" name="圖片 55" descr="未命名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358344"/>
            <a:ext cx="128905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3" name="矩形 51"/>
          <p:cNvSpPr>
            <a:spLocks noChangeArrowheads="1"/>
          </p:cNvSpPr>
          <p:nvPr/>
        </p:nvSpPr>
        <p:spPr bwMode="auto">
          <a:xfrm>
            <a:off x="395288" y="2734981"/>
            <a:ext cx="7970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/>
              <a:t>User:</a:t>
            </a:r>
            <a:endParaRPr lang="zh-TW" altLang="en-US" sz="2000" dirty="0"/>
          </a:p>
        </p:txBody>
      </p:sp>
      <p:sp>
        <p:nvSpPr>
          <p:cNvPr id="52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65618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726" grpId="0" animBg="1"/>
      <p:bldP spid="33" grpId="0" animBg="1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(MDP) </a:t>
            </a:r>
            <a:r>
              <a:rPr kumimoji="0" lang="en-US" altLang="zh-TW" dirty="0">
                <a:ea typeface="微軟正黑體" charset="0"/>
              </a:rPr>
              <a:t>(1</a:t>
            </a:r>
            <a:r>
              <a:rPr kumimoji="0" lang="en-US" altLang="zh-TW" dirty="0" smtClean="0">
                <a:ea typeface="微軟正黑體" charset="0"/>
              </a:rPr>
              <a:t>/4)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32770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739211"/>
          </a:xfrm>
        </p:spPr>
        <p:txBody>
          <a:bodyPr>
            <a:spAutoFit/>
          </a:bodyPr>
          <a:lstStyle/>
          <a:p>
            <a:r>
              <a:rPr lang="en-US" altLang="zh-TW" sz="2800" b="1" dirty="0" smtClean="0"/>
              <a:t>States </a:t>
            </a:r>
            <a:endParaRPr lang="en-US" altLang="zh-TW" sz="2800" b="1" dirty="0"/>
          </a:p>
          <a:p>
            <a:pPr lvl="1"/>
            <a:r>
              <a:rPr lang="en-US" altLang="zh-TW" sz="2400" dirty="0" smtClean="0"/>
              <a:t>learning status of the learner</a:t>
            </a:r>
            <a:endParaRPr lang="en-US" altLang="zh-TW" sz="2400" dirty="0"/>
          </a:p>
          <a:p>
            <a:r>
              <a:rPr lang="en-US" altLang="zh-TW" sz="2800" b="1" dirty="0"/>
              <a:t>Represented by</a:t>
            </a:r>
          </a:p>
          <a:p>
            <a:pPr lvl="1"/>
            <a:r>
              <a:rPr lang="en-US" altLang="zh-TW" sz="2400" dirty="0"/>
              <a:t>Present dialogue turn</a:t>
            </a:r>
          </a:p>
          <a:p>
            <a:pPr lvl="1"/>
            <a:r>
              <a:rPr lang="en-US" altLang="zh-TW" sz="2400" dirty="0"/>
              <a:t>Learner’s average score for every pronunciation unit so far </a:t>
            </a:r>
            <a:br>
              <a:rPr lang="en-US" altLang="zh-TW" sz="2400" dirty="0"/>
            </a:br>
            <a:r>
              <a:rPr lang="en-US" altLang="zh-TW" sz="2400" dirty="0"/>
              <a:t>(high-dimensional continuous state space</a:t>
            </a:r>
            <a:r>
              <a:rPr lang="en-US" altLang="zh-TW" sz="2400" dirty="0" smtClean="0"/>
              <a:t>)</a:t>
            </a:r>
            <a:endParaRPr kumimoji="0" lang="en-US" altLang="zh-TW" sz="2400" dirty="0">
              <a:solidFill>
                <a:srgbClr val="000000"/>
              </a:solidFill>
              <a:latin typeface="Times New Roman" charset="0"/>
              <a:ea typeface="新細明體" charset="0"/>
            </a:endParaRPr>
          </a:p>
        </p:txBody>
      </p:sp>
      <p:sp>
        <p:nvSpPr>
          <p:cNvPr id="19460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BB6DFEE7-D3FE-E047-8265-51D899EE5F50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22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grpSp>
        <p:nvGrpSpPr>
          <p:cNvPr id="24" name="群組 23"/>
          <p:cNvGrpSpPr>
            <a:grpSpLocks/>
          </p:cNvGrpSpPr>
          <p:nvPr/>
        </p:nvGrpSpPr>
        <p:grpSpPr bwMode="auto">
          <a:xfrm>
            <a:off x="6696075" y="3825279"/>
            <a:ext cx="1708150" cy="1331913"/>
            <a:chOff x="6324600" y="1554163"/>
            <a:chExt cx="2408237" cy="1979612"/>
          </a:xfrm>
        </p:grpSpPr>
        <p:sp>
          <p:nvSpPr>
            <p:cNvPr id="25" name="橢圓 24"/>
            <p:cNvSpPr/>
            <p:nvPr/>
          </p:nvSpPr>
          <p:spPr bwMode="auto">
            <a:xfrm>
              <a:off x="7282523" y="1554163"/>
              <a:ext cx="109669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6" name="橢圓 25"/>
            <p:cNvSpPr/>
            <p:nvPr/>
          </p:nvSpPr>
          <p:spPr bwMode="auto">
            <a:xfrm>
              <a:off x="6749846" y="2011904"/>
              <a:ext cx="107431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7" name="橢圓 26"/>
            <p:cNvSpPr/>
            <p:nvPr/>
          </p:nvSpPr>
          <p:spPr bwMode="auto">
            <a:xfrm>
              <a:off x="7282523" y="2096845"/>
              <a:ext cx="109669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8" name="橢圓 27"/>
            <p:cNvSpPr/>
            <p:nvPr/>
          </p:nvSpPr>
          <p:spPr bwMode="auto">
            <a:xfrm>
              <a:off x="7949489" y="2011904"/>
              <a:ext cx="107431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29" name="橢圓 28"/>
            <p:cNvSpPr/>
            <p:nvPr/>
          </p:nvSpPr>
          <p:spPr bwMode="auto">
            <a:xfrm>
              <a:off x="6628987" y="2733907"/>
              <a:ext cx="107431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0" name="橢圓 29"/>
            <p:cNvSpPr/>
            <p:nvPr/>
          </p:nvSpPr>
          <p:spPr bwMode="auto">
            <a:xfrm>
              <a:off x="7163903" y="2778739"/>
              <a:ext cx="107431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1" name="橢圓 30"/>
            <p:cNvSpPr/>
            <p:nvPr/>
          </p:nvSpPr>
          <p:spPr bwMode="auto">
            <a:xfrm>
              <a:off x="7642864" y="2797614"/>
              <a:ext cx="109668" cy="10145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2" name="橢圓 31"/>
            <p:cNvSpPr/>
            <p:nvPr/>
          </p:nvSpPr>
          <p:spPr bwMode="auto">
            <a:xfrm>
              <a:off x="8009919" y="2778739"/>
              <a:ext cx="107431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3" name="橢圓 32"/>
            <p:cNvSpPr/>
            <p:nvPr/>
          </p:nvSpPr>
          <p:spPr bwMode="auto">
            <a:xfrm>
              <a:off x="6324600" y="3316702"/>
              <a:ext cx="107431" cy="103818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6846087" y="3427597"/>
              <a:ext cx="109668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5" name="橢圓 34"/>
            <p:cNvSpPr/>
            <p:nvPr/>
          </p:nvSpPr>
          <p:spPr bwMode="auto">
            <a:xfrm>
              <a:off x="7217618" y="3427597"/>
              <a:ext cx="109668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6" name="橢圓 35"/>
            <p:cNvSpPr/>
            <p:nvPr/>
          </p:nvSpPr>
          <p:spPr bwMode="auto">
            <a:xfrm>
              <a:off x="8625406" y="3432316"/>
              <a:ext cx="107431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7" name="橢圓 36"/>
            <p:cNvSpPr/>
            <p:nvPr/>
          </p:nvSpPr>
          <p:spPr bwMode="auto">
            <a:xfrm>
              <a:off x="8063634" y="3337937"/>
              <a:ext cx="109668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38" name="橢圓 37"/>
            <p:cNvSpPr/>
            <p:nvPr/>
          </p:nvSpPr>
          <p:spPr bwMode="auto">
            <a:xfrm>
              <a:off x="7676436" y="3427597"/>
              <a:ext cx="107431" cy="1014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39" name="直線接點 38"/>
            <p:cNvCxnSpPr>
              <a:stCxn id="25" idx="3"/>
              <a:endCxn id="26" idx="7"/>
            </p:cNvCxnSpPr>
            <p:nvPr/>
          </p:nvCxnSpPr>
          <p:spPr bwMode="auto">
            <a:xfrm flipH="1">
              <a:off x="6841611" y="1641465"/>
              <a:ext cx="458818" cy="384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25" idx="4"/>
              <a:endCxn id="27" idx="0"/>
            </p:cNvCxnSpPr>
            <p:nvPr/>
          </p:nvCxnSpPr>
          <p:spPr bwMode="auto">
            <a:xfrm>
              <a:off x="7338477" y="1655622"/>
              <a:ext cx="0" cy="4412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25" idx="5"/>
              <a:endCxn id="28" idx="1"/>
            </p:cNvCxnSpPr>
            <p:nvPr/>
          </p:nvCxnSpPr>
          <p:spPr bwMode="auto">
            <a:xfrm>
              <a:off x="7376525" y="1641465"/>
              <a:ext cx="588631" cy="384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26" idx="4"/>
              <a:endCxn id="29" idx="0"/>
            </p:cNvCxnSpPr>
            <p:nvPr/>
          </p:nvCxnSpPr>
          <p:spPr bwMode="auto">
            <a:xfrm flipH="1">
              <a:off x="6682702" y="2115721"/>
              <a:ext cx="120859" cy="618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26" idx="5"/>
              <a:endCxn id="30" idx="1"/>
            </p:cNvCxnSpPr>
            <p:nvPr/>
          </p:nvCxnSpPr>
          <p:spPr bwMode="auto">
            <a:xfrm>
              <a:off x="6841611" y="2099206"/>
              <a:ext cx="337958" cy="696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stCxn id="27" idx="3"/>
              <a:endCxn id="29" idx="7"/>
            </p:cNvCxnSpPr>
            <p:nvPr/>
          </p:nvCxnSpPr>
          <p:spPr bwMode="auto">
            <a:xfrm flipH="1">
              <a:off x="6720751" y="2184147"/>
              <a:ext cx="579677" cy="5639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27" idx="4"/>
              <a:endCxn id="30" idx="0"/>
            </p:cNvCxnSpPr>
            <p:nvPr/>
          </p:nvCxnSpPr>
          <p:spPr bwMode="auto">
            <a:xfrm flipH="1">
              <a:off x="7217618" y="2200663"/>
              <a:ext cx="120859" cy="5780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27" idx="5"/>
              <a:endCxn id="31" idx="1"/>
            </p:cNvCxnSpPr>
            <p:nvPr/>
          </p:nvCxnSpPr>
          <p:spPr bwMode="auto">
            <a:xfrm>
              <a:off x="7376525" y="2184147"/>
              <a:ext cx="284244" cy="627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stCxn id="27" idx="5"/>
              <a:endCxn id="32" idx="1"/>
            </p:cNvCxnSpPr>
            <p:nvPr/>
          </p:nvCxnSpPr>
          <p:spPr bwMode="auto">
            <a:xfrm>
              <a:off x="7376525" y="2184147"/>
              <a:ext cx="649060" cy="611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28" idx="4"/>
              <a:endCxn id="31" idx="7"/>
            </p:cNvCxnSpPr>
            <p:nvPr/>
          </p:nvCxnSpPr>
          <p:spPr bwMode="auto">
            <a:xfrm flipH="1">
              <a:off x="7736866" y="2115721"/>
              <a:ext cx="266338" cy="696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stCxn id="29" idx="4"/>
              <a:endCxn id="33" idx="0"/>
            </p:cNvCxnSpPr>
            <p:nvPr/>
          </p:nvCxnSpPr>
          <p:spPr bwMode="auto">
            <a:xfrm flipH="1">
              <a:off x="6378315" y="2835366"/>
              <a:ext cx="304387" cy="481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>
              <a:stCxn id="29" idx="4"/>
              <a:endCxn id="35" idx="1"/>
            </p:cNvCxnSpPr>
            <p:nvPr/>
          </p:nvCxnSpPr>
          <p:spPr bwMode="auto">
            <a:xfrm>
              <a:off x="6682702" y="2835366"/>
              <a:ext cx="550582" cy="606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30" idx="4"/>
              <a:endCxn id="34" idx="0"/>
            </p:cNvCxnSpPr>
            <p:nvPr/>
          </p:nvCxnSpPr>
          <p:spPr bwMode="auto">
            <a:xfrm flipH="1">
              <a:off x="6899802" y="2882556"/>
              <a:ext cx="317816" cy="5450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>
              <a:stCxn id="30" idx="4"/>
              <a:endCxn id="38" idx="0"/>
            </p:cNvCxnSpPr>
            <p:nvPr/>
          </p:nvCxnSpPr>
          <p:spPr bwMode="auto">
            <a:xfrm>
              <a:off x="7217618" y="2882556"/>
              <a:ext cx="512533" cy="5450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1" idx="4"/>
              <a:endCxn id="35" idx="7"/>
            </p:cNvCxnSpPr>
            <p:nvPr/>
          </p:nvCxnSpPr>
          <p:spPr bwMode="auto">
            <a:xfrm flipH="1">
              <a:off x="7309381" y="2899072"/>
              <a:ext cx="389436" cy="5426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32" idx="4"/>
              <a:endCxn id="37" idx="0"/>
            </p:cNvCxnSpPr>
            <p:nvPr/>
          </p:nvCxnSpPr>
          <p:spPr bwMode="auto">
            <a:xfrm>
              <a:off x="8063634" y="2882556"/>
              <a:ext cx="55953" cy="455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32" idx="4"/>
              <a:endCxn id="36" idx="1"/>
            </p:cNvCxnSpPr>
            <p:nvPr/>
          </p:nvCxnSpPr>
          <p:spPr bwMode="auto">
            <a:xfrm>
              <a:off x="8063634" y="2882556"/>
              <a:ext cx="577440" cy="5639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框架 55"/>
          <p:cNvSpPr>
            <a:spLocks/>
          </p:cNvSpPr>
          <p:nvPr/>
        </p:nvSpPr>
        <p:spPr bwMode="auto">
          <a:xfrm>
            <a:off x="6732588" y="4546004"/>
            <a:ext cx="1512887" cy="287338"/>
          </a:xfrm>
          <a:custGeom>
            <a:avLst/>
            <a:gdLst>
              <a:gd name="T0" fmla="*/ 0 w 1512887"/>
              <a:gd name="T1" fmla="*/ 0 h 287338"/>
              <a:gd name="T2" fmla="*/ 1512887 w 1512887"/>
              <a:gd name="T3" fmla="*/ 0 h 287338"/>
              <a:gd name="T4" fmla="*/ 1512887 w 1512887"/>
              <a:gd name="T5" fmla="*/ 287338 h 287338"/>
              <a:gd name="T6" fmla="*/ 0 w 1512887"/>
              <a:gd name="T7" fmla="*/ 287338 h 287338"/>
              <a:gd name="T8" fmla="*/ 0 w 1512887"/>
              <a:gd name="T9" fmla="*/ 0 h 287338"/>
              <a:gd name="T10" fmla="*/ 4066 w 1512887"/>
              <a:gd name="T11" fmla="*/ 4066 h 287338"/>
              <a:gd name="T12" fmla="*/ 4066 w 1512887"/>
              <a:gd name="T13" fmla="*/ 283272 h 287338"/>
              <a:gd name="T14" fmla="*/ 1508821 w 1512887"/>
              <a:gd name="T15" fmla="*/ 283272 h 287338"/>
              <a:gd name="T16" fmla="*/ 1508821 w 1512887"/>
              <a:gd name="T17" fmla="*/ 4066 h 287338"/>
              <a:gd name="T18" fmla="*/ 4066 w 1512887"/>
              <a:gd name="T19" fmla="*/ 4066 h 2873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12887" h="287338">
                <a:moveTo>
                  <a:pt x="0" y="0"/>
                </a:moveTo>
                <a:lnTo>
                  <a:pt x="1512887" y="0"/>
                </a:lnTo>
                <a:lnTo>
                  <a:pt x="1512887" y="287338"/>
                </a:lnTo>
                <a:lnTo>
                  <a:pt x="0" y="287338"/>
                </a:lnTo>
                <a:lnTo>
                  <a:pt x="0" y="0"/>
                </a:lnTo>
                <a:close/>
                <a:moveTo>
                  <a:pt x="4066" y="4066"/>
                </a:moveTo>
                <a:lnTo>
                  <a:pt x="4066" y="283272"/>
                </a:lnTo>
                <a:lnTo>
                  <a:pt x="1508821" y="283272"/>
                </a:lnTo>
                <a:lnTo>
                  <a:pt x="1508821" y="4066"/>
                </a:lnTo>
                <a:lnTo>
                  <a:pt x="4066" y="4066"/>
                </a:lnTo>
                <a:close/>
              </a:path>
            </a:pathLst>
          </a:custGeom>
          <a:solidFill>
            <a:srgbClr val="008000"/>
          </a:solidFill>
          <a:ln w="38100" cap="flat" cmpd="sng">
            <a:solidFill>
              <a:srgbClr val="008000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73725"/>
              </p:ext>
            </p:extLst>
          </p:nvPr>
        </p:nvGraphicFramePr>
        <p:xfrm>
          <a:off x="969963" y="4114204"/>
          <a:ext cx="5473700" cy="733426"/>
        </p:xfrm>
        <a:graphic>
          <a:graphicData uri="http://schemas.openxmlformats.org/drawingml/2006/table">
            <a:tbl>
              <a:tblPr/>
              <a:tblGrid>
                <a:gridCol w="78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Unit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b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p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m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f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…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Score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53.4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89.0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74.7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80.3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…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新細明體" charset="0"/>
                          <a:cs typeface="新細明體" charset="0"/>
                        </a:rPr>
                        <a:t>97.0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新細明體" charset="0"/>
                        <a:cs typeface="新細明體" charset="0"/>
                      </a:endParaRPr>
                    </a:p>
                  </a:txBody>
                  <a:tcPr marL="91458" marR="91458" marT="45740" marB="457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框架 57"/>
          <p:cNvSpPr>
            <a:spLocks/>
          </p:cNvSpPr>
          <p:nvPr/>
        </p:nvSpPr>
        <p:spPr bwMode="auto">
          <a:xfrm>
            <a:off x="969963" y="4114204"/>
            <a:ext cx="5472112" cy="720725"/>
          </a:xfrm>
          <a:custGeom>
            <a:avLst/>
            <a:gdLst>
              <a:gd name="T0" fmla="*/ 0 w 5472112"/>
              <a:gd name="T1" fmla="*/ 0 h 720725"/>
              <a:gd name="T2" fmla="*/ 5472112 w 5472112"/>
              <a:gd name="T3" fmla="*/ 0 h 720725"/>
              <a:gd name="T4" fmla="*/ 5472112 w 5472112"/>
              <a:gd name="T5" fmla="*/ 720725 h 720725"/>
              <a:gd name="T6" fmla="*/ 0 w 5472112"/>
              <a:gd name="T7" fmla="*/ 720725 h 720725"/>
              <a:gd name="T8" fmla="*/ 0 w 5472112"/>
              <a:gd name="T9" fmla="*/ 0 h 720725"/>
              <a:gd name="T10" fmla="*/ 10198 w 5472112"/>
              <a:gd name="T11" fmla="*/ 10198 h 720725"/>
              <a:gd name="T12" fmla="*/ 10198 w 5472112"/>
              <a:gd name="T13" fmla="*/ 710527 h 720725"/>
              <a:gd name="T14" fmla="*/ 5461914 w 5472112"/>
              <a:gd name="T15" fmla="*/ 710527 h 720725"/>
              <a:gd name="T16" fmla="*/ 5461914 w 5472112"/>
              <a:gd name="T17" fmla="*/ 10198 h 720725"/>
              <a:gd name="T18" fmla="*/ 10198 w 5472112"/>
              <a:gd name="T19" fmla="*/ 10198 h 7207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72112" h="720725">
                <a:moveTo>
                  <a:pt x="0" y="0"/>
                </a:moveTo>
                <a:lnTo>
                  <a:pt x="5472112" y="0"/>
                </a:lnTo>
                <a:lnTo>
                  <a:pt x="5472112" y="720725"/>
                </a:lnTo>
                <a:lnTo>
                  <a:pt x="0" y="720725"/>
                </a:lnTo>
                <a:lnTo>
                  <a:pt x="0" y="0"/>
                </a:lnTo>
                <a:close/>
                <a:moveTo>
                  <a:pt x="10198" y="10198"/>
                </a:moveTo>
                <a:lnTo>
                  <a:pt x="10198" y="710527"/>
                </a:lnTo>
                <a:lnTo>
                  <a:pt x="5461914" y="710527"/>
                </a:lnTo>
                <a:lnTo>
                  <a:pt x="5461914" y="10198"/>
                </a:lnTo>
                <a:lnTo>
                  <a:pt x="10198" y="10198"/>
                </a:lnTo>
                <a:close/>
              </a:path>
            </a:pathLst>
          </a:custGeom>
          <a:solidFill>
            <a:srgbClr val="008000"/>
          </a:solidFill>
          <a:ln w="38100" cap="flat" cmpd="sng">
            <a:solidFill>
              <a:srgbClr val="623316"/>
            </a:solidFill>
            <a:prstDash val="solid"/>
            <a:round/>
            <a:headEnd/>
            <a:tailEnd/>
          </a:ln>
          <a:effectLst>
            <a:outerShdw blurRad="51500" dist="25400" dir="5400000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TW" altLang="en-US"/>
          </a:p>
        </p:txBody>
      </p:sp>
      <p:sp>
        <p:nvSpPr>
          <p:cNvPr id="59" name="文字方塊 58"/>
          <p:cNvSpPr txBox="1">
            <a:spLocks noChangeArrowheads="1"/>
          </p:cNvSpPr>
          <p:nvPr/>
        </p:nvSpPr>
        <p:spPr bwMode="auto">
          <a:xfrm>
            <a:off x="8245475" y="4472979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8000"/>
                </a:solidFill>
              </a:rPr>
              <a:t>(1)</a:t>
            </a:r>
            <a:endParaRPr lang="zh-TW" altLang="en-US" sz="1800">
              <a:solidFill>
                <a:srgbClr val="008000"/>
              </a:solidFill>
            </a:endParaRPr>
          </a:p>
        </p:txBody>
      </p:sp>
      <p:sp>
        <p:nvSpPr>
          <p:cNvPr id="60" name="文字方塊 59"/>
          <p:cNvSpPr txBox="1">
            <a:spLocks noChangeArrowheads="1"/>
          </p:cNvSpPr>
          <p:nvPr/>
        </p:nvSpPr>
        <p:spPr bwMode="auto">
          <a:xfrm>
            <a:off x="1906588" y="3753842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7F4000"/>
                </a:solidFill>
              </a:rPr>
              <a:t>(2)</a:t>
            </a:r>
            <a:endParaRPr lang="zh-TW" altLang="en-US" sz="1800">
              <a:solidFill>
                <a:srgbClr val="7F4000"/>
              </a:solidFill>
            </a:endParaRPr>
          </a:p>
        </p:txBody>
      </p:sp>
      <p:sp>
        <p:nvSpPr>
          <p:cNvPr id="61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574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59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lang="en-US" altLang="zh-TW" dirty="0">
                <a:ea typeface="微軟正黑體" charset="0"/>
              </a:rPr>
              <a:t>Process (MDP) </a:t>
            </a:r>
            <a:r>
              <a:rPr kumimoji="0" lang="en-US" altLang="zh-TW" dirty="0">
                <a:ea typeface="微軟正黑體" charset="0"/>
              </a:rPr>
              <a:t>(2</a:t>
            </a:r>
            <a:r>
              <a:rPr kumimoji="0" lang="en-US" altLang="zh-TW" dirty="0" smtClean="0">
                <a:ea typeface="微軟正黑體" charset="0"/>
              </a:rPr>
              <a:t>/4)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003352"/>
          </a:xfrm>
        </p:spPr>
        <p:txBody>
          <a:bodyPr>
            <a:spAutoFit/>
          </a:bodyPr>
          <a:lstStyle/>
          <a:p>
            <a:r>
              <a:rPr lang="en-US" altLang="zh-TW" sz="2800" b="1" dirty="0" smtClean="0"/>
              <a:t>Actions </a:t>
            </a:r>
            <a:endParaRPr lang="en-US" altLang="zh-TW" sz="2800" b="1" dirty="0"/>
          </a:p>
          <a:p>
            <a:pPr lvl="1"/>
            <a:r>
              <a:rPr lang="en-US" altLang="zh-TW" sz="2600" dirty="0" smtClean="0"/>
              <a:t>The set </a:t>
            </a:r>
            <a:r>
              <a:rPr lang="en-US" altLang="zh-TW" sz="2600" dirty="0"/>
              <a:t>of sentences to be selected for the learner to practice</a:t>
            </a:r>
          </a:p>
        </p:txBody>
      </p:sp>
      <p:sp>
        <p:nvSpPr>
          <p:cNvPr id="20484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80FC1EEA-7B8C-E247-AFF5-6DA0EE3CBBFA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23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pic>
        <p:nvPicPr>
          <p:cNvPr id="53" name="圖片 92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04864"/>
            <a:ext cx="6151244" cy="40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群組 54"/>
          <p:cNvGrpSpPr>
            <a:grpSpLocks noChangeAspect="1"/>
          </p:cNvGrpSpPr>
          <p:nvPr/>
        </p:nvGrpSpPr>
        <p:grpSpPr bwMode="auto">
          <a:xfrm>
            <a:off x="1259632" y="2708959"/>
            <a:ext cx="1411156" cy="3359568"/>
            <a:chOff x="1043608" y="3485560"/>
            <a:chExt cx="1411409" cy="3360522"/>
          </a:xfrm>
        </p:grpSpPr>
        <p:sp>
          <p:nvSpPr>
            <p:cNvPr id="20498" name="文字方塊 55"/>
            <p:cNvSpPr txBox="1">
              <a:spLocks noChangeArrowheads="1"/>
            </p:cNvSpPr>
            <p:nvPr/>
          </p:nvSpPr>
          <p:spPr bwMode="auto">
            <a:xfrm>
              <a:off x="1331640" y="3485560"/>
              <a:ext cx="790743" cy="4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200" dirty="0"/>
                <a:t>User:</a:t>
              </a:r>
              <a:endParaRPr lang="zh-TW" altLang="en-US" sz="2200" dirty="0"/>
            </a:p>
          </p:txBody>
        </p:sp>
        <p:sp>
          <p:nvSpPr>
            <p:cNvPr id="20499" name="文字方塊 56"/>
            <p:cNvSpPr txBox="1">
              <a:spLocks noChangeArrowheads="1"/>
            </p:cNvSpPr>
            <p:nvPr/>
          </p:nvSpPr>
          <p:spPr bwMode="auto">
            <a:xfrm>
              <a:off x="1043608" y="4099719"/>
              <a:ext cx="1411409" cy="4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200" dirty="0">
                  <a:solidFill>
                    <a:srgbClr val="FF0000"/>
                  </a:solidFill>
                </a:rPr>
                <a:t>Computer:</a:t>
              </a:r>
              <a:endParaRPr lang="zh-TW" alt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20500" name="文字方塊 58"/>
            <p:cNvSpPr txBox="1">
              <a:spLocks noChangeArrowheads="1"/>
            </p:cNvSpPr>
            <p:nvPr/>
          </p:nvSpPr>
          <p:spPr bwMode="auto">
            <a:xfrm>
              <a:off x="1331640" y="4840954"/>
              <a:ext cx="790743" cy="4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200" dirty="0"/>
                <a:t>User:</a:t>
              </a:r>
              <a:endParaRPr lang="zh-TW" altLang="en-US" sz="2200" dirty="0"/>
            </a:p>
          </p:txBody>
        </p:sp>
        <p:sp>
          <p:nvSpPr>
            <p:cNvPr id="20501" name="文字方塊 59"/>
            <p:cNvSpPr txBox="1">
              <a:spLocks noChangeArrowheads="1"/>
            </p:cNvSpPr>
            <p:nvPr/>
          </p:nvSpPr>
          <p:spPr bwMode="auto">
            <a:xfrm>
              <a:off x="1043608" y="5639956"/>
              <a:ext cx="1411409" cy="4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200" dirty="0"/>
                <a:t>Computer:</a:t>
              </a:r>
              <a:endParaRPr lang="zh-TW" altLang="en-US" sz="2200" dirty="0"/>
            </a:p>
          </p:txBody>
        </p:sp>
        <p:sp>
          <p:nvSpPr>
            <p:cNvPr id="20502" name="文字方塊 60"/>
            <p:cNvSpPr txBox="1">
              <a:spLocks noChangeArrowheads="1"/>
            </p:cNvSpPr>
            <p:nvPr/>
          </p:nvSpPr>
          <p:spPr bwMode="auto">
            <a:xfrm>
              <a:off x="1331640" y="6415068"/>
              <a:ext cx="790743" cy="4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2200" dirty="0"/>
                <a:t>User:</a:t>
              </a:r>
              <a:endParaRPr lang="zh-TW" altLang="en-US" sz="2200" dirty="0"/>
            </a:p>
          </p:txBody>
        </p:sp>
      </p:grpSp>
      <p:sp>
        <p:nvSpPr>
          <p:cNvPr id="62" name="框架 61"/>
          <p:cNvSpPr>
            <a:spLocks noChangeAspect="1"/>
          </p:cNvSpPr>
          <p:nvPr/>
        </p:nvSpPr>
        <p:spPr>
          <a:xfrm>
            <a:off x="3131840" y="3573785"/>
            <a:ext cx="5530214" cy="950506"/>
          </a:xfrm>
          <a:prstGeom prst="frame">
            <a:avLst>
              <a:gd name="adj1" fmla="val 1415"/>
            </a:avLst>
          </a:prstGeom>
          <a:ln w="38100" cmpd="sng">
            <a:solidFill>
              <a:srgbClr val="62331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>
            <a:spLocks noChangeAspect="1"/>
          </p:cNvSpPr>
          <p:nvPr/>
        </p:nvSpPr>
        <p:spPr>
          <a:xfrm>
            <a:off x="7812360" y="3573288"/>
            <a:ext cx="864870" cy="95059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9" name="矩形 68"/>
          <p:cNvSpPr>
            <a:spLocks noChangeAspect="1"/>
          </p:cNvSpPr>
          <p:nvPr/>
        </p:nvSpPr>
        <p:spPr>
          <a:xfrm>
            <a:off x="6228184" y="3573288"/>
            <a:ext cx="1554480" cy="95059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0" name="矩形 69"/>
          <p:cNvSpPr>
            <a:spLocks noChangeAspect="1"/>
          </p:cNvSpPr>
          <p:nvPr/>
        </p:nvSpPr>
        <p:spPr>
          <a:xfrm>
            <a:off x="4759428" y="3573288"/>
            <a:ext cx="1468756" cy="95059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1" name="矩形 70"/>
          <p:cNvSpPr>
            <a:spLocks noChangeAspect="1"/>
          </p:cNvSpPr>
          <p:nvPr/>
        </p:nvSpPr>
        <p:spPr>
          <a:xfrm>
            <a:off x="3131840" y="3573288"/>
            <a:ext cx="1642110" cy="95059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5" name="直線箭頭接點 14"/>
          <p:cNvCxnSpPr>
            <a:cxnSpLocks noChangeAspect="1" noChangeShapeType="1"/>
          </p:cNvCxnSpPr>
          <p:nvPr/>
        </p:nvCxnSpPr>
        <p:spPr bwMode="auto">
          <a:xfrm flipV="1">
            <a:off x="3779912" y="4523968"/>
            <a:ext cx="0" cy="777240"/>
          </a:xfrm>
          <a:prstGeom prst="straightConnector1">
            <a:avLst/>
          </a:prstGeom>
          <a:noFill/>
          <a:ln w="57150">
            <a:solidFill>
              <a:srgbClr val="008000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線箭頭接點 71"/>
          <p:cNvCxnSpPr>
            <a:cxnSpLocks noChangeAspect="1" noChangeShapeType="1"/>
          </p:cNvCxnSpPr>
          <p:nvPr/>
        </p:nvCxnSpPr>
        <p:spPr bwMode="auto">
          <a:xfrm flipV="1">
            <a:off x="5292080" y="4523968"/>
            <a:ext cx="0" cy="777240"/>
          </a:xfrm>
          <a:prstGeom prst="straightConnector1">
            <a:avLst/>
          </a:prstGeom>
          <a:noFill/>
          <a:ln w="57150">
            <a:solidFill>
              <a:srgbClr val="008000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直線箭頭接點 72"/>
          <p:cNvCxnSpPr>
            <a:cxnSpLocks noChangeAspect="1" noChangeShapeType="1"/>
          </p:cNvCxnSpPr>
          <p:nvPr/>
        </p:nvCxnSpPr>
        <p:spPr bwMode="auto">
          <a:xfrm flipV="1">
            <a:off x="6804248" y="4595976"/>
            <a:ext cx="0" cy="777240"/>
          </a:xfrm>
          <a:prstGeom prst="straightConnector1">
            <a:avLst/>
          </a:prstGeom>
          <a:noFill/>
          <a:ln w="57150">
            <a:solidFill>
              <a:srgbClr val="008000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直線箭頭接點 73"/>
          <p:cNvCxnSpPr>
            <a:cxnSpLocks noChangeAspect="1" noChangeShapeType="1"/>
          </p:cNvCxnSpPr>
          <p:nvPr/>
        </p:nvCxnSpPr>
        <p:spPr bwMode="auto">
          <a:xfrm flipV="1">
            <a:off x="8316416" y="4667984"/>
            <a:ext cx="0" cy="777240"/>
          </a:xfrm>
          <a:prstGeom prst="straightConnector1">
            <a:avLst/>
          </a:prstGeom>
          <a:noFill/>
          <a:ln w="57150">
            <a:solidFill>
              <a:srgbClr val="008000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7953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0" grpId="0" animBg="1"/>
      <p:bldP spid="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ea typeface="微軟正黑體" charset="0"/>
              </a:rPr>
              <a:t> </a:t>
            </a:r>
            <a:r>
              <a:rPr kumimoji="0" lang="en-US" altLang="zh-TW" dirty="0">
                <a:ea typeface="微軟正黑體" charset="0"/>
              </a:rPr>
              <a:t>(3</a:t>
            </a:r>
            <a:r>
              <a:rPr kumimoji="0" lang="en-US" altLang="zh-TW" dirty="0" smtClean="0">
                <a:ea typeface="微軟正黑體" charset="0"/>
              </a:rPr>
              <a:t>/4)</a:t>
            </a:r>
            <a:endParaRPr kumimoji="0" lang="en-US" altLang="zh-TW" dirty="0">
              <a:ea typeface="微軟正黑體" charset="0"/>
            </a:endParaRPr>
          </a:p>
        </p:txBody>
      </p:sp>
      <p:sp>
        <p:nvSpPr>
          <p:cNvPr id="21508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fld id="{B26754B4-5225-2244-A072-938A6200C9B2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eaLnBrk="1" hangingPunct="1"/>
              <a:t>24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sp>
        <p:nvSpPr>
          <p:cNvPr id="32770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5324535"/>
          </a:xfrm>
        </p:spPr>
        <p:txBody>
          <a:bodyPr>
            <a:spAutoFit/>
          </a:bodyPr>
          <a:lstStyle/>
          <a:p>
            <a:r>
              <a:rPr lang="en-US" altLang="zh-TW" sz="2800" b="1" dirty="0"/>
              <a:t>System goal setting</a:t>
            </a:r>
          </a:p>
          <a:p>
            <a:pPr lvl="1" eaLnBrk="1" hangingPunct="1"/>
            <a:r>
              <a:rPr kumimoji="0"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all </a:t>
            </a:r>
            <a:r>
              <a:rPr kumimoji="0"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pronunciation </a:t>
            </a:r>
            <a:r>
              <a:rPr kumimoji="0" lang="en-US" altLang="zh-TW" sz="2400" b="1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units (or a subset of focused units) scored 75 or higher </a:t>
            </a:r>
            <a:r>
              <a:rPr kumimoji="0"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over 7 </a:t>
            </a:r>
            <a:r>
              <a:rPr kumimoji="0" lang="en-US" altLang="zh-TW" sz="2400" b="1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times for the learner </a:t>
            </a:r>
            <a:r>
              <a:rPr kumimoji="0" lang="en-US" altLang="zh-TW" sz="24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in minimum number of dialogue </a:t>
            </a:r>
            <a:r>
              <a:rPr kumimoji="0" lang="en-US" altLang="zh-TW" sz="2400" b="1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turns, etc.</a:t>
            </a:r>
            <a:endParaRPr lang="en-US" altLang="zh-TW" sz="2400" b="1" dirty="0">
              <a:solidFill>
                <a:srgbClr val="000000"/>
              </a:solidFill>
              <a:latin typeface="Times New Roman" charset="0"/>
              <a:ea typeface="新細明體" charset="0"/>
              <a:cs typeface="Times New Roman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b="1" dirty="0"/>
              <a:t>Reward</a:t>
            </a:r>
          </a:p>
          <a:p>
            <a:pPr lvl="1"/>
            <a:r>
              <a:rPr lang="en-US" altLang="zh-TW" sz="2400" dirty="0" smtClean="0"/>
              <a:t>set </a:t>
            </a:r>
            <a:r>
              <a:rPr lang="en-US" altLang="zh-TW" sz="2400" b="1" dirty="0"/>
              <a:t>cost -1</a:t>
            </a:r>
            <a:r>
              <a:rPr lang="en-US" altLang="zh-TW" sz="2400" dirty="0"/>
              <a:t> for every dialogue </a:t>
            </a:r>
            <a:r>
              <a:rPr lang="en-US" altLang="zh-TW" sz="2400" dirty="0" smtClean="0"/>
              <a:t>turn: the less number of turns </a:t>
            </a:r>
            <a:r>
              <a:rPr lang="en-US" altLang="zh-TW" sz="2400" dirty="0"/>
              <a:t>the better</a:t>
            </a:r>
          </a:p>
          <a:p>
            <a:pPr lvl="1"/>
            <a:r>
              <a:rPr lang="en-US" altLang="zh-TW" sz="2400" dirty="0"/>
              <a:t>Game ends when system goal reached</a:t>
            </a:r>
          </a:p>
          <a:p>
            <a:r>
              <a:rPr lang="en-US" altLang="zh-TW" sz="2800" b="1" dirty="0"/>
              <a:t>Policy</a:t>
            </a:r>
          </a:p>
          <a:p>
            <a:pPr lvl="1"/>
            <a:r>
              <a:rPr lang="en-US" altLang="zh-TW" sz="2400" dirty="0"/>
              <a:t>Best system action to take at </a:t>
            </a:r>
            <a:r>
              <a:rPr lang="en-US" altLang="zh-TW" sz="2400" dirty="0" smtClean="0"/>
              <a:t>each</a:t>
            </a:r>
          </a:p>
          <a:p>
            <a:pPr marL="457200" lvl="1" indent="0">
              <a:buNone/>
            </a:pPr>
            <a:r>
              <a:rPr lang="en-US" altLang="zh-TW" sz="2400" dirty="0" smtClean="0"/>
              <a:t>    state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to be trained </a:t>
            </a:r>
            <a:endParaRPr lang="en-US" altLang="zh-TW" sz="2400" dirty="0"/>
          </a:p>
        </p:txBody>
      </p:sp>
      <p:grpSp>
        <p:nvGrpSpPr>
          <p:cNvPr id="44" name="群組 43"/>
          <p:cNvGrpSpPr>
            <a:grpSpLocks noChangeAspect="1"/>
          </p:cNvGrpSpPr>
          <p:nvPr/>
        </p:nvGrpSpPr>
        <p:grpSpPr bwMode="auto">
          <a:xfrm>
            <a:off x="4788024" y="5113245"/>
            <a:ext cx="4207981" cy="1628123"/>
            <a:chOff x="755576" y="4077072"/>
            <a:chExt cx="7272808" cy="2016224"/>
          </a:xfrm>
        </p:grpSpPr>
        <p:cxnSp>
          <p:nvCxnSpPr>
            <p:cNvPr id="45" name="直線箭頭接點 46"/>
            <p:cNvCxnSpPr>
              <a:cxnSpLocks noChangeShapeType="1"/>
            </p:cNvCxnSpPr>
            <p:nvPr/>
          </p:nvCxnSpPr>
          <p:spPr bwMode="auto">
            <a:xfrm flipV="1">
              <a:off x="1184908" y="4870219"/>
              <a:ext cx="460371" cy="381747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51500" dist="26940" dir="5400000" rotWithShape="0">
                <a:srgbClr val="00000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8" name="群組 8"/>
            <p:cNvGrpSpPr>
              <a:grpSpLocks/>
            </p:cNvGrpSpPr>
            <p:nvPr/>
          </p:nvGrpSpPr>
          <p:grpSpPr bwMode="auto">
            <a:xfrm>
              <a:off x="2020966" y="4455575"/>
              <a:ext cx="5359346" cy="1205673"/>
              <a:chOff x="1790138" y="4212197"/>
              <a:chExt cx="5359346" cy="1205673"/>
            </a:xfrm>
          </p:grpSpPr>
          <p:cxnSp>
            <p:nvCxnSpPr>
              <p:cNvPr id="103" name="直線箭頭接點 76"/>
              <p:cNvCxnSpPr>
                <a:cxnSpLocks noChangeShapeType="1"/>
              </p:cNvCxnSpPr>
              <p:nvPr/>
            </p:nvCxnSpPr>
            <p:spPr bwMode="auto">
              <a:xfrm>
                <a:off x="6690602" y="4615722"/>
                <a:ext cx="460368" cy="392867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4" name="直線箭頭接點 77"/>
              <p:cNvCxnSpPr>
                <a:cxnSpLocks noChangeShapeType="1"/>
              </p:cNvCxnSpPr>
              <p:nvPr/>
            </p:nvCxnSpPr>
            <p:spPr bwMode="auto">
              <a:xfrm>
                <a:off x="2340363" y="4219150"/>
                <a:ext cx="336227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直線箭頭接點 78"/>
              <p:cNvCxnSpPr>
                <a:cxnSpLocks noChangeShapeType="1"/>
              </p:cNvCxnSpPr>
              <p:nvPr/>
            </p:nvCxnSpPr>
            <p:spPr bwMode="auto">
              <a:xfrm flipV="1">
                <a:off x="4011145" y="4211737"/>
                <a:ext cx="336224" cy="7413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直線箭頭接點 79"/>
              <p:cNvCxnSpPr>
                <a:cxnSpLocks noChangeShapeType="1"/>
              </p:cNvCxnSpPr>
              <p:nvPr/>
            </p:nvCxnSpPr>
            <p:spPr bwMode="auto">
              <a:xfrm>
                <a:off x="5681924" y="4211737"/>
                <a:ext cx="336227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直線箭頭接點 80"/>
              <p:cNvCxnSpPr>
                <a:cxnSpLocks noChangeShapeType="1"/>
              </p:cNvCxnSpPr>
              <p:nvPr/>
            </p:nvCxnSpPr>
            <p:spPr bwMode="auto">
              <a:xfrm flipH="1">
                <a:off x="1792057" y="5416282"/>
                <a:ext cx="341398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直線箭頭接點 81"/>
              <p:cNvCxnSpPr>
                <a:cxnSpLocks noChangeShapeType="1"/>
              </p:cNvCxnSpPr>
              <p:nvPr/>
            </p:nvCxnSpPr>
            <p:spPr bwMode="auto">
              <a:xfrm flipH="1">
                <a:off x="3281794" y="5416282"/>
                <a:ext cx="341398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" name="直線箭頭接點 82"/>
              <p:cNvCxnSpPr>
                <a:cxnSpLocks noChangeShapeType="1"/>
              </p:cNvCxnSpPr>
              <p:nvPr/>
            </p:nvCxnSpPr>
            <p:spPr bwMode="auto">
              <a:xfrm flipH="1">
                <a:off x="4761184" y="5416282"/>
                <a:ext cx="341398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直線箭頭接點 83"/>
              <p:cNvCxnSpPr>
                <a:cxnSpLocks noChangeShapeType="1"/>
              </p:cNvCxnSpPr>
              <p:nvPr/>
            </p:nvCxnSpPr>
            <p:spPr bwMode="auto">
              <a:xfrm flipH="1">
                <a:off x="6250921" y="5416282"/>
                <a:ext cx="341398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51500" dist="26940" dir="5400000" rotWithShape="0">
                  <a:srgbClr val="00000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9" name="群組 9"/>
            <p:cNvGrpSpPr>
              <a:grpSpLocks/>
            </p:cNvGrpSpPr>
            <p:nvPr/>
          </p:nvGrpSpPr>
          <p:grpSpPr bwMode="auto">
            <a:xfrm>
              <a:off x="755576" y="4077072"/>
              <a:ext cx="7272808" cy="2016224"/>
              <a:chOff x="683568" y="836712"/>
              <a:chExt cx="7272808" cy="2016224"/>
            </a:xfrm>
          </p:grpSpPr>
          <p:grpSp>
            <p:nvGrpSpPr>
              <p:cNvPr id="50" name="群組 10"/>
              <p:cNvGrpSpPr>
                <a:grpSpLocks/>
              </p:cNvGrpSpPr>
              <p:nvPr/>
            </p:nvGrpSpPr>
            <p:grpSpPr bwMode="auto">
              <a:xfrm>
                <a:off x="683568" y="836712"/>
                <a:ext cx="7272808" cy="2016224"/>
                <a:chOff x="755576" y="3933056"/>
                <a:chExt cx="7272808" cy="2016224"/>
              </a:xfrm>
            </p:grpSpPr>
            <p:grpSp>
              <p:nvGrpSpPr>
                <p:cNvPr id="53" name="群組 12"/>
                <p:cNvGrpSpPr>
                  <a:grpSpLocks/>
                </p:cNvGrpSpPr>
                <p:nvPr/>
              </p:nvGrpSpPr>
              <p:grpSpPr bwMode="auto">
                <a:xfrm>
                  <a:off x="2260872" y="5136614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101" name="圓角矩形 100"/>
                  <p:cNvSpPr/>
                  <p:nvPr/>
                </p:nvSpPr>
                <p:spPr>
                  <a:xfrm>
                    <a:off x="2060485" y="582064"/>
                    <a:ext cx="1503476" cy="75218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102" name="圓角矩形 4"/>
                  <p:cNvSpPr/>
                  <p:nvPr/>
                </p:nvSpPr>
                <p:spPr>
                  <a:xfrm>
                    <a:off x="2095450" y="616410"/>
                    <a:ext cx="1433547" cy="68005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(8)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Bill paying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54" name="群組 13"/>
                <p:cNvGrpSpPr>
                  <a:grpSpLocks/>
                </p:cNvGrpSpPr>
                <p:nvPr/>
              </p:nvGrpSpPr>
              <p:grpSpPr bwMode="auto">
                <a:xfrm>
                  <a:off x="1213199" y="3941947"/>
                  <a:ext cx="1336970" cy="812666"/>
                  <a:chOff x="1595964" y="581149"/>
                  <a:chExt cx="1506196" cy="753098"/>
                </a:xfrm>
              </p:grpSpPr>
              <p:sp>
                <p:nvSpPr>
                  <p:cNvPr id="99" name="圓角矩形 98"/>
                  <p:cNvSpPr/>
                  <p:nvPr/>
                </p:nvSpPr>
                <p:spPr>
                  <a:xfrm>
                    <a:off x="1593229" y="579779"/>
                    <a:ext cx="1509302" cy="75561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100" name="圓角矩形 4"/>
                  <p:cNvSpPr/>
                  <p:nvPr/>
                </p:nvSpPr>
                <p:spPr>
                  <a:xfrm>
                    <a:off x="1634019" y="614126"/>
                    <a:ext cx="1433547" cy="68348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(1) 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Phone </a:t>
                    </a:r>
                    <a:r>
                      <a:rPr lang="en-US" altLang="zh-TW" sz="1100" b="1" dirty="0" smtClean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invitation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55" name="群組 14"/>
                <p:cNvGrpSpPr>
                  <a:grpSpLocks/>
                </p:cNvGrpSpPr>
                <p:nvPr/>
              </p:nvGrpSpPr>
              <p:grpSpPr bwMode="auto">
                <a:xfrm>
                  <a:off x="3737719" y="5136614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97" name="圓角矩形 96"/>
                  <p:cNvSpPr/>
                  <p:nvPr/>
                </p:nvSpPr>
                <p:spPr>
                  <a:xfrm>
                    <a:off x="2063349" y="582064"/>
                    <a:ext cx="1503476" cy="75218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98" name="圓角矩形 4"/>
                  <p:cNvSpPr/>
                  <p:nvPr/>
                </p:nvSpPr>
                <p:spPr>
                  <a:xfrm>
                    <a:off x="2098313" y="616410"/>
                    <a:ext cx="1433547" cy="68005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(7)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Chatting 2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57" name="群組 15"/>
                <p:cNvGrpSpPr>
                  <a:grpSpLocks/>
                </p:cNvGrpSpPr>
                <p:nvPr/>
              </p:nvGrpSpPr>
              <p:grpSpPr bwMode="auto">
                <a:xfrm>
                  <a:off x="5214567" y="5136614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95" name="圓角矩形 94"/>
                  <p:cNvSpPr/>
                  <p:nvPr/>
                </p:nvSpPr>
                <p:spPr>
                  <a:xfrm>
                    <a:off x="2060390" y="582064"/>
                    <a:ext cx="1503476" cy="75218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96" name="圓角矩形 4"/>
                  <p:cNvSpPr/>
                  <p:nvPr/>
                </p:nvSpPr>
                <p:spPr>
                  <a:xfrm>
                    <a:off x="2095354" y="616410"/>
                    <a:ext cx="1433547" cy="68005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(6)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Meal serving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58" name="圓角矩形 57"/>
                <p:cNvSpPr/>
                <p:nvPr/>
              </p:nvSpPr>
              <p:spPr>
                <a:xfrm>
                  <a:off x="755576" y="5137600"/>
                  <a:ext cx="1334555" cy="8116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grpSp>
              <p:nvGrpSpPr>
                <p:cNvPr id="59" name="群組 17"/>
                <p:cNvGrpSpPr>
                  <a:grpSpLocks/>
                </p:cNvGrpSpPr>
                <p:nvPr/>
              </p:nvGrpSpPr>
              <p:grpSpPr bwMode="auto">
                <a:xfrm>
                  <a:off x="6691414" y="5136614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93" name="圓角矩形 92"/>
                  <p:cNvSpPr/>
                  <p:nvPr/>
                </p:nvSpPr>
                <p:spPr>
                  <a:xfrm>
                    <a:off x="2063253" y="582064"/>
                    <a:ext cx="1503476" cy="752183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94" name="圓角矩形 4"/>
                  <p:cNvSpPr/>
                  <p:nvPr/>
                </p:nvSpPr>
                <p:spPr>
                  <a:xfrm>
                    <a:off x="2104043" y="616410"/>
                    <a:ext cx="1427721" cy="68005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(5)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Chatting 1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60" name="群組 18"/>
                <p:cNvGrpSpPr>
                  <a:grpSpLocks/>
                </p:cNvGrpSpPr>
                <p:nvPr/>
              </p:nvGrpSpPr>
              <p:grpSpPr bwMode="auto">
                <a:xfrm>
                  <a:off x="4557560" y="3933056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91" name="圓角矩形 90"/>
                  <p:cNvSpPr/>
                  <p:nvPr/>
                </p:nvSpPr>
                <p:spPr>
                  <a:xfrm>
                    <a:off x="2060471" y="581149"/>
                    <a:ext cx="1503476" cy="75218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92" name="圓角矩形 4"/>
                  <p:cNvSpPr/>
                  <p:nvPr/>
                </p:nvSpPr>
                <p:spPr>
                  <a:xfrm>
                    <a:off x="2095435" y="618929"/>
                    <a:ext cx="1433547" cy="68005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(3)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Finding the restaurant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85" name="群組 19"/>
                <p:cNvGrpSpPr>
                  <a:grpSpLocks/>
                </p:cNvGrpSpPr>
                <p:nvPr/>
              </p:nvGrpSpPr>
              <p:grpSpPr bwMode="auto">
                <a:xfrm>
                  <a:off x="6170429" y="3933056"/>
                  <a:ext cx="1446102" cy="812666"/>
                  <a:chOff x="2030475" y="571061"/>
                  <a:chExt cx="1629142" cy="753098"/>
                </a:xfrm>
              </p:grpSpPr>
              <p:sp>
                <p:nvSpPr>
                  <p:cNvPr id="89" name="圓角矩形 88"/>
                  <p:cNvSpPr/>
                  <p:nvPr/>
                </p:nvSpPr>
                <p:spPr>
                  <a:xfrm>
                    <a:off x="2101480" y="571061"/>
                    <a:ext cx="1497650" cy="75218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90" name="圓角矩形 4"/>
                  <p:cNvSpPr/>
                  <p:nvPr/>
                </p:nvSpPr>
                <p:spPr>
                  <a:xfrm>
                    <a:off x="2031551" y="591669"/>
                    <a:ext cx="1625853" cy="67661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(4)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Seating and meal ordering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86" name="群組 20"/>
                <p:cNvGrpSpPr>
                  <a:grpSpLocks/>
                </p:cNvGrpSpPr>
                <p:nvPr/>
              </p:nvGrpSpPr>
              <p:grpSpPr bwMode="auto">
                <a:xfrm>
                  <a:off x="2885379" y="3941947"/>
                  <a:ext cx="1336970" cy="812666"/>
                  <a:chOff x="2060533" y="581149"/>
                  <a:chExt cx="1506196" cy="753098"/>
                </a:xfrm>
              </p:grpSpPr>
              <p:sp>
                <p:nvSpPr>
                  <p:cNvPr id="87" name="圓角矩形 86"/>
                  <p:cNvSpPr/>
                  <p:nvPr/>
                </p:nvSpPr>
                <p:spPr>
                  <a:xfrm>
                    <a:off x="2062049" y="579779"/>
                    <a:ext cx="1503476" cy="75561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sp>
              <p:sp>
                <p:nvSpPr>
                  <p:cNvPr id="88" name="圓角矩形 4"/>
                  <p:cNvSpPr/>
                  <p:nvPr/>
                </p:nvSpPr>
                <p:spPr>
                  <a:xfrm>
                    <a:off x="2097014" y="614126"/>
                    <a:ext cx="1433547" cy="68348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(2) </a:t>
                    </a:r>
                    <a:endParaRPr lang="en-US" altLang="zh-TW" sz="1100" b="1" dirty="0" smtClean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TW" sz="1100" b="1" dirty="0" smtClean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Restaurant </a:t>
                    </a:r>
                    <a:r>
                      <a:rPr lang="en-US" altLang="zh-TW" sz="1100" b="1" dirty="0">
                        <a:solidFill>
                          <a:srgbClr val="000000"/>
                        </a:solidFill>
                        <a:latin typeface="Times New Roman" charset="0"/>
                        <a:ea typeface="新細明體" charset="0"/>
                        <a:cs typeface="Times New Roman" charset="0"/>
                      </a:rPr>
                      <a:t>reservation</a:t>
                    </a:r>
                    <a:endParaRPr lang="zh-TW" altLang="en-US" sz="1100" b="1" dirty="0">
                      <a:solidFill>
                        <a:srgbClr val="000000"/>
                      </a:solidFill>
                      <a:latin typeface="Times New Roman" charset="0"/>
                      <a:ea typeface="新細明體" charset="0"/>
                      <a:cs typeface="Times New Roman" charset="0"/>
                    </a:endParaRPr>
                  </a:p>
                </p:txBody>
              </p:sp>
            </p:grpSp>
          </p:grpSp>
          <p:sp>
            <p:nvSpPr>
              <p:cNvPr id="52" name="圓角矩形 4"/>
              <p:cNvSpPr/>
              <p:nvPr/>
            </p:nvSpPr>
            <p:spPr>
              <a:xfrm>
                <a:off x="714604" y="2082027"/>
                <a:ext cx="1272483" cy="7338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TW" sz="1100" b="1" dirty="0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rPr>
                  <a:t>(9)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zh-TW" sz="1100" b="1" dirty="0">
                    <a:solidFill>
                      <a:srgbClr val="000000"/>
                    </a:solidFill>
                    <a:latin typeface="Times New Roman" charset="0"/>
                    <a:ea typeface="新細明體" charset="0"/>
                    <a:cs typeface="Times New Roman" charset="0"/>
                  </a:rPr>
                  <a:t>Saying goodbye</a:t>
                </a:r>
                <a:endParaRPr lang="zh-TW" altLang="en-US" sz="1100" b="1" dirty="0">
                  <a:solidFill>
                    <a:srgbClr val="000000"/>
                  </a:solidFill>
                  <a:latin typeface="Times New Roman" charset="0"/>
                  <a:ea typeface="新細明體" charset="0"/>
                  <a:cs typeface="Times New Roman" charset="0"/>
                </a:endParaRPr>
              </a:p>
            </p:txBody>
          </p:sp>
        </p:grpSp>
      </p:grpSp>
      <p:sp>
        <p:nvSpPr>
          <p:cNvPr id="46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2021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ea typeface="微軟正黑體" charset="0"/>
              </a:rPr>
              <a:t> (</a:t>
            </a:r>
            <a:r>
              <a:rPr kumimoji="0" lang="en-US" altLang="zh-TW" dirty="0">
                <a:ea typeface="微軟正黑體" charset="0"/>
              </a:rPr>
              <a:t>4</a:t>
            </a:r>
            <a:r>
              <a:rPr kumimoji="0" lang="en-US" altLang="zh-TW" dirty="0" smtClean="0">
                <a:ea typeface="微軟正黑體" charset="0"/>
              </a:rPr>
              <a:t>/4)</a:t>
            </a:r>
            <a:endParaRPr kumimoji="0" lang="en-US" altLang="zh-TW" dirty="0">
              <a:ea typeface="微軟正黑體" charset="0"/>
            </a:endParaRPr>
          </a:p>
        </p:txBody>
      </p:sp>
      <p:graphicFrame>
        <p:nvGraphicFramePr>
          <p:cNvPr id="23555" name="Object 33"/>
          <p:cNvGraphicFramePr>
            <a:graphicFrameLocks noChangeAspect="1"/>
          </p:cNvGraphicFramePr>
          <p:nvPr/>
        </p:nvGraphicFramePr>
        <p:xfrm>
          <a:off x="2349500" y="3289300"/>
          <a:ext cx="82280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Document" r:id="rId4" imgW="5486400" imgH="177800" progId="Word.Document.12">
                  <p:link updateAutomatic="1"/>
                </p:oleObj>
              </mc:Choice>
              <mc:Fallback>
                <p:oleObj name="Document" r:id="rId4" imgW="5486400" imgH="1778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89300"/>
                        <a:ext cx="82280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/>
          <p:nvPr/>
        </p:nvSpPr>
        <p:spPr>
          <a:xfrm>
            <a:off x="971550" y="1557338"/>
            <a:ext cx="3313113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4859338" y="1557338"/>
            <a:ext cx="3313112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2478088" y="1989138"/>
            <a:ext cx="130175" cy="18891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3" name="橢圓 42"/>
          <p:cNvSpPr/>
          <p:nvPr/>
        </p:nvSpPr>
        <p:spPr bwMode="auto">
          <a:xfrm>
            <a:off x="1839913" y="2838450"/>
            <a:ext cx="128587" cy="19208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4" name="橢圓 43"/>
          <p:cNvSpPr/>
          <p:nvPr/>
        </p:nvSpPr>
        <p:spPr bwMode="auto">
          <a:xfrm>
            <a:off x="2478088" y="2995613"/>
            <a:ext cx="130175" cy="192087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5" name="橢圓 44"/>
          <p:cNvSpPr/>
          <p:nvPr/>
        </p:nvSpPr>
        <p:spPr bwMode="auto">
          <a:xfrm>
            <a:off x="3275013" y="2838450"/>
            <a:ext cx="128587" cy="19208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6" name="橢圓 45"/>
          <p:cNvSpPr/>
          <p:nvPr/>
        </p:nvSpPr>
        <p:spPr bwMode="auto">
          <a:xfrm>
            <a:off x="1695450" y="4176713"/>
            <a:ext cx="128588" cy="18891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7" name="橢圓 46"/>
          <p:cNvSpPr/>
          <p:nvPr/>
        </p:nvSpPr>
        <p:spPr bwMode="auto">
          <a:xfrm>
            <a:off x="2335213" y="4260850"/>
            <a:ext cx="128587" cy="19208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8" name="橢圓 47"/>
          <p:cNvSpPr/>
          <p:nvPr/>
        </p:nvSpPr>
        <p:spPr bwMode="auto">
          <a:xfrm>
            <a:off x="2908300" y="4295775"/>
            <a:ext cx="131763" cy="187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49" name="橢圓 48"/>
          <p:cNvSpPr/>
          <p:nvPr/>
        </p:nvSpPr>
        <p:spPr bwMode="auto">
          <a:xfrm>
            <a:off x="3346450" y="4260850"/>
            <a:ext cx="128588" cy="192088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0" name="橢圓 49"/>
          <p:cNvSpPr/>
          <p:nvPr/>
        </p:nvSpPr>
        <p:spPr bwMode="auto">
          <a:xfrm>
            <a:off x="1331913" y="5257800"/>
            <a:ext cx="128587" cy="19367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1" name="橢圓 50"/>
          <p:cNvSpPr/>
          <p:nvPr/>
        </p:nvSpPr>
        <p:spPr bwMode="auto">
          <a:xfrm>
            <a:off x="1955800" y="5464175"/>
            <a:ext cx="130175" cy="187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2" name="橢圓 51"/>
          <p:cNvSpPr/>
          <p:nvPr/>
        </p:nvSpPr>
        <p:spPr bwMode="auto">
          <a:xfrm>
            <a:off x="2400300" y="5464175"/>
            <a:ext cx="130175" cy="187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3" name="橢圓 52"/>
          <p:cNvSpPr/>
          <p:nvPr/>
        </p:nvSpPr>
        <p:spPr bwMode="auto">
          <a:xfrm>
            <a:off x="4083050" y="5472113"/>
            <a:ext cx="128588" cy="18891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4" name="橢圓 53"/>
          <p:cNvSpPr/>
          <p:nvPr/>
        </p:nvSpPr>
        <p:spPr bwMode="auto">
          <a:xfrm>
            <a:off x="3411538" y="5297488"/>
            <a:ext cx="131762" cy="188912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55" name="橢圓 54"/>
          <p:cNvSpPr/>
          <p:nvPr/>
        </p:nvSpPr>
        <p:spPr bwMode="auto">
          <a:xfrm>
            <a:off x="2947988" y="5464175"/>
            <a:ext cx="128587" cy="187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cxnSp>
        <p:nvCxnSpPr>
          <p:cNvPr id="56" name="直線接點 55"/>
          <p:cNvCxnSpPr>
            <a:stCxn id="42" idx="3"/>
            <a:endCxn id="43" idx="7"/>
          </p:cNvCxnSpPr>
          <p:nvPr/>
        </p:nvCxnSpPr>
        <p:spPr bwMode="auto">
          <a:xfrm flipH="1">
            <a:off x="1949450" y="2151063"/>
            <a:ext cx="549275" cy="712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stCxn id="42" idx="4"/>
            <a:endCxn id="44" idx="0"/>
          </p:cNvCxnSpPr>
          <p:nvPr/>
        </p:nvCxnSpPr>
        <p:spPr bwMode="auto">
          <a:xfrm>
            <a:off x="2544763" y="2178050"/>
            <a:ext cx="0" cy="817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stCxn id="42" idx="5"/>
            <a:endCxn id="45" idx="1"/>
          </p:cNvCxnSpPr>
          <p:nvPr/>
        </p:nvCxnSpPr>
        <p:spPr bwMode="auto">
          <a:xfrm>
            <a:off x="2589213" y="2151063"/>
            <a:ext cx="704850" cy="712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3" idx="4"/>
            <a:endCxn id="46" idx="0"/>
          </p:cNvCxnSpPr>
          <p:nvPr/>
        </p:nvCxnSpPr>
        <p:spPr bwMode="auto">
          <a:xfrm flipH="1">
            <a:off x="1760538" y="3030538"/>
            <a:ext cx="144462" cy="1146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43" idx="5"/>
            <a:endCxn id="47" idx="1"/>
          </p:cNvCxnSpPr>
          <p:nvPr/>
        </p:nvCxnSpPr>
        <p:spPr bwMode="auto">
          <a:xfrm>
            <a:off x="1949450" y="3000375"/>
            <a:ext cx="404813" cy="1290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44" idx="3"/>
            <a:endCxn id="46" idx="7"/>
          </p:cNvCxnSpPr>
          <p:nvPr/>
        </p:nvCxnSpPr>
        <p:spPr bwMode="auto">
          <a:xfrm flipH="1">
            <a:off x="1804988" y="3157538"/>
            <a:ext cx="693737" cy="1046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44" idx="4"/>
            <a:endCxn id="47" idx="0"/>
          </p:cNvCxnSpPr>
          <p:nvPr/>
        </p:nvCxnSpPr>
        <p:spPr bwMode="auto">
          <a:xfrm flipH="1">
            <a:off x="2400300" y="3187700"/>
            <a:ext cx="144463" cy="1073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44" idx="5"/>
            <a:endCxn id="48" idx="1"/>
          </p:cNvCxnSpPr>
          <p:nvPr/>
        </p:nvCxnSpPr>
        <p:spPr bwMode="auto">
          <a:xfrm>
            <a:off x="2589213" y="3157538"/>
            <a:ext cx="339725" cy="1163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44" idx="5"/>
            <a:endCxn id="49" idx="1"/>
          </p:cNvCxnSpPr>
          <p:nvPr/>
        </p:nvCxnSpPr>
        <p:spPr bwMode="auto">
          <a:xfrm>
            <a:off x="2589213" y="3157538"/>
            <a:ext cx="776287" cy="1133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45" idx="4"/>
            <a:endCxn id="48" idx="7"/>
          </p:cNvCxnSpPr>
          <p:nvPr/>
        </p:nvCxnSpPr>
        <p:spPr bwMode="auto">
          <a:xfrm flipH="1">
            <a:off x="3021013" y="3030538"/>
            <a:ext cx="317500" cy="1290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46" idx="4"/>
            <a:endCxn id="50" idx="0"/>
          </p:cNvCxnSpPr>
          <p:nvPr/>
        </p:nvCxnSpPr>
        <p:spPr bwMode="auto">
          <a:xfrm flipH="1">
            <a:off x="1395413" y="4365625"/>
            <a:ext cx="365125" cy="892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46" idx="4"/>
            <a:endCxn id="52" idx="1"/>
          </p:cNvCxnSpPr>
          <p:nvPr/>
        </p:nvCxnSpPr>
        <p:spPr bwMode="auto">
          <a:xfrm>
            <a:off x="1760538" y="4365625"/>
            <a:ext cx="657225" cy="1123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47" idx="4"/>
            <a:endCxn id="51" idx="0"/>
          </p:cNvCxnSpPr>
          <p:nvPr/>
        </p:nvCxnSpPr>
        <p:spPr bwMode="auto">
          <a:xfrm flipH="1">
            <a:off x="2019300" y="4452938"/>
            <a:ext cx="381000" cy="1011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47" idx="4"/>
            <a:endCxn id="55" idx="0"/>
          </p:cNvCxnSpPr>
          <p:nvPr/>
        </p:nvCxnSpPr>
        <p:spPr bwMode="auto">
          <a:xfrm>
            <a:off x="2400300" y="4452938"/>
            <a:ext cx="612775" cy="1011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48" idx="4"/>
            <a:endCxn id="52" idx="7"/>
          </p:cNvCxnSpPr>
          <p:nvPr/>
        </p:nvCxnSpPr>
        <p:spPr bwMode="auto">
          <a:xfrm flipH="1">
            <a:off x="2509838" y="4483100"/>
            <a:ext cx="465137" cy="1006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>
            <a:stCxn id="49" idx="4"/>
            <a:endCxn id="54" idx="0"/>
          </p:cNvCxnSpPr>
          <p:nvPr/>
        </p:nvCxnSpPr>
        <p:spPr bwMode="auto">
          <a:xfrm>
            <a:off x="3411538" y="4452938"/>
            <a:ext cx="66675" cy="844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49" idx="4"/>
            <a:endCxn id="53" idx="1"/>
          </p:cNvCxnSpPr>
          <p:nvPr/>
        </p:nvCxnSpPr>
        <p:spPr bwMode="auto">
          <a:xfrm>
            <a:off x="3411538" y="4452938"/>
            <a:ext cx="690562" cy="1046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71550" y="5805488"/>
            <a:ext cx="3313113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Dialogue Game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859338" y="5805488"/>
            <a:ext cx="3313112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 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MDP model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5" name="Oval 5"/>
          <p:cNvSpPr/>
          <p:nvPr/>
        </p:nvSpPr>
        <p:spPr>
          <a:xfrm>
            <a:off x="5004048" y="170080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S1</a:t>
            </a:r>
          </a:p>
        </p:txBody>
      </p:sp>
      <p:sp>
        <p:nvSpPr>
          <p:cNvPr id="76" name="Oval 6"/>
          <p:cNvSpPr/>
          <p:nvPr/>
        </p:nvSpPr>
        <p:spPr>
          <a:xfrm>
            <a:off x="5220072" y="4365104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S2</a:t>
            </a:r>
          </a:p>
        </p:txBody>
      </p:sp>
      <p:sp>
        <p:nvSpPr>
          <p:cNvPr id="78" name="Oval 5"/>
          <p:cNvSpPr/>
          <p:nvPr/>
        </p:nvSpPr>
        <p:spPr>
          <a:xfrm>
            <a:off x="7308304" y="278092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FFFFFF"/>
                </a:solidFill>
                <a:latin typeface="Georgia" charset="0"/>
              </a:rPr>
              <a:t>S</a:t>
            </a:r>
            <a:r>
              <a:rPr lang="en-US" altLang="zh-TW" sz="1400">
                <a:solidFill>
                  <a:srgbClr val="FFFFFF"/>
                </a:solidFill>
                <a:latin typeface="Georgia" charset="0"/>
              </a:rPr>
              <a:t>T</a:t>
            </a:r>
            <a:endParaRPr lang="en-US" altLang="zh-TW" sz="18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3600" name="文字方塊 4"/>
          <p:cNvSpPr txBox="1">
            <a:spLocks noChangeArrowheads="1"/>
          </p:cNvSpPr>
          <p:nvPr/>
        </p:nvSpPr>
        <p:spPr bwMode="auto">
          <a:xfrm>
            <a:off x="971550" y="1844675"/>
            <a:ext cx="3952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  <a:endParaRPr lang="zh-TW" altLang="en-US" sz="1800"/>
          </a:p>
        </p:txBody>
      </p:sp>
      <p:sp>
        <p:nvSpPr>
          <p:cNvPr id="23601" name="文字方塊 9"/>
          <p:cNvSpPr txBox="1">
            <a:spLocks noChangeArrowheads="1"/>
          </p:cNvSpPr>
          <p:nvPr/>
        </p:nvSpPr>
        <p:spPr bwMode="auto">
          <a:xfrm>
            <a:off x="-84138" y="4449763"/>
            <a:ext cx="18415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endParaRPr lang="zh-TW" altLang="en-US" sz="1800"/>
          </a:p>
        </p:txBody>
      </p:sp>
      <p:sp>
        <p:nvSpPr>
          <p:cNvPr id="89" name="橢圓 88"/>
          <p:cNvSpPr/>
          <p:nvPr/>
        </p:nvSpPr>
        <p:spPr>
          <a:xfrm>
            <a:off x="4860032" y="285293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FFFFFF"/>
                </a:solidFill>
                <a:latin typeface="Georgia" charset="0"/>
              </a:rPr>
              <a:t>a1</a:t>
            </a:r>
            <a:endParaRPr lang="zh-TW" altLang="en-US" sz="18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3605" name="文字方塊 1"/>
          <p:cNvSpPr txBox="1">
            <a:spLocks noChangeArrowheads="1"/>
          </p:cNvSpPr>
          <p:nvPr/>
        </p:nvSpPr>
        <p:spPr bwMode="auto">
          <a:xfrm>
            <a:off x="-3386138" y="4978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endParaRPr lang="zh-TW" altLang="en-US" sz="1800"/>
          </a:p>
        </p:txBody>
      </p:sp>
      <p:sp>
        <p:nvSpPr>
          <p:cNvPr id="77" name="橢圓 76"/>
          <p:cNvSpPr/>
          <p:nvPr/>
        </p:nvSpPr>
        <p:spPr>
          <a:xfrm>
            <a:off x="5580112" y="292494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a2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6228184" y="24928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a3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084168" y="170080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a4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3615" name="投影片編號版面配置區 7"/>
          <p:cNvSpPr txBox="1">
            <a:spLocks/>
          </p:cNvSpPr>
          <p:nvPr/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r" eaLnBrk="1" hangingPunct="1"/>
            <a:fld id="{A7567952-0701-ED49-8C65-C3D8B00BFE03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algn="r" eaLnBrk="1" hangingPunct="1"/>
              <a:t>25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21952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ea typeface="微軟正黑體" charset="0"/>
              </a:rPr>
              <a:t> (4/</a:t>
            </a:r>
            <a:r>
              <a:rPr kumimoji="0" lang="en-US" altLang="zh-TW" dirty="0">
                <a:ea typeface="微軟正黑體" charset="0"/>
              </a:rPr>
              <a:t>4</a:t>
            </a:r>
            <a:r>
              <a:rPr kumimoji="0" lang="en-US" altLang="zh-TW" dirty="0" smtClean="0">
                <a:ea typeface="微軟正黑體" charset="0"/>
              </a:rPr>
              <a:t>)</a:t>
            </a:r>
            <a:endParaRPr kumimoji="0" lang="en-US" altLang="zh-TW" dirty="0">
              <a:ea typeface="微軟正黑體" charset="0"/>
            </a:endParaRPr>
          </a:p>
        </p:txBody>
      </p:sp>
      <p:graphicFrame>
        <p:nvGraphicFramePr>
          <p:cNvPr id="24579" name="Object 33"/>
          <p:cNvGraphicFramePr>
            <a:graphicFrameLocks noChangeAspect="1"/>
          </p:cNvGraphicFramePr>
          <p:nvPr/>
        </p:nvGraphicFramePr>
        <p:xfrm>
          <a:off x="2349500" y="3289300"/>
          <a:ext cx="82280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" name="Document" r:id="rId4" imgW="5486400" imgH="177800" progId="Word.Document.12">
                  <p:link updateAutomatic="1"/>
                </p:oleObj>
              </mc:Choice>
              <mc:Fallback>
                <p:oleObj name="Document" r:id="rId4" imgW="5486400" imgH="1778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89300"/>
                        <a:ext cx="82280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/>
          <p:nvPr/>
        </p:nvSpPr>
        <p:spPr>
          <a:xfrm>
            <a:off x="971550" y="1557338"/>
            <a:ext cx="3313113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4859338" y="1557338"/>
            <a:ext cx="3313112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4582" name="群組 40"/>
          <p:cNvGrpSpPr>
            <a:grpSpLocks/>
          </p:cNvGrpSpPr>
          <p:nvPr/>
        </p:nvGrpSpPr>
        <p:grpSpPr bwMode="auto">
          <a:xfrm>
            <a:off x="1331913" y="1989138"/>
            <a:ext cx="2879725" cy="3671887"/>
            <a:chOff x="6324600" y="1554163"/>
            <a:chExt cx="2408237" cy="1979612"/>
          </a:xfrm>
        </p:grpSpPr>
        <p:sp>
          <p:nvSpPr>
            <p:cNvPr id="42" name="橢圓 41"/>
            <p:cNvSpPr/>
            <p:nvPr/>
          </p:nvSpPr>
          <p:spPr bwMode="auto">
            <a:xfrm>
              <a:off x="7283115" y="1554163"/>
              <a:ext cx="108862" cy="1018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rgbClr val="0000FF"/>
                </a:solidFill>
              </a:endParaRPr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6749427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4" name="橢圓 43"/>
            <p:cNvSpPr/>
            <p:nvPr/>
          </p:nvSpPr>
          <p:spPr bwMode="auto">
            <a:xfrm>
              <a:off x="7283115" y="2096780"/>
              <a:ext cx="108862" cy="1035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5" name="橢圓 44"/>
            <p:cNvSpPr/>
            <p:nvPr/>
          </p:nvSpPr>
          <p:spPr bwMode="auto">
            <a:xfrm>
              <a:off x="7949563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6" name="橢圓 45"/>
            <p:cNvSpPr/>
            <p:nvPr/>
          </p:nvSpPr>
          <p:spPr bwMode="auto">
            <a:xfrm>
              <a:off x="6628616" y="2733543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7" name="橢圓 46"/>
            <p:cNvSpPr/>
            <p:nvPr/>
          </p:nvSpPr>
          <p:spPr bwMode="auto">
            <a:xfrm>
              <a:off x="7163633" y="2778903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8" name="橢圓 47"/>
            <p:cNvSpPr/>
            <p:nvPr/>
          </p:nvSpPr>
          <p:spPr bwMode="auto">
            <a:xfrm>
              <a:off x="7642890" y="2797732"/>
              <a:ext cx="110190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9" name="橢圓 48"/>
            <p:cNvSpPr/>
            <p:nvPr/>
          </p:nvSpPr>
          <p:spPr bwMode="auto">
            <a:xfrm>
              <a:off x="8009303" y="2778903"/>
              <a:ext cx="107535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0" name="橢圓 49"/>
            <p:cNvSpPr/>
            <p:nvPr/>
          </p:nvSpPr>
          <p:spPr bwMode="auto">
            <a:xfrm>
              <a:off x="6324600" y="3316386"/>
              <a:ext cx="107534" cy="10441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1" name="橢圓 50"/>
            <p:cNvSpPr/>
            <p:nvPr/>
          </p:nvSpPr>
          <p:spPr bwMode="auto">
            <a:xfrm>
              <a:off x="6846340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2" name="橢圓 51"/>
            <p:cNvSpPr/>
            <p:nvPr/>
          </p:nvSpPr>
          <p:spPr bwMode="auto">
            <a:xfrm>
              <a:off x="7218063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3" name="橢圓 52"/>
            <p:cNvSpPr/>
            <p:nvPr/>
          </p:nvSpPr>
          <p:spPr bwMode="auto">
            <a:xfrm>
              <a:off x="8625302" y="3431928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4" name="橢圓 53"/>
            <p:cNvSpPr/>
            <p:nvPr/>
          </p:nvSpPr>
          <p:spPr bwMode="auto">
            <a:xfrm>
              <a:off x="8063735" y="3337783"/>
              <a:ext cx="110189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5" name="橢圓 54"/>
            <p:cNvSpPr/>
            <p:nvPr/>
          </p:nvSpPr>
          <p:spPr bwMode="auto">
            <a:xfrm>
              <a:off x="7676080" y="3427648"/>
              <a:ext cx="107534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56" name="直線接點 55"/>
            <p:cNvCxnSpPr>
              <a:stCxn id="42" idx="3"/>
              <a:endCxn id="43" idx="7"/>
            </p:cNvCxnSpPr>
            <p:nvPr/>
          </p:nvCxnSpPr>
          <p:spPr bwMode="auto">
            <a:xfrm flipH="1">
              <a:off x="6841030" y="1641461"/>
              <a:ext cx="459344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2" idx="4"/>
              <a:endCxn id="44" idx="0"/>
            </p:cNvCxnSpPr>
            <p:nvPr/>
          </p:nvCxnSpPr>
          <p:spPr bwMode="auto">
            <a:xfrm>
              <a:off x="7338874" y="1656010"/>
              <a:ext cx="0" cy="440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2" idx="5"/>
              <a:endCxn id="45" idx="1"/>
            </p:cNvCxnSpPr>
            <p:nvPr/>
          </p:nvCxnSpPr>
          <p:spPr bwMode="auto">
            <a:xfrm>
              <a:off x="7376046" y="1641461"/>
              <a:ext cx="589447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43" idx="4"/>
              <a:endCxn id="46" idx="0"/>
            </p:cNvCxnSpPr>
            <p:nvPr/>
          </p:nvCxnSpPr>
          <p:spPr bwMode="auto">
            <a:xfrm flipH="1">
              <a:off x="6683048" y="2115609"/>
              <a:ext cx="120810" cy="617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43" idx="5"/>
              <a:endCxn id="47" idx="1"/>
            </p:cNvCxnSpPr>
            <p:nvPr/>
          </p:nvCxnSpPr>
          <p:spPr bwMode="auto">
            <a:xfrm>
              <a:off x="6841030" y="2099348"/>
              <a:ext cx="338534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44" idx="3"/>
              <a:endCxn id="46" idx="7"/>
            </p:cNvCxnSpPr>
            <p:nvPr/>
          </p:nvCxnSpPr>
          <p:spPr bwMode="auto">
            <a:xfrm flipH="1">
              <a:off x="6720220" y="2184079"/>
              <a:ext cx="580154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44" idx="4"/>
              <a:endCxn id="47" idx="0"/>
            </p:cNvCxnSpPr>
            <p:nvPr/>
          </p:nvCxnSpPr>
          <p:spPr bwMode="auto">
            <a:xfrm flipH="1">
              <a:off x="7218063" y="2200340"/>
              <a:ext cx="120811" cy="578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44" idx="5"/>
              <a:endCxn id="48" idx="1"/>
            </p:cNvCxnSpPr>
            <p:nvPr/>
          </p:nvCxnSpPr>
          <p:spPr bwMode="auto">
            <a:xfrm>
              <a:off x="7376046" y="2184079"/>
              <a:ext cx="284103" cy="6273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44" idx="5"/>
              <a:endCxn id="49" idx="1"/>
            </p:cNvCxnSpPr>
            <p:nvPr/>
          </p:nvCxnSpPr>
          <p:spPr bwMode="auto">
            <a:xfrm>
              <a:off x="7376046" y="2184079"/>
              <a:ext cx="649188" cy="611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45" idx="4"/>
              <a:endCxn id="48" idx="7"/>
            </p:cNvCxnSpPr>
            <p:nvPr/>
          </p:nvCxnSpPr>
          <p:spPr bwMode="auto">
            <a:xfrm flipH="1">
              <a:off x="7737149" y="2115609"/>
              <a:ext cx="265517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46" idx="4"/>
              <a:endCxn id="50" idx="0"/>
            </p:cNvCxnSpPr>
            <p:nvPr/>
          </p:nvCxnSpPr>
          <p:spPr bwMode="auto">
            <a:xfrm flipH="1">
              <a:off x="6377703" y="2835390"/>
              <a:ext cx="305344" cy="480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46" idx="4"/>
              <a:endCxn id="52" idx="1"/>
            </p:cNvCxnSpPr>
            <p:nvPr/>
          </p:nvCxnSpPr>
          <p:spPr bwMode="auto">
            <a:xfrm>
              <a:off x="6683048" y="2835390"/>
              <a:ext cx="549620" cy="605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47" idx="4"/>
              <a:endCxn id="51" idx="0"/>
            </p:cNvCxnSpPr>
            <p:nvPr/>
          </p:nvCxnSpPr>
          <p:spPr bwMode="auto">
            <a:xfrm flipH="1">
              <a:off x="6899443" y="2882463"/>
              <a:ext cx="318620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47" idx="4"/>
              <a:endCxn id="55" idx="0"/>
            </p:cNvCxnSpPr>
            <p:nvPr/>
          </p:nvCxnSpPr>
          <p:spPr bwMode="auto">
            <a:xfrm>
              <a:off x="7218063" y="2882463"/>
              <a:ext cx="512447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48" idx="4"/>
              <a:endCxn id="52" idx="7"/>
            </p:cNvCxnSpPr>
            <p:nvPr/>
          </p:nvCxnSpPr>
          <p:spPr bwMode="auto">
            <a:xfrm flipH="1">
              <a:off x="7309667" y="2898724"/>
              <a:ext cx="388982" cy="542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49" idx="4"/>
              <a:endCxn id="54" idx="0"/>
            </p:cNvCxnSpPr>
            <p:nvPr/>
          </p:nvCxnSpPr>
          <p:spPr bwMode="auto">
            <a:xfrm>
              <a:off x="8063735" y="2882463"/>
              <a:ext cx="55759" cy="455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49" idx="4"/>
              <a:endCxn id="53" idx="1"/>
            </p:cNvCxnSpPr>
            <p:nvPr/>
          </p:nvCxnSpPr>
          <p:spPr bwMode="auto">
            <a:xfrm>
              <a:off x="8063735" y="2882463"/>
              <a:ext cx="577499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5"/>
          <p:cNvSpPr/>
          <p:nvPr/>
        </p:nvSpPr>
        <p:spPr>
          <a:xfrm>
            <a:off x="5004048" y="170080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S1</a:t>
            </a:r>
          </a:p>
        </p:txBody>
      </p:sp>
      <p:sp>
        <p:nvSpPr>
          <p:cNvPr id="24586" name="文字方塊 76"/>
          <p:cNvSpPr txBox="1">
            <a:spLocks noChangeArrowheads="1"/>
          </p:cNvSpPr>
          <p:nvPr/>
        </p:nvSpPr>
        <p:spPr bwMode="auto">
          <a:xfrm>
            <a:off x="971550" y="1844675"/>
            <a:ext cx="3952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  <a:endParaRPr lang="zh-TW" altLang="en-US" sz="1800"/>
          </a:p>
        </p:txBody>
      </p:sp>
      <p:sp>
        <p:nvSpPr>
          <p:cNvPr id="76" name="矩形 75"/>
          <p:cNvSpPr/>
          <p:nvPr/>
        </p:nvSpPr>
        <p:spPr>
          <a:xfrm>
            <a:off x="971550" y="5805488"/>
            <a:ext cx="3313113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Dialogue Game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59338" y="5805488"/>
            <a:ext cx="3313112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 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MDP model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24589" name="投影片編號版面配置區 7"/>
          <p:cNvSpPr txBox="1">
            <a:spLocks/>
          </p:cNvSpPr>
          <p:nvPr/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r" eaLnBrk="1" hangingPunct="1"/>
            <a:fld id="{060B8211-EBD7-984A-B4BB-2A5D702A5BB6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algn="r" eaLnBrk="1" hangingPunct="1"/>
              <a:t>26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2306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ea typeface="微軟正黑體" charset="0"/>
              </a:rPr>
              <a:t> (4/</a:t>
            </a:r>
            <a:r>
              <a:rPr kumimoji="0" lang="en-US" altLang="zh-TW" dirty="0">
                <a:ea typeface="微軟正黑體" charset="0"/>
              </a:rPr>
              <a:t>4</a:t>
            </a:r>
            <a:r>
              <a:rPr kumimoji="0" lang="en-US" altLang="zh-TW" dirty="0" smtClean="0">
                <a:ea typeface="微軟正黑體" charset="0"/>
              </a:rPr>
              <a:t>)</a:t>
            </a:r>
            <a:endParaRPr kumimoji="0" lang="en-US" altLang="zh-TW" dirty="0">
              <a:ea typeface="微軟正黑體" charset="0"/>
            </a:endParaRPr>
          </a:p>
        </p:txBody>
      </p:sp>
      <p:graphicFrame>
        <p:nvGraphicFramePr>
          <p:cNvPr id="25603" name="Object 33"/>
          <p:cNvGraphicFramePr>
            <a:graphicFrameLocks noChangeAspect="1"/>
          </p:cNvGraphicFramePr>
          <p:nvPr/>
        </p:nvGraphicFramePr>
        <p:xfrm>
          <a:off x="2349500" y="3289300"/>
          <a:ext cx="82280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Document" r:id="rId4" imgW="5486400" imgH="177800" progId="Word.Document.12">
                  <p:link updateAutomatic="1"/>
                </p:oleObj>
              </mc:Choice>
              <mc:Fallback>
                <p:oleObj name="Document" r:id="rId4" imgW="5486400" imgH="1778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89300"/>
                        <a:ext cx="82280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/>
          <p:nvPr/>
        </p:nvSpPr>
        <p:spPr>
          <a:xfrm>
            <a:off x="971550" y="1557338"/>
            <a:ext cx="3313113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4859338" y="1557338"/>
            <a:ext cx="3313112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5606" name="群組 40"/>
          <p:cNvGrpSpPr>
            <a:grpSpLocks/>
          </p:cNvGrpSpPr>
          <p:nvPr/>
        </p:nvGrpSpPr>
        <p:grpSpPr bwMode="auto">
          <a:xfrm>
            <a:off x="1331913" y="1989138"/>
            <a:ext cx="2879725" cy="3671887"/>
            <a:chOff x="6324600" y="1554163"/>
            <a:chExt cx="2408237" cy="1979612"/>
          </a:xfrm>
        </p:grpSpPr>
        <p:sp>
          <p:nvSpPr>
            <p:cNvPr id="42" name="橢圓 41"/>
            <p:cNvSpPr/>
            <p:nvPr/>
          </p:nvSpPr>
          <p:spPr bwMode="auto">
            <a:xfrm>
              <a:off x="7283115" y="1554163"/>
              <a:ext cx="108862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6749427" y="2012050"/>
              <a:ext cx="107534" cy="10356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44" name="橢圓 43"/>
            <p:cNvSpPr/>
            <p:nvPr/>
          </p:nvSpPr>
          <p:spPr bwMode="auto">
            <a:xfrm>
              <a:off x="7283115" y="2096780"/>
              <a:ext cx="108862" cy="10355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45" name="橢圓 44"/>
            <p:cNvSpPr/>
            <p:nvPr/>
          </p:nvSpPr>
          <p:spPr bwMode="auto">
            <a:xfrm>
              <a:off x="7949563" y="2012050"/>
              <a:ext cx="107534" cy="10356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46" name="橢圓 45"/>
            <p:cNvSpPr/>
            <p:nvPr/>
          </p:nvSpPr>
          <p:spPr bwMode="auto">
            <a:xfrm>
              <a:off x="6628616" y="2733543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7" name="橢圓 46"/>
            <p:cNvSpPr/>
            <p:nvPr/>
          </p:nvSpPr>
          <p:spPr bwMode="auto">
            <a:xfrm>
              <a:off x="7163633" y="2778903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8" name="橢圓 47"/>
            <p:cNvSpPr/>
            <p:nvPr/>
          </p:nvSpPr>
          <p:spPr bwMode="auto">
            <a:xfrm>
              <a:off x="7642890" y="2797732"/>
              <a:ext cx="110190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9" name="橢圓 48"/>
            <p:cNvSpPr/>
            <p:nvPr/>
          </p:nvSpPr>
          <p:spPr bwMode="auto">
            <a:xfrm>
              <a:off x="8009303" y="2778903"/>
              <a:ext cx="107535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0" name="橢圓 49"/>
            <p:cNvSpPr/>
            <p:nvPr/>
          </p:nvSpPr>
          <p:spPr bwMode="auto">
            <a:xfrm>
              <a:off x="6324600" y="3316386"/>
              <a:ext cx="107534" cy="10441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1" name="橢圓 50"/>
            <p:cNvSpPr/>
            <p:nvPr/>
          </p:nvSpPr>
          <p:spPr bwMode="auto">
            <a:xfrm>
              <a:off x="6846340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2" name="橢圓 51"/>
            <p:cNvSpPr/>
            <p:nvPr/>
          </p:nvSpPr>
          <p:spPr bwMode="auto">
            <a:xfrm>
              <a:off x="7218063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3" name="橢圓 52"/>
            <p:cNvSpPr/>
            <p:nvPr/>
          </p:nvSpPr>
          <p:spPr bwMode="auto">
            <a:xfrm>
              <a:off x="8625302" y="3431928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4" name="橢圓 53"/>
            <p:cNvSpPr/>
            <p:nvPr/>
          </p:nvSpPr>
          <p:spPr bwMode="auto">
            <a:xfrm>
              <a:off x="8063735" y="3337783"/>
              <a:ext cx="110189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5" name="橢圓 54"/>
            <p:cNvSpPr/>
            <p:nvPr/>
          </p:nvSpPr>
          <p:spPr bwMode="auto">
            <a:xfrm>
              <a:off x="7676080" y="3427648"/>
              <a:ext cx="107534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56" name="直線接點 55"/>
            <p:cNvCxnSpPr>
              <a:stCxn id="42" idx="3"/>
              <a:endCxn id="43" idx="7"/>
            </p:cNvCxnSpPr>
            <p:nvPr/>
          </p:nvCxnSpPr>
          <p:spPr bwMode="auto">
            <a:xfrm flipH="1">
              <a:off x="6841030" y="1641461"/>
              <a:ext cx="459344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2" idx="4"/>
              <a:endCxn id="44" idx="0"/>
            </p:cNvCxnSpPr>
            <p:nvPr/>
          </p:nvCxnSpPr>
          <p:spPr bwMode="auto">
            <a:xfrm>
              <a:off x="7338874" y="1656010"/>
              <a:ext cx="0" cy="440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2" idx="5"/>
              <a:endCxn id="45" idx="1"/>
            </p:cNvCxnSpPr>
            <p:nvPr/>
          </p:nvCxnSpPr>
          <p:spPr bwMode="auto">
            <a:xfrm>
              <a:off x="7376046" y="1641461"/>
              <a:ext cx="589447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43" idx="4"/>
              <a:endCxn id="46" idx="0"/>
            </p:cNvCxnSpPr>
            <p:nvPr/>
          </p:nvCxnSpPr>
          <p:spPr bwMode="auto">
            <a:xfrm flipH="1">
              <a:off x="6683048" y="2115609"/>
              <a:ext cx="120810" cy="617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43" idx="5"/>
              <a:endCxn id="47" idx="1"/>
            </p:cNvCxnSpPr>
            <p:nvPr/>
          </p:nvCxnSpPr>
          <p:spPr bwMode="auto">
            <a:xfrm>
              <a:off x="6841030" y="2099348"/>
              <a:ext cx="338534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44" idx="3"/>
              <a:endCxn id="46" idx="7"/>
            </p:cNvCxnSpPr>
            <p:nvPr/>
          </p:nvCxnSpPr>
          <p:spPr bwMode="auto">
            <a:xfrm flipH="1">
              <a:off x="6720220" y="2184079"/>
              <a:ext cx="580154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44" idx="4"/>
              <a:endCxn id="47" idx="0"/>
            </p:cNvCxnSpPr>
            <p:nvPr/>
          </p:nvCxnSpPr>
          <p:spPr bwMode="auto">
            <a:xfrm flipH="1">
              <a:off x="7218063" y="2200340"/>
              <a:ext cx="120811" cy="578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44" idx="5"/>
              <a:endCxn id="48" idx="1"/>
            </p:cNvCxnSpPr>
            <p:nvPr/>
          </p:nvCxnSpPr>
          <p:spPr bwMode="auto">
            <a:xfrm>
              <a:off x="7376046" y="2184079"/>
              <a:ext cx="284103" cy="6273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44" idx="5"/>
              <a:endCxn id="49" idx="1"/>
            </p:cNvCxnSpPr>
            <p:nvPr/>
          </p:nvCxnSpPr>
          <p:spPr bwMode="auto">
            <a:xfrm>
              <a:off x="7376046" y="2184079"/>
              <a:ext cx="649188" cy="611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45" idx="4"/>
              <a:endCxn id="48" idx="7"/>
            </p:cNvCxnSpPr>
            <p:nvPr/>
          </p:nvCxnSpPr>
          <p:spPr bwMode="auto">
            <a:xfrm flipH="1">
              <a:off x="7737149" y="2115609"/>
              <a:ext cx="265517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46" idx="4"/>
              <a:endCxn id="50" idx="0"/>
            </p:cNvCxnSpPr>
            <p:nvPr/>
          </p:nvCxnSpPr>
          <p:spPr bwMode="auto">
            <a:xfrm flipH="1">
              <a:off x="6377703" y="2835390"/>
              <a:ext cx="305344" cy="480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46" idx="4"/>
              <a:endCxn id="52" idx="1"/>
            </p:cNvCxnSpPr>
            <p:nvPr/>
          </p:nvCxnSpPr>
          <p:spPr bwMode="auto">
            <a:xfrm>
              <a:off x="6683048" y="2835390"/>
              <a:ext cx="549620" cy="605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47" idx="4"/>
              <a:endCxn id="51" idx="0"/>
            </p:cNvCxnSpPr>
            <p:nvPr/>
          </p:nvCxnSpPr>
          <p:spPr bwMode="auto">
            <a:xfrm flipH="1">
              <a:off x="6899443" y="2882463"/>
              <a:ext cx="318620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47" idx="4"/>
              <a:endCxn id="55" idx="0"/>
            </p:cNvCxnSpPr>
            <p:nvPr/>
          </p:nvCxnSpPr>
          <p:spPr bwMode="auto">
            <a:xfrm>
              <a:off x="7218063" y="2882463"/>
              <a:ext cx="512447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48" idx="4"/>
              <a:endCxn id="52" idx="7"/>
            </p:cNvCxnSpPr>
            <p:nvPr/>
          </p:nvCxnSpPr>
          <p:spPr bwMode="auto">
            <a:xfrm flipH="1">
              <a:off x="7309667" y="2898724"/>
              <a:ext cx="388982" cy="542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49" idx="4"/>
              <a:endCxn id="54" idx="0"/>
            </p:cNvCxnSpPr>
            <p:nvPr/>
          </p:nvCxnSpPr>
          <p:spPr bwMode="auto">
            <a:xfrm>
              <a:off x="8063735" y="2882463"/>
              <a:ext cx="55759" cy="455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49" idx="4"/>
              <a:endCxn id="53" idx="1"/>
            </p:cNvCxnSpPr>
            <p:nvPr/>
          </p:nvCxnSpPr>
          <p:spPr bwMode="auto">
            <a:xfrm>
              <a:off x="8063735" y="2882463"/>
              <a:ext cx="577499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5"/>
          <p:cNvSpPr/>
          <p:nvPr/>
        </p:nvSpPr>
        <p:spPr>
          <a:xfrm>
            <a:off x="5004048" y="170080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S1</a:t>
            </a:r>
          </a:p>
        </p:txBody>
      </p:sp>
      <p:sp>
        <p:nvSpPr>
          <p:cNvPr id="25610" name="文字方塊 76"/>
          <p:cNvSpPr txBox="1">
            <a:spLocks noChangeArrowheads="1"/>
          </p:cNvSpPr>
          <p:nvPr/>
        </p:nvSpPr>
        <p:spPr bwMode="auto">
          <a:xfrm>
            <a:off x="971550" y="1844675"/>
            <a:ext cx="3952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  <a:endParaRPr lang="zh-TW" altLang="en-US" sz="1800"/>
          </a:p>
        </p:txBody>
      </p:sp>
      <p:sp>
        <p:nvSpPr>
          <p:cNvPr id="83" name="矩形 82"/>
          <p:cNvSpPr/>
          <p:nvPr/>
        </p:nvSpPr>
        <p:spPr>
          <a:xfrm>
            <a:off x="1476375" y="4005263"/>
            <a:ext cx="2303463" cy="64770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defRPr/>
            </a:pPr>
            <a:endParaRPr lang="en-US" altLang="zh-TW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71550" y="5805488"/>
            <a:ext cx="3313113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Dialogue Game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59338" y="5805488"/>
            <a:ext cx="3313112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   MDP model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4860032" y="285293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FFFFFF"/>
                </a:solidFill>
                <a:latin typeface="Georgia" charset="0"/>
              </a:rPr>
              <a:t>a1</a:t>
            </a:r>
            <a:endParaRPr lang="zh-TW" altLang="en-US" sz="18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5580112" y="292494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a2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6228184" y="24928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a3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6084168" y="170080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a4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5626" name="投影片編號版面配置區 7"/>
          <p:cNvSpPr txBox="1">
            <a:spLocks/>
          </p:cNvSpPr>
          <p:nvPr/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r" eaLnBrk="1" hangingPunct="1"/>
            <a:fld id="{27A6E5E1-836E-354F-B953-AEADB48ACC01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algn="r" eaLnBrk="1" hangingPunct="1"/>
              <a:t>27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60362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ea typeface="微軟正黑體" charset="0"/>
              </a:rPr>
              <a:t>Markov Decision </a:t>
            </a:r>
            <a:r>
              <a:rPr kumimoji="0" lang="en-US" altLang="zh-TW" dirty="0" smtClean="0"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ea typeface="微軟正黑體" charset="0"/>
              </a:rPr>
              <a:t> (4/</a:t>
            </a:r>
            <a:r>
              <a:rPr kumimoji="0" lang="en-US" altLang="zh-TW" dirty="0">
                <a:ea typeface="微軟正黑體" charset="0"/>
              </a:rPr>
              <a:t>4</a:t>
            </a:r>
            <a:r>
              <a:rPr kumimoji="0" lang="en-US" altLang="zh-TW" dirty="0" smtClean="0">
                <a:ea typeface="微軟正黑體" charset="0"/>
              </a:rPr>
              <a:t>)</a:t>
            </a:r>
            <a:endParaRPr kumimoji="0" lang="en-US" altLang="zh-TW" dirty="0">
              <a:ea typeface="微軟正黑體" charset="0"/>
            </a:endParaRPr>
          </a:p>
        </p:txBody>
      </p:sp>
      <p:graphicFrame>
        <p:nvGraphicFramePr>
          <p:cNvPr id="26627" name="Object 33"/>
          <p:cNvGraphicFramePr>
            <a:graphicFrameLocks noChangeAspect="1"/>
          </p:cNvGraphicFramePr>
          <p:nvPr/>
        </p:nvGraphicFramePr>
        <p:xfrm>
          <a:off x="2349500" y="3289300"/>
          <a:ext cx="82280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name="Document" r:id="rId4" imgW="5486400" imgH="177800" progId="Word.Document.12">
                  <p:link updateAutomatic="1"/>
                </p:oleObj>
              </mc:Choice>
              <mc:Fallback>
                <p:oleObj name="Document" r:id="rId4" imgW="5486400" imgH="1778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89300"/>
                        <a:ext cx="82280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/>
          <p:nvPr/>
        </p:nvSpPr>
        <p:spPr>
          <a:xfrm>
            <a:off x="971550" y="1557338"/>
            <a:ext cx="3313113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4859338" y="1557338"/>
            <a:ext cx="3313112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6630" name="群組 40"/>
          <p:cNvGrpSpPr>
            <a:grpSpLocks/>
          </p:cNvGrpSpPr>
          <p:nvPr/>
        </p:nvGrpSpPr>
        <p:grpSpPr bwMode="auto">
          <a:xfrm>
            <a:off x="1331913" y="1989138"/>
            <a:ext cx="2879725" cy="3671887"/>
            <a:chOff x="6324600" y="1554163"/>
            <a:chExt cx="2408237" cy="1979612"/>
          </a:xfrm>
        </p:grpSpPr>
        <p:sp>
          <p:nvSpPr>
            <p:cNvPr id="42" name="橢圓 41"/>
            <p:cNvSpPr/>
            <p:nvPr/>
          </p:nvSpPr>
          <p:spPr bwMode="auto">
            <a:xfrm>
              <a:off x="7283115" y="1554163"/>
              <a:ext cx="108862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6749427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4" name="橢圓 43"/>
            <p:cNvSpPr/>
            <p:nvPr/>
          </p:nvSpPr>
          <p:spPr bwMode="auto">
            <a:xfrm>
              <a:off x="7283115" y="2096780"/>
              <a:ext cx="108862" cy="1035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5" name="橢圓 44"/>
            <p:cNvSpPr/>
            <p:nvPr/>
          </p:nvSpPr>
          <p:spPr bwMode="auto">
            <a:xfrm>
              <a:off x="7949563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6" name="橢圓 45"/>
            <p:cNvSpPr/>
            <p:nvPr/>
          </p:nvSpPr>
          <p:spPr bwMode="auto">
            <a:xfrm>
              <a:off x="6628616" y="2733543"/>
              <a:ext cx="107535" cy="1018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7" name="橢圓 46"/>
            <p:cNvSpPr/>
            <p:nvPr/>
          </p:nvSpPr>
          <p:spPr bwMode="auto">
            <a:xfrm>
              <a:off x="7163633" y="2778903"/>
              <a:ext cx="107534" cy="10356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8" name="橢圓 47"/>
            <p:cNvSpPr/>
            <p:nvPr/>
          </p:nvSpPr>
          <p:spPr bwMode="auto">
            <a:xfrm>
              <a:off x="7642890" y="2797732"/>
              <a:ext cx="110190" cy="1009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9" name="橢圓 48"/>
            <p:cNvSpPr/>
            <p:nvPr/>
          </p:nvSpPr>
          <p:spPr bwMode="auto">
            <a:xfrm>
              <a:off x="8009303" y="2778903"/>
              <a:ext cx="107535" cy="10356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0" name="橢圓 49"/>
            <p:cNvSpPr/>
            <p:nvPr/>
          </p:nvSpPr>
          <p:spPr bwMode="auto">
            <a:xfrm>
              <a:off x="6324600" y="3316386"/>
              <a:ext cx="107534" cy="104415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1" name="橢圓 50"/>
            <p:cNvSpPr/>
            <p:nvPr/>
          </p:nvSpPr>
          <p:spPr bwMode="auto">
            <a:xfrm>
              <a:off x="6846340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2" name="橢圓 51"/>
            <p:cNvSpPr/>
            <p:nvPr/>
          </p:nvSpPr>
          <p:spPr bwMode="auto">
            <a:xfrm>
              <a:off x="7218063" y="3427648"/>
              <a:ext cx="108862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3" name="橢圓 52"/>
            <p:cNvSpPr/>
            <p:nvPr/>
          </p:nvSpPr>
          <p:spPr bwMode="auto">
            <a:xfrm>
              <a:off x="8625302" y="3431928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4" name="橢圓 53"/>
            <p:cNvSpPr/>
            <p:nvPr/>
          </p:nvSpPr>
          <p:spPr bwMode="auto">
            <a:xfrm>
              <a:off x="8063735" y="3337783"/>
              <a:ext cx="110189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5" name="橢圓 54"/>
            <p:cNvSpPr/>
            <p:nvPr/>
          </p:nvSpPr>
          <p:spPr bwMode="auto">
            <a:xfrm>
              <a:off x="7676080" y="3427648"/>
              <a:ext cx="107534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56" name="直線接點 55"/>
            <p:cNvCxnSpPr>
              <a:stCxn id="42" idx="3"/>
              <a:endCxn id="43" idx="7"/>
            </p:cNvCxnSpPr>
            <p:nvPr/>
          </p:nvCxnSpPr>
          <p:spPr bwMode="auto">
            <a:xfrm flipH="1">
              <a:off x="6841030" y="1641461"/>
              <a:ext cx="459344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2" idx="4"/>
              <a:endCxn id="44" idx="0"/>
            </p:cNvCxnSpPr>
            <p:nvPr/>
          </p:nvCxnSpPr>
          <p:spPr bwMode="auto">
            <a:xfrm>
              <a:off x="7338874" y="1656010"/>
              <a:ext cx="0" cy="440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2" idx="5"/>
              <a:endCxn id="45" idx="1"/>
            </p:cNvCxnSpPr>
            <p:nvPr/>
          </p:nvCxnSpPr>
          <p:spPr bwMode="auto">
            <a:xfrm>
              <a:off x="7376046" y="1641461"/>
              <a:ext cx="589447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43" idx="4"/>
              <a:endCxn id="46" idx="0"/>
            </p:cNvCxnSpPr>
            <p:nvPr/>
          </p:nvCxnSpPr>
          <p:spPr bwMode="auto">
            <a:xfrm flipH="1">
              <a:off x="6683048" y="2115609"/>
              <a:ext cx="120810" cy="617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43" idx="5"/>
              <a:endCxn id="47" idx="1"/>
            </p:cNvCxnSpPr>
            <p:nvPr/>
          </p:nvCxnSpPr>
          <p:spPr bwMode="auto">
            <a:xfrm>
              <a:off x="6841030" y="2099348"/>
              <a:ext cx="338534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44" idx="3"/>
              <a:endCxn id="46" idx="7"/>
            </p:cNvCxnSpPr>
            <p:nvPr/>
          </p:nvCxnSpPr>
          <p:spPr bwMode="auto">
            <a:xfrm flipH="1">
              <a:off x="6720220" y="2184079"/>
              <a:ext cx="580154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44" idx="4"/>
              <a:endCxn id="47" idx="0"/>
            </p:cNvCxnSpPr>
            <p:nvPr/>
          </p:nvCxnSpPr>
          <p:spPr bwMode="auto">
            <a:xfrm flipH="1">
              <a:off x="7218063" y="2200340"/>
              <a:ext cx="120811" cy="578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44" idx="5"/>
              <a:endCxn id="48" idx="1"/>
            </p:cNvCxnSpPr>
            <p:nvPr/>
          </p:nvCxnSpPr>
          <p:spPr bwMode="auto">
            <a:xfrm>
              <a:off x="7376046" y="2184079"/>
              <a:ext cx="284103" cy="6273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44" idx="5"/>
              <a:endCxn id="49" idx="1"/>
            </p:cNvCxnSpPr>
            <p:nvPr/>
          </p:nvCxnSpPr>
          <p:spPr bwMode="auto">
            <a:xfrm>
              <a:off x="7376046" y="2184079"/>
              <a:ext cx="649188" cy="611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45" idx="4"/>
              <a:endCxn id="48" idx="7"/>
            </p:cNvCxnSpPr>
            <p:nvPr/>
          </p:nvCxnSpPr>
          <p:spPr bwMode="auto">
            <a:xfrm flipH="1">
              <a:off x="7737149" y="2115609"/>
              <a:ext cx="265517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46" idx="4"/>
              <a:endCxn id="50" idx="0"/>
            </p:cNvCxnSpPr>
            <p:nvPr/>
          </p:nvCxnSpPr>
          <p:spPr bwMode="auto">
            <a:xfrm flipH="1">
              <a:off x="6377703" y="2835390"/>
              <a:ext cx="305344" cy="480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46" idx="4"/>
              <a:endCxn id="52" idx="1"/>
            </p:cNvCxnSpPr>
            <p:nvPr/>
          </p:nvCxnSpPr>
          <p:spPr bwMode="auto">
            <a:xfrm>
              <a:off x="6683048" y="2835390"/>
              <a:ext cx="549620" cy="605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47" idx="4"/>
              <a:endCxn id="51" idx="0"/>
            </p:cNvCxnSpPr>
            <p:nvPr/>
          </p:nvCxnSpPr>
          <p:spPr bwMode="auto">
            <a:xfrm flipH="1">
              <a:off x="6899443" y="2882463"/>
              <a:ext cx="318620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47" idx="4"/>
              <a:endCxn id="55" idx="0"/>
            </p:cNvCxnSpPr>
            <p:nvPr/>
          </p:nvCxnSpPr>
          <p:spPr bwMode="auto">
            <a:xfrm>
              <a:off x="7218063" y="2882463"/>
              <a:ext cx="512447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48" idx="4"/>
              <a:endCxn id="52" idx="7"/>
            </p:cNvCxnSpPr>
            <p:nvPr/>
          </p:nvCxnSpPr>
          <p:spPr bwMode="auto">
            <a:xfrm flipH="1">
              <a:off x="7309667" y="2898724"/>
              <a:ext cx="388982" cy="542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49" idx="4"/>
              <a:endCxn id="54" idx="0"/>
            </p:cNvCxnSpPr>
            <p:nvPr/>
          </p:nvCxnSpPr>
          <p:spPr bwMode="auto">
            <a:xfrm>
              <a:off x="8063735" y="2882463"/>
              <a:ext cx="55759" cy="455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49" idx="4"/>
              <a:endCxn id="53" idx="1"/>
            </p:cNvCxnSpPr>
            <p:nvPr/>
          </p:nvCxnSpPr>
          <p:spPr bwMode="auto">
            <a:xfrm>
              <a:off x="8063735" y="2882463"/>
              <a:ext cx="577499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5"/>
          <p:cNvSpPr/>
          <p:nvPr/>
        </p:nvSpPr>
        <p:spPr>
          <a:xfrm>
            <a:off x="5004048" y="170080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S1</a:t>
            </a:r>
          </a:p>
        </p:txBody>
      </p:sp>
      <p:sp>
        <p:nvSpPr>
          <p:cNvPr id="76" name="Oval 6"/>
          <p:cNvSpPr/>
          <p:nvPr/>
        </p:nvSpPr>
        <p:spPr>
          <a:xfrm>
            <a:off x="5220072" y="4365104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S2</a:t>
            </a:r>
          </a:p>
        </p:txBody>
      </p:sp>
      <p:sp>
        <p:nvSpPr>
          <p:cNvPr id="26637" name="文字方塊 76"/>
          <p:cNvSpPr txBox="1">
            <a:spLocks noChangeArrowheads="1"/>
          </p:cNvSpPr>
          <p:nvPr/>
        </p:nvSpPr>
        <p:spPr bwMode="auto">
          <a:xfrm>
            <a:off x="971550" y="1844675"/>
            <a:ext cx="3952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  <a:endParaRPr lang="zh-TW" altLang="en-US" sz="1800"/>
          </a:p>
        </p:txBody>
      </p:sp>
      <p:cxnSp>
        <p:nvCxnSpPr>
          <p:cNvPr id="3" name="直線箭頭接點 2"/>
          <p:cNvCxnSpPr>
            <a:cxnSpLocks noChangeShapeType="1"/>
          </p:cNvCxnSpPr>
          <p:nvPr/>
        </p:nvCxnSpPr>
        <p:spPr bwMode="auto">
          <a:xfrm>
            <a:off x="5676900" y="2384425"/>
            <a:ext cx="190500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線箭頭接點 76"/>
          <p:cNvCxnSpPr>
            <a:cxnSpLocks noChangeShapeType="1"/>
          </p:cNvCxnSpPr>
          <p:nvPr/>
        </p:nvCxnSpPr>
        <p:spPr bwMode="auto">
          <a:xfrm flipH="1">
            <a:off x="5613400" y="3500438"/>
            <a:ext cx="254000" cy="8651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矩形 77"/>
          <p:cNvSpPr/>
          <p:nvPr/>
        </p:nvSpPr>
        <p:spPr>
          <a:xfrm>
            <a:off x="971550" y="5805488"/>
            <a:ext cx="3313113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Dialogue Game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59338" y="5805488"/>
            <a:ext cx="3313112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 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MDP model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5580112" y="292494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a2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6645" name="投影片編號版面配置區 7"/>
          <p:cNvSpPr txBox="1">
            <a:spLocks/>
          </p:cNvSpPr>
          <p:nvPr/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r" eaLnBrk="1" hangingPunct="1"/>
            <a:fld id="{6610F22B-3AA8-6C40-9896-C88A29A8D665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algn="r" eaLnBrk="1" hangingPunct="1"/>
              <a:t>28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143066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>
                <a:solidFill>
                  <a:schemeClr val="tx1"/>
                </a:solidFill>
                <a:ea typeface="微軟正黑體" charset="0"/>
              </a:rPr>
              <a:t>Markov Decision </a:t>
            </a:r>
            <a:r>
              <a:rPr kumimoji="0" lang="en-US" altLang="zh-TW" dirty="0" smtClean="0">
                <a:solidFill>
                  <a:schemeClr val="tx1"/>
                </a:solidFill>
                <a:ea typeface="微軟正黑體" charset="0"/>
              </a:rPr>
              <a:t>Process </a:t>
            </a:r>
            <a:r>
              <a:rPr lang="en-US" altLang="zh-TW" dirty="0">
                <a:ea typeface="微軟正黑體" charset="0"/>
              </a:rPr>
              <a:t>(MDP)</a:t>
            </a:r>
            <a:r>
              <a:rPr kumimoji="0" lang="en-US" altLang="zh-TW" dirty="0" smtClean="0">
                <a:solidFill>
                  <a:schemeClr val="tx1"/>
                </a:solidFill>
                <a:ea typeface="微軟正黑體" charset="0"/>
              </a:rPr>
              <a:t> (4/</a:t>
            </a:r>
            <a:r>
              <a:rPr kumimoji="0" lang="en-US" altLang="zh-TW" dirty="0">
                <a:solidFill>
                  <a:schemeClr val="tx1"/>
                </a:solidFill>
                <a:ea typeface="微軟正黑體" charset="0"/>
              </a:rPr>
              <a:t>4</a:t>
            </a:r>
            <a:r>
              <a:rPr kumimoji="0" lang="en-US" altLang="zh-TW" dirty="0" smtClean="0">
                <a:solidFill>
                  <a:schemeClr val="tx1"/>
                </a:solidFill>
                <a:ea typeface="微軟正黑體" charset="0"/>
              </a:rPr>
              <a:t>)</a:t>
            </a:r>
            <a:endParaRPr kumimoji="0" lang="en-US" altLang="zh-TW" dirty="0">
              <a:solidFill>
                <a:schemeClr val="tx1"/>
              </a:solidFill>
              <a:ea typeface="微軟正黑體" charset="0"/>
            </a:endParaRPr>
          </a:p>
        </p:txBody>
      </p:sp>
      <p:graphicFrame>
        <p:nvGraphicFramePr>
          <p:cNvPr id="27651" name="Object 33"/>
          <p:cNvGraphicFramePr>
            <a:graphicFrameLocks noChangeAspect="1"/>
          </p:cNvGraphicFramePr>
          <p:nvPr/>
        </p:nvGraphicFramePr>
        <p:xfrm>
          <a:off x="2349500" y="3289300"/>
          <a:ext cx="82280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" name="Document" r:id="rId4" imgW="5486400" imgH="177800" progId="Word.Document.12">
                  <p:link updateAutomatic="1"/>
                </p:oleObj>
              </mc:Choice>
              <mc:Fallback>
                <p:oleObj name="Document" r:id="rId4" imgW="5486400" imgH="1778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289300"/>
                        <a:ext cx="82280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/>
          <p:nvPr/>
        </p:nvSpPr>
        <p:spPr>
          <a:xfrm>
            <a:off x="971550" y="1557338"/>
            <a:ext cx="3313113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4859338" y="1557338"/>
            <a:ext cx="3313112" cy="4967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7654" name="群組 40"/>
          <p:cNvGrpSpPr>
            <a:grpSpLocks/>
          </p:cNvGrpSpPr>
          <p:nvPr/>
        </p:nvGrpSpPr>
        <p:grpSpPr bwMode="auto">
          <a:xfrm>
            <a:off x="1331913" y="1989138"/>
            <a:ext cx="2879725" cy="3671887"/>
            <a:chOff x="6324600" y="1554163"/>
            <a:chExt cx="2408237" cy="1979612"/>
          </a:xfrm>
        </p:grpSpPr>
        <p:sp>
          <p:nvSpPr>
            <p:cNvPr id="42" name="橢圓 41"/>
            <p:cNvSpPr/>
            <p:nvPr/>
          </p:nvSpPr>
          <p:spPr bwMode="auto">
            <a:xfrm>
              <a:off x="7283115" y="1554163"/>
              <a:ext cx="108862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3" name="橢圓 42"/>
            <p:cNvSpPr/>
            <p:nvPr/>
          </p:nvSpPr>
          <p:spPr bwMode="auto">
            <a:xfrm>
              <a:off x="6749427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4" name="橢圓 43"/>
            <p:cNvSpPr/>
            <p:nvPr/>
          </p:nvSpPr>
          <p:spPr bwMode="auto">
            <a:xfrm>
              <a:off x="7283115" y="2096780"/>
              <a:ext cx="108862" cy="103559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5" name="橢圓 44"/>
            <p:cNvSpPr/>
            <p:nvPr/>
          </p:nvSpPr>
          <p:spPr bwMode="auto">
            <a:xfrm>
              <a:off x="7949563" y="2012050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6" name="橢圓 45"/>
            <p:cNvSpPr/>
            <p:nvPr/>
          </p:nvSpPr>
          <p:spPr bwMode="auto">
            <a:xfrm>
              <a:off x="6628616" y="2733543"/>
              <a:ext cx="107535" cy="10184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7" name="橢圓 46"/>
            <p:cNvSpPr/>
            <p:nvPr/>
          </p:nvSpPr>
          <p:spPr bwMode="auto">
            <a:xfrm>
              <a:off x="7163633" y="2778903"/>
              <a:ext cx="107534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8" name="橢圓 47"/>
            <p:cNvSpPr/>
            <p:nvPr/>
          </p:nvSpPr>
          <p:spPr bwMode="auto">
            <a:xfrm>
              <a:off x="7642890" y="2797732"/>
              <a:ext cx="110190" cy="10099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49" name="橢圓 48"/>
            <p:cNvSpPr/>
            <p:nvPr/>
          </p:nvSpPr>
          <p:spPr bwMode="auto">
            <a:xfrm>
              <a:off x="8009303" y="2778903"/>
              <a:ext cx="107535" cy="10356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0" name="橢圓 49"/>
            <p:cNvSpPr/>
            <p:nvPr/>
          </p:nvSpPr>
          <p:spPr bwMode="auto">
            <a:xfrm>
              <a:off x="6324600" y="3316386"/>
              <a:ext cx="107534" cy="1044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1" name="橢圓 50"/>
            <p:cNvSpPr/>
            <p:nvPr/>
          </p:nvSpPr>
          <p:spPr bwMode="auto">
            <a:xfrm>
              <a:off x="6846340" y="3427648"/>
              <a:ext cx="108862" cy="1009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2" name="橢圓 51"/>
            <p:cNvSpPr/>
            <p:nvPr/>
          </p:nvSpPr>
          <p:spPr bwMode="auto">
            <a:xfrm>
              <a:off x="7218063" y="3427648"/>
              <a:ext cx="108862" cy="1009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3" name="橢圓 52"/>
            <p:cNvSpPr/>
            <p:nvPr/>
          </p:nvSpPr>
          <p:spPr bwMode="auto">
            <a:xfrm>
              <a:off x="8625302" y="3431928"/>
              <a:ext cx="107535" cy="1018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4" name="橢圓 53"/>
            <p:cNvSpPr/>
            <p:nvPr/>
          </p:nvSpPr>
          <p:spPr bwMode="auto">
            <a:xfrm>
              <a:off x="8063735" y="3337783"/>
              <a:ext cx="110189" cy="1018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55" name="橢圓 54"/>
            <p:cNvSpPr/>
            <p:nvPr/>
          </p:nvSpPr>
          <p:spPr bwMode="auto">
            <a:xfrm>
              <a:off x="7676080" y="3427648"/>
              <a:ext cx="107534" cy="1009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56" name="直線接點 55"/>
            <p:cNvCxnSpPr>
              <a:stCxn id="42" idx="3"/>
              <a:endCxn id="43" idx="7"/>
            </p:cNvCxnSpPr>
            <p:nvPr/>
          </p:nvCxnSpPr>
          <p:spPr bwMode="auto">
            <a:xfrm flipH="1">
              <a:off x="6841030" y="1641461"/>
              <a:ext cx="459344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42" idx="4"/>
              <a:endCxn id="44" idx="0"/>
            </p:cNvCxnSpPr>
            <p:nvPr/>
          </p:nvCxnSpPr>
          <p:spPr bwMode="auto">
            <a:xfrm>
              <a:off x="7338874" y="1656010"/>
              <a:ext cx="0" cy="440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>
              <a:stCxn id="42" idx="5"/>
              <a:endCxn id="45" idx="1"/>
            </p:cNvCxnSpPr>
            <p:nvPr/>
          </p:nvCxnSpPr>
          <p:spPr bwMode="auto">
            <a:xfrm>
              <a:off x="7376046" y="1641461"/>
              <a:ext cx="589447" cy="3842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>
              <a:stCxn id="43" idx="4"/>
              <a:endCxn id="46" idx="0"/>
            </p:cNvCxnSpPr>
            <p:nvPr/>
          </p:nvCxnSpPr>
          <p:spPr bwMode="auto">
            <a:xfrm flipH="1">
              <a:off x="6683048" y="2115609"/>
              <a:ext cx="120810" cy="617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43" idx="5"/>
              <a:endCxn id="47" idx="1"/>
            </p:cNvCxnSpPr>
            <p:nvPr/>
          </p:nvCxnSpPr>
          <p:spPr bwMode="auto">
            <a:xfrm>
              <a:off x="6841030" y="2099348"/>
              <a:ext cx="338534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>
              <a:stCxn id="44" idx="3"/>
              <a:endCxn id="46" idx="7"/>
            </p:cNvCxnSpPr>
            <p:nvPr/>
          </p:nvCxnSpPr>
          <p:spPr bwMode="auto">
            <a:xfrm flipH="1">
              <a:off x="6720220" y="2184079"/>
              <a:ext cx="580154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44" idx="4"/>
              <a:endCxn id="47" idx="0"/>
            </p:cNvCxnSpPr>
            <p:nvPr/>
          </p:nvCxnSpPr>
          <p:spPr bwMode="auto">
            <a:xfrm flipH="1">
              <a:off x="7218063" y="2200340"/>
              <a:ext cx="120811" cy="5785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stCxn id="44" idx="5"/>
              <a:endCxn id="48" idx="1"/>
            </p:cNvCxnSpPr>
            <p:nvPr/>
          </p:nvCxnSpPr>
          <p:spPr bwMode="auto">
            <a:xfrm>
              <a:off x="7376046" y="2184079"/>
              <a:ext cx="284103" cy="6273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stCxn id="44" idx="5"/>
              <a:endCxn id="49" idx="1"/>
            </p:cNvCxnSpPr>
            <p:nvPr/>
          </p:nvCxnSpPr>
          <p:spPr bwMode="auto">
            <a:xfrm>
              <a:off x="7376046" y="2184079"/>
              <a:ext cx="649188" cy="6110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>
              <a:stCxn id="45" idx="4"/>
              <a:endCxn id="48" idx="7"/>
            </p:cNvCxnSpPr>
            <p:nvPr/>
          </p:nvCxnSpPr>
          <p:spPr bwMode="auto">
            <a:xfrm flipH="1">
              <a:off x="7737149" y="2115609"/>
              <a:ext cx="265517" cy="695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>
              <a:stCxn id="46" idx="4"/>
              <a:endCxn id="50" idx="0"/>
            </p:cNvCxnSpPr>
            <p:nvPr/>
          </p:nvCxnSpPr>
          <p:spPr bwMode="auto">
            <a:xfrm flipH="1">
              <a:off x="6377703" y="2835390"/>
              <a:ext cx="305344" cy="480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stCxn id="46" idx="4"/>
              <a:endCxn id="52" idx="1"/>
            </p:cNvCxnSpPr>
            <p:nvPr/>
          </p:nvCxnSpPr>
          <p:spPr bwMode="auto">
            <a:xfrm>
              <a:off x="6683048" y="2835390"/>
              <a:ext cx="549620" cy="605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>
              <a:stCxn id="47" idx="4"/>
              <a:endCxn id="51" idx="0"/>
            </p:cNvCxnSpPr>
            <p:nvPr/>
          </p:nvCxnSpPr>
          <p:spPr bwMode="auto">
            <a:xfrm flipH="1">
              <a:off x="6899443" y="2882463"/>
              <a:ext cx="318620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>
              <a:stCxn id="47" idx="4"/>
              <a:endCxn id="55" idx="0"/>
            </p:cNvCxnSpPr>
            <p:nvPr/>
          </p:nvCxnSpPr>
          <p:spPr bwMode="auto">
            <a:xfrm>
              <a:off x="7218063" y="2882463"/>
              <a:ext cx="512447" cy="545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stCxn id="48" idx="4"/>
              <a:endCxn id="52" idx="7"/>
            </p:cNvCxnSpPr>
            <p:nvPr/>
          </p:nvCxnSpPr>
          <p:spPr bwMode="auto">
            <a:xfrm flipH="1">
              <a:off x="7309667" y="2898724"/>
              <a:ext cx="388982" cy="5426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stCxn id="49" idx="4"/>
              <a:endCxn id="54" idx="0"/>
            </p:cNvCxnSpPr>
            <p:nvPr/>
          </p:nvCxnSpPr>
          <p:spPr bwMode="auto">
            <a:xfrm>
              <a:off x="8063735" y="2882463"/>
              <a:ext cx="55759" cy="4553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stCxn id="49" idx="4"/>
              <a:endCxn id="53" idx="1"/>
            </p:cNvCxnSpPr>
            <p:nvPr/>
          </p:nvCxnSpPr>
          <p:spPr bwMode="auto">
            <a:xfrm>
              <a:off x="8063735" y="2882463"/>
              <a:ext cx="577499" cy="5640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5"/>
          <p:cNvSpPr/>
          <p:nvPr/>
        </p:nvSpPr>
        <p:spPr>
          <a:xfrm>
            <a:off x="5004048" y="170080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S1</a:t>
            </a:r>
          </a:p>
        </p:txBody>
      </p:sp>
      <p:sp>
        <p:nvSpPr>
          <p:cNvPr id="76" name="Oval 6"/>
          <p:cNvSpPr/>
          <p:nvPr/>
        </p:nvSpPr>
        <p:spPr>
          <a:xfrm>
            <a:off x="5220072" y="4365104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S2</a:t>
            </a:r>
          </a:p>
        </p:txBody>
      </p:sp>
      <p:sp>
        <p:nvSpPr>
          <p:cNvPr id="27661" name="文字方塊 78"/>
          <p:cNvSpPr txBox="1">
            <a:spLocks noChangeArrowheads="1"/>
          </p:cNvSpPr>
          <p:nvPr/>
        </p:nvSpPr>
        <p:spPr bwMode="auto">
          <a:xfrm>
            <a:off x="971550" y="1844675"/>
            <a:ext cx="395288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U:</a:t>
            </a:r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 sz="1800"/>
              <a:t>C:</a:t>
            </a:r>
            <a:endParaRPr lang="zh-TW" altLang="en-US" sz="1800"/>
          </a:p>
        </p:txBody>
      </p:sp>
      <p:sp>
        <p:nvSpPr>
          <p:cNvPr id="11" name="圓角矩形 10"/>
          <p:cNvSpPr/>
          <p:nvPr/>
        </p:nvSpPr>
        <p:spPr>
          <a:xfrm>
            <a:off x="6659563" y="3068638"/>
            <a:ext cx="504825" cy="504825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TW">
                <a:solidFill>
                  <a:srgbClr val="000000"/>
                </a:solidFill>
                <a:latin typeface="Georgia" charset="0"/>
                <a:ea typeface="新細明體" charset="0"/>
                <a:cs typeface="新細明體" charset="0"/>
              </a:rPr>
              <a:t>R</a:t>
            </a:r>
            <a:endParaRPr lang="zh-TW" altLang="en-US">
              <a:solidFill>
                <a:srgbClr val="000000"/>
              </a:solidFill>
              <a:latin typeface="Georgia" charset="0"/>
              <a:ea typeface="新細明體" charset="0"/>
              <a:cs typeface="新細明體" charset="0"/>
            </a:endParaRPr>
          </a:p>
        </p:txBody>
      </p:sp>
      <p:sp>
        <p:nvSpPr>
          <p:cNvPr id="86" name="Oval 5"/>
          <p:cNvSpPr/>
          <p:nvPr/>
        </p:nvSpPr>
        <p:spPr>
          <a:xfrm>
            <a:off x="7308304" y="2780928"/>
            <a:ext cx="787400" cy="8001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FFFFFF"/>
                </a:solidFill>
                <a:latin typeface="Georgia" charset="0"/>
              </a:rPr>
              <a:t>S</a:t>
            </a:r>
            <a:r>
              <a:rPr lang="en-US" altLang="zh-TW" sz="1400">
                <a:solidFill>
                  <a:srgbClr val="FFFFFF"/>
                </a:solidFill>
                <a:latin typeface="Georgia" charset="0"/>
              </a:rPr>
              <a:t>T</a:t>
            </a:r>
            <a:endParaRPr lang="en-US" altLang="zh-TW" sz="1800">
              <a:solidFill>
                <a:srgbClr val="FFFFFF"/>
              </a:solidFill>
              <a:latin typeface="Georgia" charset="0"/>
            </a:endParaRPr>
          </a:p>
        </p:txBody>
      </p:sp>
      <p:cxnSp>
        <p:nvCxnSpPr>
          <p:cNvPr id="77" name="直線箭頭接點 76"/>
          <p:cNvCxnSpPr>
            <a:cxnSpLocks noChangeShapeType="1"/>
          </p:cNvCxnSpPr>
          <p:nvPr/>
        </p:nvCxnSpPr>
        <p:spPr bwMode="auto">
          <a:xfrm>
            <a:off x="5676900" y="2384425"/>
            <a:ext cx="190500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線箭頭接點 77"/>
          <p:cNvCxnSpPr>
            <a:cxnSpLocks noChangeShapeType="1"/>
          </p:cNvCxnSpPr>
          <p:nvPr/>
        </p:nvCxnSpPr>
        <p:spPr bwMode="auto">
          <a:xfrm flipH="1">
            <a:off x="5613400" y="3500438"/>
            <a:ext cx="254000" cy="8651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線箭頭接點 78"/>
          <p:cNvCxnSpPr>
            <a:cxnSpLocks noChangeShapeType="1"/>
          </p:cNvCxnSpPr>
          <p:nvPr/>
        </p:nvCxnSpPr>
        <p:spPr bwMode="auto">
          <a:xfrm flipV="1">
            <a:off x="6007100" y="4352925"/>
            <a:ext cx="449263" cy="412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直線箭頭接點 86"/>
          <p:cNvCxnSpPr>
            <a:cxnSpLocks noChangeShapeType="1"/>
          </p:cNvCxnSpPr>
          <p:nvPr/>
        </p:nvCxnSpPr>
        <p:spPr bwMode="auto">
          <a:xfrm flipV="1">
            <a:off x="6864350" y="3463925"/>
            <a:ext cx="558800" cy="4810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arrow" w="med" len="med"/>
          </a:ln>
          <a:effectLst>
            <a:outerShdw blurRad="51500" dist="26940" dir="5400000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矩形 87"/>
          <p:cNvSpPr/>
          <p:nvPr/>
        </p:nvSpPr>
        <p:spPr>
          <a:xfrm>
            <a:off x="971550" y="5805488"/>
            <a:ext cx="3313113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Dialogue Game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859338" y="5805488"/>
            <a:ext cx="3313112" cy="8366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1"/>
            <a:r>
              <a:rPr lang="en-US" altLang="zh-TW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     </a:t>
            </a:r>
            <a:r>
              <a:rPr lang="en-US" altLang="zh-TW" sz="2200" b="1" dirty="0">
                <a:solidFill>
                  <a:srgbClr val="000000"/>
                </a:solidFill>
                <a:latin typeface="Times New Roman" charset="0"/>
                <a:ea typeface="新細明體" charset="0"/>
                <a:cs typeface="Times New Roman" charset="0"/>
              </a:rPr>
              <a:t>MDP model</a:t>
            </a:r>
            <a:endParaRPr lang="en-US" altLang="zh-TW" sz="2200" dirty="0">
              <a:solidFill>
                <a:schemeClr val="tx1"/>
              </a:solidFill>
              <a:latin typeface="Times New Roman" charset="0"/>
              <a:ea typeface="新細明體" charset="0"/>
              <a:cs typeface="Times New Roman" charset="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5580112" y="2924944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a2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6372200" y="386104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ctr" eaLnBrk="1" hangingPunct="1"/>
            <a:r>
              <a:rPr lang="en-US" altLang="zh-TW" sz="1600">
                <a:solidFill>
                  <a:srgbClr val="FFFFFF"/>
                </a:solidFill>
                <a:latin typeface="Georgia" charset="0"/>
              </a:rPr>
              <a:t>a1</a:t>
            </a:r>
            <a:endParaRPr lang="zh-TW" altLang="en-US" sz="1600">
              <a:solidFill>
                <a:srgbClr val="FFFFFF"/>
              </a:solidFill>
              <a:latin typeface="Georgia" charset="0"/>
            </a:endParaRPr>
          </a:p>
        </p:txBody>
      </p:sp>
      <p:sp>
        <p:nvSpPr>
          <p:cNvPr id="27678" name="投影片編號版面配置區 7"/>
          <p:cNvSpPr txBox="1">
            <a:spLocks/>
          </p:cNvSpPr>
          <p:nvPr/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新細明體" charset="0"/>
              </a:defRPr>
            </a:lvl9pPr>
          </a:lstStyle>
          <a:p>
            <a:pPr algn="r" eaLnBrk="1" hangingPunct="1"/>
            <a:fld id="{D5BAF219-914C-3043-8330-984B068C1DE3}" type="slidenum">
              <a:rPr kumimoji="0" lang="zh-TW" altLang="en-US" sz="1600">
                <a:solidFill>
                  <a:srgbClr val="FFFFFF"/>
                </a:solidFill>
                <a:cs typeface="Times New Roman" charset="0"/>
              </a:rPr>
              <a:pPr algn="r" eaLnBrk="1" hangingPunct="1"/>
              <a:t>29</a:t>
            </a:fld>
            <a:endParaRPr kumimoji="0" lang="zh-TW" altLang="en-US" sz="1600">
              <a:solidFill>
                <a:srgbClr val="FFFFFF"/>
              </a:solidFill>
              <a:cs typeface="Times New Roman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596955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907200"/>
            <a:ext cx="9144000" cy="59298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and  sentence 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composition</a:t>
            </a:r>
          </a:p>
          <a:p>
            <a:pPr lvl="1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Phoneme set, 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Vocabulary,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Grammar</a:t>
            </a: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Pronunciation: Phonetic and Prosodic</a:t>
            </a: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Phoneme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Word + tones, stress, etc.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Sentence + intonation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Paragraph + prominence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, etc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/>
              <a:t>Computer-aided Pronunciation Training (CAPT)</a:t>
            </a:r>
            <a:endParaRPr lang="en-US" altLang="zh-TW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Reading</a:t>
            </a: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Writing (Chinese characters, etc.)</a:t>
            </a: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Listening</a:t>
            </a: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Speaking</a:t>
            </a:r>
          </a:p>
          <a:p>
            <a:pPr>
              <a:spcBef>
                <a:spcPts val="400"/>
              </a:spcBef>
            </a:pPr>
            <a:r>
              <a:rPr lang="en-US" altLang="zh-TW" sz="2600" b="1" dirty="0"/>
              <a:t>Dialogues and Communications</a:t>
            </a:r>
          </a:p>
          <a:p>
            <a:pPr lvl="1" indent="-342900">
              <a:spcBef>
                <a:spcPts val="400"/>
              </a:spcBef>
            </a:pP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travel/shopping</a:t>
            </a: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200" dirty="0" smtClean="0">
                <a:latin typeface="Times New Roman" pitchFamily="18" charset="0"/>
                <a:cs typeface="Times New Roman" pitchFamily="18" charset="0"/>
              </a:rPr>
              <a:t>business/negotiation, etc.</a:t>
            </a:r>
          </a:p>
        </p:txBody>
      </p:sp>
      <p:sp>
        <p:nvSpPr>
          <p:cNvPr id="2048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Target </a:t>
            </a:r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Skills </a:t>
            </a:r>
            <a:r>
              <a:rPr lang="en-US" altLang="zh-TW" sz="3300" b="1" dirty="0">
                <a:latin typeface="Times New Roman" pitchFamily="18" charset="0"/>
                <a:cs typeface="Times New Roman" pitchFamily="18" charset="0"/>
              </a:rPr>
              <a:t>of CALL</a:t>
            </a:r>
            <a:endParaRPr lang="en-US" altLang="zh-TW" sz="33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0104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Learner Simulation (1/3)</a:t>
            </a:r>
          </a:p>
        </p:txBody>
      </p:sp>
      <p:sp>
        <p:nvSpPr>
          <p:cNvPr id="39938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4801314"/>
          </a:xfrm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z="3000" dirty="0" smtClean="0">
                <a:latin typeface="Times New Roman" pitchFamily="18" charset="0"/>
                <a:cs typeface="Times New Roman" pitchFamily="18" charset="0"/>
              </a:rPr>
              <a:t>Policy training needs </a:t>
            </a:r>
            <a:r>
              <a:rPr kumimoji="0" lang="en-US" altLang="zh-TW" sz="3000" b="1" dirty="0" smtClean="0">
                <a:latin typeface="Times New Roman" pitchFamily="18" charset="0"/>
                <a:cs typeface="Times New Roman" pitchFamily="18" charset="0"/>
              </a:rPr>
              <a:t>sufficient</a:t>
            </a:r>
            <a:r>
              <a:rPr kumimoji="0" lang="en-US" altLang="zh-TW" sz="3000" dirty="0" smtClean="0">
                <a:latin typeface="Times New Roman" pitchFamily="18" charset="0"/>
                <a:cs typeface="Times New Roman" pitchFamily="18" charset="0"/>
              </a:rPr>
              <a:t> training data</a:t>
            </a:r>
          </a:p>
          <a:p>
            <a:pPr eaLnBrk="1" hangingPunct="1"/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 we need real learner’s language learning behavior</a:t>
            </a:r>
          </a:p>
          <a:p>
            <a:pPr lvl="1" eaLnBrk="1" hangingPunct="1"/>
            <a:r>
              <a:rPr kumimoji="0" lang="en-US" altLang="zh-TW" sz="3000" dirty="0" smtClean="0">
                <a:latin typeface="Times New Roman" pitchFamily="18" charset="0"/>
                <a:cs typeface="Times New Roman" pitchFamily="18" charset="0"/>
              </a:rPr>
              <a:t>It is not easily available</a:t>
            </a:r>
          </a:p>
          <a:p>
            <a:pPr eaLnBrk="1" hangingPunct="1"/>
            <a:r>
              <a:rPr kumimoji="0" lang="en-US" altLang="zh-TW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Learner Simulation Model </a:t>
            </a:r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developed for generating a large number of training data</a:t>
            </a:r>
          </a:p>
          <a:p>
            <a:pPr eaLnBrk="1" hangingPunct="1"/>
            <a:r>
              <a:rPr kumimoji="0" lang="en-US" altLang="zh-TW" sz="3000" dirty="0" smtClean="0">
                <a:latin typeface="Times New Roman" pitchFamily="18" charset="0"/>
                <a:cs typeface="Times New Roman" pitchFamily="18" charset="0"/>
              </a:rPr>
              <a:t>Real learner data</a:t>
            </a:r>
          </a:p>
          <a:p>
            <a:pPr lvl="1" eaLnBrk="1" hangingPunct="1"/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278 learners from 36 countries (balanced gender)</a:t>
            </a:r>
          </a:p>
          <a:p>
            <a:pPr lvl="1" eaLnBrk="1" hangingPunct="1"/>
            <a:r>
              <a:rPr kumimoji="0" lang="en-US" altLang="zh-TW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 leaner recorded 30 phonetically balanced sentences</a:t>
            </a:r>
          </a:p>
        </p:txBody>
      </p:sp>
      <p:sp>
        <p:nvSpPr>
          <p:cNvPr id="28676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AB132BAF-3C09-4F1F-90C7-546FE6D6BD2F}" type="slidenum">
              <a:rPr kumimoji="0" lang="zh-TW" altLang="en-US" sz="1600">
                <a:solidFill>
                  <a:srgbClr val="FFFFFF"/>
                </a:solidFill>
              </a:rPr>
              <a:pPr eaLnBrk="1" hangingPunct="1"/>
              <a:t>30</a:t>
            </a:fld>
            <a:endParaRPr kumimoji="0" lang="zh-TW" altLang="en-US" sz="1600">
              <a:solidFill>
                <a:srgbClr val="FFFFFF"/>
              </a:solidFill>
            </a:endParaRPr>
          </a:p>
        </p:txBody>
      </p:sp>
      <p:sp>
        <p:nvSpPr>
          <p:cNvPr id="5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3440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向右箭號圖說文字 67"/>
          <p:cNvSpPr/>
          <p:nvPr/>
        </p:nvSpPr>
        <p:spPr>
          <a:xfrm rot="16200000">
            <a:off x="1043781" y="2205161"/>
            <a:ext cx="3455987" cy="4032250"/>
          </a:xfrm>
          <a:prstGeom prst="rightArrowCallout">
            <a:avLst>
              <a:gd name="adj1" fmla="val 21518"/>
              <a:gd name="adj2" fmla="val 23034"/>
              <a:gd name="adj3" fmla="val 4814"/>
              <a:gd name="adj4" fmla="val 90690"/>
            </a:avLst>
          </a:prstGeom>
          <a:noFill/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699" name="投影片編號版面配置區 3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3D97C35D-9C44-4D67-B1E9-519BABA78162}" type="slidenum">
              <a:rPr kumimoji="0" lang="zh-TW" altLang="en-US" sz="1600">
                <a:solidFill>
                  <a:srgbClr val="FFFFFF"/>
                </a:solidFill>
                <a:latin typeface="Trebuchet MS" pitchFamily="34" charset="0"/>
              </a:rPr>
              <a:pPr eaLnBrk="1" hangingPunct="1"/>
              <a:t>31</a:t>
            </a:fld>
            <a:endParaRPr kumimoji="0" lang="zh-TW" altLang="en-US" sz="1600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5400000">
            <a:off x="7063581" y="2914900"/>
            <a:ext cx="1049337" cy="495300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708400" y="1526631"/>
            <a:ext cx="1643063" cy="720725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1619448" y="1055638"/>
            <a:ext cx="2376488" cy="1365250"/>
            <a:chOff x="3295577" y="-156905"/>
            <a:chExt cx="2167176" cy="1365311"/>
          </a:xfrm>
        </p:grpSpPr>
        <p:sp>
          <p:nvSpPr>
            <p:cNvPr id="10" name="磁片 9"/>
            <p:cNvSpPr>
              <a:spLocks noChangeArrowheads="1"/>
            </p:cNvSpPr>
            <p:nvPr/>
          </p:nvSpPr>
          <p:spPr bwMode="auto">
            <a:xfrm>
              <a:off x="3346246" y="-156905"/>
              <a:ext cx="1960157" cy="1365311"/>
            </a:xfrm>
            <a:prstGeom prst="flowChartMagneticDisk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254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29806" name="文字方塊 10"/>
            <p:cNvSpPr txBox="1">
              <a:spLocks noChangeArrowheads="1"/>
            </p:cNvSpPr>
            <p:nvPr/>
          </p:nvSpPr>
          <p:spPr bwMode="auto">
            <a:xfrm>
              <a:off x="3295577" y="344310"/>
              <a:ext cx="216717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 dirty="0">
                  <a:latin typeface="Times New Roman" pitchFamily="18" charset="0"/>
                  <a:cs typeface="Times New Roman" pitchFamily="18" charset="0"/>
                </a:rPr>
                <a:t>Learner Simulation </a:t>
              </a:r>
            </a:p>
            <a:p>
              <a:pPr algn="ctr" eaLnBrk="1" hangingPunct="1"/>
              <a:r>
                <a:rPr lang="en-US" altLang="zh-TW" sz="1800" b="1" dirty="0">
                  <a:latin typeface="Times New Roman" pitchFamily="18" charset="0"/>
                  <a:cs typeface="Times New Roman" pitchFamily="18" charset="0"/>
                </a:rPr>
                <a:t>Model: GMM</a:t>
              </a:r>
              <a:endParaRPr lang="zh-TW" altLang="en-US" sz="1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1908175" y="4126829"/>
            <a:ext cx="1349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5400000">
            <a:off x="5447506" y="2914900"/>
            <a:ext cx="1049337" cy="495300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5364163" y="1425031"/>
            <a:ext cx="2898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latin typeface="Times New Roman" pitchFamily="18" charset="0"/>
                <a:cs typeface="Times New Roman" pitchFamily="18" charset="0"/>
              </a:rPr>
              <a:t>Simulated Learners</a:t>
            </a:r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1963193"/>
            <a:ext cx="715962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群組 15"/>
          <p:cNvGrpSpPr>
            <a:grpSpLocks/>
          </p:cNvGrpSpPr>
          <p:nvPr/>
        </p:nvGrpSpPr>
        <p:grpSpPr bwMode="auto">
          <a:xfrm>
            <a:off x="4087813" y="4317329"/>
            <a:ext cx="265112" cy="609600"/>
            <a:chOff x="1769414" y="4036693"/>
            <a:chExt cx="373561" cy="741238"/>
          </a:xfrm>
        </p:grpSpPr>
        <p:sp>
          <p:nvSpPr>
            <p:cNvPr id="29803" name="文字方塊 16"/>
            <p:cNvSpPr txBox="1">
              <a:spLocks noChangeArrowheads="1"/>
            </p:cNvSpPr>
            <p:nvPr/>
          </p:nvSpPr>
          <p:spPr bwMode="auto">
            <a:xfrm>
              <a:off x="1769414" y="4036693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  <p:sp>
          <p:nvSpPr>
            <p:cNvPr id="29804" name="文字方塊 17"/>
            <p:cNvSpPr txBox="1">
              <a:spLocks noChangeArrowheads="1"/>
            </p:cNvSpPr>
            <p:nvPr/>
          </p:nvSpPr>
          <p:spPr bwMode="auto">
            <a:xfrm>
              <a:off x="1772498" y="4216738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</p:grpSp>
      <p:sp>
        <p:nvSpPr>
          <p:cNvPr id="19" name="圓角矩形 18"/>
          <p:cNvSpPr/>
          <p:nvPr/>
        </p:nvSpPr>
        <p:spPr>
          <a:xfrm>
            <a:off x="1258888" y="3047329"/>
            <a:ext cx="2227262" cy="21097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0" name="圖片 19" descr="螢幕快照 2012-06-24 上午4.57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25" y="4349079"/>
            <a:ext cx="2857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左右括弧 20"/>
          <p:cNvSpPr>
            <a:spLocks noChangeArrowheads="1"/>
          </p:cNvSpPr>
          <p:nvPr/>
        </p:nvSpPr>
        <p:spPr bwMode="auto">
          <a:xfrm>
            <a:off x="4071938" y="2913979"/>
            <a:ext cx="357187" cy="2271713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 sz="2000">
              <a:latin typeface="+mn-lt"/>
              <a:ea typeface="+mn-ea"/>
            </a:endParaRPr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4014788" y="2996529"/>
            <a:ext cx="4857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88.6</a:t>
            </a:r>
            <a:endParaRPr lang="zh-TW" altLang="en-US" sz="1200"/>
          </a:p>
        </p:txBody>
      </p:sp>
      <p:sp>
        <p:nvSpPr>
          <p:cNvPr id="23" name="文字方塊 22"/>
          <p:cNvSpPr txBox="1">
            <a:spLocks noChangeArrowheads="1"/>
          </p:cNvSpPr>
          <p:nvPr/>
        </p:nvSpPr>
        <p:spPr bwMode="auto">
          <a:xfrm>
            <a:off x="4014788" y="3234654"/>
            <a:ext cx="485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63.7</a:t>
            </a:r>
            <a:endParaRPr lang="zh-TW" altLang="en-US" sz="1200"/>
          </a:p>
        </p:txBody>
      </p:sp>
      <p:grpSp>
        <p:nvGrpSpPr>
          <p:cNvPr id="24" name="群組 23"/>
          <p:cNvGrpSpPr>
            <a:grpSpLocks/>
          </p:cNvGrpSpPr>
          <p:nvPr/>
        </p:nvGrpSpPr>
        <p:grpSpPr bwMode="auto">
          <a:xfrm>
            <a:off x="4090988" y="3876004"/>
            <a:ext cx="265112" cy="609600"/>
            <a:chOff x="1769414" y="4036693"/>
            <a:chExt cx="373561" cy="741238"/>
          </a:xfrm>
        </p:grpSpPr>
        <p:sp>
          <p:nvSpPr>
            <p:cNvPr id="29801" name="文字方塊 24"/>
            <p:cNvSpPr txBox="1">
              <a:spLocks noChangeArrowheads="1"/>
            </p:cNvSpPr>
            <p:nvPr/>
          </p:nvSpPr>
          <p:spPr bwMode="auto">
            <a:xfrm>
              <a:off x="1769414" y="4036693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  <p:sp>
          <p:nvSpPr>
            <p:cNvPr id="29802" name="文字方塊 25"/>
            <p:cNvSpPr txBox="1">
              <a:spLocks noChangeArrowheads="1"/>
            </p:cNvSpPr>
            <p:nvPr/>
          </p:nvSpPr>
          <p:spPr bwMode="auto">
            <a:xfrm>
              <a:off x="1772498" y="4216738"/>
              <a:ext cx="370477" cy="56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</p:grpSp>
      <p:grpSp>
        <p:nvGrpSpPr>
          <p:cNvPr id="27" name="群組 26"/>
          <p:cNvGrpSpPr>
            <a:grpSpLocks/>
          </p:cNvGrpSpPr>
          <p:nvPr/>
        </p:nvGrpSpPr>
        <p:grpSpPr bwMode="auto">
          <a:xfrm>
            <a:off x="2051050" y="3863304"/>
            <a:ext cx="385763" cy="382588"/>
            <a:chOff x="4975461" y="1701037"/>
            <a:chExt cx="544238" cy="463857"/>
          </a:xfrm>
        </p:grpSpPr>
        <p:sp>
          <p:nvSpPr>
            <p:cNvPr id="29798" name="文字方塊 27"/>
            <p:cNvSpPr txBox="1">
              <a:spLocks noChangeArrowheads="1"/>
            </p:cNvSpPr>
            <p:nvPr/>
          </p:nvSpPr>
          <p:spPr bwMode="auto">
            <a:xfrm>
              <a:off x="4975461" y="1701037"/>
              <a:ext cx="26236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  <p:sp>
          <p:nvSpPr>
            <p:cNvPr id="29799" name="文字方塊 28"/>
            <p:cNvSpPr txBox="1">
              <a:spLocks noChangeArrowheads="1"/>
            </p:cNvSpPr>
            <p:nvPr/>
          </p:nvSpPr>
          <p:spPr bwMode="auto">
            <a:xfrm>
              <a:off x="5116587" y="1703225"/>
              <a:ext cx="26236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  <p:sp>
          <p:nvSpPr>
            <p:cNvPr id="29800" name="文字方塊 29"/>
            <p:cNvSpPr txBox="1">
              <a:spLocks noChangeArrowheads="1"/>
            </p:cNvSpPr>
            <p:nvPr/>
          </p:nvSpPr>
          <p:spPr bwMode="auto">
            <a:xfrm>
              <a:off x="5257339" y="1703219"/>
              <a:ext cx="26236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.</a:t>
              </a:r>
              <a:endParaRPr lang="zh-TW" altLang="en-US"/>
            </a:p>
          </p:txBody>
        </p:sp>
      </p:grpSp>
      <p:grpSp>
        <p:nvGrpSpPr>
          <p:cNvPr id="31" name="群組 30"/>
          <p:cNvGrpSpPr>
            <a:grpSpLocks/>
          </p:cNvGrpSpPr>
          <p:nvPr/>
        </p:nvGrpSpPr>
        <p:grpSpPr bwMode="auto">
          <a:xfrm>
            <a:off x="2459038" y="3771229"/>
            <a:ext cx="663575" cy="1117600"/>
            <a:chOff x="4220801" y="2860573"/>
            <a:chExt cx="1042870" cy="1357322"/>
          </a:xfrm>
        </p:grpSpPr>
        <p:sp>
          <p:nvSpPr>
            <p:cNvPr id="32" name="多重文件 31"/>
            <p:cNvSpPr>
              <a:spLocks noChangeArrowheads="1"/>
            </p:cNvSpPr>
            <p:nvPr/>
          </p:nvSpPr>
          <p:spPr bwMode="auto">
            <a:xfrm>
              <a:off x="4220801" y="2860573"/>
              <a:ext cx="1042870" cy="1357322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254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pSp>
          <p:nvGrpSpPr>
            <p:cNvPr id="29785" name="群組 32"/>
            <p:cNvGrpSpPr>
              <a:grpSpLocks/>
            </p:cNvGrpSpPr>
            <p:nvPr/>
          </p:nvGrpSpPr>
          <p:grpSpPr bwMode="auto">
            <a:xfrm>
              <a:off x="4286009" y="3315762"/>
              <a:ext cx="711708" cy="415589"/>
              <a:chOff x="676575" y="5245910"/>
              <a:chExt cx="1512168" cy="837970"/>
            </a:xfrm>
          </p:grpSpPr>
          <p:cxnSp>
            <p:nvCxnSpPr>
              <p:cNvPr id="34" name="直線接點 33"/>
              <p:cNvCxnSpPr/>
              <p:nvPr/>
            </p:nvCxnSpPr>
            <p:spPr>
              <a:xfrm>
                <a:off x="681150" y="5245552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681150" y="5319417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75850" y="5389393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681150" y="5498244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681150" y="5572106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>
                <a:off x="675850" y="5642082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681150" y="5727607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681150" y="5801472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>
                <a:off x="675850" y="5875334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>
                <a:off x="681150" y="5941423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直線接點 43"/>
              <p:cNvCxnSpPr/>
              <p:nvPr/>
            </p:nvCxnSpPr>
            <p:spPr>
              <a:xfrm>
                <a:off x="681150" y="6011399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>
                <a:off x="675850" y="6085261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1403350" y="3334667"/>
            <a:ext cx="208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Real Learner Data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" name="圖片 46" descr="螢幕快照 2012-06-24 上午4.57.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4333204"/>
            <a:ext cx="2857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群組 47"/>
          <p:cNvGrpSpPr>
            <a:grpSpLocks/>
          </p:cNvGrpSpPr>
          <p:nvPr/>
        </p:nvGrpSpPr>
        <p:grpSpPr bwMode="auto">
          <a:xfrm>
            <a:off x="1360488" y="3791867"/>
            <a:ext cx="663575" cy="1117600"/>
            <a:chOff x="4220801" y="2860573"/>
            <a:chExt cx="1042870" cy="1357322"/>
          </a:xfrm>
        </p:grpSpPr>
        <p:sp>
          <p:nvSpPr>
            <p:cNvPr id="49" name="多重文件 48"/>
            <p:cNvSpPr>
              <a:spLocks noChangeArrowheads="1"/>
            </p:cNvSpPr>
            <p:nvPr/>
          </p:nvSpPr>
          <p:spPr bwMode="auto">
            <a:xfrm>
              <a:off x="4220801" y="2860573"/>
              <a:ext cx="1042870" cy="1357322"/>
            </a:xfrm>
            <a:prstGeom prst="flowChartMultidocumen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254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grpSp>
          <p:nvGrpSpPr>
            <p:cNvPr id="29771" name="群組 49"/>
            <p:cNvGrpSpPr>
              <a:grpSpLocks/>
            </p:cNvGrpSpPr>
            <p:nvPr/>
          </p:nvGrpSpPr>
          <p:grpSpPr bwMode="auto">
            <a:xfrm>
              <a:off x="4286009" y="3315762"/>
              <a:ext cx="711708" cy="415589"/>
              <a:chOff x="676575" y="5245910"/>
              <a:chExt cx="1512168" cy="837970"/>
            </a:xfrm>
          </p:grpSpPr>
          <p:cxnSp>
            <p:nvCxnSpPr>
              <p:cNvPr id="51" name="直線接點 50"/>
              <p:cNvCxnSpPr/>
              <p:nvPr/>
            </p:nvCxnSpPr>
            <p:spPr>
              <a:xfrm>
                <a:off x="681150" y="5245552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>
                <a:off x="681150" y="5319415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>
                <a:off x="675850" y="5389390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>
                <a:off x="681150" y="5498241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681150" y="5572106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直線接點 55"/>
              <p:cNvCxnSpPr/>
              <p:nvPr/>
            </p:nvCxnSpPr>
            <p:spPr>
              <a:xfrm>
                <a:off x="675850" y="5642082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>
                <a:off x="681150" y="5727607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>
                <a:off x="681150" y="5801469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>
                <a:off x="675850" y="5875334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" name="直線接點 59"/>
              <p:cNvCxnSpPr/>
              <p:nvPr/>
            </p:nvCxnSpPr>
            <p:spPr>
              <a:xfrm>
                <a:off x="681150" y="5941421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>
                <a:off x="681150" y="6011397"/>
                <a:ext cx="1505463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>
                <a:off x="675850" y="6085261"/>
                <a:ext cx="1129096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63" name="文字方塊 62"/>
          <p:cNvSpPr txBox="1">
            <a:spLocks noChangeArrowheads="1"/>
          </p:cNvSpPr>
          <p:nvPr/>
        </p:nvSpPr>
        <p:spPr bwMode="auto">
          <a:xfrm>
            <a:off x="684213" y="5303167"/>
            <a:ext cx="4032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Pronunciation Score Vector (PSV)</a:t>
            </a:r>
          </a:p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of an Utterance produced by a learner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文字方塊 63"/>
          <p:cNvSpPr txBox="1">
            <a:spLocks noChangeArrowheads="1"/>
          </p:cNvSpPr>
          <p:nvPr/>
        </p:nvSpPr>
        <p:spPr bwMode="auto">
          <a:xfrm>
            <a:off x="4014788" y="3485479"/>
            <a:ext cx="485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70.0</a:t>
            </a:r>
            <a:endParaRPr lang="zh-TW" altLang="en-US" sz="1200"/>
          </a:p>
        </p:txBody>
      </p:sp>
      <p:sp>
        <p:nvSpPr>
          <p:cNvPr id="65" name="左-右雙向箭號 64"/>
          <p:cNvSpPr/>
          <p:nvPr/>
        </p:nvSpPr>
        <p:spPr>
          <a:xfrm>
            <a:off x="3348038" y="3955379"/>
            <a:ext cx="373062" cy="13652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6" name="文字方塊 65"/>
          <p:cNvSpPr txBox="1">
            <a:spLocks noChangeArrowheads="1"/>
          </p:cNvSpPr>
          <p:nvPr/>
        </p:nvSpPr>
        <p:spPr bwMode="auto">
          <a:xfrm>
            <a:off x="3635375" y="2982242"/>
            <a:ext cx="50165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400"/>
              <a:t>/b/</a:t>
            </a:r>
          </a:p>
          <a:p>
            <a:pPr algn="ctr" eaLnBrk="1" hangingPunct="1"/>
            <a:r>
              <a:rPr lang="en-US" altLang="zh-TW" sz="1400"/>
              <a:t>/p/</a:t>
            </a:r>
          </a:p>
          <a:p>
            <a:pPr algn="ctr" eaLnBrk="1" hangingPunct="1"/>
            <a:r>
              <a:rPr lang="en-US" altLang="zh-TW" sz="1400"/>
              <a:t>/m/</a:t>
            </a:r>
          </a:p>
          <a:p>
            <a:pPr algn="ctr" eaLnBrk="1" hangingPunct="1"/>
            <a:r>
              <a:rPr lang="en-US" altLang="zh-TW" sz="1400"/>
              <a:t>.</a:t>
            </a:r>
          </a:p>
          <a:p>
            <a:pPr algn="ctr" eaLnBrk="1" hangingPunct="1"/>
            <a:r>
              <a:rPr lang="en-US" altLang="zh-TW" sz="1400"/>
              <a:t>.</a:t>
            </a:r>
          </a:p>
          <a:p>
            <a:pPr algn="ctr" eaLnBrk="1" hangingPunct="1"/>
            <a:r>
              <a:rPr lang="en-US" altLang="zh-TW" sz="1400"/>
              <a:t>.</a:t>
            </a:r>
          </a:p>
          <a:p>
            <a:pPr algn="ctr" eaLnBrk="1" hangingPunct="1"/>
            <a:r>
              <a:rPr lang="en-US" altLang="zh-TW" sz="1400"/>
              <a:t>/a/</a:t>
            </a:r>
          </a:p>
          <a:p>
            <a:pPr algn="ctr" eaLnBrk="1" hangingPunct="1"/>
            <a:r>
              <a:rPr lang="en-US" altLang="zh-TW" sz="1400"/>
              <a:t>/i/</a:t>
            </a:r>
          </a:p>
          <a:p>
            <a:pPr algn="ctr" eaLnBrk="1" hangingPunct="1"/>
            <a:r>
              <a:rPr lang="en-US" altLang="zh-TW" sz="1400"/>
              <a:t>/u/</a:t>
            </a:r>
          </a:p>
          <a:p>
            <a:pPr algn="ctr" eaLnBrk="1" hangingPunct="1"/>
            <a:r>
              <a:rPr lang="en-US" altLang="zh-TW" sz="1400"/>
              <a:t>.</a:t>
            </a:r>
          </a:p>
          <a:p>
            <a:pPr algn="ctr" eaLnBrk="1" hangingPunct="1"/>
            <a:r>
              <a:rPr lang="en-US" altLang="zh-TW" sz="1400"/>
              <a:t>.</a:t>
            </a:r>
          </a:p>
        </p:txBody>
      </p:sp>
      <p:sp>
        <p:nvSpPr>
          <p:cNvPr id="67" name="上-下雙向箭號 66"/>
          <p:cNvSpPr/>
          <p:nvPr/>
        </p:nvSpPr>
        <p:spPr>
          <a:xfrm>
            <a:off x="4205345" y="5206299"/>
            <a:ext cx="90769" cy="153352"/>
          </a:xfrm>
          <a:prstGeom prst="upDownArrow">
            <a:avLst/>
          </a:prstGeom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/>
          </a:p>
        </p:txBody>
      </p:sp>
      <p:sp>
        <p:nvSpPr>
          <p:cNvPr id="70" name="文字方塊 69"/>
          <p:cNvSpPr txBox="1">
            <a:spLocks noChangeArrowheads="1"/>
          </p:cNvSpPr>
          <p:nvPr/>
        </p:nvSpPr>
        <p:spPr bwMode="auto">
          <a:xfrm>
            <a:off x="6532563" y="2036218"/>
            <a:ext cx="495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. . .</a:t>
            </a:r>
            <a:endParaRPr lang="zh-TW" altLang="en-US" sz="2000"/>
          </a:p>
          <a:p>
            <a:pPr eaLnBrk="1" hangingPunct="1"/>
            <a:endParaRPr lang="zh-TW" altLang="en-US" sz="2000"/>
          </a:p>
        </p:txBody>
      </p:sp>
      <p:sp>
        <p:nvSpPr>
          <p:cNvPr id="71" name="文字方塊 70"/>
          <p:cNvSpPr txBox="1">
            <a:spLocks noChangeArrowheads="1"/>
          </p:cNvSpPr>
          <p:nvPr/>
        </p:nvSpPr>
        <p:spPr bwMode="auto">
          <a:xfrm>
            <a:off x="4932363" y="2683918"/>
            <a:ext cx="3765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latin typeface="Times New Roman" pitchFamily="18" charset="0"/>
                <a:cs typeface="Times New Roman" pitchFamily="18" charset="0"/>
              </a:rPr>
              <a:t>Simulated scores </a:t>
            </a:r>
          </a:p>
          <a:p>
            <a:pPr algn="ctr" eaLnBrk="1" hangingPunct="1"/>
            <a:r>
              <a:rPr lang="en-US" altLang="zh-TW" b="1">
                <a:latin typeface="Times New Roman" pitchFamily="18" charset="0"/>
                <a:cs typeface="Times New Roman" pitchFamily="18" charset="0"/>
              </a:rPr>
              <a:t>over the script</a:t>
            </a:r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963193"/>
            <a:ext cx="7143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" name="群組 75"/>
          <p:cNvGrpSpPr>
            <a:grpSpLocks/>
          </p:cNvGrpSpPr>
          <p:nvPr/>
        </p:nvGrpSpPr>
        <p:grpSpPr bwMode="auto">
          <a:xfrm>
            <a:off x="5795963" y="3687218"/>
            <a:ext cx="2016125" cy="1865313"/>
            <a:chOff x="6172200" y="1554163"/>
            <a:chExt cx="2743200" cy="1979612"/>
          </a:xfrm>
        </p:grpSpPr>
        <p:sp>
          <p:nvSpPr>
            <p:cNvPr id="77" name="橢圓 76"/>
            <p:cNvSpPr/>
            <p:nvPr/>
          </p:nvSpPr>
          <p:spPr bwMode="auto">
            <a:xfrm>
              <a:off x="7286760" y="1554163"/>
              <a:ext cx="103680" cy="9940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78" name="橢圓 77"/>
            <p:cNvSpPr/>
            <p:nvPr/>
          </p:nvSpPr>
          <p:spPr bwMode="auto">
            <a:xfrm>
              <a:off x="6746760" y="2010738"/>
              <a:ext cx="110159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79" name="橢圓 78"/>
            <p:cNvSpPr/>
            <p:nvPr/>
          </p:nvSpPr>
          <p:spPr bwMode="auto">
            <a:xfrm>
              <a:off x="7286760" y="2094977"/>
              <a:ext cx="103680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0" name="橢圓 79"/>
            <p:cNvSpPr/>
            <p:nvPr/>
          </p:nvSpPr>
          <p:spPr bwMode="auto">
            <a:xfrm>
              <a:off x="7945559" y="2010738"/>
              <a:ext cx="110161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1" name="橢圓 80"/>
            <p:cNvSpPr/>
            <p:nvPr/>
          </p:nvSpPr>
          <p:spPr bwMode="auto">
            <a:xfrm>
              <a:off x="6172200" y="2640844"/>
              <a:ext cx="108000" cy="9940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2" name="橢圓 81"/>
            <p:cNvSpPr/>
            <p:nvPr/>
          </p:nvSpPr>
          <p:spPr bwMode="auto">
            <a:xfrm>
              <a:off x="6632279" y="2731822"/>
              <a:ext cx="103680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3" name="橢圓 82"/>
            <p:cNvSpPr/>
            <p:nvPr/>
          </p:nvSpPr>
          <p:spPr bwMode="auto">
            <a:xfrm>
              <a:off x="7165800" y="2780680"/>
              <a:ext cx="101519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4" name="橢圓 83"/>
            <p:cNvSpPr/>
            <p:nvPr/>
          </p:nvSpPr>
          <p:spPr bwMode="auto">
            <a:xfrm>
              <a:off x="7643159" y="2795843"/>
              <a:ext cx="110161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5" name="橢圓 84"/>
            <p:cNvSpPr/>
            <p:nvPr/>
          </p:nvSpPr>
          <p:spPr bwMode="auto">
            <a:xfrm>
              <a:off x="8006039" y="2780680"/>
              <a:ext cx="110161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6" name="橢圓 85"/>
            <p:cNvSpPr/>
            <p:nvPr/>
          </p:nvSpPr>
          <p:spPr bwMode="auto">
            <a:xfrm>
              <a:off x="8502839" y="2748670"/>
              <a:ext cx="110161" cy="9940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7" name="橢圓 86"/>
            <p:cNvSpPr/>
            <p:nvPr/>
          </p:nvSpPr>
          <p:spPr bwMode="auto">
            <a:xfrm>
              <a:off x="8807400" y="2452149"/>
              <a:ext cx="108000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8" name="橢圓 87"/>
            <p:cNvSpPr/>
            <p:nvPr/>
          </p:nvSpPr>
          <p:spPr bwMode="auto">
            <a:xfrm>
              <a:off x="6323400" y="3318124"/>
              <a:ext cx="110159" cy="99401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89" name="橢圓 88"/>
            <p:cNvSpPr/>
            <p:nvPr/>
          </p:nvSpPr>
          <p:spPr bwMode="auto">
            <a:xfrm>
              <a:off x="6843959" y="3425949"/>
              <a:ext cx="110161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0" name="橢圓 89"/>
            <p:cNvSpPr/>
            <p:nvPr/>
          </p:nvSpPr>
          <p:spPr bwMode="auto">
            <a:xfrm>
              <a:off x="7219799" y="3425949"/>
              <a:ext cx="108000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1" name="橢圓 90"/>
            <p:cNvSpPr/>
            <p:nvPr/>
          </p:nvSpPr>
          <p:spPr bwMode="auto">
            <a:xfrm>
              <a:off x="8623799" y="3434373"/>
              <a:ext cx="110161" cy="99402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2" name="橢圓 91"/>
            <p:cNvSpPr/>
            <p:nvPr/>
          </p:nvSpPr>
          <p:spPr bwMode="auto">
            <a:xfrm>
              <a:off x="8062199" y="3336656"/>
              <a:ext cx="108000" cy="101087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sp>
          <p:nvSpPr>
            <p:cNvPr id="93" name="橢圓 92"/>
            <p:cNvSpPr/>
            <p:nvPr/>
          </p:nvSpPr>
          <p:spPr bwMode="auto">
            <a:xfrm>
              <a:off x="7673399" y="3425949"/>
              <a:ext cx="110161" cy="10445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/>
            </a:p>
          </p:txBody>
        </p:sp>
        <p:cxnSp>
          <p:nvCxnSpPr>
            <p:cNvPr id="94" name="直線接點 93"/>
            <p:cNvCxnSpPr>
              <a:stCxn id="77" idx="3"/>
              <a:endCxn id="78" idx="7"/>
            </p:cNvCxnSpPr>
            <p:nvPr/>
          </p:nvCxnSpPr>
          <p:spPr bwMode="auto">
            <a:xfrm flipH="1">
              <a:off x="6843959" y="1641771"/>
              <a:ext cx="453600" cy="385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>
              <a:stCxn id="77" idx="4"/>
              <a:endCxn id="79" idx="0"/>
            </p:cNvCxnSpPr>
            <p:nvPr/>
          </p:nvCxnSpPr>
          <p:spPr bwMode="auto">
            <a:xfrm>
              <a:off x="7334280" y="1653565"/>
              <a:ext cx="0" cy="441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77" idx="5"/>
              <a:endCxn id="80" idx="1"/>
            </p:cNvCxnSpPr>
            <p:nvPr/>
          </p:nvCxnSpPr>
          <p:spPr bwMode="auto">
            <a:xfrm>
              <a:off x="7377480" y="1641771"/>
              <a:ext cx="587520" cy="385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78" idx="3"/>
              <a:endCxn id="81" idx="7"/>
            </p:cNvCxnSpPr>
            <p:nvPr/>
          </p:nvCxnSpPr>
          <p:spPr bwMode="auto">
            <a:xfrm flipH="1">
              <a:off x="6262920" y="2098346"/>
              <a:ext cx="503279" cy="557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78" idx="4"/>
              <a:endCxn id="82" idx="0"/>
            </p:cNvCxnSpPr>
            <p:nvPr/>
          </p:nvCxnSpPr>
          <p:spPr bwMode="auto">
            <a:xfrm flipH="1">
              <a:off x="6679799" y="2115194"/>
              <a:ext cx="123121" cy="6166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>
              <a:stCxn id="78" idx="5"/>
              <a:endCxn id="83" idx="1"/>
            </p:cNvCxnSpPr>
            <p:nvPr/>
          </p:nvCxnSpPr>
          <p:spPr bwMode="auto">
            <a:xfrm>
              <a:off x="6843959" y="2098346"/>
              <a:ext cx="332640" cy="697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>
              <a:stCxn id="79" idx="3"/>
              <a:endCxn id="82" idx="7"/>
            </p:cNvCxnSpPr>
            <p:nvPr/>
          </p:nvCxnSpPr>
          <p:spPr bwMode="auto">
            <a:xfrm flipH="1">
              <a:off x="6722999" y="2182585"/>
              <a:ext cx="574560" cy="5660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>
              <a:stCxn id="79" idx="4"/>
              <a:endCxn id="83" idx="0"/>
            </p:cNvCxnSpPr>
            <p:nvPr/>
          </p:nvCxnSpPr>
          <p:spPr bwMode="auto">
            <a:xfrm flipH="1">
              <a:off x="7213320" y="2199433"/>
              <a:ext cx="120960" cy="5812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79" idx="5"/>
              <a:endCxn id="84" idx="1"/>
            </p:cNvCxnSpPr>
            <p:nvPr/>
          </p:nvCxnSpPr>
          <p:spPr bwMode="auto">
            <a:xfrm>
              <a:off x="7377480" y="2182585"/>
              <a:ext cx="285120" cy="6301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>
              <a:stCxn id="79" idx="5"/>
              <a:endCxn id="85" idx="1"/>
            </p:cNvCxnSpPr>
            <p:nvPr/>
          </p:nvCxnSpPr>
          <p:spPr bwMode="auto">
            <a:xfrm>
              <a:off x="7377480" y="2182585"/>
              <a:ext cx="648000" cy="613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80" idx="4"/>
              <a:endCxn id="84" idx="7"/>
            </p:cNvCxnSpPr>
            <p:nvPr/>
          </p:nvCxnSpPr>
          <p:spPr bwMode="auto">
            <a:xfrm flipH="1">
              <a:off x="7733879" y="2115194"/>
              <a:ext cx="267840" cy="6974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80" idx="5"/>
              <a:endCxn id="86" idx="1"/>
            </p:cNvCxnSpPr>
            <p:nvPr/>
          </p:nvCxnSpPr>
          <p:spPr bwMode="auto">
            <a:xfrm>
              <a:off x="8042760" y="2098346"/>
              <a:ext cx="473039" cy="6621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>
              <a:stCxn id="80" idx="5"/>
              <a:endCxn id="87" idx="1"/>
            </p:cNvCxnSpPr>
            <p:nvPr/>
          </p:nvCxnSpPr>
          <p:spPr bwMode="auto">
            <a:xfrm>
              <a:off x="8042760" y="2098346"/>
              <a:ext cx="781920" cy="3689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>
              <a:stCxn id="82" idx="4"/>
              <a:endCxn id="88" idx="0"/>
            </p:cNvCxnSpPr>
            <p:nvPr/>
          </p:nvCxnSpPr>
          <p:spPr bwMode="auto">
            <a:xfrm flipH="1">
              <a:off x="6377399" y="2836278"/>
              <a:ext cx="302400" cy="4818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82" idx="4"/>
              <a:endCxn id="90" idx="1"/>
            </p:cNvCxnSpPr>
            <p:nvPr/>
          </p:nvCxnSpPr>
          <p:spPr bwMode="auto">
            <a:xfrm>
              <a:off x="6679799" y="2836278"/>
              <a:ext cx="552960" cy="6048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83" idx="4"/>
              <a:endCxn id="89" idx="0"/>
            </p:cNvCxnSpPr>
            <p:nvPr/>
          </p:nvCxnSpPr>
          <p:spPr bwMode="auto">
            <a:xfrm flipH="1">
              <a:off x="6897960" y="2885136"/>
              <a:ext cx="315360" cy="540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83" idx="4"/>
              <a:endCxn id="93" idx="0"/>
            </p:cNvCxnSpPr>
            <p:nvPr/>
          </p:nvCxnSpPr>
          <p:spPr bwMode="auto">
            <a:xfrm>
              <a:off x="7213320" y="2885136"/>
              <a:ext cx="516239" cy="540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>
              <a:stCxn id="84" idx="4"/>
              <a:endCxn id="90" idx="7"/>
            </p:cNvCxnSpPr>
            <p:nvPr/>
          </p:nvCxnSpPr>
          <p:spPr bwMode="auto">
            <a:xfrm flipH="1">
              <a:off x="7310519" y="2900299"/>
              <a:ext cx="386641" cy="540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85" idx="4"/>
              <a:endCxn id="92" idx="0"/>
            </p:cNvCxnSpPr>
            <p:nvPr/>
          </p:nvCxnSpPr>
          <p:spPr bwMode="auto">
            <a:xfrm>
              <a:off x="8062199" y="2885136"/>
              <a:ext cx="54001" cy="451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>
              <a:stCxn id="85" idx="4"/>
              <a:endCxn id="91" idx="1"/>
            </p:cNvCxnSpPr>
            <p:nvPr/>
          </p:nvCxnSpPr>
          <p:spPr bwMode="auto">
            <a:xfrm>
              <a:off x="8062199" y="2885136"/>
              <a:ext cx="581041" cy="561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cs typeface="Times New Roman" pitchFamily="18" charset="0"/>
              </a:rPr>
              <a:t>Learner Simulation (2/3)</a:t>
            </a:r>
            <a:endParaRPr kumimoji="0" lang="en-US" altLang="zh-TW" smtClean="0"/>
          </a:p>
        </p:txBody>
      </p:sp>
      <p:sp>
        <p:nvSpPr>
          <p:cNvPr id="142" name="矩形 141"/>
          <p:cNvSpPr/>
          <p:nvPr/>
        </p:nvSpPr>
        <p:spPr>
          <a:xfrm>
            <a:off x="0" y="6219825"/>
            <a:ext cx="9144000" cy="6207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altLang="zh-TW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 mixture represents a group of </a:t>
            </a:r>
            <a:r>
              <a:rPr lang="en-US" altLang="zh-TW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learners with a </a:t>
            </a:r>
            <a:r>
              <a:rPr lang="en-US" altLang="zh-TW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specific pronunciation </a:t>
            </a:r>
            <a:r>
              <a:rPr lang="en-US" altLang="zh-TW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endParaRPr lang="zh-TW" alt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文字方塊 133"/>
          <p:cNvSpPr txBox="1">
            <a:spLocks noChangeArrowheads="1"/>
          </p:cNvSpPr>
          <p:nvPr/>
        </p:nvSpPr>
        <p:spPr bwMode="auto">
          <a:xfrm>
            <a:off x="3059113" y="1642518"/>
            <a:ext cx="2898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latin typeface="Times New Roman" pitchFamily="18" charset="0"/>
                <a:cs typeface="Times New Roman" pitchFamily="18" charset="0"/>
              </a:rPr>
              <a:t>Sample</a:t>
            </a:r>
            <a:endParaRPr lang="zh-TW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8562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" grpId="0" animBg="1"/>
      <p:bldP spid="8" grpId="0" animBg="1"/>
      <p:bldP spid="12" grpId="0"/>
      <p:bldP spid="13" grpId="0" animBg="1"/>
      <p:bldP spid="14" grpId="0"/>
      <p:bldP spid="19" grpId="0" animBg="1"/>
      <p:bldP spid="21" grpId="0" animBg="1"/>
      <p:bldP spid="22" grpId="0"/>
      <p:bldP spid="23" grpId="0"/>
      <p:bldP spid="46" grpId="0"/>
      <p:bldP spid="63" grpId="0"/>
      <p:bldP spid="64" grpId="0"/>
      <p:bldP spid="65" grpId="0" animBg="1"/>
      <p:bldP spid="66" grpId="0"/>
      <p:bldP spid="70" grpId="0"/>
      <p:bldP spid="71" grpId="0"/>
      <p:bldP spid="142" grpId="0" animBg="1"/>
      <p:bldP spid="142" grpId="1" animBg="1"/>
      <p:bldP spid="1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907200"/>
                <a:ext cx="9144000" cy="1483483"/>
              </a:xfrm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0" lang="en-US" altLang="zh-TW" sz="2800" b="1" dirty="0" smtClean="0">
                    <a:latin typeface="Times New Roman" pitchFamily="18" charset="0"/>
                    <a:cs typeface="Times New Roman" pitchFamily="18" charset="0"/>
                  </a:rPr>
                  <a:t>Simulation of Incremental Pronunciation Improvement </a:t>
                </a:r>
              </a:p>
              <a:p>
                <a:pPr lvl="1" eaLnBrk="1" hangingPunct="1"/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Gaussian random variables: C, </a:t>
                </a:r>
                <a:r>
                  <a:rPr kumimoji="0" lang="el-GR" altLang="zh-TW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l-GR" altLang="zh-TW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TW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~ N(</a:t>
                </a:r>
                <a14:m>
                  <m:oMath xmlns:m="http://schemas.openxmlformats.org/officeDocument/2006/math">
                    <m:r>
                      <a:rPr kumimoji="0" lang="en-US" altLang="zh-TW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⋅</m:t>
                    </m:r>
                  </m:oMath>
                </a14:m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⋅</m:t>
                    </m:r>
                  </m:oMath>
                </a14:m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2" eaLnBrk="1" hangingPunct="1">
                  <a:buFont typeface="Wingdings 2" pitchFamily="18" charset="2"/>
                  <a:buNone/>
                </a:pPr>
                <a:r>
                  <a:rPr kumimoji="0" lang="en-US" altLang="zh-TW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(learning rate increases when </a:t>
                </a:r>
                <a:r>
                  <a:rPr kumimoji="0" lang="en-US" altLang="zh-TW" dirty="0" smtClean="0">
                    <a:latin typeface="Times New Roman" pitchFamily="18" charset="0"/>
                    <a:cs typeface="Times New Roman" pitchFamily="18" charset="0"/>
                  </a:rPr>
                  <a:t>overall performance is better)</a:t>
                </a:r>
                <a:endParaRPr kumimoji="0" lang="en-US" altLang="zh-TW" sz="2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0722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7200"/>
                <a:ext cx="9144000" cy="1483483"/>
              </a:xfrm>
              <a:blipFill rotWithShape="1">
                <a:blip r:embed="rId4"/>
                <a:stretch>
                  <a:fillRect l="-1133" t="-4115" b="-8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cs typeface="Times New Roman" pitchFamily="18" charset="0"/>
              </a:rPr>
              <a:t>Learner Simulation (3/3)</a:t>
            </a:r>
          </a:p>
        </p:txBody>
      </p:sp>
      <p:sp>
        <p:nvSpPr>
          <p:cNvPr id="30724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FBB0355B-E66B-481A-B172-8923E45BF245}" type="slidenum">
              <a:rPr kumimoji="0" lang="zh-TW" altLang="en-US" sz="1600">
                <a:solidFill>
                  <a:srgbClr val="FFFFFF"/>
                </a:solidFill>
              </a:rPr>
              <a:pPr eaLnBrk="1" hangingPunct="1"/>
              <a:t>32</a:t>
            </a:fld>
            <a:endParaRPr kumimoji="0" lang="zh-TW" altLang="en-US" sz="1600">
              <a:solidFill>
                <a:srgbClr val="FFFFFF"/>
              </a:solidFill>
            </a:endParaRPr>
          </a:p>
        </p:txBody>
      </p:sp>
      <p:grpSp>
        <p:nvGrpSpPr>
          <p:cNvPr id="5" name="群組 4"/>
          <p:cNvGrpSpPr>
            <a:grpSpLocks/>
          </p:cNvGrpSpPr>
          <p:nvPr/>
        </p:nvGrpSpPr>
        <p:grpSpPr bwMode="auto">
          <a:xfrm>
            <a:off x="1149864" y="2884540"/>
            <a:ext cx="7994134" cy="3710773"/>
            <a:chOff x="1907704" y="3596082"/>
            <a:chExt cx="7993655" cy="3710773"/>
          </a:xfrm>
        </p:grpSpPr>
        <p:pic>
          <p:nvPicPr>
            <p:cNvPr id="30729" name="圖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950" y="3942872"/>
              <a:ext cx="751362" cy="59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直線箭頭接點 15"/>
            <p:cNvCxnSpPr>
              <a:cxnSpLocks noChangeShapeType="1"/>
            </p:cNvCxnSpPr>
            <p:nvPr/>
          </p:nvCxnSpPr>
          <p:spPr bwMode="auto">
            <a:xfrm flipV="1">
              <a:off x="2517267" y="5185618"/>
              <a:ext cx="815926" cy="78898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51500" dist="25400" dir="5400000" rotWithShape="0">
                <a:srgbClr val="80808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31" name="群組 16"/>
            <p:cNvGrpSpPr>
              <a:grpSpLocks/>
            </p:cNvGrpSpPr>
            <p:nvPr/>
          </p:nvGrpSpPr>
          <p:grpSpPr bwMode="auto">
            <a:xfrm>
              <a:off x="2260764" y="5305120"/>
              <a:ext cx="1149493" cy="747751"/>
              <a:chOff x="6970038" y="4768735"/>
              <a:chExt cx="1514356" cy="1253334"/>
            </a:xfrm>
          </p:grpSpPr>
          <p:sp>
            <p:nvSpPr>
              <p:cNvPr id="63" name="多重文件 62"/>
              <p:cNvSpPr>
                <a:spLocks noChangeArrowheads="1"/>
              </p:cNvSpPr>
              <p:nvPr/>
            </p:nvSpPr>
            <p:spPr bwMode="auto">
              <a:xfrm>
                <a:off x="7245221" y="4767997"/>
                <a:ext cx="1240120" cy="995165"/>
              </a:xfrm>
              <a:prstGeom prst="flowChartMulti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25400" dir="5400000" rotWithShape="0">
                  <a:srgbClr val="80808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1400" dirty="0">
                  <a:latin typeface="Times New Roman"/>
                  <a:ea typeface="+mn-ea"/>
                  <a:cs typeface="Times New Roman"/>
                </a:endParaRPr>
              </a:p>
            </p:txBody>
          </p:sp>
          <p:sp>
            <p:nvSpPr>
              <p:cNvPr id="64" name="多重文件 63"/>
              <p:cNvSpPr>
                <a:spLocks noChangeArrowheads="1"/>
              </p:cNvSpPr>
              <p:nvPr/>
            </p:nvSpPr>
            <p:spPr bwMode="auto">
              <a:xfrm>
                <a:off x="6969174" y="5026103"/>
                <a:ext cx="1238030" cy="995165"/>
              </a:xfrm>
              <a:prstGeom prst="flowChartMulti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25400" dir="5400000" rotWithShape="0">
                  <a:srgbClr val="80808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TW" altLang="en-US" sz="1400" dirty="0">
                  <a:latin typeface="Times New Roman"/>
                  <a:ea typeface="+mn-ea"/>
                  <a:cs typeface="Times New Roman"/>
                </a:endParaRPr>
              </a:p>
            </p:txBody>
          </p:sp>
          <p:grpSp>
            <p:nvGrpSpPr>
              <p:cNvPr id="30763" name="群組 64"/>
              <p:cNvGrpSpPr>
                <a:grpSpLocks/>
              </p:cNvGrpSpPr>
              <p:nvPr/>
            </p:nvGrpSpPr>
            <p:grpSpPr bwMode="auto">
              <a:xfrm>
                <a:off x="7100062" y="5326093"/>
                <a:ext cx="814034" cy="454094"/>
                <a:chOff x="-1021277" y="1550266"/>
                <a:chExt cx="1008063" cy="936625"/>
              </a:xfrm>
            </p:grpSpPr>
            <p:cxnSp>
              <p:nvCxnSpPr>
                <p:cNvPr id="66" name="直線接點 65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1518753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7" name="直線接點 66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1590104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" name="直線接點 67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1732801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直線接點 68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1880986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直線接點 69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1952336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直線接點 70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2034660"/>
                  <a:ext cx="867560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" name="直線接點 71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2270661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直線接點 72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2413359"/>
                  <a:ext cx="1012585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直線接點 73"/>
                <p:cNvCxnSpPr>
                  <a:cxnSpLocks noChangeShapeType="1"/>
                </p:cNvCxnSpPr>
                <p:nvPr/>
              </p:nvCxnSpPr>
              <p:spPr bwMode="auto">
                <a:xfrm>
                  <a:off x="-1035748" y="2484706"/>
                  <a:ext cx="65261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18" name="直線箭頭接點 17"/>
            <p:cNvCxnSpPr>
              <a:cxnSpLocks noChangeShapeType="1"/>
            </p:cNvCxnSpPr>
            <p:nvPr/>
          </p:nvCxnSpPr>
          <p:spPr bwMode="auto">
            <a:xfrm flipH="1">
              <a:off x="3376053" y="5204668"/>
              <a:ext cx="825451" cy="8858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51500" dist="25400" dir="5400000" rotWithShape="0">
                <a:srgbClr val="80808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線箭頭接點 18"/>
            <p:cNvCxnSpPr>
              <a:cxnSpLocks noChangeShapeType="1"/>
            </p:cNvCxnSpPr>
            <p:nvPr/>
          </p:nvCxnSpPr>
          <p:spPr bwMode="auto">
            <a:xfrm flipV="1">
              <a:off x="2469645" y="5879355"/>
              <a:ext cx="214299" cy="21113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51500" dist="25400" dir="5400000" rotWithShape="0">
                <a:srgbClr val="80808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線接點 26"/>
            <p:cNvCxnSpPr>
              <a:cxnSpLocks noChangeShapeType="1"/>
            </p:cNvCxnSpPr>
            <p:nvPr/>
          </p:nvCxnSpPr>
          <p:spPr bwMode="auto">
            <a:xfrm>
              <a:off x="2479170" y="6082555"/>
              <a:ext cx="896883" cy="4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1500" dist="25400" dir="5400000" rotWithShape="0">
                <a:srgbClr val="80808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線接點 27"/>
            <p:cNvCxnSpPr>
              <a:cxnSpLocks noChangeShapeType="1"/>
            </p:cNvCxnSpPr>
            <p:nvPr/>
          </p:nvCxnSpPr>
          <p:spPr bwMode="auto">
            <a:xfrm>
              <a:off x="3312557" y="5195143"/>
              <a:ext cx="898471" cy="6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51500" dist="25400" dir="5400000" rotWithShape="0">
                <a:srgbClr val="80808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文字方塊 28"/>
            <p:cNvSpPr txBox="1">
              <a:spLocks noChangeArrowheads="1"/>
            </p:cNvSpPr>
            <p:nvPr/>
          </p:nvSpPr>
          <p:spPr bwMode="auto">
            <a:xfrm>
              <a:off x="1907704" y="6095125"/>
              <a:ext cx="2147975" cy="646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 dirty="0">
                  <a:latin typeface="Times New Roman" pitchFamily="18" charset="0"/>
                  <a:cs typeface="Times New Roman" pitchFamily="18" charset="0"/>
                </a:rPr>
                <a:t>Recursive </a:t>
              </a:r>
            </a:p>
            <a:p>
              <a:pPr algn="ctr" eaLnBrk="1" hangingPunct="1"/>
              <a:r>
                <a:rPr lang="en-US" altLang="zh-TW" sz="1800" b="1" dirty="0">
                  <a:latin typeface="Times New Roman" pitchFamily="18" charset="0"/>
                  <a:cs typeface="Times New Roman" pitchFamily="18" charset="0"/>
                </a:rPr>
                <a:t>Dialogue Script</a:t>
              </a:r>
              <a:endParaRPr lang="zh-TW" altLang="en-US" sz="1800" b="1" dirty="0">
                <a:latin typeface="Times New Roman" pitchFamily="18" charset="0"/>
                <a:ea typeface="BiauKai" pitchFamily="-84" charset="-120"/>
              </a:endParaRPr>
            </a:p>
          </p:txBody>
        </p:sp>
        <p:sp>
          <p:nvSpPr>
            <p:cNvPr id="30737" name="文字方塊 29"/>
            <p:cNvSpPr txBox="1">
              <a:spLocks noChangeArrowheads="1"/>
            </p:cNvSpPr>
            <p:nvPr/>
          </p:nvSpPr>
          <p:spPr bwMode="auto">
            <a:xfrm>
              <a:off x="1947356" y="3596082"/>
              <a:ext cx="2200084" cy="369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 dirty="0" smtClean="0">
                  <a:latin typeface="Times New Roman" pitchFamily="18" charset="0"/>
                  <a:cs typeface="Times New Roman" pitchFamily="18" charset="0"/>
                </a:rPr>
                <a:t>Simulated </a:t>
              </a:r>
              <a:r>
                <a:rPr lang="en-US" altLang="zh-TW" sz="1800" b="1" dirty="0">
                  <a:latin typeface="Times New Roman" pitchFamily="18" charset="0"/>
                  <a:cs typeface="Times New Roman" pitchFamily="18" charset="0"/>
                </a:rPr>
                <a:t>Learner</a:t>
              </a:r>
            </a:p>
          </p:txBody>
        </p:sp>
        <p:grpSp>
          <p:nvGrpSpPr>
            <p:cNvPr id="30738" name="群組 31"/>
            <p:cNvGrpSpPr>
              <a:grpSpLocks/>
            </p:cNvGrpSpPr>
            <p:nvPr/>
          </p:nvGrpSpPr>
          <p:grpSpPr bwMode="auto">
            <a:xfrm>
              <a:off x="4201504" y="5798106"/>
              <a:ext cx="5699855" cy="1508749"/>
              <a:chOff x="4037748" y="4651032"/>
              <a:chExt cx="7509064" cy="2345733"/>
            </a:xfrm>
          </p:grpSpPr>
          <p:sp>
            <p:nvSpPr>
              <p:cNvPr id="30754" name="文字方塊 55"/>
              <p:cNvSpPr txBox="1">
                <a:spLocks noChangeArrowheads="1"/>
              </p:cNvSpPr>
              <p:nvPr/>
            </p:nvSpPr>
            <p:spPr bwMode="auto">
              <a:xfrm>
                <a:off x="4145917" y="4651032"/>
                <a:ext cx="6690126" cy="669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200" b="1" dirty="0">
                    <a:latin typeface="Times New Roman" pitchFamily="18" charset="0"/>
                    <a:ea typeface="BiauKai" pitchFamily="-84" charset="-120"/>
                  </a:rPr>
                  <a:t>When a unit is </a:t>
                </a:r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practiced C times:</a:t>
                </a:r>
              </a:p>
            </p:txBody>
          </p:sp>
          <p:sp>
            <p:nvSpPr>
              <p:cNvPr id="30759" name="文字方塊 60"/>
              <p:cNvSpPr txBox="1">
                <a:spLocks noChangeArrowheads="1"/>
              </p:cNvSpPr>
              <p:nvPr/>
            </p:nvSpPr>
            <p:spPr bwMode="auto">
              <a:xfrm>
                <a:off x="4037748" y="5274104"/>
                <a:ext cx="7509064" cy="1722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 its </a:t>
                </a:r>
                <a:r>
                  <a:rPr lang="en-US" altLang="zh-TW" sz="2200" b="1" dirty="0" smtClean="0">
                    <a:latin typeface="Times New Roman" pitchFamily="18" charset="0"/>
                    <a:ea typeface="BiauKai" pitchFamily="-84" charset="-120"/>
                  </a:rPr>
                  <a:t>mean </a:t>
                </a:r>
                <a:r>
                  <a:rPr lang="en-US" altLang="zh-TW" sz="2200" b="1" dirty="0">
                    <a:latin typeface="Times New Roman" pitchFamily="18" charset="0"/>
                    <a:ea typeface="BiauKai" pitchFamily="-84" charset="-120"/>
                  </a:rPr>
                  <a:t>value 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increased </a:t>
                </a:r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by </a:t>
                </a:r>
                <a:r>
                  <a:rPr lang="el-GR" altLang="zh-TW" sz="2200" b="1" dirty="0" smtClean="0">
                    <a:latin typeface="Times New Roman"/>
                    <a:cs typeface="Times New Roman"/>
                  </a:rPr>
                  <a:t>α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better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eaLnBrk="1" hangingPunct="1"/>
                <a:r>
                  <a:rPr lang="en-US" altLang="zh-TW" sz="2200" b="1" dirty="0" smtClean="0">
                    <a:latin typeface="Times New Roman" pitchFamily="18" charset="0"/>
                    <a:ea typeface="BiauKai" pitchFamily="-84" charset="-120"/>
                  </a:rPr>
                  <a:t>      variance value 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decreased </a:t>
                </a:r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by </a:t>
                </a:r>
                <a:r>
                  <a:rPr lang="el-GR" altLang="zh-TW" sz="2200" b="1" dirty="0" smtClean="0">
                    <a:latin typeface="Times New Roman"/>
                    <a:cs typeface="Times New Roman"/>
                  </a:rPr>
                  <a:t>β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more </a:t>
                </a:r>
                <a:endParaRPr lang="en-US" altLang="zh-TW" sz="22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/>
                <a:r>
                  <a:rPr lang="en-US" altLang="zh-TW" sz="2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TW" sz="2200" b="1" dirty="0" smtClean="0">
                    <a:latin typeface="Times New Roman" pitchFamily="18" charset="0"/>
                    <a:cs typeface="Times New Roman" pitchFamily="18" charset="0"/>
                  </a:rPr>
                  <a:t>     stable)</a:t>
                </a:r>
                <a:endParaRPr lang="zh-TW" altLang="en-US" sz="2200" b="1" dirty="0">
                  <a:latin typeface="Times New Roman" pitchFamily="18" charset="0"/>
                  <a:ea typeface="BiauKai" pitchFamily="-84" charset="-120"/>
                </a:endParaRPr>
              </a:p>
            </p:txBody>
          </p:sp>
        </p:grpSp>
        <p:sp>
          <p:nvSpPr>
            <p:cNvPr id="33" name="向右箭號 32"/>
            <p:cNvSpPr>
              <a:spLocks/>
            </p:cNvSpPr>
            <p:nvPr/>
          </p:nvSpPr>
          <p:spPr bwMode="auto">
            <a:xfrm>
              <a:off x="3563367" y="3972768"/>
              <a:ext cx="749255" cy="547687"/>
            </a:xfrm>
            <a:custGeom>
              <a:avLst/>
              <a:gdLst>
                <a:gd name="T0" fmla="*/ 0 w 749255"/>
                <a:gd name="T1" fmla="*/ 158939 h 547687"/>
                <a:gd name="T2" fmla="*/ 17115 w 749255"/>
                <a:gd name="T3" fmla="*/ 158939 h 547687"/>
                <a:gd name="T4" fmla="*/ 17115 w 749255"/>
                <a:gd name="T5" fmla="*/ 388748 h 547687"/>
                <a:gd name="T6" fmla="*/ 0 w 749255"/>
                <a:gd name="T7" fmla="*/ 388748 h 547687"/>
                <a:gd name="T8" fmla="*/ 0 w 749255"/>
                <a:gd name="T9" fmla="*/ 158939 h 547687"/>
                <a:gd name="T10" fmla="*/ 34230 w 749255"/>
                <a:gd name="T11" fmla="*/ 158939 h 547687"/>
                <a:gd name="T12" fmla="*/ 68461 w 749255"/>
                <a:gd name="T13" fmla="*/ 158939 h 547687"/>
                <a:gd name="T14" fmla="*/ 68461 w 749255"/>
                <a:gd name="T15" fmla="*/ 388748 h 547687"/>
                <a:gd name="T16" fmla="*/ 34230 w 749255"/>
                <a:gd name="T17" fmla="*/ 388748 h 547687"/>
                <a:gd name="T18" fmla="*/ 34230 w 749255"/>
                <a:gd name="T19" fmla="*/ 158939 h 547687"/>
                <a:gd name="T20" fmla="*/ 85576 w 749255"/>
                <a:gd name="T21" fmla="*/ 158939 h 547687"/>
                <a:gd name="T22" fmla="*/ 475412 w 749255"/>
                <a:gd name="T23" fmla="*/ 158939 h 547687"/>
                <a:gd name="T24" fmla="*/ 475412 w 749255"/>
                <a:gd name="T25" fmla="*/ 0 h 547687"/>
                <a:gd name="T26" fmla="*/ 749255 w 749255"/>
                <a:gd name="T27" fmla="*/ 273844 h 547687"/>
                <a:gd name="T28" fmla="*/ 475412 w 749255"/>
                <a:gd name="T29" fmla="*/ 547687 h 547687"/>
                <a:gd name="T30" fmla="*/ 475412 w 749255"/>
                <a:gd name="T31" fmla="*/ 388748 h 547687"/>
                <a:gd name="T32" fmla="*/ 85576 w 749255"/>
                <a:gd name="T33" fmla="*/ 388748 h 547687"/>
                <a:gd name="T34" fmla="*/ 85576 w 749255"/>
                <a:gd name="T35" fmla="*/ 158939 h 54768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49255" h="547687">
                  <a:moveTo>
                    <a:pt x="0" y="158939"/>
                  </a:moveTo>
                  <a:lnTo>
                    <a:pt x="17115" y="158939"/>
                  </a:lnTo>
                  <a:lnTo>
                    <a:pt x="17115" y="388748"/>
                  </a:lnTo>
                  <a:lnTo>
                    <a:pt x="0" y="388748"/>
                  </a:lnTo>
                  <a:lnTo>
                    <a:pt x="0" y="158939"/>
                  </a:lnTo>
                  <a:close/>
                  <a:moveTo>
                    <a:pt x="34230" y="158939"/>
                  </a:moveTo>
                  <a:lnTo>
                    <a:pt x="68461" y="158939"/>
                  </a:lnTo>
                  <a:lnTo>
                    <a:pt x="68461" y="388748"/>
                  </a:lnTo>
                  <a:lnTo>
                    <a:pt x="34230" y="388748"/>
                  </a:lnTo>
                  <a:lnTo>
                    <a:pt x="34230" y="158939"/>
                  </a:lnTo>
                  <a:close/>
                  <a:moveTo>
                    <a:pt x="85576" y="158939"/>
                  </a:moveTo>
                  <a:lnTo>
                    <a:pt x="475412" y="158939"/>
                  </a:lnTo>
                  <a:lnTo>
                    <a:pt x="475412" y="0"/>
                  </a:lnTo>
                  <a:lnTo>
                    <a:pt x="749255" y="273844"/>
                  </a:lnTo>
                  <a:lnTo>
                    <a:pt x="475412" y="547687"/>
                  </a:lnTo>
                  <a:lnTo>
                    <a:pt x="475412" y="388748"/>
                  </a:lnTo>
                  <a:lnTo>
                    <a:pt x="85576" y="388748"/>
                  </a:lnTo>
                  <a:lnTo>
                    <a:pt x="85576" y="158939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round/>
              <a:headEnd/>
              <a:tailEnd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5" name="上-下雙向箭號 34"/>
            <p:cNvSpPr>
              <a:spLocks noChangeArrowheads="1"/>
            </p:cNvSpPr>
            <p:nvPr/>
          </p:nvSpPr>
          <p:spPr bwMode="auto">
            <a:xfrm>
              <a:off x="2866497" y="4563318"/>
              <a:ext cx="393676" cy="587375"/>
            </a:xfrm>
            <a:prstGeom prst="upDownArrow">
              <a:avLst>
                <a:gd name="adj1" fmla="val 50000"/>
                <a:gd name="adj2" fmla="val 4999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25400" dir="5400000" rotWithShape="0">
                <a:srgbClr val="80808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TW" altLang="en-US" sz="1400">
                <a:solidFill>
                  <a:schemeClr val="lt1"/>
                </a:solidFill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121" name="向右箭號 120"/>
            <p:cNvSpPr>
              <a:spLocks/>
            </p:cNvSpPr>
            <p:nvPr/>
          </p:nvSpPr>
          <p:spPr bwMode="auto">
            <a:xfrm>
              <a:off x="3563367" y="5699968"/>
              <a:ext cx="749255" cy="549275"/>
            </a:xfrm>
            <a:custGeom>
              <a:avLst/>
              <a:gdLst>
                <a:gd name="T0" fmla="*/ 0 w 749255"/>
                <a:gd name="T1" fmla="*/ 159400 h 549275"/>
                <a:gd name="T2" fmla="*/ 17165 w 749255"/>
                <a:gd name="T3" fmla="*/ 159400 h 549275"/>
                <a:gd name="T4" fmla="*/ 17165 w 749255"/>
                <a:gd name="T5" fmla="*/ 389875 h 549275"/>
                <a:gd name="T6" fmla="*/ 0 w 749255"/>
                <a:gd name="T7" fmla="*/ 389875 h 549275"/>
                <a:gd name="T8" fmla="*/ 0 w 749255"/>
                <a:gd name="T9" fmla="*/ 159400 h 549275"/>
                <a:gd name="T10" fmla="*/ 34330 w 749255"/>
                <a:gd name="T11" fmla="*/ 159400 h 549275"/>
                <a:gd name="T12" fmla="*/ 68659 w 749255"/>
                <a:gd name="T13" fmla="*/ 159400 h 549275"/>
                <a:gd name="T14" fmla="*/ 68659 w 749255"/>
                <a:gd name="T15" fmla="*/ 389875 h 549275"/>
                <a:gd name="T16" fmla="*/ 34330 w 749255"/>
                <a:gd name="T17" fmla="*/ 389875 h 549275"/>
                <a:gd name="T18" fmla="*/ 34330 w 749255"/>
                <a:gd name="T19" fmla="*/ 159400 h 549275"/>
                <a:gd name="T20" fmla="*/ 85824 w 749255"/>
                <a:gd name="T21" fmla="*/ 159400 h 549275"/>
                <a:gd name="T22" fmla="*/ 474618 w 749255"/>
                <a:gd name="T23" fmla="*/ 159400 h 549275"/>
                <a:gd name="T24" fmla="*/ 474618 w 749255"/>
                <a:gd name="T25" fmla="*/ 0 h 549275"/>
                <a:gd name="T26" fmla="*/ 749255 w 749255"/>
                <a:gd name="T27" fmla="*/ 274638 h 549275"/>
                <a:gd name="T28" fmla="*/ 474618 w 749255"/>
                <a:gd name="T29" fmla="*/ 549275 h 549275"/>
                <a:gd name="T30" fmla="*/ 474618 w 749255"/>
                <a:gd name="T31" fmla="*/ 389875 h 549275"/>
                <a:gd name="T32" fmla="*/ 85824 w 749255"/>
                <a:gd name="T33" fmla="*/ 389875 h 549275"/>
                <a:gd name="T34" fmla="*/ 85824 w 749255"/>
                <a:gd name="T35" fmla="*/ 159400 h 5492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49255" h="549275">
                  <a:moveTo>
                    <a:pt x="0" y="159400"/>
                  </a:moveTo>
                  <a:lnTo>
                    <a:pt x="17165" y="159400"/>
                  </a:lnTo>
                  <a:lnTo>
                    <a:pt x="17165" y="389875"/>
                  </a:lnTo>
                  <a:lnTo>
                    <a:pt x="0" y="389875"/>
                  </a:lnTo>
                  <a:lnTo>
                    <a:pt x="0" y="159400"/>
                  </a:lnTo>
                  <a:close/>
                  <a:moveTo>
                    <a:pt x="34330" y="159400"/>
                  </a:moveTo>
                  <a:lnTo>
                    <a:pt x="68659" y="159400"/>
                  </a:lnTo>
                  <a:lnTo>
                    <a:pt x="68659" y="389875"/>
                  </a:lnTo>
                  <a:lnTo>
                    <a:pt x="34330" y="389875"/>
                  </a:lnTo>
                  <a:lnTo>
                    <a:pt x="34330" y="159400"/>
                  </a:lnTo>
                  <a:close/>
                  <a:moveTo>
                    <a:pt x="85824" y="159400"/>
                  </a:moveTo>
                  <a:lnTo>
                    <a:pt x="474618" y="159400"/>
                  </a:lnTo>
                  <a:lnTo>
                    <a:pt x="474618" y="0"/>
                  </a:lnTo>
                  <a:lnTo>
                    <a:pt x="749255" y="274638"/>
                  </a:lnTo>
                  <a:lnTo>
                    <a:pt x="474618" y="549275"/>
                  </a:lnTo>
                  <a:lnTo>
                    <a:pt x="474618" y="389875"/>
                  </a:lnTo>
                  <a:lnTo>
                    <a:pt x="85824" y="389875"/>
                  </a:lnTo>
                  <a:lnTo>
                    <a:pt x="85824" y="15940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round/>
              <a:headEnd/>
              <a:tailEnd/>
            </a:ln>
            <a:effectLst>
              <a:outerShdw blurRad="50800" dist="254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zh-TW" altLang="en-US"/>
            </a:p>
          </p:txBody>
        </p:sp>
      </p:grpSp>
      <p:grpSp>
        <p:nvGrpSpPr>
          <p:cNvPr id="45" name="群組 44"/>
          <p:cNvGrpSpPr>
            <a:grpSpLocks noChangeAspect="1"/>
          </p:cNvGrpSpPr>
          <p:nvPr/>
        </p:nvGrpSpPr>
        <p:grpSpPr>
          <a:xfrm>
            <a:off x="4010048" y="2471129"/>
            <a:ext cx="2650184" cy="2363188"/>
            <a:chOff x="1715416" y="2382774"/>
            <a:chExt cx="3312733" cy="2953985"/>
          </a:xfrm>
        </p:grpSpPr>
        <p:grpSp>
          <p:nvGrpSpPr>
            <p:cNvPr id="46" name="群組 45"/>
            <p:cNvGrpSpPr>
              <a:grpSpLocks noChangeAspect="1"/>
            </p:cNvGrpSpPr>
            <p:nvPr/>
          </p:nvGrpSpPr>
          <p:grpSpPr>
            <a:xfrm>
              <a:off x="1715416" y="2382774"/>
              <a:ext cx="3312733" cy="2953985"/>
              <a:chOff x="3557495" y="2828225"/>
              <a:chExt cx="2208480" cy="1969323"/>
            </a:xfrm>
          </p:grpSpPr>
          <p:sp>
            <p:nvSpPr>
              <p:cNvPr id="52" name="文字方塊 13"/>
              <p:cNvSpPr txBox="1">
                <a:spLocks noChangeArrowheads="1"/>
              </p:cNvSpPr>
              <p:nvPr/>
            </p:nvSpPr>
            <p:spPr bwMode="auto">
              <a:xfrm rot="2154450">
                <a:off x="4138664" y="4089759"/>
                <a:ext cx="1498026" cy="707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000" dirty="0">
                    <a:latin typeface="Times New Roman" pitchFamily="18" charset="0"/>
                    <a:cs typeface="Times New Roman" pitchFamily="18" charset="0"/>
                  </a:rPr>
                  <a:t>. .        . . .</a:t>
                </a:r>
                <a:endParaRPr lang="zh-TW" alt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/>
                <a:endParaRPr lang="zh-TW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3" name="群組 33"/>
              <p:cNvGrpSpPr>
                <a:grpSpLocks/>
              </p:cNvGrpSpPr>
              <p:nvPr/>
            </p:nvGrpSpPr>
            <p:grpSpPr bwMode="auto">
              <a:xfrm>
                <a:off x="3557495" y="2828225"/>
                <a:ext cx="2208480" cy="1878012"/>
                <a:chOff x="4142415" y="1135655"/>
                <a:chExt cx="2909306" cy="3147808"/>
              </a:xfrm>
            </p:grpSpPr>
            <p:sp>
              <p:nvSpPr>
                <p:cNvPr id="54" name="文字方塊 42"/>
                <p:cNvSpPr txBox="1">
                  <a:spLocks noChangeArrowheads="1"/>
                </p:cNvSpPr>
                <p:nvPr/>
              </p:nvSpPr>
              <p:spPr bwMode="auto">
                <a:xfrm>
                  <a:off x="4710874" y="1490547"/>
                  <a:ext cx="1973397" cy="7910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lang="en-US" altLang="zh-TW" sz="2000" dirty="0" smtClean="0">
                      <a:latin typeface="Times New Roman" pitchFamily="18" charset="0"/>
                      <a:cs typeface="Times New Roman" pitchFamily="18" charset="0"/>
                    </a:rPr>
                    <a:t>    . .              . </a:t>
                  </a:r>
                  <a:r>
                    <a:rPr lang="en-US" altLang="zh-TW" sz="2000" dirty="0">
                      <a:latin typeface="Times New Roman" pitchFamily="18" charset="0"/>
                      <a:cs typeface="Times New Roman" pitchFamily="18" charset="0"/>
                    </a:rPr>
                    <a:t>.</a:t>
                  </a:r>
                  <a:endParaRPr lang="zh-TW" altLang="en-US" sz="2000" dirty="0">
                    <a:latin typeface="Times New Roman" pitchFamily="18" charset="0"/>
                    <a:cs typeface="Times New Roman" pitchFamily="18" charset="0"/>
                  </a:endParaRPr>
                </a:p>
                <a:p>
                  <a:pPr eaLnBrk="1" hangingPunct="1"/>
                  <a:endParaRPr lang="zh-TW" altLang="en-US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44414" y="1551695"/>
                      <a:ext cx="651385" cy="543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eaLnBrk="1" hangingPunct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l-GR" altLang="zh-TW" sz="1800" b="1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zh-TW" altLang="el-GR" sz="1800" b="0" i="1" smtClean="0">
                                    <a:latin typeface="Cambria Math"/>
                                    <a:cs typeface="Times New Roman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/</m:t>
                                </m:r>
                                <m:r>
                                  <a:rPr lang="en-US" altLang="zh-TW" sz="18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800" dirty="0">
                                    <a:latin typeface="Times New Roman" pitchFamily="18" charset="0"/>
                                    <a:cs typeface="Times New Roman" pitchFamily="18" charset="0"/>
                                  </a:rPr>
                                  <m:t>/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sz="1800" b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文字方塊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44414" y="1551695"/>
                      <a:ext cx="651385" cy="543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7813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文字方塊 44"/>
                <p:cNvSpPr txBox="1">
                  <a:spLocks noChangeArrowheads="1"/>
                </p:cNvSpPr>
                <p:nvPr/>
              </p:nvSpPr>
              <p:spPr bwMode="auto">
                <a:xfrm>
                  <a:off x="4211643" y="1234771"/>
                  <a:ext cx="1510450" cy="515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latin typeface="Times New Roman" pitchFamily="18" charset="0"/>
                      <a:cs typeface="Times New Roman" pitchFamily="18" charset="0"/>
                    </a:rPr>
                    <a:t>Mean vector</a:t>
                  </a:r>
                  <a:endParaRPr lang="zh-TW" altLang="en-US" sz="1400" b="1" dirty="0">
                    <a:latin typeface="Times New Roman" pitchFamily="18" charset="0"/>
                    <a:ea typeface="BiauKai" pitchFamily="-84" charset="-120"/>
                  </a:endParaRPr>
                </a:p>
              </p:txBody>
            </p:sp>
            <p:sp>
              <p:nvSpPr>
                <p:cNvPr id="58" name="文字方塊 45"/>
                <p:cNvSpPr txBox="1">
                  <a:spLocks noChangeArrowheads="1"/>
                </p:cNvSpPr>
                <p:nvPr/>
              </p:nvSpPr>
              <p:spPr bwMode="auto">
                <a:xfrm>
                  <a:off x="4142415" y="2071274"/>
                  <a:ext cx="2185839" cy="515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latin typeface="Times New Roman" pitchFamily="18" charset="0"/>
                      <a:cs typeface="Times New Roman" pitchFamily="18" charset="0"/>
                    </a:rPr>
                    <a:t>Covariance Matrix</a:t>
                  </a:r>
                  <a:endParaRPr lang="zh-TW" altLang="en-US" sz="1400" b="1" dirty="0">
                    <a:latin typeface="Times New Roman" pitchFamily="18" charset="0"/>
                    <a:ea typeface="BiauKai" pitchFamily="-84" charset="-120"/>
                  </a:endParaRPr>
                </a:p>
              </p:txBody>
            </p:sp>
            <p:sp>
              <p:nvSpPr>
                <p:cNvPr id="59" name="左右括弧 58"/>
                <p:cNvSpPr>
                  <a:spLocks noChangeArrowheads="1"/>
                </p:cNvSpPr>
                <p:nvPr/>
              </p:nvSpPr>
              <p:spPr bwMode="auto">
                <a:xfrm>
                  <a:off x="4565209" y="1641220"/>
                  <a:ext cx="2212558" cy="329948"/>
                </a:xfrm>
                <a:prstGeom prst="bracketPair">
                  <a:avLst>
                    <a:gd name="adj" fmla="val 16667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1400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60" name="左右括弧 59"/>
                <p:cNvSpPr>
                  <a:spLocks noChangeArrowheads="1"/>
                </p:cNvSpPr>
                <p:nvPr/>
              </p:nvSpPr>
              <p:spPr bwMode="auto">
                <a:xfrm>
                  <a:off x="4565209" y="2452785"/>
                  <a:ext cx="2212558" cy="1572575"/>
                </a:xfrm>
                <a:prstGeom prst="bracketPair">
                  <a:avLst>
                    <a:gd name="adj" fmla="val 16667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51500" dist="25400" dir="5400000" rotWithShape="0">
                    <a:srgbClr val="808080">
                      <a:alpha val="39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1400">
                    <a:latin typeface="Times New Roman"/>
                    <a:ea typeface="+mn-ea"/>
                    <a:cs typeface="Times New Roman"/>
                  </a:endParaRPr>
                </a:p>
              </p:txBody>
            </p:sp>
            <p:sp>
              <p:nvSpPr>
                <p:cNvPr id="61" name="直角三角形 60"/>
                <p:cNvSpPr>
                  <a:spLocks noChangeArrowheads="1"/>
                </p:cNvSpPr>
                <p:nvPr/>
              </p:nvSpPr>
              <p:spPr bwMode="auto">
                <a:xfrm>
                  <a:off x="4682320" y="2697585"/>
                  <a:ext cx="1380234" cy="1245287"/>
                </a:xfrm>
                <a:prstGeom prst="rtTriangl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25400" dir="5400000" rotWithShape="0">
                    <a:srgbClr val="808080">
                      <a:alpha val="4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" name="直角三角形 61"/>
                <p:cNvSpPr>
                  <a:spLocks noChangeArrowheads="1"/>
                </p:cNvSpPr>
                <p:nvPr/>
              </p:nvSpPr>
              <p:spPr bwMode="auto">
                <a:xfrm rot="10800000">
                  <a:off x="5198862" y="2556560"/>
                  <a:ext cx="1380234" cy="1245287"/>
                </a:xfrm>
                <a:prstGeom prst="rtTriangl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25400" dir="5400000" rotWithShape="0">
                    <a:srgbClr val="808080">
                      <a:alpha val="4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4314257" y="1135655"/>
                  <a:ext cx="2737464" cy="31478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TW" altLang="en-US" sz="1400">
                    <a:latin typeface="Times New Roman"/>
                    <a:cs typeface="Times New Roman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3064843" y="3992878"/>
                  <a:ext cx="643061" cy="4266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/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zh-TW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843" y="3992878"/>
                  <a:ext cx="643061" cy="42665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10714" b="-357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1850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>
                <a:solidFill>
                  <a:schemeClr val="tx1"/>
                </a:solidFill>
                <a:cs typeface="Times New Roman" pitchFamily="18" charset="0"/>
              </a:rPr>
              <a:t>Complete Framework</a:t>
            </a:r>
            <a:endParaRPr kumimoji="0" lang="zh-TW" altLang="zh-TW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1747" name="投影片編號版面配置區 3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30389E5-08E5-4190-A662-5D2D6EE0F951}" type="slidenum">
              <a:rPr kumimoji="0" lang="zh-TW" altLang="en-US" sz="1600">
                <a:solidFill>
                  <a:srgbClr val="FFFFFF"/>
                </a:solidFill>
                <a:latin typeface="Trebuchet MS" pitchFamily="34" charset="0"/>
              </a:rPr>
              <a:pPr eaLnBrk="1" hangingPunct="1"/>
              <a:t>33</a:t>
            </a:fld>
            <a:endParaRPr kumimoji="0" lang="zh-TW" altLang="en-US" sz="1800">
              <a:solidFill>
                <a:srgbClr val="FFFFFF"/>
              </a:solidFill>
              <a:latin typeface="Trebuchet MS" pitchFamily="34" charset="0"/>
            </a:endParaRPr>
          </a:p>
        </p:txBody>
      </p:sp>
      <p:pic>
        <p:nvPicPr>
          <p:cNvPr id="31748" name="圖片 37" descr="螢幕快照 2013-03-13 下午6.07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1" y="4235750"/>
            <a:ext cx="17319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磁片 38"/>
          <p:cNvSpPr>
            <a:spLocks noChangeArrowheads="1"/>
          </p:cNvSpPr>
          <p:nvPr/>
        </p:nvSpPr>
        <p:spPr bwMode="auto">
          <a:xfrm>
            <a:off x="2093909" y="1067100"/>
            <a:ext cx="1335087" cy="86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 dirty="0">
              <a:latin typeface="+mn-lt"/>
              <a:ea typeface="+mn-ea"/>
            </a:endParaRPr>
          </a:p>
        </p:txBody>
      </p:sp>
      <p:sp>
        <p:nvSpPr>
          <p:cNvPr id="40" name="圓角化對角線角落矩形 39"/>
          <p:cNvSpPr>
            <a:spLocks/>
          </p:cNvSpPr>
          <p:nvPr/>
        </p:nvSpPr>
        <p:spPr bwMode="auto">
          <a:xfrm>
            <a:off x="1974846" y="4167488"/>
            <a:ext cx="1538288" cy="890587"/>
          </a:xfrm>
          <a:custGeom>
            <a:avLst/>
            <a:gdLst>
              <a:gd name="T0" fmla="*/ 148434 w 1538288"/>
              <a:gd name="T1" fmla="*/ 0 h 890587"/>
              <a:gd name="T2" fmla="*/ 1538288 w 1538288"/>
              <a:gd name="T3" fmla="*/ 0 h 890587"/>
              <a:gd name="T4" fmla="*/ 1538288 w 1538288"/>
              <a:gd name="T5" fmla="*/ 0 h 890587"/>
              <a:gd name="T6" fmla="*/ 1538288 w 1538288"/>
              <a:gd name="T7" fmla="*/ 742153 h 890587"/>
              <a:gd name="T8" fmla="*/ 1389854 w 1538288"/>
              <a:gd name="T9" fmla="*/ 890587 h 890587"/>
              <a:gd name="T10" fmla="*/ 0 w 1538288"/>
              <a:gd name="T11" fmla="*/ 890587 h 890587"/>
              <a:gd name="T12" fmla="*/ 0 w 1538288"/>
              <a:gd name="T13" fmla="*/ 890587 h 890587"/>
              <a:gd name="T14" fmla="*/ 0 w 1538288"/>
              <a:gd name="T15" fmla="*/ 148434 h 890587"/>
              <a:gd name="T16" fmla="*/ 148434 w 1538288"/>
              <a:gd name="T17" fmla="*/ 0 h 890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38288" h="890587">
                <a:moveTo>
                  <a:pt x="148434" y="0"/>
                </a:moveTo>
                <a:lnTo>
                  <a:pt x="1538288" y="0"/>
                </a:lnTo>
                <a:lnTo>
                  <a:pt x="1538288" y="742153"/>
                </a:lnTo>
                <a:cubicBezTo>
                  <a:pt x="1538288" y="824131"/>
                  <a:pt x="1471832" y="890587"/>
                  <a:pt x="1389854" y="890587"/>
                </a:cubicBezTo>
                <a:lnTo>
                  <a:pt x="0" y="890587"/>
                </a:lnTo>
                <a:lnTo>
                  <a:pt x="0" y="148434"/>
                </a:lnTo>
                <a:cubicBezTo>
                  <a:pt x="0" y="66456"/>
                  <a:pt x="66456" y="0"/>
                  <a:pt x="148434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1751" name="文字方塊 40"/>
          <p:cNvSpPr txBox="1">
            <a:spLocks noChangeArrowheads="1"/>
          </p:cNvSpPr>
          <p:nvPr/>
        </p:nvSpPr>
        <p:spPr bwMode="auto">
          <a:xfrm>
            <a:off x="1952621" y="4130975"/>
            <a:ext cx="15875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Automatic Pronunciation Evaluator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752" name="群組 41"/>
          <p:cNvGrpSpPr>
            <a:grpSpLocks/>
          </p:cNvGrpSpPr>
          <p:nvPr/>
        </p:nvGrpSpPr>
        <p:grpSpPr bwMode="auto">
          <a:xfrm>
            <a:off x="2166934" y="5027913"/>
            <a:ext cx="5033962" cy="1520825"/>
            <a:chOff x="2587626" y="4759535"/>
            <a:chExt cx="3828824" cy="1053980"/>
          </a:xfrm>
        </p:grpSpPr>
        <p:sp>
          <p:nvSpPr>
            <p:cNvPr id="31779" name="文字方塊 42"/>
            <p:cNvSpPr txBox="1">
              <a:spLocks noChangeArrowheads="1"/>
            </p:cNvSpPr>
            <p:nvPr/>
          </p:nvSpPr>
          <p:spPr bwMode="auto">
            <a:xfrm>
              <a:off x="4120923" y="5557663"/>
              <a:ext cx="754579" cy="255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Learner</a:t>
              </a:r>
              <a:endParaRPr lang="zh-TW" altLang="en-US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弧形向左鍵 44"/>
            <p:cNvSpPr/>
            <p:nvPr/>
          </p:nvSpPr>
          <p:spPr>
            <a:xfrm>
              <a:off x="5106614" y="4759535"/>
              <a:ext cx="367334" cy="843064"/>
            </a:xfrm>
            <a:prstGeom prst="curvedLef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6" name="弧形向左鍵 45"/>
            <p:cNvSpPr/>
            <p:nvPr/>
          </p:nvSpPr>
          <p:spPr>
            <a:xfrm rot="10800000">
              <a:off x="3425025" y="4764480"/>
              <a:ext cx="367334" cy="843064"/>
            </a:xfrm>
            <a:prstGeom prst="curvedLef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786" name="文字方塊 46"/>
            <p:cNvSpPr txBox="1">
              <a:spLocks noChangeArrowheads="1"/>
            </p:cNvSpPr>
            <p:nvPr/>
          </p:nvSpPr>
          <p:spPr bwMode="auto">
            <a:xfrm>
              <a:off x="5544699" y="4918034"/>
              <a:ext cx="871751" cy="639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Selected </a:t>
              </a:r>
            </a:p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Sentences</a:t>
              </a:r>
            </a:p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(Action)</a:t>
              </a:r>
              <a:endParaRPr lang="zh-TW" altLang="en-US" sz="1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87" name="文字方塊 48"/>
            <p:cNvSpPr txBox="1">
              <a:spLocks noChangeArrowheads="1"/>
            </p:cNvSpPr>
            <p:nvPr/>
          </p:nvSpPr>
          <p:spPr bwMode="auto">
            <a:xfrm>
              <a:off x="2587626" y="5008951"/>
              <a:ext cx="881618" cy="447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Utterance</a:t>
              </a:r>
            </a:p>
            <a:p>
              <a:pPr algn="ctr" eaLnBrk="1" hangingPunct="1"/>
              <a:r>
                <a:rPr lang="en-US" altLang="zh-TW" sz="1800" b="1">
                  <a:latin typeface="Times New Roman" pitchFamily="18" charset="0"/>
                  <a:cs typeface="Times New Roman" pitchFamily="18" charset="0"/>
                </a:rPr>
                <a:t>Input</a:t>
              </a:r>
              <a:endParaRPr lang="zh-TW" altLang="en-US" sz="1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" name="圓角矩形 50"/>
          <p:cNvSpPr>
            <a:spLocks noChangeArrowheads="1"/>
          </p:cNvSpPr>
          <p:nvPr/>
        </p:nvSpPr>
        <p:spPr bwMode="auto">
          <a:xfrm>
            <a:off x="5487984" y="1105200"/>
            <a:ext cx="1862137" cy="31305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3" name="磁片 52"/>
          <p:cNvSpPr>
            <a:spLocks noChangeArrowheads="1"/>
          </p:cNvSpPr>
          <p:nvPr/>
        </p:nvSpPr>
        <p:spPr bwMode="auto">
          <a:xfrm>
            <a:off x="5638796" y="1594150"/>
            <a:ext cx="1519238" cy="906463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55" name="文字方塊 53"/>
          <p:cNvSpPr txBox="1">
            <a:spLocks noChangeArrowheads="1"/>
          </p:cNvSpPr>
          <p:nvPr/>
        </p:nvSpPr>
        <p:spPr bwMode="auto">
          <a:xfrm>
            <a:off x="5522909" y="1838625"/>
            <a:ext cx="1778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Real Learner Data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多重文件 54"/>
          <p:cNvSpPr>
            <a:spLocks noChangeArrowheads="1"/>
          </p:cNvSpPr>
          <p:nvPr/>
        </p:nvSpPr>
        <p:spPr bwMode="auto">
          <a:xfrm>
            <a:off x="5649909" y="2722863"/>
            <a:ext cx="1550987" cy="1152525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57" name="文字方塊 55"/>
          <p:cNvSpPr txBox="1">
            <a:spLocks noChangeArrowheads="1"/>
          </p:cNvSpPr>
          <p:nvPr/>
        </p:nvSpPr>
        <p:spPr bwMode="auto">
          <a:xfrm>
            <a:off x="5432421" y="2870500"/>
            <a:ext cx="1778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Script of </a:t>
            </a:r>
          </a:p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Cascaded </a:t>
            </a:r>
          </a:p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Sub-dialogues</a:t>
            </a:r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8" name="文字方塊 56"/>
          <p:cNvSpPr txBox="1">
            <a:spLocks noChangeArrowheads="1"/>
          </p:cNvSpPr>
          <p:nvPr/>
        </p:nvSpPr>
        <p:spPr bwMode="auto">
          <a:xfrm>
            <a:off x="5786434" y="1052813"/>
            <a:ext cx="1031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Corpora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替代程序 57"/>
          <p:cNvSpPr>
            <a:spLocks noChangeArrowheads="1"/>
          </p:cNvSpPr>
          <p:nvPr/>
        </p:nvSpPr>
        <p:spPr bwMode="auto">
          <a:xfrm>
            <a:off x="3894134" y="2651425"/>
            <a:ext cx="1447800" cy="1046163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60" name="文字方塊 58"/>
          <p:cNvSpPr txBox="1">
            <a:spLocks noChangeArrowheads="1"/>
          </p:cNvSpPr>
          <p:nvPr/>
        </p:nvSpPr>
        <p:spPr bwMode="auto">
          <a:xfrm>
            <a:off x="3892546" y="2700638"/>
            <a:ext cx="1479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Pedagogical</a:t>
            </a:r>
          </a:p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Dialogue Manager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肘形接點 59"/>
          <p:cNvCxnSpPr>
            <a:cxnSpLocks noChangeShapeType="1"/>
            <a:endCxn id="31751" idx="3"/>
          </p:cNvCxnSpPr>
          <p:nvPr/>
        </p:nvCxnSpPr>
        <p:spPr bwMode="auto">
          <a:xfrm rot="10800000">
            <a:off x="3540121" y="4591350"/>
            <a:ext cx="498475" cy="36353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替代程序 60"/>
          <p:cNvSpPr>
            <a:spLocks noChangeArrowheads="1"/>
          </p:cNvSpPr>
          <p:nvPr/>
        </p:nvSpPr>
        <p:spPr bwMode="auto">
          <a:xfrm>
            <a:off x="2093909" y="2167238"/>
            <a:ext cx="1419225" cy="84455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63" name="文字方塊 61"/>
          <p:cNvSpPr txBox="1">
            <a:spLocks noChangeArrowheads="1"/>
          </p:cNvSpPr>
          <p:nvPr/>
        </p:nvSpPr>
        <p:spPr bwMode="auto">
          <a:xfrm>
            <a:off x="2022471" y="2291063"/>
            <a:ext cx="162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MDP 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Training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剪去並圓角化單一角落矩形 62"/>
          <p:cNvSpPr>
            <a:spLocks/>
          </p:cNvSpPr>
          <p:nvPr/>
        </p:nvSpPr>
        <p:spPr bwMode="auto">
          <a:xfrm>
            <a:off x="3894134" y="1067100"/>
            <a:ext cx="1296987" cy="863600"/>
          </a:xfrm>
          <a:custGeom>
            <a:avLst/>
            <a:gdLst>
              <a:gd name="T0" fmla="*/ 143936 w 1296987"/>
              <a:gd name="T1" fmla="*/ 0 h 863600"/>
              <a:gd name="T2" fmla="*/ 1153051 w 1296987"/>
              <a:gd name="T3" fmla="*/ 0 h 863600"/>
              <a:gd name="T4" fmla="*/ 1296987 w 1296987"/>
              <a:gd name="T5" fmla="*/ 143936 h 863600"/>
              <a:gd name="T6" fmla="*/ 1296987 w 1296987"/>
              <a:gd name="T7" fmla="*/ 863600 h 863600"/>
              <a:gd name="T8" fmla="*/ 0 w 1296987"/>
              <a:gd name="T9" fmla="*/ 863600 h 863600"/>
              <a:gd name="T10" fmla="*/ 0 w 1296987"/>
              <a:gd name="T11" fmla="*/ 143936 h 863600"/>
              <a:gd name="T12" fmla="*/ 143936 w 1296987"/>
              <a:gd name="T13" fmla="*/ 0 h 863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96987" h="863600">
                <a:moveTo>
                  <a:pt x="143936" y="0"/>
                </a:moveTo>
                <a:lnTo>
                  <a:pt x="1153051" y="0"/>
                </a:lnTo>
                <a:lnTo>
                  <a:pt x="1296987" y="143936"/>
                </a:lnTo>
                <a:lnTo>
                  <a:pt x="1296987" y="863600"/>
                </a:lnTo>
                <a:lnTo>
                  <a:pt x="0" y="863600"/>
                </a:lnTo>
                <a:lnTo>
                  <a:pt x="0" y="143936"/>
                </a:lnTo>
                <a:cubicBezTo>
                  <a:pt x="0" y="64442"/>
                  <a:pt x="64442" y="0"/>
                  <a:pt x="143936" y="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254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31765" name="文字方塊 63"/>
          <p:cNvSpPr txBox="1">
            <a:spLocks noChangeArrowheads="1"/>
          </p:cNvSpPr>
          <p:nvPr/>
        </p:nvSpPr>
        <p:spPr bwMode="auto">
          <a:xfrm>
            <a:off x="3965571" y="1067100"/>
            <a:ext cx="114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Learner </a:t>
            </a:r>
          </a:p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Simulation </a:t>
            </a:r>
          </a:p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Model</a:t>
            </a:r>
          </a:p>
        </p:txBody>
      </p:sp>
      <p:sp>
        <p:nvSpPr>
          <p:cNvPr id="65" name="文件 64"/>
          <p:cNvSpPr>
            <a:spLocks noChangeArrowheads="1"/>
          </p:cNvSpPr>
          <p:nvPr/>
        </p:nvSpPr>
        <p:spPr bwMode="auto">
          <a:xfrm>
            <a:off x="2093909" y="3122913"/>
            <a:ext cx="1419225" cy="896937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767" name="文字方塊 65"/>
          <p:cNvSpPr txBox="1">
            <a:spLocks noChangeArrowheads="1"/>
          </p:cNvSpPr>
          <p:nvPr/>
        </p:nvSpPr>
        <p:spPr bwMode="auto">
          <a:xfrm>
            <a:off x="1949446" y="3154663"/>
            <a:ext cx="1698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Sentence Selection Policy</a:t>
            </a:r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直線箭頭接點 68"/>
          <p:cNvCxnSpPr>
            <a:cxnSpLocks noChangeShapeType="1"/>
          </p:cNvCxnSpPr>
          <p:nvPr/>
        </p:nvCxnSpPr>
        <p:spPr bwMode="auto">
          <a:xfrm>
            <a:off x="3524246" y="3370563"/>
            <a:ext cx="395288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肘形接點 69"/>
          <p:cNvCxnSpPr>
            <a:cxnSpLocks noChangeShapeType="1"/>
          </p:cNvCxnSpPr>
          <p:nvPr/>
        </p:nvCxnSpPr>
        <p:spPr bwMode="auto">
          <a:xfrm rot="10800000">
            <a:off x="3533771" y="2578400"/>
            <a:ext cx="2089150" cy="792163"/>
          </a:xfrm>
          <a:prstGeom prst="bentConnector3">
            <a:avLst>
              <a:gd name="adj1" fmla="val 32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線箭頭接點 71"/>
          <p:cNvCxnSpPr>
            <a:cxnSpLocks noChangeShapeType="1"/>
          </p:cNvCxnSpPr>
          <p:nvPr/>
        </p:nvCxnSpPr>
        <p:spPr bwMode="auto">
          <a:xfrm flipH="1">
            <a:off x="5356221" y="3446763"/>
            <a:ext cx="293688" cy="15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2" name="文字方塊 72"/>
          <p:cNvSpPr txBox="1">
            <a:spLocks noChangeArrowheads="1"/>
          </p:cNvSpPr>
          <p:nvPr/>
        </p:nvSpPr>
        <p:spPr bwMode="auto">
          <a:xfrm>
            <a:off x="1949446" y="1354438"/>
            <a:ext cx="16271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Simulated Learners</a:t>
            </a:r>
          </a:p>
        </p:txBody>
      </p:sp>
      <p:cxnSp>
        <p:nvCxnSpPr>
          <p:cNvPr id="76" name="直線箭頭接點 75"/>
          <p:cNvCxnSpPr>
            <a:cxnSpLocks noChangeShapeType="1"/>
          </p:cNvCxnSpPr>
          <p:nvPr/>
        </p:nvCxnSpPr>
        <p:spPr bwMode="auto">
          <a:xfrm>
            <a:off x="4757734" y="3730925"/>
            <a:ext cx="0" cy="628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肘形接點 76"/>
          <p:cNvCxnSpPr>
            <a:cxnSpLocks noChangeShapeType="1"/>
          </p:cNvCxnSpPr>
          <p:nvPr/>
        </p:nvCxnSpPr>
        <p:spPr bwMode="auto">
          <a:xfrm rot="5400000">
            <a:off x="2632865" y="3052269"/>
            <a:ext cx="198438" cy="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直線箭頭接點 96"/>
          <p:cNvCxnSpPr>
            <a:cxnSpLocks noChangeShapeType="1"/>
          </p:cNvCxnSpPr>
          <p:nvPr/>
        </p:nvCxnSpPr>
        <p:spPr bwMode="auto">
          <a:xfrm flipH="1" flipV="1">
            <a:off x="3462334" y="1570338"/>
            <a:ext cx="431800" cy="15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肘形接點 103"/>
          <p:cNvCxnSpPr>
            <a:cxnSpLocks noChangeShapeType="1"/>
          </p:cNvCxnSpPr>
          <p:nvPr/>
        </p:nvCxnSpPr>
        <p:spPr bwMode="auto">
          <a:xfrm rot="5400000">
            <a:off x="2641596" y="2030713"/>
            <a:ext cx="200025" cy="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肘形接點 121"/>
          <p:cNvCxnSpPr>
            <a:cxnSpLocks noChangeShapeType="1"/>
          </p:cNvCxnSpPr>
          <p:nvPr/>
        </p:nvCxnSpPr>
        <p:spPr bwMode="auto">
          <a:xfrm rot="16200000" flipV="1">
            <a:off x="5704769" y="1021427"/>
            <a:ext cx="180000" cy="120729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arrow" w="med" len="med"/>
          </a:ln>
          <a:effectLst>
            <a:outerShdw blurRad="51500" dist="25400" dir="5400000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8" name="文字方塊 136"/>
          <p:cNvSpPr txBox="1">
            <a:spLocks noChangeArrowheads="1"/>
          </p:cNvSpPr>
          <p:nvPr/>
        </p:nvSpPr>
        <p:spPr bwMode="auto">
          <a:xfrm>
            <a:off x="3668709" y="4010325"/>
            <a:ext cx="765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(State)</a:t>
            </a:r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534292" y="4302028"/>
            <a:ext cx="899592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4433884" y="3730925"/>
            <a:ext cx="0" cy="571103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1483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07200"/>
            <a:ext cx="4211960" cy="4819781"/>
          </a:xfrm>
        </p:spPr>
        <p:txBody>
          <a:bodyPr>
            <a:spAutoFit/>
          </a:bodyPr>
          <a:lstStyle/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Learners are supposed to learn how to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the articulators (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vocal tract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zh-TW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But the movement of these organs is not easy to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observe</a:t>
            </a:r>
          </a:p>
          <a:p>
            <a:endParaRPr lang="en-US" altLang="zh-TW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Observation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signals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is feasible,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to learn based on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signals either</a:t>
            </a:r>
            <a:endParaRPr lang="zh-TW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TW"/>
            </a:defPPr>
            <a:lvl1pPr eaLnBrk="1" hangingPunct="1">
              <a:defRPr sz="3300" b="1"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TW" dirty="0"/>
              <a:t>From Articulation to Speech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836712"/>
            <a:ext cx="2827415" cy="2867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573016"/>
            <a:ext cx="2072930" cy="18442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00" y="3861048"/>
            <a:ext cx="2030066" cy="153127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48" y="5569629"/>
            <a:ext cx="7506748" cy="117173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6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372683"/>
          </a:xfrm>
        </p:spPr>
        <p:txBody>
          <a:bodyPr>
            <a:spAutoFit/>
          </a:bodyPr>
          <a:lstStyle/>
          <a:p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Talking Head showing correct articulation </a:t>
            </a:r>
          </a:p>
          <a:p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Acoustic-to-articulatory </a:t>
            </a:r>
            <a:r>
              <a:rPr lang="en-US" altLang="zh-TW" sz="2600" b="1" dirty="0">
                <a:latin typeface="Times New Roman" pitchFamily="18" charset="0"/>
                <a:cs typeface="Times New Roman" pitchFamily="18" charset="0"/>
              </a:rPr>
              <a:t>inversion to estimate the </a:t>
            </a:r>
            <a:r>
              <a:rPr lang="en-US" altLang="zh-TW" sz="2600" b="1" dirty="0" smtClean="0">
                <a:latin typeface="Times New Roman" pitchFamily="18" charset="0"/>
                <a:cs typeface="Times New Roman" pitchFamily="18" charset="0"/>
              </a:rPr>
              <a:t>articulatory movements</a:t>
            </a:r>
            <a:endParaRPr lang="zh-TW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Visual Presentation of Articulation</a:t>
            </a:r>
            <a:endParaRPr lang="zh-TW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4315206" cy="324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3157174" cy="318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1"/>
          <p:cNvSpPr txBox="1">
            <a:spLocks/>
          </p:cNvSpPr>
          <p:nvPr/>
        </p:nvSpPr>
        <p:spPr>
          <a:xfrm>
            <a:off x="0" y="5816877"/>
            <a:ext cx="9144000" cy="492443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600" b="1" kern="0" dirty="0" smtClean="0">
                <a:latin typeface="Times New Roman" pitchFamily="18" charset="0"/>
                <a:cs typeface="Times New Roman" pitchFamily="18" charset="0"/>
              </a:rPr>
              <a:t>Still difficult for learners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1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1409617"/>
          </a:xfrm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z="2800" b="1" dirty="0" smtClean="0">
                <a:latin typeface="Times New Roman" pitchFamily="18" charset="0"/>
                <a:cs typeface="Times New Roman" pitchFamily="18" charset="0"/>
              </a:rPr>
              <a:t>Computer-Aided Pronunciation Training (CAPT) </a:t>
            </a:r>
          </a:p>
          <a:p>
            <a:pPr lvl="1" eaLnBrk="1" hangingPunct="1"/>
            <a:r>
              <a:rPr lang="en-US" altLang="zh-TW" sz="2400" dirty="0"/>
              <a:t>Qualitative assessment of pronunciation for learners</a:t>
            </a:r>
            <a:r>
              <a:rPr lang="en-US" altLang="zh-TW" sz="2400" dirty="0" smtClean="0"/>
              <a:t> </a:t>
            </a:r>
            <a:endParaRPr kumimoji="0"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Error pattern detection</a:t>
            </a:r>
          </a:p>
        </p:txBody>
      </p:sp>
      <p:sp>
        <p:nvSpPr>
          <p:cNvPr id="8195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33753A4F-E648-46CC-8017-BB2198B30286}" type="slidenum">
              <a:rPr kumimoji="0" lang="zh-TW" altLang="en-US" sz="1600">
                <a:solidFill>
                  <a:srgbClr val="FFFFFF"/>
                </a:solidFill>
              </a:rPr>
              <a:pPr eaLnBrk="1" hangingPunct="1"/>
              <a:t>6</a:t>
            </a:fld>
            <a:endParaRPr kumimoji="0" lang="zh-TW" altLang="en-US" sz="1600">
              <a:solidFill>
                <a:srgbClr val="FFFFFF"/>
              </a:solidFill>
            </a:endParaRPr>
          </a:p>
        </p:txBody>
      </p:sp>
      <p:pic>
        <p:nvPicPr>
          <p:cNvPr id="43" name="圖片 42" descr="Computer_Icon.gif"/>
          <p:cNvPicPr>
            <a:picLocks noChangeAspect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516562"/>
            <a:ext cx="1301114" cy="12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橢圓圖說文字 44"/>
          <p:cNvSpPr>
            <a:spLocks noChangeAspect="1" noChangeArrowheads="1"/>
          </p:cNvSpPr>
          <p:nvPr/>
        </p:nvSpPr>
        <p:spPr bwMode="auto">
          <a:xfrm>
            <a:off x="6660232" y="5775150"/>
            <a:ext cx="2232248" cy="1038226"/>
          </a:xfrm>
          <a:prstGeom prst="wedgeEllipseCallout">
            <a:avLst>
              <a:gd name="adj1" fmla="val -63028"/>
              <a:gd name="adj2" fmla="val -1679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mispronounced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/ as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/s/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" name="圖片 47" descr="未命名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00" y="4942800"/>
            <a:ext cx="1627497" cy="15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>
                <a:cs typeface="Times New Roman" pitchFamily="18" charset="0"/>
              </a:rPr>
              <a:t>Commonly Used Approaches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00" y="4942800"/>
            <a:ext cx="1603375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橢圓圖說文字 20"/>
          <p:cNvSpPr>
            <a:spLocks noChangeArrowheads="1"/>
          </p:cNvSpPr>
          <p:nvPr/>
        </p:nvSpPr>
        <p:spPr bwMode="auto">
          <a:xfrm>
            <a:off x="612000" y="4510800"/>
            <a:ext cx="2016000" cy="1080000"/>
          </a:xfrm>
          <a:prstGeom prst="wedgeEllipseCallout">
            <a:avLst>
              <a:gd name="adj1" fmla="val 67065"/>
              <a:gd name="adj2" fmla="val 2144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 wear blue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close (cloth)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today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橢圓圖說文字 19"/>
          <p:cNvSpPr>
            <a:spLocks noChangeArrowheads="1"/>
          </p:cNvSpPr>
          <p:nvPr/>
        </p:nvSpPr>
        <p:spPr bwMode="auto">
          <a:xfrm>
            <a:off x="6659760" y="4509120"/>
            <a:ext cx="2016696" cy="1206284"/>
          </a:xfrm>
          <a:prstGeom prst="wedgeEllipseCallout">
            <a:avLst>
              <a:gd name="adj1" fmla="val -61213"/>
              <a:gd name="adj2" fmla="val 2675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Your pronunciation score is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78.2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2229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369880"/>
          </a:xfrm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z="2800" b="1" dirty="0" smtClean="0">
                <a:latin typeface="Times New Roman" pitchFamily="18" charset="0"/>
                <a:cs typeface="Times New Roman" pitchFamily="18" charset="0"/>
              </a:rPr>
              <a:t>Computer-Aided Pronunciation Training (CAPT) </a:t>
            </a: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Qualitative assessment of pronunciation for learners</a:t>
            </a: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Error pattern detection</a:t>
            </a:r>
          </a:p>
          <a:p>
            <a:pPr eaLnBrk="1" hangingPunct="1"/>
            <a:r>
              <a:rPr lang="en-US" altLang="zh-TW" sz="2800" b="1" dirty="0"/>
              <a:t>Spoken Dialogue System</a:t>
            </a: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Immersive interactive environment</a:t>
            </a:r>
          </a:p>
        </p:txBody>
      </p:sp>
      <p:sp>
        <p:nvSpPr>
          <p:cNvPr id="9219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77FC9880-AD89-430D-93EB-546044C33ADE}" type="slidenum">
              <a:rPr kumimoji="0" lang="zh-TW" altLang="en-US" sz="1600">
                <a:solidFill>
                  <a:srgbClr val="FFFFFF"/>
                </a:solidFill>
              </a:rPr>
              <a:pPr eaLnBrk="1" hangingPunct="1"/>
              <a:t>7</a:t>
            </a:fld>
            <a:endParaRPr kumimoji="0" lang="zh-TW" altLang="en-US" sz="1600">
              <a:solidFill>
                <a:srgbClr val="FFFFFF"/>
              </a:solidFill>
            </a:endParaRPr>
          </a:p>
        </p:txBody>
      </p:sp>
      <p:pic>
        <p:nvPicPr>
          <p:cNvPr id="17" name="圖片 16" descr="未命名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00" y="4942800"/>
            <a:ext cx="1627497" cy="15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/>
              <a:t>Commonly Used </a:t>
            </a:r>
            <a:r>
              <a:rPr kumimoji="0" lang="en-US" altLang="zh-TW" dirty="0" smtClean="0"/>
              <a:t>Approaches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00" y="4942800"/>
            <a:ext cx="1603375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橢圓圖說文字 21"/>
          <p:cNvSpPr>
            <a:spLocks noChangeArrowheads="1"/>
          </p:cNvSpPr>
          <p:nvPr/>
        </p:nvSpPr>
        <p:spPr bwMode="auto">
          <a:xfrm>
            <a:off x="864270" y="5873013"/>
            <a:ext cx="1582986" cy="572437"/>
          </a:xfrm>
          <a:prstGeom prst="wedgeEllipseCallout">
            <a:avLst>
              <a:gd name="adj1" fmla="val 82076"/>
              <a:gd name="adj2" fmla="val -47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Thanks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橢圓圖說文字 20"/>
          <p:cNvSpPr>
            <a:spLocks noChangeArrowheads="1"/>
          </p:cNvSpPr>
          <p:nvPr/>
        </p:nvSpPr>
        <p:spPr bwMode="auto">
          <a:xfrm>
            <a:off x="611560" y="4509120"/>
            <a:ext cx="2015753" cy="1080000"/>
          </a:xfrm>
          <a:prstGeom prst="wedgeEllipseCallout">
            <a:avLst>
              <a:gd name="adj1" fmla="val 67065"/>
              <a:gd name="adj2" fmla="val 2144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 wear blue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close (cloth)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today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橢圓圖說文字 22"/>
          <p:cNvSpPr>
            <a:spLocks noChangeAspect="1" noChangeArrowheads="1"/>
          </p:cNvSpPr>
          <p:nvPr/>
        </p:nvSpPr>
        <p:spPr bwMode="auto">
          <a:xfrm>
            <a:off x="6983609" y="5948562"/>
            <a:ext cx="1634203" cy="626079"/>
          </a:xfrm>
          <a:prstGeom prst="wedgeEllipseCallout">
            <a:avLst>
              <a:gd name="adj1" fmla="val -84788"/>
              <a:gd name="adj2" fmla="val -7577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You’re welcome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橢圓圖說文字 19"/>
          <p:cNvSpPr>
            <a:spLocks noChangeArrowheads="1"/>
          </p:cNvSpPr>
          <p:nvPr/>
        </p:nvSpPr>
        <p:spPr bwMode="auto">
          <a:xfrm>
            <a:off x="6659760" y="4725144"/>
            <a:ext cx="1944688" cy="1007616"/>
          </a:xfrm>
          <a:prstGeom prst="wedgeEllipseCallout">
            <a:avLst>
              <a:gd name="adj1" fmla="val -61213"/>
              <a:gd name="adj2" fmla="val 2675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Oh, It looks nice on you!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524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2"/>
          <p:cNvSpPr>
            <a:spLocks noGrp="1"/>
          </p:cNvSpPr>
          <p:nvPr>
            <p:ph idx="1"/>
          </p:nvPr>
        </p:nvSpPr>
        <p:spPr>
          <a:xfrm>
            <a:off x="0" y="907200"/>
            <a:ext cx="9144000" cy="2813078"/>
          </a:xfrm>
        </p:spPr>
        <p:txBody>
          <a:bodyPr>
            <a:spAutoFit/>
          </a:bodyPr>
          <a:lstStyle/>
          <a:p>
            <a:pPr eaLnBrk="1" hangingPunct="1"/>
            <a:r>
              <a:rPr kumimoji="0" lang="en-US" altLang="zh-TW" sz="2800" b="1" dirty="0" smtClean="0">
                <a:latin typeface="Times New Roman" pitchFamily="18" charset="0"/>
                <a:cs typeface="Times New Roman" pitchFamily="18" charset="0"/>
              </a:rPr>
              <a:t>Computer-Aided Pronunciation Training (CAPT) </a:t>
            </a: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Qualitative assessment of pronunciation for learners</a:t>
            </a:r>
          </a:p>
          <a:p>
            <a:pPr lvl="1" eaLnBrk="1" hangingPunct="1"/>
            <a:r>
              <a:rPr kumimoji="0" lang="en-US" altLang="zh-TW" sz="2400" dirty="0" smtClean="0">
                <a:latin typeface="Times New Roman" pitchFamily="18" charset="0"/>
                <a:cs typeface="Times New Roman" pitchFamily="18" charset="0"/>
              </a:rPr>
              <a:t>Error pattern detection</a:t>
            </a:r>
          </a:p>
          <a:p>
            <a:pPr eaLnBrk="1" hangingPunct="1"/>
            <a:r>
              <a:rPr kumimoji="0" lang="en-US" altLang="zh-TW" sz="2800" b="1" dirty="0">
                <a:latin typeface="Times New Roman" pitchFamily="18" charset="0"/>
                <a:cs typeface="Times New Roman" pitchFamily="18" charset="0"/>
              </a:rPr>
              <a:t>Spoken Dialogue System</a:t>
            </a:r>
          </a:p>
          <a:p>
            <a:pPr lvl="1" eaLnBrk="1" hangingPunct="1"/>
            <a:r>
              <a:rPr kumimoji="0" lang="en-US" altLang="zh-TW" sz="2400" dirty="0" smtClean="0">
                <a:cs typeface="Times New Roman" pitchFamily="18" charset="0"/>
              </a:rPr>
              <a:t>Immersive interactive environment</a:t>
            </a:r>
          </a:p>
          <a:p>
            <a:pPr lvl="1" eaLnBrk="1" hangingPunct="1"/>
            <a:r>
              <a:rPr kumimoji="0" lang="en-US" altLang="zh-TW" sz="2400" dirty="0" smtClean="0">
                <a:cs typeface="Times New Roman" pitchFamily="18" charset="0"/>
              </a:rPr>
              <a:t>Corrective feedback during interaction</a:t>
            </a:r>
          </a:p>
        </p:txBody>
      </p:sp>
      <p:sp>
        <p:nvSpPr>
          <p:cNvPr id="10243" name="投影片編號版面配置區 7"/>
          <p:cNvSpPr>
            <a:spLocks noGrp="1"/>
          </p:cNvSpPr>
          <p:nvPr>
            <p:ph type="sldNum" sz="quarter" idx="4"/>
          </p:nvPr>
        </p:nvSpPr>
        <p:spPr bwMode="auto">
          <a:xfrm>
            <a:off x="8101013" y="-14288"/>
            <a:ext cx="762000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B0D1CA5-3D77-49A5-9605-DA0A39F3337B}" type="slidenum">
              <a:rPr kumimoji="0" lang="zh-TW" altLang="en-US" sz="1600">
                <a:solidFill>
                  <a:srgbClr val="FFFFFF"/>
                </a:solidFill>
              </a:rPr>
              <a:pPr eaLnBrk="1" hangingPunct="1"/>
              <a:t>8</a:t>
            </a:fld>
            <a:endParaRPr kumimoji="0" lang="zh-TW" altLang="en-US" sz="1600">
              <a:solidFill>
                <a:srgbClr val="FFFFFF"/>
              </a:solidFill>
            </a:endParaRPr>
          </a:p>
        </p:txBody>
      </p:sp>
      <p:pic>
        <p:nvPicPr>
          <p:cNvPr id="10244" name="圖片 17" descr="Computer_Icon.gif"/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5516563"/>
            <a:ext cx="108426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圖片 18" descr="speaking-ic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9" t="17516" r="19421" b="18304"/>
          <a:stretch/>
        </p:blipFill>
        <p:spPr bwMode="auto">
          <a:xfrm>
            <a:off x="3060000" y="4942800"/>
            <a:ext cx="1600100" cy="165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圖片 11" descr="未命名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20" y="4941169"/>
            <a:ext cx="1627496" cy="15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dirty="0" smtClean="0">
                <a:cs typeface="Times New Roman" pitchFamily="18" charset="0"/>
              </a:rPr>
              <a:t>Commonly Used Approaches</a:t>
            </a:r>
          </a:p>
        </p:txBody>
      </p:sp>
      <p:sp>
        <p:nvSpPr>
          <p:cNvPr id="13" name="橢圓圖說文字 19"/>
          <p:cNvSpPr>
            <a:spLocks noChangeArrowheads="1"/>
          </p:cNvSpPr>
          <p:nvPr/>
        </p:nvSpPr>
        <p:spPr bwMode="auto">
          <a:xfrm>
            <a:off x="6659760" y="4725144"/>
            <a:ext cx="1944688" cy="1007616"/>
          </a:xfrm>
          <a:prstGeom prst="wedgeEllipseCallout">
            <a:avLst>
              <a:gd name="adj1" fmla="val -61213"/>
              <a:gd name="adj2" fmla="val 2675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Do you mean CLOTH?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橢圓圖說文字 20"/>
          <p:cNvSpPr>
            <a:spLocks noChangeArrowheads="1"/>
          </p:cNvSpPr>
          <p:nvPr/>
        </p:nvSpPr>
        <p:spPr bwMode="auto">
          <a:xfrm>
            <a:off x="611560" y="4509120"/>
            <a:ext cx="2015753" cy="1079624"/>
          </a:xfrm>
          <a:prstGeom prst="wedgeEllipseCallout">
            <a:avLst>
              <a:gd name="adj1" fmla="val 67065"/>
              <a:gd name="adj2" fmla="val 2144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 wear blue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close (cloth)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today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橢圓圖說文字 21"/>
          <p:cNvSpPr>
            <a:spLocks noChangeArrowheads="1"/>
          </p:cNvSpPr>
          <p:nvPr/>
        </p:nvSpPr>
        <p:spPr bwMode="auto">
          <a:xfrm>
            <a:off x="864270" y="5873013"/>
            <a:ext cx="1582986" cy="572437"/>
          </a:xfrm>
          <a:prstGeom prst="wedgeEllipseCallout">
            <a:avLst>
              <a:gd name="adj1" fmla="val 82076"/>
              <a:gd name="adj2" fmla="val -47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Oh yes, cloth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橢圓圖說文字 22"/>
          <p:cNvSpPr>
            <a:spLocks noChangeAspect="1" noChangeArrowheads="1"/>
          </p:cNvSpPr>
          <p:nvPr/>
        </p:nvSpPr>
        <p:spPr bwMode="auto">
          <a:xfrm>
            <a:off x="6983609" y="5948562"/>
            <a:ext cx="1634203" cy="626079"/>
          </a:xfrm>
          <a:prstGeom prst="wedgeEllipseCallout">
            <a:avLst>
              <a:gd name="adj1" fmla="val -84788"/>
              <a:gd name="adj2" fmla="val -7577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25400" dir="5400000" rotWithShape="0">
              <a:srgbClr val="808080">
                <a:alpha val="4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>
              <a:defRPr/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Great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投影片編號版面配置區 1"/>
          <p:cNvSpPr txBox="1">
            <a:spLocks/>
          </p:cNvSpPr>
          <p:nvPr/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25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900" dirty="0"/>
              <a:t>Pronunciation </a:t>
            </a:r>
            <a:r>
              <a:rPr lang="en-US" altLang="zh-TW" sz="2900" dirty="0" smtClean="0"/>
              <a:t>Scoring and Error Pattern Detection </a:t>
            </a:r>
            <a:endParaRPr lang="zh-TW" altLang="en-US" sz="2900" dirty="0"/>
          </a:p>
        </p:txBody>
      </p:sp>
      <p:grpSp>
        <p:nvGrpSpPr>
          <p:cNvPr id="7" name="群組 6"/>
          <p:cNvGrpSpPr/>
          <p:nvPr/>
        </p:nvGrpSpPr>
        <p:grpSpPr>
          <a:xfrm>
            <a:off x="681495" y="1809929"/>
            <a:ext cx="1911806" cy="850376"/>
            <a:chOff x="709935" y="2333754"/>
            <a:chExt cx="1177835" cy="850376"/>
          </a:xfrm>
        </p:grpSpPr>
        <p:sp>
          <p:nvSpPr>
            <p:cNvPr id="5" name="流程圖: 磁碟 4"/>
            <p:cNvSpPr/>
            <p:nvPr/>
          </p:nvSpPr>
          <p:spPr bwMode="auto">
            <a:xfrm>
              <a:off x="755576" y="2333754"/>
              <a:ext cx="1080120" cy="85037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6" name="文字方塊 40"/>
            <p:cNvSpPr txBox="1">
              <a:spLocks noChangeArrowheads="1"/>
            </p:cNvSpPr>
            <p:nvPr/>
          </p:nvSpPr>
          <p:spPr bwMode="auto">
            <a:xfrm>
              <a:off x="709935" y="2691986"/>
              <a:ext cx="11778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2000" dirty="0" smtClean="0">
                  <a:latin typeface="+mn-lt"/>
                  <a:ea typeface="微軟正黑體" pitchFamily="34" charset="-120"/>
                  <a:cs typeface="Times New Roman" pitchFamily="18" charset="0"/>
                </a:rPr>
                <a:t>Prosodic Models</a:t>
              </a:r>
              <a:endParaRPr kumimoji="0" lang="zh-TW" altLang="en-US" sz="2000" dirty="0">
                <a:latin typeface="+mn-lt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87121" y="3134919"/>
            <a:ext cx="1898084" cy="850376"/>
            <a:chOff x="713402" y="2333754"/>
            <a:chExt cx="1169381" cy="850376"/>
          </a:xfrm>
        </p:grpSpPr>
        <p:sp>
          <p:nvSpPr>
            <p:cNvPr id="9" name="流程圖: 磁碟 8"/>
            <p:cNvSpPr/>
            <p:nvPr/>
          </p:nvSpPr>
          <p:spPr bwMode="auto">
            <a:xfrm>
              <a:off x="755576" y="2333754"/>
              <a:ext cx="1080120" cy="85037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0" name="文字方塊 40"/>
            <p:cNvSpPr txBox="1">
              <a:spLocks noChangeArrowheads="1"/>
            </p:cNvSpPr>
            <p:nvPr/>
          </p:nvSpPr>
          <p:spPr bwMode="auto">
            <a:xfrm>
              <a:off x="713402" y="2701560"/>
              <a:ext cx="11693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TW" sz="2000" dirty="0" smtClean="0">
                  <a:latin typeface="+mn-lt"/>
                  <a:ea typeface="微軟正黑體" pitchFamily="34" charset="-120"/>
                  <a:cs typeface="Times New Roman" pitchFamily="18" charset="0"/>
                </a:rPr>
                <a:t>Acoustic Models</a:t>
              </a:r>
              <a:endParaRPr kumimoji="0" lang="zh-TW" altLang="en-US" sz="2000" dirty="0">
                <a:latin typeface="+mn-lt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756000" y="4417343"/>
            <a:ext cx="1752711" cy="925896"/>
            <a:chOff x="755576" y="2333754"/>
            <a:chExt cx="1080120" cy="925896"/>
          </a:xfrm>
        </p:grpSpPr>
        <p:sp>
          <p:nvSpPr>
            <p:cNvPr id="12" name="流程圖: 磁碟 11"/>
            <p:cNvSpPr/>
            <p:nvPr/>
          </p:nvSpPr>
          <p:spPr bwMode="auto">
            <a:xfrm>
              <a:off x="755576" y="2333754"/>
              <a:ext cx="1080120" cy="85037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0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3" name="文字方塊 40"/>
            <p:cNvSpPr txBox="1">
              <a:spLocks noChangeArrowheads="1"/>
            </p:cNvSpPr>
            <p:nvPr/>
          </p:nvSpPr>
          <p:spPr bwMode="auto">
            <a:xfrm>
              <a:off x="802657" y="2613319"/>
              <a:ext cx="101469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r>
                <a:rPr kumimoji="0" lang="en-US" altLang="zh-TW" sz="2000" dirty="0" smtClean="0">
                  <a:latin typeface="+mn-lt"/>
                  <a:ea typeface="微軟正黑體" pitchFamily="34" charset="-120"/>
                  <a:cs typeface="Times New Roman" pitchFamily="18" charset="0"/>
                </a:rPr>
                <a:t>Pronunciation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kumimoji="0" lang="en-US" altLang="zh-TW" sz="2000" dirty="0" smtClean="0">
                  <a:latin typeface="+mn-lt"/>
                  <a:ea typeface="微軟正黑體" pitchFamily="34" charset="-120"/>
                  <a:cs typeface="Times New Roman" pitchFamily="18" charset="0"/>
                </a:rPr>
                <a:t>Models</a:t>
              </a:r>
              <a:endParaRPr kumimoji="0" lang="zh-TW" altLang="en-US" sz="2000" dirty="0">
                <a:latin typeface="+mn-lt"/>
                <a:ea typeface="微軟正黑體" pitchFamily="34" charset="-120"/>
                <a:cs typeface="Times New Roman" pitchFamily="18" charset="0"/>
              </a:endParaRPr>
            </a:p>
          </p:txBody>
        </p:sp>
      </p:grpSp>
      <p:sp>
        <p:nvSpPr>
          <p:cNvPr id="24" name="向下箭號 23"/>
          <p:cNvSpPr/>
          <p:nvPr/>
        </p:nvSpPr>
        <p:spPr>
          <a:xfrm>
            <a:off x="5796136" y="2331643"/>
            <a:ext cx="216024" cy="46713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4964596" y="3641679"/>
            <a:ext cx="327484" cy="792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7044945" y="2331642"/>
            <a:ext cx="407375" cy="2124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>
            <a:off x="6452534" y="3616951"/>
            <a:ext cx="351714" cy="828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>
            <a:off x="5983369" y="4633367"/>
            <a:ext cx="460839" cy="22964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圓角矩形 59"/>
          <p:cNvSpPr/>
          <p:nvPr/>
        </p:nvSpPr>
        <p:spPr>
          <a:xfrm>
            <a:off x="5499103" y="1465571"/>
            <a:ext cx="1962218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5589112" y="1537579"/>
            <a:ext cx="1728193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en-US" altLang="zh-TW" sz="1600" b="1" dirty="0" smtClean="0">
                <a:solidFill>
                  <a:srgbClr val="000066"/>
                </a:solidFill>
                <a:ea typeface="全真魏碑體" pitchFamily="49" charset="-120"/>
              </a:rPr>
              <a:t>Speech</a:t>
            </a:r>
            <a:endParaRPr lang="en-US" altLang="zh-TW" sz="1600" b="1" dirty="0">
              <a:solidFill>
                <a:srgbClr val="000066"/>
              </a:solidFill>
              <a:ea typeface="全真魏碑體" pitchFamily="49" charset="-120"/>
            </a:endParaRPr>
          </a:p>
          <a:p>
            <a:pPr algn="ctr" eaLnBrk="1" hangingPunct="1">
              <a:lnSpc>
                <a:spcPct val="95000"/>
              </a:lnSpc>
              <a:defRPr/>
            </a:pPr>
            <a:r>
              <a:rPr lang="en-US" altLang="zh-TW" sz="1600" b="1" dirty="0">
                <a:solidFill>
                  <a:srgbClr val="000066"/>
                </a:solidFill>
                <a:ea typeface="全真魏碑體" pitchFamily="49" charset="-120"/>
              </a:rPr>
              <a:t>Signal Representation</a:t>
            </a:r>
          </a:p>
        </p:txBody>
      </p:sp>
      <p:sp>
        <p:nvSpPr>
          <p:cNvPr id="64" name="圓角矩形 63"/>
          <p:cNvSpPr/>
          <p:nvPr/>
        </p:nvSpPr>
        <p:spPr>
          <a:xfrm>
            <a:off x="4842030" y="2798780"/>
            <a:ext cx="1962218" cy="8181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4957441" y="2930576"/>
            <a:ext cx="172819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n-US" altLang="zh-TW" sz="1600" b="1" dirty="0" smtClean="0">
                <a:solidFill>
                  <a:srgbClr val="000066"/>
                </a:solidFill>
                <a:ea typeface="全真魏碑體" pitchFamily="49" charset="-120"/>
              </a:rPr>
              <a:t>Alignment/</a:t>
            </a:r>
          </a:p>
          <a:p>
            <a:pPr algn="ctr">
              <a:lnSpc>
                <a:spcPct val="95000"/>
              </a:lnSpc>
              <a:defRPr/>
            </a:pPr>
            <a:r>
              <a:rPr lang="en-US" altLang="zh-TW" sz="1600" b="1" dirty="0" smtClean="0">
                <a:solidFill>
                  <a:srgbClr val="000066"/>
                </a:solidFill>
                <a:ea typeface="全真魏碑體" pitchFamily="49" charset="-120"/>
              </a:rPr>
              <a:t>Segmentation </a:t>
            </a:r>
            <a:endParaRPr lang="en-US" altLang="zh-TW" sz="1600" b="1" dirty="0">
              <a:solidFill>
                <a:srgbClr val="000066"/>
              </a:solidFill>
              <a:ea typeface="全真魏碑體" pitchFamily="49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4161847" y="4487094"/>
            <a:ext cx="1821522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280501" y="4545454"/>
            <a:ext cx="160427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95000"/>
              </a:lnSpc>
              <a:defRPr/>
            </a:pPr>
            <a:r>
              <a:rPr lang="en-US" altLang="zh-TW" sz="1600" b="1" dirty="0">
                <a:solidFill>
                  <a:srgbClr val="000066"/>
                </a:solidFill>
                <a:ea typeface="全真魏碑體" pitchFamily="49" charset="-120"/>
              </a:rPr>
              <a:t>Error Pattern</a:t>
            </a:r>
          </a:p>
          <a:p>
            <a:pPr algn="ctr" eaLnBrk="1" hangingPunct="1">
              <a:lnSpc>
                <a:spcPct val="95000"/>
              </a:lnSpc>
              <a:defRPr/>
            </a:pPr>
            <a:r>
              <a:rPr lang="en-US" altLang="zh-TW" sz="1600" b="1" dirty="0" smtClean="0">
                <a:solidFill>
                  <a:srgbClr val="000066"/>
                </a:solidFill>
                <a:ea typeface="全真魏碑體" pitchFamily="49" charset="-120"/>
              </a:rPr>
              <a:t>Detection</a:t>
            </a:r>
            <a:endParaRPr lang="en-US" altLang="zh-TW" sz="1600" b="1" dirty="0">
              <a:solidFill>
                <a:srgbClr val="000066"/>
              </a:solidFill>
              <a:ea typeface="全真魏碑體" pitchFamily="49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6479164" y="4489351"/>
            <a:ext cx="147721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6567254" y="4758277"/>
            <a:ext cx="1301032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en-US" altLang="zh-TW" sz="1600" b="1" dirty="0" smtClean="0">
                <a:solidFill>
                  <a:srgbClr val="000066"/>
                </a:solidFill>
                <a:ea typeface="全真魏碑體" pitchFamily="49" charset="-120"/>
              </a:rPr>
              <a:t>Scoring</a:t>
            </a:r>
            <a:endParaRPr lang="en-US" altLang="zh-TW" sz="1600" b="1" dirty="0">
              <a:solidFill>
                <a:srgbClr val="000066"/>
              </a:solidFill>
              <a:ea typeface="全真魏碑體" pitchFamily="49" charset="-120"/>
            </a:endParaRPr>
          </a:p>
        </p:txBody>
      </p:sp>
      <p:sp>
        <p:nvSpPr>
          <p:cNvPr id="35" name="向右箭號 34"/>
          <p:cNvSpPr/>
          <p:nvPr/>
        </p:nvSpPr>
        <p:spPr>
          <a:xfrm>
            <a:off x="6012160" y="4907779"/>
            <a:ext cx="460839" cy="229644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3924000" y="1233248"/>
            <a:ext cx="4320408" cy="4428000"/>
            <a:chOff x="3924000" y="1757073"/>
            <a:chExt cx="4320408" cy="4428000"/>
          </a:xfrm>
        </p:grpSpPr>
        <p:cxnSp>
          <p:nvCxnSpPr>
            <p:cNvPr id="43" name="直線接點 42"/>
            <p:cNvCxnSpPr/>
            <p:nvPr/>
          </p:nvCxnSpPr>
          <p:spPr>
            <a:xfrm>
              <a:off x="3924408" y="6165304"/>
              <a:ext cx="4320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3924000" y="1772816"/>
              <a:ext cx="4320000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3924000" y="1757073"/>
              <a:ext cx="408" cy="44280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>
              <a:off x="8222533" y="1757073"/>
              <a:ext cx="408" cy="442800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561600" y="1509959"/>
            <a:ext cx="2118679" cy="3915496"/>
            <a:chOff x="561600" y="2033784"/>
            <a:chExt cx="2118679" cy="3915496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592047" y="2060848"/>
              <a:ext cx="208823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561600" y="5949280"/>
              <a:ext cx="2088232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561600" y="2060848"/>
              <a:ext cx="30447" cy="388843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2628171" y="2033784"/>
              <a:ext cx="30447" cy="388843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" name="左-右雙向箭號 21"/>
          <p:cNvSpPr/>
          <p:nvPr/>
        </p:nvSpPr>
        <p:spPr>
          <a:xfrm>
            <a:off x="2699920" y="3181048"/>
            <a:ext cx="1152000" cy="42518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062F47D-F1E9-4C70-8172-35677879D32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1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0.6|3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4.1|7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2.6|18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4.1|8.1|10.6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3.5|16.5|2.2|13.5|3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.8|0.9|1.4|1.4|7|0.8|5.9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5.2|1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|1.3|1.9|10.8|8.4|7.5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5.2|7.5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20320</TotalTime>
  <Words>2650</Words>
  <Application>Microsoft Office PowerPoint</Application>
  <PresentationFormat>如螢幕大小 (4:3)</PresentationFormat>
  <Paragraphs>623</Paragraphs>
  <Slides>33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連結</vt:lpstr>
      </vt:variant>
      <vt:variant>
        <vt:i4>5</vt:i4>
      </vt:variant>
      <vt:variant>
        <vt:lpstr>投影片標題</vt:lpstr>
      </vt:variant>
      <vt:variant>
        <vt:i4>33</vt:i4>
      </vt:variant>
    </vt:vector>
  </HeadingPairs>
  <TitlesOfParts>
    <vt:vector size="51" baseType="lpstr">
      <vt:lpstr>BiauKai</vt:lpstr>
      <vt:lpstr>全真魏碑體</vt:lpstr>
      <vt:lpstr>微軟正黑體</vt:lpstr>
      <vt:lpstr>新細明體</vt:lpstr>
      <vt:lpstr>Arial</vt:lpstr>
      <vt:lpstr>Calibri</vt:lpstr>
      <vt:lpstr>Cambria Math</vt:lpstr>
      <vt:lpstr>Georgia</vt:lpstr>
      <vt:lpstr>Times New Roman</vt:lpstr>
      <vt:lpstr>Trebuchet MS</vt:lpstr>
      <vt:lpstr>Wingdings</vt:lpstr>
      <vt:lpstr>Wingdings 2</vt:lpstr>
      <vt:lpstr>Office 佈景主題</vt:lpstr>
      <vt:lpstr>file:///C:\Users\LCS\Desktop\EddySu\--localhost-Users-shawn-Desktop-Macintosh%20HD:\Users\shawn\Documents\ST.docx!OLE_LINK13</vt:lpstr>
      <vt:lpstr>file:///C:\Users\LCS\Desktop\EddySu\--localhost-Users-shawn-Desktop-Macintosh%20HD:\Users\shawn\Documents\ST.docx!OLE_LINK13</vt:lpstr>
      <vt:lpstr>file:///C:\Users\LCS\Desktop\EddySu\--localhost-Users-shawn-Desktop-Macintosh%20HD:\Users\shawn\Documents\ST.docx!OLE_LINK13</vt:lpstr>
      <vt:lpstr>file:///C:\Users\LCS\Desktop\EddySu\--localhost-Users-shawn-Desktop-Macintosh%20HD:\Users\shawn\Documents\ST.docx!OLE_LINK13</vt:lpstr>
      <vt:lpstr>file:///C:\Users\LCS\Desktop\EddySu\--localhost-Users-shawn-Desktop-Macintosh%20HD:\Users\shawn\Documents\ST.docx!OLE_LINK13</vt:lpstr>
      <vt:lpstr>PowerPoint 簡報</vt:lpstr>
      <vt:lpstr>Computer-Assisted Language Learning (CALL)</vt:lpstr>
      <vt:lpstr>PowerPoint 簡報</vt:lpstr>
      <vt:lpstr>PowerPoint 簡報</vt:lpstr>
      <vt:lpstr>Visual Presentation of Articulation</vt:lpstr>
      <vt:lpstr>Commonly Used Approaches</vt:lpstr>
      <vt:lpstr>Commonly Used Approaches</vt:lpstr>
      <vt:lpstr>Commonly Used Approaches</vt:lpstr>
      <vt:lpstr>Pronunciation Scoring and Error Pattern Detection </vt:lpstr>
      <vt:lpstr>Alignment Problem – Insertion Error</vt:lpstr>
      <vt:lpstr>Error Prediction in Pronunciation Modeling</vt:lpstr>
      <vt:lpstr>Pronunciation Scoring / Error Pattern Detection</vt:lpstr>
      <vt:lpstr>PowerPoint 簡報</vt:lpstr>
      <vt:lpstr>Goal of Dialogue Game (1/3)</vt:lpstr>
      <vt:lpstr>Goal of Dialogue Game (1/3)</vt:lpstr>
      <vt:lpstr>Goal of Dialogue Game (2/3)</vt:lpstr>
      <vt:lpstr>Goal of Dialogue Game (3/3)</vt:lpstr>
      <vt:lpstr>Dialogue Game Script (1/2)</vt:lpstr>
      <vt:lpstr>Dialogue Game Script (2/2)</vt:lpstr>
      <vt:lpstr>System Objective (1/2)</vt:lpstr>
      <vt:lpstr>System Objective (2/2)</vt:lpstr>
      <vt:lpstr>Markov Decision Process (MDP) (1/4)</vt:lpstr>
      <vt:lpstr>Markov Decision Process (MDP) (2/4)</vt:lpstr>
      <vt:lpstr>Markov Decision Process (MDP) (3/4)</vt:lpstr>
      <vt:lpstr>Markov Decision Process (MDP) (4/4)</vt:lpstr>
      <vt:lpstr>Markov Decision Process (MDP) (4/4)</vt:lpstr>
      <vt:lpstr>Markov Decision Process (MDP) (4/4)</vt:lpstr>
      <vt:lpstr>Markov Decision Process (MDP) (4/4)</vt:lpstr>
      <vt:lpstr>Markov Decision Process (MDP) (4/4)</vt:lpstr>
      <vt:lpstr>Learner Simulation (1/3)</vt:lpstr>
      <vt:lpstr>Learner Simulation (2/3)</vt:lpstr>
      <vt:lpstr>Learner Simulation (3/3)</vt:lpstr>
      <vt:lpstr>Complete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Query-Answering System for Spoken Document</dc:title>
  <dc:creator>Lab531</dc:creator>
  <cp:lastModifiedBy>Lab</cp:lastModifiedBy>
  <cp:revision>479</cp:revision>
  <cp:lastPrinted>2013-10-11T09:31:29Z</cp:lastPrinted>
  <dcterms:created xsi:type="dcterms:W3CDTF">2013-03-26T12:42:23Z</dcterms:created>
  <dcterms:modified xsi:type="dcterms:W3CDTF">2019-10-09T02:21:41Z</dcterms:modified>
</cp:coreProperties>
</file>