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8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706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13.0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2019/10/09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7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794EB-8EEB-4D4A-88DF-96951806AE0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BABC6-8747-4821-B579-0DBC549166A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4443C-AB19-475C-8C3F-9EB90CF8D2C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B8501-6DE0-416C-AB56-733D43CAA5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3154-0569-44A3-825D-8A19EF4F4F5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EE95-D1BF-474E-9259-E59F3396B7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CD909-50D2-466A-8136-0DB879EAC69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BAC8-B769-4E0E-BDC3-CD90950A9F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72187-BC09-4B46-B721-ADBE75AD2A0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8E7A6-3B13-4B7C-BB63-8B6F6BA6DBA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B844C-3AB1-4756-9020-C24B857B47B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1EBE0C-9F3D-4F95-BFC6-6CDD24802D9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4" Type="http://schemas.openxmlformats.org/officeDocument/2006/relationships/image" Target="../media/image35.png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5.wmf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51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dirty="0" smtClean="0">
                <a:latin typeface="Benguiat Bk BT" pitchFamily="18" charset="0"/>
              </a:rPr>
              <a:t>13.0 Speaker </a:t>
            </a:r>
            <a:r>
              <a:rPr lang="en-US" altLang="zh-TW" sz="3000" dirty="0" err="1" smtClean="0">
                <a:latin typeface="Benguiat Bk BT" pitchFamily="18" charset="0"/>
              </a:rPr>
              <a:t>Variabilities</a:t>
            </a:r>
            <a:r>
              <a:rPr lang="en-US" altLang="zh-TW" sz="3000" dirty="0" smtClean="0">
                <a:latin typeface="Benguiat Bk BT" pitchFamily="18" charset="0"/>
              </a:rPr>
              <a:t>: Adaption and Recognition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16013" y="1787525"/>
            <a:ext cx="8064500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000" b="1" dirty="0" smtClean="0">
                <a:latin typeface="Times New Roman" pitchFamily="18" charset="0"/>
              </a:rPr>
              <a:t>References</a:t>
            </a:r>
            <a:r>
              <a:rPr lang="en-US" altLang="zh-TW" sz="2000" dirty="0" smtClean="0">
                <a:latin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</a:rPr>
              <a:t>1.    9.6 of Huang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2. “ Maximum A Posteriori Estimation for Multivariate Gaussian</a:t>
            </a:r>
          </a:p>
          <a:p>
            <a:pPr marL="2952000"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Mixture Observations of Markov Chains”, IEEE Trans. on</a:t>
            </a:r>
          </a:p>
          <a:p>
            <a:pPr marL="2952000"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Speech and Audio Processing, April 1994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3. “ Maximum Likelihood Linear Regression for Speaker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Adaptation of Continuous Density Hidden Markov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Models”, Computer Speech and Language, Vol.9 ,1995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4.    </a:t>
            </a:r>
            <a:r>
              <a:rPr lang="en-US" altLang="zh-TW" dirty="0" err="1" smtClean="0">
                <a:latin typeface="Times New Roman" pitchFamily="18" charset="0"/>
              </a:rPr>
              <a:t>Jolliffe</a:t>
            </a:r>
            <a:r>
              <a:rPr lang="en-US" altLang="zh-TW" dirty="0" smtClean="0">
                <a:latin typeface="Times New Roman" pitchFamily="18" charset="0"/>
              </a:rPr>
              <a:t>, “ Principal Component Analysis ”, Springer-</a:t>
            </a:r>
            <a:r>
              <a:rPr lang="en-US" altLang="zh-TW" dirty="0" err="1" smtClean="0">
                <a:latin typeface="Times New Roman" pitchFamily="18" charset="0"/>
              </a:rPr>
              <a:t>Verlag</a:t>
            </a:r>
            <a:r>
              <a:rPr lang="en-US" altLang="zh-TW" dirty="0" smtClean="0">
                <a:latin typeface="Times New Roman" pitchFamily="18" charset="0"/>
              </a:rPr>
              <a:t>, 1986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5. “ Rapid Speaker Adaptation in Eigenvoice Space”, IEEE Trans. on 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Speech and Audio Processing, Nov 2000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6. “ Cluster Adaptive Training of Hidden Markov Models”, IEEE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Trans. on Speech and Audio Processing, July 2000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7. “ A Compact Model for Speaker-adaptive Training”, International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Conference on Spoken Language Processing, 1996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8. “ A Tutorial on Text-independent Speaker Verification”, EURASIP </a:t>
            </a:r>
          </a:p>
          <a:p>
            <a:pPr marL="2951163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Journal on Applied Signal Processing 2004</a:t>
            </a:r>
          </a:p>
          <a:p>
            <a:pPr marL="1252538" indent="-1252538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                       9</a:t>
            </a:r>
            <a:r>
              <a:rPr lang="en-US" altLang="zh-TW" dirty="0">
                <a:latin typeface="Times New Roman" pitchFamily="18" charset="0"/>
              </a:rPr>
              <a:t>. “An Overview of Text-independent Speaker Recognition: from </a:t>
            </a:r>
            <a:r>
              <a:rPr lang="en-US" altLang="zh-TW" dirty="0" smtClean="0">
                <a:latin typeface="Times New Roman" pitchFamily="18" charset="0"/>
              </a:rPr>
              <a:t>              </a:t>
            </a:r>
          </a:p>
          <a:p>
            <a:pPr marL="1252538" indent="-1252538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                            Features to </a:t>
            </a:r>
            <a:r>
              <a:rPr lang="en-US" altLang="zh-TW" dirty="0" err="1" smtClean="0">
                <a:latin typeface="Times New Roman" pitchFamily="18" charset="0"/>
              </a:rPr>
              <a:t>Supervectors</a:t>
            </a:r>
            <a:r>
              <a:rPr lang="en-US" altLang="zh-TW" dirty="0" smtClean="0">
                <a:latin typeface="Times New Roman" pitchFamily="18" charset="0"/>
              </a:rPr>
              <a:t>”, Speech Communication, Jan 2010</a:t>
            </a:r>
            <a:endParaRPr lang="en-US" altLang="zh-TW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727075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798513"/>
            <a:ext cx="20161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1547813" y="714395"/>
            <a:ext cx="2448123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2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Principal Component Analysis (PCA)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9525" y="765175"/>
            <a:ext cx="9144000" cy="609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Problem Definition:</a:t>
            </a:r>
            <a:r>
              <a:rPr lang="en-US" altLang="zh-TW" sz="3000" dirty="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for a zero mean random vector </a:t>
            </a:r>
            <a:r>
              <a:rPr lang="en-US" altLang="zh-TW" sz="2000" b="1" i="1" dirty="0" smtClean="0">
                <a:latin typeface="Times New Roman" pitchFamily="18" charset="0"/>
              </a:rPr>
              <a:t>x </a:t>
            </a:r>
            <a:r>
              <a:rPr lang="en-US" altLang="zh-TW" sz="2000" dirty="0" smtClean="0">
                <a:latin typeface="Times New Roman" pitchFamily="18" charset="0"/>
              </a:rPr>
              <a:t>with dimensionality</a:t>
            </a:r>
            <a:r>
              <a:rPr lang="en-US" altLang="zh-TW" sz="2000" b="1" i="1" dirty="0" smtClean="0">
                <a:latin typeface="Times New Roman" pitchFamily="18" charset="0"/>
              </a:rPr>
              <a:t> N</a:t>
            </a:r>
            <a:r>
              <a:rPr lang="en-US" altLang="zh-TW" sz="2000" dirty="0" smtClean="0">
                <a:latin typeface="Times New Roman" pitchFamily="18" charset="0"/>
              </a:rPr>
              <a:t>, </a:t>
            </a:r>
            <a:r>
              <a:rPr lang="en-US" altLang="zh-TW" sz="2000" i="1" dirty="0" err="1" smtClean="0">
                <a:latin typeface="Times New Roman" pitchFamily="18" charset="0"/>
              </a:rPr>
              <a:t>x</a:t>
            </a:r>
            <a:r>
              <a:rPr lang="en-US" altLang="zh-TW" sz="2000" dirty="0" err="1" smtClean="0">
                <a:latin typeface="Times New Roman" pitchFamily="18" charset="0"/>
              </a:rPr>
              <a:t>∈R</a:t>
            </a:r>
            <a:r>
              <a:rPr lang="en-US" altLang="zh-TW" sz="2000" baseline="30000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, E(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)=0, iteratively find a set of </a:t>
            </a:r>
            <a:r>
              <a:rPr lang="en-US" altLang="zh-TW" sz="2000" i="1" dirty="0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 (</a:t>
            </a:r>
            <a:r>
              <a:rPr lang="en-US" altLang="zh-TW" sz="2000" i="1" dirty="0" err="1" smtClean="0">
                <a:latin typeface="Times New Roman" pitchFamily="18" charset="0"/>
              </a:rPr>
              <a:t>k</a:t>
            </a:r>
            <a:r>
              <a:rPr lang="en-US" altLang="zh-TW" sz="2000" dirty="0" err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) orthonormal basis vectors {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, 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</a:rPr>
              <a:t>,…, 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} so that</a:t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(1) </a:t>
            </a:r>
            <a:r>
              <a:rPr lang="en-US" altLang="zh-TW" sz="2000" i="1" dirty="0" err="1" smtClean="0">
                <a:latin typeface="Times New Roman" pitchFamily="18" charset="0"/>
              </a:rPr>
              <a:t>var</a:t>
            </a:r>
            <a:r>
              <a:rPr lang="en-US" altLang="zh-TW" sz="2000" i="1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 </a:t>
            </a:r>
            <a:r>
              <a:rPr lang="en-US" altLang="zh-TW" sz="2000" b="1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)=</a:t>
            </a:r>
            <a:r>
              <a:rPr lang="en-US" altLang="zh-TW" sz="2000" i="1" dirty="0" smtClean="0">
                <a:latin typeface="Times New Roman" pitchFamily="18" charset="0"/>
              </a:rPr>
              <a:t>max (x has maximum variance when projected on e</a:t>
            </a:r>
            <a:r>
              <a:rPr lang="en-US" altLang="zh-TW" sz="2000" i="1" baseline="-25000" dirty="0" smtClean="0">
                <a:latin typeface="Times New Roman" pitchFamily="18" charset="0"/>
              </a:rPr>
              <a:t>1 </a:t>
            </a:r>
            <a:r>
              <a:rPr lang="en-US" altLang="zh-TW" sz="2000" i="1" dirty="0" smtClean="0">
                <a:latin typeface="Times New Roman" pitchFamily="18" charset="0"/>
              </a:rPr>
              <a:t>)</a:t>
            </a:r>
            <a:r>
              <a:rPr lang="en-US" altLang="zh-TW" sz="2000" dirty="0" smtClean="0">
                <a:latin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(2) </a:t>
            </a:r>
            <a:r>
              <a:rPr lang="en-US" altLang="zh-TW" sz="2000" i="1" dirty="0" err="1" smtClean="0">
                <a:latin typeface="Times New Roman" pitchFamily="18" charset="0"/>
              </a:rPr>
              <a:t>var</a:t>
            </a:r>
            <a:r>
              <a:rPr lang="en-US" altLang="zh-TW" sz="2000" i="1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baseline="30000" dirty="0" smtClean="0">
                <a:latin typeface="Times New Roman" pitchFamily="18" charset="0"/>
              </a:rPr>
              <a:t> </a:t>
            </a:r>
            <a:r>
              <a:rPr lang="en-US" altLang="zh-TW" sz="2000" b="1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)=</a:t>
            </a:r>
            <a:r>
              <a:rPr lang="en-US" altLang="zh-TW" sz="2000" i="1" dirty="0" smtClean="0">
                <a:latin typeface="Times New Roman" pitchFamily="18" charset="0"/>
              </a:rPr>
              <a:t>max,</a:t>
            </a:r>
            <a:r>
              <a:rPr lang="en-US" altLang="zh-TW" sz="2000" dirty="0" smtClean="0">
                <a:latin typeface="Times New Roman" pitchFamily="18" charset="0"/>
              </a:rPr>
              <a:t>   subject to   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 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i-1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…… 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, </a:t>
            </a:r>
            <a:r>
              <a:rPr lang="en-US" altLang="zh-TW" sz="2000" i="1" dirty="0" smtClean="0">
                <a:latin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dirty="0" smtClean="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TW" sz="2000" dirty="0" smtClean="0">
                <a:latin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      </a:t>
            </a:r>
            <a:r>
              <a:rPr lang="en-US" altLang="zh-TW" sz="2000" i="1" dirty="0" smtClean="0">
                <a:latin typeface="Times New Roman" pitchFamily="18" charset="0"/>
                <a:sym typeface="Symbol" pitchFamily="18" charset="2"/>
              </a:rPr>
              <a:t>(x has next maximum variance when projected on e</a:t>
            </a:r>
            <a:r>
              <a:rPr lang="en-US" altLang="zh-TW" sz="2000" i="1" baseline="-25000" dirty="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TW" sz="2000" i="1" dirty="0" smtClean="0">
                <a:latin typeface="Times New Roman" pitchFamily="18" charset="0"/>
                <a:sym typeface="Symbol" pitchFamily="18" charset="2"/>
              </a:rPr>
              <a:t>, etc.)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Solution: {</a:t>
            </a:r>
            <a:r>
              <a:rPr lang="en-US" altLang="zh-TW" sz="2400" b="1" i="1" dirty="0" smtClean="0">
                <a:latin typeface="Times New Roman" pitchFamily="18" charset="0"/>
              </a:rPr>
              <a:t>e</a:t>
            </a:r>
            <a:r>
              <a:rPr lang="en-US" altLang="zh-TW" sz="2400" b="1" baseline="-25000" dirty="0" smtClean="0">
                <a:latin typeface="Times New Roman" pitchFamily="18" charset="0"/>
              </a:rPr>
              <a:t>1</a:t>
            </a:r>
            <a:r>
              <a:rPr lang="en-US" altLang="zh-TW" sz="2400" b="1" dirty="0" smtClean="0">
                <a:latin typeface="Times New Roman" pitchFamily="18" charset="0"/>
              </a:rPr>
              <a:t>, </a:t>
            </a:r>
            <a:r>
              <a:rPr lang="en-US" altLang="zh-TW" sz="2400" b="1" i="1" dirty="0" smtClean="0">
                <a:latin typeface="Times New Roman" pitchFamily="18" charset="0"/>
              </a:rPr>
              <a:t>e</a:t>
            </a:r>
            <a:r>
              <a:rPr lang="en-US" altLang="zh-TW" sz="2400" b="1" baseline="-25000" dirty="0" smtClean="0">
                <a:latin typeface="Times New Roman" pitchFamily="18" charset="0"/>
              </a:rPr>
              <a:t>2</a:t>
            </a:r>
            <a:r>
              <a:rPr lang="en-US" altLang="zh-TW" sz="2400" b="1" dirty="0" smtClean="0">
                <a:latin typeface="Times New Roman" pitchFamily="18" charset="0"/>
              </a:rPr>
              <a:t>,…, </a:t>
            </a:r>
            <a:r>
              <a:rPr lang="en-US" altLang="zh-TW" sz="2400" b="1" i="1" dirty="0" err="1" smtClean="0">
                <a:latin typeface="Times New Roman" pitchFamily="18" charset="0"/>
              </a:rPr>
              <a:t>e</a:t>
            </a:r>
            <a:r>
              <a:rPr lang="en-US" altLang="zh-TW" sz="2400" b="1" baseline="-25000" dirty="0" err="1" smtClean="0">
                <a:latin typeface="Times New Roman" pitchFamily="18" charset="0"/>
              </a:rPr>
              <a:t>k</a:t>
            </a:r>
            <a:r>
              <a:rPr lang="en-US" altLang="zh-TW" sz="2400" b="1" dirty="0" smtClean="0">
                <a:latin typeface="Times New Roman" pitchFamily="18" charset="0"/>
              </a:rPr>
              <a:t>} are the eigenvectors of the covariance matrix </a:t>
            </a: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 </a:t>
            </a:r>
            <a:r>
              <a:rPr lang="en-US" altLang="zh-TW" sz="2400" b="1" dirty="0" smtClean="0">
                <a:latin typeface="Times New Roman" pitchFamily="18" charset="0"/>
              </a:rPr>
              <a:t>for </a:t>
            </a:r>
            <a:r>
              <a:rPr lang="en-US" altLang="zh-TW" sz="2400" b="1" i="1" dirty="0" smtClean="0">
                <a:latin typeface="Times New Roman" pitchFamily="18" charset="0"/>
              </a:rPr>
              <a:t>x</a:t>
            </a:r>
            <a:r>
              <a:rPr lang="en-US" altLang="zh-TW" sz="2400" b="1" dirty="0" smtClean="0">
                <a:latin typeface="Times New Roman" pitchFamily="18" charset="0"/>
              </a:rPr>
              <a:t> corresponding to the largest </a:t>
            </a:r>
            <a:r>
              <a:rPr lang="en-US" altLang="zh-TW" sz="2400" b="1" i="1" dirty="0" smtClean="0">
                <a:latin typeface="Times New Roman" pitchFamily="18" charset="0"/>
              </a:rPr>
              <a:t>k </a:t>
            </a:r>
            <a:r>
              <a:rPr lang="en-US" altLang="zh-TW" sz="2400" b="1" dirty="0" smtClean="0">
                <a:latin typeface="Times New Roman" pitchFamily="18" charset="0"/>
              </a:rPr>
              <a:t>eigenvalues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new random vector</a:t>
            </a:r>
            <a:r>
              <a:rPr lang="en-US" altLang="zh-TW" sz="2000" b="1" i="1" dirty="0" smtClean="0">
                <a:latin typeface="Times New Roman" pitchFamily="18" charset="0"/>
              </a:rPr>
              <a:t> y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dirty="0" err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b="1" i="1" dirty="0" smtClean="0">
                <a:latin typeface="Times New Roman" pitchFamily="18" charset="0"/>
              </a:rPr>
              <a:t> : </a:t>
            </a:r>
            <a:r>
              <a:rPr lang="en-US" altLang="zh-TW" sz="2000" dirty="0" smtClean="0">
                <a:latin typeface="Times New Roman" pitchFamily="18" charset="0"/>
              </a:rPr>
              <a:t>the projection of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 onto the subspace spanned by                 </a:t>
            </a:r>
            <a:r>
              <a:rPr lang="en-US" altLang="zh-TW" sz="2000" b="1" i="1" dirty="0" smtClean="0">
                <a:latin typeface="Times New Roman" pitchFamily="18" charset="0"/>
              </a:rPr>
              <a:t>A=</a:t>
            </a:r>
            <a:r>
              <a:rPr lang="en-US" altLang="zh-TW" sz="2000" dirty="0" smtClean="0">
                <a:latin typeface="Times New Roman" pitchFamily="18" charset="0"/>
              </a:rPr>
              <a:t>[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2 ……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], </a:t>
            </a:r>
            <a:r>
              <a:rPr lang="en-US" altLang="zh-TW" sz="2000" b="1" i="1" dirty="0" smtClean="0">
                <a:latin typeface="Times New Roman" pitchFamily="18" charset="0"/>
              </a:rPr>
              <a:t>y=</a:t>
            </a:r>
            <a:r>
              <a:rPr lang="en-US" altLang="zh-TW" sz="2000" b="1" i="1" dirty="0" err="1" smtClean="0">
                <a:latin typeface="Times New Roman" pitchFamily="18" charset="0"/>
              </a:rPr>
              <a:t>A</a:t>
            </a:r>
            <a:r>
              <a:rPr lang="en-US" altLang="zh-TW" sz="2000" b="1" i="1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b="1" i="1" dirty="0" err="1" smtClean="0">
                <a:latin typeface="Times New Roman" pitchFamily="18" charset="0"/>
              </a:rPr>
              <a:t>x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a subspace with dimensionality </a:t>
            </a:r>
            <a:r>
              <a:rPr lang="en-US" altLang="zh-TW" sz="2000" dirty="0" err="1" smtClean="0">
                <a:latin typeface="Times New Roman" pitchFamily="18" charset="0"/>
              </a:rPr>
              <a:t>k≤N</a:t>
            </a:r>
            <a:r>
              <a:rPr lang="en-US" altLang="zh-TW" sz="2000" dirty="0" smtClean="0">
                <a:latin typeface="Times New Roman" pitchFamily="18" charset="0"/>
              </a:rPr>
              <a:t> such that when projected onto this subspace, y is “closest” to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 in terms of its “randomness” for a given k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err="1" smtClean="0">
                <a:latin typeface="Times New Roman" pitchFamily="18" charset="0"/>
              </a:rPr>
              <a:t>var</a:t>
            </a:r>
            <a:r>
              <a:rPr lang="en-US" altLang="zh-TW" sz="2000" dirty="0" smtClean="0">
                <a:latin typeface="Times New Roman" pitchFamily="18" charset="0"/>
              </a:rPr>
              <a:t> (</a:t>
            </a:r>
            <a:r>
              <a:rPr lang="en-US" altLang="zh-TW" sz="2000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 is the eigenvalue associated with </a:t>
            </a:r>
            <a:r>
              <a:rPr lang="en-US" altLang="zh-TW" sz="2000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Proof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err="1" smtClean="0">
                <a:latin typeface="Times New Roman" pitchFamily="18" charset="0"/>
              </a:rPr>
              <a:t>var</a:t>
            </a:r>
            <a:r>
              <a:rPr lang="en-US" altLang="zh-TW" sz="2000" dirty="0" smtClean="0">
                <a:latin typeface="Times New Roman" pitchFamily="18" charset="0"/>
              </a:rPr>
              <a:t> (e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 = 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E (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err="1" smtClean="0">
                <a:latin typeface="Times New Roman" pitchFamily="18" charset="0"/>
              </a:rPr>
              <a:t>x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)e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= 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l-GR" altLang="zh-TW" sz="2000" dirty="0" smtClean="0">
                <a:latin typeface="Times New Roman" pitchFamily="18" charset="0"/>
              </a:rPr>
              <a:t>Σ</a:t>
            </a:r>
            <a:r>
              <a:rPr lang="en-US" altLang="zh-TW" sz="2000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= max,    subject to    |e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|</a:t>
            </a:r>
            <a:r>
              <a:rPr lang="en-US" altLang="zh-TW" sz="2000" baseline="30000" dirty="0" smtClean="0">
                <a:latin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</a:rPr>
              <a:t>=1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using Lagrange multiplier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	J(e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)= 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E (</a:t>
            </a:r>
            <a:r>
              <a:rPr lang="en-US" altLang="zh-TW" sz="2000" i="1" dirty="0" smtClean="0">
                <a:latin typeface="Times New Roman" pitchFamily="18" charset="0"/>
              </a:rPr>
              <a:t>x </a:t>
            </a:r>
            <a:r>
              <a:rPr lang="en-US" altLang="zh-TW" sz="2000" i="1" dirty="0" err="1" smtClean="0">
                <a:latin typeface="Times New Roman" pitchFamily="18" charset="0"/>
              </a:rPr>
              <a:t>x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)e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-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latin typeface="Times New Roman" pitchFamily="18" charset="0"/>
              </a:rPr>
              <a:t>|e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|</a:t>
            </a:r>
            <a:r>
              <a:rPr lang="en-US" altLang="zh-TW" sz="2000" baseline="30000" dirty="0" smtClean="0">
                <a:latin typeface="Times New Roman" pitchFamily="18" charset="0"/>
              </a:rPr>
              <a:t>2-</a:t>
            </a:r>
            <a:r>
              <a:rPr lang="en-US" altLang="zh-TW" sz="2000" dirty="0" smtClean="0">
                <a:latin typeface="Times New Roman" pitchFamily="18" charset="0"/>
              </a:rPr>
              <a:t>1)  ,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AR MinchoL JIS" pitchFamily="49" charset="-128"/>
              </a:rPr>
              <a:t>		</a:t>
            </a:r>
            <a:r>
              <a:rPr lang="el-GR" altLang="zh-TW" sz="2000" dirty="0" smtClean="0">
                <a:latin typeface="Times New Roman" pitchFamily="18" charset="0"/>
                <a:ea typeface="AR MinchoL JIS" pitchFamily="49" charset="-128"/>
              </a:rPr>
              <a:t>⇒</a:t>
            </a:r>
            <a:r>
              <a:rPr lang="en-US" altLang="zh-TW" sz="2000" dirty="0" smtClean="0">
                <a:latin typeface="Times New Roman" pitchFamily="18" charset="0"/>
                <a:ea typeface="AR MinchoL JIS" pitchFamily="49" charset="-128"/>
              </a:rPr>
              <a:t> E (</a:t>
            </a:r>
            <a:r>
              <a:rPr lang="en-US" altLang="zh-TW" sz="2000" i="1" dirty="0" err="1" smtClean="0">
                <a:latin typeface="Times New Roman" pitchFamily="18" charset="0"/>
                <a:ea typeface="AR MinchoL JIS" pitchFamily="49" charset="-128"/>
              </a:rPr>
              <a:t>xx</a:t>
            </a:r>
            <a:r>
              <a:rPr lang="en-US" altLang="zh-TW" sz="2000" baseline="30000" dirty="0" err="1" smtClean="0">
                <a:latin typeface="Times New Roman" pitchFamily="18" charset="0"/>
                <a:ea typeface="AR MinchoL JIS" pitchFamily="49" charset="-128"/>
              </a:rPr>
              <a:t>T</a:t>
            </a:r>
            <a:r>
              <a:rPr lang="en-US" altLang="zh-TW" sz="2000" dirty="0" smtClean="0">
                <a:latin typeface="Times New Roman" pitchFamily="18" charset="0"/>
                <a:ea typeface="AR MinchoL JIS" pitchFamily="49" charset="-128"/>
              </a:rPr>
              <a:t>) </a:t>
            </a:r>
            <a:r>
              <a:rPr lang="en-US" altLang="zh-TW" sz="2000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 </a:t>
            </a:r>
            <a:r>
              <a:rPr lang="en-US" altLang="zh-TW" sz="2000" dirty="0" smtClean="0">
                <a:latin typeface="Times New Roman" pitchFamily="18" charset="0"/>
              </a:rPr>
              <a:t>=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 max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similar for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with an extra constraint 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 0, etc.</a:t>
            </a:r>
            <a:endParaRPr lang="el-GR" altLang="zh-TW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581" name="Rectangle 2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pSp>
        <p:nvGrpSpPr>
          <p:cNvPr id="24582" name="Group 27"/>
          <p:cNvGrpSpPr>
            <a:grpSpLocks/>
          </p:cNvGrpSpPr>
          <p:nvPr/>
        </p:nvGrpSpPr>
        <p:grpSpPr bwMode="auto">
          <a:xfrm>
            <a:off x="4286250" y="5449888"/>
            <a:ext cx="1285875" cy="590550"/>
            <a:chOff x="2886" y="3457"/>
            <a:chExt cx="810" cy="372"/>
          </a:xfrm>
        </p:grpSpPr>
        <p:grpSp>
          <p:nvGrpSpPr>
            <p:cNvPr id="24583" name="Group 26"/>
            <p:cNvGrpSpPr>
              <a:grpSpLocks/>
            </p:cNvGrpSpPr>
            <p:nvPr/>
          </p:nvGrpSpPr>
          <p:grpSpPr bwMode="auto">
            <a:xfrm>
              <a:off x="2886" y="3457"/>
              <a:ext cx="810" cy="342"/>
              <a:chOff x="2886" y="3457"/>
              <a:chExt cx="810" cy="342"/>
            </a:xfrm>
          </p:grpSpPr>
          <p:sp>
            <p:nvSpPr>
              <p:cNvPr id="24586" name="Text Box 13"/>
              <p:cNvSpPr txBox="1">
                <a:spLocks noChangeArrowheads="1"/>
              </p:cNvSpPr>
              <p:nvPr/>
            </p:nvSpPr>
            <p:spPr bwMode="auto">
              <a:xfrm>
                <a:off x="3414" y="3554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= 0</a:t>
                </a:r>
                <a:endParaRPr lang="en-US" altLang="zh-TW" sz="1600" i="1" baseline="-25000">
                  <a:latin typeface="Times New Roman" pitchFamily="18" charset="0"/>
                </a:endParaRPr>
              </a:p>
            </p:txBody>
          </p:sp>
          <p:grpSp>
            <p:nvGrpSpPr>
              <p:cNvPr id="24587" name="Group 25"/>
              <p:cNvGrpSpPr>
                <a:grpSpLocks/>
              </p:cNvGrpSpPr>
              <p:nvPr/>
            </p:nvGrpSpPr>
            <p:grpSpPr bwMode="auto">
              <a:xfrm>
                <a:off x="2886" y="3457"/>
                <a:ext cx="550" cy="342"/>
                <a:chOff x="2886" y="3457"/>
                <a:chExt cx="550" cy="342"/>
              </a:xfrm>
            </p:grpSpPr>
            <p:sp>
              <p:nvSpPr>
                <p:cNvPr id="2458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86" y="3457"/>
                  <a:ext cx="550" cy="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TW" sz="1600">
                      <a:latin typeface="Times New Roman" pitchFamily="18" charset="0"/>
                    </a:rPr>
                    <a:t> J(e</a:t>
                  </a:r>
                  <a:r>
                    <a:rPr lang="en-US" altLang="zh-TW" sz="1600" baseline="-25000">
                      <a:latin typeface="Times New Roman" pitchFamily="18" charset="0"/>
                    </a:rPr>
                    <a:t>1</a:t>
                  </a:r>
                  <a:r>
                    <a:rPr lang="en-US" altLang="zh-TW" sz="1600">
                      <a:latin typeface="Times New Roman" pitchFamily="18" charset="0"/>
                    </a:rPr>
                    <a:t>)</a:t>
                  </a:r>
                </a:p>
                <a:p>
                  <a:pPr algn="ctr" eaLnBrk="1" hangingPunct="1"/>
                  <a:r>
                    <a:rPr lang="en-US" altLang="zh-TW">
                      <a:latin typeface="Times New Roman" pitchFamily="18" charset="0"/>
                    </a:rPr>
                    <a:t> </a:t>
                  </a:r>
                  <a:r>
                    <a:rPr lang="en-US" altLang="zh-TW" sz="1600">
                      <a:latin typeface="Times New Roman" pitchFamily="18" charset="0"/>
                    </a:rPr>
                    <a:t>e</a:t>
                  </a:r>
                  <a:r>
                    <a:rPr lang="en-US" altLang="zh-TW" sz="1600" baseline="-25000">
                      <a:latin typeface="Times New Roman" pitchFamily="18" charset="0"/>
                    </a:rPr>
                    <a:t>1</a:t>
                  </a:r>
                  <a:endParaRPr lang="en-US" altLang="zh-TW" sz="1600">
                    <a:latin typeface="Times New Roman" pitchFamily="18" charset="0"/>
                  </a:endParaRPr>
                </a:p>
                <a:p>
                  <a:pPr eaLnBrk="1" hangingPunct="1"/>
                  <a:endParaRPr lang="en-US" altLang="zh-TW" sz="1600">
                    <a:latin typeface="Times New Roman" pitchFamily="18" charset="0"/>
                  </a:endParaRPr>
                </a:p>
              </p:txBody>
            </p:sp>
            <p:sp>
              <p:nvSpPr>
                <p:cNvPr id="2458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53" y="3672"/>
                  <a:ext cx="4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aphicFrame>
          <p:nvGraphicFramePr>
            <p:cNvPr id="24584" name="Object 21"/>
            <p:cNvGraphicFramePr>
              <a:graphicFrameLocks noChangeAspect="1"/>
            </p:cNvGraphicFramePr>
            <p:nvPr/>
          </p:nvGraphicFramePr>
          <p:xfrm>
            <a:off x="2974" y="3510"/>
            <a:ext cx="93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方程式" r:id="rId4" imgW="114151" imgH="164885" progId="Equation.3">
                    <p:embed/>
                  </p:oleObj>
                </mc:Choice>
                <mc:Fallback>
                  <p:oleObj name="方程式" r:id="rId4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510"/>
                          <a:ext cx="93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23"/>
            <p:cNvGraphicFramePr>
              <a:graphicFrameLocks noChangeAspect="1"/>
            </p:cNvGraphicFramePr>
            <p:nvPr/>
          </p:nvGraphicFramePr>
          <p:xfrm>
            <a:off x="3000" y="3690"/>
            <a:ext cx="9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方程式" r:id="rId6" imgW="114151" imgH="164885" progId="Equation.3">
                    <p:embed/>
                  </p:oleObj>
                </mc:Choice>
                <mc:Fallback>
                  <p:oleObj name="方程式" r:id="rId6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690"/>
                          <a:ext cx="98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6228184" y="5313402"/>
            <a:ext cx="2592288" cy="1180004"/>
            <a:chOff x="6228184" y="5313402"/>
            <a:chExt cx="2592288" cy="1180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b="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TW" sz="20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i="1">
                            <a:latin typeface="Cambria Math"/>
                          </a:rPr>
                          <m:t>=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𝜆</m:t>
                        </m:r>
                        <m:r>
                          <a:rPr lang="zh-TW" altLang="en-US" sz="2000" i="1">
                            <a:latin typeface="Cambria Math"/>
                          </a:rPr>
                          <m:t>𝜐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>
              <a:off x="6228184" y="609329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524328" y="6093296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092280" y="5940426"/>
              <a:ext cx="72008" cy="224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 flipV="1">
              <a:off x="7668344" y="5949279"/>
              <a:ext cx="72000" cy="22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65" y="1124744"/>
            <a:ext cx="6120000" cy="5400000"/>
          </a:xfrm>
          <a:prstGeom prst="rect">
            <a:avLst/>
          </a:prstGeom>
        </p:spPr>
      </p:pic>
      <p:sp>
        <p:nvSpPr>
          <p:cNvPr id="25603" name="文字方塊 1"/>
          <p:cNvSpPr txBox="1">
            <a:spLocks noChangeAspect="1" noChangeArrowheads="1"/>
          </p:cNvSpPr>
          <p:nvPr/>
        </p:nvSpPr>
        <p:spPr bwMode="auto">
          <a:xfrm>
            <a:off x="1763711" y="603396"/>
            <a:ext cx="3369015" cy="7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72005" y="1340768"/>
                <a:ext cx="57621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05" y="1340768"/>
                <a:ext cx="57621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452171" y="4160693"/>
                <a:ext cx="57621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71" y="4160693"/>
                <a:ext cx="57621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60232" y="6248925"/>
                <a:ext cx="57621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6248925"/>
                <a:ext cx="576213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48162" y="3779748"/>
                <a:ext cx="2520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62" y="3779748"/>
                <a:ext cx="25200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592138"/>
            <a:ext cx="226853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1475656" y="620688"/>
            <a:ext cx="3174431" cy="7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88616" y="1268760"/>
                <a:ext cx="5328592" cy="226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⋯ </m:t>
                          </m:r>
                          <m:sSubSup>
                            <m:sSubSupPr>
                              <m:ctrlPr>
                                <a:rPr lang="zh-TW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600" i="1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2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600" i="1" dirty="0">
                    <a:latin typeface="Cambria Math"/>
                    <a:ea typeface="Cambria Math"/>
                  </a:rPr>
                  <a:t> </a:t>
                </a:r>
                <a:r>
                  <a:rPr lang="en-US" altLang="zh-TW" sz="2600" i="1" dirty="0" smtClean="0">
                    <a:latin typeface="Cambria Math"/>
                    <a:ea typeface="Cambria Math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6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zh-TW" altLang="en-US" sz="26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6" y="1268760"/>
                <a:ext cx="5328592" cy="2261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365104"/>
                <a:ext cx="3000372" cy="1755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TW" altLang="zh-TW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TW" altLang="zh-TW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TW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sz="260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TW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  <m:r>
                            <a:rPr lang="en-US" altLang="zh-TW" sz="26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65104"/>
                <a:ext cx="3000372" cy="17556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3096739" y="3437467"/>
            <a:ext cx="4290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31840" y="3412066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∥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12066"/>
                <a:ext cx="46805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1688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1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</a:t>
            </a:r>
            <a:r>
              <a:rPr lang="en-US" altLang="zh-TW" sz="3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TW" sz="3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(P.35 of 4.0)</a:t>
            </a:r>
            <a:endParaRPr lang="zh-TW" altLang="en-US" sz="3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2590901"/>
            <a:ext cx="4680520" cy="13395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146" y="5229200"/>
            <a:ext cx="4708918" cy="461665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430161"/>
            <a:ext cx="811520" cy="430887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47875"/>
            <a:ext cx="319405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7" name="群組 11"/>
          <p:cNvGrpSpPr>
            <a:grpSpLocks/>
          </p:cNvGrpSpPr>
          <p:nvPr/>
        </p:nvGrpSpPr>
        <p:grpSpPr bwMode="auto">
          <a:xfrm>
            <a:off x="2198688" y="3810000"/>
            <a:ext cx="647700" cy="431800"/>
            <a:chOff x="4572000" y="1233165"/>
            <a:chExt cx="648000" cy="432048"/>
          </a:xfrm>
        </p:grpSpPr>
        <p:sp>
          <p:nvSpPr>
            <p:cNvPr id="13" name="矩形 12"/>
            <p:cNvSpPr/>
            <p:nvPr/>
          </p:nvSpPr>
          <p:spPr>
            <a:xfrm>
              <a:off x="4572000" y="1233165"/>
              <a:ext cx="64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7638" y="1267293"/>
              <a:ext cx="576000" cy="360000"/>
            </a:xfrm>
            <a:prstGeom prst="rect">
              <a:avLst/>
            </a:prstGeom>
            <a:blipFill rotWithShape="1">
              <a:blip r:embed="rId6"/>
              <a:stretch>
                <a:fillRect r="-2083" b="-21311"/>
              </a:stretch>
            </a:blipFill>
            <a:ln>
              <a:solidFill>
                <a:schemeClr val="bg1"/>
              </a:solidFill>
            </a:ln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</p:grp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字方塊 1"/>
          <p:cNvSpPr txBox="1">
            <a:spLocks noChangeArrowheads="1"/>
          </p:cNvSpPr>
          <p:nvPr/>
        </p:nvSpPr>
        <p:spPr bwMode="auto">
          <a:xfrm>
            <a:off x="268288" y="1135082"/>
            <a:ext cx="3406702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 dirty="0" smtClean="0"/>
              <a:t>                              </a:t>
            </a:r>
            <a:endParaRPr lang="zh-TW" altLang="en-US" sz="3000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228184" y="5313402"/>
            <a:ext cx="2592288" cy="1180004"/>
            <a:chOff x="6228184" y="5313402"/>
            <a:chExt cx="2592288" cy="1180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b="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TW" sz="20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i="1">
                            <a:latin typeface="Cambria Math"/>
                          </a:rPr>
                          <m:t>=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𝜆</m:t>
                        </m:r>
                        <m:r>
                          <a:rPr lang="zh-TW" altLang="en-US" sz="2000" i="1">
                            <a:latin typeface="Cambria Math"/>
                          </a:rPr>
                          <m:t>𝜐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6228184" y="609329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24328" y="6093296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7092280" y="5940426"/>
              <a:ext cx="72008" cy="224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 flipV="1">
              <a:off x="7668344" y="5949279"/>
              <a:ext cx="72000" cy="22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1" y="1052736"/>
            <a:ext cx="6000323" cy="282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42774" y="2464463"/>
                <a:ext cx="1475515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       </m:t>
                          </m:r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4" y="2464463"/>
                <a:ext cx="147551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198" t="-22951" r="-11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844518" y="249289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8" y="2492896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023962" y="1268760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62" y="1268760"/>
                <a:ext cx="3877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10230" y="1509360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30" y="1509360"/>
                <a:ext cx="3877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656890" y="2022625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90" y="2022625"/>
                <a:ext cx="3877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456010" y="1763524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10" y="1763524"/>
                <a:ext cx="38779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563888" y="3284984"/>
                <a:ext cx="38779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284984"/>
                <a:ext cx="387798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860032" y="1158612"/>
                <a:ext cx="48256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58612"/>
                <a:ext cx="482568" cy="372666"/>
              </a:xfrm>
              <a:prstGeom prst="rect">
                <a:avLst/>
              </a:prstGeom>
              <a:blipFill rotWithShape="1">
                <a:blip r:embed="rId12"/>
                <a:stretch>
                  <a:fillRect t="-21311" r="-21519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860032" y="1544166"/>
                <a:ext cx="482568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44166"/>
                <a:ext cx="482568" cy="373179"/>
              </a:xfrm>
              <a:prstGeom prst="rect">
                <a:avLst/>
              </a:prstGeom>
              <a:blipFill rotWithShape="1">
                <a:blip r:embed="rId13"/>
                <a:stretch>
                  <a:fillRect t="-20968" r="-21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885433" y="2009569"/>
                <a:ext cx="482568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33" y="2009569"/>
                <a:ext cx="482568" cy="380425"/>
              </a:xfrm>
              <a:prstGeom prst="rect">
                <a:avLst/>
              </a:prstGeom>
              <a:blipFill rotWithShape="1">
                <a:blip r:embed="rId14"/>
                <a:stretch>
                  <a:fillRect t="-19355" r="-20000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04048" y="3264599"/>
                <a:ext cx="484748" cy="37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64599"/>
                <a:ext cx="484748" cy="373307"/>
              </a:xfrm>
              <a:prstGeom prst="rect">
                <a:avLst/>
              </a:prstGeom>
              <a:blipFill rotWithShape="1">
                <a:blip r:embed="rId15"/>
                <a:stretch>
                  <a:fillRect t="-21311" r="-20253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28184" y="980728"/>
                <a:ext cx="280831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zh-TW" sz="2200" b="0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altLang="zh-TW" sz="2200" dirty="0" smtClean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200" b="0" dirty="0" smtClean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[(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bar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980728"/>
                <a:ext cx="2808312" cy="280076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162854" y="4293096"/>
                <a:ext cx="1824970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22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4" y="4293096"/>
                <a:ext cx="1824970" cy="91217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1630289" y="4898833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170998" y="4903028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531038" y="4903028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43608" y="5301208"/>
            <a:ext cx="1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eigenvector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11760" y="5151401"/>
            <a:ext cx="1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eigenvalue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1715307" y="4966569"/>
            <a:ext cx="58982" cy="39818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4" idx="1"/>
          </p:cNvCxnSpPr>
          <p:nvPr/>
        </p:nvCxnSpPr>
        <p:spPr>
          <a:xfrm flipH="1" flipV="1">
            <a:off x="2344489" y="4937887"/>
            <a:ext cx="67271" cy="39818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937440" y="2616007"/>
                <a:ext cx="3877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440" y="2616007"/>
                <a:ext cx="387798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9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9978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字方塊 1"/>
          <p:cNvSpPr txBox="1">
            <a:spLocks noChangeArrowheads="1"/>
          </p:cNvSpPr>
          <p:nvPr/>
        </p:nvSpPr>
        <p:spPr bwMode="auto">
          <a:xfrm>
            <a:off x="539750" y="1495445"/>
            <a:ext cx="2762295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dirty="0"/>
              <a:t> </a:t>
            </a:r>
            <a:r>
              <a:rPr lang="en-US" altLang="zh-TW" sz="3000" dirty="0" smtClean="0"/>
              <a:t>                       </a:t>
            </a:r>
            <a:endParaRPr lang="zh-TW" altLang="en-US" sz="3000" dirty="0"/>
          </a:p>
        </p:txBody>
      </p:sp>
      <p:sp>
        <p:nvSpPr>
          <p:cNvPr id="28676" name="文字方塊 1"/>
          <p:cNvSpPr txBox="1">
            <a:spLocks noChangeArrowheads="1"/>
          </p:cNvSpPr>
          <p:nvPr/>
        </p:nvSpPr>
        <p:spPr bwMode="auto">
          <a:xfrm>
            <a:off x="539750" y="2897188"/>
            <a:ext cx="14398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N-dim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8677" name="文字方塊 5"/>
          <p:cNvSpPr txBox="1">
            <a:spLocks noChangeArrowheads="1"/>
          </p:cNvSpPr>
          <p:nvPr/>
        </p:nvSpPr>
        <p:spPr bwMode="auto">
          <a:xfrm>
            <a:off x="5507038" y="2319338"/>
            <a:ext cx="11525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k-dim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41812" y="3789040"/>
                <a:ext cx="42639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2" y="3789040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0000" r="-3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44408" y="3203882"/>
                <a:ext cx="42639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203882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7" t="-20000" r="-27143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83300" y="1429710"/>
                <a:ext cx="1657052" cy="619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6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TW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1429710"/>
                <a:ext cx="1657052" cy="6197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8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84313"/>
            <a:ext cx="4427538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592138"/>
            <a:ext cx="226853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文字方塊 1"/>
          <p:cNvSpPr txBox="1">
            <a:spLocks noChangeArrowheads="1"/>
          </p:cNvSpPr>
          <p:nvPr/>
        </p:nvSpPr>
        <p:spPr bwMode="auto">
          <a:xfrm>
            <a:off x="1475656" y="620688"/>
            <a:ext cx="3685624" cy="7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800" dirty="0" smtClean="0"/>
              <a:t>                          </a:t>
            </a:r>
            <a:endParaRPr lang="zh-TW" altLang="en-US" sz="3800" dirty="0"/>
          </a:p>
        </p:txBody>
      </p:sp>
      <p:sp>
        <p:nvSpPr>
          <p:cNvPr id="29701" name="文字方塊 4"/>
          <p:cNvSpPr txBox="1">
            <a:spLocks noChangeArrowheads="1"/>
          </p:cNvSpPr>
          <p:nvPr/>
        </p:nvSpPr>
        <p:spPr bwMode="auto">
          <a:xfrm>
            <a:off x="5508625" y="1557338"/>
            <a:ext cx="1079500" cy="101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N=3</a:t>
            </a:r>
          </a:p>
          <a:p>
            <a:pPr eaLnBrk="1" hangingPunct="1"/>
            <a:endParaRPr lang="en-US" altLang="zh-TW" sz="2000"/>
          </a:p>
          <a:p>
            <a:pPr eaLnBrk="1" hangingPunct="1"/>
            <a:r>
              <a:rPr lang="en-US" altLang="zh-TW" sz="2000"/>
              <a:t>k=2</a:t>
            </a:r>
            <a:endParaRPr lang="zh-TW" altLang="en-US" sz="200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err="1" smtClean="0">
                <a:latin typeface="Times New Roman" pitchFamily="18" charset="0"/>
              </a:rPr>
              <a:t>Eigenvoice</a:t>
            </a:r>
            <a:endParaRPr lang="en-US" altLang="zh-TW" sz="3300" b="1" dirty="0" smtClean="0"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9525" y="836613"/>
            <a:ext cx="9144000" cy="6021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200" b="1" smtClean="0">
                <a:latin typeface="Times New Roman" pitchFamily="18" charset="0"/>
              </a:rPr>
              <a:t>A Supervector x</a:t>
            </a:r>
            <a:r>
              <a:rPr lang="en-US" altLang="zh-TW" sz="2200" b="1" i="1" smtClean="0">
                <a:latin typeface="Times New Roman" pitchFamily="18" charset="0"/>
              </a:rPr>
              <a:t> </a:t>
            </a:r>
            <a:r>
              <a:rPr lang="en-US" altLang="zh-TW" sz="2200" b="1" smtClean="0">
                <a:latin typeface="Times New Roman" pitchFamily="18" charset="0"/>
              </a:rPr>
              <a:t>constructed by concatenating all relevant parameters for the speaker specific model of a training speaker</a:t>
            </a:r>
            <a:r>
              <a:rPr lang="en-US" altLang="zh-TW" sz="190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concatenating the mean vectors of Gaussians in the speaker-dependent phone models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concatenating the columns of A, b in MLLR approach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x has dimensionality N (N = 5,000</a:t>
            </a:r>
            <a:r>
              <a:rPr lang="en-US" altLang="zh-TW" sz="2000" smtClean="0">
                <a:latin typeface="Times New Roman" pitchFamily="18" charset="0"/>
                <a:ea typeface="AR MinchoL JIS" pitchFamily="49" charset="-128"/>
                <a:cs typeface="Times New Roman" pitchFamily="18" charset="0"/>
              </a:rPr>
              <a:t>×3</a:t>
            </a:r>
            <a:r>
              <a:rPr lang="en-US" altLang="zh-TW" sz="2000" smtClean="0">
                <a:latin typeface="Times New Roman" pitchFamily="18" charset="0"/>
                <a:ea typeface="AR MinchoL JIS" pitchFamily="49" charset="-128"/>
              </a:rPr>
              <a:t>×</a:t>
            </a:r>
            <a:r>
              <a:rPr lang="en-US" altLang="zh-TW" sz="2000" smtClean="0">
                <a:latin typeface="Times New Roman" pitchFamily="18" charset="0"/>
              </a:rPr>
              <a:t>8</a:t>
            </a:r>
            <a:r>
              <a:rPr lang="en-US" altLang="zh-TW" sz="2000" smtClean="0">
                <a:latin typeface="Times New Roman" pitchFamily="18" charset="0"/>
                <a:ea typeface="AR MinchoL JIS" pitchFamily="49" charset="-128"/>
              </a:rPr>
              <a:t>×40</a:t>
            </a:r>
            <a:r>
              <a:rPr lang="en-US" altLang="zh-TW" sz="2000" smtClean="0">
                <a:latin typeface="Times New Roman" pitchFamily="18" charset="0"/>
              </a:rPr>
              <a:t> = 4,800,000 for example)</a:t>
            </a:r>
          </a:p>
          <a:p>
            <a:pPr marL="895350" lvl="2" indent="-85725" eaLnBrk="1" hangingPunct="1">
              <a:lnSpc>
                <a:spcPct val="95000"/>
              </a:lnSpc>
              <a:spcBef>
                <a:spcPct val="50000"/>
              </a:spcBef>
              <a:buFont typeface="Times New Roman" pitchFamily="18" charset="0"/>
              <a:buChar char="·"/>
            </a:pPr>
            <a:r>
              <a:rPr lang="en-US" altLang="zh-TW" sz="1800" smtClean="0">
                <a:latin typeface="Times New Roman" pitchFamily="18" charset="0"/>
              </a:rPr>
              <a:t>SD model mean parameters (</a:t>
            </a:r>
            <a:r>
              <a:rPr lang="en-US" altLang="zh-TW" sz="1800" i="1" smtClean="0">
                <a:latin typeface="Times New Roman" pitchFamily="18" charset="0"/>
              </a:rPr>
              <a:t>m</a:t>
            </a:r>
            <a:r>
              <a:rPr lang="en-US" altLang="zh-TW" sz="1800" smtClean="0">
                <a:latin typeface="Times New Roman" pitchFamily="18" charset="0"/>
              </a:rPr>
              <a:t>)</a:t>
            </a:r>
          </a:p>
          <a:p>
            <a:pPr marL="895350" lvl="2" indent="-85725" eaLnBrk="1" hangingPunct="1">
              <a:lnSpc>
                <a:spcPct val="95000"/>
              </a:lnSpc>
              <a:spcBef>
                <a:spcPct val="80000"/>
              </a:spcBef>
              <a:buFont typeface="Times New Roman" pitchFamily="18" charset="0"/>
              <a:buChar char="·"/>
            </a:pPr>
            <a:r>
              <a:rPr lang="en-US" altLang="zh-TW" sz="1800" smtClean="0">
                <a:latin typeface="Times New Roman" pitchFamily="18" charset="0"/>
              </a:rPr>
              <a:t>transformation parameters (A, b)</a:t>
            </a:r>
            <a:endParaRPr lang="en-US" altLang="zh-TW" sz="1800" i="1" smtClean="0">
              <a:latin typeface="Times New Roman" pitchFamily="18" charset="0"/>
              <a:sym typeface="Symbol" pitchFamily="18" charset="2"/>
            </a:endParaRPr>
          </a:p>
          <a:p>
            <a:pPr marL="180975" indent="-180975" eaLnBrk="1" hangingPunct="1">
              <a:lnSpc>
                <a:spcPct val="95000"/>
              </a:lnSpc>
              <a:spcBef>
                <a:spcPct val="100000"/>
              </a:spcBef>
            </a:pPr>
            <a:r>
              <a:rPr lang="en-US" altLang="zh-TW" sz="2200" b="1" smtClean="0">
                <a:latin typeface="Times New Roman" pitchFamily="18" charset="0"/>
              </a:rPr>
              <a:t>A total of L (L = 1,000 for example) training speakers gives L supervectors x</a:t>
            </a:r>
            <a:r>
              <a:rPr lang="en-US" altLang="zh-TW" sz="2200" b="1" baseline="-25000" smtClean="0">
                <a:latin typeface="Times New Roman" pitchFamily="18" charset="0"/>
              </a:rPr>
              <a:t>1</a:t>
            </a:r>
            <a:r>
              <a:rPr lang="en-US" altLang="zh-TW" sz="2200" b="1" smtClean="0">
                <a:latin typeface="Times New Roman" pitchFamily="18" charset="0"/>
              </a:rPr>
              <a:t>,x</a:t>
            </a:r>
            <a:r>
              <a:rPr lang="en-US" altLang="zh-TW" sz="2200" b="1" baseline="-25000" smtClean="0">
                <a:latin typeface="Times New Roman" pitchFamily="18" charset="0"/>
              </a:rPr>
              <a:t>2</a:t>
            </a:r>
            <a:r>
              <a:rPr lang="en-US" altLang="zh-TW" sz="2200" b="1" smtClean="0">
                <a:latin typeface="Times New Roman" pitchFamily="18" charset="0"/>
              </a:rPr>
              <a:t>,...x</a:t>
            </a:r>
            <a:r>
              <a:rPr lang="en-US" altLang="zh-TW" sz="2200" b="1" baseline="-25000" smtClean="0">
                <a:latin typeface="Times New Roman" pitchFamily="18" charset="0"/>
              </a:rPr>
              <a:t>L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 x</a:t>
            </a:r>
            <a:r>
              <a:rPr lang="en-US" altLang="zh-TW" sz="2000" baseline="-25000" smtClean="0">
                <a:latin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</a:rPr>
              <a:t>,</a:t>
            </a:r>
            <a:r>
              <a:rPr lang="en-US" altLang="zh-TW" sz="2000" baseline="-25000" smtClean="0">
                <a:latin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baseline="-25000" smtClean="0">
                <a:latin typeface="Times New Roman" pitchFamily="18" charset="0"/>
              </a:rPr>
              <a:t>3</a:t>
            </a:r>
            <a:r>
              <a:rPr lang="en-US" altLang="zh-TW" sz="2000" smtClean="0">
                <a:latin typeface="Times New Roman" pitchFamily="18" charset="0"/>
              </a:rPr>
              <a:t>..... x</a:t>
            </a:r>
            <a:r>
              <a:rPr lang="en-US" altLang="zh-TW" sz="2000" baseline="-25000" smtClean="0">
                <a:latin typeface="Times New Roman" pitchFamily="18" charset="0"/>
              </a:rPr>
              <a:t>L </a:t>
            </a:r>
            <a:r>
              <a:rPr lang="en-US" altLang="zh-TW" sz="2000" smtClean="0">
                <a:latin typeface="Times New Roman" pitchFamily="18" charset="0"/>
              </a:rPr>
              <a:t>are samples of the random vector x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each training speaker is a point (or vector) in the space of dimensionality N</a:t>
            </a:r>
          </a:p>
          <a:p>
            <a:pPr marL="180975" indent="-180975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200" b="1" smtClean="0">
                <a:latin typeface="Times New Roman" pitchFamily="18" charset="0"/>
              </a:rPr>
              <a:t>Principal Component Analysis (PCA)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smtClean="0">
                <a:latin typeface="新細明體" pitchFamily="18" charset="-120"/>
                <a:cs typeface="Times New Roman" pitchFamily="18" charset="0"/>
              </a:rPr>
              <a:t>'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2000" smtClean="0">
                <a:latin typeface="Times New Roman" pitchFamily="18" charset="0"/>
              </a:rPr>
              <a:t>x-E(x)  ,  </a:t>
            </a:r>
            <a:r>
              <a:rPr lang="el-GR" altLang="zh-TW" sz="2000" smtClean="0">
                <a:latin typeface="Times New Roman" pitchFamily="18" charset="0"/>
              </a:rPr>
              <a:t>Σ</a:t>
            </a:r>
            <a:r>
              <a:rPr lang="en-US" altLang="zh-TW" sz="2000" smtClean="0">
                <a:latin typeface="Times New Roman" pitchFamily="18" charset="0"/>
              </a:rPr>
              <a:t>= E(x</a:t>
            </a:r>
            <a:r>
              <a:rPr lang="en-US" altLang="zh-TW" sz="2000" smtClean="0">
                <a:latin typeface="新細明體" pitchFamily="18" charset="-120"/>
                <a:cs typeface="Times New Roman" pitchFamily="18" charset="0"/>
              </a:rPr>
              <a:t>' </a:t>
            </a: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sz="2000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smtClean="0">
                <a:latin typeface="Times New Roman" pitchFamily="18" charset="0"/>
              </a:rPr>
              <a:t>)  , 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150000"/>
              </a:spcBef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	{</a:t>
            </a:r>
            <a:r>
              <a:rPr lang="en-US" altLang="zh-TW" sz="2000" b="1" i="1" smtClean="0">
                <a:latin typeface="Times New Roman" pitchFamily="18" charset="0"/>
              </a:rPr>
              <a:t>e</a:t>
            </a:r>
            <a:r>
              <a:rPr lang="en-US" altLang="zh-TW" sz="2000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</a:t>
            </a:r>
            <a:r>
              <a:rPr lang="en-US" altLang="zh-TW" sz="2000" b="1" i="1" smtClean="0">
                <a:latin typeface="Times New Roman" pitchFamily="18" charset="0"/>
              </a:rPr>
              <a:t>e</a:t>
            </a:r>
            <a:r>
              <a:rPr lang="en-US" altLang="zh-TW" sz="2000" baseline="-25000" smtClean="0">
                <a:latin typeface="Times New Roman" pitchFamily="18" charset="0"/>
              </a:rPr>
              <a:t>2 </a:t>
            </a:r>
            <a:r>
              <a:rPr lang="en-US" altLang="zh-TW" sz="2000" smtClean="0">
                <a:latin typeface="Times New Roman" pitchFamily="18" charset="0"/>
              </a:rPr>
              <a:t>,.....</a:t>
            </a:r>
            <a:r>
              <a:rPr lang="en-US" altLang="zh-TW" sz="2000" b="1" i="1" smtClean="0">
                <a:latin typeface="Times New Roman" pitchFamily="18" charset="0"/>
              </a:rPr>
              <a:t>e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}: eigenvectors with maximum eigenvalues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... &gt;</a:t>
            </a:r>
            <a:r>
              <a:rPr lang="en-US" altLang="zh-TW" sz="2000" smtClean="0">
                <a:latin typeface="Times New Roman" pitchFamily="18" charset="0"/>
              </a:rPr>
              <a:t>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k is chosen such that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, j&gt;k is small enough (k=50 for example)</a:t>
            </a:r>
          </a:p>
        </p:txBody>
      </p:sp>
      <p:graphicFrame>
        <p:nvGraphicFramePr>
          <p:cNvPr id="30724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01663" y="5715000"/>
          <a:ext cx="6842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方程式" r:id="rId3" imgW="3962400" imgH="203200" progId="Equation.3">
                  <p:embed/>
                </p:oleObj>
              </mc:Choice>
              <mc:Fallback>
                <p:oleObj name="方程式" r:id="rId3" imgW="39624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715000"/>
                        <a:ext cx="68421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45"/>
          <p:cNvGrpSpPr>
            <a:grpSpLocks/>
          </p:cNvGrpSpPr>
          <p:nvPr/>
        </p:nvGrpSpPr>
        <p:grpSpPr bwMode="auto">
          <a:xfrm>
            <a:off x="4540250" y="2708275"/>
            <a:ext cx="3089275" cy="1109663"/>
            <a:chOff x="2860" y="1688"/>
            <a:chExt cx="1946" cy="699"/>
          </a:xfrm>
        </p:grpSpPr>
        <p:grpSp>
          <p:nvGrpSpPr>
            <p:cNvPr id="30726" name="Group 13"/>
            <p:cNvGrpSpPr>
              <a:grpSpLocks/>
            </p:cNvGrpSpPr>
            <p:nvPr/>
          </p:nvGrpSpPr>
          <p:grpSpPr bwMode="auto">
            <a:xfrm>
              <a:off x="4682" y="1688"/>
              <a:ext cx="64" cy="683"/>
              <a:chOff x="3360" y="1296"/>
              <a:chExt cx="48" cy="864"/>
            </a:xfrm>
          </p:grpSpPr>
          <p:sp>
            <p:nvSpPr>
              <p:cNvPr id="30748" name="Rectangle 14"/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" cy="288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9" name="Rectangle 15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48" cy="28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0" name="Rectangle 16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48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27" name="AutoShape 17"/>
            <p:cNvSpPr>
              <a:spLocks noChangeArrowheads="1"/>
            </p:cNvSpPr>
            <p:nvPr/>
          </p:nvSpPr>
          <p:spPr bwMode="auto">
            <a:xfrm>
              <a:off x="4624" y="1688"/>
              <a:ext cx="182" cy="68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28" name="AutoShape 18"/>
            <p:cNvSpPr>
              <a:spLocks noChangeArrowheads="1"/>
            </p:cNvSpPr>
            <p:nvPr/>
          </p:nvSpPr>
          <p:spPr bwMode="auto">
            <a:xfrm>
              <a:off x="4375" y="1784"/>
              <a:ext cx="182" cy="179"/>
            </a:xfrm>
            <a:prstGeom prst="leftRightArrow">
              <a:avLst>
                <a:gd name="adj1" fmla="val 50000"/>
                <a:gd name="adj2" fmla="val 20335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29" name="AutoShape 19"/>
            <p:cNvSpPr>
              <a:spLocks noChangeArrowheads="1"/>
            </p:cNvSpPr>
            <p:nvPr/>
          </p:nvSpPr>
          <p:spPr bwMode="auto">
            <a:xfrm>
              <a:off x="4284" y="2151"/>
              <a:ext cx="273" cy="180"/>
            </a:xfrm>
            <a:prstGeom prst="leftRightArrow">
              <a:avLst>
                <a:gd name="adj1" fmla="val 50000"/>
                <a:gd name="adj2" fmla="val 30333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0730" name="Group 41"/>
            <p:cNvGrpSpPr>
              <a:grpSpLocks/>
            </p:cNvGrpSpPr>
            <p:nvPr/>
          </p:nvGrpSpPr>
          <p:grpSpPr bwMode="auto">
            <a:xfrm>
              <a:off x="2860" y="1744"/>
              <a:ext cx="1424" cy="270"/>
              <a:chOff x="2860" y="1529"/>
              <a:chExt cx="1424" cy="270"/>
            </a:xfrm>
          </p:grpSpPr>
          <p:grpSp>
            <p:nvGrpSpPr>
              <p:cNvPr id="30737" name="Group 21"/>
              <p:cNvGrpSpPr>
                <a:grpSpLocks/>
              </p:cNvGrpSpPr>
              <p:nvPr/>
            </p:nvGrpSpPr>
            <p:grpSpPr bwMode="auto">
              <a:xfrm>
                <a:off x="3691" y="1529"/>
                <a:ext cx="593" cy="270"/>
                <a:chOff x="3408" y="1440"/>
                <a:chExt cx="624" cy="288"/>
              </a:xfrm>
            </p:grpSpPr>
            <p:grpSp>
              <p:nvGrpSpPr>
                <p:cNvPr id="30739" name="Group 22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44" cy="288"/>
                  <a:chOff x="3408" y="1440"/>
                  <a:chExt cx="144" cy="288"/>
                </a:xfrm>
              </p:grpSpPr>
              <p:sp>
                <p:nvSpPr>
                  <p:cNvPr id="3074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440"/>
                    <a:ext cx="48" cy="288"/>
                  </a:xfrm>
                  <a:prstGeom prst="rect">
                    <a:avLst/>
                  </a:prstGeom>
                  <a:solidFill>
                    <a:srgbClr val="FF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7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44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30740" name="Group 25"/>
                <p:cNvGrpSpPr>
                  <a:grpSpLocks/>
                </p:cNvGrpSpPr>
                <p:nvPr/>
              </p:nvGrpSpPr>
              <p:grpSpPr bwMode="auto">
                <a:xfrm>
                  <a:off x="3648" y="1440"/>
                  <a:ext cx="144" cy="288"/>
                  <a:chOff x="3936" y="1680"/>
                  <a:chExt cx="144" cy="288"/>
                </a:xfrm>
              </p:grpSpPr>
              <p:sp>
                <p:nvSpPr>
                  <p:cNvPr id="3074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680"/>
                    <a:ext cx="48" cy="288"/>
                  </a:xfrm>
                  <a:prstGeom prst="rect">
                    <a:avLst/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68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30741" name="Group 28"/>
                <p:cNvGrpSpPr>
                  <a:grpSpLocks/>
                </p:cNvGrpSpPr>
                <p:nvPr/>
              </p:nvGrpSpPr>
              <p:grpSpPr bwMode="auto">
                <a:xfrm>
                  <a:off x="3888" y="1440"/>
                  <a:ext cx="144" cy="288"/>
                  <a:chOff x="4128" y="1680"/>
                  <a:chExt cx="144" cy="288"/>
                </a:xfrm>
              </p:grpSpPr>
              <p:sp>
                <p:nvSpPr>
                  <p:cNvPr id="3074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8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3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68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30738" name="Line 31"/>
              <p:cNvSpPr>
                <a:spLocks noChangeShapeType="1"/>
              </p:cNvSpPr>
              <p:nvPr/>
            </p:nvSpPr>
            <p:spPr bwMode="auto">
              <a:xfrm flipV="1">
                <a:off x="2860" y="1664"/>
                <a:ext cx="78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0731" name="Group 33"/>
            <p:cNvGrpSpPr>
              <a:grpSpLocks/>
            </p:cNvGrpSpPr>
            <p:nvPr/>
          </p:nvGrpSpPr>
          <p:grpSpPr bwMode="auto">
            <a:xfrm>
              <a:off x="3828" y="2117"/>
              <a:ext cx="319" cy="270"/>
              <a:chOff x="3552" y="1824"/>
              <a:chExt cx="336" cy="288"/>
            </a:xfrm>
          </p:grpSpPr>
          <p:sp>
            <p:nvSpPr>
              <p:cNvPr id="30733" name="AutoShape 34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336" cy="288"/>
              </a:xfrm>
              <a:prstGeom prst="bracketPair">
                <a:avLst>
                  <a:gd name="adj" fmla="val 902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4" name="Rectangle 35"/>
              <p:cNvSpPr>
                <a:spLocks noChangeArrowheads="1"/>
              </p:cNvSpPr>
              <p:nvPr/>
            </p:nvSpPr>
            <p:spPr bwMode="auto">
              <a:xfrm>
                <a:off x="3600" y="1824"/>
                <a:ext cx="48" cy="288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5" name="Rectangle 36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48" cy="28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6" name="Rectangle 3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48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3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908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err="1" smtClean="0">
                <a:latin typeface="Times New Roman" pitchFamily="18" charset="0"/>
              </a:rPr>
              <a:t>Eigenvoice</a:t>
            </a:r>
            <a:endParaRPr lang="en-US" altLang="zh-TW" sz="3300" b="1" dirty="0" smtClean="0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836613"/>
            <a:ext cx="9144000" cy="6021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500" b="1" dirty="0" smtClean="0">
                <a:latin typeface="Times New Roman" pitchFamily="18" charset="0"/>
              </a:rPr>
              <a:t>Principal Component Analysis (PCA)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新細明體" pitchFamily="18" charset="-120"/>
                <a:cs typeface="Times New Roman" pitchFamily="18" charset="0"/>
              </a:rPr>
              <a:t>'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2000" dirty="0" smtClean="0">
                <a:latin typeface="Times New Roman" pitchFamily="18" charset="0"/>
              </a:rPr>
              <a:t>x-E(x)  ,  </a:t>
            </a:r>
            <a:r>
              <a:rPr lang="el-GR" altLang="zh-TW" sz="2000" dirty="0" smtClean="0">
                <a:latin typeface="Times New Roman" pitchFamily="18" charset="0"/>
              </a:rPr>
              <a:t>Σ</a:t>
            </a:r>
            <a:r>
              <a:rPr lang="en-US" altLang="zh-TW" sz="2000" dirty="0" smtClean="0">
                <a:latin typeface="Times New Roman" pitchFamily="18" charset="0"/>
              </a:rPr>
              <a:t>= E(x</a:t>
            </a:r>
            <a:r>
              <a:rPr lang="en-US" altLang="zh-TW" sz="2000" dirty="0" smtClean="0">
                <a:latin typeface="新細明體" pitchFamily="18" charset="-120"/>
                <a:cs typeface="Times New Roman" pitchFamily="18" charset="0"/>
              </a:rPr>
              <a:t>' </a:t>
            </a:r>
            <a:r>
              <a:rPr lang="en-US" altLang="zh-TW" sz="2000" dirty="0" err="1" smtClean="0">
                <a:latin typeface="Times New Roman" pitchFamily="18" charset="0"/>
              </a:rPr>
              <a:t>x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sz="20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),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</a:t>
            </a:r>
            <a:r>
              <a:rPr lang="en-US" altLang="zh-TW" sz="1800" dirty="0" smtClean="0">
                <a:latin typeface="Times New Roman" pitchFamily="18" charset="0"/>
              </a:rPr>
              <a:t>{</a:t>
            </a:r>
            <a:r>
              <a:rPr lang="en-US" altLang="zh-TW" sz="1800" b="1" i="1" dirty="0" smtClean="0">
                <a:latin typeface="Times New Roman" pitchFamily="18" charset="0"/>
              </a:rPr>
              <a:t>e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,</a:t>
            </a:r>
            <a:r>
              <a:rPr lang="en-US" altLang="zh-TW" sz="1800" b="1" i="1" dirty="0" smtClean="0">
                <a:latin typeface="Times New Roman" pitchFamily="18" charset="0"/>
              </a:rPr>
              <a:t>e</a:t>
            </a:r>
            <a:r>
              <a:rPr lang="en-US" altLang="zh-TW" sz="1800" baseline="-25000" dirty="0" smtClean="0">
                <a:latin typeface="Times New Roman" pitchFamily="18" charset="0"/>
              </a:rPr>
              <a:t>2 </a:t>
            </a:r>
            <a:r>
              <a:rPr lang="en-US" altLang="zh-TW" sz="1800" dirty="0" smtClean="0">
                <a:latin typeface="Times New Roman" pitchFamily="18" charset="0"/>
              </a:rPr>
              <a:t>,.....</a:t>
            </a:r>
            <a:r>
              <a:rPr lang="en-US" altLang="zh-TW" sz="1800" b="1" i="1" dirty="0" err="1" smtClean="0">
                <a:latin typeface="Times New Roman" pitchFamily="18" charset="0"/>
              </a:rPr>
              <a:t>e</a:t>
            </a:r>
            <a:r>
              <a:rPr lang="en-US" altLang="zh-TW" sz="1800" baseline="-25000" dirty="0" err="1" smtClean="0">
                <a:latin typeface="Times New Roman" pitchFamily="18" charset="0"/>
              </a:rPr>
              <a:t>k</a:t>
            </a:r>
            <a:r>
              <a:rPr lang="en-US" altLang="zh-TW" sz="1800" dirty="0" smtClean="0">
                <a:latin typeface="Times New Roman" pitchFamily="18" charset="0"/>
              </a:rPr>
              <a:t>}: eigenvectors with maximum eigenvalues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... &gt;</a:t>
            </a:r>
            <a:r>
              <a:rPr lang="en-US" altLang="zh-TW" sz="1800" dirty="0" smtClean="0">
                <a:latin typeface="Times New Roman" pitchFamily="18" charset="0"/>
              </a:rPr>
              <a:t>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k is chosen such that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, j&gt;k is small enough (k=50 for example)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500" b="1" dirty="0" err="1" smtClean="0">
                <a:latin typeface="Times New Roman" pitchFamily="18" charset="0"/>
              </a:rPr>
              <a:t>Eigenvoice</a:t>
            </a:r>
            <a:r>
              <a:rPr lang="en-US" altLang="zh-TW" sz="2500" b="1" dirty="0" smtClean="0">
                <a:latin typeface="Times New Roman" pitchFamily="18" charset="0"/>
              </a:rPr>
              <a:t> Space: spanned by {</a:t>
            </a:r>
            <a:r>
              <a:rPr lang="en-US" altLang="zh-TW" sz="2500" b="1" i="1" dirty="0" smtClean="0">
                <a:latin typeface="Times New Roman" pitchFamily="18" charset="0"/>
              </a:rPr>
              <a:t>e</a:t>
            </a:r>
            <a:r>
              <a:rPr lang="en-US" altLang="zh-TW" sz="2500" b="1" baseline="-25000" dirty="0" smtClean="0">
                <a:latin typeface="Times New Roman" pitchFamily="18" charset="0"/>
              </a:rPr>
              <a:t>1</a:t>
            </a:r>
            <a:r>
              <a:rPr lang="en-US" altLang="zh-TW" sz="2500" b="1" dirty="0" smtClean="0">
                <a:latin typeface="Times New Roman" pitchFamily="18" charset="0"/>
              </a:rPr>
              <a:t>,</a:t>
            </a:r>
            <a:r>
              <a:rPr lang="en-US" altLang="zh-TW" sz="2500" b="1" i="1" dirty="0" smtClean="0">
                <a:latin typeface="Times New Roman" pitchFamily="18" charset="0"/>
              </a:rPr>
              <a:t>e</a:t>
            </a:r>
            <a:r>
              <a:rPr lang="en-US" altLang="zh-TW" sz="2500" b="1" baseline="-25000" dirty="0" smtClean="0">
                <a:latin typeface="Times New Roman" pitchFamily="18" charset="0"/>
              </a:rPr>
              <a:t>2 </a:t>
            </a:r>
            <a:r>
              <a:rPr lang="en-US" altLang="zh-TW" sz="2500" b="1" dirty="0" smtClean="0">
                <a:latin typeface="Times New Roman" pitchFamily="18" charset="0"/>
              </a:rPr>
              <a:t>,.....</a:t>
            </a:r>
            <a:r>
              <a:rPr lang="en-US" altLang="zh-TW" sz="2500" b="1" i="1" dirty="0" err="1" smtClean="0">
                <a:latin typeface="Times New Roman" pitchFamily="18" charset="0"/>
              </a:rPr>
              <a:t>e</a:t>
            </a:r>
            <a:r>
              <a:rPr lang="en-US" altLang="zh-TW" sz="2500" b="1" baseline="-25000" dirty="0" err="1" smtClean="0">
                <a:latin typeface="Times New Roman" pitchFamily="18" charset="0"/>
              </a:rPr>
              <a:t>k</a:t>
            </a:r>
            <a:r>
              <a:rPr lang="en-US" altLang="zh-TW" sz="2500" b="1" dirty="0" smtClean="0">
                <a:latin typeface="Times New Roman" pitchFamily="18" charset="0"/>
              </a:rPr>
              <a:t>}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each point (or vector) in this space represents a whole set of tri-phone model parameters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{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,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2 </a:t>
            </a:r>
            <a:r>
              <a:rPr lang="en-US" altLang="zh-TW" sz="2000" dirty="0" smtClean="0">
                <a:latin typeface="Times New Roman" pitchFamily="18" charset="0"/>
              </a:rPr>
              <a:t>,.....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} represents the most important characteristics of speakers extracted from huge quantity of training data by large number of training speakers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each new speaker as a point (or vector)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in this space, 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2000" dirty="0" err="1" smtClean="0">
                <a:latin typeface="Times New Roman" pitchFamily="18" charset="0"/>
              </a:rPr>
              <a:t>a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 estimated by maximum likelihood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principle (EM algorithm)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b="1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Features and Limitations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only a small number of parameters a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...</a:t>
            </a:r>
            <a:r>
              <a:rPr lang="en-US" altLang="zh-TW" sz="2000" dirty="0" err="1" smtClean="0">
                <a:latin typeface="Times New Roman" pitchFamily="18" charset="0"/>
              </a:rPr>
              <a:t>a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 is needed to specify the characteristics of a new speaker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rapid adaptation requiring only very limited quantity of training data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performance saturated at lower accuracy (because too few free parameters)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high computation/memory/training data requirements</a:t>
            </a:r>
            <a:endParaRPr lang="el-GR" altLang="zh-TW" sz="2000" dirty="0" smtClean="0">
              <a:latin typeface="Times New Roman" pitchFamily="18" charset="0"/>
            </a:endParaRP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9763" y="4514850"/>
          <a:ext cx="2803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方程式" r:id="rId3" imgW="1904174" imgH="355446" progId="Equation.3">
                  <p:embed/>
                </p:oleObj>
              </mc:Choice>
              <mc:Fallback>
                <p:oleObj name="方程式" r:id="rId3" imgW="1904174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514850"/>
                        <a:ext cx="2803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1431925"/>
          <a:ext cx="5610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方程式" r:id="rId5" imgW="3860800" imgH="203200" progId="Equation.3">
                  <p:embed/>
                </p:oleObj>
              </mc:Choice>
              <mc:Fallback>
                <p:oleObj name="方程式" r:id="rId5" imgW="38608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431925"/>
                        <a:ext cx="56102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2012950" y="3687763"/>
          <a:ext cx="919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方程式" r:id="rId7" imgW="609600" imgH="330200" progId="Equation.3">
                  <p:embed/>
                </p:oleObj>
              </mc:Choice>
              <mc:Fallback>
                <p:oleObj name="方程式" r:id="rId7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687763"/>
                        <a:ext cx="919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21"/>
          <p:cNvSpPr txBox="1">
            <a:spLocks noChangeArrowheads="1"/>
          </p:cNvSpPr>
          <p:nvPr/>
        </p:nvSpPr>
        <p:spPr bwMode="auto">
          <a:xfrm>
            <a:off x="4859338" y="260350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5349875" y="3716338"/>
            <a:ext cx="3697288" cy="1152525"/>
            <a:chOff x="841" y="2115"/>
            <a:chExt cx="2329" cy="726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247" y="2134"/>
              <a:ext cx="1659" cy="707"/>
              <a:chOff x="3072" y="2208"/>
              <a:chExt cx="2352" cy="1632"/>
            </a:xfrm>
          </p:grpSpPr>
          <p:sp>
            <p:nvSpPr>
              <p:cNvPr id="31762" name="Line 12"/>
              <p:cNvSpPr>
                <a:spLocks noChangeShapeType="1"/>
              </p:cNvSpPr>
              <p:nvPr/>
            </p:nvSpPr>
            <p:spPr bwMode="auto">
              <a:xfrm flipV="1">
                <a:off x="4224" y="220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3" name="Line 13"/>
              <p:cNvSpPr>
                <a:spLocks noChangeShapeType="1"/>
              </p:cNvSpPr>
              <p:nvPr/>
            </p:nvSpPr>
            <p:spPr bwMode="auto">
              <a:xfrm flipH="1">
                <a:off x="3552" y="2880"/>
                <a:ext cx="110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4" name="Line 14"/>
              <p:cNvSpPr>
                <a:spLocks noChangeShapeType="1"/>
              </p:cNvSpPr>
              <p:nvPr/>
            </p:nvSpPr>
            <p:spPr bwMode="auto">
              <a:xfrm>
                <a:off x="3072" y="3168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4" name="Text Box 15"/>
            <p:cNvSpPr txBox="1">
              <a:spLocks noChangeArrowheads="1"/>
            </p:cNvSpPr>
            <p:nvPr/>
          </p:nvSpPr>
          <p:spPr bwMode="auto">
            <a:xfrm>
              <a:off x="841" y="2115"/>
              <a:ext cx="11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Training Speaker 1</a:t>
              </a:r>
            </a:p>
          </p:txBody>
        </p:sp>
        <p:sp>
          <p:nvSpPr>
            <p:cNvPr id="31755" name="AutoShape 16"/>
            <p:cNvSpPr>
              <a:spLocks noChangeArrowheads="1"/>
            </p:cNvSpPr>
            <p:nvPr/>
          </p:nvSpPr>
          <p:spPr bwMode="auto">
            <a:xfrm>
              <a:off x="1924" y="2212"/>
              <a:ext cx="32" cy="3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6" name="AutoShape 17"/>
            <p:cNvSpPr>
              <a:spLocks noChangeArrowheads="1"/>
            </p:cNvSpPr>
            <p:nvPr/>
          </p:nvSpPr>
          <p:spPr bwMode="auto">
            <a:xfrm>
              <a:off x="2619" y="2331"/>
              <a:ext cx="32" cy="3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7" name="Text Box 18"/>
            <p:cNvSpPr txBox="1">
              <a:spLocks noChangeArrowheads="1"/>
            </p:cNvSpPr>
            <p:nvPr/>
          </p:nvSpPr>
          <p:spPr bwMode="auto">
            <a:xfrm>
              <a:off x="1530" y="2237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Training Speaker 2</a:t>
              </a:r>
            </a:p>
          </p:txBody>
        </p:sp>
        <p:sp>
          <p:nvSpPr>
            <p:cNvPr id="31758" name="Text Box 19"/>
            <p:cNvSpPr txBox="1">
              <a:spLocks noChangeArrowheads="1"/>
            </p:cNvSpPr>
            <p:nvPr/>
          </p:nvSpPr>
          <p:spPr bwMode="auto">
            <a:xfrm>
              <a:off x="1020" y="2360"/>
              <a:ext cx="10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New Speaker</a:t>
              </a:r>
            </a:p>
          </p:txBody>
        </p:sp>
        <p:sp>
          <p:nvSpPr>
            <p:cNvPr id="31759" name="Text Box 20"/>
            <p:cNvSpPr txBox="1">
              <a:spLocks noChangeArrowheads="1"/>
            </p:cNvSpPr>
            <p:nvPr/>
          </p:nvSpPr>
          <p:spPr bwMode="auto">
            <a:xfrm>
              <a:off x="2154" y="2550"/>
              <a:ext cx="10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New Speaker</a:t>
              </a:r>
            </a:p>
          </p:txBody>
        </p:sp>
        <p:sp>
          <p:nvSpPr>
            <p:cNvPr id="31760" name="AutoShape 22"/>
            <p:cNvSpPr>
              <a:spLocks noChangeArrowheads="1"/>
            </p:cNvSpPr>
            <p:nvPr/>
          </p:nvSpPr>
          <p:spPr bwMode="auto">
            <a:xfrm>
              <a:off x="1791" y="2460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76 h 21600"/>
                <a:gd name="T26" fmla="*/ 18424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1" name="AutoShape 23"/>
            <p:cNvSpPr>
              <a:spLocks noChangeArrowheads="1"/>
            </p:cNvSpPr>
            <p:nvPr/>
          </p:nvSpPr>
          <p:spPr bwMode="auto">
            <a:xfrm>
              <a:off x="2109" y="2620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76 h 21600"/>
                <a:gd name="T26" fmla="*/ 18424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Speaker Dependent/Independent/Adaptation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" y="903288"/>
            <a:ext cx="9026525" cy="5954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en-US" altLang="zh-TW" sz="2200" b="1" dirty="0" smtClean="0">
                <a:latin typeface="Times New Roman" pitchFamily="18" charset="0"/>
              </a:rPr>
              <a:t>Speaker Dependent (SD)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900" dirty="0" smtClean="0">
                <a:latin typeface="Times New Roman" pitchFamily="18" charset="0"/>
              </a:rPr>
              <a:t>trained with and used for 1 speaker only, requiring huge quantity of training data, best accuracy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900" dirty="0" smtClean="0">
                <a:latin typeface="Times New Roman" pitchFamily="18" charset="0"/>
              </a:rPr>
              <a:t>practically infeasible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Multi-speaker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trained for a (small) group of speakers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Independent (SI)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trained from large number of speakers, each speaker with limited quantity of data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good for all speakers, but with relatively lower accuracy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Adaptation (SA)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started with speaker independent models, adapted to a specific user with limited quantity of data (adaptation data)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technically achievable and practically feasible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Supervised/Unsupervised Adaptation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supervised: text (transcription) of the adaptation data is known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unsupervised: text (transcription) of the adaptation data is unknown, based on recognition results with speaker-independent models, may be performed</a:t>
            </a:r>
            <a:r>
              <a:rPr lang="en-US" altLang="zh-TW" sz="2000" dirty="0" smtClean="0">
                <a:latin typeface="Times New Roman" pitchFamily="18" charset="0"/>
              </a:rPr>
              <a:t> iteratively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Batch/Incremental/On-line Adaptation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batch: based on a whole set of adaptation data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incremental/on-line: adapted step-by-step with iterative re-estimation of models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</a:rPr>
              <a:t>	e.g. first adapted based on first 3 utterances, then adapted based on next 3 utterances or first 6 utterances,...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4475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2800" b="1" dirty="0" smtClean="0">
                <a:latin typeface="Times New Roman" pitchFamily="18" charset="0"/>
              </a:rPr>
              <a:t>Speaker Adaptive Training (SAT) and Cluster Adaptive Training (CAT)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9525" y="836613"/>
            <a:ext cx="9144000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Adaptive Training (SAT)</a:t>
            </a:r>
            <a:r>
              <a:rPr lang="en-US" altLang="zh-TW" sz="1900" dirty="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trying to decompose the phonetic variation and speaker variation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removing the speaker variation among training speakers as much as possible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obtaining a “compact” speaker-independent model for further adaptation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y=</a:t>
            </a:r>
            <a:r>
              <a:rPr lang="en-US" altLang="zh-TW" sz="1800" dirty="0" err="1" smtClean="0">
                <a:latin typeface="Times New Roman" pitchFamily="18" charset="0"/>
                <a:sym typeface="Symbol" pitchFamily="18" charset="2"/>
              </a:rPr>
              <a:t>Ax+b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in MLLR can be used in removing the speaker variation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Clustering Adaptive Training (CAT)</a:t>
            </a:r>
            <a:endParaRPr lang="en-US" altLang="zh-TW" sz="2200" b="1" baseline="-25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dividing training speakers into R clusters by speaker clustering techniques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obtaining mean models for all clusters(may include a mean-bias for the “compact” model in SAT)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models for a new speaker is interpolated from the mean vectors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Adaptive Training (SAT)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Training Speakers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4138" y="5926138"/>
          <a:ext cx="43735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方程式" r:id="rId4" imgW="3314700" imgH="647700" progId="Equation.3">
                  <p:embed/>
                </p:oleObj>
              </mc:Choice>
              <mc:Fallback>
                <p:oleObj name="方程式" r:id="rId4" imgW="3314700" imgH="647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5926138"/>
                        <a:ext cx="43735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71"/>
          <p:cNvGrpSpPr>
            <a:grpSpLocks/>
          </p:cNvGrpSpPr>
          <p:nvPr/>
        </p:nvGrpSpPr>
        <p:grpSpPr bwMode="auto">
          <a:xfrm>
            <a:off x="392113" y="4098925"/>
            <a:ext cx="3781425" cy="1635125"/>
            <a:chOff x="247" y="2582"/>
            <a:chExt cx="2382" cy="1030"/>
          </a:xfrm>
        </p:grpSpPr>
        <p:sp>
          <p:nvSpPr>
            <p:cNvPr id="32809" name="Text Box 6"/>
            <p:cNvSpPr txBox="1">
              <a:spLocks noChangeArrowheads="1"/>
            </p:cNvSpPr>
            <p:nvPr/>
          </p:nvSpPr>
          <p:spPr bwMode="auto">
            <a:xfrm>
              <a:off x="249" y="2582"/>
              <a:ext cx="669" cy="200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solidFill>
                    <a:srgbClr val="000066"/>
                  </a:solidFill>
                  <a:latin typeface="Times New Roman" pitchFamily="18" charset="0"/>
                </a:rPr>
                <a:t>Speaker 1</a:t>
              </a:r>
              <a:endParaRPr lang="en-US" altLang="zh-TW" b="1">
                <a:solidFill>
                  <a:srgbClr val="000066"/>
                </a:solidFill>
              </a:endParaRPr>
            </a:p>
          </p:txBody>
        </p:sp>
        <p:sp>
          <p:nvSpPr>
            <p:cNvPr id="32810" name="Text Box 7"/>
            <p:cNvSpPr txBox="1">
              <a:spLocks noChangeArrowheads="1"/>
            </p:cNvSpPr>
            <p:nvPr/>
          </p:nvSpPr>
          <p:spPr bwMode="auto">
            <a:xfrm>
              <a:off x="247" y="2933"/>
              <a:ext cx="670" cy="207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solidFill>
                    <a:srgbClr val="000066"/>
                  </a:solidFill>
                  <a:latin typeface="Times New Roman" pitchFamily="18" charset="0"/>
                </a:rPr>
                <a:t>Speaker 2</a:t>
              </a:r>
              <a:endParaRPr lang="en-US" altLang="zh-TW" b="1">
                <a:solidFill>
                  <a:srgbClr val="000066"/>
                </a:solidFill>
              </a:endParaRPr>
            </a:p>
          </p:txBody>
        </p:sp>
        <p:sp>
          <p:nvSpPr>
            <p:cNvPr id="32811" name="Text Box 8"/>
            <p:cNvSpPr txBox="1">
              <a:spLocks noChangeArrowheads="1"/>
            </p:cNvSpPr>
            <p:nvPr/>
          </p:nvSpPr>
          <p:spPr bwMode="auto">
            <a:xfrm>
              <a:off x="253" y="3385"/>
              <a:ext cx="670" cy="206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solidFill>
                    <a:srgbClr val="000066"/>
                  </a:solidFill>
                  <a:latin typeface="Times New Roman" pitchFamily="18" charset="0"/>
                </a:rPr>
                <a:t>Speaker L</a:t>
              </a:r>
              <a:endParaRPr lang="en-US" altLang="zh-TW" b="1">
                <a:solidFill>
                  <a:srgbClr val="000066"/>
                </a:solidFill>
              </a:endParaRPr>
            </a:p>
          </p:txBody>
        </p:sp>
        <p:sp>
          <p:nvSpPr>
            <p:cNvPr id="32812" name="Oval 9"/>
            <p:cNvSpPr>
              <a:spLocks noChangeArrowheads="1"/>
            </p:cNvSpPr>
            <p:nvPr/>
          </p:nvSpPr>
          <p:spPr bwMode="auto">
            <a:xfrm>
              <a:off x="1406" y="2779"/>
              <a:ext cx="838" cy="833"/>
            </a:xfrm>
            <a:prstGeom prst="ellipse">
              <a:avLst/>
            </a:prstGeom>
            <a:solidFill>
              <a:srgbClr val="BADFE2">
                <a:alpha val="3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“Compact” Speaker - independent model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grpSp>
          <p:nvGrpSpPr>
            <p:cNvPr id="32813" name="Group 10"/>
            <p:cNvGrpSpPr>
              <a:grpSpLocks/>
            </p:cNvGrpSpPr>
            <p:nvPr/>
          </p:nvGrpSpPr>
          <p:grpSpPr bwMode="auto">
            <a:xfrm>
              <a:off x="919" y="2704"/>
              <a:ext cx="576" cy="227"/>
              <a:chOff x="3597" y="2880"/>
              <a:chExt cx="1083" cy="1080"/>
            </a:xfrm>
          </p:grpSpPr>
          <p:sp>
            <p:nvSpPr>
              <p:cNvPr id="32830" name="Line 11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1" name="Line 12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814" name="Group 13"/>
            <p:cNvGrpSpPr>
              <a:grpSpLocks/>
            </p:cNvGrpSpPr>
            <p:nvPr/>
          </p:nvGrpSpPr>
          <p:grpSpPr bwMode="auto">
            <a:xfrm>
              <a:off x="917" y="3035"/>
              <a:ext cx="487" cy="123"/>
              <a:chOff x="3597" y="2880"/>
              <a:chExt cx="1083" cy="1080"/>
            </a:xfrm>
          </p:grpSpPr>
          <p:sp>
            <p:nvSpPr>
              <p:cNvPr id="32828" name="Line 14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9" name="Line 15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815" name="Group 16"/>
            <p:cNvGrpSpPr>
              <a:grpSpLocks/>
            </p:cNvGrpSpPr>
            <p:nvPr/>
          </p:nvGrpSpPr>
          <p:grpSpPr bwMode="auto">
            <a:xfrm flipV="1">
              <a:off x="923" y="3385"/>
              <a:ext cx="526" cy="115"/>
              <a:chOff x="3597" y="2880"/>
              <a:chExt cx="1083" cy="1080"/>
            </a:xfrm>
          </p:grpSpPr>
          <p:sp>
            <p:nvSpPr>
              <p:cNvPr id="32826" name="Line 17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7" name="Line 18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816" name="Line 19"/>
            <p:cNvSpPr>
              <a:spLocks noChangeShapeType="1"/>
            </p:cNvSpPr>
            <p:nvPr/>
          </p:nvSpPr>
          <p:spPr bwMode="auto">
            <a:xfrm flipV="1">
              <a:off x="2216" y="2849"/>
              <a:ext cx="365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7" name="Line 20"/>
            <p:cNvSpPr>
              <a:spLocks noChangeShapeType="1"/>
            </p:cNvSpPr>
            <p:nvPr/>
          </p:nvSpPr>
          <p:spPr bwMode="auto">
            <a:xfrm flipV="1">
              <a:off x="2244" y="3078"/>
              <a:ext cx="365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8" name="Text Box 21"/>
            <p:cNvSpPr txBox="1">
              <a:spLocks noChangeArrowheads="1"/>
            </p:cNvSpPr>
            <p:nvPr/>
          </p:nvSpPr>
          <p:spPr bwMode="auto">
            <a:xfrm>
              <a:off x="2122" y="2715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MAP</a:t>
              </a:r>
              <a:endParaRPr lang="en-US" altLang="zh-TW"/>
            </a:p>
          </p:txBody>
        </p:sp>
        <p:sp>
          <p:nvSpPr>
            <p:cNvPr id="32819" name="Text Box 22"/>
            <p:cNvSpPr txBox="1">
              <a:spLocks noChangeArrowheads="1"/>
            </p:cNvSpPr>
            <p:nvPr/>
          </p:nvSpPr>
          <p:spPr bwMode="auto">
            <a:xfrm>
              <a:off x="2203" y="2971"/>
              <a:ext cx="42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MLLR</a:t>
              </a:r>
              <a:endParaRPr lang="en-US" altLang="zh-TW"/>
            </a:p>
          </p:txBody>
        </p:sp>
        <p:sp>
          <p:nvSpPr>
            <p:cNvPr id="32820" name="Line 23"/>
            <p:cNvSpPr>
              <a:spLocks noChangeShapeType="1"/>
            </p:cNvSpPr>
            <p:nvPr/>
          </p:nvSpPr>
          <p:spPr bwMode="auto">
            <a:xfrm flipH="1">
              <a:off x="2411" y="3228"/>
              <a:ext cx="0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21" name="Text Box 24"/>
            <p:cNvSpPr txBox="1">
              <a:spLocks noChangeArrowheads="1"/>
            </p:cNvSpPr>
            <p:nvPr/>
          </p:nvSpPr>
          <p:spPr bwMode="auto">
            <a:xfrm>
              <a:off x="1045" y="2654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A</a:t>
              </a:r>
              <a:r>
                <a:rPr lang="en-US" altLang="zh-TW" sz="1200" baseline="-25000">
                  <a:latin typeface="Times New Roman" pitchFamily="18" charset="0"/>
                </a:rPr>
                <a:t>1</a:t>
              </a:r>
              <a:r>
                <a:rPr lang="en-US" altLang="zh-TW" sz="1200">
                  <a:latin typeface="Times New Roman" pitchFamily="18" charset="0"/>
                </a:rPr>
                <a:t>, b</a:t>
              </a:r>
              <a:r>
                <a:rPr lang="en-US" altLang="zh-TW" sz="1200" baseline="-25000"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32822" name="Text Box 25"/>
            <p:cNvSpPr txBox="1">
              <a:spLocks noChangeArrowheads="1"/>
            </p:cNvSpPr>
            <p:nvPr/>
          </p:nvSpPr>
          <p:spPr bwMode="auto">
            <a:xfrm>
              <a:off x="965" y="2913"/>
              <a:ext cx="42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A</a:t>
              </a:r>
              <a:r>
                <a:rPr lang="en-US" altLang="zh-TW" sz="1200" baseline="-25000">
                  <a:latin typeface="Times New Roman" pitchFamily="18" charset="0"/>
                </a:rPr>
                <a:t>2</a:t>
              </a:r>
              <a:r>
                <a:rPr lang="en-US" altLang="zh-TW" sz="1200">
                  <a:latin typeface="Times New Roman" pitchFamily="18" charset="0"/>
                </a:rPr>
                <a:t>, b</a:t>
              </a:r>
              <a:r>
                <a:rPr lang="en-US" altLang="zh-TW" sz="1200" baseline="-25000"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32823" name="Text Box 26"/>
            <p:cNvSpPr txBox="1">
              <a:spLocks noChangeArrowheads="1"/>
            </p:cNvSpPr>
            <p:nvPr/>
          </p:nvSpPr>
          <p:spPr bwMode="auto">
            <a:xfrm>
              <a:off x="965" y="3268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A</a:t>
              </a:r>
              <a:r>
                <a:rPr lang="en-US" altLang="zh-TW" sz="1200" baseline="-25000">
                  <a:latin typeface="Times New Roman" pitchFamily="18" charset="0"/>
                </a:rPr>
                <a:t>L</a:t>
              </a:r>
              <a:r>
                <a:rPr lang="en-US" altLang="zh-TW" sz="1200">
                  <a:latin typeface="Times New Roman" pitchFamily="18" charset="0"/>
                </a:rPr>
                <a:t>, b</a:t>
              </a:r>
              <a:r>
                <a:rPr lang="en-US" altLang="zh-TW" sz="1200" baseline="-25000">
                  <a:latin typeface="Times New Roman" pitchFamily="18" charset="0"/>
                </a:rPr>
                <a:t>L</a:t>
              </a:r>
              <a:endParaRPr lang="en-US" altLang="zh-TW"/>
            </a:p>
          </p:txBody>
        </p:sp>
        <p:sp>
          <p:nvSpPr>
            <p:cNvPr id="32824" name="Line 27"/>
            <p:cNvSpPr>
              <a:spLocks noChangeShapeType="1"/>
            </p:cNvSpPr>
            <p:nvPr/>
          </p:nvSpPr>
          <p:spPr bwMode="auto">
            <a:xfrm flipH="1">
              <a:off x="552" y="3209"/>
              <a:ext cx="0" cy="1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25" name="Line 28"/>
            <p:cNvSpPr>
              <a:spLocks noChangeShapeType="1"/>
            </p:cNvSpPr>
            <p:nvPr/>
          </p:nvSpPr>
          <p:spPr bwMode="auto">
            <a:xfrm flipH="1">
              <a:off x="2408" y="3340"/>
              <a:ext cx="0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4" name="Rectangle 30"/>
          <p:cNvSpPr>
            <a:spLocks noChangeArrowheads="1"/>
          </p:cNvSpPr>
          <p:nvPr/>
        </p:nvSpPr>
        <p:spPr bwMode="auto">
          <a:xfrm>
            <a:off x="4640263" y="3409950"/>
            <a:ext cx="45037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Cluster Adaptive Training (CAT)</a:t>
            </a:r>
            <a:r>
              <a:rPr lang="en-US" altLang="zh-TW" sz="2200">
                <a:latin typeface="Times New Roman" pitchFamily="18" charset="0"/>
              </a:rPr>
              <a:t> </a:t>
            </a:r>
          </a:p>
        </p:txBody>
      </p:sp>
      <p:grpSp>
        <p:nvGrpSpPr>
          <p:cNvPr id="32775" name="Group 70"/>
          <p:cNvGrpSpPr>
            <a:grpSpLocks/>
          </p:cNvGrpSpPr>
          <p:nvPr/>
        </p:nvGrpSpPr>
        <p:grpSpPr bwMode="auto">
          <a:xfrm>
            <a:off x="4606925" y="3841750"/>
            <a:ext cx="4641850" cy="2155825"/>
            <a:chOff x="2902" y="2420"/>
            <a:chExt cx="2924" cy="1358"/>
          </a:xfrm>
        </p:grpSpPr>
        <p:sp>
          <p:nvSpPr>
            <p:cNvPr id="32778" name="Text Box 33"/>
            <p:cNvSpPr txBox="1">
              <a:spLocks noChangeArrowheads="1"/>
            </p:cNvSpPr>
            <p:nvPr/>
          </p:nvSpPr>
          <p:spPr bwMode="auto">
            <a:xfrm>
              <a:off x="3859" y="2420"/>
              <a:ext cx="510" cy="23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 1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sp>
          <p:nvSpPr>
            <p:cNvPr id="32779" name="Text Box 34"/>
            <p:cNvSpPr txBox="1">
              <a:spLocks noChangeArrowheads="1"/>
            </p:cNvSpPr>
            <p:nvPr/>
          </p:nvSpPr>
          <p:spPr bwMode="auto">
            <a:xfrm>
              <a:off x="3866" y="2771"/>
              <a:ext cx="510" cy="2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 2</a:t>
              </a:r>
              <a:endParaRPr lang="en-US" altLang="zh-TW"/>
            </a:p>
          </p:txBody>
        </p:sp>
        <p:sp>
          <p:nvSpPr>
            <p:cNvPr id="32780" name="Text Box 35"/>
            <p:cNvSpPr txBox="1">
              <a:spLocks noChangeArrowheads="1"/>
            </p:cNvSpPr>
            <p:nvPr/>
          </p:nvSpPr>
          <p:spPr bwMode="auto">
            <a:xfrm>
              <a:off x="3870" y="3228"/>
              <a:ext cx="510" cy="2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/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 R</a:t>
              </a:r>
              <a:endParaRPr lang="en-US" altLang="zh-TW"/>
            </a:p>
          </p:txBody>
        </p:sp>
        <p:sp>
          <p:nvSpPr>
            <p:cNvPr id="32781" name="Oval 36"/>
            <p:cNvSpPr>
              <a:spLocks noChangeArrowheads="1"/>
            </p:cNvSpPr>
            <p:nvPr/>
          </p:nvSpPr>
          <p:spPr bwMode="auto">
            <a:xfrm>
              <a:off x="2902" y="2529"/>
              <a:ext cx="624" cy="907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endParaRPr lang="en-US" altLang="zh-TW" sz="1300" b="1">
                <a:latin typeface="Times New Roman" pitchFamily="18" charset="0"/>
              </a:endParaRPr>
            </a:p>
            <a:p>
              <a:pPr algn="ctr"/>
              <a:r>
                <a:rPr lang="en-US" altLang="zh-TW" sz="1300" b="1">
                  <a:solidFill>
                    <a:srgbClr val="000066"/>
                  </a:solidFill>
                  <a:latin typeface="Times New Roman" pitchFamily="18" charset="0"/>
                </a:rPr>
                <a:t>L</a:t>
              </a:r>
            </a:p>
            <a:p>
              <a:pPr algn="ctr"/>
              <a:r>
                <a:rPr lang="en-US" altLang="zh-TW" sz="1300" b="1">
                  <a:solidFill>
                    <a:srgbClr val="000066"/>
                  </a:solidFill>
                  <a:latin typeface="Times New Roman" pitchFamily="18" charset="0"/>
                </a:rPr>
                <a:t>Training Speakers</a:t>
              </a:r>
              <a:endParaRPr lang="en-US" altLang="zh-TW" sz="1300" b="1">
                <a:solidFill>
                  <a:srgbClr val="000066"/>
                </a:solidFill>
              </a:endParaRPr>
            </a:p>
          </p:txBody>
        </p:sp>
        <p:grpSp>
          <p:nvGrpSpPr>
            <p:cNvPr id="32782" name="Group 37"/>
            <p:cNvGrpSpPr>
              <a:grpSpLocks/>
            </p:cNvGrpSpPr>
            <p:nvPr/>
          </p:nvGrpSpPr>
          <p:grpSpPr bwMode="auto">
            <a:xfrm>
              <a:off x="4376" y="2528"/>
              <a:ext cx="556" cy="378"/>
              <a:chOff x="5757" y="2880"/>
              <a:chExt cx="1803" cy="900"/>
            </a:xfrm>
          </p:grpSpPr>
          <p:sp>
            <p:nvSpPr>
              <p:cNvPr id="32807" name="Line 38"/>
              <p:cNvSpPr>
                <a:spLocks noChangeShapeType="1"/>
              </p:cNvSpPr>
              <p:nvPr/>
            </p:nvSpPr>
            <p:spPr bwMode="auto">
              <a:xfrm>
                <a:off x="5757" y="2880"/>
                <a:ext cx="899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8" name="Line 39"/>
              <p:cNvSpPr>
                <a:spLocks noChangeShapeType="1"/>
              </p:cNvSpPr>
              <p:nvPr/>
            </p:nvSpPr>
            <p:spPr bwMode="auto">
              <a:xfrm>
                <a:off x="6661" y="3330"/>
                <a:ext cx="899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3" name="Group 40"/>
            <p:cNvGrpSpPr>
              <a:grpSpLocks/>
            </p:cNvGrpSpPr>
            <p:nvPr/>
          </p:nvGrpSpPr>
          <p:grpSpPr bwMode="auto">
            <a:xfrm>
              <a:off x="4376" y="2875"/>
              <a:ext cx="510" cy="163"/>
              <a:chOff x="5760" y="3957"/>
              <a:chExt cx="1620" cy="360"/>
            </a:xfrm>
          </p:grpSpPr>
          <p:sp>
            <p:nvSpPr>
              <p:cNvPr id="32805" name="Line 41"/>
              <p:cNvSpPr>
                <a:spLocks noChangeShapeType="1"/>
              </p:cNvSpPr>
              <p:nvPr/>
            </p:nvSpPr>
            <p:spPr bwMode="auto">
              <a:xfrm>
                <a:off x="5760" y="3957"/>
                <a:ext cx="808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6" name="Line 42"/>
              <p:cNvSpPr>
                <a:spLocks noChangeShapeType="1"/>
              </p:cNvSpPr>
              <p:nvPr/>
            </p:nvSpPr>
            <p:spPr bwMode="auto">
              <a:xfrm>
                <a:off x="6572" y="4137"/>
                <a:ext cx="808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4" name="Group 43"/>
            <p:cNvGrpSpPr>
              <a:grpSpLocks/>
            </p:cNvGrpSpPr>
            <p:nvPr/>
          </p:nvGrpSpPr>
          <p:grpSpPr bwMode="auto">
            <a:xfrm>
              <a:off x="4380" y="3153"/>
              <a:ext cx="524" cy="192"/>
              <a:chOff x="5814" y="4984"/>
              <a:chExt cx="1671" cy="284"/>
            </a:xfrm>
          </p:grpSpPr>
          <p:sp>
            <p:nvSpPr>
              <p:cNvPr id="32803" name="Line 44"/>
              <p:cNvSpPr>
                <a:spLocks noChangeShapeType="1"/>
              </p:cNvSpPr>
              <p:nvPr/>
            </p:nvSpPr>
            <p:spPr bwMode="auto">
              <a:xfrm flipV="1">
                <a:off x="5814" y="5126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4" name="Line 45"/>
              <p:cNvSpPr>
                <a:spLocks noChangeShapeType="1"/>
              </p:cNvSpPr>
              <p:nvPr/>
            </p:nvSpPr>
            <p:spPr bwMode="auto">
              <a:xfrm flipV="1">
                <a:off x="6652" y="4984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85" name="Line 46"/>
            <p:cNvSpPr>
              <a:spLocks noChangeShapeType="1"/>
            </p:cNvSpPr>
            <p:nvPr/>
          </p:nvSpPr>
          <p:spPr bwMode="auto">
            <a:xfrm flipV="1">
              <a:off x="3497" y="2576"/>
              <a:ext cx="37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47"/>
            <p:cNvSpPr>
              <a:spLocks noChangeShapeType="1"/>
            </p:cNvSpPr>
            <p:nvPr/>
          </p:nvSpPr>
          <p:spPr bwMode="auto">
            <a:xfrm flipV="1">
              <a:off x="3522" y="2906"/>
              <a:ext cx="34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48"/>
            <p:cNvSpPr>
              <a:spLocks noChangeShapeType="1"/>
            </p:cNvSpPr>
            <p:nvPr/>
          </p:nvSpPr>
          <p:spPr bwMode="auto">
            <a:xfrm flipH="1">
              <a:off x="3665" y="3044"/>
              <a:ext cx="0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Text Box 49"/>
            <p:cNvSpPr txBox="1">
              <a:spLocks noChangeArrowheads="1"/>
            </p:cNvSpPr>
            <p:nvPr/>
          </p:nvSpPr>
          <p:spPr bwMode="auto">
            <a:xfrm>
              <a:off x="4515" y="2420"/>
              <a:ext cx="32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a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2789" name="Text Box 50"/>
            <p:cNvSpPr txBox="1">
              <a:spLocks noChangeArrowheads="1"/>
            </p:cNvSpPr>
            <p:nvPr/>
          </p:nvSpPr>
          <p:spPr bwMode="auto">
            <a:xfrm>
              <a:off x="4423" y="2744"/>
              <a:ext cx="3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a</a:t>
              </a:r>
              <a:r>
                <a:rPr lang="en-US" altLang="zh-TW" sz="1400" baseline="-25000">
                  <a:latin typeface="Times New Roman" pitchFamily="18" charset="0"/>
                </a:rPr>
                <a:t>2</a:t>
              </a:r>
              <a:endParaRPr lang="en-US" altLang="zh-TW" sz="1400"/>
            </a:p>
          </p:txBody>
        </p:sp>
        <p:sp>
          <p:nvSpPr>
            <p:cNvPr id="32790" name="Text Box 51"/>
            <p:cNvSpPr txBox="1">
              <a:spLocks noChangeArrowheads="1"/>
            </p:cNvSpPr>
            <p:nvPr/>
          </p:nvSpPr>
          <p:spPr bwMode="auto">
            <a:xfrm>
              <a:off x="4362" y="3093"/>
              <a:ext cx="3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a</a:t>
              </a:r>
              <a:r>
                <a:rPr lang="en-US" altLang="zh-TW" sz="1400" baseline="-25000">
                  <a:latin typeface="Times New Roman" pitchFamily="18" charset="0"/>
                </a:rPr>
                <a:t>R</a:t>
              </a:r>
              <a:endParaRPr lang="en-US" altLang="zh-TW" sz="1400"/>
            </a:p>
          </p:txBody>
        </p:sp>
        <p:sp>
          <p:nvSpPr>
            <p:cNvPr id="32791" name="Text Box 52"/>
            <p:cNvSpPr txBox="1">
              <a:spLocks noChangeArrowheads="1"/>
            </p:cNvSpPr>
            <p:nvPr/>
          </p:nvSpPr>
          <p:spPr bwMode="auto">
            <a:xfrm>
              <a:off x="3866" y="3616"/>
              <a:ext cx="510" cy="16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mean-bias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sp>
          <p:nvSpPr>
            <p:cNvPr id="32792" name="Line 53"/>
            <p:cNvSpPr>
              <a:spLocks noChangeShapeType="1"/>
            </p:cNvSpPr>
            <p:nvPr/>
          </p:nvSpPr>
          <p:spPr bwMode="auto">
            <a:xfrm flipH="1">
              <a:off x="4098" y="3069"/>
              <a:ext cx="0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grpSp>
          <p:nvGrpSpPr>
            <p:cNvPr id="32793" name="Group 54"/>
            <p:cNvGrpSpPr>
              <a:grpSpLocks/>
            </p:cNvGrpSpPr>
            <p:nvPr/>
          </p:nvGrpSpPr>
          <p:grpSpPr bwMode="auto">
            <a:xfrm>
              <a:off x="4391" y="3333"/>
              <a:ext cx="533" cy="361"/>
              <a:chOff x="5754" y="6106"/>
              <a:chExt cx="1671" cy="284"/>
            </a:xfrm>
          </p:grpSpPr>
          <p:sp>
            <p:nvSpPr>
              <p:cNvPr id="32801" name="Line 55"/>
              <p:cNvSpPr>
                <a:spLocks noChangeShapeType="1"/>
              </p:cNvSpPr>
              <p:nvPr/>
            </p:nvSpPr>
            <p:spPr bwMode="auto">
              <a:xfrm flipV="1">
                <a:off x="5754" y="6248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2" name="Line 56"/>
              <p:cNvSpPr>
                <a:spLocks noChangeShapeType="1"/>
              </p:cNvSpPr>
              <p:nvPr/>
            </p:nvSpPr>
            <p:spPr bwMode="auto">
              <a:xfrm flipV="1">
                <a:off x="6592" y="6106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94" name="Text Box 57"/>
            <p:cNvSpPr txBox="1">
              <a:spLocks noChangeArrowheads="1"/>
            </p:cNvSpPr>
            <p:nvPr/>
          </p:nvSpPr>
          <p:spPr bwMode="auto">
            <a:xfrm>
              <a:off x="4527" y="3501"/>
              <a:ext cx="32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2795" name="Oval 58"/>
            <p:cNvSpPr>
              <a:spLocks noChangeArrowheads="1"/>
            </p:cNvSpPr>
            <p:nvPr/>
          </p:nvSpPr>
          <p:spPr bwMode="auto">
            <a:xfrm>
              <a:off x="4940" y="2909"/>
              <a:ext cx="232" cy="454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endParaRPr lang="en-US" altLang="zh-TW" sz="800" b="1">
                <a:latin typeface="新細明體" pitchFamily="18" charset="-120"/>
              </a:endParaRPr>
            </a:p>
            <a:p>
              <a:pPr algn="ctr"/>
              <a:r>
                <a:rPr lang="en-US" altLang="zh-TW" sz="1400" b="1">
                  <a:solidFill>
                    <a:srgbClr val="000066"/>
                  </a:solidFill>
                  <a:latin typeface="新細明體" pitchFamily="18" charset="-120"/>
                </a:rPr>
                <a:t>Σ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sp>
          <p:nvSpPr>
            <p:cNvPr id="32796" name="Line 59"/>
            <p:cNvSpPr>
              <a:spLocks noChangeShapeType="1"/>
            </p:cNvSpPr>
            <p:nvPr/>
          </p:nvSpPr>
          <p:spPr bwMode="auto">
            <a:xfrm>
              <a:off x="3497" y="3160"/>
              <a:ext cx="37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7" name="Line 60"/>
            <p:cNvSpPr>
              <a:spLocks noChangeShapeType="1"/>
            </p:cNvSpPr>
            <p:nvPr/>
          </p:nvSpPr>
          <p:spPr bwMode="auto">
            <a:xfrm>
              <a:off x="3403" y="3353"/>
              <a:ext cx="46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Line 61"/>
            <p:cNvSpPr>
              <a:spLocks noChangeShapeType="1"/>
            </p:cNvSpPr>
            <p:nvPr/>
          </p:nvSpPr>
          <p:spPr bwMode="auto">
            <a:xfrm flipV="1">
              <a:off x="5177" y="3112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Text Box 62"/>
            <p:cNvSpPr txBox="1">
              <a:spLocks noChangeArrowheads="1"/>
            </p:cNvSpPr>
            <p:nvPr/>
          </p:nvSpPr>
          <p:spPr bwMode="auto">
            <a:xfrm>
              <a:off x="5067" y="3104"/>
              <a:ext cx="759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1400">
                  <a:latin typeface="Times New Roman" pitchFamily="18" charset="0"/>
                </a:rPr>
                <a:t>mean for a new speaker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32800" name="Line 63"/>
            <p:cNvSpPr>
              <a:spLocks noChangeShapeType="1"/>
            </p:cNvSpPr>
            <p:nvPr/>
          </p:nvSpPr>
          <p:spPr bwMode="auto">
            <a:xfrm flipH="1">
              <a:off x="4589" y="3006"/>
              <a:ext cx="0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2776" name="Object 66"/>
          <p:cNvGraphicFramePr>
            <a:graphicFrameLocks noGrp="1" noChangeAspect="1"/>
          </p:cNvGraphicFramePr>
          <p:nvPr/>
        </p:nvGraphicFramePr>
        <p:xfrm>
          <a:off x="4643438" y="6019800"/>
          <a:ext cx="43449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方程式" r:id="rId6" imgW="2730500" imgH="469900" progId="Equation.3">
                  <p:embed/>
                </p:oleObj>
              </mc:Choice>
              <mc:Fallback>
                <p:oleObj name="方程式" r:id="rId6" imgW="27305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019800"/>
                        <a:ext cx="43449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9"/>
          <p:cNvSpPr txBox="1">
            <a:spLocks noChangeArrowheads="1"/>
          </p:cNvSpPr>
          <p:nvPr/>
        </p:nvSpPr>
        <p:spPr bwMode="auto">
          <a:xfrm>
            <a:off x="6030913" y="6080125"/>
            <a:ext cx="31432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700">
                <a:latin typeface="Times New Roman" pitchFamily="18" charset="0"/>
              </a:rPr>
              <a:t>, </a:t>
            </a:r>
            <a:r>
              <a:rPr lang="en-US" altLang="zh-TW" sz="1700" i="1">
                <a:latin typeface="Times New Roman" pitchFamily="18" charset="0"/>
              </a:rPr>
              <a:t>m</a:t>
            </a:r>
            <a:r>
              <a:rPr lang="en-US" altLang="zh-TW" sz="1700" i="1" baseline="-25000">
                <a:latin typeface="Times New Roman" pitchFamily="18" charset="0"/>
              </a:rPr>
              <a:t>i</a:t>
            </a:r>
            <a:r>
              <a:rPr lang="en-US" altLang="zh-TW" sz="1700">
                <a:latin typeface="Times New Roman" pitchFamily="18" charset="0"/>
              </a:rPr>
              <a:t>: cluster mean i, </a:t>
            </a:r>
            <a:r>
              <a:rPr lang="en-US" altLang="zh-TW" sz="1700" i="1">
                <a:latin typeface="Times New Roman" pitchFamily="18" charset="0"/>
              </a:rPr>
              <a:t>m</a:t>
            </a:r>
            <a:r>
              <a:rPr lang="en-US" altLang="zh-TW" sz="1700" i="1" baseline="-25000">
                <a:latin typeface="Times New Roman" pitchFamily="18" charset="0"/>
              </a:rPr>
              <a:t>b</a:t>
            </a:r>
            <a:r>
              <a:rPr lang="en-US" altLang="zh-TW" sz="1700">
                <a:latin typeface="Times New Roman" pitchFamily="18" charset="0"/>
              </a:rPr>
              <a:t>: mean-bias</a:t>
            </a:r>
          </a:p>
        </p:txBody>
      </p:sp>
      <p:sp>
        <p:nvSpPr>
          <p:cNvPr id="64" name="Line 2"/>
          <p:cNvSpPr>
            <a:spLocks noChangeShapeType="1"/>
          </p:cNvSpPr>
          <p:nvPr/>
        </p:nvSpPr>
        <p:spPr bwMode="auto">
          <a:xfrm>
            <a:off x="0" y="84882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13"/>
          <a:stretch/>
        </p:blipFill>
        <p:spPr bwMode="auto">
          <a:xfrm>
            <a:off x="1692275" y="188914"/>
            <a:ext cx="5038725" cy="46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字方塊 1"/>
          <p:cNvSpPr txBox="1">
            <a:spLocks noChangeArrowheads="1"/>
          </p:cNvSpPr>
          <p:nvPr/>
        </p:nvSpPr>
        <p:spPr bwMode="auto">
          <a:xfrm>
            <a:off x="1691680" y="260648"/>
            <a:ext cx="4128053" cy="72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700" dirty="0" smtClean="0"/>
              <a:t>                              </a:t>
            </a:r>
            <a:endParaRPr lang="zh-TW" altLang="en-US" sz="3700" dirty="0"/>
          </a:p>
        </p:txBody>
      </p:sp>
      <p:sp>
        <p:nvSpPr>
          <p:cNvPr id="33796" name="文字方塊 3"/>
          <p:cNvSpPr txBox="1">
            <a:spLocks noChangeArrowheads="1"/>
          </p:cNvSpPr>
          <p:nvPr/>
        </p:nvSpPr>
        <p:spPr bwMode="auto">
          <a:xfrm>
            <a:off x="2879725" y="3348038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SD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3797" name="文字方塊 4"/>
          <p:cNvSpPr txBox="1">
            <a:spLocks noChangeArrowheads="1"/>
          </p:cNvSpPr>
          <p:nvPr/>
        </p:nvSpPr>
        <p:spPr bwMode="auto">
          <a:xfrm>
            <a:off x="5832475" y="3357563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70C0"/>
                </a:solidFill>
              </a:rPr>
              <a:t>SI</a:t>
            </a:r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5327650" y="1260475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70C0"/>
                </a:solidFill>
              </a:rPr>
              <a:t>/a/</a:t>
            </a:r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33799" name="文字方塊 6"/>
          <p:cNvSpPr txBox="1">
            <a:spLocks noChangeArrowheads="1"/>
          </p:cNvSpPr>
          <p:nvPr/>
        </p:nvSpPr>
        <p:spPr bwMode="auto">
          <a:xfrm>
            <a:off x="3095625" y="1341438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/i/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SAT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301430" y="5157192"/>
                <a:ext cx="3998762" cy="1282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TW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30" y="5157192"/>
                <a:ext cx="3998762" cy="1282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Speaker Recognition/Verification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1438" y="917575"/>
            <a:ext cx="8964612" cy="5953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To recognize the speakers rather than the content of the speech</a:t>
            </a:r>
            <a:r>
              <a:rPr lang="en-US" altLang="zh-TW" sz="130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phonetic variation/speaker variation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speaker identification: to identify the speaker from a group of speakers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speaker verification: to verify if the speaker is as claimed</a:t>
            </a:r>
            <a:endParaRPr lang="en-US" altLang="zh-TW" sz="1800" smtClean="0">
              <a:latin typeface="Times New Roman" pitchFamily="18" charset="0"/>
              <a:sym typeface="Symbol" pitchFamily="18" charset="2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Gaussian Mixture Model (GMM)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1400" b="1" baseline="-25000" smtClean="0">
                <a:latin typeface="Times New Roman" pitchFamily="18" charset="0"/>
              </a:rPr>
              <a:t>	</a:t>
            </a:r>
            <a:r>
              <a:rPr lang="el-GR" altLang="zh-TW" sz="17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={(w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17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17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,), j=1,2,...M}   for speaker i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	for O = 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...o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...o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1700" smtClean="0">
                <a:latin typeface="Times New Roman" pitchFamily="18" charset="0"/>
              </a:rPr>
              <a:t>maximum likelihood principle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Feature Parameters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those carrying speaker characteristics preferred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MFCC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MLLR coefficients A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</a:rPr>
              <a:t>,b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</a:rPr>
              <a:t>, eigenvoice coefficients a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</a:rPr>
              <a:t>, CAT coefficients a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Speaker Verification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text dependent: higher accuracy but easily broken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text independent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likelihood ratio test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zh-TW" sz="1700" smtClean="0">
                <a:latin typeface="Times New Roman" pitchFamily="18" charset="0"/>
              </a:rPr>
              <a:t>speech recognition based verification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13038" y="2295525"/>
          <a:ext cx="20875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方程式" r:id="rId3" imgW="1586811" imgH="355446" progId="Equation.3">
                  <p:embed/>
                </p:oleObj>
              </mc:Choice>
              <mc:Fallback>
                <p:oleObj name="方程式" r:id="rId3" imgW="1586811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295525"/>
                        <a:ext cx="20875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8663" y="5051425"/>
          <a:ext cx="70358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方程式" r:id="rId5" imgW="4343400" imgH="927100" progId="Equation.3">
                  <p:embed/>
                </p:oleObj>
              </mc:Choice>
              <mc:Fallback>
                <p:oleObj name="方程式" r:id="rId5" imgW="4343400" imgH="927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5051425"/>
                        <a:ext cx="70358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755650" y="2938463"/>
          <a:ext cx="20193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方程式" r:id="rId7" imgW="1244600" imgH="241300" progId="Equation.3">
                  <p:embed/>
                </p:oleObj>
              </mc:Choice>
              <mc:Fallback>
                <p:oleObj name="方程式" r:id="rId7" imgW="1244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38463"/>
                        <a:ext cx="20193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Line 11"/>
          <p:cNvSpPr>
            <a:spLocks noChangeShapeType="1"/>
          </p:cNvSpPr>
          <p:nvPr/>
        </p:nvSpPr>
        <p:spPr bwMode="auto">
          <a:xfrm>
            <a:off x="990600" y="2373313"/>
            <a:ext cx="2000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Kitty Lin\Pictures\保留\for 9.0\001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373188"/>
            <a:ext cx="2332038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 descr="C:\Users\Kitty Lin\Pictures\保留\for 9.0\00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5278437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字方塊 1"/>
          <p:cNvSpPr txBox="1">
            <a:spLocks noChangeArrowheads="1"/>
          </p:cNvSpPr>
          <p:nvPr/>
        </p:nvSpPr>
        <p:spPr bwMode="auto">
          <a:xfrm>
            <a:off x="250825" y="455632"/>
            <a:ext cx="3836307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 dirty="0" smtClean="0"/>
              <a:t>                                  </a:t>
            </a:r>
            <a:endParaRPr lang="zh-TW" altLang="en-US" sz="3000" b="1" dirty="0"/>
          </a:p>
        </p:txBody>
      </p:sp>
      <p:sp>
        <p:nvSpPr>
          <p:cNvPr id="35845" name="文字方塊 1"/>
          <p:cNvSpPr txBox="1">
            <a:spLocks noChangeArrowheads="1"/>
          </p:cNvSpPr>
          <p:nvPr/>
        </p:nvSpPr>
        <p:spPr bwMode="auto">
          <a:xfrm>
            <a:off x="1042988" y="1341438"/>
            <a:ext cx="4395787" cy="539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b="1" u="sng"/>
              <a:t>Gaussian Mixture Model (GMM)</a:t>
            </a:r>
            <a:endParaRPr lang="zh-TW" altLang="en-US" sz="2200" b="1" u="sng"/>
          </a:p>
        </p:txBody>
      </p:sp>
      <p:sp>
        <p:nvSpPr>
          <p:cNvPr id="35846" name="文字方塊 1"/>
          <p:cNvSpPr txBox="1">
            <a:spLocks noChangeArrowheads="1"/>
          </p:cNvSpPr>
          <p:nvPr/>
        </p:nvSpPr>
        <p:spPr bwMode="auto">
          <a:xfrm>
            <a:off x="6443663" y="1360488"/>
            <a:ext cx="1692275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b="1" u="sng"/>
              <a:t>HMM</a:t>
            </a:r>
            <a:endParaRPr lang="zh-TW" altLang="en-US" sz="2200" b="1" u="sng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Speaker Recognition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Likelihood Ratio Test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9787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"/>
            </a:pPr>
            <a:r>
              <a:rPr lang="en-US" altLang="zh-TW" sz="2200" b="1" dirty="0" smtClean="0">
                <a:latin typeface="Times New Roman" pitchFamily="18" charset="0"/>
              </a:rPr>
              <a:t>Detection Theory― Hypothesis Testing/Likelihood Ratio Test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</a:rPr>
              <a:t>2 Hypotheses: H</a:t>
            </a:r>
            <a:r>
              <a:rPr lang="en-US" altLang="zh-TW" sz="2000" baseline="-25000" dirty="0" smtClean="0">
                <a:latin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</a:rPr>
              <a:t>, H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with prior probabilities: P(H</a:t>
            </a:r>
            <a:r>
              <a:rPr lang="en-US" altLang="zh-TW" sz="2000" baseline="-25000" dirty="0" smtClean="0">
                <a:latin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</a:rPr>
              <a:t>),P(H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TW" sz="2000" dirty="0" smtClean="0">
                <a:latin typeface="Times New Roman" pitchFamily="18" charset="0"/>
              </a:rPr>
              <a:t>	observation: X with probabilistic law: P(X  H</a:t>
            </a:r>
            <a:r>
              <a:rPr lang="en-US" altLang="zh-TW" sz="2000" baseline="-25000" dirty="0" smtClean="0">
                <a:latin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</a:rPr>
              <a:t>), P(X  H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076" name="Object 3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46913" y="2638425"/>
          <a:ext cx="10096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" name="方程式" r:id="rId3" imgW="723586" imgH="406224" progId="Equation.3">
                  <p:embed/>
                </p:oleObj>
              </mc:Choice>
              <mc:Fallback>
                <p:oleObj name="方程式" r:id="rId3" imgW="723586" imgH="4062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2638425"/>
                        <a:ext cx="10096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49"/>
          <p:cNvGrpSpPr>
            <a:grpSpLocks/>
          </p:cNvGrpSpPr>
          <p:nvPr/>
        </p:nvGrpSpPr>
        <p:grpSpPr bwMode="auto">
          <a:xfrm>
            <a:off x="1258888" y="2843213"/>
            <a:ext cx="1990725" cy="946150"/>
            <a:chOff x="793" y="1839"/>
            <a:chExt cx="1254" cy="596"/>
          </a:xfrm>
        </p:grpSpPr>
        <p:sp>
          <p:nvSpPr>
            <p:cNvPr id="3107" name="AutoShape 8"/>
            <p:cNvSpPr>
              <a:spLocks noChangeArrowheads="1"/>
            </p:cNvSpPr>
            <p:nvPr/>
          </p:nvSpPr>
          <p:spPr bwMode="auto">
            <a:xfrm>
              <a:off x="793" y="1999"/>
              <a:ext cx="182" cy="102"/>
            </a:xfrm>
            <a:prstGeom prst="rightArrow">
              <a:avLst>
                <a:gd name="adj1" fmla="val 38593"/>
                <a:gd name="adj2" fmla="val 862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08" name="Group 9"/>
            <p:cNvGrpSpPr>
              <a:grpSpLocks/>
            </p:cNvGrpSpPr>
            <p:nvPr/>
          </p:nvGrpSpPr>
          <p:grpSpPr bwMode="auto">
            <a:xfrm>
              <a:off x="1655" y="1943"/>
              <a:ext cx="155" cy="233"/>
              <a:chOff x="3825" y="2250"/>
              <a:chExt cx="285" cy="480"/>
            </a:xfrm>
          </p:grpSpPr>
          <p:sp>
            <p:nvSpPr>
              <p:cNvPr id="3113" name="Text Box 10"/>
              <p:cNvSpPr txBox="1">
                <a:spLocks noChangeArrowheads="1"/>
              </p:cNvSpPr>
              <p:nvPr/>
            </p:nvSpPr>
            <p:spPr bwMode="auto">
              <a:xfrm>
                <a:off x="3840" y="225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&gt;</a:t>
                </a:r>
                <a:endParaRPr lang="en-US" altLang="zh-TW" sz="1600"/>
              </a:p>
            </p:txBody>
          </p:sp>
          <p:sp>
            <p:nvSpPr>
              <p:cNvPr id="3114" name="Text Box 11"/>
              <p:cNvSpPr txBox="1">
                <a:spLocks noChangeArrowheads="1"/>
              </p:cNvSpPr>
              <p:nvPr/>
            </p:nvSpPr>
            <p:spPr bwMode="auto">
              <a:xfrm>
                <a:off x="3825" y="240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&lt;</a:t>
                </a:r>
                <a:endParaRPr lang="en-US" altLang="zh-TW" sz="1600"/>
              </a:p>
            </p:txBody>
          </p:sp>
        </p:grpSp>
        <p:sp>
          <p:nvSpPr>
            <p:cNvPr id="3109" name="Text Box 12"/>
            <p:cNvSpPr txBox="1">
              <a:spLocks noChangeArrowheads="1"/>
            </p:cNvSpPr>
            <p:nvPr/>
          </p:nvSpPr>
          <p:spPr bwMode="auto">
            <a:xfrm>
              <a:off x="1851" y="1961"/>
              <a:ext cx="1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3110" name="Text Box 13"/>
            <p:cNvSpPr txBox="1">
              <a:spLocks noChangeArrowheads="1"/>
            </p:cNvSpPr>
            <p:nvPr/>
          </p:nvSpPr>
          <p:spPr bwMode="auto">
            <a:xfrm>
              <a:off x="1655" y="2144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111" name="Text Box 14"/>
            <p:cNvSpPr txBox="1">
              <a:spLocks noChangeArrowheads="1"/>
            </p:cNvSpPr>
            <p:nvPr/>
          </p:nvSpPr>
          <p:spPr bwMode="auto">
            <a:xfrm>
              <a:off x="1639" y="1839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0</a:t>
              </a:r>
              <a:endParaRPr lang="en-US" altLang="zh-TW" sz="1400"/>
            </a:p>
          </p:txBody>
        </p:sp>
        <p:graphicFrame>
          <p:nvGraphicFramePr>
            <p:cNvPr id="3112" name="Object 15"/>
            <p:cNvGraphicFramePr>
              <a:graphicFrameLocks noChangeAspect="1"/>
            </p:cNvGraphicFramePr>
            <p:nvPr/>
          </p:nvGraphicFramePr>
          <p:xfrm>
            <a:off x="989" y="1866"/>
            <a:ext cx="5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" name="方程式" r:id="rId5" imgW="596900" imgH="419100" progId="Equation.3">
                    <p:embed/>
                  </p:oleObj>
                </mc:Choice>
                <mc:Fallback>
                  <p:oleObj name="方程式" r:id="rId5" imgW="5969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866"/>
                          <a:ext cx="5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50"/>
          <p:cNvGrpSpPr>
            <a:grpSpLocks/>
          </p:cNvGrpSpPr>
          <p:nvPr/>
        </p:nvGrpSpPr>
        <p:grpSpPr bwMode="auto">
          <a:xfrm>
            <a:off x="5435600" y="2559050"/>
            <a:ext cx="1679575" cy="946150"/>
            <a:chOff x="3424" y="1612"/>
            <a:chExt cx="1058" cy="596"/>
          </a:xfrm>
        </p:grpSpPr>
        <p:sp>
          <p:nvSpPr>
            <p:cNvPr id="3100" name="AutoShape 21"/>
            <p:cNvSpPr>
              <a:spLocks noChangeArrowheads="1"/>
            </p:cNvSpPr>
            <p:nvPr/>
          </p:nvSpPr>
          <p:spPr bwMode="auto">
            <a:xfrm>
              <a:off x="3424" y="1772"/>
              <a:ext cx="182" cy="102"/>
            </a:xfrm>
            <a:prstGeom prst="rightArrow">
              <a:avLst>
                <a:gd name="adj1" fmla="val 38593"/>
                <a:gd name="adj2" fmla="val 862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01" name="Group 22"/>
            <p:cNvGrpSpPr>
              <a:grpSpLocks/>
            </p:cNvGrpSpPr>
            <p:nvPr/>
          </p:nvGrpSpPr>
          <p:grpSpPr bwMode="auto">
            <a:xfrm>
              <a:off x="4286" y="1716"/>
              <a:ext cx="155" cy="233"/>
              <a:chOff x="3825" y="2250"/>
              <a:chExt cx="285" cy="480"/>
            </a:xfrm>
          </p:grpSpPr>
          <p:sp>
            <p:nvSpPr>
              <p:cNvPr id="3105" name="Text Box 23"/>
              <p:cNvSpPr txBox="1">
                <a:spLocks noChangeArrowheads="1"/>
              </p:cNvSpPr>
              <p:nvPr/>
            </p:nvSpPr>
            <p:spPr bwMode="auto">
              <a:xfrm>
                <a:off x="3840" y="225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&gt;</a:t>
                </a:r>
                <a:endParaRPr lang="en-US" altLang="zh-TW" sz="1600"/>
              </a:p>
            </p:txBody>
          </p:sp>
          <p:sp>
            <p:nvSpPr>
              <p:cNvPr id="3106" name="Text Box 24"/>
              <p:cNvSpPr txBox="1">
                <a:spLocks noChangeArrowheads="1"/>
              </p:cNvSpPr>
              <p:nvPr/>
            </p:nvSpPr>
            <p:spPr bwMode="auto">
              <a:xfrm>
                <a:off x="3825" y="240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&lt;</a:t>
                </a:r>
                <a:endParaRPr lang="en-US" altLang="zh-TW" sz="1600"/>
              </a:p>
            </p:txBody>
          </p:sp>
        </p:grpSp>
        <p:sp>
          <p:nvSpPr>
            <p:cNvPr id="3102" name="Text Box 26"/>
            <p:cNvSpPr txBox="1">
              <a:spLocks noChangeArrowheads="1"/>
            </p:cNvSpPr>
            <p:nvPr/>
          </p:nvSpPr>
          <p:spPr bwMode="auto">
            <a:xfrm>
              <a:off x="4286" y="1917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103" name="Text Box 27"/>
            <p:cNvSpPr txBox="1">
              <a:spLocks noChangeArrowheads="1"/>
            </p:cNvSpPr>
            <p:nvPr/>
          </p:nvSpPr>
          <p:spPr bwMode="auto">
            <a:xfrm>
              <a:off x="4270" y="1612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0</a:t>
              </a:r>
              <a:endParaRPr lang="en-US" altLang="zh-TW" sz="1400"/>
            </a:p>
          </p:txBody>
        </p:sp>
        <p:graphicFrame>
          <p:nvGraphicFramePr>
            <p:cNvPr id="3104" name="Object 28"/>
            <p:cNvGraphicFramePr>
              <a:graphicFrameLocks noChangeAspect="1"/>
            </p:cNvGraphicFramePr>
            <p:nvPr/>
          </p:nvGraphicFramePr>
          <p:xfrm>
            <a:off x="3626" y="1618"/>
            <a:ext cx="56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" name="方程式" r:id="rId7" imgW="583947" imgH="482391" progId="Equation.3">
                    <p:embed/>
                  </p:oleObj>
                </mc:Choice>
                <mc:Fallback>
                  <p:oleObj name="方程式" r:id="rId7" imgW="583947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618"/>
                          <a:ext cx="56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9" name="Text Box 35"/>
          <p:cNvSpPr txBox="1">
            <a:spLocks noChangeArrowheads="1"/>
          </p:cNvSpPr>
          <p:nvPr/>
        </p:nvSpPr>
        <p:spPr bwMode="auto">
          <a:xfrm>
            <a:off x="5708650" y="32131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likelihood ratio-Likelihood Ratio Test</a:t>
            </a:r>
          </a:p>
        </p:txBody>
      </p:sp>
      <p:sp>
        <p:nvSpPr>
          <p:cNvPr id="3082" name="Rectangle 41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084" name="Text Box 45"/>
          <p:cNvSpPr txBox="1">
            <a:spLocks noChangeArrowheads="1"/>
          </p:cNvSpPr>
          <p:nvPr/>
        </p:nvSpPr>
        <p:spPr bwMode="auto">
          <a:xfrm>
            <a:off x="0" y="5640916"/>
            <a:ext cx="91440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0" rIns="91428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714375" lvl="1" indent="-257175" eaLnBrk="1" hangingPunct="1">
              <a:buFont typeface="Times New Roman" pitchFamily="18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Type I error: missing (false rejection)</a:t>
            </a:r>
          </a:p>
          <a:p>
            <a:pPr marL="719138" lvl="1" indent="0" eaLnBrk="1" hangingPunct="1"/>
            <a:r>
              <a:rPr lang="en-US" altLang="zh-TW" sz="2000" dirty="0">
                <a:latin typeface="Times New Roman" pitchFamily="18" charset="0"/>
              </a:rPr>
              <a:t>Type II error: false alarm (false detection)</a:t>
            </a:r>
          </a:p>
          <a:p>
            <a:pPr marL="719138" lvl="1" indent="0" eaLnBrk="1" hangingPunct="1"/>
            <a:r>
              <a:rPr lang="en-US" altLang="zh-TW" sz="2000" dirty="0">
                <a:latin typeface="Times New Roman" pitchFamily="18" charset="0"/>
              </a:rPr>
              <a:t>false alarm rate, false rejection rate, detection rate, recall rate, precision rate</a:t>
            </a:r>
          </a:p>
          <a:p>
            <a:pPr marL="719138" lvl="1" indent="0" eaLnBrk="1" hangingPunct="1"/>
            <a:r>
              <a:rPr lang="en-US" altLang="zh-TW" sz="2000" dirty="0" err="1">
                <a:latin typeface="Times New Roman" pitchFamily="18" charset="0"/>
              </a:rPr>
              <a:t>Th</a:t>
            </a:r>
            <a:r>
              <a:rPr lang="en-US" altLang="zh-TW" sz="2000" dirty="0">
                <a:latin typeface="Times New Roman" pitchFamily="18" charset="0"/>
              </a:rPr>
              <a:t>: a threshold value adjusted by balancing among different performance rates</a:t>
            </a:r>
          </a:p>
        </p:txBody>
      </p:sp>
      <p:grpSp>
        <p:nvGrpSpPr>
          <p:cNvPr id="3085" name="Group 55"/>
          <p:cNvGrpSpPr>
            <a:grpSpLocks/>
          </p:cNvGrpSpPr>
          <p:nvPr/>
        </p:nvGrpSpPr>
        <p:grpSpPr bwMode="auto">
          <a:xfrm>
            <a:off x="4586288" y="1844675"/>
            <a:ext cx="4487862" cy="731838"/>
            <a:chOff x="2889" y="1162"/>
            <a:chExt cx="2827" cy="461"/>
          </a:xfrm>
        </p:grpSpPr>
        <p:sp>
          <p:nvSpPr>
            <p:cNvPr id="3093" name="Text Box 6"/>
            <p:cNvSpPr txBox="1">
              <a:spLocks noChangeArrowheads="1"/>
            </p:cNvSpPr>
            <p:nvPr/>
          </p:nvSpPr>
          <p:spPr bwMode="auto">
            <a:xfrm>
              <a:off x="2889" y="1162"/>
              <a:ext cx="282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14375" indent="-257175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lvl="1" eaLnBrk="1" hangingPunct="1">
                <a:buFont typeface="Times New Roman" pitchFamily="18" charset="0"/>
                <a:buChar char="–"/>
              </a:pPr>
              <a:r>
                <a:rPr lang="en-US" altLang="zh-TW" sz="2000">
                  <a:latin typeface="Times New Roman" pitchFamily="18" charset="0"/>
                </a:rPr>
                <a:t>Likelihood Ratio Test</a:t>
              </a:r>
            </a:p>
            <a:p>
              <a:pPr lvl="1" eaLnBrk="1" hangingPunct="1">
                <a:buFont typeface="Times New Roman" pitchFamily="18" charset="0"/>
                <a:buNone/>
              </a:pPr>
              <a:r>
                <a:rPr lang="en-US" altLang="zh-TW" sz="2200">
                  <a:latin typeface="Times New Roman" pitchFamily="18" charset="0"/>
                </a:rPr>
                <a:t>	</a:t>
              </a:r>
              <a:r>
                <a:rPr lang="en-US" altLang="zh-TW">
                  <a:latin typeface="Times New Roman" pitchFamily="18" charset="0"/>
                </a:rPr>
                <a:t>P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(H</a:t>
              </a:r>
              <a:r>
                <a:rPr lang="en-US" altLang="zh-TW" baseline="-25000">
                  <a:latin typeface="Times New Roman" pitchFamily="18" charset="0"/>
                </a:rPr>
                <a:t>i   </a:t>
              </a:r>
              <a:r>
                <a:rPr lang="en-US" altLang="zh-TW">
                  <a:latin typeface="Times New Roman" pitchFamily="18" charset="0"/>
                </a:rPr>
                <a:t>X)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=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P(X  H</a:t>
              </a:r>
              <a:r>
                <a:rPr lang="en-US" altLang="zh-TW" baseline="-25000">
                  <a:latin typeface="Times New Roman" pitchFamily="18" charset="0"/>
                </a:rPr>
                <a:t>i</a:t>
              </a:r>
              <a:r>
                <a:rPr lang="en-US" altLang="zh-TW">
                  <a:latin typeface="Times New Roman" pitchFamily="18" charset="0"/>
                </a:rPr>
                <a:t>)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P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(H</a:t>
              </a:r>
              <a:r>
                <a:rPr lang="en-US" altLang="zh-TW" baseline="-25000">
                  <a:latin typeface="Times New Roman" pitchFamily="18" charset="0"/>
                </a:rPr>
                <a:t>i</a:t>
              </a:r>
              <a:r>
                <a:rPr lang="en-US" altLang="zh-TW">
                  <a:latin typeface="Times New Roman" pitchFamily="18" charset="0"/>
                </a:rPr>
                <a:t>)/P(X), i=0,1</a:t>
              </a:r>
            </a:p>
          </p:txBody>
        </p:sp>
        <p:sp>
          <p:nvSpPr>
            <p:cNvPr id="3094" name="Line 51"/>
            <p:cNvSpPr>
              <a:spLocks noChangeShapeType="1"/>
            </p:cNvSpPr>
            <p:nvPr/>
          </p:nvSpPr>
          <p:spPr bwMode="auto">
            <a:xfrm>
              <a:off x="4268" y="14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Line 52"/>
            <p:cNvSpPr>
              <a:spLocks noChangeShapeType="1"/>
            </p:cNvSpPr>
            <p:nvPr/>
          </p:nvSpPr>
          <p:spPr bwMode="auto">
            <a:xfrm>
              <a:off x="3684" y="14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86" name="Text Box 5"/>
          <p:cNvSpPr txBox="1">
            <a:spLocks noChangeArrowheads="1"/>
          </p:cNvSpPr>
          <p:nvPr/>
        </p:nvSpPr>
        <p:spPr bwMode="auto">
          <a:xfrm>
            <a:off x="0" y="1844675"/>
            <a:ext cx="4487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4375" indent="-2571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MAP principle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2200" dirty="0">
                <a:latin typeface="Times New Roman" pitchFamily="18" charset="0"/>
              </a:rPr>
              <a:t>	</a:t>
            </a:r>
            <a:r>
              <a:rPr lang="en-US" altLang="zh-TW" dirty="0">
                <a:latin typeface="Times New Roman" pitchFamily="18" charset="0"/>
              </a:rPr>
              <a:t>choose H</a:t>
            </a:r>
            <a:r>
              <a:rPr lang="en-US" altLang="zh-TW" baseline="-25000" dirty="0">
                <a:latin typeface="Times New Roman" pitchFamily="18" charset="0"/>
              </a:rPr>
              <a:t>0 </a:t>
            </a:r>
            <a:r>
              <a:rPr lang="en-US" altLang="zh-TW" dirty="0">
                <a:latin typeface="Times New Roman" pitchFamily="18" charset="0"/>
              </a:rPr>
              <a:t>if P(H</a:t>
            </a:r>
            <a:r>
              <a:rPr lang="en-US" altLang="zh-TW" baseline="-25000" dirty="0">
                <a:latin typeface="Times New Roman" pitchFamily="18" charset="0"/>
              </a:rPr>
              <a:t>0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X)&gt; P(H</a:t>
            </a:r>
            <a:r>
              <a:rPr lang="en-US" altLang="zh-TW" baseline="-25000" dirty="0">
                <a:latin typeface="Times New Roman" pitchFamily="18" charset="0"/>
              </a:rPr>
              <a:t>1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</a:rPr>
              <a:t>	choose H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 if P(H</a:t>
            </a:r>
            <a:r>
              <a:rPr lang="en-US" altLang="zh-TW" baseline="-25000" dirty="0">
                <a:latin typeface="Times New Roman" pitchFamily="18" charset="0"/>
              </a:rPr>
              <a:t>1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X)&gt; P(H</a:t>
            </a:r>
            <a:r>
              <a:rPr lang="en-US" altLang="zh-TW" baseline="-25000" dirty="0">
                <a:latin typeface="Times New Roman" pitchFamily="18" charset="0"/>
              </a:rPr>
              <a:t>0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</a:t>
            </a:r>
          </a:p>
        </p:txBody>
      </p:sp>
      <p:sp>
        <p:nvSpPr>
          <p:cNvPr id="3087" name="Line 54"/>
          <p:cNvSpPr>
            <a:spLocks noChangeShapeType="1"/>
          </p:cNvSpPr>
          <p:nvPr/>
        </p:nvSpPr>
        <p:spPr bwMode="auto">
          <a:xfrm>
            <a:off x="3505200" y="2276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8" name="Line 56"/>
          <p:cNvSpPr>
            <a:spLocks noChangeShapeType="1"/>
          </p:cNvSpPr>
          <p:nvPr/>
        </p:nvSpPr>
        <p:spPr bwMode="auto">
          <a:xfrm>
            <a:off x="2513013" y="2276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9" name="Line 57"/>
          <p:cNvSpPr>
            <a:spLocks noChangeShapeType="1"/>
          </p:cNvSpPr>
          <p:nvPr/>
        </p:nvSpPr>
        <p:spPr bwMode="auto">
          <a:xfrm>
            <a:off x="2513013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0" name="Line 58"/>
          <p:cNvSpPr>
            <a:spLocks noChangeShapeType="1"/>
          </p:cNvSpPr>
          <p:nvPr/>
        </p:nvSpPr>
        <p:spPr bwMode="auto">
          <a:xfrm>
            <a:off x="3505200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1" name="Line 66"/>
          <p:cNvSpPr>
            <a:spLocks noChangeShapeType="1"/>
          </p:cNvSpPr>
          <p:nvPr/>
        </p:nvSpPr>
        <p:spPr bwMode="auto">
          <a:xfrm>
            <a:off x="5254625" y="1576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2" name="Line 67"/>
          <p:cNvSpPr>
            <a:spLocks noChangeShapeType="1"/>
          </p:cNvSpPr>
          <p:nvPr/>
        </p:nvSpPr>
        <p:spPr bwMode="auto">
          <a:xfrm>
            <a:off x="6272213" y="1566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83568" y="3563724"/>
            <a:ext cx="3672408" cy="2026875"/>
            <a:chOff x="683568" y="3563724"/>
            <a:chExt cx="3672408" cy="202687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573016"/>
              <a:ext cx="3563421" cy="1777138"/>
            </a:xfrm>
            <a:prstGeom prst="rect">
              <a:avLst/>
            </a:prstGeom>
          </p:spPr>
        </p:pic>
        <p:sp>
          <p:nvSpPr>
            <p:cNvPr id="46" name="矩形 1"/>
            <p:cNvSpPr>
              <a:spLocks noChangeArrowheads="1"/>
            </p:cNvSpPr>
            <p:nvPr/>
          </p:nvSpPr>
          <p:spPr bwMode="auto">
            <a:xfrm>
              <a:off x="3014577" y="3563724"/>
              <a:ext cx="98135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P(X| H</a:t>
              </a:r>
              <a:r>
                <a:rPr lang="en-US" altLang="zh-TW" b="1" baseline="-2500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 6"/>
            <p:cNvSpPr>
              <a:spLocks noChangeArrowheads="1"/>
            </p:cNvSpPr>
            <p:nvPr/>
          </p:nvSpPr>
          <p:spPr bwMode="auto">
            <a:xfrm>
              <a:off x="2075384" y="5312241"/>
              <a:ext cx="1923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baseline="-25000" dirty="0">
                  <a:latin typeface="Times New Roman" pitchFamily="18" charset="0"/>
                  <a:sym typeface="Symbol" pitchFamily="18" charset="2"/>
                </a:rPr>
                <a:t>2</a:t>
              </a:r>
              <a:endParaRPr lang="zh-TW" altLang="en-US" baseline="-25000" dirty="0"/>
            </a:p>
          </p:txBody>
        </p:sp>
        <p:sp>
          <p:nvSpPr>
            <p:cNvPr id="47" name="矩形 4"/>
            <p:cNvSpPr>
              <a:spLocks noChangeArrowheads="1"/>
            </p:cNvSpPr>
            <p:nvPr/>
          </p:nvSpPr>
          <p:spPr bwMode="auto">
            <a:xfrm>
              <a:off x="3374617" y="4211796"/>
              <a:ext cx="98135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P(X| H</a:t>
              </a:r>
              <a:r>
                <a:rPr lang="en-US" altLang="zh-TW" b="1" baseline="-25000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0</a:t>
              </a:r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8" name="矩形 2"/>
            <p:cNvSpPr>
              <a:spLocks noChangeArrowheads="1"/>
            </p:cNvSpPr>
            <p:nvPr/>
          </p:nvSpPr>
          <p:spPr bwMode="auto">
            <a:xfrm>
              <a:off x="4148614" y="5168225"/>
              <a:ext cx="16671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sym typeface="Symbol" pitchFamily="18" charset="2"/>
                </a:rPr>
                <a:t>X</a:t>
              </a:r>
              <a:endParaRPr lang="zh-TW" altLang="en-US" dirty="0"/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3402886" y="5313600"/>
              <a:ext cx="1923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baseline="-25000" dirty="0">
                  <a:latin typeface="Times New Roman" pitchFamily="18" charset="0"/>
                  <a:sym typeface="Symbol" pitchFamily="18" charset="2"/>
                </a:rPr>
                <a:t>1</a:t>
              </a:r>
              <a:endParaRPr lang="zh-TW" altLang="en-US" baseline="-250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71625"/>
            <a:ext cx="87534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2328863" y="2124075"/>
            <a:ext cx="5143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all</a:t>
            </a:r>
            <a:endParaRPr lang="zh-TW" altLang="en-US" baseline="-25000">
              <a:solidFill>
                <a:srgbClr val="FF0000"/>
              </a:solidFill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827088" y="1619250"/>
            <a:ext cx="101123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detected</a:t>
            </a:r>
            <a:endParaRPr lang="zh-TW" altLang="en-US" baseline="-25000">
              <a:solidFill>
                <a:srgbClr val="0070C0"/>
              </a:solidFill>
            </a:endParaRPr>
          </a:p>
        </p:txBody>
      </p:sp>
      <p:sp>
        <p:nvSpPr>
          <p:cNvPr id="5126" name="矩形 5"/>
          <p:cNvSpPr>
            <a:spLocks noChangeArrowheads="1"/>
          </p:cNvSpPr>
          <p:nvPr/>
        </p:nvSpPr>
        <p:spPr bwMode="auto">
          <a:xfrm>
            <a:off x="179388" y="4365625"/>
            <a:ext cx="100965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Missing</a:t>
            </a:r>
          </a:p>
          <a:p>
            <a:endParaRPr lang="zh-TW" altLang="en-US" baseline="-25000"/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2339975" y="5876925"/>
            <a:ext cx="172720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False Alarm            </a:t>
            </a:r>
          </a:p>
          <a:p>
            <a:endParaRPr lang="zh-TW" altLang="en-US" baseline="-25000"/>
          </a:p>
        </p:txBody>
      </p:sp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1338263" y="3522663"/>
            <a:ext cx="354012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1</a:t>
            </a:r>
          </a:p>
          <a:p>
            <a:endParaRPr lang="zh-TW" altLang="en-US" baseline="-25000"/>
          </a:p>
        </p:txBody>
      </p:sp>
      <p:sp>
        <p:nvSpPr>
          <p:cNvPr id="5129" name="矩形 8"/>
          <p:cNvSpPr>
            <a:spLocks noChangeArrowheads="1"/>
          </p:cNvSpPr>
          <p:nvPr/>
        </p:nvSpPr>
        <p:spPr bwMode="auto">
          <a:xfrm>
            <a:off x="4795838" y="5516563"/>
            <a:ext cx="352425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1</a:t>
            </a:r>
          </a:p>
          <a:p>
            <a:endParaRPr lang="zh-TW" altLang="en-US" baseline="-25000"/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1692275" y="5589588"/>
            <a:ext cx="352425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zh-TW" altLang="en-US" baseline="-25000"/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1338263" y="5300663"/>
            <a:ext cx="354012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zh-TW" altLang="en-US" baseline="-25000"/>
          </a:p>
        </p:txBody>
      </p:sp>
      <p:sp>
        <p:nvSpPr>
          <p:cNvPr id="5134" name="文字方塊 2"/>
          <p:cNvSpPr txBox="1">
            <a:spLocks noChangeArrowheads="1"/>
          </p:cNvSpPr>
          <p:nvPr/>
        </p:nvSpPr>
        <p:spPr bwMode="auto">
          <a:xfrm>
            <a:off x="6372225" y="1474788"/>
            <a:ext cx="18002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5" name="文字方塊 14"/>
          <p:cNvSpPr txBox="1">
            <a:spLocks noChangeArrowheads="1"/>
          </p:cNvSpPr>
          <p:nvPr/>
        </p:nvSpPr>
        <p:spPr bwMode="auto">
          <a:xfrm>
            <a:off x="6875463" y="1763713"/>
            <a:ext cx="352425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5136" name="文字方塊 15"/>
          <p:cNvSpPr txBox="1">
            <a:spLocks noChangeArrowheads="1"/>
          </p:cNvSpPr>
          <p:nvPr/>
        </p:nvSpPr>
        <p:spPr bwMode="auto">
          <a:xfrm>
            <a:off x="6156325" y="2349500"/>
            <a:ext cx="7191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800"/>
          </a:p>
          <a:p>
            <a:pPr eaLnBrk="1" hangingPunct="1"/>
            <a:endParaRPr lang="zh-TW" altLang="en-US" sz="800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Receiver Operating Characteristics (ROC)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419872" y="1815228"/>
                <a:ext cx="4536504" cy="6241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 rate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  <m:r>
                      <a:rPr lang="en-US" altLang="zh-TW" sz="2400" b="0" i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815228"/>
                <a:ext cx="4536504" cy="624145"/>
              </a:xfrm>
              <a:prstGeom prst="rect">
                <a:avLst/>
              </a:prstGeom>
              <a:blipFill rotWithShape="1">
                <a:blip r:embed="rId3"/>
                <a:stretch>
                  <a:fillRect l="-2016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弧形 16"/>
          <p:cNvSpPr/>
          <p:nvPr/>
        </p:nvSpPr>
        <p:spPr>
          <a:xfrm>
            <a:off x="6625322" y="1819275"/>
            <a:ext cx="720725" cy="673100"/>
          </a:xfrm>
          <a:prstGeom prst="arc">
            <a:avLst>
              <a:gd name="adj1" fmla="val 16200000"/>
              <a:gd name="adj2" fmla="val 161400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346047" y="1844675"/>
            <a:ext cx="323850" cy="144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文字方塊 21"/>
          <p:cNvSpPr txBox="1">
            <a:spLocks noChangeArrowheads="1"/>
          </p:cNvSpPr>
          <p:nvPr/>
        </p:nvSpPr>
        <p:spPr bwMode="auto">
          <a:xfrm>
            <a:off x="7706409" y="1557338"/>
            <a:ext cx="89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recall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436806" y="2532859"/>
                <a:ext cx="4896544" cy="9743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Alarm rate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den>
                    </m:f>
                    <m:r>
                      <a:rPr lang="en-US" altLang="zh-TW" sz="2400" b="0" i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06" y="2532859"/>
                <a:ext cx="4896544" cy="974344"/>
              </a:xfrm>
              <a:prstGeom prst="rect">
                <a:avLst/>
              </a:prstGeom>
              <a:blipFill rotWithShape="1">
                <a:blip r:embed="rId4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弧形 25"/>
          <p:cNvSpPr/>
          <p:nvPr/>
        </p:nvSpPr>
        <p:spPr>
          <a:xfrm>
            <a:off x="7143470" y="2611438"/>
            <a:ext cx="681037" cy="673100"/>
          </a:xfrm>
          <a:prstGeom prst="arc">
            <a:avLst>
              <a:gd name="adj1" fmla="val 16200000"/>
              <a:gd name="adj2" fmla="val 161400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7791697" y="2636838"/>
            <a:ext cx="323850" cy="144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文字方塊 27"/>
          <p:cNvSpPr txBox="1">
            <a:spLocks noChangeArrowheads="1"/>
          </p:cNvSpPr>
          <p:nvPr/>
        </p:nvSpPr>
        <p:spPr bwMode="auto">
          <a:xfrm>
            <a:off x="7884368" y="1988840"/>
            <a:ext cx="125963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precision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40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5888"/>
            <a:ext cx="7416800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字方塊 1"/>
          <p:cNvSpPr txBox="1">
            <a:spLocks noChangeArrowheads="1"/>
          </p:cNvSpPr>
          <p:nvPr/>
        </p:nvSpPr>
        <p:spPr bwMode="auto">
          <a:xfrm>
            <a:off x="0" y="277778"/>
            <a:ext cx="9181020" cy="6617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文字方塊 1"/>
          <p:cNvSpPr txBox="1">
            <a:spLocks noChangeArrowheads="1"/>
          </p:cNvSpPr>
          <p:nvPr/>
        </p:nvSpPr>
        <p:spPr bwMode="auto">
          <a:xfrm>
            <a:off x="971550" y="999788"/>
            <a:ext cx="3492500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200" b="1" u="sng" dirty="0"/>
          </a:p>
        </p:txBody>
      </p:sp>
      <p:sp>
        <p:nvSpPr>
          <p:cNvPr id="16389" name="文字方塊 1"/>
          <p:cNvSpPr txBox="1">
            <a:spLocks noChangeArrowheads="1"/>
          </p:cNvSpPr>
          <p:nvPr/>
        </p:nvSpPr>
        <p:spPr bwMode="auto">
          <a:xfrm>
            <a:off x="4932363" y="1979613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SA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16390" name="文字方塊 5"/>
          <p:cNvSpPr txBox="1">
            <a:spLocks noChangeArrowheads="1"/>
          </p:cNvSpPr>
          <p:nvPr/>
        </p:nvSpPr>
        <p:spPr bwMode="auto">
          <a:xfrm>
            <a:off x="5516563" y="5148263"/>
            <a:ext cx="10795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SA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16391" name="文字方塊 6"/>
          <p:cNvSpPr txBox="1">
            <a:spLocks noChangeArrowheads="1"/>
          </p:cNvSpPr>
          <p:nvPr/>
        </p:nvSpPr>
        <p:spPr bwMode="auto">
          <a:xfrm>
            <a:off x="6588125" y="4500563"/>
            <a:ext cx="10795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SD</a:t>
            </a:r>
            <a:endParaRPr lang="zh-TW" altLang="en-US"/>
          </a:p>
        </p:txBody>
      </p:sp>
      <p:sp>
        <p:nvSpPr>
          <p:cNvPr id="16392" name="文字方塊 6"/>
          <p:cNvSpPr txBox="1">
            <a:spLocks noChangeArrowheads="1"/>
          </p:cNvSpPr>
          <p:nvPr/>
        </p:nvSpPr>
        <p:spPr bwMode="auto">
          <a:xfrm>
            <a:off x="3311525" y="4221163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SD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393" name="文字方塊 6"/>
          <p:cNvSpPr txBox="1">
            <a:spLocks noChangeArrowheads="1"/>
          </p:cNvSpPr>
          <p:nvPr/>
        </p:nvSpPr>
        <p:spPr bwMode="auto">
          <a:xfrm>
            <a:off x="3276600" y="3357563"/>
            <a:ext cx="5397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/i/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6394" name="文字方塊 6"/>
          <p:cNvSpPr txBox="1">
            <a:spLocks noChangeArrowheads="1"/>
          </p:cNvSpPr>
          <p:nvPr/>
        </p:nvSpPr>
        <p:spPr bwMode="auto">
          <a:xfrm>
            <a:off x="7453313" y="3132138"/>
            <a:ext cx="10795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/a/</a:t>
            </a:r>
            <a:endParaRPr lang="zh-TW" altLang="en-US" sz="2400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Speaker Dependent/Independent/Adaptation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MAP (Maximum A Posteriori) Adaptation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Given Speaker-independent Model set 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=(A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TW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=1, 2,...M} and A set of Adaptation Data O = (o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 o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sz="2000" b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sz="2000" b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 for A Specific Speaker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l-GR" altLang="zh-TW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ct val="9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With Some Assumptions on the Prior Knowledge </a:t>
            </a:r>
            <a:r>
              <a:rPr lang="en-US" altLang="zh-TW" sz="2000" b="1" dirty="0" err="1" smtClean="0">
                <a:latin typeface="Times New Roman" pitchFamily="18" charset="0"/>
              </a:rPr>
              <a:t>Prob</a:t>
            </a:r>
            <a:r>
              <a:rPr lang="en-US" altLang="zh-TW" sz="2000" b="1" dirty="0" smtClean="0">
                <a:latin typeface="Times New Roman" pitchFamily="18" charset="0"/>
              </a:rPr>
              <a:t> [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="1" dirty="0" smtClean="0">
                <a:latin typeface="Times New Roman" pitchFamily="18" charset="0"/>
              </a:rPr>
              <a:t>] and some Derivation (EM Theory)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example adaptation formula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TW" sz="1800" dirty="0" smtClean="0">
                <a:latin typeface="Times New Roman" pitchFamily="18" charset="0"/>
              </a:rPr>
              <a:t>a weighted sum shifting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1800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towards those directions of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18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(in j-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state and k-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Gaussian)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larger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TW" sz="1800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implies less shift 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Only Those Models with Adaptation Data will be Modified, Unseen Models remain Unchanged — MAP Principle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good with larger quantity of adaptation data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poor performance with limited quantity of adaptation data</a:t>
            </a:r>
            <a:endParaRPr lang="el-GR" altLang="zh-TW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139092" y="1249363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473200"/>
          <a:ext cx="63738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方程式" r:id="rId3" imgW="4203700" imgH="469900" progId="Equation.3">
                  <p:embed/>
                </p:oleObj>
              </mc:Choice>
              <mc:Fallback>
                <p:oleObj name="方程式" r:id="rId3" imgW="42037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73200"/>
                        <a:ext cx="63738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598738" y="1657350"/>
            <a:ext cx="91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000">
                <a:latin typeface="Times New Roman" pitchFamily="18" charset="0"/>
              </a:rPr>
              <a:t>arg max</a:t>
            </a:r>
          </a:p>
          <a:p>
            <a:pPr algn="ctr" eaLnBrk="1" hangingPunct="1"/>
            <a:r>
              <a:rPr lang="en-US" altLang="zh-TW" sz="1000">
                <a:latin typeface="Times New Roman" pitchFamily="18" charset="0"/>
              </a:rPr>
              <a:t>Λ</a:t>
            </a:r>
            <a:endParaRPr lang="en-US" altLang="zh-TW" sz="1000"/>
          </a:p>
        </p:txBody>
      </p:sp>
      <p:graphicFrame>
        <p:nvGraphicFramePr>
          <p:cNvPr id="17415" name="Object 10"/>
          <p:cNvGraphicFramePr>
            <a:graphicFrameLocks noGrp="1" noChangeAspect="1"/>
          </p:cNvGraphicFramePr>
          <p:nvPr/>
        </p:nvGraphicFramePr>
        <p:xfrm>
          <a:off x="673100" y="2859088"/>
          <a:ext cx="590708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方程式" r:id="rId5" imgW="3924300" imgH="1460500" progId="Equation.3">
                  <p:embed/>
                </p:oleObj>
              </mc:Choice>
              <mc:Fallback>
                <p:oleObj name="方程式" r:id="rId5" imgW="3924300" imgH="1460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859088"/>
                        <a:ext cx="5907088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144588" y="4797425"/>
            <a:ext cx="558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新細明體" pitchFamily="18" charset="-120"/>
              </a:rPr>
              <a:t>τ</a:t>
            </a:r>
            <a:r>
              <a:rPr lang="en-US" altLang="zh-TW" sz="1400" baseline="-25000">
                <a:latin typeface="Times New Roman" pitchFamily="18" charset="0"/>
              </a:rPr>
              <a:t>jk</a:t>
            </a:r>
            <a:r>
              <a:rPr lang="en-US" altLang="zh-TW" sz="1400">
                <a:latin typeface="Times New Roman" pitchFamily="18" charset="0"/>
              </a:rPr>
              <a:t>: a parameter having to do the prior knowledge about </a:t>
            </a:r>
            <a:r>
              <a:rPr lang="en-US" altLang="zh-TW" sz="1400">
                <a:latin typeface="新細明體" pitchFamily="18" charset="-120"/>
              </a:rPr>
              <a:t>μ</a:t>
            </a:r>
            <a:r>
              <a:rPr lang="en-US" altLang="zh-TW" sz="1400" baseline="-25000">
                <a:latin typeface="Times New Roman" pitchFamily="18" charset="0"/>
              </a:rPr>
              <a:t>jk</a:t>
            </a:r>
          </a:p>
          <a:p>
            <a:pPr eaLnBrk="1" hangingPunct="1"/>
            <a:r>
              <a:rPr lang="en-US" altLang="zh-TW" sz="1400">
                <a:latin typeface="Times New Roman" pitchFamily="18" charset="0"/>
              </a:rPr>
              <a:t>        may have to do with number of samples used to train</a:t>
            </a:r>
            <a:r>
              <a:rPr lang="en-US" altLang="zh-TW" sz="1400">
                <a:latin typeface="新細明體" pitchFamily="18" charset="-120"/>
              </a:rPr>
              <a:t>μ</a:t>
            </a:r>
            <a:r>
              <a:rPr lang="en-US" altLang="zh-TW" sz="1400" baseline="-25000">
                <a:latin typeface="Times New Roman" pitchFamily="18" charset="0"/>
              </a:rPr>
              <a:t>jk</a:t>
            </a:r>
            <a:endParaRPr lang="en-US" altLang="zh-TW" sz="140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84"/>
          <a:stretch/>
        </p:blipFill>
        <p:spPr bwMode="auto">
          <a:xfrm>
            <a:off x="395288" y="954089"/>
            <a:ext cx="7618412" cy="46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MAP Adaptation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635896" y="1340768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40768"/>
                <a:ext cx="36004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667" r="-6667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44008" y="1340768"/>
                <a:ext cx="360040" cy="45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340768"/>
                <a:ext cx="360040" cy="458011"/>
              </a:xfrm>
              <a:prstGeom prst="rect">
                <a:avLst/>
              </a:prstGeom>
              <a:blipFill rotWithShape="1">
                <a:blip r:embed="rId4"/>
                <a:stretch>
                  <a:fillRect l="-3390" r="-13559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5284" y="2377921"/>
                <a:ext cx="2520280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𝑏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𝑜</m:t>
                              </m:r>
                            </m:e>
                          </m:acc>
                        </m:num>
                        <m:den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r>
                        <a:rPr lang="zh-TW" altLang="en-US" sz="2600" b="0" i="1" smtClean="0">
                          <a:latin typeface="Cambria Math"/>
                        </a:rPr>
                        <m:t>𝜆</m:t>
                      </m:r>
                      <m:acc>
                        <m:accPr>
                          <m:chr m:val="⃑"/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TW" sz="2600" b="0" i="1">
                          <a:latin typeface="Cambria Math"/>
                        </a:rPr>
                        <m:t>+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(1−</m:t>
                      </m:r>
                      <m:r>
                        <a:rPr lang="zh-TW" altLang="en-US" sz="2600" b="0" i="1" smtClean="0">
                          <a:latin typeface="Cambria Math"/>
                        </a:rPr>
                        <m:t>𝜆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84" y="2377921"/>
                <a:ext cx="2520280" cy="1488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67944" y="2708920"/>
            <a:ext cx="576064" cy="356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48064" y="2380870"/>
                <a:ext cx="2520280" cy="95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𝑜</m:t>
                              </m:r>
                            </m:e>
                          </m:acc>
                        </m:num>
                        <m:den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380870"/>
                <a:ext cx="2520280" cy="952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119213" y="3107060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13" y="3107060"/>
                <a:ext cx="31861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220072" y="4149080"/>
                <a:ext cx="2520280" cy="95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l-GR" altLang="zh-TW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l-GR" altLang="zh-TW" sz="260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149080"/>
                <a:ext cx="2520280" cy="9528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156176" y="2641104"/>
                <a:ext cx="3034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641104"/>
                <a:ext cx="30341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17136" y="4390484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36" y="4390484"/>
                <a:ext cx="33457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306985" y="4886156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985" y="4886156"/>
                <a:ext cx="33457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 rot="5400000">
            <a:off x="6135981" y="3613082"/>
            <a:ext cx="576064" cy="356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2069"/>
            <a:ext cx="1908975" cy="120025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72" y="5301208"/>
            <a:ext cx="2229515" cy="1440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99792" y="4639935"/>
                <a:ext cx="40568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39935"/>
                <a:ext cx="405687" cy="430887"/>
              </a:xfrm>
              <a:prstGeom prst="rect">
                <a:avLst/>
              </a:prstGeom>
              <a:blipFill rotWithShape="1">
                <a:blip r:embed="rId14"/>
                <a:stretch>
                  <a:fillRect t="-1408" r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255284" y="4366265"/>
                <a:ext cx="4109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84" y="4366265"/>
                <a:ext cx="410945" cy="430887"/>
              </a:xfrm>
              <a:prstGeom prst="rect">
                <a:avLst/>
              </a:prstGeom>
              <a:blipFill rotWithShape="1">
                <a:blip r:embed="rId15"/>
                <a:stretch>
                  <a:fillRect r="-25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48418" y="5460464"/>
                <a:ext cx="4109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18" y="5460464"/>
                <a:ext cx="410946" cy="430887"/>
              </a:xfrm>
              <a:prstGeom prst="rect">
                <a:avLst/>
              </a:prstGeom>
              <a:blipFill rotWithShape="1">
                <a:blip r:embed="rId16"/>
                <a:stretch>
                  <a:fillRect t="-1429" r="-13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020272" y="5302369"/>
                <a:ext cx="49911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l-GR" altLang="zh-TW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302369"/>
                <a:ext cx="499111" cy="430887"/>
              </a:xfrm>
              <a:prstGeom prst="rect">
                <a:avLst/>
              </a:prstGeom>
              <a:blipFill rotWithShape="1">
                <a:blip r:embed="rId17"/>
                <a:stretch>
                  <a:fillRect t="-1429" r="-13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81113"/>
            <a:ext cx="8027988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字方塊 1"/>
          <p:cNvSpPr txBox="1">
            <a:spLocks noChangeArrowheads="1"/>
          </p:cNvSpPr>
          <p:nvPr/>
        </p:nvSpPr>
        <p:spPr bwMode="auto">
          <a:xfrm>
            <a:off x="3924300" y="2124075"/>
            <a:ext cx="187166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Accuracy</a:t>
            </a:r>
            <a:endParaRPr lang="zh-TW" altLang="en-US"/>
          </a:p>
        </p:txBody>
      </p:sp>
      <p:sp>
        <p:nvSpPr>
          <p:cNvPr id="19462" name="文字方塊 5"/>
          <p:cNvSpPr txBox="1">
            <a:spLocks noChangeArrowheads="1"/>
          </p:cNvSpPr>
          <p:nvPr/>
        </p:nvSpPr>
        <p:spPr bwMode="auto">
          <a:xfrm>
            <a:off x="6804025" y="5300663"/>
            <a:ext cx="1871663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Adaptation Data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19463" name="文字方塊 6"/>
          <p:cNvSpPr txBox="1">
            <a:spLocks noChangeArrowheads="1"/>
          </p:cNvSpPr>
          <p:nvPr/>
        </p:nvSpPr>
        <p:spPr bwMode="auto">
          <a:xfrm>
            <a:off x="7092950" y="2205038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SD</a:t>
            </a:r>
            <a:endParaRPr lang="zh-TW" altLang="en-US"/>
          </a:p>
        </p:txBody>
      </p:sp>
      <p:sp>
        <p:nvSpPr>
          <p:cNvPr id="19464" name="文字方塊 7"/>
          <p:cNvSpPr txBox="1">
            <a:spLocks noChangeArrowheads="1"/>
          </p:cNvSpPr>
          <p:nvPr/>
        </p:nvSpPr>
        <p:spPr bwMode="auto">
          <a:xfrm>
            <a:off x="7092950" y="4724400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</a:t>
            </a:r>
            <a:endParaRPr lang="zh-TW" altLang="en-US"/>
          </a:p>
        </p:txBody>
      </p:sp>
      <p:sp>
        <p:nvSpPr>
          <p:cNvPr id="19465" name="文字方塊 8"/>
          <p:cNvSpPr txBox="1">
            <a:spLocks noChangeArrowheads="1"/>
          </p:cNvSpPr>
          <p:nvPr/>
        </p:nvSpPr>
        <p:spPr bwMode="auto">
          <a:xfrm>
            <a:off x="5651500" y="3860800"/>
            <a:ext cx="172085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Block-diagonal MLLR</a:t>
            </a:r>
            <a:endParaRPr lang="zh-TW" altLang="en-US"/>
          </a:p>
        </p:txBody>
      </p:sp>
      <p:sp>
        <p:nvSpPr>
          <p:cNvPr id="19466" name="文字方塊 2"/>
          <p:cNvSpPr txBox="1">
            <a:spLocks noChangeArrowheads="1"/>
          </p:cNvSpPr>
          <p:nvPr/>
        </p:nvSpPr>
        <p:spPr bwMode="auto">
          <a:xfrm>
            <a:off x="6948488" y="3078163"/>
            <a:ext cx="719137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MLLR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9467" name="文字方塊 10"/>
          <p:cNvSpPr txBox="1">
            <a:spLocks noChangeArrowheads="1"/>
          </p:cNvSpPr>
          <p:nvPr/>
        </p:nvSpPr>
        <p:spPr bwMode="auto">
          <a:xfrm>
            <a:off x="5695950" y="2852738"/>
            <a:ext cx="6334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rgbClr val="0070C0"/>
                </a:solidFill>
              </a:rPr>
              <a:t>MAP</a:t>
            </a:r>
            <a:endParaRPr lang="zh-TW" altLang="en-US" sz="1400">
              <a:solidFill>
                <a:srgbClr val="0070C0"/>
              </a:solidFill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MAP Adaptation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Maximum Likelihood Linear Regression (MLLR)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" y="903288"/>
            <a:ext cx="9026525" cy="583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en-US" altLang="zh-TW" sz="2000" b="1" dirty="0" smtClean="0">
                <a:latin typeface="Times New Roman" pitchFamily="18" charset="0"/>
              </a:rPr>
              <a:t>Divide the Gaussians (or Models) into Classes C</a:t>
            </a:r>
            <a:r>
              <a:rPr lang="en-US" altLang="zh-TW" sz="2000" b="1" baseline="-25000" dirty="0" smtClean="0">
                <a:latin typeface="Times New Roman" pitchFamily="18" charset="0"/>
              </a:rPr>
              <a:t>1</a:t>
            </a:r>
            <a:r>
              <a:rPr lang="en-US" altLang="zh-TW" sz="2000" b="1" dirty="0" smtClean="0">
                <a:latin typeface="Times New Roman" pitchFamily="18" charset="0"/>
              </a:rPr>
              <a:t>, C</a:t>
            </a:r>
            <a:r>
              <a:rPr lang="en-US" altLang="zh-TW" sz="2000" b="1" baseline="-25000" dirty="0" smtClean="0">
                <a:latin typeface="Times New Roman" pitchFamily="18" charset="0"/>
              </a:rPr>
              <a:t>2</a:t>
            </a:r>
            <a:r>
              <a:rPr lang="en-US" altLang="zh-TW" sz="2000" b="1" dirty="0" smtClean="0">
                <a:latin typeface="Times New Roman" pitchFamily="18" charset="0"/>
              </a:rPr>
              <a:t>,...C</a:t>
            </a:r>
            <a:r>
              <a:rPr lang="en-US" altLang="zh-TW" sz="2000" b="1" baseline="-25000" dirty="0" smtClean="0">
                <a:latin typeface="Times New Roman" pitchFamily="18" charset="0"/>
              </a:rPr>
              <a:t>L</a:t>
            </a:r>
            <a:r>
              <a:rPr lang="en-US" altLang="zh-TW" sz="2000" b="1" dirty="0" smtClean="0">
                <a:latin typeface="Times New Roman" pitchFamily="18" charset="0"/>
              </a:rPr>
              <a:t>, and Define Transformation-based Adaptation for each Class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9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linear regression with parameters A, b estimated by maximum likelihood criterion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endParaRPr lang="en-US" altLang="zh-TW" sz="17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endParaRPr lang="en-US" altLang="zh-TW" sz="17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9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All Gaussians in the same </a:t>
            </a:r>
            <a:r>
              <a:rPr lang="en-US" altLang="zh-TW" sz="1700" smtClean="0">
                <a:latin typeface="Times New Roman" pitchFamily="18" charset="0"/>
              </a:rPr>
              <a:t>class updated </a:t>
            </a:r>
            <a:r>
              <a:rPr lang="en-US" altLang="zh-TW" sz="1700" dirty="0" smtClean="0">
                <a:latin typeface="Times New Roman" pitchFamily="18" charset="0"/>
              </a:rPr>
              <a:t>with the same A</a:t>
            </a:r>
            <a:r>
              <a:rPr lang="en-US" altLang="zh-TW" sz="1700" baseline="-25000" dirty="0" smtClean="0">
                <a:latin typeface="Times New Roman" pitchFamily="18" charset="0"/>
              </a:rPr>
              <a:t>i</a:t>
            </a:r>
            <a:r>
              <a:rPr lang="en-US" altLang="zh-TW" sz="1700" dirty="0" smtClean="0">
                <a:latin typeface="Times New Roman" pitchFamily="18" charset="0"/>
              </a:rPr>
              <a:t>, b</a:t>
            </a:r>
            <a:r>
              <a:rPr lang="en-US" altLang="zh-TW" sz="1700" baseline="-25000" dirty="0" smtClean="0">
                <a:latin typeface="Times New Roman" pitchFamily="18" charset="0"/>
              </a:rPr>
              <a:t>i</a:t>
            </a:r>
            <a:r>
              <a:rPr lang="en-US" altLang="zh-TW" sz="1700" dirty="0" smtClean="0">
                <a:latin typeface="Times New Roman" pitchFamily="18" charset="0"/>
              </a:rPr>
              <a:t>: parameter sharing, adaptation data sharing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unseen Gaussians (or models) can be adapted as well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A</a:t>
            </a:r>
            <a:r>
              <a:rPr lang="en-US" altLang="zh-TW" sz="1700" baseline="-25000" dirty="0" smtClean="0">
                <a:latin typeface="Times New Roman" pitchFamily="18" charset="0"/>
              </a:rPr>
              <a:t>i</a:t>
            </a:r>
            <a:r>
              <a:rPr lang="en-US" altLang="zh-TW" sz="1700" dirty="0" smtClean="0">
                <a:latin typeface="Times New Roman" pitchFamily="18" charset="0"/>
              </a:rPr>
              <a:t> can be full matrices, or reduced to diagonal or block-diagonal to have less parameters to be estimated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faster adaptation with much less adaptation data needed, but saturated at lower accuracy with more adaptation data due to the less precise modeling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Clustering the Gaussians (or Models) into L Classes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too many classes requires more adaptation data, too less classes becomes less accurate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basic principle: Gaussian (or models) with similar properties and “ just enough” data  form a class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data-driven (e.g. by Gaussian distances) primarily, knowledge driven helpful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Tree-structured Classes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the node including minimum number of Gaussians (or models) but with adequate adaptation data is a class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dynamically adjusting the classes as more adaptation data are observed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/>
        </p:nvGraphicFramePr>
        <p:xfrm>
          <a:off x="869950" y="1497013"/>
          <a:ext cx="76628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方程式" r:id="rId3" imgW="4394200" imgH="215900" progId="Equation.3">
                  <p:embed/>
                </p:oleObj>
              </mc:Choice>
              <mc:Fallback>
                <p:oleObj name="方程式" r:id="rId3" imgW="4394200" imgH="215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97013"/>
                        <a:ext cx="766286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Grp="1" noChangeAspect="1"/>
          </p:cNvGraphicFramePr>
          <p:nvPr/>
        </p:nvGraphicFramePr>
        <p:xfrm>
          <a:off x="874713" y="2133600"/>
          <a:ext cx="46085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方程式" r:id="rId5" imgW="2540000" imgH="381000" progId="Equation.3">
                  <p:embed/>
                </p:oleObj>
              </mc:Choice>
              <mc:Fallback>
                <p:oleObj name="方程式" r:id="rId5" imgW="25400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133600"/>
                        <a:ext cx="46085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692150"/>
            <a:ext cx="5435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1331913" y="692696"/>
            <a:ext cx="2592015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21508" name="文字方塊 3"/>
          <p:cNvSpPr txBox="1">
            <a:spLocks noChangeArrowheads="1"/>
          </p:cNvSpPr>
          <p:nvPr/>
        </p:nvSpPr>
        <p:spPr bwMode="auto">
          <a:xfrm>
            <a:off x="1835150" y="2133600"/>
            <a:ext cx="10810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</a:rPr>
              <a:t>(A</a:t>
            </a:r>
            <a:r>
              <a:rPr lang="en-US" altLang="zh-TW" sz="2000" baseline="-25000">
                <a:solidFill>
                  <a:srgbClr val="0070C0"/>
                </a:solidFill>
              </a:rPr>
              <a:t>2</a:t>
            </a:r>
            <a:r>
              <a:rPr lang="en-US" altLang="zh-TW" sz="2000">
                <a:solidFill>
                  <a:srgbClr val="0070C0"/>
                </a:solidFill>
              </a:rPr>
              <a:t>, b</a:t>
            </a:r>
            <a:r>
              <a:rPr lang="en-US" altLang="zh-TW" sz="2000" baseline="-25000">
                <a:solidFill>
                  <a:srgbClr val="0070C0"/>
                </a:solidFill>
              </a:rPr>
              <a:t>2</a:t>
            </a:r>
            <a:r>
              <a:rPr lang="en-US" altLang="zh-TW" sz="2000">
                <a:solidFill>
                  <a:srgbClr val="0070C0"/>
                </a:solidFill>
              </a:rPr>
              <a:t>)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21509" name="文字方塊 4"/>
          <p:cNvSpPr txBox="1">
            <a:spLocks noChangeArrowheads="1"/>
          </p:cNvSpPr>
          <p:nvPr/>
        </p:nvSpPr>
        <p:spPr bwMode="auto">
          <a:xfrm>
            <a:off x="5867400" y="2205038"/>
            <a:ext cx="10810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(A</a:t>
            </a:r>
            <a:r>
              <a:rPr lang="en-US" altLang="zh-TW" sz="2000" baseline="-25000">
                <a:solidFill>
                  <a:srgbClr val="FF0000"/>
                </a:solidFill>
              </a:rPr>
              <a:t>1</a:t>
            </a:r>
            <a:r>
              <a:rPr lang="en-US" altLang="zh-TW" sz="2000">
                <a:solidFill>
                  <a:srgbClr val="FF0000"/>
                </a:solidFill>
              </a:rPr>
              <a:t>, b</a:t>
            </a:r>
            <a:r>
              <a:rPr lang="en-US" altLang="zh-TW" sz="2000" baseline="-25000">
                <a:solidFill>
                  <a:srgbClr val="FF0000"/>
                </a:solidFill>
              </a:rPr>
              <a:t>1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5724525" y="5445125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(A</a:t>
            </a:r>
            <a:r>
              <a:rPr lang="en-US" altLang="zh-TW" sz="2000" baseline="-25000"/>
              <a:t>3</a:t>
            </a:r>
            <a:r>
              <a:rPr lang="en-US" altLang="zh-TW" sz="2000"/>
              <a:t>, b</a:t>
            </a:r>
            <a:r>
              <a:rPr lang="en-US" altLang="zh-TW" sz="2000" baseline="-25000"/>
              <a:t>3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字方塊 1"/>
          <p:cNvSpPr txBox="1">
            <a:spLocks noChangeArrowheads="1"/>
          </p:cNvSpPr>
          <p:nvPr/>
        </p:nvSpPr>
        <p:spPr bwMode="auto">
          <a:xfrm>
            <a:off x="1403350" y="765195"/>
            <a:ext cx="1872506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4949619" cy="43552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51720" y="5912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Diagonal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88024" y="5912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Block-diagonal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2276872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002060"/>
                </a:solidFill>
              </a:rPr>
              <a:t>Full</a:t>
            </a:r>
            <a:endParaRPr lang="zh-TW" altLang="en-US" sz="2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267744" y="1064349"/>
                <a:ext cx="144045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TW" sz="2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064349"/>
                <a:ext cx="1440458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8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1217</Words>
  <Application>Microsoft Office PowerPoint</Application>
  <PresentationFormat>如螢幕大小 (4:3)</PresentationFormat>
  <Paragraphs>372</Paragraphs>
  <Slides>25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AR MinchoL JIS</vt:lpstr>
      <vt:lpstr>Benguiat Bk BT</vt:lpstr>
      <vt:lpstr>新細明體</vt:lpstr>
      <vt:lpstr>Arial</vt:lpstr>
      <vt:lpstr>Calibri</vt:lpstr>
      <vt:lpstr>Cambria Math</vt:lpstr>
      <vt:lpstr>Symbol</vt:lpstr>
      <vt:lpstr>Times New Roman</vt:lpstr>
      <vt:lpstr>Wingdings</vt:lpstr>
      <vt:lpstr>1_Office 佈景主題</vt:lpstr>
      <vt:lpstr>方程式</vt:lpstr>
      <vt:lpstr>PowerPoint 簡報</vt:lpstr>
      <vt:lpstr>Speaker Dependent/Independent/Adaptation</vt:lpstr>
      <vt:lpstr>PowerPoint 簡報</vt:lpstr>
      <vt:lpstr>MAP (Maximum A Posteriori) Adaptation</vt:lpstr>
      <vt:lpstr>PowerPoint 簡報</vt:lpstr>
      <vt:lpstr>PowerPoint 簡報</vt:lpstr>
      <vt:lpstr>Maximum Likelihood Linear Regression (MLLR)</vt:lpstr>
      <vt:lpstr>PowerPoint 簡報</vt:lpstr>
      <vt:lpstr>PowerPoint 簡報</vt:lpstr>
      <vt:lpstr>PowerPoint 簡報</vt:lpstr>
      <vt:lpstr>Principal Component Analysis (PCA)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Eigenvoice</vt:lpstr>
      <vt:lpstr>Eigenvoice</vt:lpstr>
      <vt:lpstr>Speaker Adaptive Training (SAT) and Cluster Adaptive Training (CAT)</vt:lpstr>
      <vt:lpstr>PowerPoint 簡報</vt:lpstr>
      <vt:lpstr>Speaker Recognition/Verification</vt:lpstr>
      <vt:lpstr>PowerPoint 簡報</vt:lpstr>
      <vt:lpstr>Likelihood Ratio Test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246</cp:revision>
  <cp:lastPrinted>2017-02-17T10:55:47Z</cp:lastPrinted>
  <dcterms:created xsi:type="dcterms:W3CDTF">2013-01-13T14:50:10Z</dcterms:created>
  <dcterms:modified xsi:type="dcterms:W3CDTF">2019-10-09T02:24:06Z</dcterms:modified>
</cp:coreProperties>
</file>