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4" r:id="rId2"/>
    <p:sldId id="259" r:id="rId3"/>
    <p:sldId id="260" r:id="rId4"/>
    <p:sldId id="274" r:id="rId5"/>
    <p:sldId id="286" r:id="rId6"/>
    <p:sldId id="283" r:id="rId7"/>
    <p:sldId id="266" r:id="rId8"/>
    <p:sldId id="269" r:id="rId9"/>
    <p:sldId id="288" r:id="rId10"/>
    <p:sldId id="289" r:id="rId11"/>
    <p:sldId id="264" r:id="rId12"/>
    <p:sldId id="291" r:id="rId13"/>
    <p:sldId id="276" r:id="rId14"/>
    <p:sldId id="267" r:id="rId15"/>
    <p:sldId id="282" r:id="rId16"/>
    <p:sldId id="273" r:id="rId17"/>
    <p:sldId id="278" r:id="rId18"/>
    <p:sldId id="292" r:id="rId19"/>
    <p:sldId id="26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D1F"/>
    <a:srgbClr val="252326"/>
    <a:srgbClr val="494398"/>
    <a:srgbClr val="0CC3BC"/>
    <a:srgbClr val="D5E8EC"/>
    <a:srgbClr val="27426B"/>
    <a:srgbClr val="15181C"/>
    <a:srgbClr val="F9B515"/>
    <a:srgbClr val="00A0E9"/>
    <a:srgbClr val="FE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4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20F7B-8E1F-4EEB-A0B0-839A291CFF8C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A711-9FC6-496C-A7B4-475989F7D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9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29F52-12DD-4252-98E2-B230B00F59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0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29F52-12DD-4252-98E2-B230B00F59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75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1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4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1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1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3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9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0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6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2E57-BF70-4427-8AB1-5130BEEF01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6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BA711-9FC6-496C-A7B4-475989F7D6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5F9A-03A2-4CBD-831C-BE6E2EBDD6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8CAE9-6D11-4527-ADF3-3D5099E02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9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81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10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180081" y="2803738"/>
            <a:ext cx="2996986" cy="2996986"/>
          </a:xfrm>
          <a:custGeom>
            <a:avLst/>
            <a:gdLst>
              <a:gd name="connsiteX0" fmla="*/ 0 w 2996986"/>
              <a:gd name="connsiteY0" fmla="*/ 0 h 2996986"/>
              <a:gd name="connsiteX1" fmla="*/ 2996986 w 2996986"/>
              <a:gd name="connsiteY1" fmla="*/ 0 h 2996986"/>
              <a:gd name="connsiteX2" fmla="*/ 2996986 w 2996986"/>
              <a:gd name="connsiteY2" fmla="*/ 2996986 h 2996986"/>
              <a:gd name="connsiteX3" fmla="*/ 0 w 2996986"/>
              <a:gd name="connsiteY3" fmla="*/ 2996986 h 29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6986" h="2996986">
                <a:moveTo>
                  <a:pt x="0" y="0"/>
                </a:moveTo>
                <a:lnTo>
                  <a:pt x="2996986" y="0"/>
                </a:lnTo>
                <a:lnTo>
                  <a:pt x="2996986" y="2996986"/>
                </a:lnTo>
                <a:lnTo>
                  <a:pt x="0" y="29969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8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3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14745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46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54746" y="0"/>
            <a:ext cx="4337254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871486" y="6081486"/>
            <a:ext cx="899314" cy="406400"/>
            <a:chOff x="10871486" y="6081486"/>
            <a:chExt cx="899314" cy="406400"/>
          </a:xfrm>
        </p:grpSpPr>
        <p:sp>
          <p:nvSpPr>
            <p:cNvPr id="5" name="椭圆 17"/>
            <p:cNvSpPr/>
            <p:nvPr/>
          </p:nvSpPr>
          <p:spPr>
            <a:xfrm rot="16200000">
              <a:off x="10871200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" name="椭圆 18"/>
            <p:cNvSpPr/>
            <p:nvPr/>
          </p:nvSpPr>
          <p:spPr>
            <a:xfrm rot="5400000">
              <a:off x="11364686" y="6081772"/>
              <a:ext cx="406400" cy="405828"/>
            </a:xfrm>
            <a:custGeom>
              <a:avLst/>
              <a:gdLst>
                <a:gd name="T0" fmla="*/ 1655 w 3311"/>
                <a:gd name="T1" fmla="*/ 0 h 3311"/>
                <a:gd name="T2" fmla="*/ 0 w 3311"/>
                <a:gd name="T3" fmla="*/ 1655 h 3311"/>
                <a:gd name="T4" fmla="*/ 1655 w 3311"/>
                <a:gd name="T5" fmla="*/ 3311 h 3311"/>
                <a:gd name="T6" fmla="*/ 3311 w 3311"/>
                <a:gd name="T7" fmla="*/ 1655 h 3311"/>
                <a:gd name="T8" fmla="*/ 1655 w 3311"/>
                <a:gd name="T9" fmla="*/ 0 h 3311"/>
                <a:gd name="T10" fmla="*/ 2608 w 3311"/>
                <a:gd name="T11" fmla="*/ 2004 h 3311"/>
                <a:gd name="T12" fmla="*/ 1898 w 3311"/>
                <a:gd name="T13" fmla="*/ 1294 h 3311"/>
                <a:gd name="T14" fmla="*/ 1898 w 3311"/>
                <a:gd name="T15" fmla="*/ 2956 h 3311"/>
                <a:gd name="T16" fmla="*/ 1413 w 3311"/>
                <a:gd name="T17" fmla="*/ 2956 h 3311"/>
                <a:gd name="T18" fmla="*/ 1413 w 3311"/>
                <a:gd name="T19" fmla="*/ 1294 h 3311"/>
                <a:gd name="T20" fmla="*/ 703 w 3311"/>
                <a:gd name="T21" fmla="*/ 2004 h 3311"/>
                <a:gd name="T22" fmla="*/ 326 w 3311"/>
                <a:gd name="T23" fmla="*/ 1627 h 3311"/>
                <a:gd name="T24" fmla="*/ 1655 w 3311"/>
                <a:gd name="T25" fmla="*/ 298 h 3311"/>
                <a:gd name="T26" fmla="*/ 2985 w 3311"/>
                <a:gd name="T27" fmla="*/ 1627 h 3311"/>
                <a:gd name="T28" fmla="*/ 2608 w 3311"/>
                <a:gd name="T29" fmla="*/ 2004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1" h="3311">
                  <a:moveTo>
                    <a:pt x="1655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5" y="3311"/>
                  </a:cubicBezTo>
                  <a:cubicBezTo>
                    <a:pt x="2570" y="3311"/>
                    <a:pt x="3311" y="2570"/>
                    <a:pt x="3311" y="1655"/>
                  </a:cubicBezTo>
                  <a:cubicBezTo>
                    <a:pt x="3311" y="741"/>
                    <a:pt x="2570" y="0"/>
                    <a:pt x="1655" y="0"/>
                  </a:cubicBezTo>
                  <a:close/>
                  <a:moveTo>
                    <a:pt x="2608" y="2004"/>
                  </a:moveTo>
                  <a:lnTo>
                    <a:pt x="1898" y="1294"/>
                  </a:lnTo>
                  <a:lnTo>
                    <a:pt x="1898" y="2956"/>
                  </a:lnTo>
                  <a:lnTo>
                    <a:pt x="1413" y="2956"/>
                  </a:lnTo>
                  <a:lnTo>
                    <a:pt x="1413" y="1294"/>
                  </a:lnTo>
                  <a:lnTo>
                    <a:pt x="703" y="2004"/>
                  </a:lnTo>
                  <a:lnTo>
                    <a:pt x="326" y="1627"/>
                  </a:lnTo>
                  <a:lnTo>
                    <a:pt x="1655" y="298"/>
                  </a:lnTo>
                  <a:lnTo>
                    <a:pt x="2985" y="1627"/>
                  </a:lnTo>
                  <a:lnTo>
                    <a:pt x="2608" y="20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0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07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4493" y="1050753"/>
            <a:ext cx="5077031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1" u="none" strike="noStrike" kern="1200" cap="none" spc="0" normalizeH="0" baseline="0" noProof="0" dirty="0">
                <a:ln>
                  <a:noFill/>
                </a:ln>
                <a:solidFill>
                  <a:srgbClr val="494398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  <a:cs typeface="+mn-cs"/>
              </a:rPr>
              <a:t>PDBSN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srgbClr val="494398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People Distribution based on school net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494398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4493" y="2794138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基于校园网的人员分布</a:t>
            </a:r>
            <a:r>
              <a:rPr lang="zh-CN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4493" y="3777789"/>
            <a:ext cx="5679441" cy="4126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5181C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深夜食堂小组</a:t>
            </a:r>
            <a:r>
              <a:rPr lang="en-US" altLang="zh-CN" sz="2000" b="1" dirty="0">
                <a:solidFill>
                  <a:srgbClr val="15181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sz="2000" b="1" dirty="0">
                <a:solidFill>
                  <a:srgbClr val="15181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林瑞杰、钟山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5181C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1187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6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03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26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CURRENT IMPLEMENT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77747" y="5037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目前实现</a:t>
            </a:r>
          </a:p>
        </p:txBody>
      </p:sp>
    </p:spTree>
    <p:extLst>
      <p:ext uri="{BB962C8B-B14F-4D97-AF65-F5344CB8AC3E}">
        <p14:creationId xmlns:p14="http://schemas.microsoft.com/office/powerpoint/2010/main" val="1615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5854700" y="1883046"/>
            <a:ext cx="482600" cy="46764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675" tIns="229675" rIns="229675" bIns="22967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900" kern="12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DBBBAB-4569-4127-96C9-BD3E028E1BCC}"/>
              </a:ext>
            </a:extLst>
          </p:cNvPr>
          <p:cNvGrpSpPr/>
          <p:nvPr/>
        </p:nvGrpSpPr>
        <p:grpSpPr>
          <a:xfrm>
            <a:off x="941742" y="1413559"/>
            <a:ext cx="5329960" cy="1050647"/>
            <a:chOff x="1096584" y="2350687"/>
            <a:chExt cx="5329960" cy="1050647"/>
          </a:xfrm>
        </p:grpSpPr>
        <p:sp>
          <p:nvSpPr>
            <p:cNvPr id="37" name="矩形 36"/>
            <p:cNvSpPr/>
            <p:nvPr/>
          </p:nvSpPr>
          <p:spPr>
            <a:xfrm>
              <a:off x="2431255" y="2674485"/>
              <a:ext cx="3995289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Ⅰ.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的多线程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PING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连接测试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C23545C-69B8-4AE8-98C1-91265F40D148}"/>
                </a:ext>
              </a:extLst>
            </p:cNvPr>
            <p:cNvGrpSpPr/>
            <p:nvPr/>
          </p:nvGrpSpPr>
          <p:grpSpPr>
            <a:xfrm>
              <a:off x="1096584" y="2350687"/>
              <a:ext cx="1050647" cy="1050647"/>
              <a:chOff x="478294" y="1743087"/>
              <a:chExt cx="1050647" cy="1050647"/>
            </a:xfrm>
          </p:grpSpPr>
          <p:sp>
            <p:nvSpPr>
              <p:cNvPr id="62" name="任意多边形: 形状 61"/>
              <p:cNvSpPr/>
              <p:nvPr/>
            </p:nvSpPr>
            <p:spPr>
              <a:xfrm>
                <a:off x="478294" y="1743087"/>
                <a:ext cx="1050647" cy="1050647"/>
              </a:xfrm>
              <a:custGeom>
                <a:avLst/>
                <a:gdLst>
                  <a:gd name="connsiteX0" fmla="*/ 0 w 1316831"/>
                  <a:gd name="connsiteY0" fmla="*/ 658416 h 1316831"/>
                  <a:gd name="connsiteX1" fmla="*/ 658416 w 1316831"/>
                  <a:gd name="connsiteY1" fmla="*/ 0 h 1316831"/>
                  <a:gd name="connsiteX2" fmla="*/ 1316832 w 1316831"/>
                  <a:gd name="connsiteY2" fmla="*/ 658416 h 1316831"/>
                  <a:gd name="connsiteX3" fmla="*/ 658416 w 1316831"/>
                  <a:gd name="connsiteY3" fmla="*/ 1316832 h 1316831"/>
                  <a:gd name="connsiteX4" fmla="*/ 0 w 1316831"/>
                  <a:gd name="connsiteY4" fmla="*/ 658416 h 131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831" h="1316831">
                    <a:moveTo>
                      <a:pt x="0" y="658416"/>
                    </a:moveTo>
                    <a:cubicBezTo>
                      <a:pt x="0" y="294783"/>
                      <a:pt x="294783" y="0"/>
                      <a:pt x="658416" y="0"/>
                    </a:cubicBezTo>
                    <a:cubicBezTo>
                      <a:pt x="1022049" y="0"/>
                      <a:pt x="1316832" y="294783"/>
                      <a:pt x="1316832" y="658416"/>
                    </a:cubicBezTo>
                    <a:cubicBezTo>
                      <a:pt x="1316832" y="1022049"/>
                      <a:pt x="1022049" y="1316832"/>
                      <a:pt x="658416" y="1316832"/>
                    </a:cubicBezTo>
                    <a:cubicBezTo>
                      <a:pt x="294783" y="1316832"/>
                      <a:pt x="0" y="1022049"/>
                      <a:pt x="0" y="6584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615" tIns="257615" rIns="257615" bIns="257615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100" kern="1200"/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762318" y="2025961"/>
                <a:ext cx="482600" cy="477982"/>
              </a:xfrm>
              <a:custGeom>
                <a:avLst/>
                <a:gdLst>
                  <a:gd name="connsiteX0" fmla="*/ 292147 w 331788"/>
                  <a:gd name="connsiteY0" fmla="*/ 109538 h 328613"/>
                  <a:gd name="connsiteX1" fmla="*/ 327025 w 331788"/>
                  <a:gd name="connsiteY1" fmla="*/ 145621 h 328613"/>
                  <a:gd name="connsiteX2" fmla="*/ 327025 w 331788"/>
                  <a:gd name="connsiteY2" fmla="*/ 229385 h 328613"/>
                  <a:gd name="connsiteX3" fmla="*/ 293438 w 331788"/>
                  <a:gd name="connsiteY3" fmla="*/ 264179 h 328613"/>
                  <a:gd name="connsiteX4" fmla="*/ 252101 w 331788"/>
                  <a:gd name="connsiteY4" fmla="*/ 264179 h 328613"/>
                  <a:gd name="connsiteX5" fmla="*/ 252101 w 331788"/>
                  <a:gd name="connsiteY5" fmla="*/ 319593 h 328613"/>
                  <a:gd name="connsiteX6" fmla="*/ 243059 w 331788"/>
                  <a:gd name="connsiteY6" fmla="*/ 328613 h 328613"/>
                  <a:gd name="connsiteX7" fmla="*/ 205596 w 331788"/>
                  <a:gd name="connsiteY7" fmla="*/ 328613 h 328613"/>
                  <a:gd name="connsiteX8" fmla="*/ 195262 w 331788"/>
                  <a:gd name="connsiteY8" fmla="*/ 319593 h 328613"/>
                  <a:gd name="connsiteX9" fmla="*/ 195262 w 331788"/>
                  <a:gd name="connsiteY9" fmla="*/ 235829 h 328613"/>
                  <a:gd name="connsiteX10" fmla="*/ 224973 w 331788"/>
                  <a:gd name="connsiteY10" fmla="*/ 207478 h 328613"/>
                  <a:gd name="connsiteX11" fmla="*/ 255976 w 331788"/>
                  <a:gd name="connsiteY11" fmla="*/ 207478 h 328613"/>
                  <a:gd name="connsiteX12" fmla="*/ 255976 w 331788"/>
                  <a:gd name="connsiteY12" fmla="*/ 145621 h 328613"/>
                  <a:gd name="connsiteX13" fmla="*/ 292147 w 331788"/>
                  <a:gd name="connsiteY13" fmla="*/ 109538 h 328613"/>
                  <a:gd name="connsiteX14" fmla="*/ 38473 w 331788"/>
                  <a:gd name="connsiteY14" fmla="*/ 109538 h 328613"/>
                  <a:gd name="connsiteX15" fmla="*/ 75079 w 331788"/>
                  <a:gd name="connsiteY15" fmla="*/ 145621 h 328613"/>
                  <a:gd name="connsiteX16" fmla="*/ 75079 w 331788"/>
                  <a:gd name="connsiteY16" fmla="*/ 207478 h 328613"/>
                  <a:gd name="connsiteX17" fmla="*/ 106456 w 331788"/>
                  <a:gd name="connsiteY17" fmla="*/ 207478 h 328613"/>
                  <a:gd name="connsiteX18" fmla="*/ 136525 w 331788"/>
                  <a:gd name="connsiteY18" fmla="*/ 235829 h 328613"/>
                  <a:gd name="connsiteX19" fmla="*/ 136525 w 331788"/>
                  <a:gd name="connsiteY19" fmla="*/ 319593 h 328613"/>
                  <a:gd name="connsiteX20" fmla="*/ 126066 w 331788"/>
                  <a:gd name="connsiteY20" fmla="*/ 328613 h 328613"/>
                  <a:gd name="connsiteX21" fmla="*/ 88153 w 331788"/>
                  <a:gd name="connsiteY21" fmla="*/ 328613 h 328613"/>
                  <a:gd name="connsiteX22" fmla="*/ 79001 w 331788"/>
                  <a:gd name="connsiteY22" fmla="*/ 319593 h 328613"/>
                  <a:gd name="connsiteX23" fmla="*/ 79001 w 331788"/>
                  <a:gd name="connsiteY23" fmla="*/ 264179 h 328613"/>
                  <a:gd name="connsiteX24" fmla="*/ 37166 w 331788"/>
                  <a:gd name="connsiteY24" fmla="*/ 264179 h 328613"/>
                  <a:gd name="connsiteX25" fmla="*/ 3175 w 331788"/>
                  <a:gd name="connsiteY25" fmla="*/ 229385 h 328613"/>
                  <a:gd name="connsiteX26" fmla="*/ 3175 w 331788"/>
                  <a:gd name="connsiteY26" fmla="*/ 145621 h 328613"/>
                  <a:gd name="connsiteX27" fmla="*/ 38473 w 331788"/>
                  <a:gd name="connsiteY27" fmla="*/ 109538 h 328613"/>
                  <a:gd name="connsiteX28" fmla="*/ 160734 w 331788"/>
                  <a:gd name="connsiteY28" fmla="*/ 88900 h 328613"/>
                  <a:gd name="connsiteX29" fmla="*/ 171053 w 331788"/>
                  <a:gd name="connsiteY29" fmla="*/ 88900 h 328613"/>
                  <a:gd name="connsiteX30" fmla="*/ 173633 w 331788"/>
                  <a:gd name="connsiteY30" fmla="*/ 90195 h 328613"/>
                  <a:gd name="connsiteX31" fmla="*/ 174923 w 331788"/>
                  <a:gd name="connsiteY31" fmla="*/ 95375 h 328613"/>
                  <a:gd name="connsiteX32" fmla="*/ 169763 w 331788"/>
                  <a:gd name="connsiteY32" fmla="*/ 103146 h 328613"/>
                  <a:gd name="connsiteX33" fmla="*/ 172343 w 331788"/>
                  <a:gd name="connsiteY33" fmla="*/ 123867 h 328613"/>
                  <a:gd name="connsiteX34" fmla="*/ 167184 w 331788"/>
                  <a:gd name="connsiteY34" fmla="*/ 136818 h 328613"/>
                  <a:gd name="connsiteX35" fmla="*/ 164604 w 331788"/>
                  <a:gd name="connsiteY35" fmla="*/ 136818 h 328613"/>
                  <a:gd name="connsiteX36" fmla="*/ 159444 w 331788"/>
                  <a:gd name="connsiteY36" fmla="*/ 123867 h 328613"/>
                  <a:gd name="connsiteX37" fmla="*/ 162024 w 331788"/>
                  <a:gd name="connsiteY37" fmla="*/ 103146 h 328613"/>
                  <a:gd name="connsiteX38" fmla="*/ 156865 w 331788"/>
                  <a:gd name="connsiteY38" fmla="*/ 95375 h 328613"/>
                  <a:gd name="connsiteX39" fmla="*/ 158155 w 331788"/>
                  <a:gd name="connsiteY39" fmla="*/ 90195 h 328613"/>
                  <a:gd name="connsiteX40" fmla="*/ 160734 w 331788"/>
                  <a:gd name="connsiteY40" fmla="*/ 88900 h 328613"/>
                  <a:gd name="connsiteX41" fmla="*/ 136182 w 331788"/>
                  <a:gd name="connsiteY41" fmla="*/ 88900 h 328613"/>
                  <a:gd name="connsiteX42" fmla="*/ 138766 w 331788"/>
                  <a:gd name="connsiteY42" fmla="*/ 91502 h 328613"/>
                  <a:gd name="connsiteX43" fmla="*/ 165893 w 331788"/>
                  <a:gd name="connsiteY43" fmla="*/ 165652 h 328613"/>
                  <a:gd name="connsiteX44" fmla="*/ 193021 w 331788"/>
                  <a:gd name="connsiteY44" fmla="*/ 91502 h 328613"/>
                  <a:gd name="connsiteX45" fmla="*/ 196897 w 331788"/>
                  <a:gd name="connsiteY45" fmla="*/ 90201 h 328613"/>
                  <a:gd name="connsiteX46" fmla="*/ 208523 w 331788"/>
                  <a:gd name="connsiteY46" fmla="*/ 92802 h 328613"/>
                  <a:gd name="connsiteX47" fmla="*/ 231775 w 331788"/>
                  <a:gd name="connsiteY47" fmla="*/ 125325 h 328613"/>
                  <a:gd name="connsiteX48" fmla="*/ 231775 w 331788"/>
                  <a:gd name="connsiteY48" fmla="*/ 176059 h 328613"/>
                  <a:gd name="connsiteX49" fmla="*/ 226608 w 331788"/>
                  <a:gd name="connsiteY49" fmla="*/ 182563 h 328613"/>
                  <a:gd name="connsiteX50" fmla="*/ 105179 w 331788"/>
                  <a:gd name="connsiteY50" fmla="*/ 182563 h 328613"/>
                  <a:gd name="connsiteX51" fmla="*/ 100012 w 331788"/>
                  <a:gd name="connsiteY51" fmla="*/ 176059 h 328613"/>
                  <a:gd name="connsiteX52" fmla="*/ 100012 w 331788"/>
                  <a:gd name="connsiteY52" fmla="*/ 125325 h 328613"/>
                  <a:gd name="connsiteX53" fmla="*/ 123264 w 331788"/>
                  <a:gd name="connsiteY53" fmla="*/ 92802 h 328613"/>
                  <a:gd name="connsiteX54" fmla="*/ 134890 w 331788"/>
                  <a:gd name="connsiteY54" fmla="*/ 90201 h 328613"/>
                  <a:gd name="connsiteX55" fmla="*/ 136182 w 331788"/>
                  <a:gd name="connsiteY55" fmla="*/ 88900 h 328613"/>
                  <a:gd name="connsiteX56" fmla="*/ 292100 w 331788"/>
                  <a:gd name="connsiteY56" fmla="*/ 19050 h 328613"/>
                  <a:gd name="connsiteX57" fmla="*/ 331788 w 331788"/>
                  <a:gd name="connsiteY57" fmla="*/ 58738 h 328613"/>
                  <a:gd name="connsiteX58" fmla="*/ 292100 w 331788"/>
                  <a:gd name="connsiteY58" fmla="*/ 98426 h 328613"/>
                  <a:gd name="connsiteX59" fmla="*/ 252412 w 331788"/>
                  <a:gd name="connsiteY59" fmla="*/ 58738 h 328613"/>
                  <a:gd name="connsiteX60" fmla="*/ 292100 w 331788"/>
                  <a:gd name="connsiteY60" fmla="*/ 19050 h 328613"/>
                  <a:gd name="connsiteX61" fmla="*/ 39688 w 331788"/>
                  <a:gd name="connsiteY61" fmla="*/ 19050 h 328613"/>
                  <a:gd name="connsiteX62" fmla="*/ 79376 w 331788"/>
                  <a:gd name="connsiteY62" fmla="*/ 58738 h 328613"/>
                  <a:gd name="connsiteX63" fmla="*/ 39688 w 331788"/>
                  <a:gd name="connsiteY63" fmla="*/ 98426 h 328613"/>
                  <a:gd name="connsiteX64" fmla="*/ 0 w 331788"/>
                  <a:gd name="connsiteY64" fmla="*/ 58738 h 328613"/>
                  <a:gd name="connsiteX65" fmla="*/ 39688 w 331788"/>
                  <a:gd name="connsiteY65" fmla="*/ 19050 h 328613"/>
                  <a:gd name="connsiteX66" fmla="*/ 165894 w 331788"/>
                  <a:gd name="connsiteY66" fmla="*/ 0 h 328613"/>
                  <a:gd name="connsiteX67" fmla="*/ 204788 w 331788"/>
                  <a:gd name="connsiteY67" fmla="*/ 39688 h 328613"/>
                  <a:gd name="connsiteX68" fmla="*/ 165894 w 331788"/>
                  <a:gd name="connsiteY68" fmla="*/ 79376 h 328613"/>
                  <a:gd name="connsiteX69" fmla="*/ 127000 w 331788"/>
                  <a:gd name="connsiteY69" fmla="*/ 39688 h 328613"/>
                  <a:gd name="connsiteX70" fmla="*/ 165894 w 331788"/>
                  <a:gd name="connsiteY70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1788" h="328613">
                    <a:moveTo>
                      <a:pt x="292147" y="109538"/>
                    </a:moveTo>
                    <a:cubicBezTo>
                      <a:pt x="311524" y="109538"/>
                      <a:pt x="327025" y="126291"/>
                      <a:pt x="327025" y="145621"/>
                    </a:cubicBezTo>
                    <a:cubicBezTo>
                      <a:pt x="327025" y="145621"/>
                      <a:pt x="327025" y="145621"/>
                      <a:pt x="327025" y="229385"/>
                    </a:cubicBezTo>
                    <a:cubicBezTo>
                      <a:pt x="327025" y="248715"/>
                      <a:pt x="311524" y="264179"/>
                      <a:pt x="293438" y="264179"/>
                    </a:cubicBezTo>
                    <a:cubicBezTo>
                      <a:pt x="293438" y="264179"/>
                      <a:pt x="293438" y="264179"/>
                      <a:pt x="252101" y="264179"/>
                    </a:cubicBezTo>
                    <a:cubicBezTo>
                      <a:pt x="252101" y="264179"/>
                      <a:pt x="252101" y="264179"/>
                      <a:pt x="252101" y="319593"/>
                    </a:cubicBezTo>
                    <a:cubicBezTo>
                      <a:pt x="252101" y="324747"/>
                      <a:pt x="248226" y="328613"/>
                      <a:pt x="243059" y="328613"/>
                    </a:cubicBezTo>
                    <a:cubicBezTo>
                      <a:pt x="243059" y="328613"/>
                      <a:pt x="243059" y="328613"/>
                      <a:pt x="205596" y="328613"/>
                    </a:cubicBezTo>
                    <a:cubicBezTo>
                      <a:pt x="199138" y="328613"/>
                      <a:pt x="195262" y="324747"/>
                      <a:pt x="195262" y="319593"/>
                    </a:cubicBezTo>
                    <a:cubicBezTo>
                      <a:pt x="195262" y="319593"/>
                      <a:pt x="195262" y="319593"/>
                      <a:pt x="195262" y="235829"/>
                    </a:cubicBezTo>
                    <a:cubicBezTo>
                      <a:pt x="195262" y="220364"/>
                      <a:pt x="208180" y="207478"/>
                      <a:pt x="224973" y="207478"/>
                    </a:cubicBezTo>
                    <a:cubicBezTo>
                      <a:pt x="224973" y="207478"/>
                      <a:pt x="224973" y="207478"/>
                      <a:pt x="255976" y="207478"/>
                    </a:cubicBezTo>
                    <a:cubicBezTo>
                      <a:pt x="255976" y="207478"/>
                      <a:pt x="255976" y="207478"/>
                      <a:pt x="255976" y="145621"/>
                    </a:cubicBezTo>
                    <a:cubicBezTo>
                      <a:pt x="255976" y="126291"/>
                      <a:pt x="271478" y="109538"/>
                      <a:pt x="292147" y="109538"/>
                    </a:cubicBezTo>
                    <a:close/>
                    <a:moveTo>
                      <a:pt x="38473" y="109538"/>
                    </a:moveTo>
                    <a:cubicBezTo>
                      <a:pt x="59391" y="109538"/>
                      <a:pt x="75079" y="126291"/>
                      <a:pt x="75079" y="145621"/>
                    </a:cubicBezTo>
                    <a:cubicBezTo>
                      <a:pt x="75079" y="145621"/>
                      <a:pt x="75079" y="145621"/>
                      <a:pt x="75079" y="207478"/>
                    </a:cubicBezTo>
                    <a:cubicBezTo>
                      <a:pt x="75079" y="207478"/>
                      <a:pt x="75079" y="207478"/>
                      <a:pt x="106456" y="207478"/>
                    </a:cubicBezTo>
                    <a:cubicBezTo>
                      <a:pt x="123451" y="207478"/>
                      <a:pt x="136525" y="220364"/>
                      <a:pt x="136525" y="235829"/>
                    </a:cubicBezTo>
                    <a:cubicBezTo>
                      <a:pt x="136525" y="235829"/>
                      <a:pt x="136525" y="235829"/>
                      <a:pt x="136525" y="319593"/>
                    </a:cubicBezTo>
                    <a:cubicBezTo>
                      <a:pt x="136525" y="324747"/>
                      <a:pt x="132603" y="328613"/>
                      <a:pt x="126066" y="328613"/>
                    </a:cubicBezTo>
                    <a:cubicBezTo>
                      <a:pt x="126066" y="328613"/>
                      <a:pt x="126066" y="328613"/>
                      <a:pt x="88153" y="328613"/>
                    </a:cubicBezTo>
                    <a:cubicBezTo>
                      <a:pt x="82923" y="328613"/>
                      <a:pt x="79001" y="324747"/>
                      <a:pt x="79001" y="319593"/>
                    </a:cubicBezTo>
                    <a:cubicBezTo>
                      <a:pt x="79001" y="319593"/>
                      <a:pt x="79001" y="319593"/>
                      <a:pt x="79001" y="264179"/>
                    </a:cubicBezTo>
                    <a:cubicBezTo>
                      <a:pt x="79001" y="264179"/>
                      <a:pt x="79001" y="264179"/>
                      <a:pt x="37166" y="264179"/>
                    </a:cubicBezTo>
                    <a:cubicBezTo>
                      <a:pt x="18863" y="264179"/>
                      <a:pt x="3175" y="248715"/>
                      <a:pt x="3175" y="229385"/>
                    </a:cubicBezTo>
                    <a:cubicBezTo>
                      <a:pt x="3175" y="229385"/>
                      <a:pt x="3175" y="229385"/>
                      <a:pt x="3175" y="145621"/>
                    </a:cubicBezTo>
                    <a:cubicBezTo>
                      <a:pt x="3175" y="126291"/>
                      <a:pt x="18863" y="109538"/>
                      <a:pt x="38473" y="109538"/>
                    </a:cubicBezTo>
                    <a:close/>
                    <a:moveTo>
                      <a:pt x="160734" y="88900"/>
                    </a:moveTo>
                    <a:cubicBezTo>
                      <a:pt x="160734" y="88900"/>
                      <a:pt x="160734" y="88900"/>
                      <a:pt x="171053" y="88900"/>
                    </a:cubicBezTo>
                    <a:cubicBezTo>
                      <a:pt x="172343" y="88900"/>
                      <a:pt x="173633" y="90195"/>
                      <a:pt x="173633" y="90195"/>
                    </a:cubicBezTo>
                    <a:cubicBezTo>
                      <a:pt x="174923" y="92785"/>
                      <a:pt x="176213" y="94080"/>
                      <a:pt x="174923" y="95375"/>
                    </a:cubicBezTo>
                    <a:cubicBezTo>
                      <a:pt x="174923" y="95375"/>
                      <a:pt x="174923" y="95375"/>
                      <a:pt x="169763" y="103146"/>
                    </a:cubicBezTo>
                    <a:cubicBezTo>
                      <a:pt x="169763" y="103146"/>
                      <a:pt x="169763" y="103146"/>
                      <a:pt x="172343" y="123867"/>
                    </a:cubicBezTo>
                    <a:cubicBezTo>
                      <a:pt x="172343" y="123867"/>
                      <a:pt x="172343" y="123867"/>
                      <a:pt x="167184" y="136818"/>
                    </a:cubicBezTo>
                    <a:cubicBezTo>
                      <a:pt x="167184" y="138113"/>
                      <a:pt x="164604" y="138113"/>
                      <a:pt x="164604" y="136818"/>
                    </a:cubicBezTo>
                    <a:cubicBezTo>
                      <a:pt x="164604" y="136818"/>
                      <a:pt x="164604" y="136818"/>
                      <a:pt x="159444" y="123867"/>
                    </a:cubicBezTo>
                    <a:cubicBezTo>
                      <a:pt x="159444" y="123867"/>
                      <a:pt x="159444" y="123867"/>
                      <a:pt x="162024" y="103146"/>
                    </a:cubicBezTo>
                    <a:cubicBezTo>
                      <a:pt x="162024" y="103146"/>
                      <a:pt x="162024" y="103146"/>
                      <a:pt x="156865" y="95375"/>
                    </a:cubicBezTo>
                    <a:cubicBezTo>
                      <a:pt x="155575" y="94080"/>
                      <a:pt x="156865" y="92785"/>
                      <a:pt x="158155" y="90195"/>
                    </a:cubicBezTo>
                    <a:cubicBezTo>
                      <a:pt x="158155" y="90195"/>
                      <a:pt x="159444" y="88900"/>
                      <a:pt x="160734" y="88900"/>
                    </a:cubicBezTo>
                    <a:close/>
                    <a:moveTo>
                      <a:pt x="136182" y="88900"/>
                    </a:moveTo>
                    <a:cubicBezTo>
                      <a:pt x="137474" y="88900"/>
                      <a:pt x="138766" y="90201"/>
                      <a:pt x="138766" y="91502"/>
                    </a:cubicBezTo>
                    <a:cubicBezTo>
                      <a:pt x="138766" y="91502"/>
                      <a:pt x="138766" y="91502"/>
                      <a:pt x="165893" y="165652"/>
                    </a:cubicBezTo>
                    <a:cubicBezTo>
                      <a:pt x="165893" y="165652"/>
                      <a:pt x="165893" y="165652"/>
                      <a:pt x="193021" y="91502"/>
                    </a:cubicBezTo>
                    <a:cubicBezTo>
                      <a:pt x="193021" y="90201"/>
                      <a:pt x="195605" y="88900"/>
                      <a:pt x="196897" y="90201"/>
                    </a:cubicBezTo>
                    <a:cubicBezTo>
                      <a:pt x="196897" y="90201"/>
                      <a:pt x="196897" y="90201"/>
                      <a:pt x="208523" y="92802"/>
                    </a:cubicBezTo>
                    <a:cubicBezTo>
                      <a:pt x="222733" y="98006"/>
                      <a:pt x="231775" y="111015"/>
                      <a:pt x="231775" y="125325"/>
                    </a:cubicBezTo>
                    <a:cubicBezTo>
                      <a:pt x="231775" y="125325"/>
                      <a:pt x="231775" y="125325"/>
                      <a:pt x="231775" y="176059"/>
                    </a:cubicBezTo>
                    <a:cubicBezTo>
                      <a:pt x="231775" y="179961"/>
                      <a:pt x="229192" y="182563"/>
                      <a:pt x="226608" y="182563"/>
                    </a:cubicBezTo>
                    <a:cubicBezTo>
                      <a:pt x="226608" y="182563"/>
                      <a:pt x="226608" y="182563"/>
                      <a:pt x="105179" y="182563"/>
                    </a:cubicBezTo>
                    <a:cubicBezTo>
                      <a:pt x="102595" y="182563"/>
                      <a:pt x="100012" y="179961"/>
                      <a:pt x="100012" y="176059"/>
                    </a:cubicBezTo>
                    <a:cubicBezTo>
                      <a:pt x="100012" y="176059"/>
                      <a:pt x="100012" y="176059"/>
                      <a:pt x="100012" y="125325"/>
                    </a:cubicBezTo>
                    <a:cubicBezTo>
                      <a:pt x="100012" y="111015"/>
                      <a:pt x="109054" y="98006"/>
                      <a:pt x="123264" y="92802"/>
                    </a:cubicBezTo>
                    <a:cubicBezTo>
                      <a:pt x="123264" y="92802"/>
                      <a:pt x="123264" y="92802"/>
                      <a:pt x="134890" y="90201"/>
                    </a:cubicBezTo>
                    <a:cubicBezTo>
                      <a:pt x="134890" y="88900"/>
                      <a:pt x="134890" y="88900"/>
                      <a:pt x="136182" y="88900"/>
                    </a:cubicBezTo>
                    <a:close/>
                    <a:moveTo>
                      <a:pt x="292100" y="19050"/>
                    </a:moveTo>
                    <a:cubicBezTo>
                      <a:pt x="314019" y="19050"/>
                      <a:pt x="331788" y="36819"/>
                      <a:pt x="331788" y="58738"/>
                    </a:cubicBezTo>
                    <a:cubicBezTo>
                      <a:pt x="331788" y="80657"/>
                      <a:pt x="314019" y="98426"/>
                      <a:pt x="292100" y="98426"/>
                    </a:cubicBezTo>
                    <a:cubicBezTo>
                      <a:pt x="270181" y="98426"/>
                      <a:pt x="252412" y="80657"/>
                      <a:pt x="252412" y="58738"/>
                    </a:cubicBezTo>
                    <a:cubicBezTo>
                      <a:pt x="252412" y="36819"/>
                      <a:pt x="270181" y="19050"/>
                      <a:pt x="292100" y="19050"/>
                    </a:cubicBezTo>
                    <a:close/>
                    <a:moveTo>
                      <a:pt x="39688" y="19050"/>
                    </a:moveTo>
                    <a:cubicBezTo>
                      <a:pt x="61607" y="19050"/>
                      <a:pt x="79376" y="36819"/>
                      <a:pt x="79376" y="58738"/>
                    </a:cubicBezTo>
                    <a:cubicBezTo>
                      <a:pt x="79376" y="80657"/>
                      <a:pt x="61607" y="98426"/>
                      <a:pt x="39688" y="98426"/>
                    </a:cubicBezTo>
                    <a:cubicBezTo>
                      <a:pt x="17769" y="98426"/>
                      <a:pt x="0" y="80657"/>
                      <a:pt x="0" y="58738"/>
                    </a:cubicBezTo>
                    <a:cubicBezTo>
                      <a:pt x="0" y="36819"/>
                      <a:pt x="17769" y="19050"/>
                      <a:pt x="39688" y="19050"/>
                    </a:cubicBezTo>
                    <a:close/>
                    <a:moveTo>
                      <a:pt x="165894" y="0"/>
                    </a:moveTo>
                    <a:cubicBezTo>
                      <a:pt x="187375" y="0"/>
                      <a:pt x="204788" y="17769"/>
                      <a:pt x="204788" y="39688"/>
                    </a:cubicBezTo>
                    <a:cubicBezTo>
                      <a:pt x="204788" y="61607"/>
                      <a:pt x="187375" y="79376"/>
                      <a:pt x="165894" y="79376"/>
                    </a:cubicBezTo>
                    <a:cubicBezTo>
                      <a:pt x="144413" y="79376"/>
                      <a:pt x="127000" y="61607"/>
                      <a:pt x="127000" y="39688"/>
                    </a:cubicBezTo>
                    <a:cubicBezTo>
                      <a:pt x="127000" y="17769"/>
                      <a:pt x="144413" y="0"/>
                      <a:pt x="16589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615" tIns="257615" rIns="257615" bIns="257615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100" kern="1200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872991" y="401149"/>
            <a:ext cx="592657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 目前实现（已通过可访问性测试）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03619" y="873332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CURRENT IMPLEMENT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/>
        </p:nvSpPr>
        <p:spPr>
          <a:xfrm>
            <a:off x="5854700" y="1883046"/>
            <a:ext cx="482600" cy="46764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675" tIns="229675" rIns="229675" bIns="22967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2900" kern="1200"/>
          </a:p>
        </p:txBody>
      </p:sp>
      <p:sp>
        <p:nvSpPr>
          <p:cNvPr id="41" name="文本框 40"/>
          <p:cNvSpPr txBox="1"/>
          <p:nvPr/>
        </p:nvSpPr>
        <p:spPr>
          <a:xfrm>
            <a:off x="872991" y="401149"/>
            <a:ext cx="63115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 目前实现（已通过可访问性测试）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03619" y="873332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CURRENT IMPLEMENT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2311F95-BCA0-4C16-9D29-5FEF6953A2F6}"/>
              </a:ext>
            </a:extLst>
          </p:cNvPr>
          <p:cNvGrpSpPr/>
          <p:nvPr/>
        </p:nvGrpSpPr>
        <p:grpSpPr>
          <a:xfrm>
            <a:off x="856343" y="1357722"/>
            <a:ext cx="8762045" cy="1050647"/>
            <a:chOff x="1096584" y="4161785"/>
            <a:chExt cx="8762045" cy="105064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A91504-55D0-4B54-8C31-6B6DED05BBFE}"/>
                </a:ext>
              </a:extLst>
            </p:cNvPr>
            <p:cNvSpPr/>
            <p:nvPr/>
          </p:nvSpPr>
          <p:spPr>
            <a:xfrm>
              <a:off x="2407668" y="4352721"/>
              <a:ext cx="745096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Ⅱ.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的可视化实时监测数据展示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3"/>
                </a:rPr>
                <a:t>（可拖动鼠标进行缩放）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E70631E-6083-4572-877C-00F44B30AEB6}"/>
                </a:ext>
              </a:extLst>
            </p:cNvPr>
            <p:cNvGrpSpPr/>
            <p:nvPr/>
          </p:nvGrpSpPr>
          <p:grpSpPr>
            <a:xfrm>
              <a:off x="1096584" y="4161785"/>
              <a:ext cx="1050647" cy="1050647"/>
              <a:chOff x="478295" y="4377112"/>
              <a:chExt cx="1050647" cy="1050647"/>
            </a:xfrm>
          </p:grpSpPr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8C42B8E1-3B86-475C-BBF1-F48FF9CB606F}"/>
                  </a:ext>
                </a:extLst>
              </p:cNvPr>
              <p:cNvSpPr/>
              <p:nvPr/>
            </p:nvSpPr>
            <p:spPr>
              <a:xfrm>
                <a:off x="478295" y="4377112"/>
                <a:ext cx="1050647" cy="1050647"/>
              </a:xfrm>
              <a:custGeom>
                <a:avLst/>
                <a:gdLst>
                  <a:gd name="connsiteX0" fmla="*/ 0 w 1316831"/>
                  <a:gd name="connsiteY0" fmla="*/ 658416 h 1316831"/>
                  <a:gd name="connsiteX1" fmla="*/ 658416 w 1316831"/>
                  <a:gd name="connsiteY1" fmla="*/ 0 h 1316831"/>
                  <a:gd name="connsiteX2" fmla="*/ 1316832 w 1316831"/>
                  <a:gd name="connsiteY2" fmla="*/ 658416 h 1316831"/>
                  <a:gd name="connsiteX3" fmla="*/ 658416 w 1316831"/>
                  <a:gd name="connsiteY3" fmla="*/ 1316832 h 1316831"/>
                  <a:gd name="connsiteX4" fmla="*/ 0 w 1316831"/>
                  <a:gd name="connsiteY4" fmla="*/ 658416 h 131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831" h="1316831">
                    <a:moveTo>
                      <a:pt x="0" y="658416"/>
                    </a:moveTo>
                    <a:cubicBezTo>
                      <a:pt x="0" y="294783"/>
                      <a:pt x="294783" y="0"/>
                      <a:pt x="658416" y="0"/>
                    </a:cubicBezTo>
                    <a:cubicBezTo>
                      <a:pt x="1022049" y="0"/>
                      <a:pt x="1316832" y="294783"/>
                      <a:pt x="1316832" y="658416"/>
                    </a:cubicBezTo>
                    <a:cubicBezTo>
                      <a:pt x="1316832" y="1022049"/>
                      <a:pt x="1022049" y="1316832"/>
                      <a:pt x="658416" y="1316832"/>
                    </a:cubicBezTo>
                    <a:cubicBezTo>
                      <a:pt x="294783" y="1316832"/>
                      <a:pt x="0" y="1022049"/>
                      <a:pt x="0" y="6584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9675" tIns="229675" rIns="229675" bIns="229675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900" kern="1200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3159C0A5-C38F-4DBB-B301-56E2CC95E650}"/>
                  </a:ext>
                </a:extLst>
              </p:cNvPr>
              <p:cNvSpPr/>
              <p:nvPr/>
            </p:nvSpPr>
            <p:spPr>
              <a:xfrm>
                <a:off x="762318" y="4723443"/>
                <a:ext cx="482600" cy="357984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9675" tIns="229675" rIns="229675" bIns="229675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900" kern="1200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FD17F7B-BF94-4A81-9345-E935D9D9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988" y="4382701"/>
            <a:ext cx="7873131" cy="23397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E5A415-5089-4A19-B426-C4CAE3FC3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989" y="2053580"/>
            <a:ext cx="7873130" cy="21989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71C1D9-900A-408C-B19A-31AB18838985}"/>
              </a:ext>
            </a:extLst>
          </p:cNvPr>
          <p:cNvSpPr txBox="1"/>
          <p:nvPr/>
        </p:nvSpPr>
        <p:spPr>
          <a:xfrm>
            <a:off x="9854793" y="3136612"/>
            <a:ext cx="191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长时间段总体变化趋势图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E087E9-F1FD-40D8-81E6-2836508E7F62}"/>
              </a:ext>
            </a:extLst>
          </p:cNvPr>
          <p:cNvSpPr txBox="1"/>
          <p:nvPr/>
        </p:nvSpPr>
        <p:spPr>
          <a:xfrm>
            <a:off x="9781759" y="5355254"/>
            <a:ext cx="205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以</a:t>
            </a:r>
            <a:r>
              <a:rPr lang="en-US" altLang="zh-CN" sz="1600" dirty="0"/>
              <a:t>1s</a:t>
            </a:r>
            <a:r>
              <a:rPr lang="zh-CN" altLang="en-US" sz="1600" dirty="0"/>
              <a:t>为单位的</a:t>
            </a:r>
            <a:r>
              <a:rPr lang="en-US" altLang="zh-CN" sz="1600" dirty="0"/>
              <a:t>PING</a:t>
            </a:r>
            <a:r>
              <a:rPr lang="zh-CN" altLang="en-US" sz="1600" dirty="0"/>
              <a:t>检验结果显示</a:t>
            </a:r>
          </a:p>
        </p:txBody>
      </p:sp>
    </p:spTree>
    <p:extLst>
      <p:ext uri="{BB962C8B-B14F-4D97-AF65-F5344CB8AC3E}">
        <p14:creationId xmlns:p14="http://schemas.microsoft.com/office/powerpoint/2010/main" val="35252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ŝḷîḓé-Freeform: Shape 2"/>
          <p:cNvSpPr>
            <a:spLocks/>
          </p:cNvSpPr>
          <p:nvPr/>
        </p:nvSpPr>
        <p:spPr bwMode="auto">
          <a:xfrm>
            <a:off x="1277225" y="1621892"/>
            <a:ext cx="1292870" cy="1284056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8" y="0"/>
                </a:moveTo>
                <a:cubicBezTo>
                  <a:pt x="7321" y="0"/>
                  <a:pt x="4802" y="1061"/>
                  <a:pt x="2881" y="3185"/>
                </a:cubicBezTo>
                <a:cubicBezTo>
                  <a:pt x="-961" y="7433"/>
                  <a:pt x="-961" y="14319"/>
                  <a:pt x="2881" y="18566"/>
                </a:cubicBezTo>
                <a:cubicBezTo>
                  <a:pt x="4162" y="19983"/>
                  <a:pt x="5714" y="20915"/>
                  <a:pt x="7349" y="21387"/>
                </a:cubicBezTo>
                <a:cubicBezTo>
                  <a:pt x="7502" y="20105"/>
                  <a:pt x="7606" y="18839"/>
                  <a:pt x="7040" y="17627"/>
                </a:cubicBezTo>
                <a:cubicBezTo>
                  <a:pt x="6734" y="16971"/>
                  <a:pt x="6508" y="15994"/>
                  <a:pt x="6456" y="15252"/>
                </a:cubicBezTo>
                <a:cubicBezTo>
                  <a:pt x="6401" y="14476"/>
                  <a:pt x="6337" y="13689"/>
                  <a:pt x="6443" y="12919"/>
                </a:cubicBezTo>
                <a:cubicBezTo>
                  <a:pt x="6519" y="12364"/>
                  <a:pt x="6597" y="11933"/>
                  <a:pt x="7092" y="11661"/>
                </a:cubicBezTo>
                <a:cubicBezTo>
                  <a:pt x="7371" y="11509"/>
                  <a:pt x="7879" y="11601"/>
                  <a:pt x="7981" y="11271"/>
                </a:cubicBezTo>
                <a:cubicBezTo>
                  <a:pt x="8218" y="10496"/>
                  <a:pt x="8931" y="10470"/>
                  <a:pt x="9550" y="10696"/>
                </a:cubicBezTo>
                <a:cubicBezTo>
                  <a:pt x="9537" y="9892"/>
                  <a:pt x="10640" y="9462"/>
                  <a:pt x="11187" y="9814"/>
                </a:cubicBezTo>
                <a:cubicBezTo>
                  <a:pt x="11217" y="8792"/>
                  <a:pt x="11241" y="7794"/>
                  <a:pt x="11299" y="6770"/>
                </a:cubicBezTo>
                <a:cubicBezTo>
                  <a:pt x="11331" y="6199"/>
                  <a:pt x="11040" y="4873"/>
                  <a:pt x="11691" y="4630"/>
                </a:cubicBezTo>
                <a:cubicBezTo>
                  <a:pt x="12334" y="4389"/>
                  <a:pt x="12636" y="5057"/>
                  <a:pt x="12665" y="5661"/>
                </a:cubicBezTo>
                <a:cubicBezTo>
                  <a:pt x="12687" y="6109"/>
                  <a:pt x="12630" y="6559"/>
                  <a:pt x="12621" y="7008"/>
                </a:cubicBezTo>
                <a:cubicBezTo>
                  <a:pt x="12615" y="7348"/>
                  <a:pt x="12656" y="7708"/>
                  <a:pt x="12632" y="8051"/>
                </a:cubicBezTo>
                <a:cubicBezTo>
                  <a:pt x="12567" y="8966"/>
                  <a:pt x="12574" y="9833"/>
                  <a:pt x="12541" y="10751"/>
                </a:cubicBezTo>
                <a:cubicBezTo>
                  <a:pt x="12523" y="11234"/>
                  <a:pt x="12603" y="11706"/>
                  <a:pt x="12603" y="12187"/>
                </a:cubicBezTo>
                <a:cubicBezTo>
                  <a:pt x="12603" y="12720"/>
                  <a:pt x="12787" y="12862"/>
                  <a:pt x="13052" y="13278"/>
                </a:cubicBezTo>
                <a:cubicBezTo>
                  <a:pt x="13598" y="14135"/>
                  <a:pt x="13067" y="14687"/>
                  <a:pt x="12834" y="15484"/>
                </a:cubicBezTo>
                <a:cubicBezTo>
                  <a:pt x="12622" y="16211"/>
                  <a:pt x="12162" y="16649"/>
                  <a:pt x="11725" y="17205"/>
                </a:cubicBezTo>
                <a:cubicBezTo>
                  <a:pt x="11085" y="18018"/>
                  <a:pt x="11420" y="19826"/>
                  <a:pt x="11447" y="20807"/>
                </a:cubicBezTo>
                <a:cubicBezTo>
                  <a:pt x="11454" y="21060"/>
                  <a:pt x="11442" y="21335"/>
                  <a:pt x="11436" y="21600"/>
                </a:cubicBezTo>
                <a:cubicBezTo>
                  <a:pt x="13398" y="21244"/>
                  <a:pt x="15284" y="20239"/>
                  <a:pt x="16796" y="18566"/>
                </a:cubicBezTo>
                <a:cubicBezTo>
                  <a:pt x="20638" y="14319"/>
                  <a:pt x="20638" y="7433"/>
                  <a:pt x="16796" y="3185"/>
                </a:cubicBezTo>
                <a:cubicBezTo>
                  <a:pt x="14875" y="1061"/>
                  <a:pt x="12356" y="0"/>
                  <a:pt x="98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ŝḷîḓé-Freeform: Shape 5"/>
          <p:cNvSpPr>
            <a:spLocks/>
          </p:cNvSpPr>
          <p:nvPr/>
        </p:nvSpPr>
        <p:spPr bwMode="auto">
          <a:xfrm>
            <a:off x="1277225" y="3296810"/>
            <a:ext cx="1292870" cy="1284056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40" y="0"/>
                </a:moveTo>
                <a:cubicBezTo>
                  <a:pt x="7322" y="0"/>
                  <a:pt x="4802" y="1061"/>
                  <a:pt x="2881" y="3185"/>
                </a:cubicBezTo>
                <a:cubicBezTo>
                  <a:pt x="-961" y="7432"/>
                  <a:pt x="-961" y="14317"/>
                  <a:pt x="2881" y="18564"/>
                </a:cubicBezTo>
                <a:cubicBezTo>
                  <a:pt x="4403" y="20245"/>
                  <a:pt x="6299" y="21250"/>
                  <a:pt x="8273" y="21599"/>
                </a:cubicBezTo>
                <a:cubicBezTo>
                  <a:pt x="8280" y="21196"/>
                  <a:pt x="8288" y="20786"/>
                  <a:pt x="8291" y="20399"/>
                </a:cubicBezTo>
                <a:cubicBezTo>
                  <a:pt x="8298" y="19449"/>
                  <a:pt x="7895" y="18952"/>
                  <a:pt x="7454" y="18205"/>
                </a:cubicBezTo>
                <a:cubicBezTo>
                  <a:pt x="7100" y="17604"/>
                  <a:pt x="7030" y="16970"/>
                  <a:pt x="6909" y="16284"/>
                </a:cubicBezTo>
                <a:cubicBezTo>
                  <a:pt x="6776" y="15533"/>
                  <a:pt x="6599" y="14888"/>
                  <a:pt x="6753" y="14112"/>
                </a:cubicBezTo>
                <a:cubicBezTo>
                  <a:pt x="6887" y="13434"/>
                  <a:pt x="7281" y="13322"/>
                  <a:pt x="7787" y="13110"/>
                </a:cubicBezTo>
                <a:cubicBezTo>
                  <a:pt x="7554" y="12673"/>
                  <a:pt x="7406" y="12140"/>
                  <a:pt x="7790" y="11734"/>
                </a:cubicBezTo>
                <a:cubicBezTo>
                  <a:pt x="8060" y="11449"/>
                  <a:pt x="8680" y="11481"/>
                  <a:pt x="8951" y="11734"/>
                </a:cubicBezTo>
                <a:cubicBezTo>
                  <a:pt x="8952" y="10799"/>
                  <a:pt x="8650" y="9866"/>
                  <a:pt x="8398" y="8977"/>
                </a:cubicBezTo>
                <a:cubicBezTo>
                  <a:pt x="8241" y="8425"/>
                  <a:pt x="8213" y="7832"/>
                  <a:pt x="8068" y="7277"/>
                </a:cubicBezTo>
                <a:cubicBezTo>
                  <a:pt x="7963" y="6878"/>
                  <a:pt x="7786" y="6442"/>
                  <a:pt x="7764" y="6025"/>
                </a:cubicBezTo>
                <a:cubicBezTo>
                  <a:pt x="7707" y="4971"/>
                  <a:pt x="8821" y="5095"/>
                  <a:pt x="9034" y="6016"/>
                </a:cubicBezTo>
                <a:cubicBezTo>
                  <a:pt x="9248" y="6940"/>
                  <a:pt x="9675" y="8095"/>
                  <a:pt x="9790" y="9038"/>
                </a:cubicBezTo>
                <a:cubicBezTo>
                  <a:pt x="9832" y="9377"/>
                  <a:pt x="10225" y="11269"/>
                  <a:pt x="10518" y="11269"/>
                </a:cubicBezTo>
                <a:cubicBezTo>
                  <a:pt x="11000" y="11269"/>
                  <a:pt x="11177" y="9653"/>
                  <a:pt x="11285" y="9325"/>
                </a:cubicBezTo>
                <a:cubicBezTo>
                  <a:pt x="11460" y="8791"/>
                  <a:pt x="11555" y="8186"/>
                  <a:pt x="11596" y="7616"/>
                </a:cubicBezTo>
                <a:cubicBezTo>
                  <a:pt x="11626" y="7204"/>
                  <a:pt x="11663" y="6834"/>
                  <a:pt x="11804" y="6450"/>
                </a:cubicBezTo>
                <a:cubicBezTo>
                  <a:pt x="12132" y="5554"/>
                  <a:pt x="12881" y="5794"/>
                  <a:pt x="12976" y="6728"/>
                </a:cubicBezTo>
                <a:cubicBezTo>
                  <a:pt x="13032" y="7273"/>
                  <a:pt x="12812" y="7796"/>
                  <a:pt x="12776" y="8337"/>
                </a:cubicBezTo>
                <a:cubicBezTo>
                  <a:pt x="12740" y="8882"/>
                  <a:pt x="12629" y="9500"/>
                  <a:pt x="12459" y="10026"/>
                </a:cubicBezTo>
                <a:cubicBezTo>
                  <a:pt x="12320" y="10457"/>
                  <a:pt x="12422" y="10912"/>
                  <a:pt x="12334" y="11364"/>
                </a:cubicBezTo>
                <a:cubicBezTo>
                  <a:pt x="12243" y="11837"/>
                  <a:pt x="12155" y="12146"/>
                  <a:pt x="12267" y="12628"/>
                </a:cubicBezTo>
                <a:cubicBezTo>
                  <a:pt x="12513" y="13688"/>
                  <a:pt x="12427" y="14900"/>
                  <a:pt x="12454" y="15850"/>
                </a:cubicBezTo>
                <a:cubicBezTo>
                  <a:pt x="12478" y="16701"/>
                  <a:pt x="12402" y="17232"/>
                  <a:pt x="12215" y="18058"/>
                </a:cubicBezTo>
                <a:cubicBezTo>
                  <a:pt x="11974" y="19124"/>
                  <a:pt x="12145" y="20145"/>
                  <a:pt x="12111" y="21258"/>
                </a:cubicBezTo>
                <a:cubicBezTo>
                  <a:pt x="12109" y="21322"/>
                  <a:pt x="12110" y="21381"/>
                  <a:pt x="12108" y="21444"/>
                </a:cubicBezTo>
                <a:cubicBezTo>
                  <a:pt x="13826" y="20996"/>
                  <a:pt x="15456" y="20044"/>
                  <a:pt x="16796" y="18564"/>
                </a:cubicBezTo>
                <a:cubicBezTo>
                  <a:pt x="20638" y="14317"/>
                  <a:pt x="20639" y="7432"/>
                  <a:pt x="16796" y="3185"/>
                </a:cubicBezTo>
                <a:cubicBezTo>
                  <a:pt x="14875" y="1061"/>
                  <a:pt x="12358" y="0"/>
                  <a:pt x="98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ŝḷîḓé-Freeform: Shape 8"/>
          <p:cNvSpPr>
            <a:spLocks/>
          </p:cNvSpPr>
          <p:nvPr/>
        </p:nvSpPr>
        <p:spPr bwMode="auto">
          <a:xfrm>
            <a:off x="1321412" y="5063495"/>
            <a:ext cx="1292870" cy="1281852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40" y="0"/>
                </a:moveTo>
                <a:cubicBezTo>
                  <a:pt x="7322" y="0"/>
                  <a:pt x="4802" y="1063"/>
                  <a:pt x="2881" y="3190"/>
                </a:cubicBezTo>
                <a:cubicBezTo>
                  <a:pt x="-961" y="7445"/>
                  <a:pt x="-961" y="14344"/>
                  <a:pt x="2881" y="18598"/>
                </a:cubicBezTo>
                <a:cubicBezTo>
                  <a:pt x="4337" y="20210"/>
                  <a:pt x="6134" y="21209"/>
                  <a:pt x="8016" y="21600"/>
                </a:cubicBezTo>
                <a:cubicBezTo>
                  <a:pt x="8154" y="20857"/>
                  <a:pt x="8137" y="20064"/>
                  <a:pt x="8049" y="19309"/>
                </a:cubicBezTo>
                <a:cubicBezTo>
                  <a:pt x="7981" y="18720"/>
                  <a:pt x="7552" y="18189"/>
                  <a:pt x="7389" y="17614"/>
                </a:cubicBezTo>
                <a:cubicBezTo>
                  <a:pt x="7066" y="16467"/>
                  <a:pt x="6898" y="15510"/>
                  <a:pt x="6898" y="14297"/>
                </a:cubicBezTo>
                <a:cubicBezTo>
                  <a:pt x="6898" y="13719"/>
                  <a:pt x="6390" y="12905"/>
                  <a:pt x="7171" y="12234"/>
                </a:cubicBezTo>
                <a:cubicBezTo>
                  <a:pt x="7405" y="12033"/>
                  <a:pt x="7717" y="12156"/>
                  <a:pt x="7748" y="11802"/>
                </a:cubicBezTo>
                <a:cubicBezTo>
                  <a:pt x="7766" y="11598"/>
                  <a:pt x="7754" y="11382"/>
                  <a:pt x="7709" y="11184"/>
                </a:cubicBezTo>
                <a:cubicBezTo>
                  <a:pt x="7551" y="10484"/>
                  <a:pt x="7369" y="9823"/>
                  <a:pt x="7288" y="9106"/>
                </a:cubicBezTo>
                <a:cubicBezTo>
                  <a:pt x="7219" y="8496"/>
                  <a:pt x="7152" y="7823"/>
                  <a:pt x="7018" y="7227"/>
                </a:cubicBezTo>
                <a:cubicBezTo>
                  <a:pt x="6929" y="6833"/>
                  <a:pt x="6938" y="5868"/>
                  <a:pt x="7574" y="6099"/>
                </a:cubicBezTo>
                <a:cubicBezTo>
                  <a:pt x="8112" y="6295"/>
                  <a:pt x="8202" y="7091"/>
                  <a:pt x="8237" y="7613"/>
                </a:cubicBezTo>
                <a:cubicBezTo>
                  <a:pt x="8321" y="8873"/>
                  <a:pt x="8637" y="10157"/>
                  <a:pt x="9011" y="11356"/>
                </a:cubicBezTo>
                <a:cubicBezTo>
                  <a:pt x="9365" y="11088"/>
                  <a:pt x="9136" y="10567"/>
                  <a:pt x="9154" y="10200"/>
                </a:cubicBezTo>
                <a:cubicBezTo>
                  <a:pt x="9177" y="9704"/>
                  <a:pt x="9200" y="9216"/>
                  <a:pt x="9232" y="8724"/>
                </a:cubicBezTo>
                <a:cubicBezTo>
                  <a:pt x="9272" y="8096"/>
                  <a:pt x="9103" y="7497"/>
                  <a:pt x="9193" y="6859"/>
                </a:cubicBezTo>
                <a:cubicBezTo>
                  <a:pt x="9254" y="6428"/>
                  <a:pt x="9119" y="5797"/>
                  <a:pt x="9432" y="5449"/>
                </a:cubicBezTo>
                <a:cubicBezTo>
                  <a:pt x="9728" y="5121"/>
                  <a:pt x="10265" y="5332"/>
                  <a:pt x="10372" y="5757"/>
                </a:cubicBezTo>
                <a:cubicBezTo>
                  <a:pt x="10522" y="6349"/>
                  <a:pt x="10388" y="7074"/>
                  <a:pt x="10370" y="7676"/>
                </a:cubicBezTo>
                <a:cubicBezTo>
                  <a:pt x="10349" y="8368"/>
                  <a:pt x="10560" y="9005"/>
                  <a:pt x="10560" y="9696"/>
                </a:cubicBezTo>
                <a:cubicBezTo>
                  <a:pt x="10560" y="10149"/>
                  <a:pt x="10351" y="10721"/>
                  <a:pt x="10609" y="11135"/>
                </a:cubicBezTo>
                <a:cubicBezTo>
                  <a:pt x="11006" y="10952"/>
                  <a:pt x="10975" y="10063"/>
                  <a:pt x="11079" y="9653"/>
                </a:cubicBezTo>
                <a:cubicBezTo>
                  <a:pt x="11169" y="9299"/>
                  <a:pt x="11287" y="9000"/>
                  <a:pt x="11337" y="8629"/>
                </a:cubicBezTo>
                <a:cubicBezTo>
                  <a:pt x="11370" y="8376"/>
                  <a:pt x="11464" y="8074"/>
                  <a:pt x="11464" y="7791"/>
                </a:cubicBezTo>
                <a:cubicBezTo>
                  <a:pt x="11464" y="7264"/>
                  <a:pt x="11488" y="6489"/>
                  <a:pt x="11843" y="6071"/>
                </a:cubicBezTo>
                <a:cubicBezTo>
                  <a:pt x="12136" y="5726"/>
                  <a:pt x="12824" y="5844"/>
                  <a:pt x="12916" y="6347"/>
                </a:cubicBezTo>
                <a:cubicBezTo>
                  <a:pt x="13046" y="7049"/>
                  <a:pt x="12637" y="7834"/>
                  <a:pt x="12597" y="8539"/>
                </a:cubicBezTo>
                <a:cubicBezTo>
                  <a:pt x="12556" y="9246"/>
                  <a:pt x="12525" y="9868"/>
                  <a:pt x="12308" y="10551"/>
                </a:cubicBezTo>
                <a:cubicBezTo>
                  <a:pt x="11919" y="11778"/>
                  <a:pt x="12431" y="13033"/>
                  <a:pt x="12225" y="14280"/>
                </a:cubicBezTo>
                <a:cubicBezTo>
                  <a:pt x="12091" y="15095"/>
                  <a:pt x="12382" y="15825"/>
                  <a:pt x="12256" y="16699"/>
                </a:cubicBezTo>
                <a:cubicBezTo>
                  <a:pt x="12204" y="17063"/>
                  <a:pt x="12041" y="17402"/>
                  <a:pt x="11916" y="17744"/>
                </a:cubicBezTo>
                <a:cubicBezTo>
                  <a:pt x="11833" y="17969"/>
                  <a:pt x="11607" y="18118"/>
                  <a:pt x="11607" y="18363"/>
                </a:cubicBezTo>
                <a:cubicBezTo>
                  <a:pt x="11607" y="19161"/>
                  <a:pt x="11789" y="19938"/>
                  <a:pt x="11781" y="20728"/>
                </a:cubicBezTo>
                <a:cubicBezTo>
                  <a:pt x="11778" y="21016"/>
                  <a:pt x="11753" y="21300"/>
                  <a:pt x="11734" y="21585"/>
                </a:cubicBezTo>
                <a:cubicBezTo>
                  <a:pt x="13589" y="21184"/>
                  <a:pt x="15359" y="20189"/>
                  <a:pt x="16796" y="18598"/>
                </a:cubicBezTo>
                <a:cubicBezTo>
                  <a:pt x="20638" y="14344"/>
                  <a:pt x="20638" y="7445"/>
                  <a:pt x="16796" y="3190"/>
                </a:cubicBezTo>
                <a:cubicBezTo>
                  <a:pt x="14875" y="1063"/>
                  <a:pt x="12358" y="0"/>
                  <a:pt x="98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3093230" y="1496345"/>
            <a:ext cx="7982696" cy="1428689"/>
            <a:chOff x="7385698" y="3306671"/>
            <a:chExt cx="3446718" cy="1428689"/>
          </a:xfrm>
        </p:grpSpPr>
        <p:sp>
          <p:nvSpPr>
            <p:cNvPr id="9" name="矩形 8"/>
            <p:cNvSpPr/>
            <p:nvPr/>
          </p:nvSpPr>
          <p:spPr>
            <a:xfrm>
              <a:off x="7430643" y="3711746"/>
              <a:ext cx="3401773" cy="10236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+mn-ea"/>
                </a:rPr>
                <a:t>       解决了</a:t>
              </a:r>
              <a:r>
                <a:rPr lang="zh-CN" altLang="en-US" sz="1400" b="1" dirty="0">
                  <a:solidFill>
                    <a:srgbClr val="FF0000"/>
                  </a:solidFill>
                  <a:latin typeface="+mn-ea"/>
                </a:rPr>
                <a:t>传统</a:t>
              </a:r>
              <a:r>
                <a:rPr lang="zh-CN" altLang="en-US" sz="1400" dirty="0">
                  <a:latin typeface="+mn-ea"/>
                </a:rPr>
                <a:t>的“</a:t>
              </a:r>
              <a:r>
                <a:rPr lang="zh-CN" altLang="en-US" sz="1400" b="1" dirty="0">
                  <a:solidFill>
                    <a:srgbClr val="FF0000"/>
                  </a:solidFill>
                  <a:latin typeface="+mn-ea"/>
                </a:rPr>
                <a:t>封闭式管理</a:t>
              </a:r>
              <a:r>
                <a:rPr lang="zh-CN" altLang="en-US" sz="1400" dirty="0">
                  <a:latin typeface="+mn-ea"/>
                </a:rPr>
                <a:t>才能精确统计”的</a:t>
              </a:r>
              <a:r>
                <a:rPr lang="zh-CN" altLang="en-US" sz="1400" b="1" dirty="0">
                  <a:solidFill>
                    <a:srgbClr val="FF0000"/>
                  </a:solidFill>
                  <a:latin typeface="+mn-ea"/>
                </a:rPr>
                <a:t>痛点</a:t>
              </a:r>
              <a:r>
                <a:rPr lang="zh-CN" altLang="en-US" sz="1400" dirty="0">
                  <a:latin typeface="+mn-ea"/>
                </a:rPr>
                <a:t>，通过子网接入设备的动态变化实现开放区域的实时监控。</a:t>
              </a:r>
              <a:r>
                <a:rPr lang="en-US" altLang="zh-CN" sz="1400" dirty="0">
                  <a:latin typeface="Timess New Roman"/>
                </a:rPr>
                <a:t>PDBSN</a:t>
              </a:r>
              <a:r>
                <a:rPr lang="zh-CN" altLang="en-US" sz="1400" dirty="0">
                  <a:latin typeface="Timess New Roman"/>
                </a:rPr>
                <a:t>使得校园中对食堂、操场等开放、半开放区域人员的聚集情况分析变为了可能。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385698" y="3306671"/>
              <a:ext cx="905371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>
                  <a:latin typeface="+mn-ea"/>
                </a:rPr>
                <a:t>Openness  </a:t>
              </a:r>
              <a:r>
                <a:rPr lang="zh-CN" altLang="en-US" sz="1600" b="1" dirty="0">
                  <a:latin typeface="+mn-ea"/>
                </a:rPr>
                <a:t>开放性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97325" y="5139122"/>
            <a:ext cx="7878601" cy="1112782"/>
            <a:chOff x="7483989" y="3416082"/>
            <a:chExt cx="2214427" cy="1112782"/>
          </a:xfrm>
        </p:grpSpPr>
        <p:sp>
          <p:nvSpPr>
            <p:cNvPr id="12" name="矩形 11"/>
            <p:cNvSpPr/>
            <p:nvPr/>
          </p:nvSpPr>
          <p:spPr>
            <a:xfrm>
              <a:off x="7483989" y="3828288"/>
              <a:ext cx="2214427" cy="7005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+mn-ea"/>
                </a:rPr>
                <a:t>       </a:t>
              </a:r>
              <a:r>
                <a:rPr lang="zh-CN" altLang="en-US" sz="1400" dirty="0">
                  <a:latin typeface="+mn-ea"/>
                </a:rPr>
                <a:t>由于本技术基于子网连接设备数的获取和实时监测，理论上可</a:t>
              </a:r>
              <a:r>
                <a:rPr lang="zh-CN" altLang="en-US" sz="1400" dirty="0">
                  <a:solidFill>
                    <a:srgbClr val="7030A0"/>
                  </a:solidFill>
                  <a:latin typeface="+mn-ea"/>
                </a:rPr>
                <a:t>应用于任何包含子网结构的</a:t>
              </a:r>
              <a:r>
                <a:rPr lang="zh-CN" altLang="en-US" sz="1400" dirty="0">
                  <a:latin typeface="+mn-ea"/>
                </a:rPr>
                <a:t>，易于接入的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</a:rPr>
                <a:t>局域网</a:t>
              </a:r>
              <a:r>
                <a:rPr lang="zh-CN" altLang="en-US" sz="1400" dirty="0">
                  <a:latin typeface="+mn-ea"/>
                </a:rPr>
                <a:t>中。例如应用在医院、商场等半开放场所的局域网上，实现对场内人流的实时监测。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483989" y="3416082"/>
              <a:ext cx="2050552" cy="6582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latin typeface="+mn-ea"/>
                </a:rPr>
                <a:t>Portability  </a:t>
              </a:r>
              <a:r>
                <a:rPr lang="zh-CN" altLang="en-US" sz="1600" b="1" dirty="0">
                  <a:latin typeface="+mn-ea"/>
                </a:rPr>
                <a:t>可移植性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97324" y="3348428"/>
            <a:ext cx="7809852" cy="1063368"/>
            <a:chOff x="7476340" y="3369727"/>
            <a:chExt cx="7580255" cy="1063368"/>
          </a:xfrm>
        </p:grpSpPr>
        <p:sp>
          <p:nvSpPr>
            <p:cNvPr id="15" name="矩形 14"/>
            <p:cNvSpPr/>
            <p:nvPr/>
          </p:nvSpPr>
          <p:spPr>
            <a:xfrm>
              <a:off x="7476341" y="3732519"/>
              <a:ext cx="7580254" cy="7005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+mn-ea"/>
                </a:rPr>
                <a:t>      </a:t>
              </a:r>
              <a:r>
                <a:rPr lang="zh-CN" altLang="en-US" sz="1400" dirty="0">
                  <a:latin typeface="+mn-ea"/>
                </a:rPr>
                <a:t>传统的人流监测依赖于刷卡、登记等方式，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</a:rPr>
                <a:t>效率低且难以动态追踪</a:t>
              </a:r>
              <a:r>
                <a:rPr lang="zh-CN" altLang="en-US" sz="1400" dirty="0">
                  <a:latin typeface="+mn-ea"/>
                </a:rPr>
                <a:t>。本技术通过对网络</a:t>
              </a:r>
              <a:r>
                <a:rPr lang="zh-CN" altLang="en-US" sz="1400" b="1" dirty="0">
                  <a:solidFill>
                    <a:srgbClr val="7030A0"/>
                  </a:solidFill>
                  <a:latin typeface="+mn-ea"/>
                </a:rPr>
                <a:t>定期、高频</a:t>
              </a:r>
              <a:r>
                <a:rPr lang="zh-CN" altLang="en-US" sz="1400" dirty="0">
                  <a:latin typeface="+mn-ea"/>
                </a:rPr>
                <a:t>的连通性测试，实现更加精准的监测，也大大增加了监测的流动性。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476340" y="3369727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latin typeface="+mn-ea"/>
                </a:rPr>
                <a:t>Flexibility  </a:t>
              </a:r>
              <a:r>
                <a:rPr lang="zh-CN" altLang="en-US" sz="1600" b="1" dirty="0">
                  <a:latin typeface="+mn-ea"/>
                </a:rPr>
                <a:t>流动性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项目亮点 </a:t>
            </a:r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—— </a:t>
            </a:r>
            <a:r>
              <a:rPr lang="en-US" altLang="zh-CN" sz="2800" b="1" dirty="0">
                <a:latin typeface="Timess New Roman"/>
                <a:ea typeface="+mj-ea"/>
                <a:cs typeface="经典综艺体简" panose="02010609000101010101" pitchFamily="49" charset="-122"/>
              </a:rPr>
              <a:t>OFP</a:t>
            </a:r>
            <a:endParaRPr lang="zh-CN" altLang="en-US" sz="2800" b="1" dirty="0">
              <a:latin typeface="Timess New Roman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PROJECT HIGHLIGHTS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252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4751657" y="2296024"/>
            <a:ext cx="2590800" cy="2828770"/>
            <a:chOff x="4870315" y="2376068"/>
            <a:chExt cx="2451372" cy="2676535"/>
          </a:xfrm>
        </p:grpSpPr>
        <p:sp>
          <p:nvSpPr>
            <p:cNvPr id="28" name="îṣļîḑé-Freeform: Shape 31"/>
            <p:cNvSpPr/>
            <p:nvPr/>
          </p:nvSpPr>
          <p:spPr>
            <a:xfrm>
              <a:off x="5609288" y="3644074"/>
              <a:ext cx="971845" cy="140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4822" y="7771"/>
                  </a:moveTo>
                  <a:cubicBezTo>
                    <a:pt x="16702" y="9581"/>
                    <a:pt x="18651" y="11912"/>
                    <a:pt x="18041" y="14344"/>
                  </a:cubicBezTo>
                  <a:cubicBezTo>
                    <a:pt x="17605" y="16684"/>
                    <a:pt x="14610" y="19126"/>
                    <a:pt x="10611" y="19050"/>
                  </a:cubicBezTo>
                  <a:cubicBezTo>
                    <a:pt x="6612" y="19126"/>
                    <a:pt x="3617" y="16684"/>
                    <a:pt x="3181" y="14344"/>
                  </a:cubicBezTo>
                  <a:cubicBezTo>
                    <a:pt x="2572" y="11912"/>
                    <a:pt x="4521" y="9581"/>
                    <a:pt x="6401" y="7771"/>
                  </a:cubicBezTo>
                  <a:cubicBezTo>
                    <a:pt x="8423" y="5931"/>
                    <a:pt x="9579" y="4382"/>
                    <a:pt x="10089" y="3222"/>
                  </a:cubicBezTo>
                  <a:cubicBezTo>
                    <a:pt x="10624" y="2075"/>
                    <a:pt x="10514" y="1317"/>
                    <a:pt x="10611" y="1341"/>
                  </a:cubicBezTo>
                  <a:cubicBezTo>
                    <a:pt x="10708" y="1317"/>
                    <a:pt x="10598" y="2075"/>
                    <a:pt x="11134" y="3222"/>
                  </a:cubicBezTo>
                  <a:cubicBezTo>
                    <a:pt x="11644" y="4382"/>
                    <a:pt x="12800" y="5931"/>
                    <a:pt x="14822" y="7771"/>
                  </a:cubicBezTo>
                  <a:close/>
                  <a:moveTo>
                    <a:pt x="5485" y="7186"/>
                  </a:moveTo>
                  <a:cubicBezTo>
                    <a:pt x="4088" y="8206"/>
                    <a:pt x="2558" y="9222"/>
                    <a:pt x="1493" y="10503"/>
                  </a:cubicBezTo>
                  <a:cubicBezTo>
                    <a:pt x="420" y="11765"/>
                    <a:pt x="-189" y="13292"/>
                    <a:pt x="53" y="14894"/>
                  </a:cubicBezTo>
                  <a:cubicBezTo>
                    <a:pt x="278" y="16485"/>
                    <a:pt x="1353" y="18151"/>
                    <a:pt x="3244" y="19431"/>
                  </a:cubicBezTo>
                  <a:cubicBezTo>
                    <a:pt x="5108" y="20707"/>
                    <a:pt x="7786" y="21598"/>
                    <a:pt x="10611" y="21559"/>
                  </a:cubicBezTo>
                  <a:cubicBezTo>
                    <a:pt x="13436" y="21598"/>
                    <a:pt x="16115" y="20707"/>
                    <a:pt x="17979" y="19431"/>
                  </a:cubicBezTo>
                  <a:cubicBezTo>
                    <a:pt x="19869" y="18150"/>
                    <a:pt x="20944" y="16485"/>
                    <a:pt x="21169" y="14894"/>
                  </a:cubicBezTo>
                  <a:cubicBezTo>
                    <a:pt x="21411" y="13292"/>
                    <a:pt x="20803" y="11765"/>
                    <a:pt x="19729" y="10502"/>
                  </a:cubicBezTo>
                  <a:cubicBezTo>
                    <a:pt x="18664" y="9222"/>
                    <a:pt x="17134" y="8205"/>
                    <a:pt x="15737" y="7186"/>
                  </a:cubicBezTo>
                  <a:cubicBezTo>
                    <a:pt x="12805" y="5267"/>
                    <a:pt x="11324" y="3571"/>
                    <a:pt x="10914" y="2188"/>
                  </a:cubicBezTo>
                  <a:cubicBezTo>
                    <a:pt x="10501" y="805"/>
                    <a:pt x="10645" y="-2"/>
                    <a:pt x="10611" y="0"/>
                  </a:cubicBezTo>
                  <a:cubicBezTo>
                    <a:pt x="10578" y="-2"/>
                    <a:pt x="10721" y="805"/>
                    <a:pt x="10296" y="2182"/>
                  </a:cubicBezTo>
                  <a:cubicBezTo>
                    <a:pt x="9898" y="3571"/>
                    <a:pt x="8418" y="5267"/>
                    <a:pt x="5485" y="718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ṣļîḑé-Freeform: Shape 32"/>
            <p:cNvSpPr/>
            <p:nvPr/>
          </p:nvSpPr>
          <p:spPr>
            <a:xfrm>
              <a:off x="5929435" y="4392192"/>
              <a:ext cx="331552" cy="2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ṣļîḑé-Freeform: Shape 34"/>
            <p:cNvSpPr/>
            <p:nvPr/>
          </p:nvSpPr>
          <p:spPr>
            <a:xfrm>
              <a:off x="5609288" y="2376068"/>
              <a:ext cx="971845" cy="1408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ṣļîḑé-Freeform: Shape 37"/>
            <p:cNvSpPr/>
            <p:nvPr/>
          </p:nvSpPr>
          <p:spPr>
            <a:xfrm>
              <a:off x="6038158" y="2804939"/>
              <a:ext cx="1283529" cy="96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5710" y="11576"/>
                  </a:moveTo>
                  <a:cubicBezTo>
                    <a:pt x="6698" y="8629"/>
                    <a:pt x="8149" y="5247"/>
                    <a:pt x="10670" y="4029"/>
                  </a:cubicBezTo>
                  <a:cubicBezTo>
                    <a:pt x="13039" y="2724"/>
                    <a:pt x="16479" y="3585"/>
                    <a:pt x="17930" y="7135"/>
                  </a:cubicBezTo>
                  <a:cubicBezTo>
                    <a:pt x="19525" y="10576"/>
                    <a:pt x="18368" y="14953"/>
                    <a:pt x="16331" y="17019"/>
                  </a:cubicBezTo>
                  <a:cubicBezTo>
                    <a:pt x="14274" y="19303"/>
                    <a:pt x="11337" y="19277"/>
                    <a:pt x="8918" y="18937"/>
                  </a:cubicBezTo>
                  <a:cubicBezTo>
                    <a:pt x="6417" y="18494"/>
                    <a:pt x="4518" y="18599"/>
                    <a:pt x="3232" y="18989"/>
                  </a:cubicBezTo>
                  <a:cubicBezTo>
                    <a:pt x="1948" y="19346"/>
                    <a:pt x="1277" y="19988"/>
                    <a:pt x="1262" y="19886"/>
                  </a:cubicBezTo>
                  <a:cubicBezTo>
                    <a:pt x="1203" y="19818"/>
                    <a:pt x="1958" y="19369"/>
                    <a:pt x="2834" y="18074"/>
                  </a:cubicBezTo>
                  <a:cubicBezTo>
                    <a:pt x="3731" y="16794"/>
                    <a:pt x="4750" y="14668"/>
                    <a:pt x="5710" y="11576"/>
                  </a:cubicBezTo>
                  <a:close/>
                  <a:moveTo>
                    <a:pt x="8717" y="20158"/>
                  </a:moveTo>
                  <a:cubicBezTo>
                    <a:pt x="10208" y="20646"/>
                    <a:pt x="11747" y="21252"/>
                    <a:pt x="13358" y="21260"/>
                  </a:cubicBezTo>
                  <a:cubicBezTo>
                    <a:pt x="14955" y="21290"/>
                    <a:pt x="16625" y="20723"/>
                    <a:pt x="18040" y="19357"/>
                  </a:cubicBezTo>
                  <a:cubicBezTo>
                    <a:pt x="19452" y="18016"/>
                    <a:pt x="20610" y="15876"/>
                    <a:pt x="21095" y="13302"/>
                  </a:cubicBezTo>
                  <a:cubicBezTo>
                    <a:pt x="21586" y="10753"/>
                    <a:pt x="21404" y="7770"/>
                    <a:pt x="20291" y="5329"/>
                  </a:cubicBezTo>
                  <a:cubicBezTo>
                    <a:pt x="19252" y="2831"/>
                    <a:pt x="17393" y="1131"/>
                    <a:pt x="15482" y="421"/>
                  </a:cubicBezTo>
                  <a:cubicBezTo>
                    <a:pt x="13557" y="-310"/>
                    <a:pt x="11580" y="-51"/>
                    <a:pt x="9997" y="899"/>
                  </a:cubicBezTo>
                  <a:cubicBezTo>
                    <a:pt x="8397" y="1840"/>
                    <a:pt x="7191" y="3472"/>
                    <a:pt x="6412" y="5319"/>
                  </a:cubicBezTo>
                  <a:cubicBezTo>
                    <a:pt x="5612" y="7172"/>
                    <a:pt x="5239" y="9241"/>
                    <a:pt x="4812" y="11196"/>
                  </a:cubicBezTo>
                  <a:cubicBezTo>
                    <a:pt x="4122" y="15142"/>
                    <a:pt x="3090" y="17657"/>
                    <a:pt x="1944" y="19011"/>
                  </a:cubicBezTo>
                  <a:cubicBezTo>
                    <a:pt x="800" y="20368"/>
                    <a:pt x="-14" y="20823"/>
                    <a:pt x="1" y="20851"/>
                  </a:cubicBezTo>
                  <a:cubicBezTo>
                    <a:pt x="12" y="20882"/>
                    <a:pt x="716" y="20176"/>
                    <a:pt x="2174" y="19556"/>
                  </a:cubicBezTo>
                  <a:cubicBezTo>
                    <a:pt x="3633" y="18904"/>
                    <a:pt x="5793" y="18976"/>
                    <a:pt x="8717" y="20158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ṣļîḑé-Freeform: Shape 38"/>
            <p:cNvSpPr/>
            <p:nvPr/>
          </p:nvSpPr>
          <p:spPr>
            <a:xfrm>
              <a:off x="6624066" y="3145719"/>
              <a:ext cx="289060" cy="283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0334" extrusionOk="0">
                  <a:moveTo>
                    <a:pt x="19964" y="64"/>
                  </a:moveTo>
                  <a:cubicBezTo>
                    <a:pt x="19154" y="-762"/>
                    <a:pt x="10181" y="6693"/>
                    <a:pt x="7510" y="9416"/>
                  </a:cubicBezTo>
                  <a:cubicBezTo>
                    <a:pt x="6185" y="10767"/>
                    <a:pt x="5743" y="11492"/>
                    <a:pt x="5336" y="12034"/>
                  </a:cubicBezTo>
                  <a:cubicBezTo>
                    <a:pt x="5160" y="12268"/>
                    <a:pt x="5392" y="12341"/>
                    <a:pt x="5498" y="12397"/>
                  </a:cubicBezTo>
                  <a:cubicBezTo>
                    <a:pt x="6023" y="12675"/>
                    <a:pt x="6391" y="12933"/>
                    <a:pt x="6864" y="13417"/>
                  </a:cubicBezTo>
                  <a:cubicBezTo>
                    <a:pt x="7340" y="13900"/>
                    <a:pt x="7594" y="14275"/>
                    <a:pt x="7865" y="14809"/>
                  </a:cubicBezTo>
                  <a:cubicBezTo>
                    <a:pt x="7919" y="14917"/>
                    <a:pt x="7991" y="15156"/>
                    <a:pt x="8222" y="14975"/>
                  </a:cubicBezTo>
                  <a:cubicBezTo>
                    <a:pt x="8753" y="14561"/>
                    <a:pt x="9464" y="14110"/>
                    <a:pt x="10789" y="12758"/>
                  </a:cubicBezTo>
                  <a:cubicBezTo>
                    <a:pt x="13461" y="10036"/>
                    <a:pt x="20774" y="889"/>
                    <a:pt x="19964" y="64"/>
                  </a:cubicBezTo>
                  <a:close/>
                  <a:moveTo>
                    <a:pt x="2465" y="14020"/>
                  </a:moveTo>
                  <a:cubicBezTo>
                    <a:pt x="886" y="15630"/>
                    <a:pt x="2220" y="17281"/>
                    <a:pt x="121" y="19731"/>
                  </a:cubicBezTo>
                  <a:cubicBezTo>
                    <a:pt x="-826" y="20838"/>
                    <a:pt x="4021" y="20501"/>
                    <a:pt x="6421" y="18052"/>
                  </a:cubicBezTo>
                  <a:cubicBezTo>
                    <a:pt x="7439" y="17016"/>
                    <a:pt x="7152" y="15502"/>
                    <a:pt x="6060" y="14389"/>
                  </a:cubicBezTo>
                  <a:cubicBezTo>
                    <a:pt x="4968" y="13275"/>
                    <a:pt x="3483" y="12982"/>
                    <a:pt x="2465" y="1402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ṣļîḑé-Freeform: Shape 40"/>
            <p:cNvSpPr/>
            <p:nvPr/>
          </p:nvSpPr>
          <p:spPr>
            <a:xfrm>
              <a:off x="6038157" y="3662673"/>
              <a:ext cx="1283523" cy="96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ṣļîḑé-Freeform: Shape 41"/>
            <p:cNvSpPr/>
            <p:nvPr/>
          </p:nvSpPr>
          <p:spPr>
            <a:xfrm>
              <a:off x="6596324" y="3924886"/>
              <a:ext cx="344541" cy="34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ṣļîḑé-Freeform: Shape 43"/>
            <p:cNvSpPr/>
            <p:nvPr/>
          </p:nvSpPr>
          <p:spPr>
            <a:xfrm>
              <a:off x="4870315" y="3662676"/>
              <a:ext cx="1283520" cy="96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ļîḑé-Freeform: Shape 48"/>
            <p:cNvSpPr/>
            <p:nvPr/>
          </p:nvSpPr>
          <p:spPr>
            <a:xfrm>
              <a:off x="4870317" y="2804939"/>
              <a:ext cx="1283527" cy="96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2" extrusionOk="0">
                  <a:moveTo>
                    <a:pt x="18518" y="18074"/>
                  </a:moveTo>
                  <a:cubicBezTo>
                    <a:pt x="19394" y="19369"/>
                    <a:pt x="20148" y="19818"/>
                    <a:pt x="20089" y="19886"/>
                  </a:cubicBezTo>
                  <a:cubicBezTo>
                    <a:pt x="20075" y="19988"/>
                    <a:pt x="19404" y="19346"/>
                    <a:pt x="18119" y="18989"/>
                  </a:cubicBezTo>
                  <a:cubicBezTo>
                    <a:pt x="16834" y="18599"/>
                    <a:pt x="14935" y="18494"/>
                    <a:pt x="12434" y="18937"/>
                  </a:cubicBezTo>
                  <a:cubicBezTo>
                    <a:pt x="10015" y="19277"/>
                    <a:pt x="7078" y="19303"/>
                    <a:pt x="5021" y="17019"/>
                  </a:cubicBezTo>
                  <a:cubicBezTo>
                    <a:pt x="2985" y="14953"/>
                    <a:pt x="1827" y="10576"/>
                    <a:pt x="3422" y="7135"/>
                  </a:cubicBezTo>
                  <a:cubicBezTo>
                    <a:pt x="4873" y="3585"/>
                    <a:pt x="8313" y="2724"/>
                    <a:pt x="10682" y="4029"/>
                  </a:cubicBezTo>
                  <a:cubicBezTo>
                    <a:pt x="13203" y="5247"/>
                    <a:pt x="14654" y="8629"/>
                    <a:pt x="15642" y="11576"/>
                  </a:cubicBezTo>
                  <a:cubicBezTo>
                    <a:pt x="16602" y="14668"/>
                    <a:pt x="17621" y="16794"/>
                    <a:pt x="18518" y="18074"/>
                  </a:cubicBezTo>
                  <a:close/>
                  <a:moveTo>
                    <a:pt x="19178" y="19556"/>
                  </a:moveTo>
                  <a:cubicBezTo>
                    <a:pt x="20635" y="20176"/>
                    <a:pt x="21340" y="20882"/>
                    <a:pt x="21351" y="20851"/>
                  </a:cubicBezTo>
                  <a:cubicBezTo>
                    <a:pt x="21366" y="20823"/>
                    <a:pt x="20552" y="20368"/>
                    <a:pt x="19408" y="19011"/>
                  </a:cubicBezTo>
                  <a:cubicBezTo>
                    <a:pt x="18262" y="17657"/>
                    <a:pt x="17230" y="15142"/>
                    <a:pt x="16540" y="11196"/>
                  </a:cubicBezTo>
                  <a:cubicBezTo>
                    <a:pt x="16113" y="9241"/>
                    <a:pt x="15740" y="7172"/>
                    <a:pt x="14940" y="5319"/>
                  </a:cubicBezTo>
                  <a:cubicBezTo>
                    <a:pt x="14161" y="3472"/>
                    <a:pt x="12955" y="1840"/>
                    <a:pt x="11355" y="899"/>
                  </a:cubicBezTo>
                  <a:cubicBezTo>
                    <a:pt x="9773" y="-51"/>
                    <a:pt x="7795" y="-310"/>
                    <a:pt x="5870" y="421"/>
                  </a:cubicBezTo>
                  <a:cubicBezTo>
                    <a:pt x="3959" y="1131"/>
                    <a:pt x="2100" y="2831"/>
                    <a:pt x="1061" y="5329"/>
                  </a:cubicBezTo>
                  <a:cubicBezTo>
                    <a:pt x="-52" y="7770"/>
                    <a:pt x="-234" y="10753"/>
                    <a:pt x="257" y="13302"/>
                  </a:cubicBezTo>
                  <a:cubicBezTo>
                    <a:pt x="742" y="15876"/>
                    <a:pt x="1900" y="18016"/>
                    <a:pt x="3312" y="19357"/>
                  </a:cubicBezTo>
                  <a:cubicBezTo>
                    <a:pt x="4727" y="20723"/>
                    <a:pt x="6397" y="21290"/>
                    <a:pt x="7993" y="21260"/>
                  </a:cubicBezTo>
                  <a:cubicBezTo>
                    <a:pt x="9605" y="21252"/>
                    <a:pt x="11144" y="20646"/>
                    <a:pt x="12635" y="20158"/>
                  </a:cubicBezTo>
                  <a:cubicBezTo>
                    <a:pt x="15559" y="18976"/>
                    <a:pt x="17719" y="18904"/>
                    <a:pt x="19178" y="195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ṣļîḑé-Freeform: Shape 49"/>
            <p:cNvSpPr/>
            <p:nvPr/>
          </p:nvSpPr>
          <p:spPr>
            <a:xfrm>
              <a:off x="5236719" y="3104261"/>
              <a:ext cx="256168" cy="36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ļîḑé-Freeform: Shape 56"/>
            <p:cNvSpPr>
              <a:spLocks/>
            </p:cNvSpPr>
            <p:nvPr/>
          </p:nvSpPr>
          <p:spPr bwMode="auto">
            <a:xfrm>
              <a:off x="5928633" y="2795559"/>
              <a:ext cx="321103" cy="279599"/>
            </a:xfrm>
            <a:custGeom>
              <a:avLst/>
              <a:gdLst/>
              <a:ahLst/>
              <a:cxnLst>
                <a:cxn ang="0">
                  <a:pos x="68" y="24"/>
                </a:cxn>
                <a:cxn ang="0">
                  <a:pos x="64" y="29"/>
                </a:cxn>
                <a:cxn ang="0">
                  <a:pos x="64" y="43"/>
                </a:cxn>
                <a:cxn ang="0">
                  <a:pos x="59" y="48"/>
                </a:cxn>
                <a:cxn ang="0">
                  <a:pos x="28" y="34"/>
                </a:cxn>
                <a:cxn ang="0">
                  <a:pos x="25" y="44"/>
                </a:cxn>
                <a:cxn ang="0">
                  <a:pos x="30" y="54"/>
                </a:cxn>
                <a:cxn ang="0">
                  <a:pos x="14" y="56"/>
                </a:cxn>
                <a:cxn ang="0">
                  <a:pos x="11" y="34"/>
                </a:cxn>
                <a:cxn ang="0">
                  <a:pos x="7" y="34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7" y="14"/>
                </a:cxn>
                <a:cxn ang="0">
                  <a:pos x="25" y="14"/>
                </a:cxn>
                <a:cxn ang="0">
                  <a:pos x="59" y="0"/>
                </a:cxn>
                <a:cxn ang="0">
                  <a:pos x="64" y="4"/>
                </a:cxn>
                <a:cxn ang="0">
                  <a:pos x="64" y="19"/>
                </a:cxn>
                <a:cxn ang="0">
                  <a:pos x="68" y="24"/>
                </a:cxn>
                <a:cxn ang="0">
                  <a:pos x="59" y="6"/>
                </a:cxn>
                <a:cxn ang="0">
                  <a:pos x="30" y="19"/>
                </a:cxn>
                <a:cxn ang="0">
                  <a:pos x="30" y="29"/>
                </a:cxn>
                <a:cxn ang="0">
                  <a:pos x="59" y="42"/>
                </a:cxn>
                <a:cxn ang="0">
                  <a:pos x="59" y="6"/>
                </a:cxn>
              </a:cxnLst>
              <a:rect l="0" t="0" r="r" b="b"/>
              <a:pathLst>
                <a:path w="68" h="59">
                  <a:moveTo>
                    <a:pt x="68" y="24"/>
                  </a:moveTo>
                  <a:cubicBezTo>
                    <a:pt x="68" y="27"/>
                    <a:pt x="66" y="29"/>
                    <a:pt x="64" y="29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6"/>
                    <a:pt x="61" y="48"/>
                    <a:pt x="59" y="48"/>
                  </a:cubicBezTo>
                  <a:cubicBezTo>
                    <a:pt x="52" y="43"/>
                    <a:pt x="41" y="35"/>
                    <a:pt x="28" y="34"/>
                  </a:cubicBezTo>
                  <a:cubicBezTo>
                    <a:pt x="23" y="35"/>
                    <a:pt x="22" y="41"/>
                    <a:pt x="25" y="44"/>
                  </a:cubicBezTo>
                  <a:cubicBezTo>
                    <a:pt x="22" y="48"/>
                    <a:pt x="26" y="51"/>
                    <a:pt x="30" y="54"/>
                  </a:cubicBezTo>
                  <a:cubicBezTo>
                    <a:pt x="27" y="59"/>
                    <a:pt x="17" y="59"/>
                    <a:pt x="14" y="56"/>
                  </a:cubicBezTo>
                  <a:cubicBezTo>
                    <a:pt x="12" y="49"/>
                    <a:pt x="8" y="42"/>
                    <a:pt x="11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3" y="34"/>
                    <a:pt x="0" y="31"/>
                    <a:pt x="0" y="2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9" y="14"/>
                    <a:pt x="51" y="6"/>
                    <a:pt x="59" y="0"/>
                  </a:cubicBezTo>
                  <a:cubicBezTo>
                    <a:pt x="61" y="0"/>
                    <a:pt x="64" y="2"/>
                    <a:pt x="64" y="4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6" y="19"/>
                    <a:pt x="68" y="21"/>
                    <a:pt x="68" y="24"/>
                  </a:cubicBezTo>
                  <a:close/>
                  <a:moveTo>
                    <a:pt x="59" y="6"/>
                  </a:moveTo>
                  <a:cubicBezTo>
                    <a:pt x="49" y="13"/>
                    <a:pt x="39" y="18"/>
                    <a:pt x="30" y="1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9" y="30"/>
                    <a:pt x="49" y="34"/>
                    <a:pt x="59" y="42"/>
                  </a:cubicBezTo>
                  <a:lnTo>
                    <a:pt x="59" y="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ṣļîḑé-Freeform: Shape 57"/>
            <p:cNvSpPr>
              <a:spLocks/>
            </p:cNvSpPr>
            <p:nvPr/>
          </p:nvSpPr>
          <p:spPr bwMode="auto">
            <a:xfrm>
              <a:off x="5224093" y="3986455"/>
              <a:ext cx="311892" cy="31438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987378" y="2749288"/>
            <a:ext cx="3294880" cy="1815076"/>
            <a:chOff x="7496431" y="3282457"/>
            <a:chExt cx="2992371" cy="1815076"/>
          </a:xfrm>
        </p:grpSpPr>
        <p:sp>
          <p:nvSpPr>
            <p:cNvPr id="68" name="矩形 67"/>
            <p:cNvSpPr/>
            <p:nvPr/>
          </p:nvSpPr>
          <p:spPr>
            <a:xfrm>
              <a:off x="7496431" y="3750626"/>
              <a:ext cx="2992371" cy="13469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+mn-ea"/>
                </a:rPr>
                <a:t>       目前本项目实现了对</a:t>
              </a:r>
              <a:r>
                <a:rPr lang="zh-CN" altLang="en-US" sz="1400" b="1" dirty="0">
                  <a:solidFill>
                    <a:srgbClr val="FF0000"/>
                  </a:solidFill>
                  <a:latin typeface="+mn-ea"/>
                </a:rPr>
                <a:t>图书馆</a:t>
              </a:r>
              <a:r>
                <a:rPr lang="zh-CN" altLang="en-US" sz="1400" dirty="0">
                  <a:latin typeface="+mn-ea"/>
                </a:rPr>
                <a:t>所属校园网子网的接入设备数量的实时监测，但校园</a:t>
              </a:r>
              <a:r>
                <a:rPr lang="zh-CN" altLang="en-US" sz="1400" dirty="0">
                  <a:solidFill>
                    <a:srgbClr val="FF0000"/>
                  </a:solidFill>
                  <a:latin typeface="+mn-ea"/>
                </a:rPr>
                <a:t>其他地区</a:t>
              </a:r>
              <a:r>
                <a:rPr lang="zh-CN" altLang="en-US" sz="1400" dirty="0">
                  <a:latin typeface="+mn-ea"/>
                </a:rPr>
                <a:t>，如食堂、操场等，仍待</a:t>
              </a:r>
              <a:r>
                <a:rPr lang="zh-CN" altLang="en-US" sz="1400" dirty="0">
                  <a:solidFill>
                    <a:srgbClr val="FF0000"/>
                  </a:solidFill>
                  <a:latin typeface="+mn-ea"/>
                </a:rPr>
                <a:t>进一步实现</a:t>
              </a:r>
              <a:r>
                <a:rPr lang="zh-CN" altLang="en-US" sz="1400" dirty="0">
                  <a:latin typeface="+mn-ea"/>
                </a:rPr>
                <a:t>。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7636616" y="3282457"/>
              <a:ext cx="271200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+mn-ea"/>
                </a:rPr>
                <a:t>其他地点流量监测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有待完成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13526" y="2702720"/>
            <a:ext cx="3513137" cy="1861645"/>
            <a:chOff x="7636182" y="3332735"/>
            <a:chExt cx="2494173" cy="2587770"/>
          </a:xfrm>
        </p:grpSpPr>
        <p:sp>
          <p:nvSpPr>
            <p:cNvPr id="74" name="矩形 73"/>
            <p:cNvSpPr/>
            <p:nvPr/>
          </p:nvSpPr>
          <p:spPr>
            <a:xfrm>
              <a:off x="7636182" y="4048244"/>
              <a:ext cx="2494173" cy="18722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+mn-ea"/>
                </a:rPr>
                <a:t>       实际场景中，用户可能会因各种原因频繁上线下线，导致趋势曲线</a:t>
              </a:r>
              <a:r>
                <a:rPr lang="zh-CN" altLang="en-US" sz="1400" b="1" dirty="0">
                  <a:solidFill>
                    <a:srgbClr val="7030A0"/>
                  </a:solidFill>
                  <a:latin typeface="+mn-ea"/>
                </a:rPr>
                <a:t>波动过大</a:t>
              </a:r>
              <a:r>
                <a:rPr lang="zh-CN" altLang="en-US" sz="1400" dirty="0">
                  <a:latin typeface="+mn-ea"/>
                </a:rPr>
                <a:t>，对统计数据的</a:t>
              </a:r>
              <a:r>
                <a:rPr lang="zh-CN" altLang="en-US" sz="1400" dirty="0">
                  <a:solidFill>
                    <a:srgbClr val="7030A0"/>
                  </a:solidFill>
                  <a:latin typeface="+mn-ea"/>
                </a:rPr>
                <a:t>进一步拟合处理</a:t>
              </a:r>
              <a:r>
                <a:rPr lang="zh-CN" altLang="en-US" sz="1400" dirty="0">
                  <a:latin typeface="+mn-ea"/>
                </a:rPr>
                <a:t>以降低该误差项的影响，仍然十分必要。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7855356" y="3332735"/>
              <a:ext cx="2050552" cy="5512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+mn-ea"/>
                </a:rPr>
                <a:t>数据处理较</a:t>
              </a:r>
              <a:r>
                <a:rPr lang="zh-CN" altLang="en-US" b="1" dirty="0">
                  <a:solidFill>
                    <a:srgbClr val="7030A0"/>
                  </a:solidFill>
                  <a:latin typeface="+mn-ea"/>
                </a:rPr>
                <a:t>粗糙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不足之处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DRAWBACKS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85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04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26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LONG-TERM TARGET &amp; BUSINESS EVALUATION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15193" y="5037978"/>
            <a:ext cx="496161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远期目标 </a:t>
            </a: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&amp; </a:t>
            </a: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商业评估</a:t>
            </a:r>
          </a:p>
        </p:txBody>
      </p:sp>
    </p:spTree>
    <p:extLst>
      <p:ext uri="{BB962C8B-B14F-4D97-AF65-F5344CB8AC3E}">
        <p14:creationId xmlns:p14="http://schemas.microsoft.com/office/powerpoint/2010/main" val="20203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1ide-Freeform: Shape 95"/>
          <p:cNvSpPr>
            <a:spLocks noChangeAspect="1"/>
          </p:cNvSpPr>
          <p:nvPr/>
        </p:nvSpPr>
        <p:spPr bwMode="auto">
          <a:xfrm>
            <a:off x="3315210" y="2054501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S1ide-Freeform: Shape 98"/>
          <p:cNvSpPr>
            <a:spLocks noChangeAspect="1"/>
          </p:cNvSpPr>
          <p:nvPr/>
        </p:nvSpPr>
        <p:spPr bwMode="auto">
          <a:xfrm>
            <a:off x="8357801" y="2069842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S1ide-Freeform: Shape 99"/>
          <p:cNvSpPr>
            <a:spLocks noChangeAspect="1"/>
          </p:cNvSpPr>
          <p:nvPr/>
        </p:nvSpPr>
        <p:spPr bwMode="auto">
          <a:xfrm>
            <a:off x="3326057" y="548019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S1ide-Freeform: Shape 100"/>
          <p:cNvSpPr>
            <a:spLocks noChangeAspect="1"/>
          </p:cNvSpPr>
          <p:nvPr/>
        </p:nvSpPr>
        <p:spPr bwMode="auto">
          <a:xfrm>
            <a:off x="8395673" y="5564575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3" name="组合 52"/>
          <p:cNvGrpSpPr/>
          <p:nvPr/>
        </p:nvGrpSpPr>
        <p:grpSpPr>
          <a:xfrm>
            <a:off x="8475369" y="1977248"/>
            <a:ext cx="2896192" cy="1695512"/>
            <a:chOff x="874713" y="1114425"/>
            <a:chExt cx="2896192" cy="1695512"/>
          </a:xfrm>
        </p:grpSpPr>
        <p:sp>
          <p:nvSpPr>
            <p:cNvPr id="54" name="矩形 53"/>
            <p:cNvSpPr/>
            <p:nvPr/>
          </p:nvSpPr>
          <p:spPr>
            <a:xfrm>
              <a:off x="874713" y="1464889"/>
              <a:ext cx="2896192" cy="13450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       通过考虑特定地点如教室、食堂的面积、平面构造等设置人流上限，进行</a:t>
              </a:r>
              <a:r>
                <a:rPr lang="zh-CN" altLang="en-US" sz="1400" dirty="0">
                  <a:solidFill>
                    <a:srgbClr val="00B050"/>
                  </a:solidFill>
                </a:rPr>
                <a:t>绿</a:t>
              </a:r>
              <a:r>
                <a:rPr lang="zh-CN" altLang="en-US" sz="1400" dirty="0"/>
                <a:t>、</a:t>
              </a:r>
              <a:r>
                <a:rPr lang="zh-CN" altLang="en-US" sz="1400" dirty="0">
                  <a:solidFill>
                    <a:srgbClr val="F09D1F"/>
                  </a:solidFill>
                </a:rPr>
                <a:t>黄</a:t>
              </a:r>
              <a:r>
                <a:rPr lang="zh-CN" altLang="en-US" sz="1400" dirty="0"/>
                <a:t>、</a:t>
              </a:r>
              <a:r>
                <a:rPr lang="zh-CN" altLang="en-US" sz="1400" dirty="0">
                  <a:solidFill>
                    <a:srgbClr val="FF0000"/>
                  </a:solidFill>
                </a:rPr>
                <a:t>红</a:t>
              </a:r>
              <a:r>
                <a:rPr lang="zh-CN" altLang="en-US" sz="1400" dirty="0"/>
                <a:t>三级预警，实现区域人流防控。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632245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/>
                <a:t>人流</a:t>
              </a:r>
              <a:r>
                <a:rPr lang="zh-CN" altLang="en-US" b="1" dirty="0">
                  <a:solidFill>
                    <a:srgbClr val="F09D1F"/>
                  </a:solidFill>
                </a:rPr>
                <a:t>上限预警</a:t>
              </a:r>
              <a:r>
                <a:rPr lang="zh-CN" altLang="en-US" b="1" dirty="0"/>
                <a:t>功能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475369" y="4136274"/>
            <a:ext cx="2989323" cy="1372347"/>
            <a:chOff x="874713" y="1114425"/>
            <a:chExt cx="2989323" cy="1372347"/>
          </a:xfrm>
        </p:grpSpPr>
        <p:sp>
          <p:nvSpPr>
            <p:cNvPr id="57" name="矩形 56"/>
            <p:cNvSpPr/>
            <p:nvPr/>
          </p:nvSpPr>
          <p:spPr>
            <a:xfrm>
              <a:off x="874713" y="1464889"/>
              <a:ext cx="2989323" cy="10218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       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结合在线地图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开源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，将数据可视化形成热力图，为师生的出行提供建议。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632245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/>
                <a:t>校园</a:t>
              </a:r>
              <a:r>
                <a:rPr lang="zh-CN" altLang="en-US" b="1" dirty="0">
                  <a:solidFill>
                    <a:srgbClr val="FF0000"/>
                  </a:solidFill>
                </a:rPr>
                <a:t>热力图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38299" y="2063691"/>
            <a:ext cx="2841919" cy="1373821"/>
            <a:chOff x="874713" y="1114425"/>
            <a:chExt cx="2841919" cy="1373821"/>
          </a:xfrm>
        </p:grpSpPr>
        <p:sp>
          <p:nvSpPr>
            <p:cNvPr id="60" name="矩形 59"/>
            <p:cNvSpPr/>
            <p:nvPr/>
          </p:nvSpPr>
          <p:spPr>
            <a:xfrm>
              <a:off x="874713" y="1464889"/>
              <a:ext cx="2841919" cy="10233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/>
                <a:t>       </a:t>
              </a:r>
              <a:r>
                <a:rPr lang="zh-CN" altLang="en-US" sz="1400" dirty="0">
                  <a:latin typeface="Timess New Roman"/>
                </a:rPr>
                <a:t>将</a:t>
              </a:r>
              <a:r>
                <a:rPr lang="en-US" altLang="zh-CN" sz="1400" dirty="0">
                  <a:latin typeface="Timess New Roman"/>
                </a:rPr>
                <a:t>Web</a:t>
              </a:r>
              <a:r>
                <a:rPr lang="zh-CN" altLang="en-US" sz="1400" dirty="0">
                  <a:latin typeface="Timess New Roman"/>
                </a:rPr>
                <a:t>端的可视化实现</a:t>
              </a:r>
              <a:r>
                <a:rPr lang="zh-CN" altLang="en-US" sz="1400" dirty="0">
                  <a:solidFill>
                    <a:srgbClr val="0070C0"/>
                  </a:solidFill>
                  <a:latin typeface="Timess New Roman"/>
                </a:rPr>
                <a:t>移植</a:t>
              </a:r>
              <a:r>
                <a:rPr lang="zh-CN" altLang="en-US" sz="1400" dirty="0">
                  <a:latin typeface="Timess New Roman"/>
                </a:rPr>
                <a:t>到微信小程序端、</a:t>
              </a:r>
              <a:r>
                <a:rPr lang="en-US" altLang="zh-CN" sz="1400" dirty="0">
                  <a:latin typeface="Timess New Roman"/>
                </a:rPr>
                <a:t>APP</a:t>
              </a:r>
              <a:r>
                <a:rPr lang="zh-CN" altLang="en-US" sz="1400" dirty="0">
                  <a:latin typeface="Timess New Roman"/>
                </a:rPr>
                <a:t>端等多个端口，以满足不同受众需要。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874713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rgbClr val="0070C0"/>
                  </a:solidFill>
                </a:rPr>
                <a:t>跨平台</a:t>
              </a:r>
              <a:r>
                <a:rPr lang="zh-CN" altLang="en-US" b="1" dirty="0"/>
                <a:t>移植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19116" y="3934851"/>
            <a:ext cx="2989323" cy="1696986"/>
            <a:chOff x="874713" y="1114425"/>
            <a:chExt cx="2841919" cy="1696986"/>
          </a:xfrm>
        </p:grpSpPr>
        <p:sp>
          <p:nvSpPr>
            <p:cNvPr id="63" name="矩形 62"/>
            <p:cNvSpPr/>
            <p:nvPr/>
          </p:nvSpPr>
          <p:spPr>
            <a:xfrm>
              <a:off x="874713" y="1464889"/>
              <a:ext cx="2841919" cy="13465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/>
                <a:t>       </a:t>
              </a:r>
              <a:r>
                <a:rPr lang="zh-CN" altLang="en-US" sz="1400" dirty="0">
                  <a:latin typeface="Timess New Roman"/>
                </a:rPr>
                <a:t>对于短期内</a:t>
              </a:r>
              <a:r>
                <a:rPr lang="zh-CN" altLang="en-US" sz="1400" dirty="0">
                  <a:solidFill>
                    <a:srgbClr val="7030A0"/>
                  </a:solidFill>
                  <a:latin typeface="Timess New Roman"/>
                </a:rPr>
                <a:t>漫游</a:t>
              </a:r>
              <a:r>
                <a:rPr lang="zh-CN" altLang="en-US" sz="1400" dirty="0">
                  <a:latin typeface="Timess New Roman"/>
                </a:rPr>
                <a:t>在不同子网的设备，可以通过其</a:t>
              </a:r>
              <a:r>
                <a:rPr lang="en-US" altLang="zh-CN" sz="1400" dirty="0">
                  <a:solidFill>
                    <a:srgbClr val="002060"/>
                  </a:solidFill>
                  <a:latin typeface="Timess New Roman"/>
                </a:rPr>
                <a:t>IP</a:t>
              </a:r>
              <a:r>
                <a:rPr lang="zh-CN" altLang="en-US" sz="1400" dirty="0">
                  <a:solidFill>
                    <a:srgbClr val="002060"/>
                  </a:solidFill>
                  <a:latin typeface="Timess New Roman"/>
                </a:rPr>
                <a:t>号在不同子网中的连通情况</a:t>
              </a:r>
              <a:r>
                <a:rPr lang="zh-CN" altLang="en-US" sz="1400" dirty="0">
                  <a:latin typeface="Timess New Roman"/>
                </a:rPr>
                <a:t>实现对特定人流的行动轨迹监测。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874713" y="1114425"/>
              <a:ext cx="20843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>
                  <a:solidFill>
                    <a:srgbClr val="7030A0"/>
                  </a:solidFill>
                  <a:latin typeface="Timess New Roman"/>
                </a:rPr>
                <a:t>IP</a:t>
              </a:r>
              <a:r>
                <a:rPr lang="zh-CN" altLang="en-US" b="1" dirty="0">
                  <a:solidFill>
                    <a:srgbClr val="7030A0"/>
                  </a:solidFill>
                  <a:latin typeface="Timess New Roman"/>
                </a:rPr>
                <a:t>追踪</a:t>
              </a:r>
              <a:r>
                <a:rPr lang="zh-CN" altLang="en-US" b="1" dirty="0">
                  <a:latin typeface="Timess New Roman"/>
                </a:rPr>
                <a:t>功能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43625" y="2422851"/>
            <a:ext cx="5090115" cy="3023999"/>
            <a:chOff x="3443625" y="2422882"/>
            <a:chExt cx="5090115" cy="3023999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4584358" y="2422882"/>
              <a:ext cx="3023284" cy="3023999"/>
              <a:chOff x="943" y="1000"/>
              <a:chExt cx="2696" cy="2695"/>
            </a:xfrm>
          </p:grpSpPr>
          <p:sp>
            <p:nvSpPr>
              <p:cNvPr id="35" name="iS1ide-Freeform: Shape 41"/>
              <p:cNvSpPr>
                <a:spLocks/>
              </p:cNvSpPr>
              <p:nvPr/>
            </p:nvSpPr>
            <p:spPr bwMode="auto">
              <a:xfrm>
                <a:off x="2362" y="1002"/>
                <a:ext cx="1277" cy="1544"/>
              </a:xfrm>
              <a:custGeom>
                <a:avLst/>
                <a:gdLst>
                  <a:gd name="T0" fmla="*/ 0 w 539"/>
                  <a:gd name="T1" fmla="*/ 322 h 652"/>
                  <a:gd name="T2" fmla="*/ 218 w 539"/>
                  <a:gd name="T3" fmla="*/ 564 h 652"/>
                  <a:gd name="T4" fmla="*/ 379 w 539"/>
                  <a:gd name="T5" fmla="*/ 652 h 652"/>
                  <a:gd name="T6" fmla="*/ 539 w 539"/>
                  <a:gd name="T7" fmla="*/ 564 h 652"/>
                  <a:gd name="T8" fmla="*/ 2 w 539"/>
                  <a:gd name="T9" fmla="*/ 0 h 652"/>
                  <a:gd name="T10" fmla="*/ 89 w 539"/>
                  <a:gd name="T11" fmla="*/ 158 h 652"/>
                  <a:gd name="T12" fmla="*/ 0 w 539"/>
                  <a:gd name="T13" fmla="*/ 32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9" h="652">
                    <a:moveTo>
                      <a:pt x="0" y="322"/>
                    </a:moveTo>
                    <a:cubicBezTo>
                      <a:pt x="122" y="337"/>
                      <a:pt x="216" y="439"/>
                      <a:pt x="218" y="564"/>
                    </a:cubicBezTo>
                    <a:cubicBezTo>
                      <a:pt x="379" y="652"/>
                      <a:pt x="379" y="652"/>
                      <a:pt x="379" y="652"/>
                    </a:cubicBezTo>
                    <a:cubicBezTo>
                      <a:pt x="539" y="564"/>
                      <a:pt x="539" y="564"/>
                      <a:pt x="539" y="564"/>
                    </a:cubicBezTo>
                    <a:cubicBezTo>
                      <a:pt x="536" y="263"/>
                      <a:pt x="300" y="17"/>
                      <a:pt x="2" y="0"/>
                    </a:cubicBezTo>
                    <a:cubicBezTo>
                      <a:pt x="89" y="158"/>
                      <a:pt x="89" y="158"/>
                      <a:pt x="89" y="158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1ide-Freeform: Shape 42"/>
              <p:cNvSpPr>
                <a:spLocks/>
              </p:cNvSpPr>
              <p:nvPr/>
            </p:nvSpPr>
            <p:spPr bwMode="auto">
              <a:xfrm>
                <a:off x="943" y="1000"/>
                <a:ext cx="1545" cy="1276"/>
              </a:xfrm>
              <a:custGeom>
                <a:avLst/>
                <a:gdLst>
                  <a:gd name="T0" fmla="*/ 322 w 652"/>
                  <a:gd name="T1" fmla="*/ 539 h 539"/>
                  <a:gd name="T2" fmla="*/ 564 w 652"/>
                  <a:gd name="T3" fmla="*/ 321 h 539"/>
                  <a:gd name="T4" fmla="*/ 652 w 652"/>
                  <a:gd name="T5" fmla="*/ 160 h 539"/>
                  <a:gd name="T6" fmla="*/ 564 w 652"/>
                  <a:gd name="T7" fmla="*/ 0 h 539"/>
                  <a:gd name="T8" fmla="*/ 0 w 652"/>
                  <a:gd name="T9" fmla="*/ 537 h 539"/>
                  <a:gd name="T10" fmla="*/ 159 w 652"/>
                  <a:gd name="T11" fmla="*/ 450 h 539"/>
                  <a:gd name="T12" fmla="*/ 322 w 652"/>
                  <a:gd name="T13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9">
                    <a:moveTo>
                      <a:pt x="322" y="539"/>
                    </a:moveTo>
                    <a:cubicBezTo>
                      <a:pt x="337" y="417"/>
                      <a:pt x="439" y="323"/>
                      <a:pt x="564" y="321"/>
                    </a:cubicBezTo>
                    <a:cubicBezTo>
                      <a:pt x="652" y="160"/>
                      <a:pt x="652" y="160"/>
                      <a:pt x="652" y="160"/>
                    </a:cubicBezTo>
                    <a:cubicBezTo>
                      <a:pt x="564" y="0"/>
                      <a:pt x="564" y="0"/>
                      <a:pt x="564" y="0"/>
                    </a:cubicBezTo>
                    <a:cubicBezTo>
                      <a:pt x="263" y="3"/>
                      <a:pt x="17" y="239"/>
                      <a:pt x="0" y="537"/>
                    </a:cubicBezTo>
                    <a:cubicBezTo>
                      <a:pt x="159" y="450"/>
                      <a:pt x="159" y="450"/>
                      <a:pt x="159" y="450"/>
                    </a:cubicBezTo>
                    <a:lnTo>
                      <a:pt x="322" y="5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1ide-Freeform: Shape 43"/>
              <p:cNvSpPr>
                <a:spLocks/>
              </p:cNvSpPr>
              <p:nvPr/>
            </p:nvSpPr>
            <p:spPr bwMode="auto">
              <a:xfrm>
                <a:off x="2092" y="2421"/>
                <a:ext cx="1544" cy="1274"/>
              </a:xfrm>
              <a:custGeom>
                <a:avLst/>
                <a:gdLst>
                  <a:gd name="T0" fmla="*/ 652 w 652"/>
                  <a:gd name="T1" fmla="*/ 2 h 538"/>
                  <a:gd name="T2" fmla="*/ 494 w 652"/>
                  <a:gd name="T3" fmla="*/ 89 h 538"/>
                  <a:gd name="T4" fmla="*/ 330 w 652"/>
                  <a:gd name="T5" fmla="*/ 0 h 538"/>
                  <a:gd name="T6" fmla="*/ 88 w 652"/>
                  <a:gd name="T7" fmla="*/ 218 h 538"/>
                  <a:gd name="T8" fmla="*/ 0 w 652"/>
                  <a:gd name="T9" fmla="*/ 379 h 538"/>
                  <a:gd name="T10" fmla="*/ 88 w 652"/>
                  <a:gd name="T11" fmla="*/ 538 h 538"/>
                  <a:gd name="T12" fmla="*/ 652 w 652"/>
                  <a:gd name="T13" fmla="*/ 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8">
                    <a:moveTo>
                      <a:pt x="652" y="2"/>
                    </a:moveTo>
                    <a:cubicBezTo>
                      <a:pt x="494" y="89"/>
                      <a:pt x="494" y="89"/>
                      <a:pt x="494" y="8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15" y="122"/>
                      <a:pt x="213" y="216"/>
                      <a:pt x="88" y="218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88" y="538"/>
                      <a:pt x="88" y="538"/>
                      <a:pt x="88" y="538"/>
                    </a:cubicBezTo>
                    <a:cubicBezTo>
                      <a:pt x="389" y="536"/>
                      <a:pt x="635" y="300"/>
                      <a:pt x="6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1ide-Freeform: Shape 44"/>
              <p:cNvSpPr>
                <a:spLocks/>
              </p:cNvSpPr>
              <p:nvPr/>
            </p:nvSpPr>
            <p:spPr bwMode="auto">
              <a:xfrm>
                <a:off x="943" y="2151"/>
                <a:ext cx="1275" cy="1544"/>
              </a:xfrm>
              <a:custGeom>
                <a:avLst/>
                <a:gdLst>
                  <a:gd name="T0" fmla="*/ 538 w 538"/>
                  <a:gd name="T1" fmla="*/ 330 h 652"/>
                  <a:gd name="T2" fmla="*/ 320 w 538"/>
                  <a:gd name="T3" fmla="*/ 88 h 652"/>
                  <a:gd name="T4" fmla="*/ 159 w 538"/>
                  <a:gd name="T5" fmla="*/ 0 h 652"/>
                  <a:gd name="T6" fmla="*/ 0 w 538"/>
                  <a:gd name="T7" fmla="*/ 88 h 652"/>
                  <a:gd name="T8" fmla="*/ 536 w 538"/>
                  <a:gd name="T9" fmla="*/ 652 h 652"/>
                  <a:gd name="T10" fmla="*/ 449 w 538"/>
                  <a:gd name="T11" fmla="*/ 493 h 652"/>
                  <a:gd name="T12" fmla="*/ 538 w 538"/>
                  <a:gd name="T13" fmla="*/ 33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8" h="652">
                    <a:moveTo>
                      <a:pt x="538" y="330"/>
                    </a:moveTo>
                    <a:cubicBezTo>
                      <a:pt x="416" y="315"/>
                      <a:pt x="322" y="213"/>
                      <a:pt x="320" y="8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" y="389"/>
                      <a:pt x="238" y="635"/>
                      <a:pt x="536" y="652"/>
                    </a:cubicBezTo>
                    <a:cubicBezTo>
                      <a:pt x="449" y="493"/>
                      <a:pt x="449" y="493"/>
                      <a:pt x="449" y="493"/>
                    </a:cubicBezTo>
                    <a:lnTo>
                      <a:pt x="538" y="3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5" name="iS1ide-Straight Connector 46"/>
            <p:cNvCxnSpPr/>
            <p:nvPr/>
          </p:nvCxnSpPr>
          <p:spPr>
            <a:xfrm flipV="1">
              <a:off x="6950945" y="2454581"/>
              <a:ext cx="281165" cy="346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S1ide-Straight Connector 47"/>
            <p:cNvCxnSpPr/>
            <p:nvPr/>
          </p:nvCxnSpPr>
          <p:spPr>
            <a:xfrm>
              <a:off x="7232110" y="2454582"/>
              <a:ext cx="13016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iS1ide-Straight Connector 49"/>
            <p:cNvCxnSpPr/>
            <p:nvPr/>
          </p:nvCxnSpPr>
          <p:spPr>
            <a:xfrm>
              <a:off x="6823184" y="4963860"/>
              <a:ext cx="376247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S1ide-Straight Connector 50"/>
            <p:cNvCxnSpPr/>
            <p:nvPr/>
          </p:nvCxnSpPr>
          <p:spPr>
            <a:xfrm>
              <a:off x="7199431" y="5351264"/>
              <a:ext cx="13343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iS1ide-Straight Connector 52"/>
            <p:cNvCxnSpPr/>
            <p:nvPr/>
          </p:nvCxnSpPr>
          <p:spPr>
            <a:xfrm flipH="1" flipV="1">
              <a:off x="4867312" y="2454582"/>
              <a:ext cx="340964" cy="41664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53"/>
            <p:cNvCxnSpPr/>
            <p:nvPr/>
          </p:nvCxnSpPr>
          <p:spPr>
            <a:xfrm flipH="1">
              <a:off x="3443625" y="2454582"/>
              <a:ext cx="142368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55"/>
            <p:cNvCxnSpPr/>
            <p:nvPr/>
          </p:nvCxnSpPr>
          <p:spPr>
            <a:xfrm flipH="1">
              <a:off x="4940640" y="4963860"/>
              <a:ext cx="373520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56"/>
            <p:cNvCxnSpPr/>
            <p:nvPr/>
          </p:nvCxnSpPr>
          <p:spPr>
            <a:xfrm flipH="1">
              <a:off x="3443625" y="5351264"/>
              <a:ext cx="1497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19606375">
              <a:off x="5036639" y="298433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01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 rot="3036447">
              <a:off x="6154096" y="326164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02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rot="8702632">
              <a:off x="5835765" y="4252312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03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 rot="13716171">
              <a:off x="4816475" y="4102050"/>
              <a:ext cx="1217305" cy="46036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04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远期目标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LONG-TERM TARGET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565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872991" y="2063553"/>
            <a:ext cx="9043433" cy="1539004"/>
            <a:chOff x="1367579" y="1996834"/>
            <a:chExt cx="9043433" cy="1539004"/>
          </a:xfrm>
        </p:grpSpPr>
        <p:grpSp>
          <p:nvGrpSpPr>
            <p:cNvPr id="64" name="组合 63"/>
            <p:cNvGrpSpPr/>
            <p:nvPr/>
          </p:nvGrpSpPr>
          <p:grpSpPr>
            <a:xfrm>
              <a:off x="2118985" y="1996834"/>
              <a:ext cx="8292027" cy="1539004"/>
              <a:chOff x="7479745" y="3433235"/>
              <a:chExt cx="8292027" cy="1539004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7479745" y="3815384"/>
                <a:ext cx="8292027" cy="115685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252326"/>
                    </a:solidFill>
                    <a:latin typeface="+mn-ea"/>
                  </a:rPr>
                  <a:t>定量化：</a:t>
                </a:r>
                <a:r>
                  <a:rPr lang="zh-CN" altLang="en-US" sz="1600" dirty="0">
                    <a:solidFill>
                      <a:srgbClr val="25232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解决了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传统监控画面</a:t>
                </a:r>
                <a:r>
                  <a:rPr lang="zh-CN" altLang="en-US" sz="1600" dirty="0">
                    <a:solidFill>
                      <a:srgbClr val="25232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无法进行“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人流数字化</a:t>
                </a:r>
                <a:r>
                  <a:rPr lang="zh-CN" altLang="en-US" sz="1600" dirty="0">
                    <a:solidFill>
                      <a:srgbClr val="25232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”定量分析的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痛点</a:t>
                </a:r>
                <a:r>
                  <a:rPr lang="zh-CN" altLang="en-US" sz="1600" dirty="0">
                    <a:solidFill>
                      <a:srgbClr val="25232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，为学校、企业的</a:t>
                </a:r>
                <a:r>
                  <a:rPr lang="zh-CN" altLang="en-US" sz="160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“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定量化监控”</a:t>
                </a:r>
                <a:r>
                  <a:rPr lang="zh-CN" altLang="en-US" sz="1600" dirty="0">
                    <a:solidFill>
                      <a:srgbClr val="25232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赋能，提升效率。</a:t>
                </a:r>
                <a:endParaRPr lang="en-US" altLang="zh-CN" sz="1600" dirty="0">
                  <a:solidFill>
                    <a:srgbClr val="25232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sz="1600" dirty="0">
                  <a:solidFill>
                    <a:srgbClr val="252326"/>
                  </a:solidFill>
                  <a:latin typeface="+mn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483989" y="3433235"/>
                <a:ext cx="2050552" cy="39658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+mn-ea"/>
                  </a:rPr>
                  <a:t>解决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痛点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椭圆 24"/>
              <p:cNvSpPr/>
              <p:nvPr/>
            </p:nvSpPr>
            <p:spPr>
              <a:xfrm>
                <a:off x="1237694" y="2102876"/>
                <a:ext cx="369412" cy="287986"/>
              </a:xfrm>
              <a:custGeom>
                <a:avLst/>
                <a:gdLst>
                  <a:gd name="connsiteX0" fmla="*/ 257365 w 327025"/>
                  <a:gd name="connsiteY0" fmla="*/ 42273 h 254942"/>
                  <a:gd name="connsiteX1" fmla="*/ 263821 w 327025"/>
                  <a:gd name="connsiteY1" fmla="*/ 43566 h 254942"/>
                  <a:gd name="connsiteX2" fmla="*/ 262530 w 327025"/>
                  <a:gd name="connsiteY2" fmla="*/ 50030 h 254942"/>
                  <a:gd name="connsiteX3" fmla="*/ 81766 w 327025"/>
                  <a:gd name="connsiteY3" fmla="*/ 171554 h 254942"/>
                  <a:gd name="connsiteX4" fmla="*/ 81766 w 327025"/>
                  <a:gd name="connsiteY4" fmla="*/ 237488 h 254942"/>
                  <a:gd name="connsiteX5" fmla="*/ 98552 w 327025"/>
                  <a:gd name="connsiteY5" fmla="*/ 220681 h 254942"/>
                  <a:gd name="connsiteX6" fmla="*/ 106299 w 327025"/>
                  <a:gd name="connsiteY6" fmla="*/ 220681 h 254942"/>
                  <a:gd name="connsiteX7" fmla="*/ 106299 w 327025"/>
                  <a:gd name="connsiteY7" fmla="*/ 228438 h 254942"/>
                  <a:gd name="connsiteX8" fmla="*/ 80475 w 327025"/>
                  <a:gd name="connsiteY8" fmla="*/ 253002 h 254942"/>
                  <a:gd name="connsiteX9" fmla="*/ 72728 w 327025"/>
                  <a:gd name="connsiteY9" fmla="*/ 253002 h 254942"/>
                  <a:gd name="connsiteX10" fmla="*/ 71437 w 327025"/>
                  <a:gd name="connsiteY10" fmla="*/ 249123 h 254942"/>
                  <a:gd name="connsiteX11" fmla="*/ 71437 w 327025"/>
                  <a:gd name="connsiteY11" fmla="*/ 177857 h 254942"/>
                  <a:gd name="connsiteX12" fmla="*/ 71437 w 327025"/>
                  <a:gd name="connsiteY12" fmla="*/ 170454 h 254942"/>
                  <a:gd name="connsiteX13" fmla="*/ 72672 w 327025"/>
                  <a:gd name="connsiteY13" fmla="*/ 171683 h 254942"/>
                  <a:gd name="connsiteX14" fmla="*/ 80459 w 327025"/>
                  <a:gd name="connsiteY14" fmla="*/ 171683 h 254942"/>
                  <a:gd name="connsiteX15" fmla="*/ 80459 w 327025"/>
                  <a:gd name="connsiteY15" fmla="*/ 165229 h 254942"/>
                  <a:gd name="connsiteX16" fmla="*/ 79425 w 327025"/>
                  <a:gd name="connsiteY16" fmla="*/ 164200 h 254942"/>
                  <a:gd name="connsiteX17" fmla="*/ 77020 w 327025"/>
                  <a:gd name="connsiteY17" fmla="*/ 161808 h 254942"/>
                  <a:gd name="connsiteX18" fmla="*/ 134538 w 327025"/>
                  <a:gd name="connsiteY18" fmla="*/ 123685 h 254942"/>
                  <a:gd name="connsiteX19" fmla="*/ 257365 w 327025"/>
                  <a:gd name="connsiteY19" fmla="*/ 42273 h 254942"/>
                  <a:gd name="connsiteX20" fmla="*/ 321834 w 327025"/>
                  <a:gd name="connsiteY20" fmla="*/ 0 h 254942"/>
                  <a:gd name="connsiteX21" fmla="*/ 327025 w 327025"/>
                  <a:gd name="connsiteY21" fmla="*/ 5164 h 254942"/>
                  <a:gd name="connsiteX22" fmla="*/ 327025 w 327025"/>
                  <a:gd name="connsiteY22" fmla="*/ 15490 h 254942"/>
                  <a:gd name="connsiteX23" fmla="*/ 325727 w 327025"/>
                  <a:gd name="connsiteY23" fmla="*/ 18072 h 254942"/>
                  <a:gd name="connsiteX24" fmla="*/ 162215 w 327025"/>
                  <a:gd name="connsiteY24" fmla="*/ 253006 h 254942"/>
                  <a:gd name="connsiteX25" fmla="*/ 154429 w 327025"/>
                  <a:gd name="connsiteY25" fmla="*/ 253006 h 254942"/>
                  <a:gd name="connsiteX26" fmla="*/ 93436 w 327025"/>
                  <a:gd name="connsiteY26" fmla="*/ 192337 h 254942"/>
                  <a:gd name="connsiteX27" fmla="*/ 93436 w 327025"/>
                  <a:gd name="connsiteY27" fmla="*/ 184591 h 254942"/>
                  <a:gd name="connsiteX28" fmla="*/ 101222 w 327025"/>
                  <a:gd name="connsiteY28" fmla="*/ 184591 h 254942"/>
                  <a:gd name="connsiteX29" fmla="*/ 158322 w 327025"/>
                  <a:gd name="connsiteY29" fmla="*/ 241389 h 254942"/>
                  <a:gd name="connsiteX30" fmla="*/ 316643 w 327025"/>
                  <a:gd name="connsiteY30" fmla="*/ 14199 h 254942"/>
                  <a:gd name="connsiteX31" fmla="*/ 316643 w 327025"/>
                  <a:gd name="connsiteY31" fmla="*/ 12909 h 254942"/>
                  <a:gd name="connsiteX32" fmla="*/ 14275 w 327025"/>
                  <a:gd name="connsiteY32" fmla="*/ 99395 h 254942"/>
                  <a:gd name="connsiteX33" fmla="*/ 72186 w 327025"/>
                  <a:gd name="connsiteY33" fmla="*/ 156999 h 254942"/>
                  <a:gd name="connsiteX34" fmla="*/ 77020 w 327025"/>
                  <a:gd name="connsiteY34" fmla="*/ 161808 h 254942"/>
                  <a:gd name="connsiteX35" fmla="*/ 74019 w 327025"/>
                  <a:gd name="connsiteY35" fmla="*/ 163797 h 254942"/>
                  <a:gd name="connsiteX36" fmla="*/ 71437 w 327025"/>
                  <a:gd name="connsiteY36" fmla="*/ 167676 h 254942"/>
                  <a:gd name="connsiteX37" fmla="*/ 71437 w 327025"/>
                  <a:gd name="connsiteY37" fmla="*/ 168948 h 254942"/>
                  <a:gd name="connsiteX38" fmla="*/ 71437 w 327025"/>
                  <a:gd name="connsiteY38" fmla="*/ 170454 h 254942"/>
                  <a:gd name="connsiteX39" fmla="*/ 31409 w 327025"/>
                  <a:gd name="connsiteY39" fmla="*/ 130638 h 254942"/>
                  <a:gd name="connsiteX40" fmla="*/ 1298 w 327025"/>
                  <a:gd name="connsiteY40" fmla="*/ 100686 h 254942"/>
                  <a:gd name="connsiteX41" fmla="*/ 0 w 327025"/>
                  <a:gd name="connsiteY41" fmla="*/ 98105 h 254942"/>
                  <a:gd name="connsiteX42" fmla="*/ 3893 w 327025"/>
                  <a:gd name="connsiteY42" fmla="*/ 92941 h 254942"/>
                  <a:gd name="connsiteX43" fmla="*/ 320537 w 327025"/>
                  <a:gd name="connsiteY43" fmla="*/ 1291 h 254942"/>
                  <a:gd name="connsiteX44" fmla="*/ 321834 w 327025"/>
                  <a:gd name="connsiteY44" fmla="*/ 0 h 25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27025" h="254942">
                    <a:moveTo>
                      <a:pt x="257365" y="42273"/>
                    </a:moveTo>
                    <a:cubicBezTo>
                      <a:pt x="258656" y="39687"/>
                      <a:pt x="262530" y="40980"/>
                      <a:pt x="263821" y="43566"/>
                    </a:cubicBezTo>
                    <a:cubicBezTo>
                      <a:pt x="265112" y="44858"/>
                      <a:pt x="265112" y="48737"/>
                      <a:pt x="262530" y="50030"/>
                    </a:cubicBezTo>
                    <a:cubicBezTo>
                      <a:pt x="81766" y="171554"/>
                      <a:pt x="81766" y="171554"/>
                      <a:pt x="81766" y="171554"/>
                    </a:cubicBezTo>
                    <a:cubicBezTo>
                      <a:pt x="81766" y="237488"/>
                      <a:pt x="81766" y="237488"/>
                      <a:pt x="81766" y="237488"/>
                    </a:cubicBezTo>
                    <a:lnTo>
                      <a:pt x="98552" y="220681"/>
                    </a:lnTo>
                    <a:cubicBezTo>
                      <a:pt x="99843" y="218096"/>
                      <a:pt x="103716" y="218096"/>
                      <a:pt x="106299" y="220681"/>
                    </a:cubicBezTo>
                    <a:cubicBezTo>
                      <a:pt x="107590" y="221974"/>
                      <a:pt x="107590" y="225852"/>
                      <a:pt x="106299" y="228438"/>
                    </a:cubicBezTo>
                    <a:cubicBezTo>
                      <a:pt x="80475" y="253002"/>
                      <a:pt x="80475" y="253002"/>
                      <a:pt x="80475" y="253002"/>
                    </a:cubicBezTo>
                    <a:cubicBezTo>
                      <a:pt x="77893" y="255587"/>
                      <a:pt x="75311" y="255587"/>
                      <a:pt x="72728" y="253002"/>
                    </a:cubicBezTo>
                    <a:cubicBezTo>
                      <a:pt x="72728" y="251709"/>
                      <a:pt x="71437" y="250416"/>
                      <a:pt x="71437" y="249123"/>
                    </a:cubicBezTo>
                    <a:cubicBezTo>
                      <a:pt x="71437" y="208399"/>
                      <a:pt x="71437" y="188037"/>
                      <a:pt x="71437" y="177857"/>
                    </a:cubicBezTo>
                    <a:lnTo>
                      <a:pt x="71437" y="170454"/>
                    </a:lnTo>
                    <a:lnTo>
                      <a:pt x="72672" y="171683"/>
                    </a:lnTo>
                    <a:cubicBezTo>
                      <a:pt x="75268" y="174265"/>
                      <a:pt x="77863" y="174265"/>
                      <a:pt x="80459" y="171683"/>
                    </a:cubicBezTo>
                    <a:cubicBezTo>
                      <a:pt x="81756" y="170392"/>
                      <a:pt x="81756" y="166520"/>
                      <a:pt x="80459" y="165229"/>
                    </a:cubicBezTo>
                    <a:cubicBezTo>
                      <a:pt x="80459" y="165229"/>
                      <a:pt x="80459" y="165229"/>
                      <a:pt x="79425" y="164200"/>
                    </a:cubicBezTo>
                    <a:lnTo>
                      <a:pt x="77020" y="161808"/>
                    </a:lnTo>
                    <a:lnTo>
                      <a:pt x="134538" y="123685"/>
                    </a:lnTo>
                    <a:cubicBezTo>
                      <a:pt x="257365" y="42273"/>
                      <a:pt x="257365" y="42273"/>
                      <a:pt x="257365" y="42273"/>
                    </a:cubicBezTo>
                    <a:close/>
                    <a:moveTo>
                      <a:pt x="321834" y="0"/>
                    </a:moveTo>
                    <a:cubicBezTo>
                      <a:pt x="324430" y="0"/>
                      <a:pt x="327025" y="2582"/>
                      <a:pt x="327025" y="5164"/>
                    </a:cubicBezTo>
                    <a:cubicBezTo>
                      <a:pt x="327025" y="15490"/>
                      <a:pt x="327025" y="15490"/>
                      <a:pt x="327025" y="15490"/>
                    </a:cubicBezTo>
                    <a:cubicBezTo>
                      <a:pt x="327025" y="16781"/>
                      <a:pt x="327025" y="18072"/>
                      <a:pt x="325727" y="18072"/>
                    </a:cubicBezTo>
                    <a:cubicBezTo>
                      <a:pt x="162215" y="253006"/>
                      <a:pt x="162215" y="253006"/>
                      <a:pt x="162215" y="253006"/>
                    </a:cubicBezTo>
                    <a:cubicBezTo>
                      <a:pt x="159619" y="255588"/>
                      <a:pt x="157024" y="255588"/>
                      <a:pt x="154429" y="253006"/>
                    </a:cubicBezTo>
                    <a:lnTo>
                      <a:pt x="93436" y="192337"/>
                    </a:lnTo>
                    <a:cubicBezTo>
                      <a:pt x="92138" y="189755"/>
                      <a:pt x="92138" y="187173"/>
                      <a:pt x="93436" y="184591"/>
                    </a:cubicBezTo>
                    <a:cubicBezTo>
                      <a:pt x="96031" y="183301"/>
                      <a:pt x="98627" y="183301"/>
                      <a:pt x="101222" y="184591"/>
                    </a:cubicBezTo>
                    <a:cubicBezTo>
                      <a:pt x="158322" y="241389"/>
                      <a:pt x="158322" y="241389"/>
                      <a:pt x="158322" y="241389"/>
                    </a:cubicBezTo>
                    <a:cubicBezTo>
                      <a:pt x="316643" y="14199"/>
                      <a:pt x="316643" y="14199"/>
                      <a:pt x="316643" y="14199"/>
                    </a:cubicBezTo>
                    <a:cubicBezTo>
                      <a:pt x="316643" y="12909"/>
                      <a:pt x="316643" y="12909"/>
                      <a:pt x="316643" y="12909"/>
                    </a:cubicBezTo>
                    <a:cubicBezTo>
                      <a:pt x="14275" y="99395"/>
                      <a:pt x="14275" y="99395"/>
                      <a:pt x="14275" y="99395"/>
                    </a:cubicBezTo>
                    <a:cubicBezTo>
                      <a:pt x="47367" y="132312"/>
                      <a:pt x="63913" y="148770"/>
                      <a:pt x="72186" y="156999"/>
                    </a:cubicBezTo>
                    <a:lnTo>
                      <a:pt x="77020" y="161808"/>
                    </a:lnTo>
                    <a:lnTo>
                      <a:pt x="74019" y="163797"/>
                    </a:lnTo>
                    <a:cubicBezTo>
                      <a:pt x="72728" y="165090"/>
                      <a:pt x="71437" y="166383"/>
                      <a:pt x="71437" y="167676"/>
                    </a:cubicBezTo>
                    <a:cubicBezTo>
                      <a:pt x="71437" y="167676"/>
                      <a:pt x="71437" y="167676"/>
                      <a:pt x="71437" y="168948"/>
                    </a:cubicBezTo>
                    <a:lnTo>
                      <a:pt x="71437" y="170454"/>
                    </a:lnTo>
                    <a:lnTo>
                      <a:pt x="31409" y="130638"/>
                    </a:lnTo>
                    <a:cubicBezTo>
                      <a:pt x="1298" y="100686"/>
                      <a:pt x="1298" y="100686"/>
                      <a:pt x="1298" y="100686"/>
                    </a:cubicBezTo>
                    <a:cubicBezTo>
                      <a:pt x="1298" y="100686"/>
                      <a:pt x="0" y="99395"/>
                      <a:pt x="0" y="98105"/>
                    </a:cubicBezTo>
                    <a:cubicBezTo>
                      <a:pt x="0" y="95523"/>
                      <a:pt x="1298" y="92941"/>
                      <a:pt x="3893" y="92941"/>
                    </a:cubicBezTo>
                    <a:cubicBezTo>
                      <a:pt x="320537" y="1291"/>
                      <a:pt x="320537" y="1291"/>
                      <a:pt x="320537" y="1291"/>
                    </a:cubicBezTo>
                    <a:cubicBezTo>
                      <a:pt x="320537" y="1291"/>
                      <a:pt x="321834" y="0"/>
                      <a:pt x="3218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856343" y="3516772"/>
            <a:ext cx="9043433" cy="2678348"/>
            <a:chOff x="1367579" y="1996834"/>
            <a:chExt cx="9043433" cy="2678348"/>
          </a:xfrm>
        </p:grpSpPr>
        <p:grpSp>
          <p:nvGrpSpPr>
            <p:cNvPr id="71" name="组合 70"/>
            <p:cNvGrpSpPr/>
            <p:nvPr/>
          </p:nvGrpSpPr>
          <p:grpSpPr>
            <a:xfrm>
              <a:off x="2118986" y="1996834"/>
              <a:ext cx="8292026" cy="2678348"/>
              <a:chOff x="7479746" y="3433235"/>
              <a:chExt cx="8292026" cy="2678348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7479746" y="3846732"/>
                <a:ext cx="8292026" cy="226485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市场定位：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组织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市场（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B2B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+mn-ea"/>
                  </a:rPr>
                  <a:t>   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主要面向学校、商场等无线局域网基本全覆盖的组织。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</a:rPr>
                  <a:t>产品定位：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+mn-ea"/>
                  </a:rPr>
                  <a:t>更精确</a:t>
                </a:r>
                <a:r>
                  <a:rPr lang="zh-CN" altLang="en-US" sz="1600" dirty="0">
                    <a:latin typeface="+mn-ea"/>
                  </a:rPr>
                  <a:t>的选择          </a:t>
                </a:r>
                <a:endParaRPr lang="en-US" altLang="zh-CN" sz="1600" dirty="0"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</a:rPr>
                  <a:t>   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疫情</a:t>
                </a:r>
                <a:r>
                  <a:rPr lang="zh-CN" altLang="en-US" sz="1600" b="1" dirty="0">
                    <a:solidFill>
                      <a:srgbClr val="494398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期间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能够提供内部分区域人流检测数据，为精准防疫提升效率；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疫情</a:t>
                </a:r>
                <a:r>
                  <a:rPr lang="zh-CN" altLang="en-US" sz="1600" b="1" dirty="0">
                    <a:solidFill>
                      <a:srgbClr val="494398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结束后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能够提供不同区域人流变化趋势参考，为商场等商业组织调整区域部署，淘汰落后产能提供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定量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更精确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的数据建议，从而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突破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疫情产生需求的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时效限制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483989" y="3433235"/>
                <a:ext cx="2050552" cy="39658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+mn-ea"/>
                  </a:rPr>
                  <a:t>找准定位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椭圆 31"/>
              <p:cNvSpPr/>
              <p:nvPr/>
            </p:nvSpPr>
            <p:spPr>
              <a:xfrm>
                <a:off x="1280319" y="2062163"/>
                <a:ext cx="284162" cy="369412"/>
              </a:xfrm>
              <a:custGeom>
                <a:avLst/>
                <a:gdLst>
                  <a:gd name="connsiteX0" fmla="*/ 0 w 254000"/>
                  <a:gd name="connsiteY0" fmla="*/ 195263 h 330201"/>
                  <a:gd name="connsiteX1" fmla="*/ 55563 w 254000"/>
                  <a:gd name="connsiteY1" fmla="*/ 195263 h 330201"/>
                  <a:gd name="connsiteX2" fmla="*/ 55563 w 254000"/>
                  <a:gd name="connsiteY2" fmla="*/ 330201 h 330201"/>
                  <a:gd name="connsiteX3" fmla="*/ 0 w 254000"/>
                  <a:gd name="connsiteY3" fmla="*/ 330201 h 330201"/>
                  <a:gd name="connsiteX4" fmla="*/ 98425 w 254000"/>
                  <a:gd name="connsiteY4" fmla="*/ 152400 h 330201"/>
                  <a:gd name="connsiteX5" fmla="*/ 155575 w 254000"/>
                  <a:gd name="connsiteY5" fmla="*/ 152400 h 330201"/>
                  <a:gd name="connsiteX6" fmla="*/ 155575 w 254000"/>
                  <a:gd name="connsiteY6" fmla="*/ 330200 h 330201"/>
                  <a:gd name="connsiteX7" fmla="*/ 98425 w 254000"/>
                  <a:gd name="connsiteY7" fmla="*/ 330200 h 330201"/>
                  <a:gd name="connsiteX8" fmla="*/ 198437 w 254000"/>
                  <a:gd name="connsiteY8" fmla="*/ 109538 h 330201"/>
                  <a:gd name="connsiteX9" fmla="*/ 254000 w 254000"/>
                  <a:gd name="connsiteY9" fmla="*/ 109538 h 330201"/>
                  <a:gd name="connsiteX10" fmla="*/ 254000 w 254000"/>
                  <a:gd name="connsiteY10" fmla="*/ 330201 h 330201"/>
                  <a:gd name="connsiteX11" fmla="*/ 198437 w 254000"/>
                  <a:gd name="connsiteY11" fmla="*/ 330201 h 330201"/>
                  <a:gd name="connsiteX12" fmla="*/ 84304 w 254000"/>
                  <a:gd name="connsiteY12" fmla="*/ 0 h 330201"/>
                  <a:gd name="connsiteX13" fmla="*/ 89492 w 254000"/>
                  <a:gd name="connsiteY13" fmla="*/ 2586 h 330201"/>
                  <a:gd name="connsiteX14" fmla="*/ 95977 w 254000"/>
                  <a:gd name="connsiteY14" fmla="*/ 19390 h 330201"/>
                  <a:gd name="connsiteX15" fmla="*/ 103759 w 254000"/>
                  <a:gd name="connsiteY15" fmla="*/ 23268 h 330201"/>
                  <a:gd name="connsiteX16" fmla="*/ 108947 w 254000"/>
                  <a:gd name="connsiteY16" fmla="*/ 19390 h 330201"/>
                  <a:gd name="connsiteX17" fmla="*/ 115432 w 254000"/>
                  <a:gd name="connsiteY17" fmla="*/ 3878 h 330201"/>
                  <a:gd name="connsiteX18" fmla="*/ 121916 w 254000"/>
                  <a:gd name="connsiteY18" fmla="*/ 1293 h 330201"/>
                  <a:gd name="connsiteX19" fmla="*/ 158232 w 254000"/>
                  <a:gd name="connsiteY19" fmla="*/ 18098 h 330201"/>
                  <a:gd name="connsiteX20" fmla="*/ 160826 w 254000"/>
                  <a:gd name="connsiteY20" fmla="*/ 24561 h 330201"/>
                  <a:gd name="connsiteX21" fmla="*/ 153044 w 254000"/>
                  <a:gd name="connsiteY21" fmla="*/ 40073 h 330201"/>
                  <a:gd name="connsiteX22" fmla="*/ 155638 w 254000"/>
                  <a:gd name="connsiteY22" fmla="*/ 49122 h 330201"/>
                  <a:gd name="connsiteX23" fmla="*/ 160826 w 254000"/>
                  <a:gd name="connsiteY23" fmla="*/ 49122 h 330201"/>
                  <a:gd name="connsiteX24" fmla="*/ 177687 w 254000"/>
                  <a:gd name="connsiteY24" fmla="*/ 43951 h 330201"/>
                  <a:gd name="connsiteX25" fmla="*/ 184171 w 254000"/>
                  <a:gd name="connsiteY25" fmla="*/ 46537 h 330201"/>
                  <a:gd name="connsiteX26" fmla="*/ 197141 w 254000"/>
                  <a:gd name="connsiteY26" fmla="*/ 84024 h 330201"/>
                  <a:gd name="connsiteX27" fmla="*/ 194547 w 254000"/>
                  <a:gd name="connsiteY27" fmla="*/ 89195 h 330201"/>
                  <a:gd name="connsiteX28" fmla="*/ 178984 w 254000"/>
                  <a:gd name="connsiteY28" fmla="*/ 95658 h 330201"/>
                  <a:gd name="connsiteX29" fmla="*/ 173796 w 254000"/>
                  <a:gd name="connsiteY29" fmla="*/ 99536 h 330201"/>
                  <a:gd name="connsiteX30" fmla="*/ 177687 w 254000"/>
                  <a:gd name="connsiteY30" fmla="*/ 108585 h 330201"/>
                  <a:gd name="connsiteX31" fmla="*/ 184171 w 254000"/>
                  <a:gd name="connsiteY31" fmla="*/ 111171 h 330201"/>
                  <a:gd name="connsiteX32" fmla="*/ 184171 w 254000"/>
                  <a:gd name="connsiteY32" fmla="*/ 139610 h 330201"/>
                  <a:gd name="connsiteX33" fmla="*/ 116728 w 254000"/>
                  <a:gd name="connsiteY33" fmla="*/ 139610 h 330201"/>
                  <a:gd name="connsiteX34" fmla="*/ 140074 w 254000"/>
                  <a:gd name="connsiteY34" fmla="*/ 82732 h 330201"/>
                  <a:gd name="connsiteX35" fmla="*/ 83007 w 254000"/>
                  <a:gd name="connsiteY35" fmla="*/ 56878 h 330201"/>
                  <a:gd name="connsiteX36" fmla="*/ 57067 w 254000"/>
                  <a:gd name="connsiteY36" fmla="*/ 113756 h 330201"/>
                  <a:gd name="connsiteX37" fmla="*/ 85601 w 254000"/>
                  <a:gd name="connsiteY37" fmla="*/ 140902 h 330201"/>
                  <a:gd name="connsiteX38" fmla="*/ 85601 w 254000"/>
                  <a:gd name="connsiteY38" fmla="*/ 180975 h 330201"/>
                  <a:gd name="connsiteX39" fmla="*/ 45395 w 254000"/>
                  <a:gd name="connsiteY39" fmla="*/ 180975 h 330201"/>
                  <a:gd name="connsiteX40" fmla="*/ 40207 w 254000"/>
                  <a:gd name="connsiteY40" fmla="*/ 178390 h 330201"/>
                  <a:gd name="connsiteX41" fmla="*/ 37613 w 254000"/>
                  <a:gd name="connsiteY41" fmla="*/ 173219 h 330201"/>
                  <a:gd name="connsiteX42" fmla="*/ 45395 w 254000"/>
                  <a:gd name="connsiteY42" fmla="*/ 156414 h 330201"/>
                  <a:gd name="connsiteX43" fmla="*/ 42801 w 254000"/>
                  <a:gd name="connsiteY43" fmla="*/ 148658 h 330201"/>
                  <a:gd name="connsiteX44" fmla="*/ 36316 w 254000"/>
                  <a:gd name="connsiteY44" fmla="*/ 147366 h 330201"/>
                  <a:gd name="connsiteX45" fmla="*/ 19455 w 254000"/>
                  <a:gd name="connsiteY45" fmla="*/ 153829 h 330201"/>
                  <a:gd name="connsiteX46" fmla="*/ 14267 w 254000"/>
                  <a:gd name="connsiteY46" fmla="*/ 151244 h 330201"/>
                  <a:gd name="connsiteX47" fmla="*/ 0 w 254000"/>
                  <a:gd name="connsiteY47" fmla="*/ 113756 h 330201"/>
                  <a:gd name="connsiteX48" fmla="*/ 2594 w 254000"/>
                  <a:gd name="connsiteY48" fmla="*/ 108585 h 330201"/>
                  <a:gd name="connsiteX49" fmla="*/ 19455 w 254000"/>
                  <a:gd name="connsiteY49" fmla="*/ 102122 h 330201"/>
                  <a:gd name="connsiteX50" fmla="*/ 23346 w 254000"/>
                  <a:gd name="connsiteY50" fmla="*/ 94366 h 330201"/>
                  <a:gd name="connsiteX51" fmla="*/ 19455 w 254000"/>
                  <a:gd name="connsiteY51" fmla="*/ 89195 h 330201"/>
                  <a:gd name="connsiteX52" fmla="*/ 3891 w 254000"/>
                  <a:gd name="connsiteY52" fmla="*/ 81439 h 330201"/>
                  <a:gd name="connsiteX53" fmla="*/ 1297 w 254000"/>
                  <a:gd name="connsiteY53" fmla="*/ 76268 h 330201"/>
                  <a:gd name="connsiteX54" fmla="*/ 18158 w 254000"/>
                  <a:gd name="connsiteY54" fmla="*/ 40073 h 330201"/>
                  <a:gd name="connsiteX55" fmla="*/ 24643 w 254000"/>
                  <a:gd name="connsiteY55" fmla="*/ 37488 h 330201"/>
                  <a:gd name="connsiteX56" fmla="*/ 40207 w 254000"/>
                  <a:gd name="connsiteY56" fmla="*/ 45244 h 330201"/>
                  <a:gd name="connsiteX57" fmla="*/ 49286 w 254000"/>
                  <a:gd name="connsiteY57" fmla="*/ 42659 h 330201"/>
                  <a:gd name="connsiteX58" fmla="*/ 49286 w 254000"/>
                  <a:gd name="connsiteY58" fmla="*/ 36195 h 330201"/>
                  <a:gd name="connsiteX59" fmla="*/ 44098 w 254000"/>
                  <a:gd name="connsiteY59" fmla="*/ 19390 h 330201"/>
                  <a:gd name="connsiteX60" fmla="*/ 46692 w 254000"/>
                  <a:gd name="connsiteY60" fmla="*/ 14220 h 330201"/>
                  <a:gd name="connsiteX61" fmla="*/ 84304 w 254000"/>
                  <a:gd name="connsiteY61" fmla="*/ 0 h 33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54000" h="330201">
                    <a:moveTo>
                      <a:pt x="0" y="195263"/>
                    </a:moveTo>
                    <a:lnTo>
                      <a:pt x="55563" y="195263"/>
                    </a:lnTo>
                    <a:lnTo>
                      <a:pt x="55563" y="330201"/>
                    </a:lnTo>
                    <a:lnTo>
                      <a:pt x="0" y="330201"/>
                    </a:lnTo>
                    <a:close/>
                    <a:moveTo>
                      <a:pt x="98425" y="152400"/>
                    </a:moveTo>
                    <a:lnTo>
                      <a:pt x="155575" y="152400"/>
                    </a:lnTo>
                    <a:lnTo>
                      <a:pt x="155575" y="330200"/>
                    </a:lnTo>
                    <a:lnTo>
                      <a:pt x="98425" y="330200"/>
                    </a:lnTo>
                    <a:close/>
                    <a:moveTo>
                      <a:pt x="198437" y="109538"/>
                    </a:moveTo>
                    <a:lnTo>
                      <a:pt x="254000" y="109538"/>
                    </a:lnTo>
                    <a:lnTo>
                      <a:pt x="254000" y="330201"/>
                    </a:lnTo>
                    <a:lnTo>
                      <a:pt x="198437" y="330201"/>
                    </a:lnTo>
                    <a:close/>
                    <a:moveTo>
                      <a:pt x="84304" y="0"/>
                    </a:moveTo>
                    <a:cubicBezTo>
                      <a:pt x="85601" y="0"/>
                      <a:pt x="88195" y="0"/>
                      <a:pt x="89492" y="2586"/>
                    </a:cubicBezTo>
                    <a:cubicBezTo>
                      <a:pt x="89492" y="2586"/>
                      <a:pt x="89492" y="2586"/>
                      <a:pt x="95977" y="19390"/>
                    </a:cubicBezTo>
                    <a:cubicBezTo>
                      <a:pt x="95977" y="21976"/>
                      <a:pt x="101165" y="23268"/>
                      <a:pt x="103759" y="23268"/>
                    </a:cubicBezTo>
                    <a:cubicBezTo>
                      <a:pt x="105056" y="23268"/>
                      <a:pt x="107650" y="21976"/>
                      <a:pt x="108947" y="19390"/>
                    </a:cubicBezTo>
                    <a:cubicBezTo>
                      <a:pt x="108947" y="19390"/>
                      <a:pt x="108947" y="19390"/>
                      <a:pt x="115432" y="3878"/>
                    </a:cubicBezTo>
                    <a:cubicBezTo>
                      <a:pt x="116728" y="1293"/>
                      <a:pt x="119322" y="1293"/>
                      <a:pt x="121916" y="1293"/>
                    </a:cubicBezTo>
                    <a:cubicBezTo>
                      <a:pt x="121916" y="1293"/>
                      <a:pt x="121916" y="1293"/>
                      <a:pt x="158232" y="18098"/>
                    </a:cubicBezTo>
                    <a:cubicBezTo>
                      <a:pt x="160826" y="19390"/>
                      <a:pt x="160826" y="21976"/>
                      <a:pt x="160826" y="24561"/>
                    </a:cubicBezTo>
                    <a:cubicBezTo>
                      <a:pt x="160826" y="24561"/>
                      <a:pt x="160826" y="24561"/>
                      <a:pt x="153044" y="40073"/>
                    </a:cubicBezTo>
                    <a:cubicBezTo>
                      <a:pt x="151747" y="42659"/>
                      <a:pt x="154341" y="47829"/>
                      <a:pt x="155638" y="49122"/>
                    </a:cubicBezTo>
                    <a:cubicBezTo>
                      <a:pt x="156935" y="50415"/>
                      <a:pt x="159529" y="50415"/>
                      <a:pt x="160826" y="49122"/>
                    </a:cubicBezTo>
                    <a:cubicBezTo>
                      <a:pt x="160826" y="49122"/>
                      <a:pt x="160826" y="49122"/>
                      <a:pt x="177687" y="43951"/>
                    </a:cubicBezTo>
                    <a:cubicBezTo>
                      <a:pt x="180281" y="42659"/>
                      <a:pt x="182874" y="43951"/>
                      <a:pt x="184171" y="46537"/>
                    </a:cubicBezTo>
                    <a:cubicBezTo>
                      <a:pt x="184171" y="46537"/>
                      <a:pt x="184171" y="46537"/>
                      <a:pt x="197141" y="84024"/>
                    </a:cubicBezTo>
                    <a:cubicBezTo>
                      <a:pt x="198438" y="85317"/>
                      <a:pt x="197141" y="87902"/>
                      <a:pt x="194547" y="89195"/>
                    </a:cubicBezTo>
                    <a:cubicBezTo>
                      <a:pt x="194547" y="89195"/>
                      <a:pt x="194547" y="89195"/>
                      <a:pt x="178984" y="95658"/>
                    </a:cubicBezTo>
                    <a:cubicBezTo>
                      <a:pt x="176390" y="95658"/>
                      <a:pt x="173796" y="98244"/>
                      <a:pt x="173796" y="99536"/>
                    </a:cubicBezTo>
                    <a:cubicBezTo>
                      <a:pt x="173796" y="102122"/>
                      <a:pt x="175093" y="107293"/>
                      <a:pt x="177687" y="108585"/>
                    </a:cubicBezTo>
                    <a:cubicBezTo>
                      <a:pt x="177687" y="108585"/>
                      <a:pt x="177687" y="108585"/>
                      <a:pt x="184171" y="111171"/>
                    </a:cubicBezTo>
                    <a:cubicBezTo>
                      <a:pt x="184171" y="111171"/>
                      <a:pt x="184171" y="111171"/>
                      <a:pt x="184171" y="139610"/>
                    </a:cubicBezTo>
                    <a:cubicBezTo>
                      <a:pt x="184171" y="139610"/>
                      <a:pt x="184171" y="139610"/>
                      <a:pt x="116728" y="139610"/>
                    </a:cubicBezTo>
                    <a:cubicBezTo>
                      <a:pt x="137480" y="130561"/>
                      <a:pt x="149153" y="106000"/>
                      <a:pt x="140074" y="82732"/>
                    </a:cubicBezTo>
                    <a:cubicBezTo>
                      <a:pt x="132292" y="60756"/>
                      <a:pt x="106353" y="49122"/>
                      <a:pt x="83007" y="56878"/>
                    </a:cubicBezTo>
                    <a:cubicBezTo>
                      <a:pt x="60958" y="65927"/>
                      <a:pt x="49286" y="90488"/>
                      <a:pt x="57067" y="113756"/>
                    </a:cubicBezTo>
                    <a:cubicBezTo>
                      <a:pt x="62255" y="126683"/>
                      <a:pt x="72631" y="137024"/>
                      <a:pt x="85601" y="140902"/>
                    </a:cubicBezTo>
                    <a:cubicBezTo>
                      <a:pt x="85601" y="140902"/>
                      <a:pt x="85601" y="140902"/>
                      <a:pt x="85601" y="180975"/>
                    </a:cubicBezTo>
                    <a:cubicBezTo>
                      <a:pt x="85601" y="180975"/>
                      <a:pt x="85601" y="180975"/>
                      <a:pt x="45395" y="180975"/>
                    </a:cubicBezTo>
                    <a:cubicBezTo>
                      <a:pt x="45395" y="180975"/>
                      <a:pt x="45395" y="180975"/>
                      <a:pt x="40207" y="178390"/>
                    </a:cubicBezTo>
                    <a:cubicBezTo>
                      <a:pt x="37613" y="178390"/>
                      <a:pt x="36316" y="174512"/>
                      <a:pt x="37613" y="173219"/>
                    </a:cubicBezTo>
                    <a:cubicBezTo>
                      <a:pt x="37613" y="173219"/>
                      <a:pt x="37613" y="173219"/>
                      <a:pt x="45395" y="156414"/>
                    </a:cubicBezTo>
                    <a:cubicBezTo>
                      <a:pt x="46692" y="155122"/>
                      <a:pt x="44098" y="149951"/>
                      <a:pt x="42801" y="148658"/>
                    </a:cubicBezTo>
                    <a:cubicBezTo>
                      <a:pt x="41504" y="147366"/>
                      <a:pt x="38910" y="147366"/>
                      <a:pt x="36316" y="147366"/>
                    </a:cubicBezTo>
                    <a:cubicBezTo>
                      <a:pt x="36316" y="147366"/>
                      <a:pt x="36316" y="147366"/>
                      <a:pt x="19455" y="153829"/>
                    </a:cubicBezTo>
                    <a:cubicBezTo>
                      <a:pt x="18158" y="155122"/>
                      <a:pt x="15564" y="153829"/>
                      <a:pt x="14267" y="151244"/>
                    </a:cubicBezTo>
                    <a:cubicBezTo>
                      <a:pt x="14267" y="151244"/>
                      <a:pt x="14267" y="151244"/>
                      <a:pt x="0" y="113756"/>
                    </a:cubicBezTo>
                    <a:cubicBezTo>
                      <a:pt x="0" y="111171"/>
                      <a:pt x="0" y="108585"/>
                      <a:pt x="2594" y="108585"/>
                    </a:cubicBezTo>
                    <a:cubicBezTo>
                      <a:pt x="2594" y="108585"/>
                      <a:pt x="2594" y="108585"/>
                      <a:pt x="19455" y="102122"/>
                    </a:cubicBezTo>
                    <a:cubicBezTo>
                      <a:pt x="22049" y="100829"/>
                      <a:pt x="23346" y="95658"/>
                      <a:pt x="23346" y="94366"/>
                    </a:cubicBezTo>
                    <a:cubicBezTo>
                      <a:pt x="23346" y="93073"/>
                      <a:pt x="22049" y="90488"/>
                      <a:pt x="19455" y="89195"/>
                    </a:cubicBezTo>
                    <a:cubicBezTo>
                      <a:pt x="19455" y="89195"/>
                      <a:pt x="19455" y="89195"/>
                      <a:pt x="3891" y="81439"/>
                    </a:cubicBezTo>
                    <a:cubicBezTo>
                      <a:pt x="1297" y="81439"/>
                      <a:pt x="1297" y="77561"/>
                      <a:pt x="1297" y="76268"/>
                    </a:cubicBezTo>
                    <a:cubicBezTo>
                      <a:pt x="1297" y="76268"/>
                      <a:pt x="1297" y="76268"/>
                      <a:pt x="18158" y="40073"/>
                    </a:cubicBezTo>
                    <a:cubicBezTo>
                      <a:pt x="19455" y="37488"/>
                      <a:pt x="22049" y="36195"/>
                      <a:pt x="24643" y="37488"/>
                    </a:cubicBezTo>
                    <a:cubicBezTo>
                      <a:pt x="24643" y="37488"/>
                      <a:pt x="24643" y="37488"/>
                      <a:pt x="40207" y="45244"/>
                    </a:cubicBezTo>
                    <a:cubicBezTo>
                      <a:pt x="42801" y="46537"/>
                      <a:pt x="47989" y="43951"/>
                      <a:pt x="49286" y="42659"/>
                    </a:cubicBezTo>
                    <a:cubicBezTo>
                      <a:pt x="50582" y="41366"/>
                      <a:pt x="50582" y="38781"/>
                      <a:pt x="49286" y="36195"/>
                    </a:cubicBezTo>
                    <a:cubicBezTo>
                      <a:pt x="49286" y="36195"/>
                      <a:pt x="49286" y="36195"/>
                      <a:pt x="44098" y="19390"/>
                    </a:cubicBezTo>
                    <a:cubicBezTo>
                      <a:pt x="42801" y="18098"/>
                      <a:pt x="44098" y="15512"/>
                      <a:pt x="46692" y="14220"/>
                    </a:cubicBezTo>
                    <a:cubicBezTo>
                      <a:pt x="46692" y="14220"/>
                      <a:pt x="46692" y="14220"/>
                      <a:pt x="843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商业评估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D7B1516-834A-4BC2-B8B8-4B26032AC0E6}"/>
              </a:ext>
            </a:extLst>
          </p:cNvPr>
          <p:cNvSpPr txBox="1"/>
          <p:nvPr/>
        </p:nvSpPr>
        <p:spPr>
          <a:xfrm>
            <a:off x="911726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BUSINESS EVALUATION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CB02D6-4419-46A1-9B97-F861A34898C4}"/>
              </a:ext>
            </a:extLst>
          </p:cNvPr>
          <p:cNvSpPr txBox="1"/>
          <p:nvPr/>
        </p:nvSpPr>
        <p:spPr>
          <a:xfrm>
            <a:off x="769721" y="1460453"/>
            <a:ext cx="63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市场的目的是实现</a:t>
            </a:r>
            <a:r>
              <a:rPr lang="zh-CN" altLang="en-US" dirty="0">
                <a:solidFill>
                  <a:srgbClr val="FF0000"/>
                </a:solidFill>
              </a:rPr>
              <a:t>顾客价值的最大化</a:t>
            </a:r>
            <a:r>
              <a:rPr lang="zh-CN" altLang="en-US" dirty="0"/>
              <a:t>。     </a:t>
            </a:r>
            <a:r>
              <a:rPr lang="en-US" altLang="zh-CN" dirty="0"/>
              <a:t>—— </a:t>
            </a:r>
            <a:r>
              <a:rPr lang="zh-CN" altLang="en-US" dirty="0"/>
              <a:t>菲利普</a:t>
            </a:r>
            <a:r>
              <a:rPr lang="en-US" altLang="zh-CN" dirty="0"/>
              <a:t>·</a:t>
            </a:r>
            <a:r>
              <a:rPr lang="zh-CN" altLang="en-US" dirty="0"/>
              <a:t>科特勒</a:t>
            </a:r>
          </a:p>
        </p:txBody>
      </p:sp>
    </p:spTree>
    <p:extLst>
      <p:ext uri="{BB962C8B-B14F-4D97-AF65-F5344CB8AC3E}">
        <p14:creationId xmlns:p14="http://schemas.microsoft.com/office/powerpoint/2010/main" val="39751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92548" y="1433791"/>
            <a:ext cx="10180253" cy="4478890"/>
            <a:chOff x="1296695" y="2122141"/>
            <a:chExt cx="10180253" cy="4478890"/>
          </a:xfrm>
        </p:grpSpPr>
        <p:grpSp>
          <p:nvGrpSpPr>
            <p:cNvPr id="78" name="组合 77"/>
            <p:cNvGrpSpPr/>
            <p:nvPr/>
          </p:nvGrpSpPr>
          <p:grpSpPr>
            <a:xfrm>
              <a:off x="1296695" y="2194111"/>
              <a:ext cx="10180253" cy="4406920"/>
              <a:chOff x="6657455" y="3630512"/>
              <a:chExt cx="10180253" cy="4406920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6657455" y="4297947"/>
                <a:ext cx="10180253" cy="373948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</a:rPr>
                  <a:t>① 针对不同层级的需求，提升产品服务的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+mn-ea"/>
                  </a:rPr>
                  <a:t>可分割性</a:t>
                </a:r>
                <a:endParaRPr lang="en-US" altLang="zh-CN" sz="1600" b="1" dirty="0">
                  <a:solidFill>
                    <a:srgbClr val="FF0000"/>
                  </a:solidFill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</a:rPr>
                  <a:t>   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建立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免费</a:t>
                </a:r>
                <a:r>
                  <a:rPr lang="zh-CN" altLang="en-US" sz="1600" b="1" dirty="0">
                    <a:solidFill>
                      <a:srgbClr val="00206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付费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两大模式。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对于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免费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客户，提供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简单易学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的基本监测服务，建立产品</a:t>
                </a:r>
                <a:r>
                  <a:rPr lang="zh-CN" altLang="en-US" sz="160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声誉和生态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对于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付费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客户，为其</a:t>
                </a:r>
                <a:r>
                  <a:rPr lang="zh-CN" altLang="en-US" sz="16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定制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内部数据库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和数据分析方法，利用机器学习、大数据等手段分析商场流量变化、并预测将来走势，从而为客户提供一手的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营销情报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，为其市场决策提供精准的数据支撑。</a:t>
                </a:r>
                <a:endParaRPr lang="en-US" altLang="zh-CN" sz="1600" dirty="0"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</a:rPr>
                  <a:t>② 关系营销</a:t>
                </a:r>
                <a:endParaRPr lang="en-US" altLang="zh-CN" sz="1600" dirty="0"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+mn-ea"/>
                  </a:rPr>
                  <a:t>    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:r>
                  <a:rPr lang="zh-CN" altLang="en-US" sz="1600" b="1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关键对象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，如大企业、政府机关等建立长期且满意的关系，形成长期的采购关系，建立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营销网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sz="1600" dirty="0"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</a:rPr>
                  <a:t>③ 品牌优势</a:t>
                </a:r>
                <a:endParaRPr lang="en-US" altLang="zh-CN" sz="1600" dirty="0"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latin typeface="+mn-ea"/>
                  </a:rPr>
                  <a:t>        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推陈出新，不断迭代。实现从</a:t>
                </a:r>
                <a:r>
                  <a:rPr lang="zh-CN" altLang="en-US" sz="160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产品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品牌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的过渡，占据顾客心中最有利的位置，即做到顾客的心中首选、行业的数一数二。</a:t>
                </a:r>
                <a:endParaRPr lang="zh-CN" altLang="en-US" sz="1600" dirty="0">
                  <a:latin typeface="+mn-ea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467599" y="3630512"/>
                <a:ext cx="2050552" cy="43037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推广方案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1" name="椭圆 38"/>
              <p:cNvSpPr/>
              <p:nvPr/>
            </p:nvSpPr>
            <p:spPr>
              <a:xfrm>
                <a:off x="1237694" y="2062358"/>
                <a:ext cx="369412" cy="369021"/>
              </a:xfrm>
              <a:custGeom>
                <a:avLst/>
                <a:gdLst>
                  <a:gd name="connsiteX0" fmla="*/ 260351 w 332139"/>
                  <a:gd name="connsiteY0" fmla="*/ 69850 h 331788"/>
                  <a:gd name="connsiteX1" fmla="*/ 144463 w 332139"/>
                  <a:gd name="connsiteY1" fmla="*/ 209550 h 331788"/>
                  <a:gd name="connsiteX2" fmla="*/ 139700 w 332139"/>
                  <a:gd name="connsiteY2" fmla="*/ 255588 h 331788"/>
                  <a:gd name="connsiteX3" fmla="*/ 182563 w 332139"/>
                  <a:gd name="connsiteY3" fmla="*/ 242888 h 331788"/>
                  <a:gd name="connsiteX4" fmla="*/ 300038 w 332139"/>
                  <a:gd name="connsiteY4" fmla="*/ 104775 h 331788"/>
                  <a:gd name="connsiteX5" fmla="*/ 92075 w 332139"/>
                  <a:gd name="connsiteY5" fmla="*/ 42863 h 331788"/>
                  <a:gd name="connsiteX6" fmla="*/ 41275 w 332139"/>
                  <a:gd name="connsiteY6" fmla="*/ 88901 h 331788"/>
                  <a:gd name="connsiteX7" fmla="*/ 92075 w 332139"/>
                  <a:gd name="connsiteY7" fmla="*/ 90488 h 331788"/>
                  <a:gd name="connsiteX8" fmla="*/ 119062 w 332139"/>
                  <a:gd name="connsiteY8" fmla="*/ 26988 h 331788"/>
                  <a:gd name="connsiteX9" fmla="*/ 119062 w 332139"/>
                  <a:gd name="connsiteY9" fmla="*/ 104880 h 331788"/>
                  <a:gd name="connsiteX10" fmla="*/ 104797 w 332139"/>
                  <a:gd name="connsiteY10" fmla="*/ 117861 h 331788"/>
                  <a:gd name="connsiteX11" fmla="*/ 26987 w 332139"/>
                  <a:gd name="connsiteY11" fmla="*/ 116563 h 331788"/>
                  <a:gd name="connsiteX12" fmla="*/ 26987 w 332139"/>
                  <a:gd name="connsiteY12" fmla="*/ 304801 h 331788"/>
                  <a:gd name="connsiteX13" fmla="*/ 211137 w 332139"/>
                  <a:gd name="connsiteY13" fmla="*/ 304801 h 331788"/>
                  <a:gd name="connsiteX14" fmla="*/ 211137 w 332139"/>
                  <a:gd name="connsiteY14" fmla="*/ 252873 h 331788"/>
                  <a:gd name="connsiteX15" fmla="*/ 200763 w 332139"/>
                  <a:gd name="connsiteY15" fmla="*/ 264557 h 331788"/>
                  <a:gd name="connsiteX16" fmla="*/ 194278 w 332139"/>
                  <a:gd name="connsiteY16" fmla="*/ 269750 h 331788"/>
                  <a:gd name="connsiteX17" fmla="*/ 128140 w 332139"/>
                  <a:gd name="connsiteY17" fmla="*/ 286626 h 331788"/>
                  <a:gd name="connsiteX18" fmla="*/ 111281 w 332139"/>
                  <a:gd name="connsiteY18" fmla="*/ 272346 h 331788"/>
                  <a:gd name="connsiteX19" fmla="*/ 116468 w 332139"/>
                  <a:gd name="connsiteY19" fmla="*/ 202244 h 331788"/>
                  <a:gd name="connsiteX20" fmla="*/ 120359 w 332139"/>
                  <a:gd name="connsiteY20" fmla="*/ 195753 h 331788"/>
                  <a:gd name="connsiteX21" fmla="*/ 211137 w 332139"/>
                  <a:gd name="connsiteY21" fmla="*/ 85407 h 331788"/>
                  <a:gd name="connsiteX22" fmla="*/ 211137 w 332139"/>
                  <a:gd name="connsiteY22" fmla="*/ 26988 h 331788"/>
                  <a:gd name="connsiteX23" fmla="*/ 119062 w 332139"/>
                  <a:gd name="connsiteY23" fmla="*/ 26988 h 331788"/>
                  <a:gd name="connsiteX24" fmla="*/ 102477 w 332139"/>
                  <a:gd name="connsiteY24" fmla="*/ 0 h 331788"/>
                  <a:gd name="connsiteX25" fmla="*/ 225709 w 332139"/>
                  <a:gd name="connsiteY25" fmla="*/ 0 h 331788"/>
                  <a:gd name="connsiteX26" fmla="*/ 238681 w 332139"/>
                  <a:gd name="connsiteY26" fmla="*/ 14256 h 331788"/>
                  <a:gd name="connsiteX27" fmla="*/ 238681 w 332139"/>
                  <a:gd name="connsiteY27" fmla="*/ 51842 h 331788"/>
                  <a:gd name="connsiteX28" fmla="*/ 247761 w 332139"/>
                  <a:gd name="connsiteY28" fmla="*/ 41473 h 331788"/>
                  <a:gd name="connsiteX29" fmla="*/ 267219 w 332139"/>
                  <a:gd name="connsiteY29" fmla="*/ 40177 h 331788"/>
                  <a:gd name="connsiteX30" fmla="*/ 326889 w 332139"/>
                  <a:gd name="connsiteY30" fmla="*/ 92019 h 331788"/>
                  <a:gd name="connsiteX31" fmla="*/ 329484 w 332139"/>
                  <a:gd name="connsiteY31" fmla="*/ 111460 h 331788"/>
                  <a:gd name="connsiteX32" fmla="*/ 238681 w 332139"/>
                  <a:gd name="connsiteY32" fmla="*/ 220328 h 331788"/>
                  <a:gd name="connsiteX33" fmla="*/ 238681 w 332139"/>
                  <a:gd name="connsiteY33" fmla="*/ 317532 h 331788"/>
                  <a:gd name="connsiteX34" fmla="*/ 225709 w 332139"/>
                  <a:gd name="connsiteY34" fmla="*/ 331788 h 331788"/>
                  <a:gd name="connsiteX35" fmla="*/ 14269 w 332139"/>
                  <a:gd name="connsiteY35" fmla="*/ 331788 h 331788"/>
                  <a:gd name="connsiteX36" fmla="*/ 0 w 332139"/>
                  <a:gd name="connsiteY36" fmla="*/ 317532 h 331788"/>
                  <a:gd name="connsiteX37" fmla="*/ 0 w 332139"/>
                  <a:gd name="connsiteY37" fmla="*/ 95908 h 331788"/>
                  <a:gd name="connsiteX38" fmla="*/ 3891 w 332139"/>
                  <a:gd name="connsiteY38" fmla="*/ 85539 h 331788"/>
                  <a:gd name="connsiteX39" fmla="*/ 93397 w 332139"/>
                  <a:gd name="connsiteY39" fmla="*/ 3888 h 331788"/>
                  <a:gd name="connsiteX40" fmla="*/ 102477 w 332139"/>
                  <a:gd name="connsiteY40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2139" h="331788">
                    <a:moveTo>
                      <a:pt x="260351" y="69850"/>
                    </a:moveTo>
                    <a:lnTo>
                      <a:pt x="144463" y="209550"/>
                    </a:lnTo>
                    <a:lnTo>
                      <a:pt x="139700" y="255588"/>
                    </a:lnTo>
                    <a:lnTo>
                      <a:pt x="182563" y="242888"/>
                    </a:lnTo>
                    <a:lnTo>
                      <a:pt x="300038" y="104775"/>
                    </a:lnTo>
                    <a:close/>
                    <a:moveTo>
                      <a:pt x="92075" y="42863"/>
                    </a:moveTo>
                    <a:lnTo>
                      <a:pt x="41275" y="88901"/>
                    </a:lnTo>
                    <a:lnTo>
                      <a:pt x="92075" y="90488"/>
                    </a:lnTo>
                    <a:close/>
                    <a:moveTo>
                      <a:pt x="119062" y="26988"/>
                    </a:moveTo>
                    <a:cubicBezTo>
                      <a:pt x="119062" y="26988"/>
                      <a:pt x="119062" y="26988"/>
                      <a:pt x="119062" y="104880"/>
                    </a:cubicBezTo>
                    <a:cubicBezTo>
                      <a:pt x="119062" y="113967"/>
                      <a:pt x="109984" y="117861"/>
                      <a:pt x="104797" y="117861"/>
                    </a:cubicBezTo>
                    <a:cubicBezTo>
                      <a:pt x="104797" y="117861"/>
                      <a:pt x="26987" y="116563"/>
                      <a:pt x="26987" y="116563"/>
                    </a:cubicBezTo>
                    <a:cubicBezTo>
                      <a:pt x="26987" y="116563"/>
                      <a:pt x="26987" y="116563"/>
                      <a:pt x="26987" y="304801"/>
                    </a:cubicBezTo>
                    <a:cubicBezTo>
                      <a:pt x="26987" y="304801"/>
                      <a:pt x="26987" y="304801"/>
                      <a:pt x="211137" y="304801"/>
                    </a:cubicBezTo>
                    <a:cubicBezTo>
                      <a:pt x="211137" y="304801"/>
                      <a:pt x="211137" y="304801"/>
                      <a:pt x="211137" y="252873"/>
                    </a:cubicBezTo>
                    <a:cubicBezTo>
                      <a:pt x="211137" y="252873"/>
                      <a:pt x="211137" y="252873"/>
                      <a:pt x="200763" y="264557"/>
                    </a:cubicBezTo>
                    <a:cubicBezTo>
                      <a:pt x="199466" y="267154"/>
                      <a:pt x="196872" y="268452"/>
                      <a:pt x="194278" y="269750"/>
                    </a:cubicBezTo>
                    <a:cubicBezTo>
                      <a:pt x="194278" y="269750"/>
                      <a:pt x="194278" y="269750"/>
                      <a:pt x="128140" y="286626"/>
                    </a:cubicBezTo>
                    <a:cubicBezTo>
                      <a:pt x="124249" y="289223"/>
                      <a:pt x="109984" y="285328"/>
                      <a:pt x="111281" y="272346"/>
                    </a:cubicBezTo>
                    <a:cubicBezTo>
                      <a:pt x="111281" y="272346"/>
                      <a:pt x="111281" y="272346"/>
                      <a:pt x="116468" y="202244"/>
                    </a:cubicBezTo>
                    <a:cubicBezTo>
                      <a:pt x="117765" y="199648"/>
                      <a:pt x="117765" y="197051"/>
                      <a:pt x="120359" y="195753"/>
                    </a:cubicBezTo>
                    <a:cubicBezTo>
                      <a:pt x="120359" y="195753"/>
                      <a:pt x="120359" y="195753"/>
                      <a:pt x="211137" y="85407"/>
                    </a:cubicBezTo>
                    <a:cubicBezTo>
                      <a:pt x="211137" y="85407"/>
                      <a:pt x="211137" y="85407"/>
                      <a:pt x="211137" y="26988"/>
                    </a:cubicBezTo>
                    <a:cubicBezTo>
                      <a:pt x="211137" y="26988"/>
                      <a:pt x="211137" y="26988"/>
                      <a:pt x="119062" y="26988"/>
                    </a:cubicBezTo>
                    <a:close/>
                    <a:moveTo>
                      <a:pt x="102477" y="0"/>
                    </a:moveTo>
                    <a:cubicBezTo>
                      <a:pt x="102477" y="0"/>
                      <a:pt x="102477" y="0"/>
                      <a:pt x="225709" y="0"/>
                    </a:cubicBezTo>
                    <a:cubicBezTo>
                      <a:pt x="233492" y="0"/>
                      <a:pt x="238681" y="6480"/>
                      <a:pt x="238681" y="14256"/>
                    </a:cubicBezTo>
                    <a:cubicBezTo>
                      <a:pt x="238681" y="14256"/>
                      <a:pt x="238681" y="14256"/>
                      <a:pt x="238681" y="51842"/>
                    </a:cubicBezTo>
                    <a:cubicBezTo>
                      <a:pt x="238681" y="51842"/>
                      <a:pt x="238681" y="51842"/>
                      <a:pt x="247761" y="41473"/>
                    </a:cubicBezTo>
                    <a:cubicBezTo>
                      <a:pt x="254247" y="33697"/>
                      <a:pt x="264625" y="37585"/>
                      <a:pt x="267219" y="40177"/>
                    </a:cubicBezTo>
                    <a:cubicBezTo>
                      <a:pt x="267219" y="40177"/>
                      <a:pt x="267219" y="40177"/>
                      <a:pt x="326889" y="92019"/>
                    </a:cubicBezTo>
                    <a:cubicBezTo>
                      <a:pt x="333375" y="97204"/>
                      <a:pt x="333375" y="106276"/>
                      <a:pt x="329484" y="111460"/>
                    </a:cubicBezTo>
                    <a:cubicBezTo>
                      <a:pt x="329484" y="111460"/>
                      <a:pt x="329484" y="111460"/>
                      <a:pt x="238681" y="220328"/>
                    </a:cubicBezTo>
                    <a:cubicBezTo>
                      <a:pt x="238681" y="220328"/>
                      <a:pt x="238681" y="220328"/>
                      <a:pt x="238681" y="317532"/>
                    </a:cubicBezTo>
                    <a:cubicBezTo>
                      <a:pt x="238681" y="325308"/>
                      <a:pt x="233492" y="331788"/>
                      <a:pt x="225709" y="331788"/>
                    </a:cubicBezTo>
                    <a:cubicBezTo>
                      <a:pt x="225709" y="331788"/>
                      <a:pt x="225709" y="331788"/>
                      <a:pt x="14269" y="331788"/>
                    </a:cubicBezTo>
                    <a:cubicBezTo>
                      <a:pt x="6486" y="331788"/>
                      <a:pt x="0" y="325308"/>
                      <a:pt x="0" y="317532"/>
                    </a:cubicBezTo>
                    <a:cubicBezTo>
                      <a:pt x="0" y="317532"/>
                      <a:pt x="0" y="317532"/>
                      <a:pt x="0" y="95908"/>
                    </a:cubicBezTo>
                    <a:cubicBezTo>
                      <a:pt x="0" y="92019"/>
                      <a:pt x="1297" y="88131"/>
                      <a:pt x="3891" y="85539"/>
                    </a:cubicBezTo>
                    <a:cubicBezTo>
                      <a:pt x="3891" y="85539"/>
                      <a:pt x="3891" y="85539"/>
                      <a:pt x="93397" y="3888"/>
                    </a:cubicBezTo>
                    <a:cubicBezTo>
                      <a:pt x="95991" y="1296"/>
                      <a:pt x="99883" y="0"/>
                      <a:pt x="1024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商业评估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D7B1516-834A-4BC2-B8B8-4B26032AC0E6}"/>
              </a:ext>
            </a:extLst>
          </p:cNvPr>
          <p:cNvSpPr txBox="1"/>
          <p:nvPr/>
        </p:nvSpPr>
        <p:spPr>
          <a:xfrm>
            <a:off x="911726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BUSINESS EVALUATION</a:t>
            </a:r>
          </a:p>
        </p:txBody>
      </p:sp>
    </p:spTree>
    <p:extLst>
      <p:ext uri="{BB962C8B-B14F-4D97-AF65-F5344CB8AC3E}">
        <p14:creationId xmlns:p14="http://schemas.microsoft.com/office/powerpoint/2010/main" val="3399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1368" y="1460723"/>
            <a:ext cx="872546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6000" b="1" i="1" dirty="0">
                <a:solidFill>
                  <a:srgbClr val="494398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PDBSN</a:t>
            </a:r>
            <a:r>
              <a:rPr lang="zh-CN" altLang="en-US" sz="6000" b="1" i="1" dirty="0">
                <a:solidFill>
                  <a:srgbClr val="494398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，更精确的选择！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4493" y="2665410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感谢您的观看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493" y="3729146"/>
            <a:ext cx="3059994" cy="3594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Thank you for your attention!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61187" y="4466651"/>
            <a:ext cx="479921" cy="479921"/>
            <a:chOff x="9870664" y="1889449"/>
            <a:chExt cx="527872" cy="527872"/>
          </a:xfrm>
        </p:grpSpPr>
        <p:sp>
          <p:nvSpPr>
            <p:cNvPr id="7" name="椭圆 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68024" y="4466651"/>
            <a:ext cx="479921" cy="479921"/>
            <a:chOff x="9870664" y="1889449"/>
            <a:chExt cx="527872" cy="527872"/>
          </a:xfrm>
        </p:grpSpPr>
        <p:sp>
          <p:nvSpPr>
            <p:cNvPr id="10" name="椭圆 9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74862" y="4466651"/>
            <a:ext cx="479921" cy="479921"/>
            <a:chOff x="9870664" y="1889449"/>
            <a:chExt cx="527872" cy="527872"/>
          </a:xfrm>
        </p:grpSpPr>
        <p:sp>
          <p:nvSpPr>
            <p:cNvPr id="13" name="椭圆 12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494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8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4337254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8624D1-824B-43D0-ABFE-B52ED57A79D5}"/>
              </a:ext>
            </a:extLst>
          </p:cNvPr>
          <p:cNvSpPr txBox="1"/>
          <p:nvPr/>
        </p:nvSpPr>
        <p:spPr>
          <a:xfrm>
            <a:off x="5915613" y="73481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i="1" dirty="0">
                <a:solidFill>
                  <a:srgbClr val="494398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展示目录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rgbClr val="494398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09FAC06-004A-4D41-B1F8-1EAACFD7AF1B}"/>
              </a:ext>
            </a:extLst>
          </p:cNvPr>
          <p:cNvGrpSpPr/>
          <p:nvPr/>
        </p:nvGrpSpPr>
        <p:grpSpPr>
          <a:xfrm>
            <a:off x="5915613" y="1907320"/>
            <a:ext cx="5291932" cy="4012357"/>
            <a:chOff x="5914701" y="2147952"/>
            <a:chExt cx="5291932" cy="4012357"/>
          </a:xfrm>
        </p:grpSpPr>
        <p:grpSp>
          <p:nvGrpSpPr>
            <p:cNvPr id="3" name="组合 2"/>
            <p:cNvGrpSpPr/>
            <p:nvPr/>
          </p:nvGrpSpPr>
          <p:grpSpPr>
            <a:xfrm>
              <a:off x="5914702" y="2147952"/>
              <a:ext cx="5290109" cy="775502"/>
              <a:chOff x="3797608" y="424476"/>
              <a:chExt cx="4159246" cy="77550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797608" y="424476"/>
                <a:ext cx="15907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1 .</a:t>
                </a:r>
                <a:r>
                  <a:rPr lang="zh-CN" altLang="en-US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项目创意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148963" y="931571"/>
                <a:ext cx="3807891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PROJECT IDEA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914701" y="3264958"/>
              <a:ext cx="5290108" cy="736905"/>
              <a:chOff x="3797608" y="424476"/>
              <a:chExt cx="4159245" cy="73690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797608" y="424476"/>
                <a:ext cx="15907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2 .</a:t>
                </a:r>
                <a:r>
                  <a:rPr lang="zh-CN" altLang="en-US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专业技术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148962" y="892974"/>
                <a:ext cx="3807891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TECHNOLOGIES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916525" y="5368682"/>
              <a:ext cx="5290107" cy="791627"/>
              <a:chOff x="3797608" y="424476"/>
              <a:chExt cx="4159245" cy="79162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3797608" y="424476"/>
                <a:ext cx="3070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4 .</a:t>
                </a:r>
                <a:r>
                  <a:rPr lang="zh-CN" altLang="en-US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远期目标 </a:t>
                </a:r>
                <a:r>
                  <a:rPr lang="en-US" altLang="zh-CN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&amp; </a:t>
                </a:r>
                <a:r>
                  <a:rPr lang="zh-CN" altLang="en-US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商业评估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148962" y="947696"/>
                <a:ext cx="3807891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LONG-TERM TARGET &amp; BUSINESS EVALUATION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4C30C7-CD4F-4FC1-95D4-FE2DCD4E4758}"/>
                </a:ext>
              </a:extLst>
            </p:cNvPr>
            <p:cNvGrpSpPr/>
            <p:nvPr/>
          </p:nvGrpSpPr>
          <p:grpSpPr>
            <a:xfrm>
              <a:off x="5916525" y="4357150"/>
              <a:ext cx="5290108" cy="736905"/>
              <a:chOff x="3797608" y="424476"/>
              <a:chExt cx="4159245" cy="73690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D331698-4BB9-429E-AB71-A66227CCF8ED}"/>
                  </a:ext>
                </a:extLst>
              </p:cNvPr>
              <p:cNvSpPr txBox="1"/>
              <p:nvPr/>
            </p:nvSpPr>
            <p:spPr>
              <a:xfrm>
                <a:off x="3797608" y="424476"/>
                <a:ext cx="15907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3. </a:t>
                </a:r>
                <a:r>
                  <a:rPr lang="zh-CN" altLang="en-US" sz="28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  <a:cs typeface="经典综艺体简" panose="02010609000101010101" pitchFamily="49" charset="-122"/>
                  </a:rPr>
                  <a:t>目前实现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经典综艺体简" panose="02010609000101010101" pitchFamily="49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0FF43B-E999-4A60-973E-E84960236199}"/>
                  </a:ext>
                </a:extLst>
              </p:cNvPr>
              <p:cNvSpPr txBox="1"/>
              <p:nvPr/>
            </p:nvSpPr>
            <p:spPr>
              <a:xfrm>
                <a:off x="4148962" y="892974"/>
                <a:ext cx="3807891" cy="268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CURRENT INPLEMENT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7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712477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01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26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PROJECT IDEA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77748" y="5037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项目创意</a:t>
            </a:r>
          </a:p>
        </p:txBody>
      </p:sp>
    </p:spTree>
    <p:extLst>
      <p:ext uri="{BB962C8B-B14F-4D97-AF65-F5344CB8AC3E}">
        <p14:creationId xmlns:p14="http://schemas.microsoft.com/office/powerpoint/2010/main" val="34001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960434" y="1534674"/>
            <a:ext cx="10356850" cy="1372347"/>
            <a:chOff x="874712" y="1114425"/>
            <a:chExt cx="10356850" cy="1372347"/>
          </a:xfrm>
        </p:grpSpPr>
        <p:sp>
          <p:nvSpPr>
            <p:cNvPr id="22" name="矩形 21"/>
            <p:cNvSpPr/>
            <p:nvPr/>
          </p:nvSpPr>
          <p:spPr>
            <a:xfrm>
              <a:off x="874712" y="1464889"/>
              <a:ext cx="10356850" cy="10218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15181C"/>
                  </a:solidFill>
                </a:rPr>
                <a:t>       疫情当前，人员的过度聚集仍然是疫情防控的头号大敌。食堂、图书馆、体育场打卡机前的漫漫长队，既加剧了同学们等待的焦急心态，更是加大了因聚集导致的疫情传播风险。目前，虽然图书馆、宿舍等地等已建立起门禁设施，监控进出流量，但对</a:t>
              </a:r>
              <a:r>
                <a:rPr lang="zh-CN" altLang="en-US" sz="1400" b="1" dirty="0">
                  <a:solidFill>
                    <a:srgbClr val="7030A0"/>
                  </a:solidFill>
                </a:rPr>
                <a:t>开放区域</a:t>
              </a:r>
              <a:r>
                <a:rPr lang="zh-CN" altLang="en-US" sz="1400" dirty="0">
                  <a:solidFill>
                    <a:srgbClr val="15181C"/>
                  </a:solidFill>
                </a:rPr>
                <a:t>人群聚集情况的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实时监控</a:t>
              </a:r>
              <a:r>
                <a:rPr lang="zh-CN" altLang="en-US" sz="1400" dirty="0">
                  <a:solidFill>
                    <a:srgbClr val="15181C"/>
                  </a:solidFill>
                </a:rPr>
                <a:t>、</a:t>
              </a:r>
              <a:r>
                <a:rPr lang="zh-CN" altLang="en-US" sz="1400" b="1" dirty="0">
                  <a:solidFill>
                    <a:srgbClr val="494398"/>
                  </a:solidFill>
                </a:rPr>
                <a:t>即时更新</a:t>
              </a:r>
              <a:r>
                <a:rPr lang="zh-CN" altLang="en-US" sz="1400" dirty="0">
                  <a:solidFill>
                    <a:srgbClr val="15181C"/>
                  </a:solidFill>
                </a:rPr>
                <a:t>，仍是有待解决的防疫痛点。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713" y="1114425"/>
              <a:ext cx="3659687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开放区域人群聚集监控的必要性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项目背景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PROJECT BACKGROUND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C2F717-13FE-4A1D-B144-564D2CA7B031}"/>
              </a:ext>
            </a:extLst>
          </p:cNvPr>
          <p:cNvGrpSpPr/>
          <p:nvPr/>
        </p:nvGrpSpPr>
        <p:grpSpPr>
          <a:xfrm>
            <a:off x="605894" y="3231338"/>
            <a:ext cx="11023071" cy="3055115"/>
            <a:chOff x="605894" y="2832578"/>
            <a:chExt cx="11023071" cy="345387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75825D9-0ED2-40B7-B55A-BE388D902051}"/>
                </a:ext>
              </a:extLst>
            </p:cNvPr>
            <p:cNvGrpSpPr/>
            <p:nvPr/>
          </p:nvGrpSpPr>
          <p:grpSpPr>
            <a:xfrm>
              <a:off x="605894" y="2832578"/>
              <a:ext cx="5532965" cy="3453876"/>
              <a:chOff x="874713" y="2909908"/>
              <a:chExt cx="5221287" cy="2711806"/>
            </a:xfrm>
          </p:grpSpPr>
          <p:pic>
            <p:nvPicPr>
              <p:cNvPr id="3" name="Picture 25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74713" y="2909908"/>
                <a:ext cx="5221287" cy="2711806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C696BA8-5EC2-4325-8402-32A5FE745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4820" y="3000410"/>
                <a:ext cx="3502593" cy="2261951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9089B6E-7ADF-4431-9EAD-CDFCD35551CF}"/>
                </a:ext>
              </a:extLst>
            </p:cNvPr>
            <p:cNvGrpSpPr/>
            <p:nvPr/>
          </p:nvGrpSpPr>
          <p:grpSpPr>
            <a:xfrm>
              <a:off x="6096000" y="2832578"/>
              <a:ext cx="5532965" cy="3453876"/>
              <a:chOff x="6096001" y="2909908"/>
              <a:chExt cx="5221287" cy="2711806"/>
            </a:xfrm>
          </p:grpSpPr>
          <p:pic>
            <p:nvPicPr>
              <p:cNvPr id="6" name="Picture 25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96001" y="2909908"/>
                <a:ext cx="5221287" cy="271180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6888079-2482-4FC8-866B-493EBA80DD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46" t="20376" r="22832" b="23429"/>
              <a:stretch/>
            </p:blipFill>
            <p:spPr>
              <a:xfrm>
                <a:off x="6956106" y="3021004"/>
                <a:ext cx="3501073" cy="22413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16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872991" y="401149"/>
            <a:ext cx="3394209" cy="523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项目创意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589986B-BE39-49CE-AA4A-13F3535386ED}"/>
              </a:ext>
            </a:extLst>
          </p:cNvPr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PROJECT IDEA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66F176-4E4B-4613-93A4-F76B2C484232}"/>
              </a:ext>
            </a:extLst>
          </p:cNvPr>
          <p:cNvGrpSpPr/>
          <p:nvPr/>
        </p:nvGrpSpPr>
        <p:grpSpPr>
          <a:xfrm>
            <a:off x="872990" y="3663273"/>
            <a:ext cx="4557810" cy="2565648"/>
            <a:chOff x="5874466" y="231047"/>
            <a:chExt cx="5942454" cy="299436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064CA4C-A572-4E58-8958-12FE4696E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4466" y="231047"/>
              <a:ext cx="5942454" cy="299436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7630655-328E-4742-8A1A-D6E934382BDA}"/>
                </a:ext>
              </a:extLst>
            </p:cNvPr>
            <p:cNvSpPr/>
            <p:nvPr/>
          </p:nvSpPr>
          <p:spPr>
            <a:xfrm>
              <a:off x="8841492" y="522514"/>
              <a:ext cx="976276" cy="165005"/>
            </a:xfrm>
            <a:prstGeom prst="rect">
              <a:avLst/>
            </a:prstGeom>
            <a:solidFill>
              <a:srgbClr val="D5E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8939DD7-58DE-494D-9E8B-22710882DC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38" t="26276" r="2738" b="4332"/>
          <a:stretch/>
        </p:blipFill>
        <p:spPr>
          <a:xfrm>
            <a:off x="872990" y="1584367"/>
            <a:ext cx="4557810" cy="1737915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6A25EDF6-E6FA-4826-BF75-638CA3054D93}"/>
              </a:ext>
            </a:extLst>
          </p:cNvPr>
          <p:cNvGrpSpPr/>
          <p:nvPr/>
        </p:nvGrpSpPr>
        <p:grpSpPr>
          <a:xfrm>
            <a:off x="5779742" y="1861816"/>
            <a:ext cx="5600946" cy="3767917"/>
            <a:chOff x="874712" y="1037468"/>
            <a:chExt cx="10356850" cy="208936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4F7EF-59EC-4D85-B005-FD7EB03AF679}"/>
                </a:ext>
              </a:extLst>
            </p:cNvPr>
            <p:cNvSpPr/>
            <p:nvPr/>
          </p:nvSpPr>
          <p:spPr>
            <a:xfrm>
              <a:off x="874712" y="1408184"/>
              <a:ext cx="10356850" cy="17186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5181C"/>
                  </a:solidFill>
                </a:rPr>
                <a:t>①</a:t>
              </a:r>
              <a:r>
                <a:rPr lang="zh-CN" altLang="en-US" sz="1600" b="1" dirty="0">
                  <a:solidFill>
                    <a:srgbClr val="7030A0"/>
                  </a:solidFill>
                </a:rPr>
                <a:t>可行性</a:t>
              </a:r>
              <a:r>
                <a:rPr lang="zh-CN" altLang="en-US" sz="1600" dirty="0">
                  <a:solidFill>
                    <a:srgbClr val="15181C"/>
                  </a:solidFill>
                </a:rPr>
                <a:t>分析</a:t>
              </a:r>
              <a:endParaRPr lang="en-US" altLang="zh-CN" sz="1600" dirty="0">
                <a:solidFill>
                  <a:srgbClr val="15181C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15181C"/>
                  </a:solidFill>
                </a:rPr>
                <a:t>       如今，在南大的校园里，校园网几乎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覆盖</a:t>
              </a:r>
              <a:r>
                <a:rPr lang="zh-CN" altLang="en-US" sz="1400" dirty="0">
                  <a:solidFill>
                    <a:srgbClr val="15181C"/>
                  </a:solidFill>
                </a:rPr>
                <a:t>了每个角落，极大地满足了师生的上网需求。易于接入的校园网也大大提高了老师同学们在校园中的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设备接入率</a:t>
              </a:r>
              <a:r>
                <a:rPr lang="zh-CN" altLang="en-US" sz="1400" dirty="0">
                  <a:solidFill>
                    <a:srgbClr val="15181C"/>
                  </a:solidFill>
                </a:rPr>
                <a:t>，让设备与人的一一对应变得可能。</a:t>
              </a:r>
              <a:endParaRPr lang="en-US" altLang="zh-CN" sz="1400" dirty="0">
                <a:solidFill>
                  <a:srgbClr val="15181C"/>
                </a:solidFill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600" dirty="0">
                <a:solidFill>
                  <a:srgbClr val="15181C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5181C"/>
                  </a:solidFill>
                </a:rPr>
                <a:t>②基本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思路</a:t>
              </a:r>
              <a:r>
                <a:rPr lang="en-US" altLang="zh-CN" sz="1400" dirty="0">
                  <a:solidFill>
                    <a:srgbClr val="15181C"/>
                  </a:solidFill>
                </a:rPr>
                <a:t>      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15181C"/>
                  </a:solidFill>
                </a:rPr>
                <a:t>        </a:t>
              </a:r>
              <a:r>
                <a:rPr lang="zh-CN" altLang="en-US" sz="1400" dirty="0">
                  <a:solidFill>
                    <a:srgbClr val="15181C"/>
                  </a:solidFill>
                </a:rPr>
                <a:t>众所周知，庞大的校园网由分布在校园各处的路由器可以划分出若干</a:t>
              </a:r>
              <a:r>
                <a:rPr lang="zh-CN" altLang="en-US" sz="1400" dirty="0">
                  <a:solidFill>
                    <a:srgbClr val="FF0000"/>
                  </a:solidFill>
                </a:rPr>
                <a:t>子网</a:t>
              </a:r>
              <a:r>
                <a:rPr lang="zh-CN" altLang="en-US" sz="1400" dirty="0">
                  <a:solidFill>
                    <a:srgbClr val="15181C"/>
                  </a:solidFill>
                </a:rPr>
                <a:t>。本项目通过获取各个子网中</a:t>
              </a:r>
              <a:r>
                <a:rPr lang="zh-CN" altLang="en-US" sz="1400" dirty="0">
                  <a:solidFill>
                    <a:srgbClr val="7030A0"/>
                  </a:solidFill>
                </a:rPr>
                <a:t>接入设备的数量</a:t>
              </a:r>
              <a:r>
                <a:rPr lang="zh-CN" altLang="en-US" sz="1400" dirty="0">
                  <a:solidFill>
                    <a:srgbClr val="15181C"/>
                  </a:solidFill>
                </a:rPr>
                <a:t>，并将子网与校园中实际物理位置进行对应，从而大致估算出当前位置人数。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74565A-AFDF-4539-B756-B9CF2F23824C}"/>
                </a:ext>
              </a:extLst>
            </p:cNvPr>
            <p:cNvSpPr/>
            <p:nvPr/>
          </p:nvSpPr>
          <p:spPr>
            <a:xfrm>
              <a:off x="874712" y="1037468"/>
              <a:ext cx="5974346" cy="2196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利用</a:t>
              </a:r>
              <a:r>
                <a:rPr lang="zh-CN" altLang="en-US" b="1" dirty="0">
                  <a:solidFill>
                    <a:srgbClr val="7030A0"/>
                  </a:solidFill>
                </a:rPr>
                <a:t>校园网</a:t>
              </a:r>
              <a:r>
                <a:rPr lang="zh-CN" altLang="en-US" b="1" dirty="0"/>
                <a:t>获取人员分布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15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11"/>
          <a:stretch/>
        </p:blipFill>
        <p:spPr>
          <a:xfrm rot="16200000" flipH="1">
            <a:off x="2657475" y="-2676525"/>
            <a:ext cx="6877050" cy="1219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4256946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i="1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PART 02</a:t>
            </a:r>
            <a:endParaRPr kumimoji="0" lang="zh-CN" altLang="en-US" sz="4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8571" y="5891472"/>
            <a:ext cx="10014858" cy="326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TECHNOLOGIES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77750" y="50379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dirty="0">
                <a:solidFill>
                  <a:schemeClr val="bg1"/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专业技术</a:t>
            </a:r>
          </a:p>
        </p:txBody>
      </p:sp>
    </p:spTree>
    <p:extLst>
      <p:ext uri="{BB962C8B-B14F-4D97-AF65-F5344CB8AC3E}">
        <p14:creationId xmlns:p14="http://schemas.microsoft.com/office/powerpoint/2010/main" val="14807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ŝḷîḓé-Rectangle 2"/>
          <p:cNvSpPr/>
          <p:nvPr/>
        </p:nvSpPr>
        <p:spPr>
          <a:xfrm>
            <a:off x="2591691" y="2256638"/>
            <a:ext cx="1980309" cy="1980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62" name="图片占位符 61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9395" y="2853751"/>
            <a:ext cx="2996986" cy="2996986"/>
          </a:xfrm>
        </p:spPr>
      </p:pic>
      <p:sp>
        <p:nvSpPr>
          <p:cNvPr id="6" name="îŝḷîḓé-Rectangle 5"/>
          <p:cNvSpPr/>
          <p:nvPr/>
        </p:nvSpPr>
        <p:spPr>
          <a:xfrm>
            <a:off x="1348054" y="5168618"/>
            <a:ext cx="468555" cy="4685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6" name="矩形 55"/>
          <p:cNvSpPr/>
          <p:nvPr/>
        </p:nvSpPr>
        <p:spPr>
          <a:xfrm>
            <a:off x="5065182" y="1496722"/>
            <a:ext cx="6294267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基于</a:t>
            </a:r>
            <a:r>
              <a:rPr lang="en-US" altLang="zh-CN" b="1" dirty="0">
                <a:solidFill>
                  <a:srgbClr val="FF0000"/>
                </a:solidFill>
                <a:latin typeface="Timess New Roman"/>
              </a:rPr>
              <a:t>TRACEROUTE</a:t>
            </a:r>
            <a:r>
              <a:rPr lang="zh-CN" altLang="en-US" b="1" dirty="0">
                <a:latin typeface="+mn-ea"/>
              </a:rPr>
              <a:t>连通性检验的网络拓扑结构绘制</a:t>
            </a:r>
          </a:p>
        </p:txBody>
      </p:sp>
      <p:sp>
        <p:nvSpPr>
          <p:cNvPr id="63" name="îŝḷîḓé-Rectangle 8"/>
          <p:cNvSpPr/>
          <p:nvPr/>
        </p:nvSpPr>
        <p:spPr>
          <a:xfrm>
            <a:off x="5641894" y="4095165"/>
            <a:ext cx="267944" cy="257079"/>
          </a:xfrm>
          <a:custGeom>
            <a:avLst/>
            <a:gdLst>
              <a:gd name="connsiteX0" fmla="*/ 427522 w 607356"/>
              <a:gd name="connsiteY0" fmla="*/ 464667 h 582729"/>
              <a:gd name="connsiteX1" fmla="*/ 427522 w 607356"/>
              <a:gd name="connsiteY1" fmla="*/ 557525 h 582729"/>
              <a:gd name="connsiteX2" fmla="*/ 463773 w 607356"/>
              <a:gd name="connsiteY2" fmla="*/ 557525 h 582729"/>
              <a:gd name="connsiteX3" fmla="*/ 463773 w 607356"/>
              <a:gd name="connsiteY3" fmla="*/ 464667 h 582729"/>
              <a:gd name="connsiteX4" fmla="*/ 318672 w 607356"/>
              <a:gd name="connsiteY4" fmla="*/ 407910 h 582729"/>
              <a:gd name="connsiteX5" fmla="*/ 318672 w 607356"/>
              <a:gd name="connsiteY5" fmla="*/ 557525 h 582729"/>
              <a:gd name="connsiteX6" fmla="*/ 354924 w 607356"/>
              <a:gd name="connsiteY6" fmla="*/ 557525 h 582729"/>
              <a:gd name="connsiteX7" fmla="*/ 354924 w 607356"/>
              <a:gd name="connsiteY7" fmla="*/ 407910 h 582729"/>
              <a:gd name="connsiteX8" fmla="*/ 200428 w 607356"/>
              <a:gd name="connsiteY8" fmla="*/ 346511 h 582729"/>
              <a:gd name="connsiteX9" fmla="*/ 200428 w 607356"/>
              <a:gd name="connsiteY9" fmla="*/ 557525 h 582729"/>
              <a:gd name="connsiteX10" fmla="*/ 236584 w 607356"/>
              <a:gd name="connsiteY10" fmla="*/ 557525 h 582729"/>
              <a:gd name="connsiteX11" fmla="*/ 236584 w 607356"/>
              <a:gd name="connsiteY11" fmla="*/ 346511 h 582729"/>
              <a:gd name="connsiteX12" fmla="*/ 82088 w 607356"/>
              <a:gd name="connsiteY12" fmla="*/ 247305 h 582729"/>
              <a:gd name="connsiteX13" fmla="*/ 82088 w 607356"/>
              <a:gd name="connsiteY13" fmla="*/ 557525 h 582729"/>
              <a:gd name="connsiteX14" fmla="*/ 118340 w 607356"/>
              <a:gd name="connsiteY14" fmla="*/ 557525 h 582729"/>
              <a:gd name="connsiteX15" fmla="*/ 118340 w 607356"/>
              <a:gd name="connsiteY15" fmla="*/ 247305 h 582729"/>
              <a:gd name="connsiteX16" fmla="*/ 126248 w 607356"/>
              <a:gd name="connsiteY16" fmla="*/ 108462 h 582729"/>
              <a:gd name="connsiteX17" fmla="*/ 135809 w 607356"/>
              <a:gd name="connsiteY17" fmla="*/ 110203 h 582729"/>
              <a:gd name="connsiteX18" fmla="*/ 466717 w 607356"/>
              <a:gd name="connsiteY18" fmla="*/ 325367 h 582729"/>
              <a:gd name="connsiteX19" fmla="*/ 463111 w 607356"/>
              <a:gd name="connsiteY19" fmla="*/ 306324 h 582729"/>
              <a:gd name="connsiteX20" fmla="*/ 473265 w 607356"/>
              <a:gd name="connsiteY20" fmla="*/ 291638 h 582729"/>
              <a:gd name="connsiteX21" fmla="*/ 487974 w 607356"/>
              <a:gd name="connsiteY21" fmla="*/ 301681 h 582729"/>
              <a:gd name="connsiteX22" fmla="*/ 496894 w 607356"/>
              <a:gd name="connsiteY22" fmla="*/ 349148 h 582729"/>
              <a:gd name="connsiteX23" fmla="*/ 497274 w 607356"/>
              <a:gd name="connsiteY23" fmla="*/ 351232 h 582729"/>
              <a:gd name="connsiteX24" fmla="*/ 497274 w 607356"/>
              <a:gd name="connsiteY24" fmla="*/ 351327 h 582729"/>
              <a:gd name="connsiteX25" fmla="*/ 497274 w 607356"/>
              <a:gd name="connsiteY25" fmla="*/ 352180 h 582729"/>
              <a:gd name="connsiteX26" fmla="*/ 497274 w 607356"/>
              <a:gd name="connsiteY26" fmla="*/ 353033 h 582729"/>
              <a:gd name="connsiteX27" fmla="*/ 497274 w 607356"/>
              <a:gd name="connsiteY27" fmla="*/ 353127 h 582729"/>
              <a:gd name="connsiteX28" fmla="*/ 487025 w 607356"/>
              <a:gd name="connsiteY28" fmla="*/ 364686 h 582729"/>
              <a:gd name="connsiteX29" fmla="*/ 437299 w 607356"/>
              <a:gd name="connsiteY29" fmla="*/ 374161 h 582729"/>
              <a:gd name="connsiteX30" fmla="*/ 434926 w 607356"/>
              <a:gd name="connsiteY30" fmla="*/ 374350 h 582729"/>
              <a:gd name="connsiteX31" fmla="*/ 422495 w 607356"/>
              <a:gd name="connsiteY31" fmla="*/ 364118 h 582729"/>
              <a:gd name="connsiteX32" fmla="*/ 432554 w 607356"/>
              <a:gd name="connsiteY32" fmla="*/ 349338 h 582729"/>
              <a:gd name="connsiteX33" fmla="*/ 451628 w 607356"/>
              <a:gd name="connsiteY33" fmla="*/ 345737 h 582729"/>
              <a:gd name="connsiteX34" fmla="*/ 121954 w 607356"/>
              <a:gd name="connsiteY34" fmla="*/ 131426 h 582729"/>
              <a:gd name="connsiteX35" fmla="*/ 118253 w 607356"/>
              <a:gd name="connsiteY35" fmla="*/ 113898 h 582729"/>
              <a:gd name="connsiteX36" fmla="*/ 126248 w 607356"/>
              <a:gd name="connsiteY36" fmla="*/ 108462 h 582729"/>
              <a:gd name="connsiteX37" fmla="*/ 12622 w 607356"/>
              <a:gd name="connsiteY37" fmla="*/ 0 h 582729"/>
              <a:gd name="connsiteX38" fmla="*/ 25338 w 607356"/>
              <a:gd name="connsiteY38" fmla="*/ 12602 h 582729"/>
              <a:gd name="connsiteX39" fmla="*/ 25338 w 607356"/>
              <a:gd name="connsiteY39" fmla="*/ 557525 h 582729"/>
              <a:gd name="connsiteX40" fmla="*/ 56750 w 607356"/>
              <a:gd name="connsiteY40" fmla="*/ 557525 h 582729"/>
              <a:gd name="connsiteX41" fmla="*/ 56750 w 607356"/>
              <a:gd name="connsiteY41" fmla="*/ 234702 h 582729"/>
              <a:gd name="connsiteX42" fmla="*/ 69466 w 607356"/>
              <a:gd name="connsiteY42" fmla="*/ 222006 h 582729"/>
              <a:gd name="connsiteX43" fmla="*/ 130961 w 607356"/>
              <a:gd name="connsiteY43" fmla="*/ 222006 h 582729"/>
              <a:gd name="connsiteX44" fmla="*/ 143583 w 607356"/>
              <a:gd name="connsiteY44" fmla="*/ 234702 h 582729"/>
              <a:gd name="connsiteX45" fmla="*/ 143583 w 607356"/>
              <a:gd name="connsiteY45" fmla="*/ 557525 h 582729"/>
              <a:gd name="connsiteX46" fmla="*/ 175089 w 607356"/>
              <a:gd name="connsiteY46" fmla="*/ 557525 h 582729"/>
              <a:gd name="connsiteX47" fmla="*/ 175089 w 607356"/>
              <a:gd name="connsiteY47" fmla="*/ 333908 h 582729"/>
              <a:gd name="connsiteX48" fmla="*/ 187711 w 607356"/>
              <a:gd name="connsiteY48" fmla="*/ 321212 h 582729"/>
              <a:gd name="connsiteX49" fmla="*/ 249301 w 607356"/>
              <a:gd name="connsiteY49" fmla="*/ 321212 h 582729"/>
              <a:gd name="connsiteX50" fmla="*/ 261922 w 607356"/>
              <a:gd name="connsiteY50" fmla="*/ 333908 h 582729"/>
              <a:gd name="connsiteX51" fmla="*/ 261922 w 607356"/>
              <a:gd name="connsiteY51" fmla="*/ 557525 h 582729"/>
              <a:gd name="connsiteX52" fmla="*/ 293429 w 607356"/>
              <a:gd name="connsiteY52" fmla="*/ 557525 h 582729"/>
              <a:gd name="connsiteX53" fmla="*/ 293429 w 607356"/>
              <a:gd name="connsiteY53" fmla="*/ 395308 h 582729"/>
              <a:gd name="connsiteX54" fmla="*/ 306051 w 607356"/>
              <a:gd name="connsiteY54" fmla="*/ 382706 h 582729"/>
              <a:gd name="connsiteX55" fmla="*/ 367545 w 607356"/>
              <a:gd name="connsiteY55" fmla="*/ 382706 h 582729"/>
              <a:gd name="connsiteX56" fmla="*/ 380262 w 607356"/>
              <a:gd name="connsiteY56" fmla="*/ 395308 h 582729"/>
              <a:gd name="connsiteX57" fmla="*/ 380262 w 607356"/>
              <a:gd name="connsiteY57" fmla="*/ 557525 h 582729"/>
              <a:gd name="connsiteX58" fmla="*/ 402184 w 607356"/>
              <a:gd name="connsiteY58" fmla="*/ 557525 h 582729"/>
              <a:gd name="connsiteX59" fmla="*/ 402184 w 607356"/>
              <a:gd name="connsiteY59" fmla="*/ 451970 h 582729"/>
              <a:gd name="connsiteX60" fmla="*/ 414900 w 607356"/>
              <a:gd name="connsiteY60" fmla="*/ 439368 h 582729"/>
              <a:gd name="connsiteX61" fmla="*/ 476395 w 607356"/>
              <a:gd name="connsiteY61" fmla="*/ 439368 h 582729"/>
              <a:gd name="connsiteX62" fmla="*/ 489016 w 607356"/>
              <a:gd name="connsiteY62" fmla="*/ 451970 h 582729"/>
              <a:gd name="connsiteX63" fmla="*/ 489016 w 607356"/>
              <a:gd name="connsiteY63" fmla="*/ 557525 h 582729"/>
              <a:gd name="connsiteX64" fmla="*/ 594734 w 607356"/>
              <a:gd name="connsiteY64" fmla="*/ 557525 h 582729"/>
              <a:gd name="connsiteX65" fmla="*/ 607356 w 607356"/>
              <a:gd name="connsiteY65" fmla="*/ 570127 h 582729"/>
              <a:gd name="connsiteX66" fmla="*/ 594734 w 607356"/>
              <a:gd name="connsiteY66" fmla="*/ 582729 h 582729"/>
              <a:gd name="connsiteX67" fmla="*/ 476395 w 607356"/>
              <a:gd name="connsiteY67" fmla="*/ 582729 h 582729"/>
              <a:gd name="connsiteX68" fmla="*/ 414900 w 607356"/>
              <a:gd name="connsiteY68" fmla="*/ 582729 h 582729"/>
              <a:gd name="connsiteX69" fmla="*/ 367545 w 607356"/>
              <a:gd name="connsiteY69" fmla="*/ 582729 h 582729"/>
              <a:gd name="connsiteX70" fmla="*/ 306051 w 607356"/>
              <a:gd name="connsiteY70" fmla="*/ 582729 h 582729"/>
              <a:gd name="connsiteX71" fmla="*/ 249301 w 607356"/>
              <a:gd name="connsiteY71" fmla="*/ 582729 h 582729"/>
              <a:gd name="connsiteX72" fmla="*/ 187711 w 607356"/>
              <a:gd name="connsiteY72" fmla="*/ 582729 h 582729"/>
              <a:gd name="connsiteX73" fmla="*/ 130961 w 607356"/>
              <a:gd name="connsiteY73" fmla="*/ 582729 h 582729"/>
              <a:gd name="connsiteX74" fmla="*/ 69466 w 607356"/>
              <a:gd name="connsiteY74" fmla="*/ 582729 h 582729"/>
              <a:gd name="connsiteX75" fmla="*/ 12622 w 607356"/>
              <a:gd name="connsiteY75" fmla="*/ 582729 h 582729"/>
              <a:gd name="connsiteX76" fmla="*/ 0 w 607356"/>
              <a:gd name="connsiteY76" fmla="*/ 570127 h 582729"/>
              <a:gd name="connsiteX77" fmla="*/ 0 w 607356"/>
              <a:gd name="connsiteY77" fmla="*/ 12602 h 582729"/>
              <a:gd name="connsiteX78" fmla="*/ 12622 w 607356"/>
              <a:gd name="connsiteY78" fmla="*/ 0 h 58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7356" h="582729">
                <a:moveTo>
                  <a:pt x="427522" y="464667"/>
                </a:moveTo>
                <a:lnTo>
                  <a:pt x="427522" y="557525"/>
                </a:lnTo>
                <a:lnTo>
                  <a:pt x="463773" y="557525"/>
                </a:lnTo>
                <a:lnTo>
                  <a:pt x="463773" y="464667"/>
                </a:lnTo>
                <a:close/>
                <a:moveTo>
                  <a:pt x="318672" y="407910"/>
                </a:moveTo>
                <a:lnTo>
                  <a:pt x="318672" y="557525"/>
                </a:lnTo>
                <a:lnTo>
                  <a:pt x="354924" y="557525"/>
                </a:lnTo>
                <a:lnTo>
                  <a:pt x="354924" y="407910"/>
                </a:lnTo>
                <a:close/>
                <a:moveTo>
                  <a:pt x="200428" y="346511"/>
                </a:moveTo>
                <a:lnTo>
                  <a:pt x="200428" y="557525"/>
                </a:lnTo>
                <a:lnTo>
                  <a:pt x="236584" y="557525"/>
                </a:lnTo>
                <a:lnTo>
                  <a:pt x="236584" y="346511"/>
                </a:lnTo>
                <a:close/>
                <a:moveTo>
                  <a:pt x="82088" y="247305"/>
                </a:moveTo>
                <a:lnTo>
                  <a:pt x="82088" y="557525"/>
                </a:lnTo>
                <a:lnTo>
                  <a:pt x="118340" y="557525"/>
                </a:lnTo>
                <a:lnTo>
                  <a:pt x="118340" y="247305"/>
                </a:lnTo>
                <a:close/>
                <a:moveTo>
                  <a:pt x="126248" y="108462"/>
                </a:moveTo>
                <a:cubicBezTo>
                  <a:pt x="129427" y="107787"/>
                  <a:pt x="132867" y="108308"/>
                  <a:pt x="135809" y="110203"/>
                </a:cubicBezTo>
                <a:lnTo>
                  <a:pt x="466717" y="325367"/>
                </a:lnTo>
                <a:lnTo>
                  <a:pt x="463111" y="306324"/>
                </a:lnTo>
                <a:cubicBezTo>
                  <a:pt x="461877" y="299502"/>
                  <a:pt x="466337" y="292870"/>
                  <a:pt x="473265" y="291638"/>
                </a:cubicBezTo>
                <a:cubicBezTo>
                  <a:pt x="480098" y="290312"/>
                  <a:pt x="486740" y="294860"/>
                  <a:pt x="487974" y="301681"/>
                </a:cubicBezTo>
                <a:lnTo>
                  <a:pt x="496894" y="349148"/>
                </a:lnTo>
                <a:cubicBezTo>
                  <a:pt x="497084" y="349811"/>
                  <a:pt x="497179" y="350474"/>
                  <a:pt x="497274" y="351232"/>
                </a:cubicBezTo>
                <a:cubicBezTo>
                  <a:pt x="497274" y="351232"/>
                  <a:pt x="497274" y="351232"/>
                  <a:pt x="497274" y="351327"/>
                </a:cubicBezTo>
                <a:cubicBezTo>
                  <a:pt x="497274" y="351611"/>
                  <a:pt x="497274" y="351896"/>
                  <a:pt x="497274" y="352180"/>
                </a:cubicBezTo>
                <a:cubicBezTo>
                  <a:pt x="497274" y="352464"/>
                  <a:pt x="497274" y="352748"/>
                  <a:pt x="497274" y="353033"/>
                </a:cubicBezTo>
                <a:cubicBezTo>
                  <a:pt x="497274" y="353127"/>
                  <a:pt x="497274" y="353127"/>
                  <a:pt x="497274" y="353127"/>
                </a:cubicBezTo>
                <a:cubicBezTo>
                  <a:pt x="496800" y="358717"/>
                  <a:pt x="492719" y="363549"/>
                  <a:pt x="487025" y="364686"/>
                </a:cubicBezTo>
                <a:lnTo>
                  <a:pt x="437299" y="374161"/>
                </a:lnTo>
                <a:cubicBezTo>
                  <a:pt x="436445" y="374350"/>
                  <a:pt x="435685" y="374350"/>
                  <a:pt x="434926" y="374350"/>
                </a:cubicBezTo>
                <a:cubicBezTo>
                  <a:pt x="428948" y="374350"/>
                  <a:pt x="423633" y="370181"/>
                  <a:pt x="422495" y="364118"/>
                </a:cubicBezTo>
                <a:cubicBezTo>
                  <a:pt x="421166" y="357296"/>
                  <a:pt x="425626" y="350664"/>
                  <a:pt x="432554" y="349338"/>
                </a:cubicBezTo>
                <a:lnTo>
                  <a:pt x="451628" y="345737"/>
                </a:lnTo>
                <a:lnTo>
                  <a:pt x="121954" y="131426"/>
                </a:lnTo>
                <a:cubicBezTo>
                  <a:pt x="116070" y="127636"/>
                  <a:pt x="114457" y="119772"/>
                  <a:pt x="118253" y="113898"/>
                </a:cubicBezTo>
                <a:cubicBezTo>
                  <a:pt x="120151" y="111008"/>
                  <a:pt x="123069" y="109137"/>
                  <a:pt x="126248" y="108462"/>
                </a:cubicBezTo>
                <a:close/>
                <a:moveTo>
                  <a:pt x="12622" y="0"/>
                </a:moveTo>
                <a:cubicBezTo>
                  <a:pt x="19644" y="0"/>
                  <a:pt x="25338" y="5590"/>
                  <a:pt x="25338" y="12602"/>
                </a:cubicBezTo>
                <a:lnTo>
                  <a:pt x="25338" y="557525"/>
                </a:lnTo>
                <a:lnTo>
                  <a:pt x="56750" y="557525"/>
                </a:lnTo>
                <a:lnTo>
                  <a:pt x="56750" y="234702"/>
                </a:lnTo>
                <a:cubicBezTo>
                  <a:pt x="56750" y="227691"/>
                  <a:pt x="62444" y="222006"/>
                  <a:pt x="69466" y="222006"/>
                </a:cubicBezTo>
                <a:lnTo>
                  <a:pt x="130961" y="222006"/>
                </a:lnTo>
                <a:cubicBezTo>
                  <a:pt x="137984" y="222006"/>
                  <a:pt x="143583" y="227691"/>
                  <a:pt x="143583" y="234702"/>
                </a:cubicBezTo>
                <a:lnTo>
                  <a:pt x="143583" y="557525"/>
                </a:lnTo>
                <a:lnTo>
                  <a:pt x="175089" y="557525"/>
                </a:lnTo>
                <a:lnTo>
                  <a:pt x="175089" y="333908"/>
                </a:lnTo>
                <a:cubicBezTo>
                  <a:pt x="175089" y="326897"/>
                  <a:pt x="180783" y="321212"/>
                  <a:pt x="187711" y="321212"/>
                </a:cubicBezTo>
                <a:lnTo>
                  <a:pt x="249301" y="321212"/>
                </a:lnTo>
                <a:cubicBezTo>
                  <a:pt x="256228" y="321212"/>
                  <a:pt x="261922" y="326897"/>
                  <a:pt x="261922" y="333908"/>
                </a:cubicBezTo>
                <a:lnTo>
                  <a:pt x="261922" y="557525"/>
                </a:lnTo>
                <a:lnTo>
                  <a:pt x="293429" y="557525"/>
                </a:lnTo>
                <a:lnTo>
                  <a:pt x="293429" y="395308"/>
                </a:lnTo>
                <a:cubicBezTo>
                  <a:pt x="293429" y="388297"/>
                  <a:pt x="299028" y="382706"/>
                  <a:pt x="306051" y="382706"/>
                </a:cubicBezTo>
                <a:lnTo>
                  <a:pt x="367545" y="382706"/>
                </a:lnTo>
                <a:cubicBezTo>
                  <a:pt x="374568" y="382706"/>
                  <a:pt x="380262" y="388297"/>
                  <a:pt x="380262" y="395308"/>
                </a:cubicBezTo>
                <a:lnTo>
                  <a:pt x="380262" y="557525"/>
                </a:lnTo>
                <a:lnTo>
                  <a:pt x="402184" y="557525"/>
                </a:lnTo>
                <a:lnTo>
                  <a:pt x="402184" y="451970"/>
                </a:lnTo>
                <a:cubicBezTo>
                  <a:pt x="402184" y="445053"/>
                  <a:pt x="407878" y="439368"/>
                  <a:pt x="414900" y="439368"/>
                </a:cubicBezTo>
                <a:lnTo>
                  <a:pt x="476395" y="439368"/>
                </a:lnTo>
                <a:cubicBezTo>
                  <a:pt x="483417" y="439368"/>
                  <a:pt x="489016" y="445053"/>
                  <a:pt x="489016" y="451970"/>
                </a:cubicBezTo>
                <a:lnTo>
                  <a:pt x="489016" y="557525"/>
                </a:lnTo>
                <a:lnTo>
                  <a:pt x="594734" y="557525"/>
                </a:lnTo>
                <a:cubicBezTo>
                  <a:pt x="601662" y="557525"/>
                  <a:pt x="607356" y="563115"/>
                  <a:pt x="607356" y="570127"/>
                </a:cubicBezTo>
                <a:cubicBezTo>
                  <a:pt x="607356" y="577139"/>
                  <a:pt x="601662" y="582729"/>
                  <a:pt x="594734" y="582729"/>
                </a:cubicBezTo>
                <a:lnTo>
                  <a:pt x="476395" y="582729"/>
                </a:lnTo>
                <a:lnTo>
                  <a:pt x="414900" y="582729"/>
                </a:lnTo>
                <a:lnTo>
                  <a:pt x="367545" y="582729"/>
                </a:lnTo>
                <a:lnTo>
                  <a:pt x="306051" y="582729"/>
                </a:lnTo>
                <a:lnTo>
                  <a:pt x="249301" y="582729"/>
                </a:lnTo>
                <a:lnTo>
                  <a:pt x="187711" y="582729"/>
                </a:lnTo>
                <a:lnTo>
                  <a:pt x="130961" y="582729"/>
                </a:lnTo>
                <a:lnTo>
                  <a:pt x="69466" y="582729"/>
                </a:lnTo>
                <a:lnTo>
                  <a:pt x="12622" y="582729"/>
                </a:lnTo>
                <a:cubicBezTo>
                  <a:pt x="5694" y="582729"/>
                  <a:pt x="0" y="577139"/>
                  <a:pt x="0" y="570127"/>
                </a:cubicBezTo>
                <a:lnTo>
                  <a:pt x="0" y="12602"/>
                </a:lnTo>
                <a:cubicBezTo>
                  <a:pt x="0" y="5590"/>
                  <a:pt x="5694" y="0"/>
                  <a:pt x="126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4" name="îŝḷîḓé-Rectangle 14"/>
          <p:cNvSpPr/>
          <p:nvPr/>
        </p:nvSpPr>
        <p:spPr>
          <a:xfrm>
            <a:off x="8572999" y="4090942"/>
            <a:ext cx="267944" cy="26552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8425" h="573203">
                <a:moveTo>
                  <a:pt x="35688" y="330987"/>
                </a:moveTo>
                <a:cubicBezTo>
                  <a:pt x="32039" y="330987"/>
                  <a:pt x="29102" y="334008"/>
                  <a:pt x="29102" y="337651"/>
                </a:cubicBezTo>
                <a:lnTo>
                  <a:pt x="29102" y="484438"/>
                </a:lnTo>
                <a:cubicBezTo>
                  <a:pt x="29102" y="488081"/>
                  <a:pt x="32039" y="491102"/>
                  <a:pt x="35688" y="491102"/>
                </a:cubicBezTo>
                <a:lnTo>
                  <a:pt x="240293" y="491102"/>
                </a:lnTo>
                <a:cubicBezTo>
                  <a:pt x="243942" y="491102"/>
                  <a:pt x="246968" y="488081"/>
                  <a:pt x="246968" y="484438"/>
                </a:cubicBezTo>
                <a:lnTo>
                  <a:pt x="246968" y="337651"/>
                </a:lnTo>
                <a:cubicBezTo>
                  <a:pt x="246968" y="334008"/>
                  <a:pt x="243942" y="330987"/>
                  <a:pt x="240293" y="330987"/>
                </a:cubicBezTo>
                <a:close/>
                <a:moveTo>
                  <a:pt x="440550" y="305700"/>
                </a:moveTo>
                <a:cubicBezTo>
                  <a:pt x="444243" y="305700"/>
                  <a:pt x="447936" y="307122"/>
                  <a:pt x="450784" y="309967"/>
                </a:cubicBezTo>
                <a:lnTo>
                  <a:pt x="487627" y="346765"/>
                </a:lnTo>
                <a:cubicBezTo>
                  <a:pt x="493323" y="352454"/>
                  <a:pt x="493323" y="361520"/>
                  <a:pt x="487627" y="367209"/>
                </a:cubicBezTo>
                <a:cubicBezTo>
                  <a:pt x="484780" y="370053"/>
                  <a:pt x="481042" y="371475"/>
                  <a:pt x="477304" y="371475"/>
                </a:cubicBezTo>
                <a:cubicBezTo>
                  <a:pt x="473477" y="371475"/>
                  <a:pt x="469829" y="370053"/>
                  <a:pt x="466981" y="367209"/>
                </a:cubicBezTo>
                <a:lnTo>
                  <a:pt x="454967" y="355298"/>
                </a:lnTo>
                <a:lnTo>
                  <a:pt x="454967" y="470137"/>
                </a:lnTo>
                <a:cubicBezTo>
                  <a:pt x="454967" y="478137"/>
                  <a:pt x="448470" y="484714"/>
                  <a:pt x="440372" y="484714"/>
                </a:cubicBezTo>
                <a:lnTo>
                  <a:pt x="328329" y="484714"/>
                </a:lnTo>
                <a:cubicBezTo>
                  <a:pt x="320320" y="484714"/>
                  <a:pt x="313734" y="478137"/>
                  <a:pt x="313734" y="470137"/>
                </a:cubicBezTo>
                <a:cubicBezTo>
                  <a:pt x="313734" y="462049"/>
                  <a:pt x="320320" y="455560"/>
                  <a:pt x="328329" y="455560"/>
                </a:cubicBezTo>
                <a:lnTo>
                  <a:pt x="328329" y="455649"/>
                </a:lnTo>
                <a:lnTo>
                  <a:pt x="426044" y="455649"/>
                </a:lnTo>
                <a:lnTo>
                  <a:pt x="426044" y="355298"/>
                </a:lnTo>
                <a:lnTo>
                  <a:pt x="414030" y="367209"/>
                </a:lnTo>
                <a:cubicBezTo>
                  <a:pt x="408334" y="372897"/>
                  <a:pt x="399168" y="372897"/>
                  <a:pt x="393472" y="367209"/>
                </a:cubicBezTo>
                <a:cubicBezTo>
                  <a:pt x="387777" y="361520"/>
                  <a:pt x="387777" y="352454"/>
                  <a:pt x="393472" y="346765"/>
                </a:cubicBezTo>
                <a:lnTo>
                  <a:pt x="430316" y="309967"/>
                </a:lnTo>
                <a:cubicBezTo>
                  <a:pt x="433163" y="307122"/>
                  <a:pt x="436856" y="305700"/>
                  <a:pt x="440550" y="305700"/>
                </a:cubicBezTo>
                <a:close/>
                <a:moveTo>
                  <a:pt x="35688" y="302020"/>
                </a:moveTo>
                <a:lnTo>
                  <a:pt x="240293" y="302020"/>
                </a:lnTo>
                <a:cubicBezTo>
                  <a:pt x="259961" y="302020"/>
                  <a:pt x="275981" y="318014"/>
                  <a:pt x="275981" y="337651"/>
                </a:cubicBezTo>
                <a:lnTo>
                  <a:pt x="275981" y="484438"/>
                </a:lnTo>
                <a:cubicBezTo>
                  <a:pt x="275981" y="504075"/>
                  <a:pt x="259961" y="520068"/>
                  <a:pt x="240293" y="520068"/>
                </a:cubicBezTo>
                <a:lnTo>
                  <a:pt x="152631" y="520068"/>
                </a:lnTo>
                <a:lnTo>
                  <a:pt x="152631" y="544059"/>
                </a:lnTo>
                <a:lnTo>
                  <a:pt x="179152" y="544059"/>
                </a:lnTo>
                <a:cubicBezTo>
                  <a:pt x="187251" y="544059"/>
                  <a:pt x="193747" y="550545"/>
                  <a:pt x="193747" y="558631"/>
                </a:cubicBezTo>
                <a:cubicBezTo>
                  <a:pt x="193747" y="566628"/>
                  <a:pt x="187251" y="573203"/>
                  <a:pt x="179152" y="573203"/>
                </a:cubicBezTo>
                <a:lnTo>
                  <a:pt x="96829" y="573203"/>
                </a:lnTo>
                <a:cubicBezTo>
                  <a:pt x="88730" y="573203"/>
                  <a:pt x="82234" y="566628"/>
                  <a:pt x="82234" y="558631"/>
                </a:cubicBezTo>
                <a:cubicBezTo>
                  <a:pt x="82234" y="550545"/>
                  <a:pt x="88730" y="544059"/>
                  <a:pt x="96829" y="544059"/>
                </a:cubicBezTo>
                <a:lnTo>
                  <a:pt x="123439" y="544059"/>
                </a:lnTo>
                <a:lnTo>
                  <a:pt x="123439" y="520068"/>
                </a:lnTo>
                <a:lnTo>
                  <a:pt x="35688" y="520068"/>
                </a:lnTo>
                <a:cubicBezTo>
                  <a:pt x="16020" y="520068"/>
                  <a:pt x="0" y="504075"/>
                  <a:pt x="0" y="484438"/>
                </a:cubicBezTo>
                <a:lnTo>
                  <a:pt x="0" y="337651"/>
                </a:lnTo>
                <a:cubicBezTo>
                  <a:pt x="0" y="318014"/>
                  <a:pt x="16020" y="302020"/>
                  <a:pt x="35688" y="302020"/>
                </a:cubicBezTo>
                <a:close/>
                <a:moveTo>
                  <a:pt x="138020" y="94487"/>
                </a:moveTo>
                <a:lnTo>
                  <a:pt x="250020" y="94487"/>
                </a:lnTo>
                <a:cubicBezTo>
                  <a:pt x="258122" y="94487"/>
                  <a:pt x="264621" y="100974"/>
                  <a:pt x="264621" y="109060"/>
                </a:cubicBezTo>
                <a:cubicBezTo>
                  <a:pt x="264621" y="117147"/>
                  <a:pt x="258122" y="123634"/>
                  <a:pt x="250020" y="123634"/>
                </a:cubicBezTo>
                <a:lnTo>
                  <a:pt x="250020" y="123545"/>
                </a:lnTo>
                <a:lnTo>
                  <a:pt x="152710" y="123545"/>
                </a:lnTo>
                <a:lnTo>
                  <a:pt x="152710" y="223873"/>
                </a:lnTo>
                <a:lnTo>
                  <a:pt x="164729" y="211876"/>
                </a:lnTo>
                <a:cubicBezTo>
                  <a:pt x="170427" y="206189"/>
                  <a:pt x="179508" y="206189"/>
                  <a:pt x="185206" y="211876"/>
                </a:cubicBezTo>
                <a:cubicBezTo>
                  <a:pt x="190904" y="217563"/>
                  <a:pt x="190904" y="226716"/>
                  <a:pt x="185206" y="232404"/>
                </a:cubicBezTo>
                <a:lnTo>
                  <a:pt x="148436" y="269104"/>
                </a:lnTo>
                <a:cubicBezTo>
                  <a:pt x="145588" y="271948"/>
                  <a:pt x="141759" y="273370"/>
                  <a:pt x="138109" y="273370"/>
                </a:cubicBezTo>
                <a:cubicBezTo>
                  <a:pt x="134281" y="273370"/>
                  <a:pt x="130630" y="271948"/>
                  <a:pt x="127781" y="269104"/>
                </a:cubicBezTo>
                <a:lnTo>
                  <a:pt x="91012" y="232404"/>
                </a:lnTo>
                <a:cubicBezTo>
                  <a:pt x="85314" y="226716"/>
                  <a:pt x="85314" y="217563"/>
                  <a:pt x="91012" y="211876"/>
                </a:cubicBezTo>
                <a:cubicBezTo>
                  <a:pt x="96710" y="206189"/>
                  <a:pt x="105791" y="206189"/>
                  <a:pt x="111489" y="211876"/>
                </a:cubicBezTo>
                <a:lnTo>
                  <a:pt x="123508" y="223873"/>
                </a:lnTo>
                <a:lnTo>
                  <a:pt x="123508" y="109060"/>
                </a:lnTo>
                <a:cubicBezTo>
                  <a:pt x="123508" y="100974"/>
                  <a:pt x="129918" y="94487"/>
                  <a:pt x="138020" y="94487"/>
                </a:cubicBezTo>
                <a:close/>
                <a:moveTo>
                  <a:pt x="338148" y="29153"/>
                </a:moveTo>
                <a:cubicBezTo>
                  <a:pt x="334410" y="29153"/>
                  <a:pt x="331473" y="32176"/>
                  <a:pt x="331473" y="35820"/>
                </a:cubicBezTo>
                <a:lnTo>
                  <a:pt x="331473" y="182566"/>
                </a:lnTo>
                <a:cubicBezTo>
                  <a:pt x="331473" y="186210"/>
                  <a:pt x="334410" y="189143"/>
                  <a:pt x="338148" y="189143"/>
                </a:cubicBezTo>
                <a:lnTo>
                  <a:pt x="542650" y="189143"/>
                </a:lnTo>
                <a:cubicBezTo>
                  <a:pt x="546388" y="189143"/>
                  <a:pt x="549325" y="186210"/>
                  <a:pt x="549325" y="182566"/>
                </a:cubicBezTo>
                <a:lnTo>
                  <a:pt x="549325" y="35820"/>
                </a:lnTo>
                <a:cubicBezTo>
                  <a:pt x="549325" y="32176"/>
                  <a:pt x="546388" y="29153"/>
                  <a:pt x="542650" y="29153"/>
                </a:cubicBezTo>
                <a:close/>
                <a:moveTo>
                  <a:pt x="338148" y="0"/>
                </a:moveTo>
                <a:lnTo>
                  <a:pt x="542650" y="0"/>
                </a:lnTo>
                <a:cubicBezTo>
                  <a:pt x="562407" y="0"/>
                  <a:pt x="578425" y="16177"/>
                  <a:pt x="578425" y="35820"/>
                </a:cubicBezTo>
                <a:lnTo>
                  <a:pt x="578425" y="182388"/>
                </a:lnTo>
                <a:cubicBezTo>
                  <a:pt x="578425" y="202120"/>
                  <a:pt x="562407" y="218119"/>
                  <a:pt x="542650" y="218119"/>
                </a:cubicBezTo>
                <a:lnTo>
                  <a:pt x="454994" y="218119"/>
                </a:lnTo>
                <a:lnTo>
                  <a:pt x="454994" y="242029"/>
                </a:lnTo>
                <a:lnTo>
                  <a:pt x="481602" y="242029"/>
                </a:lnTo>
                <a:cubicBezTo>
                  <a:pt x="489611" y="242029"/>
                  <a:pt x="496197" y="248518"/>
                  <a:pt x="496197" y="256606"/>
                </a:cubicBezTo>
                <a:cubicBezTo>
                  <a:pt x="496197" y="264694"/>
                  <a:pt x="489611" y="271183"/>
                  <a:pt x="481602" y="271183"/>
                </a:cubicBezTo>
                <a:lnTo>
                  <a:pt x="399196" y="271183"/>
                </a:lnTo>
                <a:cubicBezTo>
                  <a:pt x="391187" y="271183"/>
                  <a:pt x="384601" y="264694"/>
                  <a:pt x="384601" y="256606"/>
                </a:cubicBezTo>
                <a:cubicBezTo>
                  <a:pt x="384601" y="248518"/>
                  <a:pt x="391187" y="242029"/>
                  <a:pt x="399196" y="242029"/>
                </a:cubicBezTo>
                <a:lnTo>
                  <a:pt x="425804" y="242029"/>
                </a:lnTo>
                <a:lnTo>
                  <a:pt x="425804" y="218119"/>
                </a:lnTo>
                <a:lnTo>
                  <a:pt x="338148" y="218119"/>
                </a:lnTo>
                <a:cubicBezTo>
                  <a:pt x="318391" y="218119"/>
                  <a:pt x="302373" y="202120"/>
                  <a:pt x="302373" y="182388"/>
                </a:cubicBezTo>
                <a:lnTo>
                  <a:pt x="302373" y="35731"/>
                </a:lnTo>
                <a:cubicBezTo>
                  <a:pt x="302373" y="15999"/>
                  <a:pt x="318391" y="0"/>
                  <a:pt x="3381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6" name="îŝḷîḓé-Rectangle 15"/>
          <p:cNvSpPr/>
          <p:nvPr/>
        </p:nvSpPr>
        <p:spPr>
          <a:xfrm>
            <a:off x="8572999" y="5161387"/>
            <a:ext cx="267944" cy="247127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0" name="文本框 19"/>
          <p:cNvSpPr txBox="1"/>
          <p:nvPr/>
        </p:nvSpPr>
        <p:spPr>
          <a:xfrm>
            <a:off x="746122" y="381238"/>
            <a:ext cx="36990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Ⅰ. 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网络拓扑结构绘制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TOPOLOGIC STRUCTURE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9D74D48-FE53-43E1-A871-A0A44129D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536" y="2034857"/>
            <a:ext cx="6351823" cy="4542241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296F7-A0A0-4F0F-B535-EFD60A721E60}"/>
              </a:ext>
            </a:extLst>
          </p:cNvPr>
          <p:cNvGrpSpPr/>
          <p:nvPr/>
        </p:nvGrpSpPr>
        <p:grpSpPr>
          <a:xfrm>
            <a:off x="8706971" y="3070016"/>
            <a:ext cx="1027302" cy="851583"/>
            <a:chOff x="8193320" y="448349"/>
            <a:chExt cx="1027302" cy="851583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498D084-AF89-4CAB-828D-1EFAFBF34889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8750BF0-43FB-4A8B-AC77-441D62C761E4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AC317CBB-A443-49A2-B148-68B3A9108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8F8D0D6-C856-4C19-8238-9D1178C8A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F52DFB43-0873-4DC9-BE7B-A8500C2E1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69237DC-20DB-4721-8072-5C1AC78896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44DEAAD7-5914-4E9D-A02A-A70C22C2E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80A16A7-B939-4507-BFAD-59194C1A9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FC3DAB-C056-4C62-9100-B29AA00B6586}"/>
              </a:ext>
            </a:extLst>
          </p:cNvPr>
          <p:cNvGrpSpPr/>
          <p:nvPr/>
        </p:nvGrpSpPr>
        <p:grpSpPr>
          <a:xfrm>
            <a:off x="9799158" y="3861393"/>
            <a:ext cx="1027302" cy="851583"/>
            <a:chOff x="8193320" y="448349"/>
            <a:chExt cx="1027302" cy="851583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D791D47-F8AA-4D85-AF3C-EBC21CBD3CD5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E97639E-6F17-49E0-BEB8-3DE06FD430E9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71E498D5-AEDE-4377-8D2D-7CAE8A0A3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C512A9D5-9C2D-46CA-A1AA-50D5851CC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3369951E-C3EC-42BA-963B-70A69E16E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B3F0EE2-0541-496B-882F-3AC7C7279B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3AF7EF21-5CAB-40EF-8D81-0098D1711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D3CE7D26-BFD7-4DAF-98E9-4EABEF953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A06D8CC-3D40-4745-A3AC-41F488B117DF}"/>
              </a:ext>
            </a:extLst>
          </p:cNvPr>
          <p:cNvGrpSpPr/>
          <p:nvPr/>
        </p:nvGrpSpPr>
        <p:grpSpPr>
          <a:xfrm>
            <a:off x="9630805" y="5003723"/>
            <a:ext cx="1027302" cy="851583"/>
            <a:chOff x="8193320" y="448349"/>
            <a:chExt cx="1027302" cy="851583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0F657F2-2869-450D-A987-DD9671BDBD72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6173703-6FC5-4268-A858-9046C5B33020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257EA694-D987-4053-89C2-97F0A5FF0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76" name="图片 75">
                <a:extLst>
                  <a:ext uri="{FF2B5EF4-FFF2-40B4-BE49-F238E27FC236}">
                    <a16:creationId xmlns:a16="http://schemas.microsoft.com/office/drawing/2014/main" id="{3B3044A0-62E6-458E-ABCD-881EE3781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7032C8D0-C645-44F8-BF93-8AFE608A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EDC44A59-9852-4DE1-B142-C4C726F49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4212E843-A566-4070-A351-823FAA39F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B62EDE19-711D-4C00-9B39-9130786AEA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C62783D-AE5F-4424-8735-6E8E4B7FB60B}"/>
              </a:ext>
            </a:extLst>
          </p:cNvPr>
          <p:cNvGrpSpPr/>
          <p:nvPr/>
        </p:nvGrpSpPr>
        <p:grpSpPr>
          <a:xfrm>
            <a:off x="8020762" y="5229179"/>
            <a:ext cx="1027302" cy="851583"/>
            <a:chOff x="8193320" y="448349"/>
            <a:chExt cx="1027302" cy="851583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444265A-7D9B-429E-B522-5011B0523109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F7F08964-28DB-4B9C-9E5C-F47DDCCF5318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B2A1B2A1-1D46-45F1-AB16-E9B0D3934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5DE1F142-50DC-477C-A059-9B47C65CC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72B7BF6F-C520-4E77-A216-9AB73AD76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6278D47B-8D14-416B-9A1A-C7E1DAF55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E727325A-AC9B-43F5-A3D1-E41DED55D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7CCB75D5-96B7-4CC3-BE27-E6055100B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1A9DF3A-FD75-4759-94DA-09278CFFD7A1}"/>
              </a:ext>
            </a:extLst>
          </p:cNvPr>
          <p:cNvGrpSpPr/>
          <p:nvPr/>
        </p:nvGrpSpPr>
        <p:grpSpPr>
          <a:xfrm>
            <a:off x="8451309" y="4148209"/>
            <a:ext cx="1027302" cy="851583"/>
            <a:chOff x="8193320" y="448349"/>
            <a:chExt cx="1027302" cy="851583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1A23AFC-D51A-48DE-BF3E-E03B819A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F4E278E-2C7E-46D2-8DEE-26BBD9E043A6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6A8D50E0-DE5A-40F3-AFFD-2E067221C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94" name="图片 93">
                <a:extLst>
                  <a:ext uri="{FF2B5EF4-FFF2-40B4-BE49-F238E27FC236}">
                    <a16:creationId xmlns:a16="http://schemas.microsoft.com/office/drawing/2014/main" id="{AD416FBF-74B9-4FA8-9942-BA3929DC2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160CFCEE-98A8-494D-AF1F-920D15AAD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4E91CEFC-1CE0-4722-A99F-07DFD4B56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97" name="图片 96">
                <a:extLst>
                  <a:ext uri="{FF2B5EF4-FFF2-40B4-BE49-F238E27FC236}">
                    <a16:creationId xmlns:a16="http://schemas.microsoft.com/office/drawing/2014/main" id="{1EAFBE1C-1BC9-42C3-A65B-4866DE172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587F832F-150F-4B0A-BCA8-32E77FE26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1ABF61C-8808-41D2-8535-C08D97025F00}"/>
              </a:ext>
            </a:extLst>
          </p:cNvPr>
          <p:cNvGrpSpPr/>
          <p:nvPr/>
        </p:nvGrpSpPr>
        <p:grpSpPr>
          <a:xfrm>
            <a:off x="7299146" y="3580035"/>
            <a:ext cx="1027302" cy="851583"/>
            <a:chOff x="8193320" y="448349"/>
            <a:chExt cx="1027302" cy="851583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F8CECB8-C817-4001-97CC-086E76CF4EC8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2FBF58B-58C7-4118-8927-FD94483A27C6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BE8DB4DB-B547-4197-846F-5483034BE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4615FEE4-4F5D-4100-A7A3-BC81EB28D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104" name="图片 103">
                <a:extLst>
                  <a:ext uri="{FF2B5EF4-FFF2-40B4-BE49-F238E27FC236}">
                    <a16:creationId xmlns:a16="http://schemas.microsoft.com/office/drawing/2014/main" id="{F52FFB05-8191-4DA1-BE41-6EFA6F3ED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31409F8B-8507-4EBE-87D4-EED7B1E12A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06" name="图片 105">
                <a:extLst>
                  <a:ext uri="{FF2B5EF4-FFF2-40B4-BE49-F238E27FC236}">
                    <a16:creationId xmlns:a16="http://schemas.microsoft.com/office/drawing/2014/main" id="{036FD798-E792-4E6A-85C9-46DC9C171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B10845EE-6F4D-471F-B7C1-9DDD8A9D4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7E203B4-8B9C-42B2-8608-A3D629E57CCB}"/>
              </a:ext>
            </a:extLst>
          </p:cNvPr>
          <p:cNvGrpSpPr/>
          <p:nvPr/>
        </p:nvGrpSpPr>
        <p:grpSpPr>
          <a:xfrm>
            <a:off x="6342586" y="4061674"/>
            <a:ext cx="1027302" cy="851583"/>
            <a:chOff x="8193320" y="448349"/>
            <a:chExt cx="1027302" cy="851583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2BDF3ED2-C63F-4F08-8E11-FF43B241F24B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A0A94B06-726F-4942-B253-D47E387ADA45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CBA3B78F-6853-4451-9593-01230D00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112" name="图片 111">
                <a:extLst>
                  <a:ext uri="{FF2B5EF4-FFF2-40B4-BE49-F238E27FC236}">
                    <a16:creationId xmlns:a16="http://schemas.microsoft.com/office/drawing/2014/main" id="{CA649A4B-4760-4F72-8028-9967B176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113" name="图片 112">
                <a:extLst>
                  <a:ext uri="{FF2B5EF4-FFF2-40B4-BE49-F238E27FC236}">
                    <a16:creationId xmlns:a16="http://schemas.microsoft.com/office/drawing/2014/main" id="{59145633-4977-49DD-BCBB-DA28E629E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E364A4FD-B723-4C4B-A314-2B1B7636F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15" name="图片 114">
                <a:extLst>
                  <a:ext uri="{FF2B5EF4-FFF2-40B4-BE49-F238E27FC236}">
                    <a16:creationId xmlns:a16="http://schemas.microsoft.com/office/drawing/2014/main" id="{43D8DD25-9B60-4E37-9B98-B5AB6578D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4F5C18BD-DCB1-46C9-8F70-EF9EE73F9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06E24FA-1409-436A-B949-D6B7CC00039C}"/>
              </a:ext>
            </a:extLst>
          </p:cNvPr>
          <p:cNvGrpSpPr/>
          <p:nvPr/>
        </p:nvGrpSpPr>
        <p:grpSpPr>
          <a:xfrm>
            <a:off x="5933758" y="2615834"/>
            <a:ext cx="1027302" cy="851583"/>
            <a:chOff x="8193320" y="448349"/>
            <a:chExt cx="1027302" cy="851583"/>
          </a:xfrm>
        </p:grpSpPr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F8158B1D-E024-4A50-99B9-C5B7251D78AB}"/>
                </a:ext>
              </a:extLst>
            </p:cNvPr>
            <p:cNvCxnSpPr>
              <a:cxnSpLocks/>
            </p:cNvCxnSpPr>
            <p:nvPr/>
          </p:nvCxnSpPr>
          <p:spPr>
            <a:xfrm>
              <a:off x="8365306" y="745942"/>
              <a:ext cx="72000" cy="252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72A80582-7586-43AB-8DCF-AB8FF26F3BFF}"/>
                </a:ext>
              </a:extLst>
            </p:cNvPr>
            <p:cNvGrpSpPr/>
            <p:nvPr/>
          </p:nvGrpSpPr>
          <p:grpSpPr>
            <a:xfrm>
              <a:off x="8193320" y="448349"/>
              <a:ext cx="1027302" cy="851583"/>
              <a:chOff x="7349614" y="499628"/>
              <a:chExt cx="1027302" cy="851583"/>
            </a:xfrm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F73A1B41-2F3E-4ACA-8C16-85D7B352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9614" y="657397"/>
                <a:ext cx="692748" cy="693814"/>
              </a:xfrm>
              <a:prstGeom prst="rect">
                <a:avLst/>
              </a:prstGeom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A5AB3114-DC4F-4408-BBE6-FD02B9DFD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109" y="555477"/>
                <a:ext cx="316985" cy="317473"/>
              </a:xfrm>
              <a:prstGeom prst="rect">
                <a:avLst/>
              </a:prstGeom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896438B9-1B67-4173-AAC2-2DEE50F7F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169" y="499628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C20C78D6-3DB4-41B1-B33C-4EB316ED6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632" y="771029"/>
                <a:ext cx="144068" cy="252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24" name="图片 123">
                <a:extLst>
                  <a:ext uri="{FF2B5EF4-FFF2-40B4-BE49-F238E27FC236}">
                    <a16:creationId xmlns:a16="http://schemas.microsoft.com/office/drawing/2014/main" id="{91298816-0798-4971-8CB4-8AD541E53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0917" y="999861"/>
                <a:ext cx="285999" cy="286439"/>
              </a:xfrm>
              <a:prstGeom prst="rect">
                <a:avLst/>
              </a:prstGeom>
            </p:spPr>
          </p:pic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3F682D1F-383E-4B1B-B925-669720B2F9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771" y="1107746"/>
                <a:ext cx="260716" cy="626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C5539A35-D70E-48CC-9311-5DF3109BD824}"/>
              </a:ext>
            </a:extLst>
          </p:cNvPr>
          <p:cNvSpPr txBox="1"/>
          <p:nvPr/>
        </p:nvSpPr>
        <p:spPr>
          <a:xfrm>
            <a:off x="8613687" y="3303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箭头: 虚尾 43">
            <a:extLst>
              <a:ext uri="{FF2B5EF4-FFF2-40B4-BE49-F238E27FC236}">
                <a16:creationId xmlns:a16="http://schemas.microsoft.com/office/drawing/2014/main" id="{C643A35F-8EB3-4A06-A446-F8440FAB8429}"/>
              </a:ext>
            </a:extLst>
          </p:cNvPr>
          <p:cNvSpPr/>
          <p:nvPr/>
        </p:nvSpPr>
        <p:spPr>
          <a:xfrm rot="6851816">
            <a:off x="9072779" y="3321915"/>
            <a:ext cx="338695" cy="2138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虚尾 126">
            <a:extLst>
              <a:ext uri="{FF2B5EF4-FFF2-40B4-BE49-F238E27FC236}">
                <a16:creationId xmlns:a16="http://schemas.microsoft.com/office/drawing/2014/main" id="{9D5F0628-88B5-44B1-9606-32781A82E240}"/>
              </a:ext>
            </a:extLst>
          </p:cNvPr>
          <p:cNvSpPr/>
          <p:nvPr/>
        </p:nvSpPr>
        <p:spPr>
          <a:xfrm rot="9194774">
            <a:off x="7984648" y="3754141"/>
            <a:ext cx="863343" cy="2778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虚尾 127">
            <a:extLst>
              <a:ext uri="{FF2B5EF4-FFF2-40B4-BE49-F238E27FC236}">
                <a16:creationId xmlns:a16="http://schemas.microsoft.com/office/drawing/2014/main" id="{3349B79E-9E27-4701-89E0-60BE2206EB22}"/>
              </a:ext>
            </a:extLst>
          </p:cNvPr>
          <p:cNvSpPr/>
          <p:nvPr/>
        </p:nvSpPr>
        <p:spPr>
          <a:xfrm rot="1904758">
            <a:off x="9116270" y="3890930"/>
            <a:ext cx="887989" cy="3283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箭头: 虚尾 128">
            <a:extLst>
              <a:ext uri="{FF2B5EF4-FFF2-40B4-BE49-F238E27FC236}">
                <a16:creationId xmlns:a16="http://schemas.microsoft.com/office/drawing/2014/main" id="{D276BF1C-C6D7-4E3F-BDBE-F44CFD96A3ED}"/>
              </a:ext>
            </a:extLst>
          </p:cNvPr>
          <p:cNvSpPr/>
          <p:nvPr/>
        </p:nvSpPr>
        <p:spPr>
          <a:xfrm rot="6121098">
            <a:off x="9778304" y="4831184"/>
            <a:ext cx="667313" cy="2349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虚尾 129">
            <a:extLst>
              <a:ext uri="{FF2B5EF4-FFF2-40B4-BE49-F238E27FC236}">
                <a16:creationId xmlns:a16="http://schemas.microsoft.com/office/drawing/2014/main" id="{2AD419B3-23DD-40D8-BD0A-DA82CE71568A}"/>
              </a:ext>
            </a:extLst>
          </p:cNvPr>
          <p:cNvSpPr/>
          <p:nvPr/>
        </p:nvSpPr>
        <p:spPr>
          <a:xfrm rot="6068130">
            <a:off x="8588978" y="4085029"/>
            <a:ext cx="676734" cy="2262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虚尾 130">
            <a:extLst>
              <a:ext uri="{FF2B5EF4-FFF2-40B4-BE49-F238E27FC236}">
                <a16:creationId xmlns:a16="http://schemas.microsoft.com/office/drawing/2014/main" id="{D81D4934-A0C1-4B65-8396-4C596E8A14A6}"/>
              </a:ext>
            </a:extLst>
          </p:cNvPr>
          <p:cNvSpPr/>
          <p:nvPr/>
        </p:nvSpPr>
        <p:spPr>
          <a:xfrm rot="6532551">
            <a:off x="8297110" y="5110206"/>
            <a:ext cx="676734" cy="2262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箭头: 虚尾 131">
            <a:extLst>
              <a:ext uri="{FF2B5EF4-FFF2-40B4-BE49-F238E27FC236}">
                <a16:creationId xmlns:a16="http://schemas.microsoft.com/office/drawing/2014/main" id="{0364E8A9-80CF-47CE-A9C7-9288983294A8}"/>
              </a:ext>
            </a:extLst>
          </p:cNvPr>
          <p:cNvSpPr/>
          <p:nvPr/>
        </p:nvSpPr>
        <p:spPr>
          <a:xfrm rot="9194774">
            <a:off x="6990893" y="4331100"/>
            <a:ext cx="579623" cy="2233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虚尾 132">
            <a:extLst>
              <a:ext uri="{FF2B5EF4-FFF2-40B4-BE49-F238E27FC236}">
                <a16:creationId xmlns:a16="http://schemas.microsoft.com/office/drawing/2014/main" id="{D4C8F24E-E62D-4762-A4FA-E8D5AB9FFC85}"/>
              </a:ext>
            </a:extLst>
          </p:cNvPr>
          <p:cNvSpPr/>
          <p:nvPr/>
        </p:nvSpPr>
        <p:spPr>
          <a:xfrm rot="15155761">
            <a:off x="5980785" y="3746566"/>
            <a:ext cx="891419" cy="1703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84532E9-B33D-4ABB-8C6D-005A4F679DA8}"/>
              </a:ext>
            </a:extLst>
          </p:cNvPr>
          <p:cNvSpPr txBox="1"/>
          <p:nvPr/>
        </p:nvSpPr>
        <p:spPr>
          <a:xfrm>
            <a:off x="7554636" y="3396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3CFF140-5C57-44F3-A7BB-F9C4A8234410}"/>
              </a:ext>
            </a:extLst>
          </p:cNvPr>
          <p:cNvSpPr txBox="1"/>
          <p:nvPr/>
        </p:nvSpPr>
        <p:spPr>
          <a:xfrm>
            <a:off x="8389045" y="43809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0D5F0A6-ACA9-4EB3-8D88-894801B8D1A4}"/>
              </a:ext>
            </a:extLst>
          </p:cNvPr>
          <p:cNvSpPr txBox="1"/>
          <p:nvPr/>
        </p:nvSpPr>
        <p:spPr>
          <a:xfrm>
            <a:off x="10026851" y="3895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B6ED686-FA5B-482C-B443-A21988FF956A}"/>
              </a:ext>
            </a:extLst>
          </p:cNvPr>
          <p:cNvSpPr txBox="1"/>
          <p:nvPr/>
        </p:nvSpPr>
        <p:spPr>
          <a:xfrm>
            <a:off x="10391779" y="51347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3DB1DE2-CE8C-4666-AC4D-D8495F57731A}"/>
              </a:ext>
            </a:extLst>
          </p:cNvPr>
          <p:cNvSpPr txBox="1"/>
          <p:nvPr/>
        </p:nvSpPr>
        <p:spPr>
          <a:xfrm>
            <a:off x="8688226" y="5416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DEBAC97-8133-4C5D-AD79-ADE3AEF05E88}"/>
              </a:ext>
            </a:extLst>
          </p:cNvPr>
          <p:cNvSpPr txBox="1"/>
          <p:nvPr/>
        </p:nvSpPr>
        <p:spPr>
          <a:xfrm>
            <a:off x="6554110" y="4770950"/>
            <a:ext cx="3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61F0B0-0D73-4FBA-A1B8-B5C254B1A672}"/>
              </a:ext>
            </a:extLst>
          </p:cNvPr>
          <p:cNvSpPr txBox="1"/>
          <p:nvPr/>
        </p:nvSpPr>
        <p:spPr>
          <a:xfrm>
            <a:off x="5727008" y="2702569"/>
            <a:ext cx="3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E52938FB-342A-4695-8F25-F5ECF6E62D41}"/>
              </a:ext>
            </a:extLst>
          </p:cNvPr>
          <p:cNvSpPr/>
          <p:nvPr/>
        </p:nvSpPr>
        <p:spPr>
          <a:xfrm>
            <a:off x="9335611" y="2887235"/>
            <a:ext cx="202840" cy="1989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3" grpId="0" animBg="1"/>
      <p:bldP spid="64" grpId="0" animBg="1"/>
      <p:bldP spid="66" grpId="0" animBg="1"/>
      <p:bldP spid="41" grpId="0"/>
      <p:bldP spid="4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/>
        </p:nvSpPr>
        <p:spPr>
          <a:xfrm rot="5400000">
            <a:off x="5013472" y="2016349"/>
            <a:ext cx="1035789" cy="892922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5013472" y="3389762"/>
            <a:ext cx="1035789" cy="89292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5013471" y="4955399"/>
            <a:ext cx="1035789" cy="892922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11"/>
          <p:cNvSpPr/>
          <p:nvPr/>
        </p:nvSpPr>
        <p:spPr>
          <a:xfrm>
            <a:off x="5312826" y="2244560"/>
            <a:ext cx="437080" cy="436505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六边形 12"/>
          <p:cNvSpPr/>
          <p:nvPr/>
        </p:nvSpPr>
        <p:spPr>
          <a:xfrm>
            <a:off x="5312826" y="3618016"/>
            <a:ext cx="437080" cy="436420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六边形 13"/>
          <p:cNvSpPr/>
          <p:nvPr/>
        </p:nvSpPr>
        <p:spPr>
          <a:xfrm>
            <a:off x="5317581" y="5162975"/>
            <a:ext cx="427571" cy="437080"/>
          </a:xfrm>
          <a:custGeom>
            <a:avLst/>
            <a:gdLst>
              <a:gd name="connsiteX0" fmla="*/ 59789 w 593384"/>
              <a:gd name="connsiteY0" fmla="*/ 323835 h 606580"/>
              <a:gd name="connsiteX1" fmla="*/ 44670 w 593384"/>
              <a:gd name="connsiteY1" fmla="*/ 338857 h 606580"/>
              <a:gd name="connsiteX2" fmla="*/ 44670 w 593384"/>
              <a:gd name="connsiteY2" fmla="*/ 477027 h 606580"/>
              <a:gd name="connsiteX3" fmla="*/ 59713 w 593384"/>
              <a:gd name="connsiteY3" fmla="*/ 492048 h 606580"/>
              <a:gd name="connsiteX4" fmla="*/ 386834 w 593384"/>
              <a:gd name="connsiteY4" fmla="*/ 492048 h 606580"/>
              <a:gd name="connsiteX5" fmla="*/ 402946 w 593384"/>
              <a:gd name="connsiteY5" fmla="*/ 508138 h 606580"/>
              <a:gd name="connsiteX6" fmla="*/ 402946 w 593384"/>
              <a:gd name="connsiteY6" fmla="*/ 545959 h 606580"/>
              <a:gd name="connsiteX7" fmla="*/ 419058 w 593384"/>
              <a:gd name="connsiteY7" fmla="*/ 561972 h 606580"/>
              <a:gd name="connsiteX8" fmla="*/ 429137 w 593384"/>
              <a:gd name="connsiteY8" fmla="*/ 558388 h 606580"/>
              <a:gd name="connsiteX9" fmla="*/ 543981 w 593384"/>
              <a:gd name="connsiteY9" fmla="*/ 464369 h 606580"/>
              <a:gd name="connsiteX10" fmla="*/ 544897 w 593384"/>
              <a:gd name="connsiteY10" fmla="*/ 463606 h 606580"/>
              <a:gd name="connsiteX11" fmla="*/ 544897 w 593384"/>
              <a:gd name="connsiteY11" fmla="*/ 445000 h 606580"/>
              <a:gd name="connsiteX12" fmla="*/ 543904 w 593384"/>
              <a:gd name="connsiteY12" fmla="*/ 444162 h 606580"/>
              <a:gd name="connsiteX13" fmla="*/ 427533 w 593384"/>
              <a:gd name="connsiteY13" fmla="*/ 349990 h 606580"/>
              <a:gd name="connsiteX14" fmla="*/ 418065 w 593384"/>
              <a:gd name="connsiteY14" fmla="*/ 346634 h 606580"/>
              <a:gd name="connsiteX15" fmla="*/ 402946 w 593384"/>
              <a:gd name="connsiteY15" fmla="*/ 361656 h 606580"/>
              <a:gd name="connsiteX16" fmla="*/ 402946 w 593384"/>
              <a:gd name="connsiteY16" fmla="*/ 400469 h 606580"/>
              <a:gd name="connsiteX17" fmla="*/ 386834 w 593384"/>
              <a:gd name="connsiteY17" fmla="*/ 416482 h 606580"/>
              <a:gd name="connsiteX18" fmla="*/ 136453 w 593384"/>
              <a:gd name="connsiteY18" fmla="*/ 416482 h 606580"/>
              <a:gd name="connsiteX19" fmla="*/ 120342 w 593384"/>
              <a:gd name="connsiteY19" fmla="*/ 400469 h 606580"/>
              <a:gd name="connsiteX20" fmla="*/ 120342 w 593384"/>
              <a:gd name="connsiteY20" fmla="*/ 376602 h 606580"/>
              <a:gd name="connsiteX21" fmla="*/ 113469 w 593384"/>
              <a:gd name="connsiteY21" fmla="*/ 362342 h 606580"/>
              <a:gd name="connsiteX22" fmla="*/ 69105 w 593384"/>
              <a:gd name="connsiteY22" fmla="*/ 327114 h 606580"/>
              <a:gd name="connsiteX23" fmla="*/ 59789 w 593384"/>
              <a:gd name="connsiteY23" fmla="*/ 323835 h 606580"/>
              <a:gd name="connsiteX24" fmla="*/ 59757 w 593384"/>
              <a:gd name="connsiteY24" fmla="*/ 323324 h 606580"/>
              <a:gd name="connsiteX25" fmla="*/ 69379 w 593384"/>
              <a:gd name="connsiteY25" fmla="*/ 326755 h 606580"/>
              <a:gd name="connsiteX26" fmla="*/ 113750 w 593384"/>
              <a:gd name="connsiteY26" fmla="*/ 361977 h 606580"/>
              <a:gd name="connsiteX27" fmla="*/ 120852 w 593384"/>
              <a:gd name="connsiteY27" fmla="*/ 376615 h 606580"/>
              <a:gd name="connsiteX28" fmla="*/ 120852 w 593384"/>
              <a:gd name="connsiteY28" fmla="*/ 400477 h 606580"/>
              <a:gd name="connsiteX29" fmla="*/ 136431 w 593384"/>
              <a:gd name="connsiteY29" fmla="*/ 416030 h 606580"/>
              <a:gd name="connsiteX30" fmla="*/ 386846 w 593384"/>
              <a:gd name="connsiteY30" fmla="*/ 416030 h 606580"/>
              <a:gd name="connsiteX31" fmla="*/ 402425 w 593384"/>
              <a:gd name="connsiteY31" fmla="*/ 400477 h 606580"/>
              <a:gd name="connsiteX32" fmla="*/ 402425 w 593384"/>
              <a:gd name="connsiteY32" fmla="*/ 361672 h 606580"/>
              <a:gd name="connsiteX33" fmla="*/ 418081 w 593384"/>
              <a:gd name="connsiteY33" fmla="*/ 346119 h 606580"/>
              <a:gd name="connsiteX34" fmla="*/ 427856 w 593384"/>
              <a:gd name="connsiteY34" fmla="*/ 349626 h 606580"/>
              <a:gd name="connsiteX35" fmla="*/ 544319 w 593384"/>
              <a:gd name="connsiteY35" fmla="*/ 443781 h 606580"/>
              <a:gd name="connsiteX36" fmla="*/ 545312 w 593384"/>
              <a:gd name="connsiteY36" fmla="*/ 444696 h 606580"/>
              <a:gd name="connsiteX37" fmla="*/ 545236 w 593384"/>
              <a:gd name="connsiteY37" fmla="*/ 463908 h 606580"/>
              <a:gd name="connsiteX38" fmla="*/ 544319 w 593384"/>
              <a:gd name="connsiteY38" fmla="*/ 464746 h 606580"/>
              <a:gd name="connsiteX39" fmla="*/ 429460 w 593384"/>
              <a:gd name="connsiteY39" fmla="*/ 558748 h 606580"/>
              <a:gd name="connsiteX40" fmla="*/ 419074 w 593384"/>
              <a:gd name="connsiteY40" fmla="*/ 562484 h 606580"/>
              <a:gd name="connsiteX41" fmla="*/ 402425 w 593384"/>
              <a:gd name="connsiteY41" fmla="*/ 545940 h 606580"/>
              <a:gd name="connsiteX42" fmla="*/ 402425 w 593384"/>
              <a:gd name="connsiteY42" fmla="*/ 508126 h 606580"/>
              <a:gd name="connsiteX43" fmla="*/ 386846 w 593384"/>
              <a:gd name="connsiteY43" fmla="*/ 492573 h 606580"/>
              <a:gd name="connsiteX44" fmla="*/ 59680 w 593384"/>
              <a:gd name="connsiteY44" fmla="*/ 492573 h 606580"/>
              <a:gd name="connsiteX45" fmla="*/ 44101 w 593384"/>
              <a:gd name="connsiteY45" fmla="*/ 477021 h 606580"/>
              <a:gd name="connsiteX46" fmla="*/ 44101 w 593384"/>
              <a:gd name="connsiteY46" fmla="*/ 338877 h 606580"/>
              <a:gd name="connsiteX47" fmla="*/ 59757 w 593384"/>
              <a:gd name="connsiteY47" fmla="*/ 323324 h 606580"/>
              <a:gd name="connsiteX48" fmla="*/ 59789 w 593384"/>
              <a:gd name="connsiteY48" fmla="*/ 322767 h 606580"/>
              <a:gd name="connsiteX49" fmla="*/ 43677 w 593384"/>
              <a:gd name="connsiteY49" fmla="*/ 338857 h 606580"/>
              <a:gd name="connsiteX50" fmla="*/ 43677 w 593384"/>
              <a:gd name="connsiteY50" fmla="*/ 477027 h 606580"/>
              <a:gd name="connsiteX51" fmla="*/ 59713 w 593384"/>
              <a:gd name="connsiteY51" fmla="*/ 493116 h 606580"/>
              <a:gd name="connsiteX52" fmla="*/ 386834 w 593384"/>
              <a:gd name="connsiteY52" fmla="*/ 493116 h 606580"/>
              <a:gd name="connsiteX53" fmla="*/ 401953 w 593384"/>
              <a:gd name="connsiteY53" fmla="*/ 508138 h 606580"/>
              <a:gd name="connsiteX54" fmla="*/ 401953 w 593384"/>
              <a:gd name="connsiteY54" fmla="*/ 545959 h 606580"/>
              <a:gd name="connsiteX55" fmla="*/ 419058 w 593384"/>
              <a:gd name="connsiteY55" fmla="*/ 563040 h 606580"/>
              <a:gd name="connsiteX56" fmla="*/ 429748 w 593384"/>
              <a:gd name="connsiteY56" fmla="*/ 559151 h 606580"/>
              <a:gd name="connsiteX57" fmla="*/ 544592 w 593384"/>
              <a:gd name="connsiteY57" fmla="*/ 465131 h 606580"/>
              <a:gd name="connsiteX58" fmla="*/ 545584 w 593384"/>
              <a:gd name="connsiteY58" fmla="*/ 464292 h 606580"/>
              <a:gd name="connsiteX59" fmla="*/ 545584 w 593384"/>
              <a:gd name="connsiteY59" fmla="*/ 444314 h 606580"/>
              <a:gd name="connsiteX60" fmla="*/ 544592 w 593384"/>
              <a:gd name="connsiteY60" fmla="*/ 443399 h 606580"/>
              <a:gd name="connsiteX61" fmla="*/ 428144 w 593384"/>
              <a:gd name="connsiteY61" fmla="*/ 349227 h 606580"/>
              <a:gd name="connsiteX62" fmla="*/ 418065 w 593384"/>
              <a:gd name="connsiteY62" fmla="*/ 345567 h 606580"/>
              <a:gd name="connsiteX63" fmla="*/ 401953 w 593384"/>
              <a:gd name="connsiteY63" fmla="*/ 361656 h 606580"/>
              <a:gd name="connsiteX64" fmla="*/ 401953 w 593384"/>
              <a:gd name="connsiteY64" fmla="*/ 400469 h 606580"/>
              <a:gd name="connsiteX65" fmla="*/ 386834 w 593384"/>
              <a:gd name="connsiteY65" fmla="*/ 415491 h 606580"/>
              <a:gd name="connsiteX66" fmla="*/ 136453 w 593384"/>
              <a:gd name="connsiteY66" fmla="*/ 415491 h 606580"/>
              <a:gd name="connsiteX67" fmla="*/ 121334 w 593384"/>
              <a:gd name="connsiteY67" fmla="*/ 400469 h 606580"/>
              <a:gd name="connsiteX68" fmla="*/ 121334 w 593384"/>
              <a:gd name="connsiteY68" fmla="*/ 376602 h 606580"/>
              <a:gd name="connsiteX69" fmla="*/ 114080 w 593384"/>
              <a:gd name="connsiteY69" fmla="*/ 361580 h 606580"/>
              <a:gd name="connsiteX70" fmla="*/ 69716 w 593384"/>
              <a:gd name="connsiteY70" fmla="*/ 326351 h 606580"/>
              <a:gd name="connsiteX71" fmla="*/ 59789 w 593384"/>
              <a:gd name="connsiteY71" fmla="*/ 322767 h 606580"/>
              <a:gd name="connsiteX72" fmla="*/ 59789 w 593384"/>
              <a:gd name="connsiteY72" fmla="*/ 280218 h 606580"/>
              <a:gd name="connsiteX73" fmla="*/ 96289 w 593384"/>
              <a:gd name="connsiteY73" fmla="*/ 293029 h 606580"/>
              <a:gd name="connsiteX74" fmla="*/ 140653 w 593384"/>
              <a:gd name="connsiteY74" fmla="*/ 328258 h 606580"/>
              <a:gd name="connsiteX75" fmla="*/ 157834 w 593384"/>
              <a:gd name="connsiteY75" fmla="*/ 349761 h 606580"/>
              <a:gd name="connsiteX76" fmla="*/ 163790 w 593384"/>
              <a:gd name="connsiteY76" fmla="*/ 372484 h 606580"/>
              <a:gd name="connsiteX77" fmla="*/ 163866 w 593384"/>
              <a:gd name="connsiteY77" fmla="*/ 372942 h 606580"/>
              <a:gd name="connsiteX78" fmla="*/ 359345 w 593384"/>
              <a:gd name="connsiteY78" fmla="*/ 372942 h 606580"/>
              <a:gd name="connsiteX79" fmla="*/ 359345 w 593384"/>
              <a:gd name="connsiteY79" fmla="*/ 361656 h 606580"/>
              <a:gd name="connsiteX80" fmla="*/ 364308 w 593384"/>
              <a:gd name="connsiteY80" fmla="*/ 337942 h 606580"/>
              <a:gd name="connsiteX81" fmla="*/ 377671 w 593384"/>
              <a:gd name="connsiteY81" fmla="*/ 319107 h 606580"/>
              <a:gd name="connsiteX82" fmla="*/ 418065 w 593384"/>
              <a:gd name="connsiteY82" fmla="*/ 303018 h 606580"/>
              <a:gd name="connsiteX83" fmla="*/ 454946 w 593384"/>
              <a:gd name="connsiteY83" fmla="*/ 316133 h 606580"/>
              <a:gd name="connsiteX84" fmla="*/ 571393 w 593384"/>
              <a:gd name="connsiteY84" fmla="*/ 410305 h 606580"/>
              <a:gd name="connsiteX85" fmla="*/ 575822 w 593384"/>
              <a:gd name="connsiteY85" fmla="*/ 414271 h 606580"/>
              <a:gd name="connsiteX86" fmla="*/ 575670 w 593384"/>
              <a:gd name="connsiteY86" fmla="*/ 494412 h 606580"/>
              <a:gd name="connsiteX87" fmla="*/ 571623 w 593384"/>
              <a:gd name="connsiteY87" fmla="*/ 498072 h 606580"/>
              <a:gd name="connsiteX88" fmla="*/ 456779 w 593384"/>
              <a:gd name="connsiteY88" fmla="*/ 592016 h 606580"/>
              <a:gd name="connsiteX89" fmla="*/ 419058 w 593384"/>
              <a:gd name="connsiteY89" fmla="*/ 605589 h 606580"/>
              <a:gd name="connsiteX90" fmla="*/ 377976 w 593384"/>
              <a:gd name="connsiteY90" fmla="*/ 589271 h 606580"/>
              <a:gd name="connsiteX91" fmla="*/ 364385 w 593384"/>
              <a:gd name="connsiteY91" fmla="*/ 570131 h 606580"/>
              <a:gd name="connsiteX92" fmla="*/ 359345 w 593384"/>
              <a:gd name="connsiteY92" fmla="*/ 545959 h 606580"/>
              <a:gd name="connsiteX93" fmla="*/ 359345 w 593384"/>
              <a:gd name="connsiteY93" fmla="*/ 535665 h 606580"/>
              <a:gd name="connsiteX94" fmla="*/ 59713 w 593384"/>
              <a:gd name="connsiteY94" fmla="*/ 535665 h 606580"/>
              <a:gd name="connsiteX95" fmla="*/ 1069 w 593384"/>
              <a:gd name="connsiteY95" fmla="*/ 477027 h 606580"/>
              <a:gd name="connsiteX96" fmla="*/ 1069 w 593384"/>
              <a:gd name="connsiteY96" fmla="*/ 338857 h 606580"/>
              <a:gd name="connsiteX97" fmla="*/ 6032 w 593384"/>
              <a:gd name="connsiteY97" fmla="*/ 315142 h 606580"/>
              <a:gd name="connsiteX98" fmla="*/ 19395 w 593384"/>
              <a:gd name="connsiteY98" fmla="*/ 296308 h 606580"/>
              <a:gd name="connsiteX99" fmla="*/ 59789 w 593384"/>
              <a:gd name="connsiteY99" fmla="*/ 280218 h 606580"/>
              <a:gd name="connsiteX100" fmla="*/ 59757 w 593384"/>
              <a:gd name="connsiteY100" fmla="*/ 279792 h 606580"/>
              <a:gd name="connsiteX101" fmla="*/ 18975 w 593384"/>
              <a:gd name="connsiteY101" fmla="*/ 295955 h 606580"/>
              <a:gd name="connsiteX102" fmla="*/ 5534 w 593384"/>
              <a:gd name="connsiteY102" fmla="*/ 315014 h 606580"/>
              <a:gd name="connsiteX103" fmla="*/ 494 w 593384"/>
              <a:gd name="connsiteY103" fmla="*/ 338877 h 606580"/>
              <a:gd name="connsiteX104" fmla="*/ 494 w 593384"/>
              <a:gd name="connsiteY104" fmla="*/ 477021 h 606580"/>
              <a:gd name="connsiteX105" fmla="*/ 59680 w 593384"/>
              <a:gd name="connsiteY105" fmla="*/ 536105 h 606580"/>
              <a:gd name="connsiteX106" fmla="*/ 358818 w 593384"/>
              <a:gd name="connsiteY106" fmla="*/ 536105 h 606580"/>
              <a:gd name="connsiteX107" fmla="*/ 358818 w 593384"/>
              <a:gd name="connsiteY107" fmla="*/ 545940 h 606580"/>
              <a:gd name="connsiteX108" fmla="*/ 363935 w 593384"/>
              <a:gd name="connsiteY108" fmla="*/ 570260 h 606580"/>
              <a:gd name="connsiteX109" fmla="*/ 377605 w 593384"/>
              <a:gd name="connsiteY109" fmla="*/ 589625 h 606580"/>
              <a:gd name="connsiteX110" fmla="*/ 419074 w 593384"/>
              <a:gd name="connsiteY110" fmla="*/ 606016 h 606580"/>
              <a:gd name="connsiteX111" fmla="*/ 457106 w 593384"/>
              <a:gd name="connsiteY111" fmla="*/ 592446 h 606580"/>
              <a:gd name="connsiteX112" fmla="*/ 571965 w 593384"/>
              <a:gd name="connsiteY112" fmla="*/ 498444 h 606580"/>
              <a:gd name="connsiteX113" fmla="*/ 576089 w 593384"/>
              <a:gd name="connsiteY113" fmla="*/ 494784 h 606580"/>
              <a:gd name="connsiteX114" fmla="*/ 576165 w 593384"/>
              <a:gd name="connsiteY114" fmla="*/ 413895 h 606580"/>
              <a:gd name="connsiteX115" fmla="*/ 571736 w 593384"/>
              <a:gd name="connsiteY115" fmla="*/ 409931 h 606580"/>
              <a:gd name="connsiteX116" fmla="*/ 455273 w 593384"/>
              <a:gd name="connsiteY116" fmla="*/ 315777 h 606580"/>
              <a:gd name="connsiteX117" fmla="*/ 418081 w 593384"/>
              <a:gd name="connsiteY117" fmla="*/ 302587 h 606580"/>
              <a:gd name="connsiteX118" fmla="*/ 377300 w 593384"/>
              <a:gd name="connsiteY118" fmla="*/ 318750 h 606580"/>
              <a:gd name="connsiteX119" fmla="*/ 363859 w 593384"/>
              <a:gd name="connsiteY119" fmla="*/ 337733 h 606580"/>
              <a:gd name="connsiteX120" fmla="*/ 358818 w 593384"/>
              <a:gd name="connsiteY120" fmla="*/ 361672 h 606580"/>
              <a:gd name="connsiteX121" fmla="*/ 358818 w 593384"/>
              <a:gd name="connsiteY121" fmla="*/ 372422 h 606580"/>
              <a:gd name="connsiteX122" fmla="*/ 164306 w 593384"/>
              <a:gd name="connsiteY122" fmla="*/ 372422 h 606580"/>
              <a:gd name="connsiteX123" fmla="*/ 158273 w 593384"/>
              <a:gd name="connsiteY123" fmla="*/ 349550 h 606580"/>
              <a:gd name="connsiteX124" fmla="*/ 140937 w 593384"/>
              <a:gd name="connsiteY124" fmla="*/ 327898 h 606580"/>
              <a:gd name="connsiteX125" fmla="*/ 96566 w 593384"/>
              <a:gd name="connsiteY125" fmla="*/ 292676 h 606580"/>
              <a:gd name="connsiteX126" fmla="*/ 59757 w 593384"/>
              <a:gd name="connsiteY126" fmla="*/ 279792 h 606580"/>
              <a:gd name="connsiteX127" fmla="*/ 59789 w 593384"/>
              <a:gd name="connsiteY127" fmla="*/ 279227 h 606580"/>
              <a:gd name="connsiteX128" fmla="*/ 96899 w 593384"/>
              <a:gd name="connsiteY128" fmla="*/ 292266 h 606580"/>
              <a:gd name="connsiteX129" fmla="*/ 141264 w 593384"/>
              <a:gd name="connsiteY129" fmla="*/ 327495 h 606580"/>
              <a:gd name="connsiteX130" fmla="*/ 158750 w 593384"/>
              <a:gd name="connsiteY130" fmla="*/ 349303 h 606580"/>
              <a:gd name="connsiteX131" fmla="*/ 164782 w 593384"/>
              <a:gd name="connsiteY131" fmla="*/ 371950 h 606580"/>
              <a:gd name="connsiteX132" fmla="*/ 358276 w 593384"/>
              <a:gd name="connsiteY132" fmla="*/ 371950 h 606580"/>
              <a:gd name="connsiteX133" fmla="*/ 358276 w 593384"/>
              <a:gd name="connsiteY133" fmla="*/ 361656 h 606580"/>
              <a:gd name="connsiteX134" fmla="*/ 363392 w 593384"/>
              <a:gd name="connsiteY134" fmla="*/ 337560 h 606580"/>
              <a:gd name="connsiteX135" fmla="*/ 376984 w 593384"/>
              <a:gd name="connsiteY135" fmla="*/ 318345 h 606580"/>
              <a:gd name="connsiteX136" fmla="*/ 418065 w 593384"/>
              <a:gd name="connsiteY136" fmla="*/ 302027 h 606580"/>
              <a:gd name="connsiteX137" fmla="*/ 455557 w 593384"/>
              <a:gd name="connsiteY137" fmla="*/ 315371 h 606580"/>
              <a:gd name="connsiteX138" fmla="*/ 572004 w 593384"/>
              <a:gd name="connsiteY138" fmla="*/ 409543 h 606580"/>
              <a:gd name="connsiteX139" fmla="*/ 576510 w 593384"/>
              <a:gd name="connsiteY139" fmla="*/ 413584 h 606580"/>
              <a:gd name="connsiteX140" fmla="*/ 576357 w 593384"/>
              <a:gd name="connsiteY140" fmla="*/ 495099 h 606580"/>
              <a:gd name="connsiteX141" fmla="*/ 572233 w 593384"/>
              <a:gd name="connsiteY141" fmla="*/ 498835 h 606580"/>
              <a:gd name="connsiteX142" fmla="*/ 457390 w 593384"/>
              <a:gd name="connsiteY142" fmla="*/ 592855 h 606580"/>
              <a:gd name="connsiteX143" fmla="*/ 419058 w 593384"/>
              <a:gd name="connsiteY143" fmla="*/ 606580 h 606580"/>
              <a:gd name="connsiteX144" fmla="*/ 377289 w 593384"/>
              <a:gd name="connsiteY144" fmla="*/ 589957 h 606580"/>
              <a:gd name="connsiteX145" fmla="*/ 363468 w 593384"/>
              <a:gd name="connsiteY145" fmla="*/ 570512 h 606580"/>
              <a:gd name="connsiteX146" fmla="*/ 358276 w 593384"/>
              <a:gd name="connsiteY146" fmla="*/ 545959 h 606580"/>
              <a:gd name="connsiteX147" fmla="*/ 358276 w 593384"/>
              <a:gd name="connsiteY147" fmla="*/ 536656 h 606580"/>
              <a:gd name="connsiteX148" fmla="*/ 59713 w 593384"/>
              <a:gd name="connsiteY148" fmla="*/ 536656 h 606580"/>
              <a:gd name="connsiteX149" fmla="*/ 0 w 593384"/>
              <a:gd name="connsiteY149" fmla="*/ 477027 h 606580"/>
              <a:gd name="connsiteX150" fmla="*/ 0 w 593384"/>
              <a:gd name="connsiteY150" fmla="*/ 338857 h 606580"/>
              <a:gd name="connsiteX151" fmla="*/ 5116 w 593384"/>
              <a:gd name="connsiteY151" fmla="*/ 314761 h 606580"/>
              <a:gd name="connsiteX152" fmla="*/ 18632 w 593384"/>
              <a:gd name="connsiteY152" fmla="*/ 295621 h 606580"/>
              <a:gd name="connsiteX153" fmla="*/ 59789 w 593384"/>
              <a:gd name="connsiteY153" fmla="*/ 279227 h 606580"/>
              <a:gd name="connsiteX154" fmla="*/ 174327 w 593384"/>
              <a:gd name="connsiteY154" fmla="*/ 44608 h 606580"/>
              <a:gd name="connsiteX155" fmla="*/ 164247 w 593384"/>
              <a:gd name="connsiteY155" fmla="*/ 48192 h 606580"/>
              <a:gd name="connsiteX156" fmla="*/ 49403 w 593384"/>
              <a:gd name="connsiteY156" fmla="*/ 142211 h 606580"/>
              <a:gd name="connsiteX157" fmla="*/ 48487 w 593384"/>
              <a:gd name="connsiteY157" fmla="*/ 142974 h 606580"/>
              <a:gd name="connsiteX158" fmla="*/ 48487 w 593384"/>
              <a:gd name="connsiteY158" fmla="*/ 161580 h 606580"/>
              <a:gd name="connsiteX159" fmla="*/ 49480 w 593384"/>
              <a:gd name="connsiteY159" fmla="*/ 162418 h 606580"/>
              <a:gd name="connsiteX160" fmla="*/ 165851 w 593384"/>
              <a:gd name="connsiteY160" fmla="*/ 256590 h 606580"/>
              <a:gd name="connsiteX161" fmla="*/ 175319 w 593384"/>
              <a:gd name="connsiteY161" fmla="*/ 259946 h 606580"/>
              <a:gd name="connsiteX162" fmla="*/ 190438 w 593384"/>
              <a:gd name="connsiteY162" fmla="*/ 244924 h 606580"/>
              <a:gd name="connsiteX163" fmla="*/ 190438 w 593384"/>
              <a:gd name="connsiteY163" fmla="*/ 206111 h 606580"/>
              <a:gd name="connsiteX164" fmla="*/ 206550 w 593384"/>
              <a:gd name="connsiteY164" fmla="*/ 190098 h 606580"/>
              <a:gd name="connsiteX165" fmla="*/ 456931 w 593384"/>
              <a:gd name="connsiteY165" fmla="*/ 190098 h 606580"/>
              <a:gd name="connsiteX166" fmla="*/ 473042 w 593384"/>
              <a:gd name="connsiteY166" fmla="*/ 206111 h 606580"/>
              <a:gd name="connsiteX167" fmla="*/ 473042 w 593384"/>
              <a:gd name="connsiteY167" fmla="*/ 229978 h 606580"/>
              <a:gd name="connsiteX168" fmla="*/ 479915 w 593384"/>
              <a:gd name="connsiteY168" fmla="*/ 244238 h 606580"/>
              <a:gd name="connsiteX169" fmla="*/ 524279 w 593384"/>
              <a:gd name="connsiteY169" fmla="*/ 279466 h 606580"/>
              <a:gd name="connsiteX170" fmla="*/ 533595 w 593384"/>
              <a:gd name="connsiteY170" fmla="*/ 282745 h 606580"/>
              <a:gd name="connsiteX171" fmla="*/ 548714 w 593384"/>
              <a:gd name="connsiteY171" fmla="*/ 267723 h 606580"/>
              <a:gd name="connsiteX172" fmla="*/ 548714 w 593384"/>
              <a:gd name="connsiteY172" fmla="*/ 129553 h 606580"/>
              <a:gd name="connsiteX173" fmla="*/ 533671 w 593384"/>
              <a:gd name="connsiteY173" fmla="*/ 114532 h 606580"/>
              <a:gd name="connsiteX174" fmla="*/ 206550 w 593384"/>
              <a:gd name="connsiteY174" fmla="*/ 114532 h 606580"/>
              <a:gd name="connsiteX175" fmla="*/ 190438 w 593384"/>
              <a:gd name="connsiteY175" fmla="*/ 98442 h 606580"/>
              <a:gd name="connsiteX176" fmla="*/ 190438 w 593384"/>
              <a:gd name="connsiteY176" fmla="*/ 60621 h 606580"/>
              <a:gd name="connsiteX177" fmla="*/ 174327 w 593384"/>
              <a:gd name="connsiteY177" fmla="*/ 44608 h 606580"/>
              <a:gd name="connsiteX178" fmla="*/ 174289 w 593384"/>
              <a:gd name="connsiteY178" fmla="*/ 44097 h 606580"/>
              <a:gd name="connsiteX179" fmla="*/ 190936 w 593384"/>
              <a:gd name="connsiteY179" fmla="*/ 60641 h 606580"/>
              <a:gd name="connsiteX180" fmla="*/ 190936 w 593384"/>
              <a:gd name="connsiteY180" fmla="*/ 98455 h 606580"/>
              <a:gd name="connsiteX181" fmla="*/ 206513 w 593384"/>
              <a:gd name="connsiteY181" fmla="*/ 114008 h 606580"/>
              <a:gd name="connsiteX182" fmla="*/ 533641 w 593384"/>
              <a:gd name="connsiteY182" fmla="*/ 114008 h 606580"/>
              <a:gd name="connsiteX183" fmla="*/ 549218 w 593384"/>
              <a:gd name="connsiteY183" fmla="*/ 129560 h 606580"/>
              <a:gd name="connsiteX184" fmla="*/ 549218 w 593384"/>
              <a:gd name="connsiteY184" fmla="*/ 267704 h 606580"/>
              <a:gd name="connsiteX185" fmla="*/ 533564 w 593384"/>
              <a:gd name="connsiteY185" fmla="*/ 283257 h 606580"/>
              <a:gd name="connsiteX186" fmla="*/ 523943 w 593384"/>
              <a:gd name="connsiteY186" fmla="*/ 279826 h 606580"/>
              <a:gd name="connsiteX187" fmla="*/ 479578 w 593384"/>
              <a:gd name="connsiteY187" fmla="*/ 244604 h 606580"/>
              <a:gd name="connsiteX188" fmla="*/ 472476 w 593384"/>
              <a:gd name="connsiteY188" fmla="*/ 229966 h 606580"/>
              <a:gd name="connsiteX189" fmla="*/ 472476 w 593384"/>
              <a:gd name="connsiteY189" fmla="*/ 206104 h 606580"/>
              <a:gd name="connsiteX190" fmla="*/ 456899 w 593384"/>
              <a:gd name="connsiteY190" fmla="*/ 190551 h 606580"/>
              <a:gd name="connsiteX191" fmla="*/ 206513 w 593384"/>
              <a:gd name="connsiteY191" fmla="*/ 190551 h 606580"/>
              <a:gd name="connsiteX192" fmla="*/ 190936 w 593384"/>
              <a:gd name="connsiteY192" fmla="*/ 206104 h 606580"/>
              <a:gd name="connsiteX193" fmla="*/ 190936 w 593384"/>
              <a:gd name="connsiteY193" fmla="*/ 244909 h 606580"/>
              <a:gd name="connsiteX194" fmla="*/ 175282 w 593384"/>
              <a:gd name="connsiteY194" fmla="*/ 260462 h 606580"/>
              <a:gd name="connsiteX195" fmla="*/ 165508 w 593384"/>
              <a:gd name="connsiteY195" fmla="*/ 256955 h 606580"/>
              <a:gd name="connsiteX196" fmla="*/ 49058 w 593384"/>
              <a:gd name="connsiteY196" fmla="*/ 162800 h 606580"/>
              <a:gd name="connsiteX197" fmla="*/ 48066 w 593384"/>
              <a:gd name="connsiteY197" fmla="*/ 161885 h 606580"/>
              <a:gd name="connsiteX198" fmla="*/ 48142 w 593384"/>
              <a:gd name="connsiteY198" fmla="*/ 142673 h 606580"/>
              <a:gd name="connsiteX199" fmla="*/ 49058 w 593384"/>
              <a:gd name="connsiteY199" fmla="*/ 141835 h 606580"/>
              <a:gd name="connsiteX200" fmla="*/ 163904 w 593384"/>
              <a:gd name="connsiteY200" fmla="*/ 47833 h 606580"/>
              <a:gd name="connsiteX201" fmla="*/ 174289 w 593384"/>
              <a:gd name="connsiteY201" fmla="*/ 44097 h 606580"/>
              <a:gd name="connsiteX202" fmla="*/ 174327 w 593384"/>
              <a:gd name="connsiteY202" fmla="*/ 43540 h 606580"/>
              <a:gd name="connsiteX203" fmla="*/ 163636 w 593384"/>
              <a:gd name="connsiteY203" fmla="*/ 47429 h 606580"/>
              <a:gd name="connsiteX204" fmla="*/ 48793 w 593384"/>
              <a:gd name="connsiteY204" fmla="*/ 141449 h 606580"/>
              <a:gd name="connsiteX205" fmla="*/ 47800 w 593384"/>
              <a:gd name="connsiteY205" fmla="*/ 142288 h 606580"/>
              <a:gd name="connsiteX206" fmla="*/ 47800 w 593384"/>
              <a:gd name="connsiteY206" fmla="*/ 162266 h 606580"/>
              <a:gd name="connsiteX207" fmla="*/ 48793 w 593384"/>
              <a:gd name="connsiteY207" fmla="*/ 163181 h 606580"/>
              <a:gd name="connsiteX208" fmla="*/ 165240 w 593384"/>
              <a:gd name="connsiteY208" fmla="*/ 257353 h 606580"/>
              <a:gd name="connsiteX209" fmla="*/ 175319 w 593384"/>
              <a:gd name="connsiteY209" fmla="*/ 261013 h 606580"/>
              <a:gd name="connsiteX210" fmla="*/ 191431 w 593384"/>
              <a:gd name="connsiteY210" fmla="*/ 244924 h 606580"/>
              <a:gd name="connsiteX211" fmla="*/ 191431 w 593384"/>
              <a:gd name="connsiteY211" fmla="*/ 206111 h 606580"/>
              <a:gd name="connsiteX212" fmla="*/ 206550 w 593384"/>
              <a:gd name="connsiteY212" fmla="*/ 191089 h 606580"/>
              <a:gd name="connsiteX213" fmla="*/ 456931 w 593384"/>
              <a:gd name="connsiteY213" fmla="*/ 191089 h 606580"/>
              <a:gd name="connsiteX214" fmla="*/ 472050 w 593384"/>
              <a:gd name="connsiteY214" fmla="*/ 206111 h 606580"/>
              <a:gd name="connsiteX215" fmla="*/ 472050 w 593384"/>
              <a:gd name="connsiteY215" fmla="*/ 229978 h 606580"/>
              <a:gd name="connsiteX216" fmla="*/ 479304 w 593384"/>
              <a:gd name="connsiteY216" fmla="*/ 245000 h 606580"/>
              <a:gd name="connsiteX217" fmla="*/ 523668 w 593384"/>
              <a:gd name="connsiteY217" fmla="*/ 280229 h 606580"/>
              <a:gd name="connsiteX218" fmla="*/ 533595 w 593384"/>
              <a:gd name="connsiteY218" fmla="*/ 283813 h 606580"/>
              <a:gd name="connsiteX219" fmla="*/ 549707 w 593384"/>
              <a:gd name="connsiteY219" fmla="*/ 267723 h 606580"/>
              <a:gd name="connsiteX220" fmla="*/ 549707 w 593384"/>
              <a:gd name="connsiteY220" fmla="*/ 129553 h 606580"/>
              <a:gd name="connsiteX221" fmla="*/ 533671 w 593384"/>
              <a:gd name="connsiteY221" fmla="*/ 113464 h 606580"/>
              <a:gd name="connsiteX222" fmla="*/ 206550 w 593384"/>
              <a:gd name="connsiteY222" fmla="*/ 113464 h 606580"/>
              <a:gd name="connsiteX223" fmla="*/ 191431 w 593384"/>
              <a:gd name="connsiteY223" fmla="*/ 98442 h 606580"/>
              <a:gd name="connsiteX224" fmla="*/ 191431 w 593384"/>
              <a:gd name="connsiteY224" fmla="*/ 60621 h 606580"/>
              <a:gd name="connsiteX225" fmla="*/ 174327 w 593384"/>
              <a:gd name="connsiteY225" fmla="*/ 43540 h 606580"/>
              <a:gd name="connsiteX226" fmla="*/ 174327 w 593384"/>
              <a:gd name="connsiteY226" fmla="*/ 991 h 606580"/>
              <a:gd name="connsiteX227" fmla="*/ 215408 w 593384"/>
              <a:gd name="connsiteY227" fmla="*/ 17309 h 606580"/>
              <a:gd name="connsiteX228" fmla="*/ 228999 w 593384"/>
              <a:gd name="connsiteY228" fmla="*/ 36449 h 606580"/>
              <a:gd name="connsiteX229" fmla="*/ 234039 w 593384"/>
              <a:gd name="connsiteY229" fmla="*/ 60621 h 606580"/>
              <a:gd name="connsiteX230" fmla="*/ 234039 w 593384"/>
              <a:gd name="connsiteY230" fmla="*/ 70915 h 606580"/>
              <a:gd name="connsiteX231" fmla="*/ 533671 w 593384"/>
              <a:gd name="connsiteY231" fmla="*/ 70915 h 606580"/>
              <a:gd name="connsiteX232" fmla="*/ 592315 w 593384"/>
              <a:gd name="connsiteY232" fmla="*/ 129553 h 606580"/>
              <a:gd name="connsiteX233" fmla="*/ 592315 w 593384"/>
              <a:gd name="connsiteY233" fmla="*/ 267723 h 606580"/>
              <a:gd name="connsiteX234" fmla="*/ 587352 w 593384"/>
              <a:gd name="connsiteY234" fmla="*/ 291438 h 606580"/>
              <a:gd name="connsiteX235" fmla="*/ 573989 w 593384"/>
              <a:gd name="connsiteY235" fmla="*/ 310272 h 606580"/>
              <a:gd name="connsiteX236" fmla="*/ 533595 w 593384"/>
              <a:gd name="connsiteY236" fmla="*/ 326285 h 606580"/>
              <a:gd name="connsiteX237" fmla="*/ 497095 w 593384"/>
              <a:gd name="connsiteY237" fmla="*/ 313551 h 606580"/>
              <a:gd name="connsiteX238" fmla="*/ 452731 w 593384"/>
              <a:gd name="connsiteY238" fmla="*/ 278323 h 606580"/>
              <a:gd name="connsiteX239" fmla="*/ 435550 w 593384"/>
              <a:gd name="connsiteY239" fmla="*/ 256819 h 606580"/>
              <a:gd name="connsiteX240" fmla="*/ 429594 w 593384"/>
              <a:gd name="connsiteY240" fmla="*/ 234096 h 606580"/>
              <a:gd name="connsiteX241" fmla="*/ 429518 w 593384"/>
              <a:gd name="connsiteY241" fmla="*/ 233638 h 606580"/>
              <a:gd name="connsiteX242" fmla="*/ 234039 w 593384"/>
              <a:gd name="connsiteY242" fmla="*/ 233638 h 606580"/>
              <a:gd name="connsiteX243" fmla="*/ 234039 w 593384"/>
              <a:gd name="connsiteY243" fmla="*/ 244924 h 606580"/>
              <a:gd name="connsiteX244" fmla="*/ 229076 w 593384"/>
              <a:gd name="connsiteY244" fmla="*/ 268638 h 606580"/>
              <a:gd name="connsiteX245" fmla="*/ 215713 w 593384"/>
              <a:gd name="connsiteY245" fmla="*/ 287473 h 606580"/>
              <a:gd name="connsiteX246" fmla="*/ 175319 w 593384"/>
              <a:gd name="connsiteY246" fmla="*/ 303562 h 606580"/>
              <a:gd name="connsiteX247" fmla="*/ 138438 w 593384"/>
              <a:gd name="connsiteY247" fmla="*/ 290447 h 606580"/>
              <a:gd name="connsiteX248" fmla="*/ 21991 w 593384"/>
              <a:gd name="connsiteY248" fmla="*/ 196275 h 606580"/>
              <a:gd name="connsiteX249" fmla="*/ 17562 w 593384"/>
              <a:gd name="connsiteY249" fmla="*/ 192309 h 606580"/>
              <a:gd name="connsiteX250" fmla="*/ 17714 w 593384"/>
              <a:gd name="connsiteY250" fmla="*/ 112168 h 606580"/>
              <a:gd name="connsiteX251" fmla="*/ 21762 w 593384"/>
              <a:gd name="connsiteY251" fmla="*/ 108508 h 606580"/>
              <a:gd name="connsiteX252" fmla="*/ 136605 w 593384"/>
              <a:gd name="connsiteY252" fmla="*/ 14564 h 606580"/>
              <a:gd name="connsiteX253" fmla="*/ 174327 w 593384"/>
              <a:gd name="connsiteY253" fmla="*/ 991 h 606580"/>
              <a:gd name="connsiteX254" fmla="*/ 174289 w 593384"/>
              <a:gd name="connsiteY254" fmla="*/ 565 h 606580"/>
              <a:gd name="connsiteX255" fmla="*/ 136262 w 593384"/>
              <a:gd name="connsiteY255" fmla="*/ 14135 h 606580"/>
              <a:gd name="connsiteX256" fmla="*/ 21416 w 593384"/>
              <a:gd name="connsiteY256" fmla="*/ 108137 h 606580"/>
              <a:gd name="connsiteX257" fmla="*/ 17293 w 593384"/>
              <a:gd name="connsiteY257" fmla="*/ 111797 h 606580"/>
              <a:gd name="connsiteX258" fmla="*/ 17216 w 593384"/>
              <a:gd name="connsiteY258" fmla="*/ 192686 h 606580"/>
              <a:gd name="connsiteX259" fmla="*/ 21645 w 593384"/>
              <a:gd name="connsiteY259" fmla="*/ 196650 h 606580"/>
              <a:gd name="connsiteX260" fmla="*/ 138095 w 593384"/>
              <a:gd name="connsiteY260" fmla="*/ 290805 h 606580"/>
              <a:gd name="connsiteX261" fmla="*/ 175282 w 593384"/>
              <a:gd name="connsiteY261" fmla="*/ 303994 h 606580"/>
              <a:gd name="connsiteX262" fmla="*/ 216058 w 593384"/>
              <a:gd name="connsiteY262" fmla="*/ 287831 h 606580"/>
              <a:gd name="connsiteX263" fmla="*/ 229498 w 593384"/>
              <a:gd name="connsiteY263" fmla="*/ 268848 h 606580"/>
              <a:gd name="connsiteX264" fmla="*/ 234538 w 593384"/>
              <a:gd name="connsiteY264" fmla="*/ 244909 h 606580"/>
              <a:gd name="connsiteX265" fmla="*/ 234538 w 593384"/>
              <a:gd name="connsiteY265" fmla="*/ 234159 h 606580"/>
              <a:gd name="connsiteX266" fmla="*/ 429027 w 593384"/>
              <a:gd name="connsiteY266" fmla="*/ 234159 h 606580"/>
              <a:gd name="connsiteX267" fmla="*/ 435060 w 593384"/>
              <a:gd name="connsiteY267" fmla="*/ 257031 h 606580"/>
              <a:gd name="connsiteX268" fmla="*/ 452393 w 593384"/>
              <a:gd name="connsiteY268" fmla="*/ 278683 h 606580"/>
              <a:gd name="connsiteX269" fmla="*/ 496759 w 593384"/>
              <a:gd name="connsiteY269" fmla="*/ 313905 h 606580"/>
              <a:gd name="connsiteX270" fmla="*/ 533564 w 593384"/>
              <a:gd name="connsiteY270" fmla="*/ 326789 h 606580"/>
              <a:gd name="connsiteX271" fmla="*/ 574341 w 593384"/>
              <a:gd name="connsiteY271" fmla="*/ 310550 h 606580"/>
              <a:gd name="connsiteX272" fmla="*/ 587780 w 593384"/>
              <a:gd name="connsiteY272" fmla="*/ 291567 h 606580"/>
              <a:gd name="connsiteX273" fmla="*/ 592820 w 593384"/>
              <a:gd name="connsiteY273" fmla="*/ 267704 h 606580"/>
              <a:gd name="connsiteX274" fmla="*/ 592820 w 593384"/>
              <a:gd name="connsiteY274" fmla="*/ 129560 h 606580"/>
              <a:gd name="connsiteX275" fmla="*/ 533641 w 593384"/>
              <a:gd name="connsiteY275" fmla="*/ 70476 h 606580"/>
              <a:gd name="connsiteX276" fmla="*/ 234538 w 593384"/>
              <a:gd name="connsiteY276" fmla="*/ 70476 h 606580"/>
              <a:gd name="connsiteX277" fmla="*/ 234538 w 593384"/>
              <a:gd name="connsiteY277" fmla="*/ 60641 h 606580"/>
              <a:gd name="connsiteX278" fmla="*/ 229421 w 593384"/>
              <a:gd name="connsiteY278" fmla="*/ 36321 h 606580"/>
              <a:gd name="connsiteX279" fmla="*/ 215753 w 593384"/>
              <a:gd name="connsiteY279" fmla="*/ 16956 h 606580"/>
              <a:gd name="connsiteX280" fmla="*/ 174289 w 593384"/>
              <a:gd name="connsiteY280" fmla="*/ 565 h 606580"/>
              <a:gd name="connsiteX281" fmla="*/ 174327 w 593384"/>
              <a:gd name="connsiteY281" fmla="*/ 0 h 606580"/>
              <a:gd name="connsiteX282" fmla="*/ 216095 w 593384"/>
              <a:gd name="connsiteY282" fmla="*/ 16623 h 606580"/>
              <a:gd name="connsiteX283" fmla="*/ 229916 w 593384"/>
              <a:gd name="connsiteY283" fmla="*/ 36068 h 606580"/>
              <a:gd name="connsiteX284" fmla="*/ 235108 w 593384"/>
              <a:gd name="connsiteY284" fmla="*/ 60621 h 606580"/>
              <a:gd name="connsiteX285" fmla="*/ 235108 w 593384"/>
              <a:gd name="connsiteY285" fmla="*/ 69924 h 606580"/>
              <a:gd name="connsiteX286" fmla="*/ 533671 w 593384"/>
              <a:gd name="connsiteY286" fmla="*/ 69924 h 606580"/>
              <a:gd name="connsiteX287" fmla="*/ 593384 w 593384"/>
              <a:gd name="connsiteY287" fmla="*/ 129553 h 606580"/>
              <a:gd name="connsiteX288" fmla="*/ 593384 w 593384"/>
              <a:gd name="connsiteY288" fmla="*/ 267723 h 606580"/>
              <a:gd name="connsiteX289" fmla="*/ 588268 w 593384"/>
              <a:gd name="connsiteY289" fmla="*/ 291819 h 606580"/>
              <a:gd name="connsiteX290" fmla="*/ 574752 w 593384"/>
              <a:gd name="connsiteY290" fmla="*/ 310959 h 606580"/>
              <a:gd name="connsiteX291" fmla="*/ 533595 w 593384"/>
              <a:gd name="connsiteY291" fmla="*/ 327353 h 606580"/>
              <a:gd name="connsiteX292" fmla="*/ 496485 w 593384"/>
              <a:gd name="connsiteY292" fmla="*/ 314314 h 606580"/>
              <a:gd name="connsiteX293" fmla="*/ 452120 w 593384"/>
              <a:gd name="connsiteY293" fmla="*/ 279085 h 606580"/>
              <a:gd name="connsiteX294" fmla="*/ 434634 w 593384"/>
              <a:gd name="connsiteY294" fmla="*/ 257277 h 606580"/>
              <a:gd name="connsiteX295" fmla="*/ 428602 w 593384"/>
              <a:gd name="connsiteY295" fmla="*/ 234630 h 606580"/>
              <a:gd name="connsiteX296" fmla="*/ 235108 w 593384"/>
              <a:gd name="connsiteY296" fmla="*/ 234630 h 606580"/>
              <a:gd name="connsiteX297" fmla="*/ 235108 w 593384"/>
              <a:gd name="connsiteY297" fmla="*/ 244924 h 606580"/>
              <a:gd name="connsiteX298" fmla="*/ 229992 w 593384"/>
              <a:gd name="connsiteY298" fmla="*/ 269020 h 606580"/>
              <a:gd name="connsiteX299" fmla="*/ 216400 w 593384"/>
              <a:gd name="connsiteY299" fmla="*/ 288235 h 606580"/>
              <a:gd name="connsiteX300" fmla="*/ 175319 w 593384"/>
              <a:gd name="connsiteY300" fmla="*/ 304553 h 606580"/>
              <a:gd name="connsiteX301" fmla="*/ 137827 w 593384"/>
              <a:gd name="connsiteY301" fmla="*/ 291209 h 606580"/>
              <a:gd name="connsiteX302" fmla="*/ 21380 w 593384"/>
              <a:gd name="connsiteY302" fmla="*/ 197037 h 606580"/>
              <a:gd name="connsiteX303" fmla="*/ 16875 w 593384"/>
              <a:gd name="connsiteY303" fmla="*/ 192996 h 606580"/>
              <a:gd name="connsiteX304" fmla="*/ 17027 w 593384"/>
              <a:gd name="connsiteY304" fmla="*/ 111405 h 606580"/>
              <a:gd name="connsiteX305" fmla="*/ 21151 w 593384"/>
              <a:gd name="connsiteY305" fmla="*/ 107745 h 606580"/>
              <a:gd name="connsiteX306" fmla="*/ 135994 w 593384"/>
              <a:gd name="connsiteY306" fmla="*/ 13725 h 606580"/>
              <a:gd name="connsiteX307" fmla="*/ 174327 w 593384"/>
              <a:gd name="connsiteY307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593384" h="606580">
                <a:moveTo>
                  <a:pt x="59789" y="323835"/>
                </a:moveTo>
                <a:cubicBezTo>
                  <a:pt x="52535" y="323835"/>
                  <a:pt x="44670" y="329554"/>
                  <a:pt x="44670" y="338857"/>
                </a:cubicBezTo>
                <a:lnTo>
                  <a:pt x="44670" y="477027"/>
                </a:lnTo>
                <a:cubicBezTo>
                  <a:pt x="44670" y="485338"/>
                  <a:pt x="51390" y="492048"/>
                  <a:pt x="59713" y="492048"/>
                </a:cubicBezTo>
                <a:lnTo>
                  <a:pt x="386834" y="492048"/>
                </a:lnTo>
                <a:cubicBezTo>
                  <a:pt x="395692" y="492048"/>
                  <a:pt x="402946" y="499292"/>
                  <a:pt x="402946" y="508138"/>
                </a:cubicBezTo>
                <a:lnTo>
                  <a:pt x="402946" y="545959"/>
                </a:lnTo>
                <a:cubicBezTo>
                  <a:pt x="402946" y="555872"/>
                  <a:pt x="411269" y="561972"/>
                  <a:pt x="419058" y="561972"/>
                </a:cubicBezTo>
                <a:cubicBezTo>
                  <a:pt x="422723" y="561972"/>
                  <a:pt x="426159" y="560752"/>
                  <a:pt x="429137" y="558388"/>
                </a:cubicBezTo>
                <a:lnTo>
                  <a:pt x="543981" y="464369"/>
                </a:lnTo>
                <a:cubicBezTo>
                  <a:pt x="544286" y="464140"/>
                  <a:pt x="544592" y="463835"/>
                  <a:pt x="544897" y="463606"/>
                </a:cubicBezTo>
                <a:cubicBezTo>
                  <a:pt x="550013" y="458497"/>
                  <a:pt x="550013" y="450109"/>
                  <a:pt x="544897" y="445000"/>
                </a:cubicBezTo>
                <a:cubicBezTo>
                  <a:pt x="544592" y="444695"/>
                  <a:pt x="544210" y="444390"/>
                  <a:pt x="543904" y="444162"/>
                </a:cubicBezTo>
                <a:lnTo>
                  <a:pt x="427533" y="349990"/>
                </a:lnTo>
                <a:cubicBezTo>
                  <a:pt x="424784" y="347778"/>
                  <a:pt x="421501" y="346634"/>
                  <a:pt x="418065" y="346634"/>
                </a:cubicBezTo>
                <a:cubicBezTo>
                  <a:pt x="410811" y="346634"/>
                  <a:pt x="402946" y="352353"/>
                  <a:pt x="402946" y="361656"/>
                </a:cubicBezTo>
                <a:lnTo>
                  <a:pt x="402946" y="400469"/>
                </a:lnTo>
                <a:cubicBezTo>
                  <a:pt x="402946" y="409314"/>
                  <a:pt x="395692" y="416482"/>
                  <a:pt x="386834" y="416482"/>
                </a:cubicBezTo>
                <a:lnTo>
                  <a:pt x="136453" y="416482"/>
                </a:lnTo>
                <a:cubicBezTo>
                  <a:pt x="127519" y="416482"/>
                  <a:pt x="120342" y="409314"/>
                  <a:pt x="120342" y="400469"/>
                </a:cubicBezTo>
                <a:lnTo>
                  <a:pt x="120342" y="376602"/>
                </a:lnTo>
                <a:cubicBezTo>
                  <a:pt x="120342" y="371035"/>
                  <a:pt x="117822" y="365850"/>
                  <a:pt x="113469" y="362342"/>
                </a:cubicBezTo>
                <a:lnTo>
                  <a:pt x="69105" y="327114"/>
                </a:lnTo>
                <a:cubicBezTo>
                  <a:pt x="66356" y="324979"/>
                  <a:pt x="63149" y="323835"/>
                  <a:pt x="59789" y="323835"/>
                </a:cubicBezTo>
                <a:close/>
                <a:moveTo>
                  <a:pt x="59757" y="323324"/>
                </a:moveTo>
                <a:cubicBezTo>
                  <a:pt x="63040" y="323324"/>
                  <a:pt x="66401" y="324391"/>
                  <a:pt x="69379" y="326755"/>
                </a:cubicBezTo>
                <a:lnTo>
                  <a:pt x="113750" y="361977"/>
                </a:lnTo>
                <a:cubicBezTo>
                  <a:pt x="118255" y="365484"/>
                  <a:pt x="120852" y="370897"/>
                  <a:pt x="120852" y="376615"/>
                </a:cubicBezTo>
                <a:lnTo>
                  <a:pt x="120852" y="400477"/>
                </a:lnTo>
                <a:cubicBezTo>
                  <a:pt x="120852" y="409016"/>
                  <a:pt x="127802" y="416030"/>
                  <a:pt x="136431" y="416030"/>
                </a:cubicBezTo>
                <a:lnTo>
                  <a:pt x="386846" y="416030"/>
                </a:lnTo>
                <a:cubicBezTo>
                  <a:pt x="395476" y="416030"/>
                  <a:pt x="402425" y="409016"/>
                  <a:pt x="402425" y="400477"/>
                </a:cubicBezTo>
                <a:lnTo>
                  <a:pt x="402425" y="361672"/>
                </a:lnTo>
                <a:cubicBezTo>
                  <a:pt x="402425" y="352447"/>
                  <a:pt x="410062" y="346119"/>
                  <a:pt x="418081" y="346119"/>
                </a:cubicBezTo>
                <a:cubicBezTo>
                  <a:pt x="421441" y="346119"/>
                  <a:pt x="424878" y="347187"/>
                  <a:pt x="427856" y="349626"/>
                </a:cubicBezTo>
                <a:lnTo>
                  <a:pt x="544319" y="443781"/>
                </a:lnTo>
                <a:cubicBezTo>
                  <a:pt x="544625" y="444086"/>
                  <a:pt x="545007" y="444314"/>
                  <a:pt x="545312" y="444696"/>
                </a:cubicBezTo>
                <a:cubicBezTo>
                  <a:pt x="550582" y="449956"/>
                  <a:pt x="550582" y="458647"/>
                  <a:pt x="545236" y="463908"/>
                </a:cubicBezTo>
                <a:cubicBezTo>
                  <a:pt x="544930" y="464213"/>
                  <a:pt x="544625" y="464518"/>
                  <a:pt x="544319" y="464746"/>
                </a:cubicBezTo>
                <a:lnTo>
                  <a:pt x="429460" y="558748"/>
                </a:lnTo>
                <a:cubicBezTo>
                  <a:pt x="426252" y="561340"/>
                  <a:pt x="422587" y="562484"/>
                  <a:pt x="419074" y="562484"/>
                </a:cubicBezTo>
                <a:cubicBezTo>
                  <a:pt x="410520" y="562484"/>
                  <a:pt x="402425" y="555775"/>
                  <a:pt x="402425" y="545940"/>
                </a:cubicBezTo>
                <a:lnTo>
                  <a:pt x="402425" y="508126"/>
                </a:lnTo>
                <a:cubicBezTo>
                  <a:pt x="402425" y="499511"/>
                  <a:pt x="395476" y="492573"/>
                  <a:pt x="386846" y="492573"/>
                </a:cubicBezTo>
                <a:lnTo>
                  <a:pt x="59680" y="492573"/>
                </a:lnTo>
                <a:cubicBezTo>
                  <a:pt x="51127" y="492573"/>
                  <a:pt x="44101" y="485636"/>
                  <a:pt x="44101" y="477021"/>
                </a:cubicBezTo>
                <a:lnTo>
                  <a:pt x="44101" y="338877"/>
                </a:lnTo>
                <a:cubicBezTo>
                  <a:pt x="44101" y="329652"/>
                  <a:pt x="51738" y="323324"/>
                  <a:pt x="59757" y="323324"/>
                </a:cubicBezTo>
                <a:close/>
                <a:moveTo>
                  <a:pt x="59789" y="322767"/>
                </a:moveTo>
                <a:cubicBezTo>
                  <a:pt x="52000" y="322767"/>
                  <a:pt x="43677" y="328944"/>
                  <a:pt x="43677" y="338857"/>
                </a:cubicBezTo>
                <a:lnTo>
                  <a:pt x="43677" y="477027"/>
                </a:lnTo>
                <a:cubicBezTo>
                  <a:pt x="43677" y="485872"/>
                  <a:pt x="50855" y="493116"/>
                  <a:pt x="59713" y="493116"/>
                </a:cubicBezTo>
                <a:lnTo>
                  <a:pt x="386834" y="493116"/>
                </a:lnTo>
                <a:cubicBezTo>
                  <a:pt x="395157" y="493116"/>
                  <a:pt x="401953" y="499826"/>
                  <a:pt x="401953" y="508138"/>
                </a:cubicBezTo>
                <a:lnTo>
                  <a:pt x="401953" y="545959"/>
                </a:lnTo>
                <a:cubicBezTo>
                  <a:pt x="401953" y="556482"/>
                  <a:pt x="410811" y="563040"/>
                  <a:pt x="419058" y="563040"/>
                </a:cubicBezTo>
                <a:cubicBezTo>
                  <a:pt x="422952" y="563040"/>
                  <a:pt x="426617" y="561667"/>
                  <a:pt x="429748" y="559151"/>
                </a:cubicBezTo>
                <a:lnTo>
                  <a:pt x="544592" y="465131"/>
                </a:lnTo>
                <a:cubicBezTo>
                  <a:pt x="544973" y="464902"/>
                  <a:pt x="545279" y="464597"/>
                  <a:pt x="545584" y="464292"/>
                </a:cubicBezTo>
                <a:cubicBezTo>
                  <a:pt x="551082" y="458802"/>
                  <a:pt x="551082" y="449804"/>
                  <a:pt x="545584" y="444314"/>
                </a:cubicBezTo>
                <a:cubicBezTo>
                  <a:pt x="545279" y="443933"/>
                  <a:pt x="544897" y="443628"/>
                  <a:pt x="544592" y="443399"/>
                </a:cubicBezTo>
                <a:lnTo>
                  <a:pt x="428144" y="349227"/>
                </a:lnTo>
                <a:cubicBezTo>
                  <a:pt x="425243" y="346863"/>
                  <a:pt x="421730" y="345567"/>
                  <a:pt x="418065" y="345567"/>
                </a:cubicBezTo>
                <a:cubicBezTo>
                  <a:pt x="410276" y="345567"/>
                  <a:pt x="401953" y="351743"/>
                  <a:pt x="401953" y="361656"/>
                </a:cubicBezTo>
                <a:lnTo>
                  <a:pt x="401953" y="400469"/>
                </a:lnTo>
                <a:cubicBezTo>
                  <a:pt x="401953" y="408704"/>
                  <a:pt x="395157" y="415491"/>
                  <a:pt x="386834" y="415491"/>
                </a:cubicBezTo>
                <a:lnTo>
                  <a:pt x="136453" y="415491"/>
                </a:lnTo>
                <a:cubicBezTo>
                  <a:pt x="128130" y="415491"/>
                  <a:pt x="121334" y="408704"/>
                  <a:pt x="121334" y="400469"/>
                </a:cubicBezTo>
                <a:lnTo>
                  <a:pt x="121334" y="376602"/>
                </a:lnTo>
                <a:cubicBezTo>
                  <a:pt x="121334" y="370730"/>
                  <a:pt x="118738" y="365240"/>
                  <a:pt x="114080" y="361580"/>
                </a:cubicBezTo>
                <a:lnTo>
                  <a:pt x="69716" y="326351"/>
                </a:lnTo>
                <a:cubicBezTo>
                  <a:pt x="66814" y="323987"/>
                  <a:pt x="63378" y="322767"/>
                  <a:pt x="59789" y="322767"/>
                </a:cubicBezTo>
                <a:close/>
                <a:moveTo>
                  <a:pt x="59789" y="280218"/>
                </a:moveTo>
                <a:cubicBezTo>
                  <a:pt x="72923" y="280218"/>
                  <a:pt x="85904" y="284793"/>
                  <a:pt x="96289" y="293029"/>
                </a:cubicBezTo>
                <a:lnTo>
                  <a:pt x="140653" y="328258"/>
                </a:lnTo>
                <a:cubicBezTo>
                  <a:pt x="147831" y="334053"/>
                  <a:pt x="153787" y="341449"/>
                  <a:pt x="157834" y="349761"/>
                </a:cubicBezTo>
                <a:cubicBezTo>
                  <a:pt x="161194" y="356776"/>
                  <a:pt x="163255" y="364630"/>
                  <a:pt x="163790" y="372484"/>
                </a:cubicBezTo>
                <a:lnTo>
                  <a:pt x="163866" y="372942"/>
                </a:lnTo>
                <a:lnTo>
                  <a:pt x="359345" y="372942"/>
                </a:lnTo>
                <a:lnTo>
                  <a:pt x="359345" y="361656"/>
                </a:lnTo>
                <a:cubicBezTo>
                  <a:pt x="359345" y="353421"/>
                  <a:pt x="361025" y="345414"/>
                  <a:pt x="364308" y="337942"/>
                </a:cubicBezTo>
                <a:cubicBezTo>
                  <a:pt x="367439" y="330850"/>
                  <a:pt x="371944" y="324445"/>
                  <a:pt x="377671" y="319107"/>
                </a:cubicBezTo>
                <a:cubicBezTo>
                  <a:pt x="388667" y="308737"/>
                  <a:pt x="403022" y="303018"/>
                  <a:pt x="418065" y="303018"/>
                </a:cubicBezTo>
                <a:cubicBezTo>
                  <a:pt x="431428" y="303018"/>
                  <a:pt x="444485" y="307669"/>
                  <a:pt x="454946" y="316133"/>
                </a:cubicBezTo>
                <a:lnTo>
                  <a:pt x="571393" y="410305"/>
                </a:lnTo>
                <a:cubicBezTo>
                  <a:pt x="572386" y="411144"/>
                  <a:pt x="573990" y="412517"/>
                  <a:pt x="575822" y="414271"/>
                </a:cubicBezTo>
                <a:cubicBezTo>
                  <a:pt x="597890" y="436384"/>
                  <a:pt x="597814" y="472375"/>
                  <a:pt x="575670" y="494412"/>
                </a:cubicBezTo>
                <a:cubicBezTo>
                  <a:pt x="574066" y="496014"/>
                  <a:pt x="572539" y="497310"/>
                  <a:pt x="571623" y="498072"/>
                </a:cubicBezTo>
                <a:lnTo>
                  <a:pt x="456779" y="592016"/>
                </a:lnTo>
                <a:cubicBezTo>
                  <a:pt x="446089" y="600785"/>
                  <a:pt x="432726" y="605589"/>
                  <a:pt x="419058" y="605589"/>
                </a:cubicBezTo>
                <a:cubicBezTo>
                  <a:pt x="403709" y="605589"/>
                  <a:pt x="389125" y="599793"/>
                  <a:pt x="377976" y="589271"/>
                </a:cubicBezTo>
                <a:cubicBezTo>
                  <a:pt x="372173" y="583780"/>
                  <a:pt x="367592" y="577375"/>
                  <a:pt x="364385" y="570131"/>
                </a:cubicBezTo>
                <a:cubicBezTo>
                  <a:pt x="361025" y="562506"/>
                  <a:pt x="359345" y="554423"/>
                  <a:pt x="359345" y="545959"/>
                </a:cubicBezTo>
                <a:lnTo>
                  <a:pt x="359345" y="535665"/>
                </a:lnTo>
                <a:lnTo>
                  <a:pt x="59713" y="535665"/>
                </a:lnTo>
                <a:cubicBezTo>
                  <a:pt x="27336" y="535665"/>
                  <a:pt x="1069" y="509358"/>
                  <a:pt x="1069" y="477027"/>
                </a:cubicBezTo>
                <a:lnTo>
                  <a:pt x="1069" y="338857"/>
                </a:lnTo>
                <a:cubicBezTo>
                  <a:pt x="1069" y="330621"/>
                  <a:pt x="2749" y="322615"/>
                  <a:pt x="6032" y="315142"/>
                </a:cubicBezTo>
                <a:cubicBezTo>
                  <a:pt x="9163" y="308051"/>
                  <a:pt x="13668" y="301722"/>
                  <a:pt x="19395" y="296308"/>
                </a:cubicBezTo>
                <a:cubicBezTo>
                  <a:pt x="30314" y="285937"/>
                  <a:pt x="44746" y="280218"/>
                  <a:pt x="59789" y="280218"/>
                </a:cubicBezTo>
                <a:close/>
                <a:moveTo>
                  <a:pt x="59757" y="279792"/>
                </a:moveTo>
                <a:cubicBezTo>
                  <a:pt x="44559" y="279792"/>
                  <a:pt x="30049" y="285510"/>
                  <a:pt x="18975" y="295955"/>
                </a:cubicBezTo>
                <a:cubicBezTo>
                  <a:pt x="13248" y="301367"/>
                  <a:pt x="8742" y="307771"/>
                  <a:pt x="5534" y="315014"/>
                </a:cubicBezTo>
                <a:cubicBezTo>
                  <a:pt x="2174" y="322562"/>
                  <a:pt x="494" y="330567"/>
                  <a:pt x="494" y="338877"/>
                </a:cubicBezTo>
                <a:lnTo>
                  <a:pt x="494" y="477021"/>
                </a:lnTo>
                <a:cubicBezTo>
                  <a:pt x="494" y="509574"/>
                  <a:pt x="27070" y="536105"/>
                  <a:pt x="59680" y="536105"/>
                </a:cubicBezTo>
                <a:lnTo>
                  <a:pt x="358818" y="536105"/>
                </a:lnTo>
                <a:lnTo>
                  <a:pt x="358818" y="545940"/>
                </a:lnTo>
                <a:cubicBezTo>
                  <a:pt x="358818" y="554403"/>
                  <a:pt x="360575" y="562636"/>
                  <a:pt x="363935" y="570260"/>
                </a:cubicBezTo>
                <a:cubicBezTo>
                  <a:pt x="367143" y="577579"/>
                  <a:pt x="371801" y="584059"/>
                  <a:pt x="377605" y="589625"/>
                </a:cubicBezTo>
                <a:cubicBezTo>
                  <a:pt x="388908" y="600222"/>
                  <a:pt x="403571" y="606016"/>
                  <a:pt x="419074" y="606016"/>
                </a:cubicBezTo>
                <a:cubicBezTo>
                  <a:pt x="432820" y="606016"/>
                  <a:pt x="446338" y="601213"/>
                  <a:pt x="457106" y="592446"/>
                </a:cubicBezTo>
                <a:lnTo>
                  <a:pt x="571965" y="498444"/>
                </a:lnTo>
                <a:cubicBezTo>
                  <a:pt x="572958" y="497681"/>
                  <a:pt x="574409" y="496385"/>
                  <a:pt x="576089" y="494784"/>
                </a:cubicBezTo>
                <a:cubicBezTo>
                  <a:pt x="598389" y="472523"/>
                  <a:pt x="598465" y="436233"/>
                  <a:pt x="576165" y="413895"/>
                </a:cubicBezTo>
                <a:cubicBezTo>
                  <a:pt x="574409" y="412142"/>
                  <a:pt x="572805" y="410770"/>
                  <a:pt x="571736" y="409931"/>
                </a:cubicBezTo>
                <a:lnTo>
                  <a:pt x="455273" y="315777"/>
                </a:lnTo>
                <a:cubicBezTo>
                  <a:pt x="444734" y="307238"/>
                  <a:pt x="431522" y="302587"/>
                  <a:pt x="418081" y="302587"/>
                </a:cubicBezTo>
                <a:cubicBezTo>
                  <a:pt x="402883" y="302587"/>
                  <a:pt x="388373" y="308305"/>
                  <a:pt x="377300" y="318750"/>
                </a:cubicBezTo>
                <a:cubicBezTo>
                  <a:pt x="371572" y="324163"/>
                  <a:pt x="367066" y="330567"/>
                  <a:pt x="363859" y="337733"/>
                </a:cubicBezTo>
                <a:cubicBezTo>
                  <a:pt x="360499" y="345281"/>
                  <a:pt x="358818" y="353362"/>
                  <a:pt x="358818" y="361672"/>
                </a:cubicBezTo>
                <a:lnTo>
                  <a:pt x="358818" y="372422"/>
                </a:lnTo>
                <a:lnTo>
                  <a:pt x="164306" y="372422"/>
                </a:lnTo>
                <a:cubicBezTo>
                  <a:pt x="163771" y="364569"/>
                  <a:pt x="161709" y="356717"/>
                  <a:pt x="158273" y="349550"/>
                </a:cubicBezTo>
                <a:cubicBezTo>
                  <a:pt x="154225" y="341164"/>
                  <a:pt x="148192" y="333693"/>
                  <a:pt x="140937" y="327898"/>
                </a:cubicBezTo>
                <a:lnTo>
                  <a:pt x="96566" y="292676"/>
                </a:lnTo>
                <a:cubicBezTo>
                  <a:pt x="86104" y="284366"/>
                  <a:pt x="73045" y="279792"/>
                  <a:pt x="59757" y="279792"/>
                </a:cubicBezTo>
                <a:close/>
                <a:moveTo>
                  <a:pt x="59789" y="279227"/>
                </a:moveTo>
                <a:cubicBezTo>
                  <a:pt x="73152" y="279227"/>
                  <a:pt x="86362" y="283878"/>
                  <a:pt x="96899" y="292266"/>
                </a:cubicBezTo>
                <a:lnTo>
                  <a:pt x="141264" y="327495"/>
                </a:lnTo>
                <a:cubicBezTo>
                  <a:pt x="148594" y="333290"/>
                  <a:pt x="154627" y="340839"/>
                  <a:pt x="158750" y="349303"/>
                </a:cubicBezTo>
                <a:cubicBezTo>
                  <a:pt x="162110" y="356319"/>
                  <a:pt x="164172" y="364096"/>
                  <a:pt x="164782" y="371950"/>
                </a:cubicBezTo>
                <a:lnTo>
                  <a:pt x="358276" y="371950"/>
                </a:lnTo>
                <a:lnTo>
                  <a:pt x="358276" y="361656"/>
                </a:lnTo>
                <a:cubicBezTo>
                  <a:pt x="358276" y="353268"/>
                  <a:pt x="360032" y="345186"/>
                  <a:pt x="363392" y="337560"/>
                </a:cubicBezTo>
                <a:cubicBezTo>
                  <a:pt x="366599" y="330316"/>
                  <a:pt x="371180" y="323835"/>
                  <a:pt x="376984" y="318345"/>
                </a:cubicBezTo>
                <a:cubicBezTo>
                  <a:pt x="388132" y="307822"/>
                  <a:pt x="402717" y="302027"/>
                  <a:pt x="418065" y="302027"/>
                </a:cubicBezTo>
                <a:cubicBezTo>
                  <a:pt x="431657" y="302027"/>
                  <a:pt x="444943" y="306754"/>
                  <a:pt x="455557" y="315371"/>
                </a:cubicBezTo>
                <a:lnTo>
                  <a:pt x="572004" y="409543"/>
                </a:lnTo>
                <a:cubicBezTo>
                  <a:pt x="573073" y="410382"/>
                  <a:pt x="574677" y="411754"/>
                  <a:pt x="576510" y="413584"/>
                </a:cubicBezTo>
                <a:cubicBezTo>
                  <a:pt x="598959" y="436079"/>
                  <a:pt x="598959" y="472680"/>
                  <a:pt x="576357" y="495099"/>
                </a:cubicBezTo>
                <a:cubicBezTo>
                  <a:pt x="574753" y="496776"/>
                  <a:pt x="573226" y="498072"/>
                  <a:pt x="572233" y="498835"/>
                </a:cubicBezTo>
                <a:lnTo>
                  <a:pt x="457390" y="592855"/>
                </a:lnTo>
                <a:cubicBezTo>
                  <a:pt x="446547" y="601700"/>
                  <a:pt x="432955" y="606580"/>
                  <a:pt x="419058" y="606580"/>
                </a:cubicBezTo>
                <a:cubicBezTo>
                  <a:pt x="403480" y="606580"/>
                  <a:pt x="388590" y="600709"/>
                  <a:pt x="377289" y="589957"/>
                </a:cubicBezTo>
                <a:cubicBezTo>
                  <a:pt x="371333" y="584467"/>
                  <a:pt x="366752" y="577909"/>
                  <a:pt x="363468" y="570512"/>
                </a:cubicBezTo>
                <a:cubicBezTo>
                  <a:pt x="360032" y="562811"/>
                  <a:pt x="358276" y="554499"/>
                  <a:pt x="358276" y="545959"/>
                </a:cubicBezTo>
                <a:lnTo>
                  <a:pt x="358276" y="536656"/>
                </a:lnTo>
                <a:lnTo>
                  <a:pt x="59713" y="536656"/>
                </a:lnTo>
                <a:cubicBezTo>
                  <a:pt x="26802" y="536656"/>
                  <a:pt x="0" y="509892"/>
                  <a:pt x="0" y="477027"/>
                </a:cubicBezTo>
                <a:lnTo>
                  <a:pt x="0" y="338857"/>
                </a:lnTo>
                <a:cubicBezTo>
                  <a:pt x="0" y="330469"/>
                  <a:pt x="1756" y="322386"/>
                  <a:pt x="5116" y="314761"/>
                </a:cubicBezTo>
                <a:cubicBezTo>
                  <a:pt x="8323" y="307517"/>
                  <a:pt x="12905" y="301035"/>
                  <a:pt x="18632" y="295621"/>
                </a:cubicBezTo>
                <a:cubicBezTo>
                  <a:pt x="29856" y="285022"/>
                  <a:pt x="44441" y="279227"/>
                  <a:pt x="59789" y="279227"/>
                </a:cubicBezTo>
                <a:close/>
                <a:moveTo>
                  <a:pt x="174327" y="44608"/>
                </a:moveTo>
                <a:cubicBezTo>
                  <a:pt x="170661" y="44608"/>
                  <a:pt x="167225" y="45828"/>
                  <a:pt x="164247" y="48192"/>
                </a:cubicBezTo>
                <a:lnTo>
                  <a:pt x="49403" y="142211"/>
                </a:lnTo>
                <a:cubicBezTo>
                  <a:pt x="49098" y="142440"/>
                  <a:pt x="48793" y="142745"/>
                  <a:pt x="48487" y="142974"/>
                </a:cubicBezTo>
                <a:cubicBezTo>
                  <a:pt x="43371" y="148083"/>
                  <a:pt x="43371" y="156394"/>
                  <a:pt x="48487" y="161580"/>
                </a:cubicBezTo>
                <a:cubicBezTo>
                  <a:pt x="48793" y="161885"/>
                  <a:pt x="49098" y="162113"/>
                  <a:pt x="49480" y="162418"/>
                </a:cubicBezTo>
                <a:lnTo>
                  <a:pt x="165851" y="256590"/>
                </a:lnTo>
                <a:cubicBezTo>
                  <a:pt x="168600" y="258802"/>
                  <a:pt x="171883" y="259946"/>
                  <a:pt x="175319" y="259946"/>
                </a:cubicBezTo>
                <a:cubicBezTo>
                  <a:pt x="182573" y="259946"/>
                  <a:pt x="190438" y="254227"/>
                  <a:pt x="190438" y="244924"/>
                </a:cubicBezTo>
                <a:lnTo>
                  <a:pt x="190438" y="206111"/>
                </a:lnTo>
                <a:cubicBezTo>
                  <a:pt x="190438" y="197266"/>
                  <a:pt x="197616" y="190098"/>
                  <a:pt x="206550" y="190098"/>
                </a:cubicBezTo>
                <a:lnTo>
                  <a:pt x="456931" y="190098"/>
                </a:lnTo>
                <a:cubicBezTo>
                  <a:pt x="465788" y="190098"/>
                  <a:pt x="473042" y="197266"/>
                  <a:pt x="473042" y="206111"/>
                </a:cubicBezTo>
                <a:lnTo>
                  <a:pt x="473042" y="229978"/>
                </a:lnTo>
                <a:cubicBezTo>
                  <a:pt x="473042" y="235545"/>
                  <a:pt x="475562" y="240730"/>
                  <a:pt x="479915" y="244238"/>
                </a:cubicBezTo>
                <a:lnTo>
                  <a:pt x="524279" y="279466"/>
                </a:lnTo>
                <a:cubicBezTo>
                  <a:pt x="526952" y="281601"/>
                  <a:pt x="530235" y="282745"/>
                  <a:pt x="533595" y="282745"/>
                </a:cubicBezTo>
                <a:cubicBezTo>
                  <a:pt x="540849" y="282745"/>
                  <a:pt x="548714" y="277026"/>
                  <a:pt x="548714" y="267723"/>
                </a:cubicBezTo>
                <a:lnTo>
                  <a:pt x="548714" y="129553"/>
                </a:lnTo>
                <a:cubicBezTo>
                  <a:pt x="548714" y="121242"/>
                  <a:pt x="541995" y="114532"/>
                  <a:pt x="533671" y="114532"/>
                </a:cubicBezTo>
                <a:lnTo>
                  <a:pt x="206550" y="114532"/>
                </a:lnTo>
                <a:cubicBezTo>
                  <a:pt x="197616" y="114532"/>
                  <a:pt x="190438" y="107288"/>
                  <a:pt x="190438" y="98442"/>
                </a:cubicBezTo>
                <a:lnTo>
                  <a:pt x="190438" y="60621"/>
                </a:lnTo>
                <a:cubicBezTo>
                  <a:pt x="190438" y="50708"/>
                  <a:pt x="182115" y="44608"/>
                  <a:pt x="174327" y="44608"/>
                </a:cubicBezTo>
                <a:close/>
                <a:moveTo>
                  <a:pt x="174289" y="44097"/>
                </a:moveTo>
                <a:cubicBezTo>
                  <a:pt x="182842" y="44097"/>
                  <a:pt x="190936" y="50806"/>
                  <a:pt x="190936" y="60641"/>
                </a:cubicBezTo>
                <a:lnTo>
                  <a:pt x="190936" y="98455"/>
                </a:lnTo>
                <a:cubicBezTo>
                  <a:pt x="190936" y="107070"/>
                  <a:pt x="197885" y="114008"/>
                  <a:pt x="206513" y="114008"/>
                </a:cubicBezTo>
                <a:lnTo>
                  <a:pt x="533641" y="114008"/>
                </a:lnTo>
                <a:cubicBezTo>
                  <a:pt x="542193" y="114008"/>
                  <a:pt x="549218" y="120945"/>
                  <a:pt x="549218" y="129560"/>
                </a:cubicBezTo>
                <a:lnTo>
                  <a:pt x="549218" y="267704"/>
                </a:lnTo>
                <a:cubicBezTo>
                  <a:pt x="549218" y="276929"/>
                  <a:pt x="541582" y="283257"/>
                  <a:pt x="533564" y="283257"/>
                </a:cubicBezTo>
                <a:cubicBezTo>
                  <a:pt x="530281" y="283257"/>
                  <a:pt x="526845" y="282190"/>
                  <a:pt x="523943" y="279826"/>
                </a:cubicBezTo>
                <a:lnTo>
                  <a:pt x="479578" y="244604"/>
                </a:lnTo>
                <a:cubicBezTo>
                  <a:pt x="475072" y="241021"/>
                  <a:pt x="472476" y="235684"/>
                  <a:pt x="472476" y="229966"/>
                </a:cubicBezTo>
                <a:lnTo>
                  <a:pt x="472476" y="206104"/>
                </a:lnTo>
                <a:cubicBezTo>
                  <a:pt x="472476" y="197565"/>
                  <a:pt x="465527" y="190551"/>
                  <a:pt x="456899" y="190551"/>
                </a:cubicBezTo>
                <a:lnTo>
                  <a:pt x="206513" y="190551"/>
                </a:lnTo>
                <a:cubicBezTo>
                  <a:pt x="197885" y="190551"/>
                  <a:pt x="190936" y="197565"/>
                  <a:pt x="190936" y="206104"/>
                </a:cubicBezTo>
                <a:lnTo>
                  <a:pt x="190936" y="244909"/>
                </a:lnTo>
                <a:cubicBezTo>
                  <a:pt x="190936" y="254134"/>
                  <a:pt x="183300" y="260462"/>
                  <a:pt x="175282" y="260462"/>
                </a:cubicBezTo>
                <a:cubicBezTo>
                  <a:pt x="171922" y="260462"/>
                  <a:pt x="168486" y="259394"/>
                  <a:pt x="165508" y="256955"/>
                </a:cubicBezTo>
                <a:lnTo>
                  <a:pt x="49058" y="162800"/>
                </a:lnTo>
                <a:cubicBezTo>
                  <a:pt x="48753" y="162495"/>
                  <a:pt x="48371" y="162190"/>
                  <a:pt x="48066" y="161885"/>
                </a:cubicBezTo>
                <a:cubicBezTo>
                  <a:pt x="42797" y="156625"/>
                  <a:pt x="42797" y="147934"/>
                  <a:pt x="48142" y="142673"/>
                </a:cubicBezTo>
                <a:cubicBezTo>
                  <a:pt x="48448" y="142368"/>
                  <a:pt x="48753" y="142063"/>
                  <a:pt x="49058" y="141835"/>
                </a:cubicBezTo>
                <a:lnTo>
                  <a:pt x="163904" y="47833"/>
                </a:lnTo>
                <a:cubicBezTo>
                  <a:pt x="167111" y="45241"/>
                  <a:pt x="170777" y="44097"/>
                  <a:pt x="174289" y="44097"/>
                </a:cubicBezTo>
                <a:close/>
                <a:moveTo>
                  <a:pt x="174327" y="43540"/>
                </a:moveTo>
                <a:cubicBezTo>
                  <a:pt x="170432" y="43540"/>
                  <a:pt x="166767" y="44913"/>
                  <a:pt x="163636" y="47429"/>
                </a:cubicBezTo>
                <a:lnTo>
                  <a:pt x="48793" y="141449"/>
                </a:lnTo>
                <a:cubicBezTo>
                  <a:pt x="48411" y="141678"/>
                  <a:pt x="48105" y="141983"/>
                  <a:pt x="47800" y="142288"/>
                </a:cubicBezTo>
                <a:cubicBezTo>
                  <a:pt x="42302" y="147778"/>
                  <a:pt x="42226" y="156776"/>
                  <a:pt x="47800" y="162266"/>
                </a:cubicBezTo>
                <a:cubicBezTo>
                  <a:pt x="48105" y="162647"/>
                  <a:pt x="48487" y="162876"/>
                  <a:pt x="48793" y="163181"/>
                </a:cubicBezTo>
                <a:lnTo>
                  <a:pt x="165240" y="257353"/>
                </a:lnTo>
                <a:cubicBezTo>
                  <a:pt x="168141" y="259717"/>
                  <a:pt x="171654" y="261013"/>
                  <a:pt x="175319" y="261013"/>
                </a:cubicBezTo>
                <a:cubicBezTo>
                  <a:pt x="183031" y="261013"/>
                  <a:pt x="191431" y="254837"/>
                  <a:pt x="191431" y="244924"/>
                </a:cubicBezTo>
                <a:lnTo>
                  <a:pt x="191431" y="206111"/>
                </a:lnTo>
                <a:cubicBezTo>
                  <a:pt x="191431" y="197876"/>
                  <a:pt x="198227" y="191089"/>
                  <a:pt x="206550" y="191089"/>
                </a:cubicBezTo>
                <a:lnTo>
                  <a:pt x="456931" y="191089"/>
                </a:lnTo>
                <a:cubicBezTo>
                  <a:pt x="465254" y="191089"/>
                  <a:pt x="472050" y="197876"/>
                  <a:pt x="472050" y="206111"/>
                </a:cubicBezTo>
                <a:lnTo>
                  <a:pt x="472050" y="229978"/>
                </a:lnTo>
                <a:cubicBezTo>
                  <a:pt x="472050" y="235850"/>
                  <a:pt x="474646" y="241340"/>
                  <a:pt x="479304" y="245000"/>
                </a:cubicBezTo>
                <a:lnTo>
                  <a:pt x="523668" y="280229"/>
                </a:lnTo>
                <a:cubicBezTo>
                  <a:pt x="526570" y="282593"/>
                  <a:pt x="530006" y="283813"/>
                  <a:pt x="533595" y="283813"/>
                </a:cubicBezTo>
                <a:cubicBezTo>
                  <a:pt x="541384" y="283813"/>
                  <a:pt x="549707" y="277636"/>
                  <a:pt x="549707" y="267723"/>
                </a:cubicBezTo>
                <a:lnTo>
                  <a:pt x="549707" y="129553"/>
                </a:lnTo>
                <a:cubicBezTo>
                  <a:pt x="549707" y="120708"/>
                  <a:pt x="542529" y="113464"/>
                  <a:pt x="533671" y="113464"/>
                </a:cubicBezTo>
                <a:lnTo>
                  <a:pt x="206550" y="113464"/>
                </a:lnTo>
                <a:cubicBezTo>
                  <a:pt x="198227" y="113464"/>
                  <a:pt x="191431" y="106754"/>
                  <a:pt x="191431" y="98442"/>
                </a:cubicBezTo>
                <a:lnTo>
                  <a:pt x="191431" y="60621"/>
                </a:lnTo>
                <a:cubicBezTo>
                  <a:pt x="191431" y="50098"/>
                  <a:pt x="182573" y="43540"/>
                  <a:pt x="174327" y="43540"/>
                </a:cubicBezTo>
                <a:close/>
                <a:moveTo>
                  <a:pt x="174327" y="991"/>
                </a:moveTo>
                <a:cubicBezTo>
                  <a:pt x="189675" y="991"/>
                  <a:pt x="204259" y="6786"/>
                  <a:pt x="215408" y="17309"/>
                </a:cubicBezTo>
                <a:cubicBezTo>
                  <a:pt x="221211" y="22800"/>
                  <a:pt x="225792" y="29205"/>
                  <a:pt x="228999" y="36449"/>
                </a:cubicBezTo>
                <a:cubicBezTo>
                  <a:pt x="232359" y="44074"/>
                  <a:pt x="234039" y="52157"/>
                  <a:pt x="234039" y="60621"/>
                </a:cubicBezTo>
                <a:lnTo>
                  <a:pt x="234039" y="70915"/>
                </a:lnTo>
                <a:lnTo>
                  <a:pt x="533671" y="70915"/>
                </a:lnTo>
                <a:cubicBezTo>
                  <a:pt x="565971" y="70915"/>
                  <a:pt x="592315" y="97222"/>
                  <a:pt x="592315" y="129553"/>
                </a:cubicBezTo>
                <a:lnTo>
                  <a:pt x="592315" y="267723"/>
                </a:lnTo>
                <a:cubicBezTo>
                  <a:pt x="592315" y="275959"/>
                  <a:pt x="590635" y="283965"/>
                  <a:pt x="587352" y="291438"/>
                </a:cubicBezTo>
                <a:cubicBezTo>
                  <a:pt x="584221" y="298529"/>
                  <a:pt x="579716" y="304858"/>
                  <a:pt x="573989" y="310272"/>
                </a:cubicBezTo>
                <a:cubicBezTo>
                  <a:pt x="562993" y="320643"/>
                  <a:pt x="548638" y="326285"/>
                  <a:pt x="533595" y="326285"/>
                </a:cubicBezTo>
                <a:cubicBezTo>
                  <a:pt x="520461" y="326285"/>
                  <a:pt x="507480" y="321787"/>
                  <a:pt x="497095" y="313551"/>
                </a:cubicBezTo>
                <a:lnTo>
                  <a:pt x="452731" y="278323"/>
                </a:lnTo>
                <a:cubicBezTo>
                  <a:pt x="445477" y="272527"/>
                  <a:pt x="439597" y="265131"/>
                  <a:pt x="435550" y="256819"/>
                </a:cubicBezTo>
                <a:cubicBezTo>
                  <a:pt x="432190" y="249804"/>
                  <a:pt x="430129" y="241950"/>
                  <a:pt x="429594" y="234096"/>
                </a:cubicBezTo>
                <a:lnTo>
                  <a:pt x="429518" y="233638"/>
                </a:lnTo>
                <a:lnTo>
                  <a:pt x="234039" y="233638"/>
                </a:lnTo>
                <a:lnTo>
                  <a:pt x="234039" y="244924"/>
                </a:lnTo>
                <a:cubicBezTo>
                  <a:pt x="234039" y="253159"/>
                  <a:pt x="232359" y="261166"/>
                  <a:pt x="229076" y="268638"/>
                </a:cubicBezTo>
                <a:cubicBezTo>
                  <a:pt x="225945" y="275730"/>
                  <a:pt x="221440" y="282059"/>
                  <a:pt x="215713" y="287473"/>
                </a:cubicBezTo>
                <a:cubicBezTo>
                  <a:pt x="204717" y="297843"/>
                  <a:pt x="190362" y="303562"/>
                  <a:pt x="175319" y="303562"/>
                </a:cubicBezTo>
                <a:cubicBezTo>
                  <a:pt x="161956" y="303562"/>
                  <a:pt x="148899" y="298911"/>
                  <a:pt x="138438" y="290447"/>
                </a:cubicBezTo>
                <a:lnTo>
                  <a:pt x="21991" y="196275"/>
                </a:lnTo>
                <a:cubicBezTo>
                  <a:pt x="20922" y="195436"/>
                  <a:pt x="19394" y="194063"/>
                  <a:pt x="17562" y="192309"/>
                </a:cubicBezTo>
                <a:cubicBezTo>
                  <a:pt x="-4506" y="170196"/>
                  <a:pt x="-4430" y="134205"/>
                  <a:pt x="17714" y="112168"/>
                </a:cubicBezTo>
                <a:cubicBezTo>
                  <a:pt x="19394" y="110490"/>
                  <a:pt x="20845" y="109270"/>
                  <a:pt x="21762" y="108508"/>
                </a:cubicBezTo>
                <a:lnTo>
                  <a:pt x="136605" y="14564"/>
                </a:lnTo>
                <a:cubicBezTo>
                  <a:pt x="147296" y="5795"/>
                  <a:pt x="160658" y="991"/>
                  <a:pt x="174327" y="991"/>
                </a:cubicBezTo>
                <a:close/>
                <a:moveTo>
                  <a:pt x="174289" y="565"/>
                </a:moveTo>
                <a:cubicBezTo>
                  <a:pt x="160544" y="565"/>
                  <a:pt x="147029" y="5368"/>
                  <a:pt x="136262" y="14135"/>
                </a:cubicBezTo>
                <a:lnTo>
                  <a:pt x="21416" y="108137"/>
                </a:lnTo>
                <a:cubicBezTo>
                  <a:pt x="20423" y="108900"/>
                  <a:pt x="18973" y="110120"/>
                  <a:pt x="17293" y="111797"/>
                </a:cubicBezTo>
                <a:cubicBezTo>
                  <a:pt x="-5005" y="134058"/>
                  <a:pt x="-5081" y="170348"/>
                  <a:pt x="17216" y="192686"/>
                </a:cubicBezTo>
                <a:cubicBezTo>
                  <a:pt x="18973" y="194439"/>
                  <a:pt x="20576" y="195811"/>
                  <a:pt x="21645" y="196650"/>
                </a:cubicBezTo>
                <a:lnTo>
                  <a:pt x="138095" y="290805"/>
                </a:lnTo>
                <a:cubicBezTo>
                  <a:pt x="148632" y="299343"/>
                  <a:pt x="161843" y="303994"/>
                  <a:pt x="175282" y="303994"/>
                </a:cubicBezTo>
                <a:cubicBezTo>
                  <a:pt x="190478" y="303994"/>
                  <a:pt x="204986" y="298276"/>
                  <a:pt x="216058" y="287831"/>
                </a:cubicBezTo>
                <a:cubicBezTo>
                  <a:pt x="221785" y="282418"/>
                  <a:pt x="226291" y="276014"/>
                  <a:pt x="229498" y="268848"/>
                </a:cubicBezTo>
                <a:cubicBezTo>
                  <a:pt x="232858" y="261300"/>
                  <a:pt x="234538" y="253219"/>
                  <a:pt x="234538" y="244909"/>
                </a:cubicBezTo>
                <a:lnTo>
                  <a:pt x="234538" y="234159"/>
                </a:lnTo>
                <a:lnTo>
                  <a:pt x="429027" y="234159"/>
                </a:lnTo>
                <a:cubicBezTo>
                  <a:pt x="429562" y="242012"/>
                  <a:pt x="431623" y="249864"/>
                  <a:pt x="435060" y="257031"/>
                </a:cubicBezTo>
                <a:cubicBezTo>
                  <a:pt x="439107" y="265417"/>
                  <a:pt x="445139" y="272888"/>
                  <a:pt x="452393" y="278683"/>
                </a:cubicBezTo>
                <a:lnTo>
                  <a:pt x="496759" y="313905"/>
                </a:lnTo>
                <a:cubicBezTo>
                  <a:pt x="507220" y="322215"/>
                  <a:pt x="520278" y="326789"/>
                  <a:pt x="533564" y="326789"/>
                </a:cubicBezTo>
                <a:cubicBezTo>
                  <a:pt x="548760" y="326789"/>
                  <a:pt x="563269" y="321071"/>
                  <a:pt x="574341" y="310550"/>
                </a:cubicBezTo>
                <a:cubicBezTo>
                  <a:pt x="580068" y="305137"/>
                  <a:pt x="584573" y="298810"/>
                  <a:pt x="587780" y="291567"/>
                </a:cubicBezTo>
                <a:cubicBezTo>
                  <a:pt x="591140" y="284019"/>
                  <a:pt x="592820" y="276014"/>
                  <a:pt x="592820" y="267704"/>
                </a:cubicBezTo>
                <a:lnTo>
                  <a:pt x="592820" y="129560"/>
                </a:lnTo>
                <a:cubicBezTo>
                  <a:pt x="592820" y="97007"/>
                  <a:pt x="566247" y="70476"/>
                  <a:pt x="533641" y="70476"/>
                </a:cubicBezTo>
                <a:lnTo>
                  <a:pt x="234538" y="70476"/>
                </a:lnTo>
                <a:lnTo>
                  <a:pt x="234538" y="60641"/>
                </a:lnTo>
                <a:cubicBezTo>
                  <a:pt x="234538" y="52102"/>
                  <a:pt x="232781" y="43945"/>
                  <a:pt x="229421" y="36321"/>
                </a:cubicBezTo>
                <a:cubicBezTo>
                  <a:pt x="226138" y="29002"/>
                  <a:pt x="221556" y="22522"/>
                  <a:pt x="215753" y="16956"/>
                </a:cubicBezTo>
                <a:cubicBezTo>
                  <a:pt x="204452" y="6359"/>
                  <a:pt x="189790" y="565"/>
                  <a:pt x="174289" y="565"/>
                </a:cubicBezTo>
                <a:close/>
                <a:moveTo>
                  <a:pt x="174327" y="0"/>
                </a:moveTo>
                <a:cubicBezTo>
                  <a:pt x="189904" y="0"/>
                  <a:pt x="204794" y="5871"/>
                  <a:pt x="216095" y="16623"/>
                </a:cubicBezTo>
                <a:cubicBezTo>
                  <a:pt x="221974" y="22113"/>
                  <a:pt x="226632" y="28671"/>
                  <a:pt x="229916" y="36068"/>
                </a:cubicBezTo>
                <a:cubicBezTo>
                  <a:pt x="233352" y="43769"/>
                  <a:pt x="235108" y="52081"/>
                  <a:pt x="235108" y="60621"/>
                </a:cubicBezTo>
                <a:lnTo>
                  <a:pt x="235108" y="69924"/>
                </a:lnTo>
                <a:lnTo>
                  <a:pt x="533671" y="69924"/>
                </a:lnTo>
                <a:cubicBezTo>
                  <a:pt x="566582" y="69924"/>
                  <a:pt x="593384" y="96688"/>
                  <a:pt x="593384" y="129553"/>
                </a:cubicBezTo>
                <a:lnTo>
                  <a:pt x="593384" y="267723"/>
                </a:lnTo>
                <a:cubicBezTo>
                  <a:pt x="593384" y="276111"/>
                  <a:pt x="591628" y="284194"/>
                  <a:pt x="588268" y="291819"/>
                </a:cubicBezTo>
                <a:cubicBezTo>
                  <a:pt x="585061" y="299063"/>
                  <a:pt x="580479" y="305545"/>
                  <a:pt x="574752" y="310959"/>
                </a:cubicBezTo>
                <a:cubicBezTo>
                  <a:pt x="563528" y="321558"/>
                  <a:pt x="548943" y="327353"/>
                  <a:pt x="533595" y="327353"/>
                </a:cubicBezTo>
                <a:cubicBezTo>
                  <a:pt x="520232" y="327353"/>
                  <a:pt x="507022" y="322702"/>
                  <a:pt x="496485" y="314314"/>
                </a:cubicBezTo>
                <a:lnTo>
                  <a:pt x="452120" y="279085"/>
                </a:lnTo>
                <a:cubicBezTo>
                  <a:pt x="444790" y="273290"/>
                  <a:pt x="438757" y="265665"/>
                  <a:pt x="434634" y="257277"/>
                </a:cubicBezTo>
                <a:cubicBezTo>
                  <a:pt x="431274" y="250261"/>
                  <a:pt x="429136" y="242407"/>
                  <a:pt x="428602" y="234630"/>
                </a:cubicBezTo>
                <a:lnTo>
                  <a:pt x="235108" y="234630"/>
                </a:lnTo>
                <a:lnTo>
                  <a:pt x="235108" y="244924"/>
                </a:lnTo>
                <a:cubicBezTo>
                  <a:pt x="235108" y="253312"/>
                  <a:pt x="233352" y="261394"/>
                  <a:pt x="229992" y="269020"/>
                </a:cubicBezTo>
                <a:cubicBezTo>
                  <a:pt x="226785" y="276264"/>
                  <a:pt x="222204" y="282745"/>
                  <a:pt x="216400" y="288235"/>
                </a:cubicBezTo>
                <a:cubicBezTo>
                  <a:pt x="205252" y="298758"/>
                  <a:pt x="190667" y="304553"/>
                  <a:pt x="175319" y="304553"/>
                </a:cubicBezTo>
                <a:cubicBezTo>
                  <a:pt x="161727" y="304553"/>
                  <a:pt x="148441" y="299826"/>
                  <a:pt x="137827" y="291209"/>
                </a:cubicBezTo>
                <a:lnTo>
                  <a:pt x="21380" y="197037"/>
                </a:lnTo>
                <a:cubicBezTo>
                  <a:pt x="20311" y="196198"/>
                  <a:pt x="18707" y="194826"/>
                  <a:pt x="16875" y="192996"/>
                </a:cubicBezTo>
                <a:cubicBezTo>
                  <a:pt x="-5575" y="170501"/>
                  <a:pt x="-5575" y="133900"/>
                  <a:pt x="17027" y="111405"/>
                </a:cubicBezTo>
                <a:cubicBezTo>
                  <a:pt x="18707" y="109804"/>
                  <a:pt x="20158" y="108508"/>
                  <a:pt x="21151" y="107745"/>
                </a:cubicBezTo>
                <a:lnTo>
                  <a:pt x="135994" y="13725"/>
                </a:lnTo>
                <a:cubicBezTo>
                  <a:pt x="146837" y="4880"/>
                  <a:pt x="160429" y="0"/>
                  <a:pt x="1743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6" name="图片占位符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15453" y="2397075"/>
            <a:ext cx="2696808" cy="3128294"/>
          </a:xfrm>
          <a:custGeom>
            <a:avLst/>
            <a:gdLst>
              <a:gd name="connsiteX0" fmla="*/ 1348404 w 2696808"/>
              <a:gd name="connsiteY0" fmla="*/ 0 h 3128294"/>
              <a:gd name="connsiteX1" fmla="*/ 2696808 w 2696808"/>
              <a:gd name="connsiteY1" fmla="*/ 674203 h 3128294"/>
              <a:gd name="connsiteX2" fmla="*/ 2696808 w 2696808"/>
              <a:gd name="connsiteY2" fmla="*/ 2454092 h 3128294"/>
              <a:gd name="connsiteX3" fmla="*/ 1348404 w 2696808"/>
              <a:gd name="connsiteY3" fmla="*/ 3128294 h 3128294"/>
              <a:gd name="connsiteX4" fmla="*/ 0 w 2696808"/>
              <a:gd name="connsiteY4" fmla="*/ 2454092 h 3128294"/>
              <a:gd name="connsiteX5" fmla="*/ 0 w 2696808"/>
              <a:gd name="connsiteY5" fmla="*/ 674203 h 312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6808" h="3128294">
                <a:moveTo>
                  <a:pt x="1348404" y="0"/>
                </a:moveTo>
                <a:lnTo>
                  <a:pt x="2696808" y="674203"/>
                </a:lnTo>
                <a:lnTo>
                  <a:pt x="2696808" y="2454092"/>
                </a:lnTo>
                <a:lnTo>
                  <a:pt x="1348404" y="3128294"/>
                </a:lnTo>
                <a:lnTo>
                  <a:pt x="0" y="2454092"/>
                </a:lnTo>
                <a:lnTo>
                  <a:pt x="0" y="674203"/>
                </a:lnTo>
                <a:close/>
              </a:path>
            </a:pathLst>
          </a:custGeom>
          <a:ln w="38100">
            <a:solidFill>
              <a:schemeClr val="accent1"/>
            </a:solidFill>
          </a:ln>
        </p:spPr>
      </p:pic>
      <p:grpSp>
        <p:nvGrpSpPr>
          <p:cNvPr id="37" name="组合 36"/>
          <p:cNvGrpSpPr/>
          <p:nvPr/>
        </p:nvGrpSpPr>
        <p:grpSpPr>
          <a:xfrm>
            <a:off x="6235892" y="2013019"/>
            <a:ext cx="4707879" cy="1084632"/>
            <a:chOff x="7885240" y="3362977"/>
            <a:chExt cx="4707879" cy="1084632"/>
          </a:xfrm>
        </p:grpSpPr>
        <p:sp>
          <p:nvSpPr>
            <p:cNvPr id="38" name="矩形 37"/>
            <p:cNvSpPr/>
            <p:nvPr/>
          </p:nvSpPr>
          <p:spPr>
            <a:xfrm>
              <a:off x="7885240" y="3747033"/>
              <a:ext cx="4707879" cy="7005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通过对设备的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PING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连通性检验，判断设备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状态为</a:t>
              </a:r>
              <a:r>
                <a:rPr lang="zh-CN" altLang="en-US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在线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zh-CN" altLang="en-US" sz="1400" dirty="0">
                  <a:solidFill>
                    <a:srgbClr val="F09D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离线且曾连接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离线未连接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三种状态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(Status)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7885240" y="3362977"/>
              <a:ext cx="205055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+mn-ea"/>
                </a:rPr>
                <a:t>PING</a:t>
              </a:r>
              <a:r>
                <a:rPr lang="zh-CN" altLang="en-US" b="1" dirty="0">
                  <a:latin typeface="+mn-ea"/>
                </a:rPr>
                <a:t>连通性检验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35892" y="3386432"/>
            <a:ext cx="4798785" cy="1084504"/>
            <a:chOff x="7885240" y="3362977"/>
            <a:chExt cx="4798785" cy="1084504"/>
          </a:xfrm>
        </p:grpSpPr>
        <p:sp>
          <p:nvSpPr>
            <p:cNvPr id="41" name="矩形 40"/>
            <p:cNvSpPr/>
            <p:nvPr/>
          </p:nvSpPr>
          <p:spPr>
            <a:xfrm>
              <a:off x="7885240" y="3747033"/>
              <a:ext cx="4798785" cy="7004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借鉴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语言并发编程思想，通过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多线程同时进行连通性检验，实现对上千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号的高效检验，极大地提升效率。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885240" y="3362977"/>
              <a:ext cx="205055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+mn-ea"/>
                </a:rPr>
                <a:t>高并发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72991" y="401149"/>
            <a:ext cx="339420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Ⅱ. 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接入设备数监测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DEVICES MONITORING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FDD61F-ECA0-4CF6-BC2F-A5049511C76E}"/>
              </a:ext>
            </a:extLst>
          </p:cNvPr>
          <p:cNvGrpSpPr/>
          <p:nvPr/>
        </p:nvGrpSpPr>
        <p:grpSpPr>
          <a:xfrm>
            <a:off x="6235891" y="4883965"/>
            <a:ext cx="4707880" cy="1098266"/>
            <a:chOff x="6235892" y="4691742"/>
            <a:chExt cx="4707880" cy="1098266"/>
          </a:xfrm>
        </p:grpSpPr>
        <p:grpSp>
          <p:nvGrpSpPr>
            <p:cNvPr id="43" name="组合 42"/>
            <p:cNvGrpSpPr/>
            <p:nvPr/>
          </p:nvGrpSpPr>
          <p:grpSpPr>
            <a:xfrm>
              <a:off x="6235892" y="4759846"/>
              <a:ext cx="4707880" cy="1030162"/>
              <a:chOff x="7885240" y="3362977"/>
              <a:chExt cx="4707880" cy="103016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7885241" y="3692563"/>
                <a:ext cx="4707879" cy="70057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+mn-ea"/>
                  </a:rPr>
                  <a:t>    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保持高频的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PING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检验，相邻两次间隔约为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秒，实现对流量的实时精准监控。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885240" y="3362977"/>
                <a:ext cx="2050552" cy="39658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b="1" dirty="0">
                  <a:latin typeface="+mn-ea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BFC671-52C3-4CF1-90A2-3004CCCEF93F}"/>
                </a:ext>
              </a:extLst>
            </p:cNvPr>
            <p:cNvSpPr/>
            <p:nvPr/>
          </p:nvSpPr>
          <p:spPr>
            <a:xfrm>
              <a:off x="6235892" y="4691742"/>
              <a:ext cx="2050552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+mn-ea"/>
                </a:rPr>
                <a:t>高频率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0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348016" y="1484944"/>
            <a:ext cx="5970994" cy="1500455"/>
            <a:chOff x="7583812" y="3362125"/>
            <a:chExt cx="5555971" cy="1301438"/>
          </a:xfrm>
        </p:grpSpPr>
        <p:sp>
          <p:nvSpPr>
            <p:cNvPr id="55" name="矩形 54"/>
            <p:cNvSpPr/>
            <p:nvPr/>
          </p:nvSpPr>
          <p:spPr>
            <a:xfrm>
              <a:off x="7583812" y="3775608"/>
              <a:ext cx="5555971" cy="8879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+mn-ea"/>
                </a:rPr>
                <a:t>       </a:t>
              </a:r>
              <a:r>
                <a:rPr lang="zh-CN" altLang="en-US" sz="1400" dirty="0">
                  <a:latin typeface="Timess New Roman"/>
                </a:rPr>
                <a:t>将收集到的“</a:t>
              </a:r>
              <a:r>
                <a:rPr lang="en-US" altLang="zh-CN" sz="1400" dirty="0">
                  <a:solidFill>
                    <a:srgbClr val="FF0000"/>
                  </a:solidFill>
                  <a:latin typeface="Timess New Roman"/>
                </a:rPr>
                <a:t>IP-STATUS</a:t>
              </a:r>
              <a:r>
                <a:rPr lang="zh-CN" altLang="en-US" sz="1400" dirty="0">
                  <a:solidFill>
                    <a:srgbClr val="FF0000"/>
                  </a:solidFill>
                  <a:latin typeface="Timess New Roman"/>
                </a:rPr>
                <a:t>对</a:t>
              </a:r>
              <a:r>
                <a:rPr lang="zh-CN" altLang="en-US" sz="1400" dirty="0">
                  <a:latin typeface="Timess New Roman"/>
                </a:rPr>
                <a:t>”文件进行可视化处理。从空间和时间两个维度展示不同地点接入设备随时间变化的趋势图。实现了</a:t>
              </a:r>
              <a:r>
                <a:rPr lang="zh-CN" altLang="en-US" sz="1400" dirty="0">
                  <a:solidFill>
                    <a:srgbClr val="7030A0"/>
                  </a:solidFill>
                  <a:latin typeface="Timess New Roman"/>
                </a:rPr>
                <a:t>有效和适当</a:t>
              </a:r>
              <a:r>
                <a:rPr lang="zh-CN" altLang="en-US" sz="1400" dirty="0">
                  <a:latin typeface="Timess New Roman"/>
                </a:rPr>
                <a:t>地使用</a:t>
              </a:r>
              <a:r>
                <a:rPr lang="en-US" altLang="zh-CN" sz="1400" dirty="0">
                  <a:solidFill>
                    <a:srgbClr val="7030A0"/>
                  </a:solidFill>
                  <a:latin typeface="Timess New Roman"/>
                </a:rPr>
                <a:t>WEB</a:t>
              </a:r>
              <a:r>
                <a:rPr lang="zh-CN" altLang="en-US" sz="1400" dirty="0">
                  <a:solidFill>
                    <a:srgbClr val="7030A0"/>
                  </a:solidFill>
                  <a:latin typeface="Timess New Roman"/>
                </a:rPr>
                <a:t>平台主要功能</a:t>
              </a:r>
              <a:r>
                <a:rPr lang="zh-CN" altLang="en-US" sz="1400" dirty="0">
                  <a:latin typeface="Timess New Roman"/>
                </a:rPr>
                <a:t>的目的。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7583812" y="3362125"/>
              <a:ext cx="2359070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+mn-ea"/>
                </a:rPr>
                <a:t>实时监测数据可视化</a:t>
              </a:r>
            </a:p>
          </p:txBody>
        </p:sp>
      </p:grpSp>
      <p:sp>
        <p:nvSpPr>
          <p:cNvPr id="63" name="îŝḷîḓé-Rectangle 8"/>
          <p:cNvSpPr/>
          <p:nvPr/>
        </p:nvSpPr>
        <p:spPr>
          <a:xfrm>
            <a:off x="5641894" y="4095165"/>
            <a:ext cx="267944" cy="257079"/>
          </a:xfrm>
          <a:custGeom>
            <a:avLst/>
            <a:gdLst>
              <a:gd name="connsiteX0" fmla="*/ 427522 w 607356"/>
              <a:gd name="connsiteY0" fmla="*/ 464667 h 582729"/>
              <a:gd name="connsiteX1" fmla="*/ 427522 w 607356"/>
              <a:gd name="connsiteY1" fmla="*/ 557525 h 582729"/>
              <a:gd name="connsiteX2" fmla="*/ 463773 w 607356"/>
              <a:gd name="connsiteY2" fmla="*/ 557525 h 582729"/>
              <a:gd name="connsiteX3" fmla="*/ 463773 w 607356"/>
              <a:gd name="connsiteY3" fmla="*/ 464667 h 582729"/>
              <a:gd name="connsiteX4" fmla="*/ 318672 w 607356"/>
              <a:gd name="connsiteY4" fmla="*/ 407910 h 582729"/>
              <a:gd name="connsiteX5" fmla="*/ 318672 w 607356"/>
              <a:gd name="connsiteY5" fmla="*/ 557525 h 582729"/>
              <a:gd name="connsiteX6" fmla="*/ 354924 w 607356"/>
              <a:gd name="connsiteY6" fmla="*/ 557525 h 582729"/>
              <a:gd name="connsiteX7" fmla="*/ 354924 w 607356"/>
              <a:gd name="connsiteY7" fmla="*/ 407910 h 582729"/>
              <a:gd name="connsiteX8" fmla="*/ 200428 w 607356"/>
              <a:gd name="connsiteY8" fmla="*/ 346511 h 582729"/>
              <a:gd name="connsiteX9" fmla="*/ 200428 w 607356"/>
              <a:gd name="connsiteY9" fmla="*/ 557525 h 582729"/>
              <a:gd name="connsiteX10" fmla="*/ 236584 w 607356"/>
              <a:gd name="connsiteY10" fmla="*/ 557525 h 582729"/>
              <a:gd name="connsiteX11" fmla="*/ 236584 w 607356"/>
              <a:gd name="connsiteY11" fmla="*/ 346511 h 582729"/>
              <a:gd name="connsiteX12" fmla="*/ 82088 w 607356"/>
              <a:gd name="connsiteY12" fmla="*/ 247305 h 582729"/>
              <a:gd name="connsiteX13" fmla="*/ 82088 w 607356"/>
              <a:gd name="connsiteY13" fmla="*/ 557525 h 582729"/>
              <a:gd name="connsiteX14" fmla="*/ 118340 w 607356"/>
              <a:gd name="connsiteY14" fmla="*/ 557525 h 582729"/>
              <a:gd name="connsiteX15" fmla="*/ 118340 w 607356"/>
              <a:gd name="connsiteY15" fmla="*/ 247305 h 582729"/>
              <a:gd name="connsiteX16" fmla="*/ 126248 w 607356"/>
              <a:gd name="connsiteY16" fmla="*/ 108462 h 582729"/>
              <a:gd name="connsiteX17" fmla="*/ 135809 w 607356"/>
              <a:gd name="connsiteY17" fmla="*/ 110203 h 582729"/>
              <a:gd name="connsiteX18" fmla="*/ 466717 w 607356"/>
              <a:gd name="connsiteY18" fmla="*/ 325367 h 582729"/>
              <a:gd name="connsiteX19" fmla="*/ 463111 w 607356"/>
              <a:gd name="connsiteY19" fmla="*/ 306324 h 582729"/>
              <a:gd name="connsiteX20" fmla="*/ 473265 w 607356"/>
              <a:gd name="connsiteY20" fmla="*/ 291638 h 582729"/>
              <a:gd name="connsiteX21" fmla="*/ 487974 w 607356"/>
              <a:gd name="connsiteY21" fmla="*/ 301681 h 582729"/>
              <a:gd name="connsiteX22" fmla="*/ 496894 w 607356"/>
              <a:gd name="connsiteY22" fmla="*/ 349148 h 582729"/>
              <a:gd name="connsiteX23" fmla="*/ 497274 w 607356"/>
              <a:gd name="connsiteY23" fmla="*/ 351232 h 582729"/>
              <a:gd name="connsiteX24" fmla="*/ 497274 w 607356"/>
              <a:gd name="connsiteY24" fmla="*/ 351327 h 582729"/>
              <a:gd name="connsiteX25" fmla="*/ 497274 w 607356"/>
              <a:gd name="connsiteY25" fmla="*/ 352180 h 582729"/>
              <a:gd name="connsiteX26" fmla="*/ 497274 w 607356"/>
              <a:gd name="connsiteY26" fmla="*/ 353033 h 582729"/>
              <a:gd name="connsiteX27" fmla="*/ 497274 w 607356"/>
              <a:gd name="connsiteY27" fmla="*/ 353127 h 582729"/>
              <a:gd name="connsiteX28" fmla="*/ 487025 w 607356"/>
              <a:gd name="connsiteY28" fmla="*/ 364686 h 582729"/>
              <a:gd name="connsiteX29" fmla="*/ 437299 w 607356"/>
              <a:gd name="connsiteY29" fmla="*/ 374161 h 582729"/>
              <a:gd name="connsiteX30" fmla="*/ 434926 w 607356"/>
              <a:gd name="connsiteY30" fmla="*/ 374350 h 582729"/>
              <a:gd name="connsiteX31" fmla="*/ 422495 w 607356"/>
              <a:gd name="connsiteY31" fmla="*/ 364118 h 582729"/>
              <a:gd name="connsiteX32" fmla="*/ 432554 w 607356"/>
              <a:gd name="connsiteY32" fmla="*/ 349338 h 582729"/>
              <a:gd name="connsiteX33" fmla="*/ 451628 w 607356"/>
              <a:gd name="connsiteY33" fmla="*/ 345737 h 582729"/>
              <a:gd name="connsiteX34" fmla="*/ 121954 w 607356"/>
              <a:gd name="connsiteY34" fmla="*/ 131426 h 582729"/>
              <a:gd name="connsiteX35" fmla="*/ 118253 w 607356"/>
              <a:gd name="connsiteY35" fmla="*/ 113898 h 582729"/>
              <a:gd name="connsiteX36" fmla="*/ 126248 w 607356"/>
              <a:gd name="connsiteY36" fmla="*/ 108462 h 582729"/>
              <a:gd name="connsiteX37" fmla="*/ 12622 w 607356"/>
              <a:gd name="connsiteY37" fmla="*/ 0 h 582729"/>
              <a:gd name="connsiteX38" fmla="*/ 25338 w 607356"/>
              <a:gd name="connsiteY38" fmla="*/ 12602 h 582729"/>
              <a:gd name="connsiteX39" fmla="*/ 25338 w 607356"/>
              <a:gd name="connsiteY39" fmla="*/ 557525 h 582729"/>
              <a:gd name="connsiteX40" fmla="*/ 56750 w 607356"/>
              <a:gd name="connsiteY40" fmla="*/ 557525 h 582729"/>
              <a:gd name="connsiteX41" fmla="*/ 56750 w 607356"/>
              <a:gd name="connsiteY41" fmla="*/ 234702 h 582729"/>
              <a:gd name="connsiteX42" fmla="*/ 69466 w 607356"/>
              <a:gd name="connsiteY42" fmla="*/ 222006 h 582729"/>
              <a:gd name="connsiteX43" fmla="*/ 130961 w 607356"/>
              <a:gd name="connsiteY43" fmla="*/ 222006 h 582729"/>
              <a:gd name="connsiteX44" fmla="*/ 143583 w 607356"/>
              <a:gd name="connsiteY44" fmla="*/ 234702 h 582729"/>
              <a:gd name="connsiteX45" fmla="*/ 143583 w 607356"/>
              <a:gd name="connsiteY45" fmla="*/ 557525 h 582729"/>
              <a:gd name="connsiteX46" fmla="*/ 175089 w 607356"/>
              <a:gd name="connsiteY46" fmla="*/ 557525 h 582729"/>
              <a:gd name="connsiteX47" fmla="*/ 175089 w 607356"/>
              <a:gd name="connsiteY47" fmla="*/ 333908 h 582729"/>
              <a:gd name="connsiteX48" fmla="*/ 187711 w 607356"/>
              <a:gd name="connsiteY48" fmla="*/ 321212 h 582729"/>
              <a:gd name="connsiteX49" fmla="*/ 249301 w 607356"/>
              <a:gd name="connsiteY49" fmla="*/ 321212 h 582729"/>
              <a:gd name="connsiteX50" fmla="*/ 261922 w 607356"/>
              <a:gd name="connsiteY50" fmla="*/ 333908 h 582729"/>
              <a:gd name="connsiteX51" fmla="*/ 261922 w 607356"/>
              <a:gd name="connsiteY51" fmla="*/ 557525 h 582729"/>
              <a:gd name="connsiteX52" fmla="*/ 293429 w 607356"/>
              <a:gd name="connsiteY52" fmla="*/ 557525 h 582729"/>
              <a:gd name="connsiteX53" fmla="*/ 293429 w 607356"/>
              <a:gd name="connsiteY53" fmla="*/ 395308 h 582729"/>
              <a:gd name="connsiteX54" fmla="*/ 306051 w 607356"/>
              <a:gd name="connsiteY54" fmla="*/ 382706 h 582729"/>
              <a:gd name="connsiteX55" fmla="*/ 367545 w 607356"/>
              <a:gd name="connsiteY55" fmla="*/ 382706 h 582729"/>
              <a:gd name="connsiteX56" fmla="*/ 380262 w 607356"/>
              <a:gd name="connsiteY56" fmla="*/ 395308 h 582729"/>
              <a:gd name="connsiteX57" fmla="*/ 380262 w 607356"/>
              <a:gd name="connsiteY57" fmla="*/ 557525 h 582729"/>
              <a:gd name="connsiteX58" fmla="*/ 402184 w 607356"/>
              <a:gd name="connsiteY58" fmla="*/ 557525 h 582729"/>
              <a:gd name="connsiteX59" fmla="*/ 402184 w 607356"/>
              <a:gd name="connsiteY59" fmla="*/ 451970 h 582729"/>
              <a:gd name="connsiteX60" fmla="*/ 414900 w 607356"/>
              <a:gd name="connsiteY60" fmla="*/ 439368 h 582729"/>
              <a:gd name="connsiteX61" fmla="*/ 476395 w 607356"/>
              <a:gd name="connsiteY61" fmla="*/ 439368 h 582729"/>
              <a:gd name="connsiteX62" fmla="*/ 489016 w 607356"/>
              <a:gd name="connsiteY62" fmla="*/ 451970 h 582729"/>
              <a:gd name="connsiteX63" fmla="*/ 489016 w 607356"/>
              <a:gd name="connsiteY63" fmla="*/ 557525 h 582729"/>
              <a:gd name="connsiteX64" fmla="*/ 594734 w 607356"/>
              <a:gd name="connsiteY64" fmla="*/ 557525 h 582729"/>
              <a:gd name="connsiteX65" fmla="*/ 607356 w 607356"/>
              <a:gd name="connsiteY65" fmla="*/ 570127 h 582729"/>
              <a:gd name="connsiteX66" fmla="*/ 594734 w 607356"/>
              <a:gd name="connsiteY66" fmla="*/ 582729 h 582729"/>
              <a:gd name="connsiteX67" fmla="*/ 476395 w 607356"/>
              <a:gd name="connsiteY67" fmla="*/ 582729 h 582729"/>
              <a:gd name="connsiteX68" fmla="*/ 414900 w 607356"/>
              <a:gd name="connsiteY68" fmla="*/ 582729 h 582729"/>
              <a:gd name="connsiteX69" fmla="*/ 367545 w 607356"/>
              <a:gd name="connsiteY69" fmla="*/ 582729 h 582729"/>
              <a:gd name="connsiteX70" fmla="*/ 306051 w 607356"/>
              <a:gd name="connsiteY70" fmla="*/ 582729 h 582729"/>
              <a:gd name="connsiteX71" fmla="*/ 249301 w 607356"/>
              <a:gd name="connsiteY71" fmla="*/ 582729 h 582729"/>
              <a:gd name="connsiteX72" fmla="*/ 187711 w 607356"/>
              <a:gd name="connsiteY72" fmla="*/ 582729 h 582729"/>
              <a:gd name="connsiteX73" fmla="*/ 130961 w 607356"/>
              <a:gd name="connsiteY73" fmla="*/ 582729 h 582729"/>
              <a:gd name="connsiteX74" fmla="*/ 69466 w 607356"/>
              <a:gd name="connsiteY74" fmla="*/ 582729 h 582729"/>
              <a:gd name="connsiteX75" fmla="*/ 12622 w 607356"/>
              <a:gd name="connsiteY75" fmla="*/ 582729 h 582729"/>
              <a:gd name="connsiteX76" fmla="*/ 0 w 607356"/>
              <a:gd name="connsiteY76" fmla="*/ 570127 h 582729"/>
              <a:gd name="connsiteX77" fmla="*/ 0 w 607356"/>
              <a:gd name="connsiteY77" fmla="*/ 12602 h 582729"/>
              <a:gd name="connsiteX78" fmla="*/ 12622 w 607356"/>
              <a:gd name="connsiteY78" fmla="*/ 0 h 58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7356" h="582729">
                <a:moveTo>
                  <a:pt x="427522" y="464667"/>
                </a:moveTo>
                <a:lnTo>
                  <a:pt x="427522" y="557525"/>
                </a:lnTo>
                <a:lnTo>
                  <a:pt x="463773" y="557525"/>
                </a:lnTo>
                <a:lnTo>
                  <a:pt x="463773" y="464667"/>
                </a:lnTo>
                <a:close/>
                <a:moveTo>
                  <a:pt x="318672" y="407910"/>
                </a:moveTo>
                <a:lnTo>
                  <a:pt x="318672" y="557525"/>
                </a:lnTo>
                <a:lnTo>
                  <a:pt x="354924" y="557525"/>
                </a:lnTo>
                <a:lnTo>
                  <a:pt x="354924" y="407910"/>
                </a:lnTo>
                <a:close/>
                <a:moveTo>
                  <a:pt x="200428" y="346511"/>
                </a:moveTo>
                <a:lnTo>
                  <a:pt x="200428" y="557525"/>
                </a:lnTo>
                <a:lnTo>
                  <a:pt x="236584" y="557525"/>
                </a:lnTo>
                <a:lnTo>
                  <a:pt x="236584" y="346511"/>
                </a:lnTo>
                <a:close/>
                <a:moveTo>
                  <a:pt x="82088" y="247305"/>
                </a:moveTo>
                <a:lnTo>
                  <a:pt x="82088" y="557525"/>
                </a:lnTo>
                <a:lnTo>
                  <a:pt x="118340" y="557525"/>
                </a:lnTo>
                <a:lnTo>
                  <a:pt x="118340" y="247305"/>
                </a:lnTo>
                <a:close/>
                <a:moveTo>
                  <a:pt x="126248" y="108462"/>
                </a:moveTo>
                <a:cubicBezTo>
                  <a:pt x="129427" y="107787"/>
                  <a:pt x="132867" y="108308"/>
                  <a:pt x="135809" y="110203"/>
                </a:cubicBezTo>
                <a:lnTo>
                  <a:pt x="466717" y="325367"/>
                </a:lnTo>
                <a:lnTo>
                  <a:pt x="463111" y="306324"/>
                </a:lnTo>
                <a:cubicBezTo>
                  <a:pt x="461877" y="299502"/>
                  <a:pt x="466337" y="292870"/>
                  <a:pt x="473265" y="291638"/>
                </a:cubicBezTo>
                <a:cubicBezTo>
                  <a:pt x="480098" y="290312"/>
                  <a:pt x="486740" y="294860"/>
                  <a:pt x="487974" y="301681"/>
                </a:cubicBezTo>
                <a:lnTo>
                  <a:pt x="496894" y="349148"/>
                </a:lnTo>
                <a:cubicBezTo>
                  <a:pt x="497084" y="349811"/>
                  <a:pt x="497179" y="350474"/>
                  <a:pt x="497274" y="351232"/>
                </a:cubicBezTo>
                <a:cubicBezTo>
                  <a:pt x="497274" y="351232"/>
                  <a:pt x="497274" y="351232"/>
                  <a:pt x="497274" y="351327"/>
                </a:cubicBezTo>
                <a:cubicBezTo>
                  <a:pt x="497274" y="351611"/>
                  <a:pt x="497274" y="351896"/>
                  <a:pt x="497274" y="352180"/>
                </a:cubicBezTo>
                <a:cubicBezTo>
                  <a:pt x="497274" y="352464"/>
                  <a:pt x="497274" y="352748"/>
                  <a:pt x="497274" y="353033"/>
                </a:cubicBezTo>
                <a:cubicBezTo>
                  <a:pt x="497274" y="353127"/>
                  <a:pt x="497274" y="353127"/>
                  <a:pt x="497274" y="353127"/>
                </a:cubicBezTo>
                <a:cubicBezTo>
                  <a:pt x="496800" y="358717"/>
                  <a:pt x="492719" y="363549"/>
                  <a:pt x="487025" y="364686"/>
                </a:cubicBezTo>
                <a:lnTo>
                  <a:pt x="437299" y="374161"/>
                </a:lnTo>
                <a:cubicBezTo>
                  <a:pt x="436445" y="374350"/>
                  <a:pt x="435685" y="374350"/>
                  <a:pt x="434926" y="374350"/>
                </a:cubicBezTo>
                <a:cubicBezTo>
                  <a:pt x="428948" y="374350"/>
                  <a:pt x="423633" y="370181"/>
                  <a:pt x="422495" y="364118"/>
                </a:cubicBezTo>
                <a:cubicBezTo>
                  <a:pt x="421166" y="357296"/>
                  <a:pt x="425626" y="350664"/>
                  <a:pt x="432554" y="349338"/>
                </a:cubicBezTo>
                <a:lnTo>
                  <a:pt x="451628" y="345737"/>
                </a:lnTo>
                <a:lnTo>
                  <a:pt x="121954" y="131426"/>
                </a:lnTo>
                <a:cubicBezTo>
                  <a:pt x="116070" y="127636"/>
                  <a:pt x="114457" y="119772"/>
                  <a:pt x="118253" y="113898"/>
                </a:cubicBezTo>
                <a:cubicBezTo>
                  <a:pt x="120151" y="111008"/>
                  <a:pt x="123069" y="109137"/>
                  <a:pt x="126248" y="108462"/>
                </a:cubicBezTo>
                <a:close/>
                <a:moveTo>
                  <a:pt x="12622" y="0"/>
                </a:moveTo>
                <a:cubicBezTo>
                  <a:pt x="19644" y="0"/>
                  <a:pt x="25338" y="5590"/>
                  <a:pt x="25338" y="12602"/>
                </a:cubicBezTo>
                <a:lnTo>
                  <a:pt x="25338" y="557525"/>
                </a:lnTo>
                <a:lnTo>
                  <a:pt x="56750" y="557525"/>
                </a:lnTo>
                <a:lnTo>
                  <a:pt x="56750" y="234702"/>
                </a:lnTo>
                <a:cubicBezTo>
                  <a:pt x="56750" y="227691"/>
                  <a:pt x="62444" y="222006"/>
                  <a:pt x="69466" y="222006"/>
                </a:cubicBezTo>
                <a:lnTo>
                  <a:pt x="130961" y="222006"/>
                </a:lnTo>
                <a:cubicBezTo>
                  <a:pt x="137984" y="222006"/>
                  <a:pt x="143583" y="227691"/>
                  <a:pt x="143583" y="234702"/>
                </a:cubicBezTo>
                <a:lnTo>
                  <a:pt x="143583" y="557525"/>
                </a:lnTo>
                <a:lnTo>
                  <a:pt x="175089" y="557525"/>
                </a:lnTo>
                <a:lnTo>
                  <a:pt x="175089" y="333908"/>
                </a:lnTo>
                <a:cubicBezTo>
                  <a:pt x="175089" y="326897"/>
                  <a:pt x="180783" y="321212"/>
                  <a:pt x="187711" y="321212"/>
                </a:cubicBezTo>
                <a:lnTo>
                  <a:pt x="249301" y="321212"/>
                </a:lnTo>
                <a:cubicBezTo>
                  <a:pt x="256228" y="321212"/>
                  <a:pt x="261922" y="326897"/>
                  <a:pt x="261922" y="333908"/>
                </a:cubicBezTo>
                <a:lnTo>
                  <a:pt x="261922" y="557525"/>
                </a:lnTo>
                <a:lnTo>
                  <a:pt x="293429" y="557525"/>
                </a:lnTo>
                <a:lnTo>
                  <a:pt x="293429" y="395308"/>
                </a:lnTo>
                <a:cubicBezTo>
                  <a:pt x="293429" y="388297"/>
                  <a:pt x="299028" y="382706"/>
                  <a:pt x="306051" y="382706"/>
                </a:cubicBezTo>
                <a:lnTo>
                  <a:pt x="367545" y="382706"/>
                </a:lnTo>
                <a:cubicBezTo>
                  <a:pt x="374568" y="382706"/>
                  <a:pt x="380262" y="388297"/>
                  <a:pt x="380262" y="395308"/>
                </a:cubicBezTo>
                <a:lnTo>
                  <a:pt x="380262" y="557525"/>
                </a:lnTo>
                <a:lnTo>
                  <a:pt x="402184" y="557525"/>
                </a:lnTo>
                <a:lnTo>
                  <a:pt x="402184" y="451970"/>
                </a:lnTo>
                <a:cubicBezTo>
                  <a:pt x="402184" y="445053"/>
                  <a:pt x="407878" y="439368"/>
                  <a:pt x="414900" y="439368"/>
                </a:cubicBezTo>
                <a:lnTo>
                  <a:pt x="476395" y="439368"/>
                </a:lnTo>
                <a:cubicBezTo>
                  <a:pt x="483417" y="439368"/>
                  <a:pt x="489016" y="445053"/>
                  <a:pt x="489016" y="451970"/>
                </a:cubicBezTo>
                <a:lnTo>
                  <a:pt x="489016" y="557525"/>
                </a:lnTo>
                <a:lnTo>
                  <a:pt x="594734" y="557525"/>
                </a:lnTo>
                <a:cubicBezTo>
                  <a:pt x="601662" y="557525"/>
                  <a:pt x="607356" y="563115"/>
                  <a:pt x="607356" y="570127"/>
                </a:cubicBezTo>
                <a:cubicBezTo>
                  <a:pt x="607356" y="577139"/>
                  <a:pt x="601662" y="582729"/>
                  <a:pt x="594734" y="582729"/>
                </a:cubicBezTo>
                <a:lnTo>
                  <a:pt x="476395" y="582729"/>
                </a:lnTo>
                <a:lnTo>
                  <a:pt x="414900" y="582729"/>
                </a:lnTo>
                <a:lnTo>
                  <a:pt x="367545" y="582729"/>
                </a:lnTo>
                <a:lnTo>
                  <a:pt x="306051" y="582729"/>
                </a:lnTo>
                <a:lnTo>
                  <a:pt x="249301" y="582729"/>
                </a:lnTo>
                <a:lnTo>
                  <a:pt x="187711" y="582729"/>
                </a:lnTo>
                <a:lnTo>
                  <a:pt x="130961" y="582729"/>
                </a:lnTo>
                <a:lnTo>
                  <a:pt x="69466" y="582729"/>
                </a:lnTo>
                <a:lnTo>
                  <a:pt x="12622" y="582729"/>
                </a:lnTo>
                <a:cubicBezTo>
                  <a:pt x="5694" y="582729"/>
                  <a:pt x="0" y="577139"/>
                  <a:pt x="0" y="570127"/>
                </a:cubicBezTo>
                <a:lnTo>
                  <a:pt x="0" y="12602"/>
                </a:lnTo>
                <a:cubicBezTo>
                  <a:pt x="0" y="5590"/>
                  <a:pt x="5694" y="0"/>
                  <a:pt x="126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5" name="îŝḷîḓé-Rectangle 9"/>
          <p:cNvSpPr/>
          <p:nvPr/>
        </p:nvSpPr>
        <p:spPr>
          <a:xfrm>
            <a:off x="5644809" y="5150978"/>
            <a:ext cx="262114" cy="267944"/>
          </a:xfrm>
          <a:custGeom>
            <a:avLst/>
            <a:gdLst>
              <a:gd name="connsiteX0" fmla="*/ 59789 w 593384"/>
              <a:gd name="connsiteY0" fmla="*/ 323835 h 606580"/>
              <a:gd name="connsiteX1" fmla="*/ 44670 w 593384"/>
              <a:gd name="connsiteY1" fmla="*/ 338857 h 606580"/>
              <a:gd name="connsiteX2" fmla="*/ 44670 w 593384"/>
              <a:gd name="connsiteY2" fmla="*/ 477027 h 606580"/>
              <a:gd name="connsiteX3" fmla="*/ 59713 w 593384"/>
              <a:gd name="connsiteY3" fmla="*/ 492048 h 606580"/>
              <a:gd name="connsiteX4" fmla="*/ 386834 w 593384"/>
              <a:gd name="connsiteY4" fmla="*/ 492048 h 606580"/>
              <a:gd name="connsiteX5" fmla="*/ 402946 w 593384"/>
              <a:gd name="connsiteY5" fmla="*/ 508138 h 606580"/>
              <a:gd name="connsiteX6" fmla="*/ 402946 w 593384"/>
              <a:gd name="connsiteY6" fmla="*/ 545959 h 606580"/>
              <a:gd name="connsiteX7" fmla="*/ 419058 w 593384"/>
              <a:gd name="connsiteY7" fmla="*/ 561972 h 606580"/>
              <a:gd name="connsiteX8" fmla="*/ 429137 w 593384"/>
              <a:gd name="connsiteY8" fmla="*/ 558388 h 606580"/>
              <a:gd name="connsiteX9" fmla="*/ 543981 w 593384"/>
              <a:gd name="connsiteY9" fmla="*/ 464369 h 606580"/>
              <a:gd name="connsiteX10" fmla="*/ 544897 w 593384"/>
              <a:gd name="connsiteY10" fmla="*/ 463606 h 606580"/>
              <a:gd name="connsiteX11" fmla="*/ 544897 w 593384"/>
              <a:gd name="connsiteY11" fmla="*/ 445000 h 606580"/>
              <a:gd name="connsiteX12" fmla="*/ 543904 w 593384"/>
              <a:gd name="connsiteY12" fmla="*/ 444162 h 606580"/>
              <a:gd name="connsiteX13" fmla="*/ 427533 w 593384"/>
              <a:gd name="connsiteY13" fmla="*/ 349990 h 606580"/>
              <a:gd name="connsiteX14" fmla="*/ 418065 w 593384"/>
              <a:gd name="connsiteY14" fmla="*/ 346634 h 606580"/>
              <a:gd name="connsiteX15" fmla="*/ 402946 w 593384"/>
              <a:gd name="connsiteY15" fmla="*/ 361656 h 606580"/>
              <a:gd name="connsiteX16" fmla="*/ 402946 w 593384"/>
              <a:gd name="connsiteY16" fmla="*/ 400469 h 606580"/>
              <a:gd name="connsiteX17" fmla="*/ 386834 w 593384"/>
              <a:gd name="connsiteY17" fmla="*/ 416482 h 606580"/>
              <a:gd name="connsiteX18" fmla="*/ 136453 w 593384"/>
              <a:gd name="connsiteY18" fmla="*/ 416482 h 606580"/>
              <a:gd name="connsiteX19" fmla="*/ 120342 w 593384"/>
              <a:gd name="connsiteY19" fmla="*/ 400469 h 606580"/>
              <a:gd name="connsiteX20" fmla="*/ 120342 w 593384"/>
              <a:gd name="connsiteY20" fmla="*/ 376602 h 606580"/>
              <a:gd name="connsiteX21" fmla="*/ 113469 w 593384"/>
              <a:gd name="connsiteY21" fmla="*/ 362342 h 606580"/>
              <a:gd name="connsiteX22" fmla="*/ 69105 w 593384"/>
              <a:gd name="connsiteY22" fmla="*/ 327114 h 606580"/>
              <a:gd name="connsiteX23" fmla="*/ 59789 w 593384"/>
              <a:gd name="connsiteY23" fmla="*/ 323835 h 606580"/>
              <a:gd name="connsiteX24" fmla="*/ 59757 w 593384"/>
              <a:gd name="connsiteY24" fmla="*/ 323324 h 606580"/>
              <a:gd name="connsiteX25" fmla="*/ 69379 w 593384"/>
              <a:gd name="connsiteY25" fmla="*/ 326755 h 606580"/>
              <a:gd name="connsiteX26" fmla="*/ 113750 w 593384"/>
              <a:gd name="connsiteY26" fmla="*/ 361977 h 606580"/>
              <a:gd name="connsiteX27" fmla="*/ 120852 w 593384"/>
              <a:gd name="connsiteY27" fmla="*/ 376615 h 606580"/>
              <a:gd name="connsiteX28" fmla="*/ 120852 w 593384"/>
              <a:gd name="connsiteY28" fmla="*/ 400477 h 606580"/>
              <a:gd name="connsiteX29" fmla="*/ 136431 w 593384"/>
              <a:gd name="connsiteY29" fmla="*/ 416030 h 606580"/>
              <a:gd name="connsiteX30" fmla="*/ 386846 w 593384"/>
              <a:gd name="connsiteY30" fmla="*/ 416030 h 606580"/>
              <a:gd name="connsiteX31" fmla="*/ 402425 w 593384"/>
              <a:gd name="connsiteY31" fmla="*/ 400477 h 606580"/>
              <a:gd name="connsiteX32" fmla="*/ 402425 w 593384"/>
              <a:gd name="connsiteY32" fmla="*/ 361672 h 606580"/>
              <a:gd name="connsiteX33" fmla="*/ 418081 w 593384"/>
              <a:gd name="connsiteY33" fmla="*/ 346119 h 606580"/>
              <a:gd name="connsiteX34" fmla="*/ 427856 w 593384"/>
              <a:gd name="connsiteY34" fmla="*/ 349626 h 606580"/>
              <a:gd name="connsiteX35" fmla="*/ 544319 w 593384"/>
              <a:gd name="connsiteY35" fmla="*/ 443781 h 606580"/>
              <a:gd name="connsiteX36" fmla="*/ 545312 w 593384"/>
              <a:gd name="connsiteY36" fmla="*/ 444696 h 606580"/>
              <a:gd name="connsiteX37" fmla="*/ 545236 w 593384"/>
              <a:gd name="connsiteY37" fmla="*/ 463908 h 606580"/>
              <a:gd name="connsiteX38" fmla="*/ 544319 w 593384"/>
              <a:gd name="connsiteY38" fmla="*/ 464746 h 606580"/>
              <a:gd name="connsiteX39" fmla="*/ 429460 w 593384"/>
              <a:gd name="connsiteY39" fmla="*/ 558748 h 606580"/>
              <a:gd name="connsiteX40" fmla="*/ 419074 w 593384"/>
              <a:gd name="connsiteY40" fmla="*/ 562484 h 606580"/>
              <a:gd name="connsiteX41" fmla="*/ 402425 w 593384"/>
              <a:gd name="connsiteY41" fmla="*/ 545940 h 606580"/>
              <a:gd name="connsiteX42" fmla="*/ 402425 w 593384"/>
              <a:gd name="connsiteY42" fmla="*/ 508126 h 606580"/>
              <a:gd name="connsiteX43" fmla="*/ 386846 w 593384"/>
              <a:gd name="connsiteY43" fmla="*/ 492573 h 606580"/>
              <a:gd name="connsiteX44" fmla="*/ 59680 w 593384"/>
              <a:gd name="connsiteY44" fmla="*/ 492573 h 606580"/>
              <a:gd name="connsiteX45" fmla="*/ 44101 w 593384"/>
              <a:gd name="connsiteY45" fmla="*/ 477021 h 606580"/>
              <a:gd name="connsiteX46" fmla="*/ 44101 w 593384"/>
              <a:gd name="connsiteY46" fmla="*/ 338877 h 606580"/>
              <a:gd name="connsiteX47" fmla="*/ 59757 w 593384"/>
              <a:gd name="connsiteY47" fmla="*/ 323324 h 606580"/>
              <a:gd name="connsiteX48" fmla="*/ 59789 w 593384"/>
              <a:gd name="connsiteY48" fmla="*/ 322767 h 606580"/>
              <a:gd name="connsiteX49" fmla="*/ 43677 w 593384"/>
              <a:gd name="connsiteY49" fmla="*/ 338857 h 606580"/>
              <a:gd name="connsiteX50" fmla="*/ 43677 w 593384"/>
              <a:gd name="connsiteY50" fmla="*/ 477027 h 606580"/>
              <a:gd name="connsiteX51" fmla="*/ 59713 w 593384"/>
              <a:gd name="connsiteY51" fmla="*/ 493116 h 606580"/>
              <a:gd name="connsiteX52" fmla="*/ 386834 w 593384"/>
              <a:gd name="connsiteY52" fmla="*/ 493116 h 606580"/>
              <a:gd name="connsiteX53" fmla="*/ 401953 w 593384"/>
              <a:gd name="connsiteY53" fmla="*/ 508138 h 606580"/>
              <a:gd name="connsiteX54" fmla="*/ 401953 w 593384"/>
              <a:gd name="connsiteY54" fmla="*/ 545959 h 606580"/>
              <a:gd name="connsiteX55" fmla="*/ 419058 w 593384"/>
              <a:gd name="connsiteY55" fmla="*/ 563040 h 606580"/>
              <a:gd name="connsiteX56" fmla="*/ 429748 w 593384"/>
              <a:gd name="connsiteY56" fmla="*/ 559151 h 606580"/>
              <a:gd name="connsiteX57" fmla="*/ 544592 w 593384"/>
              <a:gd name="connsiteY57" fmla="*/ 465131 h 606580"/>
              <a:gd name="connsiteX58" fmla="*/ 545584 w 593384"/>
              <a:gd name="connsiteY58" fmla="*/ 464292 h 606580"/>
              <a:gd name="connsiteX59" fmla="*/ 545584 w 593384"/>
              <a:gd name="connsiteY59" fmla="*/ 444314 h 606580"/>
              <a:gd name="connsiteX60" fmla="*/ 544592 w 593384"/>
              <a:gd name="connsiteY60" fmla="*/ 443399 h 606580"/>
              <a:gd name="connsiteX61" fmla="*/ 428144 w 593384"/>
              <a:gd name="connsiteY61" fmla="*/ 349227 h 606580"/>
              <a:gd name="connsiteX62" fmla="*/ 418065 w 593384"/>
              <a:gd name="connsiteY62" fmla="*/ 345567 h 606580"/>
              <a:gd name="connsiteX63" fmla="*/ 401953 w 593384"/>
              <a:gd name="connsiteY63" fmla="*/ 361656 h 606580"/>
              <a:gd name="connsiteX64" fmla="*/ 401953 w 593384"/>
              <a:gd name="connsiteY64" fmla="*/ 400469 h 606580"/>
              <a:gd name="connsiteX65" fmla="*/ 386834 w 593384"/>
              <a:gd name="connsiteY65" fmla="*/ 415491 h 606580"/>
              <a:gd name="connsiteX66" fmla="*/ 136453 w 593384"/>
              <a:gd name="connsiteY66" fmla="*/ 415491 h 606580"/>
              <a:gd name="connsiteX67" fmla="*/ 121334 w 593384"/>
              <a:gd name="connsiteY67" fmla="*/ 400469 h 606580"/>
              <a:gd name="connsiteX68" fmla="*/ 121334 w 593384"/>
              <a:gd name="connsiteY68" fmla="*/ 376602 h 606580"/>
              <a:gd name="connsiteX69" fmla="*/ 114080 w 593384"/>
              <a:gd name="connsiteY69" fmla="*/ 361580 h 606580"/>
              <a:gd name="connsiteX70" fmla="*/ 69716 w 593384"/>
              <a:gd name="connsiteY70" fmla="*/ 326351 h 606580"/>
              <a:gd name="connsiteX71" fmla="*/ 59789 w 593384"/>
              <a:gd name="connsiteY71" fmla="*/ 322767 h 606580"/>
              <a:gd name="connsiteX72" fmla="*/ 59789 w 593384"/>
              <a:gd name="connsiteY72" fmla="*/ 280218 h 606580"/>
              <a:gd name="connsiteX73" fmla="*/ 96289 w 593384"/>
              <a:gd name="connsiteY73" fmla="*/ 293029 h 606580"/>
              <a:gd name="connsiteX74" fmla="*/ 140653 w 593384"/>
              <a:gd name="connsiteY74" fmla="*/ 328258 h 606580"/>
              <a:gd name="connsiteX75" fmla="*/ 157834 w 593384"/>
              <a:gd name="connsiteY75" fmla="*/ 349761 h 606580"/>
              <a:gd name="connsiteX76" fmla="*/ 163790 w 593384"/>
              <a:gd name="connsiteY76" fmla="*/ 372484 h 606580"/>
              <a:gd name="connsiteX77" fmla="*/ 163866 w 593384"/>
              <a:gd name="connsiteY77" fmla="*/ 372942 h 606580"/>
              <a:gd name="connsiteX78" fmla="*/ 359345 w 593384"/>
              <a:gd name="connsiteY78" fmla="*/ 372942 h 606580"/>
              <a:gd name="connsiteX79" fmla="*/ 359345 w 593384"/>
              <a:gd name="connsiteY79" fmla="*/ 361656 h 606580"/>
              <a:gd name="connsiteX80" fmla="*/ 364308 w 593384"/>
              <a:gd name="connsiteY80" fmla="*/ 337942 h 606580"/>
              <a:gd name="connsiteX81" fmla="*/ 377671 w 593384"/>
              <a:gd name="connsiteY81" fmla="*/ 319107 h 606580"/>
              <a:gd name="connsiteX82" fmla="*/ 418065 w 593384"/>
              <a:gd name="connsiteY82" fmla="*/ 303018 h 606580"/>
              <a:gd name="connsiteX83" fmla="*/ 454946 w 593384"/>
              <a:gd name="connsiteY83" fmla="*/ 316133 h 606580"/>
              <a:gd name="connsiteX84" fmla="*/ 571393 w 593384"/>
              <a:gd name="connsiteY84" fmla="*/ 410305 h 606580"/>
              <a:gd name="connsiteX85" fmla="*/ 575822 w 593384"/>
              <a:gd name="connsiteY85" fmla="*/ 414271 h 606580"/>
              <a:gd name="connsiteX86" fmla="*/ 575670 w 593384"/>
              <a:gd name="connsiteY86" fmla="*/ 494412 h 606580"/>
              <a:gd name="connsiteX87" fmla="*/ 571623 w 593384"/>
              <a:gd name="connsiteY87" fmla="*/ 498072 h 606580"/>
              <a:gd name="connsiteX88" fmla="*/ 456779 w 593384"/>
              <a:gd name="connsiteY88" fmla="*/ 592016 h 606580"/>
              <a:gd name="connsiteX89" fmla="*/ 419058 w 593384"/>
              <a:gd name="connsiteY89" fmla="*/ 605589 h 606580"/>
              <a:gd name="connsiteX90" fmla="*/ 377976 w 593384"/>
              <a:gd name="connsiteY90" fmla="*/ 589271 h 606580"/>
              <a:gd name="connsiteX91" fmla="*/ 364385 w 593384"/>
              <a:gd name="connsiteY91" fmla="*/ 570131 h 606580"/>
              <a:gd name="connsiteX92" fmla="*/ 359345 w 593384"/>
              <a:gd name="connsiteY92" fmla="*/ 545959 h 606580"/>
              <a:gd name="connsiteX93" fmla="*/ 359345 w 593384"/>
              <a:gd name="connsiteY93" fmla="*/ 535665 h 606580"/>
              <a:gd name="connsiteX94" fmla="*/ 59713 w 593384"/>
              <a:gd name="connsiteY94" fmla="*/ 535665 h 606580"/>
              <a:gd name="connsiteX95" fmla="*/ 1069 w 593384"/>
              <a:gd name="connsiteY95" fmla="*/ 477027 h 606580"/>
              <a:gd name="connsiteX96" fmla="*/ 1069 w 593384"/>
              <a:gd name="connsiteY96" fmla="*/ 338857 h 606580"/>
              <a:gd name="connsiteX97" fmla="*/ 6032 w 593384"/>
              <a:gd name="connsiteY97" fmla="*/ 315142 h 606580"/>
              <a:gd name="connsiteX98" fmla="*/ 19395 w 593384"/>
              <a:gd name="connsiteY98" fmla="*/ 296308 h 606580"/>
              <a:gd name="connsiteX99" fmla="*/ 59789 w 593384"/>
              <a:gd name="connsiteY99" fmla="*/ 280218 h 606580"/>
              <a:gd name="connsiteX100" fmla="*/ 59757 w 593384"/>
              <a:gd name="connsiteY100" fmla="*/ 279792 h 606580"/>
              <a:gd name="connsiteX101" fmla="*/ 18975 w 593384"/>
              <a:gd name="connsiteY101" fmla="*/ 295955 h 606580"/>
              <a:gd name="connsiteX102" fmla="*/ 5534 w 593384"/>
              <a:gd name="connsiteY102" fmla="*/ 315014 h 606580"/>
              <a:gd name="connsiteX103" fmla="*/ 494 w 593384"/>
              <a:gd name="connsiteY103" fmla="*/ 338877 h 606580"/>
              <a:gd name="connsiteX104" fmla="*/ 494 w 593384"/>
              <a:gd name="connsiteY104" fmla="*/ 477021 h 606580"/>
              <a:gd name="connsiteX105" fmla="*/ 59680 w 593384"/>
              <a:gd name="connsiteY105" fmla="*/ 536105 h 606580"/>
              <a:gd name="connsiteX106" fmla="*/ 358818 w 593384"/>
              <a:gd name="connsiteY106" fmla="*/ 536105 h 606580"/>
              <a:gd name="connsiteX107" fmla="*/ 358818 w 593384"/>
              <a:gd name="connsiteY107" fmla="*/ 545940 h 606580"/>
              <a:gd name="connsiteX108" fmla="*/ 363935 w 593384"/>
              <a:gd name="connsiteY108" fmla="*/ 570260 h 606580"/>
              <a:gd name="connsiteX109" fmla="*/ 377605 w 593384"/>
              <a:gd name="connsiteY109" fmla="*/ 589625 h 606580"/>
              <a:gd name="connsiteX110" fmla="*/ 419074 w 593384"/>
              <a:gd name="connsiteY110" fmla="*/ 606016 h 606580"/>
              <a:gd name="connsiteX111" fmla="*/ 457106 w 593384"/>
              <a:gd name="connsiteY111" fmla="*/ 592446 h 606580"/>
              <a:gd name="connsiteX112" fmla="*/ 571965 w 593384"/>
              <a:gd name="connsiteY112" fmla="*/ 498444 h 606580"/>
              <a:gd name="connsiteX113" fmla="*/ 576089 w 593384"/>
              <a:gd name="connsiteY113" fmla="*/ 494784 h 606580"/>
              <a:gd name="connsiteX114" fmla="*/ 576165 w 593384"/>
              <a:gd name="connsiteY114" fmla="*/ 413895 h 606580"/>
              <a:gd name="connsiteX115" fmla="*/ 571736 w 593384"/>
              <a:gd name="connsiteY115" fmla="*/ 409931 h 606580"/>
              <a:gd name="connsiteX116" fmla="*/ 455273 w 593384"/>
              <a:gd name="connsiteY116" fmla="*/ 315777 h 606580"/>
              <a:gd name="connsiteX117" fmla="*/ 418081 w 593384"/>
              <a:gd name="connsiteY117" fmla="*/ 302587 h 606580"/>
              <a:gd name="connsiteX118" fmla="*/ 377300 w 593384"/>
              <a:gd name="connsiteY118" fmla="*/ 318750 h 606580"/>
              <a:gd name="connsiteX119" fmla="*/ 363859 w 593384"/>
              <a:gd name="connsiteY119" fmla="*/ 337733 h 606580"/>
              <a:gd name="connsiteX120" fmla="*/ 358818 w 593384"/>
              <a:gd name="connsiteY120" fmla="*/ 361672 h 606580"/>
              <a:gd name="connsiteX121" fmla="*/ 358818 w 593384"/>
              <a:gd name="connsiteY121" fmla="*/ 372422 h 606580"/>
              <a:gd name="connsiteX122" fmla="*/ 164306 w 593384"/>
              <a:gd name="connsiteY122" fmla="*/ 372422 h 606580"/>
              <a:gd name="connsiteX123" fmla="*/ 158273 w 593384"/>
              <a:gd name="connsiteY123" fmla="*/ 349550 h 606580"/>
              <a:gd name="connsiteX124" fmla="*/ 140937 w 593384"/>
              <a:gd name="connsiteY124" fmla="*/ 327898 h 606580"/>
              <a:gd name="connsiteX125" fmla="*/ 96566 w 593384"/>
              <a:gd name="connsiteY125" fmla="*/ 292676 h 606580"/>
              <a:gd name="connsiteX126" fmla="*/ 59757 w 593384"/>
              <a:gd name="connsiteY126" fmla="*/ 279792 h 606580"/>
              <a:gd name="connsiteX127" fmla="*/ 59789 w 593384"/>
              <a:gd name="connsiteY127" fmla="*/ 279227 h 606580"/>
              <a:gd name="connsiteX128" fmla="*/ 96899 w 593384"/>
              <a:gd name="connsiteY128" fmla="*/ 292266 h 606580"/>
              <a:gd name="connsiteX129" fmla="*/ 141264 w 593384"/>
              <a:gd name="connsiteY129" fmla="*/ 327495 h 606580"/>
              <a:gd name="connsiteX130" fmla="*/ 158750 w 593384"/>
              <a:gd name="connsiteY130" fmla="*/ 349303 h 606580"/>
              <a:gd name="connsiteX131" fmla="*/ 164782 w 593384"/>
              <a:gd name="connsiteY131" fmla="*/ 371950 h 606580"/>
              <a:gd name="connsiteX132" fmla="*/ 358276 w 593384"/>
              <a:gd name="connsiteY132" fmla="*/ 371950 h 606580"/>
              <a:gd name="connsiteX133" fmla="*/ 358276 w 593384"/>
              <a:gd name="connsiteY133" fmla="*/ 361656 h 606580"/>
              <a:gd name="connsiteX134" fmla="*/ 363392 w 593384"/>
              <a:gd name="connsiteY134" fmla="*/ 337560 h 606580"/>
              <a:gd name="connsiteX135" fmla="*/ 376984 w 593384"/>
              <a:gd name="connsiteY135" fmla="*/ 318345 h 606580"/>
              <a:gd name="connsiteX136" fmla="*/ 418065 w 593384"/>
              <a:gd name="connsiteY136" fmla="*/ 302027 h 606580"/>
              <a:gd name="connsiteX137" fmla="*/ 455557 w 593384"/>
              <a:gd name="connsiteY137" fmla="*/ 315371 h 606580"/>
              <a:gd name="connsiteX138" fmla="*/ 572004 w 593384"/>
              <a:gd name="connsiteY138" fmla="*/ 409543 h 606580"/>
              <a:gd name="connsiteX139" fmla="*/ 576510 w 593384"/>
              <a:gd name="connsiteY139" fmla="*/ 413584 h 606580"/>
              <a:gd name="connsiteX140" fmla="*/ 576357 w 593384"/>
              <a:gd name="connsiteY140" fmla="*/ 495099 h 606580"/>
              <a:gd name="connsiteX141" fmla="*/ 572233 w 593384"/>
              <a:gd name="connsiteY141" fmla="*/ 498835 h 606580"/>
              <a:gd name="connsiteX142" fmla="*/ 457390 w 593384"/>
              <a:gd name="connsiteY142" fmla="*/ 592855 h 606580"/>
              <a:gd name="connsiteX143" fmla="*/ 419058 w 593384"/>
              <a:gd name="connsiteY143" fmla="*/ 606580 h 606580"/>
              <a:gd name="connsiteX144" fmla="*/ 377289 w 593384"/>
              <a:gd name="connsiteY144" fmla="*/ 589957 h 606580"/>
              <a:gd name="connsiteX145" fmla="*/ 363468 w 593384"/>
              <a:gd name="connsiteY145" fmla="*/ 570512 h 606580"/>
              <a:gd name="connsiteX146" fmla="*/ 358276 w 593384"/>
              <a:gd name="connsiteY146" fmla="*/ 545959 h 606580"/>
              <a:gd name="connsiteX147" fmla="*/ 358276 w 593384"/>
              <a:gd name="connsiteY147" fmla="*/ 536656 h 606580"/>
              <a:gd name="connsiteX148" fmla="*/ 59713 w 593384"/>
              <a:gd name="connsiteY148" fmla="*/ 536656 h 606580"/>
              <a:gd name="connsiteX149" fmla="*/ 0 w 593384"/>
              <a:gd name="connsiteY149" fmla="*/ 477027 h 606580"/>
              <a:gd name="connsiteX150" fmla="*/ 0 w 593384"/>
              <a:gd name="connsiteY150" fmla="*/ 338857 h 606580"/>
              <a:gd name="connsiteX151" fmla="*/ 5116 w 593384"/>
              <a:gd name="connsiteY151" fmla="*/ 314761 h 606580"/>
              <a:gd name="connsiteX152" fmla="*/ 18632 w 593384"/>
              <a:gd name="connsiteY152" fmla="*/ 295621 h 606580"/>
              <a:gd name="connsiteX153" fmla="*/ 59789 w 593384"/>
              <a:gd name="connsiteY153" fmla="*/ 279227 h 606580"/>
              <a:gd name="connsiteX154" fmla="*/ 174327 w 593384"/>
              <a:gd name="connsiteY154" fmla="*/ 44608 h 606580"/>
              <a:gd name="connsiteX155" fmla="*/ 164247 w 593384"/>
              <a:gd name="connsiteY155" fmla="*/ 48192 h 606580"/>
              <a:gd name="connsiteX156" fmla="*/ 49403 w 593384"/>
              <a:gd name="connsiteY156" fmla="*/ 142211 h 606580"/>
              <a:gd name="connsiteX157" fmla="*/ 48487 w 593384"/>
              <a:gd name="connsiteY157" fmla="*/ 142974 h 606580"/>
              <a:gd name="connsiteX158" fmla="*/ 48487 w 593384"/>
              <a:gd name="connsiteY158" fmla="*/ 161580 h 606580"/>
              <a:gd name="connsiteX159" fmla="*/ 49480 w 593384"/>
              <a:gd name="connsiteY159" fmla="*/ 162418 h 606580"/>
              <a:gd name="connsiteX160" fmla="*/ 165851 w 593384"/>
              <a:gd name="connsiteY160" fmla="*/ 256590 h 606580"/>
              <a:gd name="connsiteX161" fmla="*/ 175319 w 593384"/>
              <a:gd name="connsiteY161" fmla="*/ 259946 h 606580"/>
              <a:gd name="connsiteX162" fmla="*/ 190438 w 593384"/>
              <a:gd name="connsiteY162" fmla="*/ 244924 h 606580"/>
              <a:gd name="connsiteX163" fmla="*/ 190438 w 593384"/>
              <a:gd name="connsiteY163" fmla="*/ 206111 h 606580"/>
              <a:gd name="connsiteX164" fmla="*/ 206550 w 593384"/>
              <a:gd name="connsiteY164" fmla="*/ 190098 h 606580"/>
              <a:gd name="connsiteX165" fmla="*/ 456931 w 593384"/>
              <a:gd name="connsiteY165" fmla="*/ 190098 h 606580"/>
              <a:gd name="connsiteX166" fmla="*/ 473042 w 593384"/>
              <a:gd name="connsiteY166" fmla="*/ 206111 h 606580"/>
              <a:gd name="connsiteX167" fmla="*/ 473042 w 593384"/>
              <a:gd name="connsiteY167" fmla="*/ 229978 h 606580"/>
              <a:gd name="connsiteX168" fmla="*/ 479915 w 593384"/>
              <a:gd name="connsiteY168" fmla="*/ 244238 h 606580"/>
              <a:gd name="connsiteX169" fmla="*/ 524279 w 593384"/>
              <a:gd name="connsiteY169" fmla="*/ 279466 h 606580"/>
              <a:gd name="connsiteX170" fmla="*/ 533595 w 593384"/>
              <a:gd name="connsiteY170" fmla="*/ 282745 h 606580"/>
              <a:gd name="connsiteX171" fmla="*/ 548714 w 593384"/>
              <a:gd name="connsiteY171" fmla="*/ 267723 h 606580"/>
              <a:gd name="connsiteX172" fmla="*/ 548714 w 593384"/>
              <a:gd name="connsiteY172" fmla="*/ 129553 h 606580"/>
              <a:gd name="connsiteX173" fmla="*/ 533671 w 593384"/>
              <a:gd name="connsiteY173" fmla="*/ 114532 h 606580"/>
              <a:gd name="connsiteX174" fmla="*/ 206550 w 593384"/>
              <a:gd name="connsiteY174" fmla="*/ 114532 h 606580"/>
              <a:gd name="connsiteX175" fmla="*/ 190438 w 593384"/>
              <a:gd name="connsiteY175" fmla="*/ 98442 h 606580"/>
              <a:gd name="connsiteX176" fmla="*/ 190438 w 593384"/>
              <a:gd name="connsiteY176" fmla="*/ 60621 h 606580"/>
              <a:gd name="connsiteX177" fmla="*/ 174327 w 593384"/>
              <a:gd name="connsiteY177" fmla="*/ 44608 h 606580"/>
              <a:gd name="connsiteX178" fmla="*/ 174289 w 593384"/>
              <a:gd name="connsiteY178" fmla="*/ 44097 h 606580"/>
              <a:gd name="connsiteX179" fmla="*/ 190936 w 593384"/>
              <a:gd name="connsiteY179" fmla="*/ 60641 h 606580"/>
              <a:gd name="connsiteX180" fmla="*/ 190936 w 593384"/>
              <a:gd name="connsiteY180" fmla="*/ 98455 h 606580"/>
              <a:gd name="connsiteX181" fmla="*/ 206513 w 593384"/>
              <a:gd name="connsiteY181" fmla="*/ 114008 h 606580"/>
              <a:gd name="connsiteX182" fmla="*/ 533641 w 593384"/>
              <a:gd name="connsiteY182" fmla="*/ 114008 h 606580"/>
              <a:gd name="connsiteX183" fmla="*/ 549218 w 593384"/>
              <a:gd name="connsiteY183" fmla="*/ 129560 h 606580"/>
              <a:gd name="connsiteX184" fmla="*/ 549218 w 593384"/>
              <a:gd name="connsiteY184" fmla="*/ 267704 h 606580"/>
              <a:gd name="connsiteX185" fmla="*/ 533564 w 593384"/>
              <a:gd name="connsiteY185" fmla="*/ 283257 h 606580"/>
              <a:gd name="connsiteX186" fmla="*/ 523943 w 593384"/>
              <a:gd name="connsiteY186" fmla="*/ 279826 h 606580"/>
              <a:gd name="connsiteX187" fmla="*/ 479578 w 593384"/>
              <a:gd name="connsiteY187" fmla="*/ 244604 h 606580"/>
              <a:gd name="connsiteX188" fmla="*/ 472476 w 593384"/>
              <a:gd name="connsiteY188" fmla="*/ 229966 h 606580"/>
              <a:gd name="connsiteX189" fmla="*/ 472476 w 593384"/>
              <a:gd name="connsiteY189" fmla="*/ 206104 h 606580"/>
              <a:gd name="connsiteX190" fmla="*/ 456899 w 593384"/>
              <a:gd name="connsiteY190" fmla="*/ 190551 h 606580"/>
              <a:gd name="connsiteX191" fmla="*/ 206513 w 593384"/>
              <a:gd name="connsiteY191" fmla="*/ 190551 h 606580"/>
              <a:gd name="connsiteX192" fmla="*/ 190936 w 593384"/>
              <a:gd name="connsiteY192" fmla="*/ 206104 h 606580"/>
              <a:gd name="connsiteX193" fmla="*/ 190936 w 593384"/>
              <a:gd name="connsiteY193" fmla="*/ 244909 h 606580"/>
              <a:gd name="connsiteX194" fmla="*/ 175282 w 593384"/>
              <a:gd name="connsiteY194" fmla="*/ 260462 h 606580"/>
              <a:gd name="connsiteX195" fmla="*/ 165508 w 593384"/>
              <a:gd name="connsiteY195" fmla="*/ 256955 h 606580"/>
              <a:gd name="connsiteX196" fmla="*/ 49058 w 593384"/>
              <a:gd name="connsiteY196" fmla="*/ 162800 h 606580"/>
              <a:gd name="connsiteX197" fmla="*/ 48066 w 593384"/>
              <a:gd name="connsiteY197" fmla="*/ 161885 h 606580"/>
              <a:gd name="connsiteX198" fmla="*/ 48142 w 593384"/>
              <a:gd name="connsiteY198" fmla="*/ 142673 h 606580"/>
              <a:gd name="connsiteX199" fmla="*/ 49058 w 593384"/>
              <a:gd name="connsiteY199" fmla="*/ 141835 h 606580"/>
              <a:gd name="connsiteX200" fmla="*/ 163904 w 593384"/>
              <a:gd name="connsiteY200" fmla="*/ 47833 h 606580"/>
              <a:gd name="connsiteX201" fmla="*/ 174289 w 593384"/>
              <a:gd name="connsiteY201" fmla="*/ 44097 h 606580"/>
              <a:gd name="connsiteX202" fmla="*/ 174327 w 593384"/>
              <a:gd name="connsiteY202" fmla="*/ 43540 h 606580"/>
              <a:gd name="connsiteX203" fmla="*/ 163636 w 593384"/>
              <a:gd name="connsiteY203" fmla="*/ 47429 h 606580"/>
              <a:gd name="connsiteX204" fmla="*/ 48793 w 593384"/>
              <a:gd name="connsiteY204" fmla="*/ 141449 h 606580"/>
              <a:gd name="connsiteX205" fmla="*/ 47800 w 593384"/>
              <a:gd name="connsiteY205" fmla="*/ 142288 h 606580"/>
              <a:gd name="connsiteX206" fmla="*/ 47800 w 593384"/>
              <a:gd name="connsiteY206" fmla="*/ 162266 h 606580"/>
              <a:gd name="connsiteX207" fmla="*/ 48793 w 593384"/>
              <a:gd name="connsiteY207" fmla="*/ 163181 h 606580"/>
              <a:gd name="connsiteX208" fmla="*/ 165240 w 593384"/>
              <a:gd name="connsiteY208" fmla="*/ 257353 h 606580"/>
              <a:gd name="connsiteX209" fmla="*/ 175319 w 593384"/>
              <a:gd name="connsiteY209" fmla="*/ 261013 h 606580"/>
              <a:gd name="connsiteX210" fmla="*/ 191431 w 593384"/>
              <a:gd name="connsiteY210" fmla="*/ 244924 h 606580"/>
              <a:gd name="connsiteX211" fmla="*/ 191431 w 593384"/>
              <a:gd name="connsiteY211" fmla="*/ 206111 h 606580"/>
              <a:gd name="connsiteX212" fmla="*/ 206550 w 593384"/>
              <a:gd name="connsiteY212" fmla="*/ 191089 h 606580"/>
              <a:gd name="connsiteX213" fmla="*/ 456931 w 593384"/>
              <a:gd name="connsiteY213" fmla="*/ 191089 h 606580"/>
              <a:gd name="connsiteX214" fmla="*/ 472050 w 593384"/>
              <a:gd name="connsiteY214" fmla="*/ 206111 h 606580"/>
              <a:gd name="connsiteX215" fmla="*/ 472050 w 593384"/>
              <a:gd name="connsiteY215" fmla="*/ 229978 h 606580"/>
              <a:gd name="connsiteX216" fmla="*/ 479304 w 593384"/>
              <a:gd name="connsiteY216" fmla="*/ 245000 h 606580"/>
              <a:gd name="connsiteX217" fmla="*/ 523668 w 593384"/>
              <a:gd name="connsiteY217" fmla="*/ 280229 h 606580"/>
              <a:gd name="connsiteX218" fmla="*/ 533595 w 593384"/>
              <a:gd name="connsiteY218" fmla="*/ 283813 h 606580"/>
              <a:gd name="connsiteX219" fmla="*/ 549707 w 593384"/>
              <a:gd name="connsiteY219" fmla="*/ 267723 h 606580"/>
              <a:gd name="connsiteX220" fmla="*/ 549707 w 593384"/>
              <a:gd name="connsiteY220" fmla="*/ 129553 h 606580"/>
              <a:gd name="connsiteX221" fmla="*/ 533671 w 593384"/>
              <a:gd name="connsiteY221" fmla="*/ 113464 h 606580"/>
              <a:gd name="connsiteX222" fmla="*/ 206550 w 593384"/>
              <a:gd name="connsiteY222" fmla="*/ 113464 h 606580"/>
              <a:gd name="connsiteX223" fmla="*/ 191431 w 593384"/>
              <a:gd name="connsiteY223" fmla="*/ 98442 h 606580"/>
              <a:gd name="connsiteX224" fmla="*/ 191431 w 593384"/>
              <a:gd name="connsiteY224" fmla="*/ 60621 h 606580"/>
              <a:gd name="connsiteX225" fmla="*/ 174327 w 593384"/>
              <a:gd name="connsiteY225" fmla="*/ 43540 h 606580"/>
              <a:gd name="connsiteX226" fmla="*/ 174327 w 593384"/>
              <a:gd name="connsiteY226" fmla="*/ 991 h 606580"/>
              <a:gd name="connsiteX227" fmla="*/ 215408 w 593384"/>
              <a:gd name="connsiteY227" fmla="*/ 17309 h 606580"/>
              <a:gd name="connsiteX228" fmla="*/ 228999 w 593384"/>
              <a:gd name="connsiteY228" fmla="*/ 36449 h 606580"/>
              <a:gd name="connsiteX229" fmla="*/ 234039 w 593384"/>
              <a:gd name="connsiteY229" fmla="*/ 60621 h 606580"/>
              <a:gd name="connsiteX230" fmla="*/ 234039 w 593384"/>
              <a:gd name="connsiteY230" fmla="*/ 70915 h 606580"/>
              <a:gd name="connsiteX231" fmla="*/ 533671 w 593384"/>
              <a:gd name="connsiteY231" fmla="*/ 70915 h 606580"/>
              <a:gd name="connsiteX232" fmla="*/ 592315 w 593384"/>
              <a:gd name="connsiteY232" fmla="*/ 129553 h 606580"/>
              <a:gd name="connsiteX233" fmla="*/ 592315 w 593384"/>
              <a:gd name="connsiteY233" fmla="*/ 267723 h 606580"/>
              <a:gd name="connsiteX234" fmla="*/ 587352 w 593384"/>
              <a:gd name="connsiteY234" fmla="*/ 291438 h 606580"/>
              <a:gd name="connsiteX235" fmla="*/ 573989 w 593384"/>
              <a:gd name="connsiteY235" fmla="*/ 310272 h 606580"/>
              <a:gd name="connsiteX236" fmla="*/ 533595 w 593384"/>
              <a:gd name="connsiteY236" fmla="*/ 326285 h 606580"/>
              <a:gd name="connsiteX237" fmla="*/ 497095 w 593384"/>
              <a:gd name="connsiteY237" fmla="*/ 313551 h 606580"/>
              <a:gd name="connsiteX238" fmla="*/ 452731 w 593384"/>
              <a:gd name="connsiteY238" fmla="*/ 278323 h 606580"/>
              <a:gd name="connsiteX239" fmla="*/ 435550 w 593384"/>
              <a:gd name="connsiteY239" fmla="*/ 256819 h 606580"/>
              <a:gd name="connsiteX240" fmla="*/ 429594 w 593384"/>
              <a:gd name="connsiteY240" fmla="*/ 234096 h 606580"/>
              <a:gd name="connsiteX241" fmla="*/ 429518 w 593384"/>
              <a:gd name="connsiteY241" fmla="*/ 233638 h 606580"/>
              <a:gd name="connsiteX242" fmla="*/ 234039 w 593384"/>
              <a:gd name="connsiteY242" fmla="*/ 233638 h 606580"/>
              <a:gd name="connsiteX243" fmla="*/ 234039 w 593384"/>
              <a:gd name="connsiteY243" fmla="*/ 244924 h 606580"/>
              <a:gd name="connsiteX244" fmla="*/ 229076 w 593384"/>
              <a:gd name="connsiteY244" fmla="*/ 268638 h 606580"/>
              <a:gd name="connsiteX245" fmla="*/ 215713 w 593384"/>
              <a:gd name="connsiteY245" fmla="*/ 287473 h 606580"/>
              <a:gd name="connsiteX246" fmla="*/ 175319 w 593384"/>
              <a:gd name="connsiteY246" fmla="*/ 303562 h 606580"/>
              <a:gd name="connsiteX247" fmla="*/ 138438 w 593384"/>
              <a:gd name="connsiteY247" fmla="*/ 290447 h 606580"/>
              <a:gd name="connsiteX248" fmla="*/ 21991 w 593384"/>
              <a:gd name="connsiteY248" fmla="*/ 196275 h 606580"/>
              <a:gd name="connsiteX249" fmla="*/ 17562 w 593384"/>
              <a:gd name="connsiteY249" fmla="*/ 192309 h 606580"/>
              <a:gd name="connsiteX250" fmla="*/ 17714 w 593384"/>
              <a:gd name="connsiteY250" fmla="*/ 112168 h 606580"/>
              <a:gd name="connsiteX251" fmla="*/ 21762 w 593384"/>
              <a:gd name="connsiteY251" fmla="*/ 108508 h 606580"/>
              <a:gd name="connsiteX252" fmla="*/ 136605 w 593384"/>
              <a:gd name="connsiteY252" fmla="*/ 14564 h 606580"/>
              <a:gd name="connsiteX253" fmla="*/ 174327 w 593384"/>
              <a:gd name="connsiteY253" fmla="*/ 991 h 606580"/>
              <a:gd name="connsiteX254" fmla="*/ 174289 w 593384"/>
              <a:gd name="connsiteY254" fmla="*/ 565 h 606580"/>
              <a:gd name="connsiteX255" fmla="*/ 136262 w 593384"/>
              <a:gd name="connsiteY255" fmla="*/ 14135 h 606580"/>
              <a:gd name="connsiteX256" fmla="*/ 21416 w 593384"/>
              <a:gd name="connsiteY256" fmla="*/ 108137 h 606580"/>
              <a:gd name="connsiteX257" fmla="*/ 17293 w 593384"/>
              <a:gd name="connsiteY257" fmla="*/ 111797 h 606580"/>
              <a:gd name="connsiteX258" fmla="*/ 17216 w 593384"/>
              <a:gd name="connsiteY258" fmla="*/ 192686 h 606580"/>
              <a:gd name="connsiteX259" fmla="*/ 21645 w 593384"/>
              <a:gd name="connsiteY259" fmla="*/ 196650 h 606580"/>
              <a:gd name="connsiteX260" fmla="*/ 138095 w 593384"/>
              <a:gd name="connsiteY260" fmla="*/ 290805 h 606580"/>
              <a:gd name="connsiteX261" fmla="*/ 175282 w 593384"/>
              <a:gd name="connsiteY261" fmla="*/ 303994 h 606580"/>
              <a:gd name="connsiteX262" fmla="*/ 216058 w 593384"/>
              <a:gd name="connsiteY262" fmla="*/ 287831 h 606580"/>
              <a:gd name="connsiteX263" fmla="*/ 229498 w 593384"/>
              <a:gd name="connsiteY263" fmla="*/ 268848 h 606580"/>
              <a:gd name="connsiteX264" fmla="*/ 234538 w 593384"/>
              <a:gd name="connsiteY264" fmla="*/ 244909 h 606580"/>
              <a:gd name="connsiteX265" fmla="*/ 234538 w 593384"/>
              <a:gd name="connsiteY265" fmla="*/ 234159 h 606580"/>
              <a:gd name="connsiteX266" fmla="*/ 429027 w 593384"/>
              <a:gd name="connsiteY266" fmla="*/ 234159 h 606580"/>
              <a:gd name="connsiteX267" fmla="*/ 435060 w 593384"/>
              <a:gd name="connsiteY267" fmla="*/ 257031 h 606580"/>
              <a:gd name="connsiteX268" fmla="*/ 452393 w 593384"/>
              <a:gd name="connsiteY268" fmla="*/ 278683 h 606580"/>
              <a:gd name="connsiteX269" fmla="*/ 496759 w 593384"/>
              <a:gd name="connsiteY269" fmla="*/ 313905 h 606580"/>
              <a:gd name="connsiteX270" fmla="*/ 533564 w 593384"/>
              <a:gd name="connsiteY270" fmla="*/ 326789 h 606580"/>
              <a:gd name="connsiteX271" fmla="*/ 574341 w 593384"/>
              <a:gd name="connsiteY271" fmla="*/ 310550 h 606580"/>
              <a:gd name="connsiteX272" fmla="*/ 587780 w 593384"/>
              <a:gd name="connsiteY272" fmla="*/ 291567 h 606580"/>
              <a:gd name="connsiteX273" fmla="*/ 592820 w 593384"/>
              <a:gd name="connsiteY273" fmla="*/ 267704 h 606580"/>
              <a:gd name="connsiteX274" fmla="*/ 592820 w 593384"/>
              <a:gd name="connsiteY274" fmla="*/ 129560 h 606580"/>
              <a:gd name="connsiteX275" fmla="*/ 533641 w 593384"/>
              <a:gd name="connsiteY275" fmla="*/ 70476 h 606580"/>
              <a:gd name="connsiteX276" fmla="*/ 234538 w 593384"/>
              <a:gd name="connsiteY276" fmla="*/ 70476 h 606580"/>
              <a:gd name="connsiteX277" fmla="*/ 234538 w 593384"/>
              <a:gd name="connsiteY277" fmla="*/ 60641 h 606580"/>
              <a:gd name="connsiteX278" fmla="*/ 229421 w 593384"/>
              <a:gd name="connsiteY278" fmla="*/ 36321 h 606580"/>
              <a:gd name="connsiteX279" fmla="*/ 215753 w 593384"/>
              <a:gd name="connsiteY279" fmla="*/ 16956 h 606580"/>
              <a:gd name="connsiteX280" fmla="*/ 174289 w 593384"/>
              <a:gd name="connsiteY280" fmla="*/ 565 h 606580"/>
              <a:gd name="connsiteX281" fmla="*/ 174327 w 593384"/>
              <a:gd name="connsiteY281" fmla="*/ 0 h 606580"/>
              <a:gd name="connsiteX282" fmla="*/ 216095 w 593384"/>
              <a:gd name="connsiteY282" fmla="*/ 16623 h 606580"/>
              <a:gd name="connsiteX283" fmla="*/ 229916 w 593384"/>
              <a:gd name="connsiteY283" fmla="*/ 36068 h 606580"/>
              <a:gd name="connsiteX284" fmla="*/ 235108 w 593384"/>
              <a:gd name="connsiteY284" fmla="*/ 60621 h 606580"/>
              <a:gd name="connsiteX285" fmla="*/ 235108 w 593384"/>
              <a:gd name="connsiteY285" fmla="*/ 69924 h 606580"/>
              <a:gd name="connsiteX286" fmla="*/ 533671 w 593384"/>
              <a:gd name="connsiteY286" fmla="*/ 69924 h 606580"/>
              <a:gd name="connsiteX287" fmla="*/ 593384 w 593384"/>
              <a:gd name="connsiteY287" fmla="*/ 129553 h 606580"/>
              <a:gd name="connsiteX288" fmla="*/ 593384 w 593384"/>
              <a:gd name="connsiteY288" fmla="*/ 267723 h 606580"/>
              <a:gd name="connsiteX289" fmla="*/ 588268 w 593384"/>
              <a:gd name="connsiteY289" fmla="*/ 291819 h 606580"/>
              <a:gd name="connsiteX290" fmla="*/ 574752 w 593384"/>
              <a:gd name="connsiteY290" fmla="*/ 310959 h 606580"/>
              <a:gd name="connsiteX291" fmla="*/ 533595 w 593384"/>
              <a:gd name="connsiteY291" fmla="*/ 327353 h 606580"/>
              <a:gd name="connsiteX292" fmla="*/ 496485 w 593384"/>
              <a:gd name="connsiteY292" fmla="*/ 314314 h 606580"/>
              <a:gd name="connsiteX293" fmla="*/ 452120 w 593384"/>
              <a:gd name="connsiteY293" fmla="*/ 279085 h 606580"/>
              <a:gd name="connsiteX294" fmla="*/ 434634 w 593384"/>
              <a:gd name="connsiteY294" fmla="*/ 257277 h 606580"/>
              <a:gd name="connsiteX295" fmla="*/ 428602 w 593384"/>
              <a:gd name="connsiteY295" fmla="*/ 234630 h 606580"/>
              <a:gd name="connsiteX296" fmla="*/ 235108 w 593384"/>
              <a:gd name="connsiteY296" fmla="*/ 234630 h 606580"/>
              <a:gd name="connsiteX297" fmla="*/ 235108 w 593384"/>
              <a:gd name="connsiteY297" fmla="*/ 244924 h 606580"/>
              <a:gd name="connsiteX298" fmla="*/ 229992 w 593384"/>
              <a:gd name="connsiteY298" fmla="*/ 269020 h 606580"/>
              <a:gd name="connsiteX299" fmla="*/ 216400 w 593384"/>
              <a:gd name="connsiteY299" fmla="*/ 288235 h 606580"/>
              <a:gd name="connsiteX300" fmla="*/ 175319 w 593384"/>
              <a:gd name="connsiteY300" fmla="*/ 304553 h 606580"/>
              <a:gd name="connsiteX301" fmla="*/ 137827 w 593384"/>
              <a:gd name="connsiteY301" fmla="*/ 291209 h 606580"/>
              <a:gd name="connsiteX302" fmla="*/ 21380 w 593384"/>
              <a:gd name="connsiteY302" fmla="*/ 197037 h 606580"/>
              <a:gd name="connsiteX303" fmla="*/ 16875 w 593384"/>
              <a:gd name="connsiteY303" fmla="*/ 192996 h 606580"/>
              <a:gd name="connsiteX304" fmla="*/ 17027 w 593384"/>
              <a:gd name="connsiteY304" fmla="*/ 111405 h 606580"/>
              <a:gd name="connsiteX305" fmla="*/ 21151 w 593384"/>
              <a:gd name="connsiteY305" fmla="*/ 107745 h 606580"/>
              <a:gd name="connsiteX306" fmla="*/ 135994 w 593384"/>
              <a:gd name="connsiteY306" fmla="*/ 13725 h 606580"/>
              <a:gd name="connsiteX307" fmla="*/ 174327 w 593384"/>
              <a:gd name="connsiteY307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</a:cxnLst>
            <a:rect l="l" t="t" r="r" b="b"/>
            <a:pathLst>
              <a:path w="593384" h="606580">
                <a:moveTo>
                  <a:pt x="59789" y="323835"/>
                </a:moveTo>
                <a:cubicBezTo>
                  <a:pt x="52535" y="323835"/>
                  <a:pt x="44670" y="329554"/>
                  <a:pt x="44670" y="338857"/>
                </a:cubicBezTo>
                <a:lnTo>
                  <a:pt x="44670" y="477027"/>
                </a:lnTo>
                <a:cubicBezTo>
                  <a:pt x="44670" y="485338"/>
                  <a:pt x="51390" y="492048"/>
                  <a:pt x="59713" y="492048"/>
                </a:cubicBezTo>
                <a:lnTo>
                  <a:pt x="386834" y="492048"/>
                </a:lnTo>
                <a:cubicBezTo>
                  <a:pt x="395692" y="492048"/>
                  <a:pt x="402946" y="499292"/>
                  <a:pt x="402946" y="508138"/>
                </a:cubicBezTo>
                <a:lnTo>
                  <a:pt x="402946" y="545959"/>
                </a:lnTo>
                <a:cubicBezTo>
                  <a:pt x="402946" y="555872"/>
                  <a:pt x="411269" y="561972"/>
                  <a:pt x="419058" y="561972"/>
                </a:cubicBezTo>
                <a:cubicBezTo>
                  <a:pt x="422723" y="561972"/>
                  <a:pt x="426159" y="560752"/>
                  <a:pt x="429137" y="558388"/>
                </a:cubicBezTo>
                <a:lnTo>
                  <a:pt x="543981" y="464369"/>
                </a:lnTo>
                <a:cubicBezTo>
                  <a:pt x="544286" y="464140"/>
                  <a:pt x="544592" y="463835"/>
                  <a:pt x="544897" y="463606"/>
                </a:cubicBezTo>
                <a:cubicBezTo>
                  <a:pt x="550013" y="458497"/>
                  <a:pt x="550013" y="450109"/>
                  <a:pt x="544897" y="445000"/>
                </a:cubicBezTo>
                <a:cubicBezTo>
                  <a:pt x="544592" y="444695"/>
                  <a:pt x="544210" y="444390"/>
                  <a:pt x="543904" y="444162"/>
                </a:cubicBezTo>
                <a:lnTo>
                  <a:pt x="427533" y="349990"/>
                </a:lnTo>
                <a:cubicBezTo>
                  <a:pt x="424784" y="347778"/>
                  <a:pt x="421501" y="346634"/>
                  <a:pt x="418065" y="346634"/>
                </a:cubicBezTo>
                <a:cubicBezTo>
                  <a:pt x="410811" y="346634"/>
                  <a:pt x="402946" y="352353"/>
                  <a:pt x="402946" y="361656"/>
                </a:cubicBezTo>
                <a:lnTo>
                  <a:pt x="402946" y="400469"/>
                </a:lnTo>
                <a:cubicBezTo>
                  <a:pt x="402946" y="409314"/>
                  <a:pt x="395692" y="416482"/>
                  <a:pt x="386834" y="416482"/>
                </a:cubicBezTo>
                <a:lnTo>
                  <a:pt x="136453" y="416482"/>
                </a:lnTo>
                <a:cubicBezTo>
                  <a:pt x="127519" y="416482"/>
                  <a:pt x="120342" y="409314"/>
                  <a:pt x="120342" y="400469"/>
                </a:cubicBezTo>
                <a:lnTo>
                  <a:pt x="120342" y="376602"/>
                </a:lnTo>
                <a:cubicBezTo>
                  <a:pt x="120342" y="371035"/>
                  <a:pt x="117822" y="365850"/>
                  <a:pt x="113469" y="362342"/>
                </a:cubicBezTo>
                <a:lnTo>
                  <a:pt x="69105" y="327114"/>
                </a:lnTo>
                <a:cubicBezTo>
                  <a:pt x="66356" y="324979"/>
                  <a:pt x="63149" y="323835"/>
                  <a:pt x="59789" y="323835"/>
                </a:cubicBezTo>
                <a:close/>
                <a:moveTo>
                  <a:pt x="59757" y="323324"/>
                </a:moveTo>
                <a:cubicBezTo>
                  <a:pt x="63040" y="323324"/>
                  <a:pt x="66401" y="324391"/>
                  <a:pt x="69379" y="326755"/>
                </a:cubicBezTo>
                <a:lnTo>
                  <a:pt x="113750" y="361977"/>
                </a:lnTo>
                <a:cubicBezTo>
                  <a:pt x="118255" y="365484"/>
                  <a:pt x="120852" y="370897"/>
                  <a:pt x="120852" y="376615"/>
                </a:cubicBezTo>
                <a:lnTo>
                  <a:pt x="120852" y="400477"/>
                </a:lnTo>
                <a:cubicBezTo>
                  <a:pt x="120852" y="409016"/>
                  <a:pt x="127802" y="416030"/>
                  <a:pt x="136431" y="416030"/>
                </a:cubicBezTo>
                <a:lnTo>
                  <a:pt x="386846" y="416030"/>
                </a:lnTo>
                <a:cubicBezTo>
                  <a:pt x="395476" y="416030"/>
                  <a:pt x="402425" y="409016"/>
                  <a:pt x="402425" y="400477"/>
                </a:cubicBezTo>
                <a:lnTo>
                  <a:pt x="402425" y="361672"/>
                </a:lnTo>
                <a:cubicBezTo>
                  <a:pt x="402425" y="352447"/>
                  <a:pt x="410062" y="346119"/>
                  <a:pt x="418081" y="346119"/>
                </a:cubicBezTo>
                <a:cubicBezTo>
                  <a:pt x="421441" y="346119"/>
                  <a:pt x="424878" y="347187"/>
                  <a:pt x="427856" y="349626"/>
                </a:cubicBezTo>
                <a:lnTo>
                  <a:pt x="544319" y="443781"/>
                </a:lnTo>
                <a:cubicBezTo>
                  <a:pt x="544625" y="444086"/>
                  <a:pt x="545007" y="444314"/>
                  <a:pt x="545312" y="444696"/>
                </a:cubicBezTo>
                <a:cubicBezTo>
                  <a:pt x="550582" y="449956"/>
                  <a:pt x="550582" y="458647"/>
                  <a:pt x="545236" y="463908"/>
                </a:cubicBezTo>
                <a:cubicBezTo>
                  <a:pt x="544930" y="464213"/>
                  <a:pt x="544625" y="464518"/>
                  <a:pt x="544319" y="464746"/>
                </a:cubicBezTo>
                <a:lnTo>
                  <a:pt x="429460" y="558748"/>
                </a:lnTo>
                <a:cubicBezTo>
                  <a:pt x="426252" y="561340"/>
                  <a:pt x="422587" y="562484"/>
                  <a:pt x="419074" y="562484"/>
                </a:cubicBezTo>
                <a:cubicBezTo>
                  <a:pt x="410520" y="562484"/>
                  <a:pt x="402425" y="555775"/>
                  <a:pt x="402425" y="545940"/>
                </a:cubicBezTo>
                <a:lnTo>
                  <a:pt x="402425" y="508126"/>
                </a:lnTo>
                <a:cubicBezTo>
                  <a:pt x="402425" y="499511"/>
                  <a:pt x="395476" y="492573"/>
                  <a:pt x="386846" y="492573"/>
                </a:cubicBezTo>
                <a:lnTo>
                  <a:pt x="59680" y="492573"/>
                </a:lnTo>
                <a:cubicBezTo>
                  <a:pt x="51127" y="492573"/>
                  <a:pt x="44101" y="485636"/>
                  <a:pt x="44101" y="477021"/>
                </a:cubicBezTo>
                <a:lnTo>
                  <a:pt x="44101" y="338877"/>
                </a:lnTo>
                <a:cubicBezTo>
                  <a:pt x="44101" y="329652"/>
                  <a:pt x="51738" y="323324"/>
                  <a:pt x="59757" y="323324"/>
                </a:cubicBezTo>
                <a:close/>
                <a:moveTo>
                  <a:pt x="59789" y="322767"/>
                </a:moveTo>
                <a:cubicBezTo>
                  <a:pt x="52000" y="322767"/>
                  <a:pt x="43677" y="328944"/>
                  <a:pt x="43677" y="338857"/>
                </a:cubicBezTo>
                <a:lnTo>
                  <a:pt x="43677" y="477027"/>
                </a:lnTo>
                <a:cubicBezTo>
                  <a:pt x="43677" y="485872"/>
                  <a:pt x="50855" y="493116"/>
                  <a:pt x="59713" y="493116"/>
                </a:cubicBezTo>
                <a:lnTo>
                  <a:pt x="386834" y="493116"/>
                </a:lnTo>
                <a:cubicBezTo>
                  <a:pt x="395157" y="493116"/>
                  <a:pt x="401953" y="499826"/>
                  <a:pt x="401953" y="508138"/>
                </a:cubicBezTo>
                <a:lnTo>
                  <a:pt x="401953" y="545959"/>
                </a:lnTo>
                <a:cubicBezTo>
                  <a:pt x="401953" y="556482"/>
                  <a:pt x="410811" y="563040"/>
                  <a:pt x="419058" y="563040"/>
                </a:cubicBezTo>
                <a:cubicBezTo>
                  <a:pt x="422952" y="563040"/>
                  <a:pt x="426617" y="561667"/>
                  <a:pt x="429748" y="559151"/>
                </a:cubicBezTo>
                <a:lnTo>
                  <a:pt x="544592" y="465131"/>
                </a:lnTo>
                <a:cubicBezTo>
                  <a:pt x="544973" y="464902"/>
                  <a:pt x="545279" y="464597"/>
                  <a:pt x="545584" y="464292"/>
                </a:cubicBezTo>
                <a:cubicBezTo>
                  <a:pt x="551082" y="458802"/>
                  <a:pt x="551082" y="449804"/>
                  <a:pt x="545584" y="444314"/>
                </a:cubicBezTo>
                <a:cubicBezTo>
                  <a:pt x="545279" y="443933"/>
                  <a:pt x="544897" y="443628"/>
                  <a:pt x="544592" y="443399"/>
                </a:cubicBezTo>
                <a:lnTo>
                  <a:pt x="428144" y="349227"/>
                </a:lnTo>
                <a:cubicBezTo>
                  <a:pt x="425243" y="346863"/>
                  <a:pt x="421730" y="345567"/>
                  <a:pt x="418065" y="345567"/>
                </a:cubicBezTo>
                <a:cubicBezTo>
                  <a:pt x="410276" y="345567"/>
                  <a:pt x="401953" y="351743"/>
                  <a:pt x="401953" y="361656"/>
                </a:cubicBezTo>
                <a:lnTo>
                  <a:pt x="401953" y="400469"/>
                </a:lnTo>
                <a:cubicBezTo>
                  <a:pt x="401953" y="408704"/>
                  <a:pt x="395157" y="415491"/>
                  <a:pt x="386834" y="415491"/>
                </a:cubicBezTo>
                <a:lnTo>
                  <a:pt x="136453" y="415491"/>
                </a:lnTo>
                <a:cubicBezTo>
                  <a:pt x="128130" y="415491"/>
                  <a:pt x="121334" y="408704"/>
                  <a:pt x="121334" y="400469"/>
                </a:cubicBezTo>
                <a:lnTo>
                  <a:pt x="121334" y="376602"/>
                </a:lnTo>
                <a:cubicBezTo>
                  <a:pt x="121334" y="370730"/>
                  <a:pt x="118738" y="365240"/>
                  <a:pt x="114080" y="361580"/>
                </a:cubicBezTo>
                <a:lnTo>
                  <a:pt x="69716" y="326351"/>
                </a:lnTo>
                <a:cubicBezTo>
                  <a:pt x="66814" y="323987"/>
                  <a:pt x="63378" y="322767"/>
                  <a:pt x="59789" y="322767"/>
                </a:cubicBezTo>
                <a:close/>
                <a:moveTo>
                  <a:pt x="59789" y="280218"/>
                </a:moveTo>
                <a:cubicBezTo>
                  <a:pt x="72923" y="280218"/>
                  <a:pt x="85904" y="284793"/>
                  <a:pt x="96289" y="293029"/>
                </a:cubicBezTo>
                <a:lnTo>
                  <a:pt x="140653" y="328258"/>
                </a:lnTo>
                <a:cubicBezTo>
                  <a:pt x="147831" y="334053"/>
                  <a:pt x="153787" y="341449"/>
                  <a:pt x="157834" y="349761"/>
                </a:cubicBezTo>
                <a:cubicBezTo>
                  <a:pt x="161194" y="356776"/>
                  <a:pt x="163255" y="364630"/>
                  <a:pt x="163790" y="372484"/>
                </a:cubicBezTo>
                <a:lnTo>
                  <a:pt x="163866" y="372942"/>
                </a:lnTo>
                <a:lnTo>
                  <a:pt x="359345" y="372942"/>
                </a:lnTo>
                <a:lnTo>
                  <a:pt x="359345" y="361656"/>
                </a:lnTo>
                <a:cubicBezTo>
                  <a:pt x="359345" y="353421"/>
                  <a:pt x="361025" y="345414"/>
                  <a:pt x="364308" y="337942"/>
                </a:cubicBezTo>
                <a:cubicBezTo>
                  <a:pt x="367439" y="330850"/>
                  <a:pt x="371944" y="324445"/>
                  <a:pt x="377671" y="319107"/>
                </a:cubicBezTo>
                <a:cubicBezTo>
                  <a:pt x="388667" y="308737"/>
                  <a:pt x="403022" y="303018"/>
                  <a:pt x="418065" y="303018"/>
                </a:cubicBezTo>
                <a:cubicBezTo>
                  <a:pt x="431428" y="303018"/>
                  <a:pt x="444485" y="307669"/>
                  <a:pt x="454946" y="316133"/>
                </a:cubicBezTo>
                <a:lnTo>
                  <a:pt x="571393" y="410305"/>
                </a:lnTo>
                <a:cubicBezTo>
                  <a:pt x="572386" y="411144"/>
                  <a:pt x="573990" y="412517"/>
                  <a:pt x="575822" y="414271"/>
                </a:cubicBezTo>
                <a:cubicBezTo>
                  <a:pt x="597890" y="436384"/>
                  <a:pt x="597814" y="472375"/>
                  <a:pt x="575670" y="494412"/>
                </a:cubicBezTo>
                <a:cubicBezTo>
                  <a:pt x="574066" y="496014"/>
                  <a:pt x="572539" y="497310"/>
                  <a:pt x="571623" y="498072"/>
                </a:cubicBezTo>
                <a:lnTo>
                  <a:pt x="456779" y="592016"/>
                </a:lnTo>
                <a:cubicBezTo>
                  <a:pt x="446089" y="600785"/>
                  <a:pt x="432726" y="605589"/>
                  <a:pt x="419058" y="605589"/>
                </a:cubicBezTo>
                <a:cubicBezTo>
                  <a:pt x="403709" y="605589"/>
                  <a:pt x="389125" y="599793"/>
                  <a:pt x="377976" y="589271"/>
                </a:cubicBezTo>
                <a:cubicBezTo>
                  <a:pt x="372173" y="583780"/>
                  <a:pt x="367592" y="577375"/>
                  <a:pt x="364385" y="570131"/>
                </a:cubicBezTo>
                <a:cubicBezTo>
                  <a:pt x="361025" y="562506"/>
                  <a:pt x="359345" y="554423"/>
                  <a:pt x="359345" y="545959"/>
                </a:cubicBezTo>
                <a:lnTo>
                  <a:pt x="359345" y="535665"/>
                </a:lnTo>
                <a:lnTo>
                  <a:pt x="59713" y="535665"/>
                </a:lnTo>
                <a:cubicBezTo>
                  <a:pt x="27336" y="535665"/>
                  <a:pt x="1069" y="509358"/>
                  <a:pt x="1069" y="477027"/>
                </a:cubicBezTo>
                <a:lnTo>
                  <a:pt x="1069" y="338857"/>
                </a:lnTo>
                <a:cubicBezTo>
                  <a:pt x="1069" y="330621"/>
                  <a:pt x="2749" y="322615"/>
                  <a:pt x="6032" y="315142"/>
                </a:cubicBezTo>
                <a:cubicBezTo>
                  <a:pt x="9163" y="308051"/>
                  <a:pt x="13668" y="301722"/>
                  <a:pt x="19395" y="296308"/>
                </a:cubicBezTo>
                <a:cubicBezTo>
                  <a:pt x="30314" y="285937"/>
                  <a:pt x="44746" y="280218"/>
                  <a:pt x="59789" y="280218"/>
                </a:cubicBezTo>
                <a:close/>
                <a:moveTo>
                  <a:pt x="59757" y="279792"/>
                </a:moveTo>
                <a:cubicBezTo>
                  <a:pt x="44559" y="279792"/>
                  <a:pt x="30049" y="285510"/>
                  <a:pt x="18975" y="295955"/>
                </a:cubicBezTo>
                <a:cubicBezTo>
                  <a:pt x="13248" y="301367"/>
                  <a:pt x="8742" y="307771"/>
                  <a:pt x="5534" y="315014"/>
                </a:cubicBezTo>
                <a:cubicBezTo>
                  <a:pt x="2174" y="322562"/>
                  <a:pt x="494" y="330567"/>
                  <a:pt x="494" y="338877"/>
                </a:cubicBezTo>
                <a:lnTo>
                  <a:pt x="494" y="477021"/>
                </a:lnTo>
                <a:cubicBezTo>
                  <a:pt x="494" y="509574"/>
                  <a:pt x="27070" y="536105"/>
                  <a:pt x="59680" y="536105"/>
                </a:cubicBezTo>
                <a:lnTo>
                  <a:pt x="358818" y="536105"/>
                </a:lnTo>
                <a:lnTo>
                  <a:pt x="358818" y="545940"/>
                </a:lnTo>
                <a:cubicBezTo>
                  <a:pt x="358818" y="554403"/>
                  <a:pt x="360575" y="562636"/>
                  <a:pt x="363935" y="570260"/>
                </a:cubicBezTo>
                <a:cubicBezTo>
                  <a:pt x="367143" y="577579"/>
                  <a:pt x="371801" y="584059"/>
                  <a:pt x="377605" y="589625"/>
                </a:cubicBezTo>
                <a:cubicBezTo>
                  <a:pt x="388908" y="600222"/>
                  <a:pt x="403571" y="606016"/>
                  <a:pt x="419074" y="606016"/>
                </a:cubicBezTo>
                <a:cubicBezTo>
                  <a:pt x="432820" y="606016"/>
                  <a:pt x="446338" y="601213"/>
                  <a:pt x="457106" y="592446"/>
                </a:cubicBezTo>
                <a:lnTo>
                  <a:pt x="571965" y="498444"/>
                </a:lnTo>
                <a:cubicBezTo>
                  <a:pt x="572958" y="497681"/>
                  <a:pt x="574409" y="496385"/>
                  <a:pt x="576089" y="494784"/>
                </a:cubicBezTo>
                <a:cubicBezTo>
                  <a:pt x="598389" y="472523"/>
                  <a:pt x="598465" y="436233"/>
                  <a:pt x="576165" y="413895"/>
                </a:cubicBezTo>
                <a:cubicBezTo>
                  <a:pt x="574409" y="412142"/>
                  <a:pt x="572805" y="410770"/>
                  <a:pt x="571736" y="409931"/>
                </a:cubicBezTo>
                <a:lnTo>
                  <a:pt x="455273" y="315777"/>
                </a:lnTo>
                <a:cubicBezTo>
                  <a:pt x="444734" y="307238"/>
                  <a:pt x="431522" y="302587"/>
                  <a:pt x="418081" y="302587"/>
                </a:cubicBezTo>
                <a:cubicBezTo>
                  <a:pt x="402883" y="302587"/>
                  <a:pt x="388373" y="308305"/>
                  <a:pt x="377300" y="318750"/>
                </a:cubicBezTo>
                <a:cubicBezTo>
                  <a:pt x="371572" y="324163"/>
                  <a:pt x="367066" y="330567"/>
                  <a:pt x="363859" y="337733"/>
                </a:cubicBezTo>
                <a:cubicBezTo>
                  <a:pt x="360499" y="345281"/>
                  <a:pt x="358818" y="353362"/>
                  <a:pt x="358818" y="361672"/>
                </a:cubicBezTo>
                <a:lnTo>
                  <a:pt x="358818" y="372422"/>
                </a:lnTo>
                <a:lnTo>
                  <a:pt x="164306" y="372422"/>
                </a:lnTo>
                <a:cubicBezTo>
                  <a:pt x="163771" y="364569"/>
                  <a:pt x="161709" y="356717"/>
                  <a:pt x="158273" y="349550"/>
                </a:cubicBezTo>
                <a:cubicBezTo>
                  <a:pt x="154225" y="341164"/>
                  <a:pt x="148192" y="333693"/>
                  <a:pt x="140937" y="327898"/>
                </a:cubicBezTo>
                <a:lnTo>
                  <a:pt x="96566" y="292676"/>
                </a:lnTo>
                <a:cubicBezTo>
                  <a:pt x="86104" y="284366"/>
                  <a:pt x="73045" y="279792"/>
                  <a:pt x="59757" y="279792"/>
                </a:cubicBezTo>
                <a:close/>
                <a:moveTo>
                  <a:pt x="59789" y="279227"/>
                </a:moveTo>
                <a:cubicBezTo>
                  <a:pt x="73152" y="279227"/>
                  <a:pt x="86362" y="283878"/>
                  <a:pt x="96899" y="292266"/>
                </a:cubicBezTo>
                <a:lnTo>
                  <a:pt x="141264" y="327495"/>
                </a:lnTo>
                <a:cubicBezTo>
                  <a:pt x="148594" y="333290"/>
                  <a:pt x="154627" y="340839"/>
                  <a:pt x="158750" y="349303"/>
                </a:cubicBezTo>
                <a:cubicBezTo>
                  <a:pt x="162110" y="356319"/>
                  <a:pt x="164172" y="364096"/>
                  <a:pt x="164782" y="371950"/>
                </a:cubicBezTo>
                <a:lnTo>
                  <a:pt x="358276" y="371950"/>
                </a:lnTo>
                <a:lnTo>
                  <a:pt x="358276" y="361656"/>
                </a:lnTo>
                <a:cubicBezTo>
                  <a:pt x="358276" y="353268"/>
                  <a:pt x="360032" y="345186"/>
                  <a:pt x="363392" y="337560"/>
                </a:cubicBezTo>
                <a:cubicBezTo>
                  <a:pt x="366599" y="330316"/>
                  <a:pt x="371180" y="323835"/>
                  <a:pt x="376984" y="318345"/>
                </a:cubicBezTo>
                <a:cubicBezTo>
                  <a:pt x="388132" y="307822"/>
                  <a:pt x="402717" y="302027"/>
                  <a:pt x="418065" y="302027"/>
                </a:cubicBezTo>
                <a:cubicBezTo>
                  <a:pt x="431657" y="302027"/>
                  <a:pt x="444943" y="306754"/>
                  <a:pt x="455557" y="315371"/>
                </a:cubicBezTo>
                <a:lnTo>
                  <a:pt x="572004" y="409543"/>
                </a:lnTo>
                <a:cubicBezTo>
                  <a:pt x="573073" y="410382"/>
                  <a:pt x="574677" y="411754"/>
                  <a:pt x="576510" y="413584"/>
                </a:cubicBezTo>
                <a:cubicBezTo>
                  <a:pt x="598959" y="436079"/>
                  <a:pt x="598959" y="472680"/>
                  <a:pt x="576357" y="495099"/>
                </a:cubicBezTo>
                <a:cubicBezTo>
                  <a:pt x="574753" y="496776"/>
                  <a:pt x="573226" y="498072"/>
                  <a:pt x="572233" y="498835"/>
                </a:cubicBezTo>
                <a:lnTo>
                  <a:pt x="457390" y="592855"/>
                </a:lnTo>
                <a:cubicBezTo>
                  <a:pt x="446547" y="601700"/>
                  <a:pt x="432955" y="606580"/>
                  <a:pt x="419058" y="606580"/>
                </a:cubicBezTo>
                <a:cubicBezTo>
                  <a:pt x="403480" y="606580"/>
                  <a:pt x="388590" y="600709"/>
                  <a:pt x="377289" y="589957"/>
                </a:cubicBezTo>
                <a:cubicBezTo>
                  <a:pt x="371333" y="584467"/>
                  <a:pt x="366752" y="577909"/>
                  <a:pt x="363468" y="570512"/>
                </a:cubicBezTo>
                <a:cubicBezTo>
                  <a:pt x="360032" y="562811"/>
                  <a:pt x="358276" y="554499"/>
                  <a:pt x="358276" y="545959"/>
                </a:cubicBezTo>
                <a:lnTo>
                  <a:pt x="358276" y="536656"/>
                </a:lnTo>
                <a:lnTo>
                  <a:pt x="59713" y="536656"/>
                </a:lnTo>
                <a:cubicBezTo>
                  <a:pt x="26802" y="536656"/>
                  <a:pt x="0" y="509892"/>
                  <a:pt x="0" y="477027"/>
                </a:cubicBezTo>
                <a:lnTo>
                  <a:pt x="0" y="338857"/>
                </a:lnTo>
                <a:cubicBezTo>
                  <a:pt x="0" y="330469"/>
                  <a:pt x="1756" y="322386"/>
                  <a:pt x="5116" y="314761"/>
                </a:cubicBezTo>
                <a:cubicBezTo>
                  <a:pt x="8323" y="307517"/>
                  <a:pt x="12905" y="301035"/>
                  <a:pt x="18632" y="295621"/>
                </a:cubicBezTo>
                <a:cubicBezTo>
                  <a:pt x="29856" y="285022"/>
                  <a:pt x="44441" y="279227"/>
                  <a:pt x="59789" y="279227"/>
                </a:cubicBezTo>
                <a:close/>
                <a:moveTo>
                  <a:pt x="174327" y="44608"/>
                </a:moveTo>
                <a:cubicBezTo>
                  <a:pt x="170661" y="44608"/>
                  <a:pt x="167225" y="45828"/>
                  <a:pt x="164247" y="48192"/>
                </a:cubicBezTo>
                <a:lnTo>
                  <a:pt x="49403" y="142211"/>
                </a:lnTo>
                <a:cubicBezTo>
                  <a:pt x="49098" y="142440"/>
                  <a:pt x="48793" y="142745"/>
                  <a:pt x="48487" y="142974"/>
                </a:cubicBezTo>
                <a:cubicBezTo>
                  <a:pt x="43371" y="148083"/>
                  <a:pt x="43371" y="156394"/>
                  <a:pt x="48487" y="161580"/>
                </a:cubicBezTo>
                <a:cubicBezTo>
                  <a:pt x="48793" y="161885"/>
                  <a:pt x="49098" y="162113"/>
                  <a:pt x="49480" y="162418"/>
                </a:cubicBezTo>
                <a:lnTo>
                  <a:pt x="165851" y="256590"/>
                </a:lnTo>
                <a:cubicBezTo>
                  <a:pt x="168600" y="258802"/>
                  <a:pt x="171883" y="259946"/>
                  <a:pt x="175319" y="259946"/>
                </a:cubicBezTo>
                <a:cubicBezTo>
                  <a:pt x="182573" y="259946"/>
                  <a:pt x="190438" y="254227"/>
                  <a:pt x="190438" y="244924"/>
                </a:cubicBezTo>
                <a:lnTo>
                  <a:pt x="190438" y="206111"/>
                </a:lnTo>
                <a:cubicBezTo>
                  <a:pt x="190438" y="197266"/>
                  <a:pt x="197616" y="190098"/>
                  <a:pt x="206550" y="190098"/>
                </a:cubicBezTo>
                <a:lnTo>
                  <a:pt x="456931" y="190098"/>
                </a:lnTo>
                <a:cubicBezTo>
                  <a:pt x="465788" y="190098"/>
                  <a:pt x="473042" y="197266"/>
                  <a:pt x="473042" y="206111"/>
                </a:cubicBezTo>
                <a:lnTo>
                  <a:pt x="473042" y="229978"/>
                </a:lnTo>
                <a:cubicBezTo>
                  <a:pt x="473042" y="235545"/>
                  <a:pt x="475562" y="240730"/>
                  <a:pt x="479915" y="244238"/>
                </a:cubicBezTo>
                <a:lnTo>
                  <a:pt x="524279" y="279466"/>
                </a:lnTo>
                <a:cubicBezTo>
                  <a:pt x="526952" y="281601"/>
                  <a:pt x="530235" y="282745"/>
                  <a:pt x="533595" y="282745"/>
                </a:cubicBezTo>
                <a:cubicBezTo>
                  <a:pt x="540849" y="282745"/>
                  <a:pt x="548714" y="277026"/>
                  <a:pt x="548714" y="267723"/>
                </a:cubicBezTo>
                <a:lnTo>
                  <a:pt x="548714" y="129553"/>
                </a:lnTo>
                <a:cubicBezTo>
                  <a:pt x="548714" y="121242"/>
                  <a:pt x="541995" y="114532"/>
                  <a:pt x="533671" y="114532"/>
                </a:cubicBezTo>
                <a:lnTo>
                  <a:pt x="206550" y="114532"/>
                </a:lnTo>
                <a:cubicBezTo>
                  <a:pt x="197616" y="114532"/>
                  <a:pt x="190438" y="107288"/>
                  <a:pt x="190438" y="98442"/>
                </a:cubicBezTo>
                <a:lnTo>
                  <a:pt x="190438" y="60621"/>
                </a:lnTo>
                <a:cubicBezTo>
                  <a:pt x="190438" y="50708"/>
                  <a:pt x="182115" y="44608"/>
                  <a:pt x="174327" y="44608"/>
                </a:cubicBezTo>
                <a:close/>
                <a:moveTo>
                  <a:pt x="174289" y="44097"/>
                </a:moveTo>
                <a:cubicBezTo>
                  <a:pt x="182842" y="44097"/>
                  <a:pt x="190936" y="50806"/>
                  <a:pt x="190936" y="60641"/>
                </a:cubicBezTo>
                <a:lnTo>
                  <a:pt x="190936" y="98455"/>
                </a:lnTo>
                <a:cubicBezTo>
                  <a:pt x="190936" y="107070"/>
                  <a:pt x="197885" y="114008"/>
                  <a:pt x="206513" y="114008"/>
                </a:cubicBezTo>
                <a:lnTo>
                  <a:pt x="533641" y="114008"/>
                </a:lnTo>
                <a:cubicBezTo>
                  <a:pt x="542193" y="114008"/>
                  <a:pt x="549218" y="120945"/>
                  <a:pt x="549218" y="129560"/>
                </a:cubicBezTo>
                <a:lnTo>
                  <a:pt x="549218" y="267704"/>
                </a:lnTo>
                <a:cubicBezTo>
                  <a:pt x="549218" y="276929"/>
                  <a:pt x="541582" y="283257"/>
                  <a:pt x="533564" y="283257"/>
                </a:cubicBezTo>
                <a:cubicBezTo>
                  <a:pt x="530281" y="283257"/>
                  <a:pt x="526845" y="282190"/>
                  <a:pt x="523943" y="279826"/>
                </a:cubicBezTo>
                <a:lnTo>
                  <a:pt x="479578" y="244604"/>
                </a:lnTo>
                <a:cubicBezTo>
                  <a:pt x="475072" y="241021"/>
                  <a:pt x="472476" y="235684"/>
                  <a:pt x="472476" y="229966"/>
                </a:cubicBezTo>
                <a:lnTo>
                  <a:pt x="472476" y="206104"/>
                </a:lnTo>
                <a:cubicBezTo>
                  <a:pt x="472476" y="197565"/>
                  <a:pt x="465527" y="190551"/>
                  <a:pt x="456899" y="190551"/>
                </a:cubicBezTo>
                <a:lnTo>
                  <a:pt x="206513" y="190551"/>
                </a:lnTo>
                <a:cubicBezTo>
                  <a:pt x="197885" y="190551"/>
                  <a:pt x="190936" y="197565"/>
                  <a:pt x="190936" y="206104"/>
                </a:cubicBezTo>
                <a:lnTo>
                  <a:pt x="190936" y="244909"/>
                </a:lnTo>
                <a:cubicBezTo>
                  <a:pt x="190936" y="254134"/>
                  <a:pt x="183300" y="260462"/>
                  <a:pt x="175282" y="260462"/>
                </a:cubicBezTo>
                <a:cubicBezTo>
                  <a:pt x="171922" y="260462"/>
                  <a:pt x="168486" y="259394"/>
                  <a:pt x="165508" y="256955"/>
                </a:cubicBezTo>
                <a:lnTo>
                  <a:pt x="49058" y="162800"/>
                </a:lnTo>
                <a:cubicBezTo>
                  <a:pt x="48753" y="162495"/>
                  <a:pt x="48371" y="162190"/>
                  <a:pt x="48066" y="161885"/>
                </a:cubicBezTo>
                <a:cubicBezTo>
                  <a:pt x="42797" y="156625"/>
                  <a:pt x="42797" y="147934"/>
                  <a:pt x="48142" y="142673"/>
                </a:cubicBezTo>
                <a:cubicBezTo>
                  <a:pt x="48448" y="142368"/>
                  <a:pt x="48753" y="142063"/>
                  <a:pt x="49058" y="141835"/>
                </a:cubicBezTo>
                <a:lnTo>
                  <a:pt x="163904" y="47833"/>
                </a:lnTo>
                <a:cubicBezTo>
                  <a:pt x="167111" y="45241"/>
                  <a:pt x="170777" y="44097"/>
                  <a:pt x="174289" y="44097"/>
                </a:cubicBezTo>
                <a:close/>
                <a:moveTo>
                  <a:pt x="174327" y="43540"/>
                </a:moveTo>
                <a:cubicBezTo>
                  <a:pt x="170432" y="43540"/>
                  <a:pt x="166767" y="44913"/>
                  <a:pt x="163636" y="47429"/>
                </a:cubicBezTo>
                <a:lnTo>
                  <a:pt x="48793" y="141449"/>
                </a:lnTo>
                <a:cubicBezTo>
                  <a:pt x="48411" y="141678"/>
                  <a:pt x="48105" y="141983"/>
                  <a:pt x="47800" y="142288"/>
                </a:cubicBezTo>
                <a:cubicBezTo>
                  <a:pt x="42302" y="147778"/>
                  <a:pt x="42226" y="156776"/>
                  <a:pt x="47800" y="162266"/>
                </a:cubicBezTo>
                <a:cubicBezTo>
                  <a:pt x="48105" y="162647"/>
                  <a:pt x="48487" y="162876"/>
                  <a:pt x="48793" y="163181"/>
                </a:cubicBezTo>
                <a:lnTo>
                  <a:pt x="165240" y="257353"/>
                </a:lnTo>
                <a:cubicBezTo>
                  <a:pt x="168141" y="259717"/>
                  <a:pt x="171654" y="261013"/>
                  <a:pt x="175319" y="261013"/>
                </a:cubicBezTo>
                <a:cubicBezTo>
                  <a:pt x="183031" y="261013"/>
                  <a:pt x="191431" y="254837"/>
                  <a:pt x="191431" y="244924"/>
                </a:cubicBezTo>
                <a:lnTo>
                  <a:pt x="191431" y="206111"/>
                </a:lnTo>
                <a:cubicBezTo>
                  <a:pt x="191431" y="197876"/>
                  <a:pt x="198227" y="191089"/>
                  <a:pt x="206550" y="191089"/>
                </a:cubicBezTo>
                <a:lnTo>
                  <a:pt x="456931" y="191089"/>
                </a:lnTo>
                <a:cubicBezTo>
                  <a:pt x="465254" y="191089"/>
                  <a:pt x="472050" y="197876"/>
                  <a:pt x="472050" y="206111"/>
                </a:cubicBezTo>
                <a:lnTo>
                  <a:pt x="472050" y="229978"/>
                </a:lnTo>
                <a:cubicBezTo>
                  <a:pt x="472050" y="235850"/>
                  <a:pt x="474646" y="241340"/>
                  <a:pt x="479304" y="245000"/>
                </a:cubicBezTo>
                <a:lnTo>
                  <a:pt x="523668" y="280229"/>
                </a:lnTo>
                <a:cubicBezTo>
                  <a:pt x="526570" y="282593"/>
                  <a:pt x="530006" y="283813"/>
                  <a:pt x="533595" y="283813"/>
                </a:cubicBezTo>
                <a:cubicBezTo>
                  <a:pt x="541384" y="283813"/>
                  <a:pt x="549707" y="277636"/>
                  <a:pt x="549707" y="267723"/>
                </a:cubicBezTo>
                <a:lnTo>
                  <a:pt x="549707" y="129553"/>
                </a:lnTo>
                <a:cubicBezTo>
                  <a:pt x="549707" y="120708"/>
                  <a:pt x="542529" y="113464"/>
                  <a:pt x="533671" y="113464"/>
                </a:cubicBezTo>
                <a:lnTo>
                  <a:pt x="206550" y="113464"/>
                </a:lnTo>
                <a:cubicBezTo>
                  <a:pt x="198227" y="113464"/>
                  <a:pt x="191431" y="106754"/>
                  <a:pt x="191431" y="98442"/>
                </a:cubicBezTo>
                <a:lnTo>
                  <a:pt x="191431" y="60621"/>
                </a:lnTo>
                <a:cubicBezTo>
                  <a:pt x="191431" y="50098"/>
                  <a:pt x="182573" y="43540"/>
                  <a:pt x="174327" y="43540"/>
                </a:cubicBezTo>
                <a:close/>
                <a:moveTo>
                  <a:pt x="174327" y="991"/>
                </a:moveTo>
                <a:cubicBezTo>
                  <a:pt x="189675" y="991"/>
                  <a:pt x="204259" y="6786"/>
                  <a:pt x="215408" y="17309"/>
                </a:cubicBezTo>
                <a:cubicBezTo>
                  <a:pt x="221211" y="22800"/>
                  <a:pt x="225792" y="29205"/>
                  <a:pt x="228999" y="36449"/>
                </a:cubicBezTo>
                <a:cubicBezTo>
                  <a:pt x="232359" y="44074"/>
                  <a:pt x="234039" y="52157"/>
                  <a:pt x="234039" y="60621"/>
                </a:cubicBezTo>
                <a:lnTo>
                  <a:pt x="234039" y="70915"/>
                </a:lnTo>
                <a:lnTo>
                  <a:pt x="533671" y="70915"/>
                </a:lnTo>
                <a:cubicBezTo>
                  <a:pt x="565971" y="70915"/>
                  <a:pt x="592315" y="97222"/>
                  <a:pt x="592315" y="129553"/>
                </a:cubicBezTo>
                <a:lnTo>
                  <a:pt x="592315" y="267723"/>
                </a:lnTo>
                <a:cubicBezTo>
                  <a:pt x="592315" y="275959"/>
                  <a:pt x="590635" y="283965"/>
                  <a:pt x="587352" y="291438"/>
                </a:cubicBezTo>
                <a:cubicBezTo>
                  <a:pt x="584221" y="298529"/>
                  <a:pt x="579716" y="304858"/>
                  <a:pt x="573989" y="310272"/>
                </a:cubicBezTo>
                <a:cubicBezTo>
                  <a:pt x="562993" y="320643"/>
                  <a:pt x="548638" y="326285"/>
                  <a:pt x="533595" y="326285"/>
                </a:cubicBezTo>
                <a:cubicBezTo>
                  <a:pt x="520461" y="326285"/>
                  <a:pt x="507480" y="321787"/>
                  <a:pt x="497095" y="313551"/>
                </a:cubicBezTo>
                <a:lnTo>
                  <a:pt x="452731" y="278323"/>
                </a:lnTo>
                <a:cubicBezTo>
                  <a:pt x="445477" y="272527"/>
                  <a:pt x="439597" y="265131"/>
                  <a:pt x="435550" y="256819"/>
                </a:cubicBezTo>
                <a:cubicBezTo>
                  <a:pt x="432190" y="249804"/>
                  <a:pt x="430129" y="241950"/>
                  <a:pt x="429594" y="234096"/>
                </a:cubicBezTo>
                <a:lnTo>
                  <a:pt x="429518" y="233638"/>
                </a:lnTo>
                <a:lnTo>
                  <a:pt x="234039" y="233638"/>
                </a:lnTo>
                <a:lnTo>
                  <a:pt x="234039" y="244924"/>
                </a:lnTo>
                <a:cubicBezTo>
                  <a:pt x="234039" y="253159"/>
                  <a:pt x="232359" y="261166"/>
                  <a:pt x="229076" y="268638"/>
                </a:cubicBezTo>
                <a:cubicBezTo>
                  <a:pt x="225945" y="275730"/>
                  <a:pt x="221440" y="282059"/>
                  <a:pt x="215713" y="287473"/>
                </a:cubicBezTo>
                <a:cubicBezTo>
                  <a:pt x="204717" y="297843"/>
                  <a:pt x="190362" y="303562"/>
                  <a:pt x="175319" y="303562"/>
                </a:cubicBezTo>
                <a:cubicBezTo>
                  <a:pt x="161956" y="303562"/>
                  <a:pt x="148899" y="298911"/>
                  <a:pt x="138438" y="290447"/>
                </a:cubicBezTo>
                <a:lnTo>
                  <a:pt x="21991" y="196275"/>
                </a:lnTo>
                <a:cubicBezTo>
                  <a:pt x="20922" y="195436"/>
                  <a:pt x="19394" y="194063"/>
                  <a:pt x="17562" y="192309"/>
                </a:cubicBezTo>
                <a:cubicBezTo>
                  <a:pt x="-4506" y="170196"/>
                  <a:pt x="-4430" y="134205"/>
                  <a:pt x="17714" y="112168"/>
                </a:cubicBezTo>
                <a:cubicBezTo>
                  <a:pt x="19394" y="110490"/>
                  <a:pt x="20845" y="109270"/>
                  <a:pt x="21762" y="108508"/>
                </a:cubicBezTo>
                <a:lnTo>
                  <a:pt x="136605" y="14564"/>
                </a:lnTo>
                <a:cubicBezTo>
                  <a:pt x="147296" y="5795"/>
                  <a:pt x="160658" y="991"/>
                  <a:pt x="174327" y="991"/>
                </a:cubicBezTo>
                <a:close/>
                <a:moveTo>
                  <a:pt x="174289" y="565"/>
                </a:moveTo>
                <a:cubicBezTo>
                  <a:pt x="160544" y="565"/>
                  <a:pt x="147029" y="5368"/>
                  <a:pt x="136262" y="14135"/>
                </a:cubicBezTo>
                <a:lnTo>
                  <a:pt x="21416" y="108137"/>
                </a:lnTo>
                <a:cubicBezTo>
                  <a:pt x="20423" y="108900"/>
                  <a:pt x="18973" y="110120"/>
                  <a:pt x="17293" y="111797"/>
                </a:cubicBezTo>
                <a:cubicBezTo>
                  <a:pt x="-5005" y="134058"/>
                  <a:pt x="-5081" y="170348"/>
                  <a:pt x="17216" y="192686"/>
                </a:cubicBezTo>
                <a:cubicBezTo>
                  <a:pt x="18973" y="194439"/>
                  <a:pt x="20576" y="195811"/>
                  <a:pt x="21645" y="196650"/>
                </a:cubicBezTo>
                <a:lnTo>
                  <a:pt x="138095" y="290805"/>
                </a:lnTo>
                <a:cubicBezTo>
                  <a:pt x="148632" y="299343"/>
                  <a:pt x="161843" y="303994"/>
                  <a:pt x="175282" y="303994"/>
                </a:cubicBezTo>
                <a:cubicBezTo>
                  <a:pt x="190478" y="303994"/>
                  <a:pt x="204986" y="298276"/>
                  <a:pt x="216058" y="287831"/>
                </a:cubicBezTo>
                <a:cubicBezTo>
                  <a:pt x="221785" y="282418"/>
                  <a:pt x="226291" y="276014"/>
                  <a:pt x="229498" y="268848"/>
                </a:cubicBezTo>
                <a:cubicBezTo>
                  <a:pt x="232858" y="261300"/>
                  <a:pt x="234538" y="253219"/>
                  <a:pt x="234538" y="244909"/>
                </a:cubicBezTo>
                <a:lnTo>
                  <a:pt x="234538" y="234159"/>
                </a:lnTo>
                <a:lnTo>
                  <a:pt x="429027" y="234159"/>
                </a:lnTo>
                <a:cubicBezTo>
                  <a:pt x="429562" y="242012"/>
                  <a:pt x="431623" y="249864"/>
                  <a:pt x="435060" y="257031"/>
                </a:cubicBezTo>
                <a:cubicBezTo>
                  <a:pt x="439107" y="265417"/>
                  <a:pt x="445139" y="272888"/>
                  <a:pt x="452393" y="278683"/>
                </a:cubicBezTo>
                <a:lnTo>
                  <a:pt x="496759" y="313905"/>
                </a:lnTo>
                <a:cubicBezTo>
                  <a:pt x="507220" y="322215"/>
                  <a:pt x="520278" y="326789"/>
                  <a:pt x="533564" y="326789"/>
                </a:cubicBezTo>
                <a:cubicBezTo>
                  <a:pt x="548760" y="326789"/>
                  <a:pt x="563269" y="321071"/>
                  <a:pt x="574341" y="310550"/>
                </a:cubicBezTo>
                <a:cubicBezTo>
                  <a:pt x="580068" y="305137"/>
                  <a:pt x="584573" y="298810"/>
                  <a:pt x="587780" y="291567"/>
                </a:cubicBezTo>
                <a:cubicBezTo>
                  <a:pt x="591140" y="284019"/>
                  <a:pt x="592820" y="276014"/>
                  <a:pt x="592820" y="267704"/>
                </a:cubicBezTo>
                <a:lnTo>
                  <a:pt x="592820" y="129560"/>
                </a:lnTo>
                <a:cubicBezTo>
                  <a:pt x="592820" y="97007"/>
                  <a:pt x="566247" y="70476"/>
                  <a:pt x="533641" y="70476"/>
                </a:cubicBezTo>
                <a:lnTo>
                  <a:pt x="234538" y="70476"/>
                </a:lnTo>
                <a:lnTo>
                  <a:pt x="234538" y="60641"/>
                </a:lnTo>
                <a:cubicBezTo>
                  <a:pt x="234538" y="52102"/>
                  <a:pt x="232781" y="43945"/>
                  <a:pt x="229421" y="36321"/>
                </a:cubicBezTo>
                <a:cubicBezTo>
                  <a:pt x="226138" y="29002"/>
                  <a:pt x="221556" y="22522"/>
                  <a:pt x="215753" y="16956"/>
                </a:cubicBezTo>
                <a:cubicBezTo>
                  <a:pt x="204452" y="6359"/>
                  <a:pt x="189790" y="565"/>
                  <a:pt x="174289" y="565"/>
                </a:cubicBezTo>
                <a:close/>
                <a:moveTo>
                  <a:pt x="174327" y="0"/>
                </a:moveTo>
                <a:cubicBezTo>
                  <a:pt x="189904" y="0"/>
                  <a:pt x="204794" y="5871"/>
                  <a:pt x="216095" y="16623"/>
                </a:cubicBezTo>
                <a:cubicBezTo>
                  <a:pt x="221974" y="22113"/>
                  <a:pt x="226632" y="28671"/>
                  <a:pt x="229916" y="36068"/>
                </a:cubicBezTo>
                <a:cubicBezTo>
                  <a:pt x="233352" y="43769"/>
                  <a:pt x="235108" y="52081"/>
                  <a:pt x="235108" y="60621"/>
                </a:cubicBezTo>
                <a:lnTo>
                  <a:pt x="235108" y="69924"/>
                </a:lnTo>
                <a:lnTo>
                  <a:pt x="533671" y="69924"/>
                </a:lnTo>
                <a:cubicBezTo>
                  <a:pt x="566582" y="69924"/>
                  <a:pt x="593384" y="96688"/>
                  <a:pt x="593384" y="129553"/>
                </a:cubicBezTo>
                <a:lnTo>
                  <a:pt x="593384" y="267723"/>
                </a:lnTo>
                <a:cubicBezTo>
                  <a:pt x="593384" y="276111"/>
                  <a:pt x="591628" y="284194"/>
                  <a:pt x="588268" y="291819"/>
                </a:cubicBezTo>
                <a:cubicBezTo>
                  <a:pt x="585061" y="299063"/>
                  <a:pt x="580479" y="305545"/>
                  <a:pt x="574752" y="310959"/>
                </a:cubicBezTo>
                <a:cubicBezTo>
                  <a:pt x="563528" y="321558"/>
                  <a:pt x="548943" y="327353"/>
                  <a:pt x="533595" y="327353"/>
                </a:cubicBezTo>
                <a:cubicBezTo>
                  <a:pt x="520232" y="327353"/>
                  <a:pt x="507022" y="322702"/>
                  <a:pt x="496485" y="314314"/>
                </a:cubicBezTo>
                <a:lnTo>
                  <a:pt x="452120" y="279085"/>
                </a:lnTo>
                <a:cubicBezTo>
                  <a:pt x="444790" y="273290"/>
                  <a:pt x="438757" y="265665"/>
                  <a:pt x="434634" y="257277"/>
                </a:cubicBezTo>
                <a:cubicBezTo>
                  <a:pt x="431274" y="250261"/>
                  <a:pt x="429136" y="242407"/>
                  <a:pt x="428602" y="234630"/>
                </a:cubicBezTo>
                <a:lnTo>
                  <a:pt x="235108" y="234630"/>
                </a:lnTo>
                <a:lnTo>
                  <a:pt x="235108" y="244924"/>
                </a:lnTo>
                <a:cubicBezTo>
                  <a:pt x="235108" y="253312"/>
                  <a:pt x="233352" y="261394"/>
                  <a:pt x="229992" y="269020"/>
                </a:cubicBezTo>
                <a:cubicBezTo>
                  <a:pt x="226785" y="276264"/>
                  <a:pt x="222204" y="282745"/>
                  <a:pt x="216400" y="288235"/>
                </a:cubicBezTo>
                <a:cubicBezTo>
                  <a:pt x="205252" y="298758"/>
                  <a:pt x="190667" y="304553"/>
                  <a:pt x="175319" y="304553"/>
                </a:cubicBezTo>
                <a:cubicBezTo>
                  <a:pt x="161727" y="304553"/>
                  <a:pt x="148441" y="299826"/>
                  <a:pt x="137827" y="291209"/>
                </a:cubicBezTo>
                <a:lnTo>
                  <a:pt x="21380" y="197037"/>
                </a:lnTo>
                <a:cubicBezTo>
                  <a:pt x="20311" y="196198"/>
                  <a:pt x="18707" y="194826"/>
                  <a:pt x="16875" y="192996"/>
                </a:cubicBezTo>
                <a:cubicBezTo>
                  <a:pt x="-5575" y="170501"/>
                  <a:pt x="-5575" y="133900"/>
                  <a:pt x="17027" y="111405"/>
                </a:cubicBezTo>
                <a:cubicBezTo>
                  <a:pt x="18707" y="109804"/>
                  <a:pt x="20158" y="108508"/>
                  <a:pt x="21151" y="107745"/>
                </a:cubicBezTo>
                <a:lnTo>
                  <a:pt x="135994" y="13725"/>
                </a:lnTo>
                <a:cubicBezTo>
                  <a:pt x="146837" y="4880"/>
                  <a:pt x="160429" y="0"/>
                  <a:pt x="1743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4" name="îŝḷîḓé-Rectangle 14"/>
          <p:cNvSpPr/>
          <p:nvPr/>
        </p:nvSpPr>
        <p:spPr>
          <a:xfrm>
            <a:off x="8572999" y="4090942"/>
            <a:ext cx="267944" cy="26552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8425" h="573203">
                <a:moveTo>
                  <a:pt x="35688" y="330987"/>
                </a:moveTo>
                <a:cubicBezTo>
                  <a:pt x="32039" y="330987"/>
                  <a:pt x="29102" y="334008"/>
                  <a:pt x="29102" y="337651"/>
                </a:cubicBezTo>
                <a:lnTo>
                  <a:pt x="29102" y="484438"/>
                </a:lnTo>
                <a:cubicBezTo>
                  <a:pt x="29102" y="488081"/>
                  <a:pt x="32039" y="491102"/>
                  <a:pt x="35688" y="491102"/>
                </a:cubicBezTo>
                <a:lnTo>
                  <a:pt x="240293" y="491102"/>
                </a:lnTo>
                <a:cubicBezTo>
                  <a:pt x="243942" y="491102"/>
                  <a:pt x="246968" y="488081"/>
                  <a:pt x="246968" y="484438"/>
                </a:cubicBezTo>
                <a:lnTo>
                  <a:pt x="246968" y="337651"/>
                </a:lnTo>
                <a:cubicBezTo>
                  <a:pt x="246968" y="334008"/>
                  <a:pt x="243942" y="330987"/>
                  <a:pt x="240293" y="330987"/>
                </a:cubicBezTo>
                <a:close/>
                <a:moveTo>
                  <a:pt x="440550" y="305700"/>
                </a:moveTo>
                <a:cubicBezTo>
                  <a:pt x="444243" y="305700"/>
                  <a:pt x="447936" y="307122"/>
                  <a:pt x="450784" y="309967"/>
                </a:cubicBezTo>
                <a:lnTo>
                  <a:pt x="487627" y="346765"/>
                </a:lnTo>
                <a:cubicBezTo>
                  <a:pt x="493323" y="352454"/>
                  <a:pt x="493323" y="361520"/>
                  <a:pt x="487627" y="367209"/>
                </a:cubicBezTo>
                <a:cubicBezTo>
                  <a:pt x="484780" y="370053"/>
                  <a:pt x="481042" y="371475"/>
                  <a:pt x="477304" y="371475"/>
                </a:cubicBezTo>
                <a:cubicBezTo>
                  <a:pt x="473477" y="371475"/>
                  <a:pt x="469829" y="370053"/>
                  <a:pt x="466981" y="367209"/>
                </a:cubicBezTo>
                <a:lnTo>
                  <a:pt x="454967" y="355298"/>
                </a:lnTo>
                <a:lnTo>
                  <a:pt x="454967" y="470137"/>
                </a:lnTo>
                <a:cubicBezTo>
                  <a:pt x="454967" y="478137"/>
                  <a:pt x="448470" y="484714"/>
                  <a:pt x="440372" y="484714"/>
                </a:cubicBezTo>
                <a:lnTo>
                  <a:pt x="328329" y="484714"/>
                </a:lnTo>
                <a:cubicBezTo>
                  <a:pt x="320320" y="484714"/>
                  <a:pt x="313734" y="478137"/>
                  <a:pt x="313734" y="470137"/>
                </a:cubicBezTo>
                <a:cubicBezTo>
                  <a:pt x="313734" y="462049"/>
                  <a:pt x="320320" y="455560"/>
                  <a:pt x="328329" y="455560"/>
                </a:cubicBezTo>
                <a:lnTo>
                  <a:pt x="328329" y="455649"/>
                </a:lnTo>
                <a:lnTo>
                  <a:pt x="426044" y="455649"/>
                </a:lnTo>
                <a:lnTo>
                  <a:pt x="426044" y="355298"/>
                </a:lnTo>
                <a:lnTo>
                  <a:pt x="414030" y="367209"/>
                </a:lnTo>
                <a:cubicBezTo>
                  <a:pt x="408334" y="372897"/>
                  <a:pt x="399168" y="372897"/>
                  <a:pt x="393472" y="367209"/>
                </a:cubicBezTo>
                <a:cubicBezTo>
                  <a:pt x="387777" y="361520"/>
                  <a:pt x="387777" y="352454"/>
                  <a:pt x="393472" y="346765"/>
                </a:cubicBezTo>
                <a:lnTo>
                  <a:pt x="430316" y="309967"/>
                </a:lnTo>
                <a:cubicBezTo>
                  <a:pt x="433163" y="307122"/>
                  <a:pt x="436856" y="305700"/>
                  <a:pt x="440550" y="305700"/>
                </a:cubicBezTo>
                <a:close/>
                <a:moveTo>
                  <a:pt x="35688" y="302020"/>
                </a:moveTo>
                <a:lnTo>
                  <a:pt x="240293" y="302020"/>
                </a:lnTo>
                <a:cubicBezTo>
                  <a:pt x="259961" y="302020"/>
                  <a:pt x="275981" y="318014"/>
                  <a:pt x="275981" y="337651"/>
                </a:cubicBezTo>
                <a:lnTo>
                  <a:pt x="275981" y="484438"/>
                </a:lnTo>
                <a:cubicBezTo>
                  <a:pt x="275981" y="504075"/>
                  <a:pt x="259961" y="520068"/>
                  <a:pt x="240293" y="520068"/>
                </a:cubicBezTo>
                <a:lnTo>
                  <a:pt x="152631" y="520068"/>
                </a:lnTo>
                <a:lnTo>
                  <a:pt x="152631" y="544059"/>
                </a:lnTo>
                <a:lnTo>
                  <a:pt x="179152" y="544059"/>
                </a:lnTo>
                <a:cubicBezTo>
                  <a:pt x="187251" y="544059"/>
                  <a:pt x="193747" y="550545"/>
                  <a:pt x="193747" y="558631"/>
                </a:cubicBezTo>
                <a:cubicBezTo>
                  <a:pt x="193747" y="566628"/>
                  <a:pt x="187251" y="573203"/>
                  <a:pt x="179152" y="573203"/>
                </a:cubicBezTo>
                <a:lnTo>
                  <a:pt x="96829" y="573203"/>
                </a:lnTo>
                <a:cubicBezTo>
                  <a:pt x="88730" y="573203"/>
                  <a:pt x="82234" y="566628"/>
                  <a:pt x="82234" y="558631"/>
                </a:cubicBezTo>
                <a:cubicBezTo>
                  <a:pt x="82234" y="550545"/>
                  <a:pt x="88730" y="544059"/>
                  <a:pt x="96829" y="544059"/>
                </a:cubicBezTo>
                <a:lnTo>
                  <a:pt x="123439" y="544059"/>
                </a:lnTo>
                <a:lnTo>
                  <a:pt x="123439" y="520068"/>
                </a:lnTo>
                <a:lnTo>
                  <a:pt x="35688" y="520068"/>
                </a:lnTo>
                <a:cubicBezTo>
                  <a:pt x="16020" y="520068"/>
                  <a:pt x="0" y="504075"/>
                  <a:pt x="0" y="484438"/>
                </a:cubicBezTo>
                <a:lnTo>
                  <a:pt x="0" y="337651"/>
                </a:lnTo>
                <a:cubicBezTo>
                  <a:pt x="0" y="318014"/>
                  <a:pt x="16020" y="302020"/>
                  <a:pt x="35688" y="302020"/>
                </a:cubicBezTo>
                <a:close/>
                <a:moveTo>
                  <a:pt x="138020" y="94487"/>
                </a:moveTo>
                <a:lnTo>
                  <a:pt x="250020" y="94487"/>
                </a:lnTo>
                <a:cubicBezTo>
                  <a:pt x="258122" y="94487"/>
                  <a:pt x="264621" y="100974"/>
                  <a:pt x="264621" y="109060"/>
                </a:cubicBezTo>
                <a:cubicBezTo>
                  <a:pt x="264621" y="117147"/>
                  <a:pt x="258122" y="123634"/>
                  <a:pt x="250020" y="123634"/>
                </a:cubicBezTo>
                <a:lnTo>
                  <a:pt x="250020" y="123545"/>
                </a:lnTo>
                <a:lnTo>
                  <a:pt x="152710" y="123545"/>
                </a:lnTo>
                <a:lnTo>
                  <a:pt x="152710" y="223873"/>
                </a:lnTo>
                <a:lnTo>
                  <a:pt x="164729" y="211876"/>
                </a:lnTo>
                <a:cubicBezTo>
                  <a:pt x="170427" y="206189"/>
                  <a:pt x="179508" y="206189"/>
                  <a:pt x="185206" y="211876"/>
                </a:cubicBezTo>
                <a:cubicBezTo>
                  <a:pt x="190904" y="217563"/>
                  <a:pt x="190904" y="226716"/>
                  <a:pt x="185206" y="232404"/>
                </a:cubicBezTo>
                <a:lnTo>
                  <a:pt x="148436" y="269104"/>
                </a:lnTo>
                <a:cubicBezTo>
                  <a:pt x="145588" y="271948"/>
                  <a:pt x="141759" y="273370"/>
                  <a:pt x="138109" y="273370"/>
                </a:cubicBezTo>
                <a:cubicBezTo>
                  <a:pt x="134281" y="273370"/>
                  <a:pt x="130630" y="271948"/>
                  <a:pt x="127781" y="269104"/>
                </a:cubicBezTo>
                <a:lnTo>
                  <a:pt x="91012" y="232404"/>
                </a:lnTo>
                <a:cubicBezTo>
                  <a:pt x="85314" y="226716"/>
                  <a:pt x="85314" y="217563"/>
                  <a:pt x="91012" y="211876"/>
                </a:cubicBezTo>
                <a:cubicBezTo>
                  <a:pt x="96710" y="206189"/>
                  <a:pt x="105791" y="206189"/>
                  <a:pt x="111489" y="211876"/>
                </a:cubicBezTo>
                <a:lnTo>
                  <a:pt x="123508" y="223873"/>
                </a:lnTo>
                <a:lnTo>
                  <a:pt x="123508" y="109060"/>
                </a:lnTo>
                <a:cubicBezTo>
                  <a:pt x="123508" y="100974"/>
                  <a:pt x="129918" y="94487"/>
                  <a:pt x="138020" y="94487"/>
                </a:cubicBezTo>
                <a:close/>
                <a:moveTo>
                  <a:pt x="338148" y="29153"/>
                </a:moveTo>
                <a:cubicBezTo>
                  <a:pt x="334410" y="29153"/>
                  <a:pt x="331473" y="32176"/>
                  <a:pt x="331473" y="35820"/>
                </a:cubicBezTo>
                <a:lnTo>
                  <a:pt x="331473" y="182566"/>
                </a:lnTo>
                <a:cubicBezTo>
                  <a:pt x="331473" y="186210"/>
                  <a:pt x="334410" y="189143"/>
                  <a:pt x="338148" y="189143"/>
                </a:cubicBezTo>
                <a:lnTo>
                  <a:pt x="542650" y="189143"/>
                </a:lnTo>
                <a:cubicBezTo>
                  <a:pt x="546388" y="189143"/>
                  <a:pt x="549325" y="186210"/>
                  <a:pt x="549325" y="182566"/>
                </a:cubicBezTo>
                <a:lnTo>
                  <a:pt x="549325" y="35820"/>
                </a:lnTo>
                <a:cubicBezTo>
                  <a:pt x="549325" y="32176"/>
                  <a:pt x="546388" y="29153"/>
                  <a:pt x="542650" y="29153"/>
                </a:cubicBezTo>
                <a:close/>
                <a:moveTo>
                  <a:pt x="338148" y="0"/>
                </a:moveTo>
                <a:lnTo>
                  <a:pt x="542650" y="0"/>
                </a:lnTo>
                <a:cubicBezTo>
                  <a:pt x="562407" y="0"/>
                  <a:pt x="578425" y="16177"/>
                  <a:pt x="578425" y="35820"/>
                </a:cubicBezTo>
                <a:lnTo>
                  <a:pt x="578425" y="182388"/>
                </a:lnTo>
                <a:cubicBezTo>
                  <a:pt x="578425" y="202120"/>
                  <a:pt x="562407" y="218119"/>
                  <a:pt x="542650" y="218119"/>
                </a:cubicBezTo>
                <a:lnTo>
                  <a:pt x="454994" y="218119"/>
                </a:lnTo>
                <a:lnTo>
                  <a:pt x="454994" y="242029"/>
                </a:lnTo>
                <a:lnTo>
                  <a:pt x="481602" y="242029"/>
                </a:lnTo>
                <a:cubicBezTo>
                  <a:pt x="489611" y="242029"/>
                  <a:pt x="496197" y="248518"/>
                  <a:pt x="496197" y="256606"/>
                </a:cubicBezTo>
                <a:cubicBezTo>
                  <a:pt x="496197" y="264694"/>
                  <a:pt x="489611" y="271183"/>
                  <a:pt x="481602" y="271183"/>
                </a:cubicBezTo>
                <a:lnTo>
                  <a:pt x="399196" y="271183"/>
                </a:lnTo>
                <a:cubicBezTo>
                  <a:pt x="391187" y="271183"/>
                  <a:pt x="384601" y="264694"/>
                  <a:pt x="384601" y="256606"/>
                </a:cubicBezTo>
                <a:cubicBezTo>
                  <a:pt x="384601" y="248518"/>
                  <a:pt x="391187" y="242029"/>
                  <a:pt x="399196" y="242029"/>
                </a:cubicBezTo>
                <a:lnTo>
                  <a:pt x="425804" y="242029"/>
                </a:lnTo>
                <a:lnTo>
                  <a:pt x="425804" y="218119"/>
                </a:lnTo>
                <a:lnTo>
                  <a:pt x="338148" y="218119"/>
                </a:lnTo>
                <a:cubicBezTo>
                  <a:pt x="318391" y="218119"/>
                  <a:pt x="302373" y="202120"/>
                  <a:pt x="302373" y="182388"/>
                </a:cubicBezTo>
                <a:lnTo>
                  <a:pt x="302373" y="35731"/>
                </a:lnTo>
                <a:cubicBezTo>
                  <a:pt x="302373" y="15999"/>
                  <a:pt x="318391" y="0"/>
                  <a:pt x="3381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6" name="îŝḷîḓé-Rectangle 15"/>
          <p:cNvSpPr/>
          <p:nvPr/>
        </p:nvSpPr>
        <p:spPr>
          <a:xfrm>
            <a:off x="8572999" y="5161387"/>
            <a:ext cx="267944" cy="247127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22" name="直接连接符 21"/>
          <p:cNvCxnSpPr/>
          <p:nvPr/>
        </p:nvCxnSpPr>
        <p:spPr>
          <a:xfrm>
            <a:off x="0" y="1210357"/>
            <a:ext cx="52396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56343" y="1311958"/>
            <a:ext cx="5239657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占位符 26">
            <a:extLst>
              <a:ext uri="{FF2B5EF4-FFF2-40B4-BE49-F238E27FC236}">
                <a16:creationId xmlns:a16="http://schemas.microsoft.com/office/drawing/2014/main" id="{157481F1-AC02-4951-BA44-6315855F32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2990" y="1808914"/>
            <a:ext cx="3838604" cy="3828259"/>
          </a:xfrm>
          <a:custGeom>
            <a:avLst/>
            <a:gdLst>
              <a:gd name="connsiteX0" fmla="*/ 1221739 w 2443477"/>
              <a:gd name="connsiteY0" fmla="*/ 0 h 2436892"/>
              <a:gd name="connsiteX1" fmla="*/ 2443477 w 2443477"/>
              <a:gd name="connsiteY1" fmla="*/ 1218446 h 2436892"/>
              <a:gd name="connsiteX2" fmla="*/ 1221739 w 2443477"/>
              <a:gd name="connsiteY2" fmla="*/ 2436892 h 2436892"/>
              <a:gd name="connsiteX3" fmla="*/ 0 w 2443477"/>
              <a:gd name="connsiteY3" fmla="*/ 1218446 h 243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477" h="2436892">
                <a:moveTo>
                  <a:pt x="1221739" y="0"/>
                </a:moveTo>
                <a:lnTo>
                  <a:pt x="2443477" y="1218446"/>
                </a:lnTo>
                <a:lnTo>
                  <a:pt x="1221739" y="2436892"/>
                </a:lnTo>
                <a:lnTo>
                  <a:pt x="0" y="1218446"/>
                </a:lnTo>
                <a:close/>
              </a:path>
            </a:pathLst>
          </a:custGeom>
          <a:ln w="57150">
            <a:solidFill>
              <a:schemeClr val="accent6"/>
            </a:solidFill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27CF59B-D78F-4FAF-8BF6-E3BB1D8D5873}"/>
              </a:ext>
            </a:extLst>
          </p:cNvPr>
          <p:cNvSpPr txBox="1"/>
          <p:nvPr/>
        </p:nvSpPr>
        <p:spPr>
          <a:xfrm>
            <a:off x="872991" y="401149"/>
            <a:ext cx="257060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latin typeface="+mj-ea"/>
                <a:ea typeface="+mj-ea"/>
                <a:cs typeface="经典综艺体简" panose="02010609000101010101" pitchFamily="49" charset="-122"/>
              </a:rPr>
              <a:t>Ⅲ. </a:t>
            </a:r>
            <a:r>
              <a:rPr lang="zh-CN" altLang="en-US" sz="2800" b="1" dirty="0">
                <a:latin typeface="+mj-ea"/>
                <a:ea typeface="+mj-ea"/>
                <a:cs typeface="经典综艺体简" panose="02010609000101010101" pitchFamily="49" charset="-122"/>
              </a:rPr>
              <a:t>网页可视化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8B0BBE-5B9E-48AD-848F-B1D8D859D145}"/>
              </a:ext>
            </a:extLst>
          </p:cNvPr>
          <p:cNvSpPr txBox="1"/>
          <p:nvPr/>
        </p:nvSpPr>
        <p:spPr>
          <a:xfrm>
            <a:off x="872990" y="874141"/>
            <a:ext cx="3981735" cy="2603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WEB VISUALIZATION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72EC3A-FFF4-4DD4-A3E8-07CADCDB5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657" y="3004883"/>
            <a:ext cx="5970994" cy="3463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43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4" grpId="0" animBg="1"/>
      <p:bldP spid="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bc04aa-638b-4208-8a94-756fde6add5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3f71-ed2b-4813-9d9f-c851c80684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bb3f71-ed2b-4813-9d9f-c851c806846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bc04aa-638b-4208-8a94-756fde6add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066b0cc-cd07-44e4-a842-2f1f102dbf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heme/theme1.xml><?xml version="1.0" encoding="utf-8"?>
<a:theme xmlns:a="http://schemas.openxmlformats.org/drawingml/2006/main" name="第一PPT，www.1ppt.com">
  <a:themeElements>
    <a:clrScheme name="自定义 2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94398"/>
      </a:accent1>
      <a:accent2>
        <a:srgbClr val="494398"/>
      </a:accent2>
      <a:accent3>
        <a:srgbClr val="494398"/>
      </a:accent3>
      <a:accent4>
        <a:srgbClr val="494398"/>
      </a:accent4>
      <a:accent5>
        <a:srgbClr val="494398"/>
      </a:accent5>
      <a:accent6>
        <a:srgbClr val="494398"/>
      </a:accent6>
      <a:hlink>
        <a:srgbClr val="494398"/>
      </a:hlink>
      <a:folHlink>
        <a:srgbClr val="494398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940</TotalTime>
  <Words>1300</Words>
  <Application>Microsoft Office PowerPoint</Application>
  <PresentationFormat>宽屏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Timess New Roman</vt:lpstr>
      <vt:lpstr>等线</vt:lpstr>
      <vt:lpstr>仿宋</vt:lpstr>
      <vt:lpstr>微软雅黑</vt:lpstr>
      <vt:lpstr>Arial</vt:lpstr>
      <vt:lpstr>Calibri</vt:lpstr>
      <vt:lpstr>Century Gothic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钟 山</cp:lastModifiedBy>
  <cp:revision>84</cp:revision>
  <dcterms:created xsi:type="dcterms:W3CDTF">2017-10-09T03:26:07Z</dcterms:created>
  <dcterms:modified xsi:type="dcterms:W3CDTF">2020-11-28T18:49:38Z</dcterms:modified>
</cp:coreProperties>
</file>