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312" r:id="rId7"/>
    <p:sldId id="261" r:id="rId8"/>
    <p:sldId id="313" r:id="rId9"/>
    <p:sldId id="314" r:id="rId10"/>
    <p:sldId id="263" r:id="rId11"/>
    <p:sldId id="264" r:id="rId12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4"/>
      <p:italic r:id="rId15"/>
    </p:embeddedFon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Space Mon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136215-E7FD-4B00-BB3D-93E0216C542B}">
  <a:tblStyle styleId="{2B136215-E7FD-4B00-BB3D-93E0216C54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04535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11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200d38227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200d38227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64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200d38227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d200d38227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85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19a9a3fcf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19a9a3fcf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05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9a9a3fcf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19a9a3fcf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3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9a9a3fcf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19a9a3fcf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62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200d38227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d200d38227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360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200d38227_3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200d38227_3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68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200d38227_3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200d38227_3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22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38448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26235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708462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3500" y="-548699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870975" y="4401125"/>
            <a:ext cx="1539000" cy="15390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341275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7673100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flipH="1">
            <a:off x="8255925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510411" y="1987905"/>
            <a:ext cx="1631789" cy="146443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713225" y="1772700"/>
            <a:ext cx="54051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713225" y="3668063"/>
            <a:ext cx="30168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 idx="2"/>
          </p:nvPr>
        </p:nvSpPr>
        <p:spPr>
          <a:xfrm>
            <a:off x="708400" y="851575"/>
            <a:ext cx="12810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5"/>
          <p:cNvGrpSpPr/>
          <p:nvPr/>
        </p:nvGrpSpPr>
        <p:grpSpPr>
          <a:xfrm flipH="1">
            <a:off x="2608118" y="-142050"/>
            <a:ext cx="6504081" cy="5427560"/>
            <a:chOff x="609600" y="-142050"/>
            <a:chExt cx="6504081" cy="5427560"/>
          </a:xfrm>
        </p:grpSpPr>
        <p:sp>
          <p:nvSpPr>
            <p:cNvPr id="418" name="Google Shape;418;p35"/>
            <p:cNvSpPr/>
            <p:nvPr/>
          </p:nvSpPr>
          <p:spPr>
            <a:xfrm flipH="1">
              <a:off x="60960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 flipH="1">
              <a:off x="106680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5"/>
          <p:cNvSpPr/>
          <p:nvPr/>
        </p:nvSpPr>
        <p:spPr>
          <a:xfrm flipH="1">
            <a:off x="-17317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422" name="Google Shape;422;p3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7646278" y="4237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5"/>
          <p:cNvSpPr/>
          <p:nvPr/>
        </p:nvSpPr>
        <p:spPr>
          <a:xfrm rot="10800000" flipH="1">
            <a:off x="6907409" y="1668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-439011" y="4429300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/>
          <p:nvPr/>
        </p:nvSpPr>
        <p:spPr>
          <a:xfrm>
            <a:off x="7528787" y="1722838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grpSp>
        <p:nvGrpSpPr>
          <p:cNvPr id="429" name="Google Shape;429;p36"/>
          <p:cNvGrpSpPr/>
          <p:nvPr/>
        </p:nvGrpSpPr>
        <p:grpSpPr>
          <a:xfrm>
            <a:off x="1600195" y="-142018"/>
            <a:ext cx="6580281" cy="5427560"/>
            <a:chOff x="457200" y="-142050"/>
            <a:chExt cx="6580281" cy="5427560"/>
          </a:xfrm>
        </p:grpSpPr>
        <p:sp>
          <p:nvSpPr>
            <p:cNvPr id="430" name="Google Shape;430;p36"/>
            <p:cNvSpPr/>
            <p:nvPr/>
          </p:nvSpPr>
          <p:spPr>
            <a:xfrm flipH="1">
              <a:off x="45720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 flipH="1">
              <a:off x="99060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6"/>
          <p:cNvSpPr/>
          <p:nvPr/>
        </p:nvSpPr>
        <p:spPr>
          <a:xfrm>
            <a:off x="26813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6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6"/>
          <p:cNvSpPr/>
          <p:nvPr/>
        </p:nvSpPr>
        <p:spPr>
          <a:xfrm flipH="1">
            <a:off x="902146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65235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404446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"/>
          <p:cNvSpPr/>
          <p:nvPr/>
        </p:nvSpPr>
        <p:spPr>
          <a:xfrm flipH="1">
            <a:off x="4016096" y="357937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0025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25" y="1300475"/>
            <a:ext cx="7624500" cy="3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 flipH="1">
            <a:off x="1548550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flipH="1">
            <a:off x="2073004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flipH="1">
            <a:off x="25908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3683000" y="539500"/>
            <a:ext cx="4747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856700" y="1497988"/>
            <a:ext cx="3407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3856700" y="2987238"/>
            <a:ext cx="3407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3856700" y="1988976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856700" y="3478226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5"/>
          <p:cNvSpPr/>
          <p:nvPr/>
        </p:nvSpPr>
        <p:spPr>
          <a:xfrm rot="10800000" flipH="1">
            <a:off x="201084" y="2275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8335025" y="-676899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-381906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939953" y="4844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2435722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1917918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-241317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-164285" y="4291676"/>
            <a:ext cx="1389485" cy="124761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713225" y="1472000"/>
            <a:ext cx="4837800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6925856" y="277075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2014734" y="-142025"/>
            <a:ext cx="6564656" cy="5427560"/>
            <a:chOff x="1724085" y="-142050"/>
            <a:chExt cx="6564656" cy="5427560"/>
          </a:xfrm>
        </p:grpSpPr>
        <p:sp>
          <p:nvSpPr>
            <p:cNvPr id="89" name="Google Shape;89;p9"/>
            <p:cNvSpPr/>
            <p:nvPr/>
          </p:nvSpPr>
          <p:spPr>
            <a:xfrm>
              <a:off x="224186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172408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9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flipH="1">
            <a:off x="-231637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713225" y="1407000"/>
            <a:ext cx="4746600" cy="7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713225" y="2272825"/>
            <a:ext cx="4746600" cy="13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-288600" y="3991025"/>
            <a:ext cx="1619400" cy="16194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7988360" y="-648249"/>
            <a:ext cx="1655500" cy="148571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/>
          <p:nvPr/>
        </p:nvSpPr>
        <p:spPr>
          <a:xfrm flipH="1">
            <a:off x="564600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flipH="1">
            <a:off x="1082404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16002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 flipH="1">
            <a:off x="902146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65235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404446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flipH="1">
            <a:off x="-517804" y="133147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2354575" y="539500"/>
            <a:ext cx="6076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4555525" y="1851013"/>
            <a:ext cx="659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7584174" y="1851013"/>
            <a:ext cx="659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4555525" y="3407925"/>
            <a:ext cx="659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7584174" y="3408800"/>
            <a:ext cx="659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2485738" y="3012858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6"/>
          </p:nvPr>
        </p:nvSpPr>
        <p:spPr>
          <a:xfrm>
            <a:off x="5515449" y="3012857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485750" y="3504750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5515451" y="3501688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2485738" y="1454475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5515449" y="1454475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2485750" y="1945451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5515450" y="1945450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/>
          <p:nvPr/>
        </p:nvSpPr>
        <p:spPr>
          <a:xfrm flipH="1">
            <a:off x="7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 flipH="1">
            <a:off x="517811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1035607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2259175" y="3011550"/>
            <a:ext cx="6171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1"/>
          </p:nvPr>
        </p:nvSpPr>
        <p:spPr>
          <a:xfrm>
            <a:off x="2259100" y="1593750"/>
            <a:ext cx="6171600" cy="13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287150" y="3581029"/>
            <a:ext cx="1412082" cy="126745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255812" y="1525534"/>
            <a:ext cx="811732" cy="72859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204344" y="83055"/>
            <a:ext cx="1494819" cy="1341494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6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0801400" scaled="0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/>
        </p:nvSpPr>
        <p:spPr>
          <a:xfrm>
            <a:off x="-2329539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 flipH="1">
            <a:off x="4238100" y="3075450"/>
            <a:ext cx="36957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 flipH="1">
            <a:off x="3741150" y="1574250"/>
            <a:ext cx="4689600" cy="15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0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-2847330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-7178425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-208572" y="41722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flipH="1">
            <a:off x="-61237" y="-87777"/>
            <a:ext cx="1265338" cy="113635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91962" y="3512559"/>
            <a:ext cx="811732" cy="72859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Space Mono"/>
              <a:buNone/>
              <a:defRPr sz="3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42650"/>
            <a:ext cx="7717500" cy="3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6" r:id="rId9"/>
    <p:sldLayoutId id="2147483681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/>
          <p:nvPr/>
        </p:nvSpPr>
        <p:spPr>
          <a:xfrm flipH="1">
            <a:off x="4409987" y="3821522"/>
            <a:ext cx="1016536" cy="91291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0"/>
          <p:cNvSpPr txBox="1">
            <a:spLocks noGrp="1"/>
          </p:cNvSpPr>
          <p:nvPr>
            <p:ph type="ctrTitle"/>
          </p:nvPr>
        </p:nvSpPr>
        <p:spPr>
          <a:xfrm>
            <a:off x="591779" y="1667781"/>
            <a:ext cx="6287651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b="1" dirty="0">
                <a:latin typeface="Space Mono" panose="020B0604020202020204" charset="0"/>
              </a:rPr>
              <a:t>Single Threaded Synchronous Web-Server Using C++</a:t>
            </a:r>
            <a:endParaRPr sz="3600" b="1" dirty="0">
              <a:latin typeface="Space Mono" panose="020B0604020202020204" charset="0"/>
            </a:endParaRPr>
          </a:p>
        </p:txBody>
      </p:sp>
      <p:sp>
        <p:nvSpPr>
          <p:cNvPr id="450" name="Google Shape;450;p40"/>
          <p:cNvSpPr txBox="1">
            <a:spLocks noGrp="1"/>
          </p:cNvSpPr>
          <p:nvPr>
            <p:ph type="subTitle" idx="1"/>
          </p:nvPr>
        </p:nvSpPr>
        <p:spPr>
          <a:xfrm>
            <a:off x="591779" y="3887386"/>
            <a:ext cx="3921918" cy="1877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Space Mono" panose="020B0604020202020204" charset="0"/>
              </a:rPr>
              <a:t>Project Members:</a:t>
            </a:r>
            <a:endParaRPr lang="en-US" sz="2000" dirty="0">
              <a:solidFill>
                <a:schemeClr val="accent1"/>
              </a:solidFill>
              <a:latin typeface="Space Mono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Space Mono" panose="020B0604020202020204" charset="0"/>
              </a:rPr>
              <a:t>Muhammad Ahmed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  <a:latin typeface="Space Mono" panose="020B0604020202020204" charset="0"/>
              </a:rPr>
              <a:t>Kumail</a:t>
            </a:r>
            <a:r>
              <a:rPr lang="en-US" dirty="0">
                <a:solidFill>
                  <a:schemeClr val="accent1"/>
                </a:solidFill>
                <a:latin typeface="Space Mono" panose="020B0604020202020204" charset="0"/>
              </a:rPr>
              <a:t> Ahmed</a:t>
            </a:r>
          </a:p>
        </p:txBody>
      </p:sp>
      <p:sp>
        <p:nvSpPr>
          <p:cNvPr id="451" name="Google Shape;451;p40"/>
          <p:cNvSpPr txBox="1">
            <a:spLocks noGrp="1"/>
          </p:cNvSpPr>
          <p:nvPr>
            <p:ph type="ctrTitle" idx="2"/>
          </p:nvPr>
        </p:nvSpPr>
        <p:spPr>
          <a:xfrm>
            <a:off x="747950" y="332702"/>
            <a:ext cx="1513308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Space Mono" panose="020B0604020202020204" charset="0"/>
              </a:rPr>
              <a:t>26</a:t>
            </a:r>
            <a:r>
              <a:rPr lang="en-US" baseline="30000" dirty="0">
                <a:solidFill>
                  <a:schemeClr val="accent6"/>
                </a:solidFill>
                <a:latin typeface="Space Mono" panose="020B0604020202020204" charset="0"/>
              </a:rPr>
              <a:t>th</a:t>
            </a:r>
            <a:r>
              <a:rPr lang="en-US" dirty="0">
                <a:solidFill>
                  <a:schemeClr val="accent6"/>
                </a:solidFill>
                <a:latin typeface="Space Mono" panose="020B0604020202020204" charset="0"/>
              </a:rPr>
              <a:t> Dec,2024</a:t>
            </a:r>
            <a:endParaRPr sz="2000" dirty="0">
              <a:solidFill>
                <a:schemeClr val="accent6"/>
              </a:solidFill>
              <a:latin typeface="Space Mon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21" name="Google Shape;521;p47"/>
          <p:cNvSpPr/>
          <p:nvPr/>
        </p:nvSpPr>
        <p:spPr>
          <a:xfrm>
            <a:off x="6048888" y="2811851"/>
            <a:ext cx="1572006" cy="141077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7"/>
          <p:cNvSpPr txBox="1">
            <a:spLocks noGrp="1"/>
          </p:cNvSpPr>
          <p:nvPr>
            <p:ph type="title"/>
          </p:nvPr>
        </p:nvSpPr>
        <p:spPr>
          <a:xfrm>
            <a:off x="958498" y="132307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Code Standards</a:t>
            </a: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8498" y="802152"/>
            <a:ext cx="4426212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Title: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/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Adherence to Standards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Naming Conventions: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 Narrow" panose="020B0606020202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Classes: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PascalCase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 (e.g.,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WebServer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Methods: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camelCase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 (e.g.,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onMessageReceived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Variables: descriptive, lowercase.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Coding Standards: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 Narrow" panose="020B0606020202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Proper use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 and inline.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Comments for all methods and key logic.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Formatting: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 Narrow" panose="020B0606020202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Consistent indentation.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Organized file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8"/>
          <p:cNvSpPr txBox="1">
            <a:spLocks noGrp="1"/>
          </p:cNvSpPr>
          <p:nvPr>
            <p:ph type="title"/>
          </p:nvPr>
        </p:nvSpPr>
        <p:spPr>
          <a:xfrm>
            <a:off x="3201580" y="311433"/>
            <a:ext cx="4747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528" name="Google Shape;528;p4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29" name="Google Shape;529;p48"/>
          <p:cNvSpPr txBox="1">
            <a:spLocks noGrp="1"/>
          </p:cNvSpPr>
          <p:nvPr>
            <p:ph type="subTitle" idx="1"/>
          </p:nvPr>
        </p:nvSpPr>
        <p:spPr>
          <a:xfrm>
            <a:off x="4275372" y="1407915"/>
            <a:ext cx="3407400" cy="638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Space Mono" panose="020B0604020202020204" charset="0"/>
              </a:rPr>
              <a:t>Takeaways</a:t>
            </a:r>
          </a:p>
        </p:txBody>
      </p:sp>
      <p:sp>
        <p:nvSpPr>
          <p:cNvPr id="530" name="Google Shape;530;p48"/>
          <p:cNvSpPr txBox="1">
            <a:spLocks noGrp="1"/>
          </p:cNvSpPr>
          <p:nvPr>
            <p:ph type="subTitle" idx="2"/>
          </p:nvPr>
        </p:nvSpPr>
        <p:spPr>
          <a:xfrm>
            <a:off x="65632" y="3945873"/>
            <a:ext cx="3407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1" name="Google Shape;531;p48"/>
          <p:cNvSpPr txBox="1">
            <a:spLocks noGrp="1"/>
          </p:cNvSpPr>
          <p:nvPr>
            <p:ph type="subTitle" idx="3"/>
          </p:nvPr>
        </p:nvSpPr>
        <p:spPr>
          <a:xfrm>
            <a:off x="4074491" y="1584847"/>
            <a:ext cx="3353087" cy="2751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Object-oriented principles in 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Practical implementation of a web server.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Enhanced understanding of networking concepts.</a:t>
            </a:r>
          </a:p>
        </p:txBody>
      </p:sp>
      <p:sp>
        <p:nvSpPr>
          <p:cNvPr id="532" name="Google Shape;532;p48"/>
          <p:cNvSpPr txBox="1">
            <a:spLocks noGrp="1"/>
          </p:cNvSpPr>
          <p:nvPr>
            <p:ph type="subTitle" idx="4"/>
          </p:nvPr>
        </p:nvSpPr>
        <p:spPr>
          <a:xfrm>
            <a:off x="-550994" y="4334373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3" name="Google Shape;533;p48"/>
          <p:cNvSpPr/>
          <p:nvPr/>
        </p:nvSpPr>
        <p:spPr>
          <a:xfrm>
            <a:off x="7483146" y="1702864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8"/>
          <p:cNvSpPr/>
          <p:nvPr/>
        </p:nvSpPr>
        <p:spPr>
          <a:xfrm>
            <a:off x="7483146" y="3192114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48"/>
          <p:cNvGrpSpPr/>
          <p:nvPr/>
        </p:nvGrpSpPr>
        <p:grpSpPr>
          <a:xfrm>
            <a:off x="7658761" y="1873985"/>
            <a:ext cx="462454" cy="388498"/>
            <a:chOff x="4245500" y="3905625"/>
            <a:chExt cx="264350" cy="222075"/>
          </a:xfrm>
        </p:grpSpPr>
        <p:sp>
          <p:nvSpPr>
            <p:cNvPr id="536" name="Google Shape;536;p48"/>
            <p:cNvSpPr/>
            <p:nvPr/>
          </p:nvSpPr>
          <p:spPr>
            <a:xfrm>
              <a:off x="4262750" y="3955025"/>
              <a:ext cx="8375" cy="7775"/>
            </a:xfrm>
            <a:custGeom>
              <a:avLst/>
              <a:gdLst/>
              <a:ahLst/>
              <a:cxnLst/>
              <a:rect l="l" t="t" r="r" b="b"/>
              <a:pathLst>
                <a:path w="335" h="311" extrusionOk="0">
                  <a:moveTo>
                    <a:pt x="1" y="1"/>
                  </a:moveTo>
                  <a:lnTo>
                    <a:pt x="1" y="310"/>
                  </a:lnTo>
                  <a:lnTo>
                    <a:pt x="334" y="310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8"/>
            <p:cNvSpPr/>
            <p:nvPr/>
          </p:nvSpPr>
          <p:spPr>
            <a:xfrm>
              <a:off x="4262750" y="4004450"/>
              <a:ext cx="8375" cy="7175"/>
            </a:xfrm>
            <a:custGeom>
              <a:avLst/>
              <a:gdLst/>
              <a:ahLst/>
              <a:cxnLst/>
              <a:rect l="l" t="t" r="r" b="b"/>
              <a:pathLst>
                <a:path w="335" h="287" extrusionOk="0">
                  <a:moveTo>
                    <a:pt x="1" y="0"/>
                  </a:moveTo>
                  <a:lnTo>
                    <a:pt x="1" y="286"/>
                  </a:lnTo>
                  <a:lnTo>
                    <a:pt x="334" y="28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8"/>
            <p:cNvSpPr/>
            <p:nvPr/>
          </p:nvSpPr>
          <p:spPr>
            <a:xfrm>
              <a:off x="4262750" y="4054450"/>
              <a:ext cx="8375" cy="7175"/>
            </a:xfrm>
            <a:custGeom>
              <a:avLst/>
              <a:gdLst/>
              <a:ahLst/>
              <a:cxnLst/>
              <a:rect l="l" t="t" r="r" b="b"/>
              <a:pathLst>
                <a:path w="335" h="287" extrusionOk="0">
                  <a:moveTo>
                    <a:pt x="1" y="1"/>
                  </a:moveTo>
                  <a:lnTo>
                    <a:pt x="1" y="287"/>
                  </a:lnTo>
                  <a:lnTo>
                    <a:pt x="334" y="28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4267525" y="3921700"/>
              <a:ext cx="7775" cy="7750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0" y="0"/>
                  </a:moveTo>
                  <a:lnTo>
                    <a:pt x="0" y="310"/>
                  </a:lnTo>
                  <a:lnTo>
                    <a:pt x="310" y="31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8"/>
            <p:cNvSpPr/>
            <p:nvPr/>
          </p:nvSpPr>
          <p:spPr>
            <a:xfrm>
              <a:off x="4283600" y="3921700"/>
              <a:ext cx="8350" cy="7750"/>
            </a:xfrm>
            <a:custGeom>
              <a:avLst/>
              <a:gdLst/>
              <a:ahLst/>
              <a:cxnLst/>
              <a:rect l="l" t="t" r="r" b="b"/>
              <a:pathLst>
                <a:path w="334" h="310" extrusionOk="0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8"/>
            <p:cNvSpPr/>
            <p:nvPr/>
          </p:nvSpPr>
          <p:spPr>
            <a:xfrm>
              <a:off x="4299675" y="3921700"/>
              <a:ext cx="8350" cy="7750"/>
            </a:xfrm>
            <a:custGeom>
              <a:avLst/>
              <a:gdLst/>
              <a:ahLst/>
              <a:cxnLst/>
              <a:rect l="l" t="t" r="r" b="b"/>
              <a:pathLst>
                <a:path w="334" h="310" extrusionOk="0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8"/>
            <p:cNvSpPr/>
            <p:nvPr/>
          </p:nvSpPr>
          <p:spPr>
            <a:xfrm>
              <a:off x="4295500" y="3955025"/>
              <a:ext cx="24450" cy="7775"/>
            </a:xfrm>
            <a:custGeom>
              <a:avLst/>
              <a:gdLst/>
              <a:ahLst/>
              <a:cxnLst/>
              <a:rect l="l" t="t" r="r" b="b"/>
              <a:pathLst>
                <a:path w="978" h="311" extrusionOk="0">
                  <a:moveTo>
                    <a:pt x="1" y="1"/>
                  </a:moveTo>
                  <a:lnTo>
                    <a:pt x="1" y="310"/>
                  </a:lnTo>
                  <a:lnTo>
                    <a:pt x="977" y="310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8"/>
            <p:cNvSpPr/>
            <p:nvPr/>
          </p:nvSpPr>
          <p:spPr>
            <a:xfrm>
              <a:off x="4295500" y="3971700"/>
              <a:ext cx="66125" cy="7175"/>
            </a:xfrm>
            <a:custGeom>
              <a:avLst/>
              <a:gdLst/>
              <a:ahLst/>
              <a:cxnLst/>
              <a:rect l="l" t="t" r="r" b="b"/>
              <a:pathLst>
                <a:path w="2645" h="287" extrusionOk="0">
                  <a:moveTo>
                    <a:pt x="1" y="1"/>
                  </a:moveTo>
                  <a:lnTo>
                    <a:pt x="1" y="286"/>
                  </a:lnTo>
                  <a:lnTo>
                    <a:pt x="2644" y="286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8"/>
            <p:cNvSpPr/>
            <p:nvPr/>
          </p:nvSpPr>
          <p:spPr>
            <a:xfrm>
              <a:off x="4369925" y="3971700"/>
              <a:ext cx="12525" cy="7175"/>
            </a:xfrm>
            <a:custGeom>
              <a:avLst/>
              <a:gdLst/>
              <a:ahLst/>
              <a:cxnLst/>
              <a:rect l="l" t="t" r="r" b="b"/>
              <a:pathLst>
                <a:path w="501" h="287" extrusionOk="0">
                  <a:moveTo>
                    <a:pt x="1" y="1"/>
                  </a:moveTo>
                  <a:lnTo>
                    <a:pt x="1" y="286"/>
                  </a:lnTo>
                  <a:lnTo>
                    <a:pt x="501" y="28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8"/>
            <p:cNvSpPr/>
            <p:nvPr/>
          </p:nvSpPr>
          <p:spPr>
            <a:xfrm>
              <a:off x="4295500" y="3987775"/>
              <a:ext cx="50050" cy="7775"/>
            </a:xfrm>
            <a:custGeom>
              <a:avLst/>
              <a:gdLst/>
              <a:ahLst/>
              <a:cxnLst/>
              <a:rect l="l" t="t" r="r" b="b"/>
              <a:pathLst>
                <a:path w="2002" h="311" extrusionOk="0">
                  <a:moveTo>
                    <a:pt x="1" y="1"/>
                  </a:moveTo>
                  <a:lnTo>
                    <a:pt x="1" y="310"/>
                  </a:lnTo>
                  <a:lnTo>
                    <a:pt x="2001" y="310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8"/>
            <p:cNvSpPr/>
            <p:nvPr/>
          </p:nvSpPr>
          <p:spPr>
            <a:xfrm>
              <a:off x="4295500" y="4012775"/>
              <a:ext cx="24450" cy="7175"/>
            </a:xfrm>
            <a:custGeom>
              <a:avLst/>
              <a:gdLst/>
              <a:ahLst/>
              <a:cxnLst/>
              <a:rect l="l" t="t" r="r" b="b"/>
              <a:pathLst>
                <a:path w="978" h="287" extrusionOk="0">
                  <a:moveTo>
                    <a:pt x="1" y="1"/>
                  </a:moveTo>
                  <a:lnTo>
                    <a:pt x="1" y="287"/>
                  </a:lnTo>
                  <a:lnTo>
                    <a:pt x="977" y="28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8"/>
            <p:cNvSpPr/>
            <p:nvPr/>
          </p:nvSpPr>
          <p:spPr>
            <a:xfrm>
              <a:off x="4390775" y="4029450"/>
              <a:ext cx="20850" cy="7775"/>
            </a:xfrm>
            <a:custGeom>
              <a:avLst/>
              <a:gdLst/>
              <a:ahLst/>
              <a:cxnLst/>
              <a:rect l="l" t="t" r="r" b="b"/>
              <a:pathLst>
                <a:path w="834" h="311" extrusionOk="0">
                  <a:moveTo>
                    <a:pt x="0" y="1"/>
                  </a:moveTo>
                  <a:lnTo>
                    <a:pt x="0" y="310"/>
                  </a:lnTo>
                  <a:lnTo>
                    <a:pt x="834" y="310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8"/>
            <p:cNvSpPr/>
            <p:nvPr/>
          </p:nvSpPr>
          <p:spPr>
            <a:xfrm>
              <a:off x="4295500" y="4029450"/>
              <a:ext cx="86350" cy="7775"/>
            </a:xfrm>
            <a:custGeom>
              <a:avLst/>
              <a:gdLst/>
              <a:ahLst/>
              <a:cxnLst/>
              <a:rect l="l" t="t" r="r" b="b"/>
              <a:pathLst>
                <a:path w="3454" h="311" extrusionOk="0">
                  <a:moveTo>
                    <a:pt x="1" y="1"/>
                  </a:moveTo>
                  <a:lnTo>
                    <a:pt x="1" y="310"/>
                  </a:lnTo>
                  <a:lnTo>
                    <a:pt x="3454" y="310"/>
                  </a:lnTo>
                  <a:lnTo>
                    <a:pt x="3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8"/>
            <p:cNvSpPr/>
            <p:nvPr/>
          </p:nvSpPr>
          <p:spPr>
            <a:xfrm>
              <a:off x="4358025" y="4046125"/>
              <a:ext cx="53600" cy="7175"/>
            </a:xfrm>
            <a:custGeom>
              <a:avLst/>
              <a:gdLst/>
              <a:ahLst/>
              <a:cxnLst/>
              <a:rect l="l" t="t" r="r" b="b"/>
              <a:pathLst>
                <a:path w="2144" h="287" extrusionOk="0">
                  <a:moveTo>
                    <a:pt x="0" y="0"/>
                  </a:moveTo>
                  <a:lnTo>
                    <a:pt x="0" y="286"/>
                  </a:lnTo>
                  <a:lnTo>
                    <a:pt x="2144" y="286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8"/>
            <p:cNvSpPr/>
            <p:nvPr/>
          </p:nvSpPr>
          <p:spPr>
            <a:xfrm>
              <a:off x="4295500" y="4046125"/>
              <a:ext cx="53625" cy="7175"/>
            </a:xfrm>
            <a:custGeom>
              <a:avLst/>
              <a:gdLst/>
              <a:ahLst/>
              <a:cxnLst/>
              <a:rect l="l" t="t" r="r" b="b"/>
              <a:pathLst>
                <a:path w="2145" h="287" extrusionOk="0">
                  <a:moveTo>
                    <a:pt x="1" y="0"/>
                  </a:moveTo>
                  <a:lnTo>
                    <a:pt x="1" y="286"/>
                  </a:lnTo>
                  <a:lnTo>
                    <a:pt x="2144" y="286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8"/>
            <p:cNvSpPr/>
            <p:nvPr/>
          </p:nvSpPr>
          <p:spPr>
            <a:xfrm>
              <a:off x="4295500" y="4062200"/>
              <a:ext cx="41100" cy="7750"/>
            </a:xfrm>
            <a:custGeom>
              <a:avLst/>
              <a:gdLst/>
              <a:ahLst/>
              <a:cxnLst/>
              <a:rect l="l" t="t" r="r" b="b"/>
              <a:pathLst>
                <a:path w="1644" h="310" extrusionOk="0">
                  <a:moveTo>
                    <a:pt x="1" y="0"/>
                  </a:moveTo>
                  <a:lnTo>
                    <a:pt x="1" y="310"/>
                  </a:lnTo>
                  <a:lnTo>
                    <a:pt x="1644" y="310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8"/>
            <p:cNvSpPr/>
            <p:nvPr/>
          </p:nvSpPr>
          <p:spPr>
            <a:xfrm>
              <a:off x="4295500" y="4078875"/>
              <a:ext cx="82775" cy="7150"/>
            </a:xfrm>
            <a:custGeom>
              <a:avLst/>
              <a:gdLst/>
              <a:ahLst/>
              <a:cxnLst/>
              <a:rect l="l" t="t" r="r" b="b"/>
              <a:pathLst>
                <a:path w="3311" h="286" extrusionOk="0">
                  <a:moveTo>
                    <a:pt x="1" y="0"/>
                  </a:moveTo>
                  <a:lnTo>
                    <a:pt x="1" y="286"/>
                  </a:lnTo>
                  <a:lnTo>
                    <a:pt x="3311" y="286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8"/>
            <p:cNvSpPr/>
            <p:nvPr/>
          </p:nvSpPr>
          <p:spPr>
            <a:xfrm>
              <a:off x="4245500" y="3905625"/>
              <a:ext cx="206600" cy="206000"/>
            </a:xfrm>
            <a:custGeom>
              <a:avLst/>
              <a:gdLst/>
              <a:ahLst/>
              <a:cxnLst/>
              <a:rect l="l" t="t" r="r" b="b"/>
              <a:pathLst>
                <a:path w="8264" h="8240" extrusionOk="0">
                  <a:moveTo>
                    <a:pt x="7954" y="310"/>
                  </a:moveTo>
                  <a:lnTo>
                    <a:pt x="7954" y="1334"/>
                  </a:lnTo>
                  <a:lnTo>
                    <a:pt x="334" y="1334"/>
                  </a:lnTo>
                  <a:lnTo>
                    <a:pt x="334" y="310"/>
                  </a:lnTo>
                  <a:close/>
                  <a:moveTo>
                    <a:pt x="0" y="0"/>
                  </a:moveTo>
                  <a:lnTo>
                    <a:pt x="0" y="1620"/>
                  </a:lnTo>
                  <a:lnTo>
                    <a:pt x="1310" y="1620"/>
                  </a:lnTo>
                  <a:lnTo>
                    <a:pt x="1310" y="7907"/>
                  </a:lnTo>
                  <a:lnTo>
                    <a:pt x="310" y="7907"/>
                  </a:lnTo>
                  <a:lnTo>
                    <a:pt x="310" y="1953"/>
                  </a:lnTo>
                  <a:lnTo>
                    <a:pt x="0" y="1953"/>
                  </a:lnTo>
                  <a:lnTo>
                    <a:pt x="0" y="8240"/>
                  </a:lnTo>
                  <a:lnTo>
                    <a:pt x="5644" y="8240"/>
                  </a:lnTo>
                  <a:lnTo>
                    <a:pt x="5644" y="7930"/>
                  </a:lnTo>
                  <a:lnTo>
                    <a:pt x="1644" y="7930"/>
                  </a:lnTo>
                  <a:lnTo>
                    <a:pt x="1644" y="1620"/>
                  </a:lnTo>
                  <a:lnTo>
                    <a:pt x="7954" y="1620"/>
                  </a:lnTo>
                  <a:lnTo>
                    <a:pt x="7954" y="4096"/>
                  </a:lnTo>
                  <a:lnTo>
                    <a:pt x="8264" y="409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8"/>
            <p:cNvSpPr/>
            <p:nvPr/>
          </p:nvSpPr>
          <p:spPr>
            <a:xfrm>
              <a:off x="4431850" y="4099700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0" y="1"/>
                  </a:moveTo>
                  <a:lnTo>
                    <a:pt x="0" y="286"/>
                  </a:lnTo>
                  <a:lnTo>
                    <a:pt x="334" y="28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8"/>
            <p:cNvSpPr/>
            <p:nvPr/>
          </p:nvSpPr>
          <p:spPr>
            <a:xfrm>
              <a:off x="4448525" y="4099700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0" y="1"/>
                  </a:moveTo>
                  <a:lnTo>
                    <a:pt x="0" y="286"/>
                  </a:lnTo>
                  <a:lnTo>
                    <a:pt x="333" y="28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8"/>
            <p:cNvSpPr/>
            <p:nvPr/>
          </p:nvSpPr>
          <p:spPr>
            <a:xfrm>
              <a:off x="4465175" y="4099700"/>
              <a:ext cx="8375" cy="7175"/>
            </a:xfrm>
            <a:custGeom>
              <a:avLst/>
              <a:gdLst/>
              <a:ahLst/>
              <a:cxnLst/>
              <a:rect l="l" t="t" r="r" b="b"/>
              <a:pathLst>
                <a:path w="335" h="287" extrusionOk="0">
                  <a:moveTo>
                    <a:pt x="1" y="1"/>
                  </a:moveTo>
                  <a:lnTo>
                    <a:pt x="1" y="286"/>
                  </a:lnTo>
                  <a:lnTo>
                    <a:pt x="334" y="28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8"/>
            <p:cNvSpPr/>
            <p:nvPr/>
          </p:nvSpPr>
          <p:spPr>
            <a:xfrm>
              <a:off x="4394325" y="4016950"/>
              <a:ext cx="115525" cy="110750"/>
            </a:xfrm>
            <a:custGeom>
              <a:avLst/>
              <a:gdLst/>
              <a:ahLst/>
              <a:cxnLst/>
              <a:rect l="l" t="t" r="r" b="b"/>
              <a:pathLst>
                <a:path w="4621" h="4430" extrusionOk="0">
                  <a:moveTo>
                    <a:pt x="3311" y="310"/>
                  </a:moveTo>
                  <a:lnTo>
                    <a:pt x="3311" y="667"/>
                  </a:lnTo>
                  <a:lnTo>
                    <a:pt x="1311" y="667"/>
                  </a:lnTo>
                  <a:lnTo>
                    <a:pt x="1311" y="310"/>
                  </a:lnTo>
                  <a:close/>
                  <a:moveTo>
                    <a:pt x="3430" y="2811"/>
                  </a:moveTo>
                  <a:lnTo>
                    <a:pt x="4335" y="3692"/>
                  </a:lnTo>
                  <a:lnTo>
                    <a:pt x="4335" y="4144"/>
                  </a:lnTo>
                  <a:lnTo>
                    <a:pt x="334" y="4144"/>
                  </a:lnTo>
                  <a:lnTo>
                    <a:pt x="334" y="3692"/>
                  </a:lnTo>
                  <a:lnTo>
                    <a:pt x="1263" y="2811"/>
                  </a:lnTo>
                  <a:close/>
                  <a:moveTo>
                    <a:pt x="1001" y="0"/>
                  </a:moveTo>
                  <a:lnTo>
                    <a:pt x="1001" y="977"/>
                  </a:lnTo>
                  <a:lnTo>
                    <a:pt x="1644" y="977"/>
                  </a:lnTo>
                  <a:lnTo>
                    <a:pt x="1644" y="1906"/>
                  </a:lnTo>
                  <a:lnTo>
                    <a:pt x="1" y="3549"/>
                  </a:lnTo>
                  <a:lnTo>
                    <a:pt x="1" y="4430"/>
                  </a:lnTo>
                  <a:lnTo>
                    <a:pt x="4621" y="4430"/>
                  </a:lnTo>
                  <a:lnTo>
                    <a:pt x="4621" y="3549"/>
                  </a:lnTo>
                  <a:lnTo>
                    <a:pt x="2978" y="1906"/>
                  </a:lnTo>
                  <a:lnTo>
                    <a:pt x="2978" y="1310"/>
                  </a:lnTo>
                  <a:lnTo>
                    <a:pt x="2692" y="1310"/>
                  </a:lnTo>
                  <a:lnTo>
                    <a:pt x="2692" y="2025"/>
                  </a:lnTo>
                  <a:lnTo>
                    <a:pt x="3144" y="2477"/>
                  </a:lnTo>
                  <a:lnTo>
                    <a:pt x="1549" y="2477"/>
                  </a:lnTo>
                  <a:lnTo>
                    <a:pt x="1978" y="2025"/>
                  </a:lnTo>
                  <a:lnTo>
                    <a:pt x="1978" y="977"/>
                  </a:lnTo>
                  <a:lnTo>
                    <a:pt x="3621" y="977"/>
                  </a:lnTo>
                  <a:lnTo>
                    <a:pt x="3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48"/>
          <p:cNvGrpSpPr/>
          <p:nvPr/>
        </p:nvGrpSpPr>
        <p:grpSpPr>
          <a:xfrm>
            <a:off x="7732219" y="3363234"/>
            <a:ext cx="315538" cy="388499"/>
            <a:chOff x="7707118" y="3222038"/>
            <a:chExt cx="315538" cy="388499"/>
          </a:xfrm>
        </p:grpSpPr>
        <p:sp>
          <p:nvSpPr>
            <p:cNvPr id="559" name="Google Shape;559;p48"/>
            <p:cNvSpPr/>
            <p:nvPr/>
          </p:nvSpPr>
          <p:spPr>
            <a:xfrm>
              <a:off x="7707118" y="3355634"/>
              <a:ext cx="315538" cy="254903"/>
            </a:xfrm>
            <a:custGeom>
              <a:avLst/>
              <a:gdLst/>
              <a:ahLst/>
              <a:cxnLst/>
              <a:rect l="l" t="t" r="r" b="b"/>
              <a:pathLst>
                <a:path w="8550" h="6907" extrusionOk="0">
                  <a:moveTo>
                    <a:pt x="5263" y="310"/>
                  </a:moveTo>
                  <a:lnTo>
                    <a:pt x="5263" y="1143"/>
                  </a:lnTo>
                  <a:lnTo>
                    <a:pt x="4906" y="1143"/>
                  </a:lnTo>
                  <a:lnTo>
                    <a:pt x="4906" y="310"/>
                  </a:lnTo>
                  <a:close/>
                  <a:moveTo>
                    <a:pt x="4620" y="286"/>
                  </a:moveTo>
                  <a:lnTo>
                    <a:pt x="4620" y="2096"/>
                  </a:lnTo>
                  <a:cubicBezTo>
                    <a:pt x="4620" y="2358"/>
                    <a:pt x="4406" y="2596"/>
                    <a:pt x="4120" y="2596"/>
                  </a:cubicBezTo>
                  <a:lnTo>
                    <a:pt x="3120" y="2596"/>
                  </a:lnTo>
                  <a:cubicBezTo>
                    <a:pt x="3108" y="2597"/>
                    <a:pt x="3095" y="2597"/>
                    <a:pt x="3083" y="2597"/>
                  </a:cubicBezTo>
                  <a:cubicBezTo>
                    <a:pt x="2836" y="2597"/>
                    <a:pt x="2620" y="2368"/>
                    <a:pt x="2620" y="2096"/>
                  </a:cubicBezTo>
                  <a:lnTo>
                    <a:pt x="2620" y="286"/>
                  </a:lnTo>
                  <a:close/>
                  <a:moveTo>
                    <a:pt x="810" y="2929"/>
                  </a:moveTo>
                  <a:lnTo>
                    <a:pt x="810" y="3929"/>
                  </a:lnTo>
                  <a:lnTo>
                    <a:pt x="310" y="3929"/>
                  </a:lnTo>
                  <a:lnTo>
                    <a:pt x="310" y="2929"/>
                  </a:lnTo>
                  <a:close/>
                  <a:moveTo>
                    <a:pt x="6573" y="2929"/>
                  </a:moveTo>
                  <a:lnTo>
                    <a:pt x="6573" y="3929"/>
                  </a:lnTo>
                  <a:lnTo>
                    <a:pt x="6073" y="3929"/>
                  </a:lnTo>
                  <a:lnTo>
                    <a:pt x="6073" y="2929"/>
                  </a:lnTo>
                  <a:close/>
                  <a:moveTo>
                    <a:pt x="2477" y="4239"/>
                  </a:moveTo>
                  <a:lnTo>
                    <a:pt x="2477" y="5239"/>
                  </a:lnTo>
                  <a:lnTo>
                    <a:pt x="1977" y="5239"/>
                  </a:lnTo>
                  <a:lnTo>
                    <a:pt x="1977" y="4239"/>
                  </a:lnTo>
                  <a:close/>
                  <a:moveTo>
                    <a:pt x="5787" y="2929"/>
                  </a:moveTo>
                  <a:lnTo>
                    <a:pt x="5787" y="3929"/>
                  </a:lnTo>
                  <a:lnTo>
                    <a:pt x="5454" y="3929"/>
                  </a:lnTo>
                  <a:lnTo>
                    <a:pt x="5454" y="4239"/>
                  </a:lnTo>
                  <a:lnTo>
                    <a:pt x="7454" y="4239"/>
                  </a:lnTo>
                  <a:lnTo>
                    <a:pt x="7454" y="5239"/>
                  </a:lnTo>
                  <a:lnTo>
                    <a:pt x="2762" y="5239"/>
                  </a:lnTo>
                  <a:lnTo>
                    <a:pt x="2762" y="4239"/>
                  </a:lnTo>
                  <a:lnTo>
                    <a:pt x="5096" y="4239"/>
                  </a:lnTo>
                  <a:lnTo>
                    <a:pt x="5096" y="3929"/>
                  </a:lnTo>
                  <a:lnTo>
                    <a:pt x="1143" y="3929"/>
                  </a:lnTo>
                  <a:lnTo>
                    <a:pt x="1143" y="2929"/>
                  </a:lnTo>
                  <a:close/>
                  <a:moveTo>
                    <a:pt x="8240" y="4239"/>
                  </a:moveTo>
                  <a:lnTo>
                    <a:pt x="8240" y="5239"/>
                  </a:lnTo>
                  <a:lnTo>
                    <a:pt x="7740" y="5239"/>
                  </a:lnTo>
                  <a:lnTo>
                    <a:pt x="7740" y="4239"/>
                  </a:lnTo>
                  <a:close/>
                  <a:moveTo>
                    <a:pt x="1786" y="5573"/>
                  </a:moveTo>
                  <a:lnTo>
                    <a:pt x="1786" y="6597"/>
                  </a:lnTo>
                  <a:lnTo>
                    <a:pt x="1286" y="6597"/>
                  </a:lnTo>
                  <a:lnTo>
                    <a:pt x="1286" y="5573"/>
                  </a:lnTo>
                  <a:close/>
                  <a:moveTo>
                    <a:pt x="6763" y="5573"/>
                  </a:moveTo>
                  <a:lnTo>
                    <a:pt x="6763" y="6597"/>
                  </a:lnTo>
                  <a:lnTo>
                    <a:pt x="2120" y="6597"/>
                  </a:lnTo>
                  <a:lnTo>
                    <a:pt x="2120" y="5573"/>
                  </a:lnTo>
                  <a:close/>
                  <a:moveTo>
                    <a:pt x="7597" y="5573"/>
                  </a:moveTo>
                  <a:lnTo>
                    <a:pt x="7597" y="6597"/>
                  </a:lnTo>
                  <a:lnTo>
                    <a:pt x="7097" y="6597"/>
                  </a:lnTo>
                  <a:lnTo>
                    <a:pt x="7097" y="5573"/>
                  </a:lnTo>
                  <a:close/>
                  <a:moveTo>
                    <a:pt x="2334" y="0"/>
                  </a:moveTo>
                  <a:lnTo>
                    <a:pt x="2334" y="2120"/>
                  </a:lnTo>
                  <a:cubicBezTo>
                    <a:pt x="2334" y="2310"/>
                    <a:pt x="2405" y="2477"/>
                    <a:pt x="2501" y="2620"/>
                  </a:cubicBezTo>
                  <a:lnTo>
                    <a:pt x="0" y="2620"/>
                  </a:lnTo>
                  <a:lnTo>
                    <a:pt x="0" y="4263"/>
                  </a:lnTo>
                  <a:lnTo>
                    <a:pt x="1643" y="4263"/>
                  </a:lnTo>
                  <a:lnTo>
                    <a:pt x="1643" y="5287"/>
                  </a:lnTo>
                  <a:lnTo>
                    <a:pt x="976" y="5287"/>
                  </a:lnTo>
                  <a:lnTo>
                    <a:pt x="976" y="6906"/>
                  </a:lnTo>
                  <a:lnTo>
                    <a:pt x="7883" y="6906"/>
                  </a:lnTo>
                  <a:lnTo>
                    <a:pt x="7883" y="5596"/>
                  </a:lnTo>
                  <a:lnTo>
                    <a:pt x="8549" y="5596"/>
                  </a:lnTo>
                  <a:lnTo>
                    <a:pt x="8549" y="3977"/>
                  </a:lnTo>
                  <a:lnTo>
                    <a:pt x="6906" y="3977"/>
                  </a:lnTo>
                  <a:lnTo>
                    <a:pt x="6906" y="3929"/>
                  </a:lnTo>
                  <a:lnTo>
                    <a:pt x="6906" y="2620"/>
                  </a:lnTo>
                  <a:lnTo>
                    <a:pt x="4763" y="2620"/>
                  </a:lnTo>
                  <a:cubicBezTo>
                    <a:pt x="4882" y="2477"/>
                    <a:pt x="4953" y="2310"/>
                    <a:pt x="4953" y="2120"/>
                  </a:cubicBezTo>
                  <a:lnTo>
                    <a:pt x="4953" y="1477"/>
                  </a:lnTo>
                  <a:lnTo>
                    <a:pt x="5596" y="1477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8"/>
            <p:cNvSpPr/>
            <p:nvPr/>
          </p:nvSpPr>
          <p:spPr>
            <a:xfrm>
              <a:off x="7723799" y="3222038"/>
              <a:ext cx="168767" cy="120421"/>
            </a:xfrm>
            <a:custGeom>
              <a:avLst/>
              <a:gdLst/>
              <a:ahLst/>
              <a:cxnLst/>
              <a:rect l="l" t="t" r="r" b="b"/>
              <a:pathLst>
                <a:path w="4573" h="3263" extrusionOk="0">
                  <a:moveTo>
                    <a:pt x="4168" y="929"/>
                  </a:moveTo>
                  <a:cubicBezTo>
                    <a:pt x="4239" y="929"/>
                    <a:pt x="4335" y="1000"/>
                    <a:pt x="4335" y="1096"/>
                  </a:cubicBezTo>
                  <a:cubicBezTo>
                    <a:pt x="4335" y="1191"/>
                    <a:pt x="4263" y="1286"/>
                    <a:pt x="4168" y="1286"/>
                  </a:cubicBezTo>
                  <a:lnTo>
                    <a:pt x="3787" y="1286"/>
                  </a:lnTo>
                  <a:cubicBezTo>
                    <a:pt x="3811" y="1215"/>
                    <a:pt x="3811" y="1167"/>
                    <a:pt x="3811" y="1096"/>
                  </a:cubicBezTo>
                  <a:cubicBezTo>
                    <a:pt x="3835" y="1048"/>
                    <a:pt x="3811" y="977"/>
                    <a:pt x="3787" y="929"/>
                  </a:cubicBezTo>
                  <a:close/>
                  <a:moveTo>
                    <a:pt x="929" y="1596"/>
                  </a:moveTo>
                  <a:cubicBezTo>
                    <a:pt x="882" y="1643"/>
                    <a:pt x="882" y="1715"/>
                    <a:pt x="882" y="1786"/>
                  </a:cubicBezTo>
                  <a:cubicBezTo>
                    <a:pt x="882" y="1834"/>
                    <a:pt x="882" y="1905"/>
                    <a:pt x="929" y="1953"/>
                  </a:cubicBezTo>
                  <a:lnTo>
                    <a:pt x="524" y="1953"/>
                  </a:lnTo>
                  <a:cubicBezTo>
                    <a:pt x="453" y="1953"/>
                    <a:pt x="358" y="1882"/>
                    <a:pt x="358" y="1786"/>
                  </a:cubicBezTo>
                  <a:cubicBezTo>
                    <a:pt x="358" y="1691"/>
                    <a:pt x="453" y="1596"/>
                    <a:pt x="524" y="1596"/>
                  </a:cubicBezTo>
                  <a:close/>
                  <a:moveTo>
                    <a:pt x="3335" y="2263"/>
                  </a:moveTo>
                  <a:cubicBezTo>
                    <a:pt x="3454" y="2263"/>
                    <a:pt x="3501" y="2310"/>
                    <a:pt x="3501" y="2429"/>
                  </a:cubicBezTo>
                  <a:cubicBezTo>
                    <a:pt x="3501" y="2525"/>
                    <a:pt x="3430" y="2620"/>
                    <a:pt x="3335" y="2620"/>
                  </a:cubicBezTo>
                  <a:lnTo>
                    <a:pt x="2953" y="2620"/>
                  </a:lnTo>
                  <a:cubicBezTo>
                    <a:pt x="2977" y="2548"/>
                    <a:pt x="2977" y="2501"/>
                    <a:pt x="2977" y="2429"/>
                  </a:cubicBezTo>
                  <a:cubicBezTo>
                    <a:pt x="2977" y="2382"/>
                    <a:pt x="2977" y="2286"/>
                    <a:pt x="2953" y="2263"/>
                  </a:cubicBezTo>
                  <a:close/>
                  <a:moveTo>
                    <a:pt x="1787" y="0"/>
                  </a:moveTo>
                  <a:cubicBezTo>
                    <a:pt x="1525" y="0"/>
                    <a:pt x="1310" y="191"/>
                    <a:pt x="1310" y="477"/>
                  </a:cubicBezTo>
                  <a:cubicBezTo>
                    <a:pt x="1310" y="739"/>
                    <a:pt x="1525" y="953"/>
                    <a:pt x="1787" y="953"/>
                  </a:cubicBezTo>
                  <a:lnTo>
                    <a:pt x="3263" y="953"/>
                  </a:lnTo>
                  <a:cubicBezTo>
                    <a:pt x="3358" y="953"/>
                    <a:pt x="3454" y="1024"/>
                    <a:pt x="3454" y="1120"/>
                  </a:cubicBezTo>
                  <a:cubicBezTo>
                    <a:pt x="3454" y="1215"/>
                    <a:pt x="3358" y="1310"/>
                    <a:pt x="3263" y="1310"/>
                  </a:cubicBezTo>
                  <a:lnTo>
                    <a:pt x="477" y="1310"/>
                  </a:lnTo>
                  <a:cubicBezTo>
                    <a:pt x="215" y="1310"/>
                    <a:pt x="0" y="1501"/>
                    <a:pt x="0" y="1786"/>
                  </a:cubicBezTo>
                  <a:cubicBezTo>
                    <a:pt x="48" y="2048"/>
                    <a:pt x="262" y="2263"/>
                    <a:pt x="524" y="2263"/>
                  </a:cubicBezTo>
                  <a:lnTo>
                    <a:pt x="2525" y="2263"/>
                  </a:lnTo>
                  <a:cubicBezTo>
                    <a:pt x="2620" y="2263"/>
                    <a:pt x="2715" y="2358"/>
                    <a:pt x="2715" y="2429"/>
                  </a:cubicBezTo>
                  <a:cubicBezTo>
                    <a:pt x="2715" y="2525"/>
                    <a:pt x="2620" y="2620"/>
                    <a:pt x="2525" y="2620"/>
                  </a:cubicBezTo>
                  <a:lnTo>
                    <a:pt x="2358" y="2620"/>
                  </a:lnTo>
                  <a:cubicBezTo>
                    <a:pt x="2072" y="2620"/>
                    <a:pt x="1834" y="2834"/>
                    <a:pt x="1834" y="3096"/>
                  </a:cubicBezTo>
                  <a:lnTo>
                    <a:pt x="1834" y="3263"/>
                  </a:lnTo>
                  <a:lnTo>
                    <a:pt x="2144" y="3263"/>
                  </a:lnTo>
                  <a:lnTo>
                    <a:pt x="2144" y="3096"/>
                  </a:lnTo>
                  <a:cubicBezTo>
                    <a:pt x="2144" y="3001"/>
                    <a:pt x="2239" y="2906"/>
                    <a:pt x="2310" y="2906"/>
                  </a:cubicBezTo>
                  <a:lnTo>
                    <a:pt x="3311" y="2906"/>
                  </a:lnTo>
                  <a:cubicBezTo>
                    <a:pt x="3573" y="2906"/>
                    <a:pt x="3787" y="2715"/>
                    <a:pt x="3787" y="2429"/>
                  </a:cubicBezTo>
                  <a:cubicBezTo>
                    <a:pt x="3787" y="2167"/>
                    <a:pt x="3573" y="1953"/>
                    <a:pt x="3311" y="1953"/>
                  </a:cubicBezTo>
                  <a:lnTo>
                    <a:pt x="1310" y="1953"/>
                  </a:lnTo>
                  <a:cubicBezTo>
                    <a:pt x="1215" y="1953"/>
                    <a:pt x="1120" y="1882"/>
                    <a:pt x="1120" y="1786"/>
                  </a:cubicBezTo>
                  <a:cubicBezTo>
                    <a:pt x="1120" y="1691"/>
                    <a:pt x="1215" y="1596"/>
                    <a:pt x="1310" y="1596"/>
                  </a:cubicBezTo>
                  <a:lnTo>
                    <a:pt x="4097" y="1596"/>
                  </a:lnTo>
                  <a:cubicBezTo>
                    <a:pt x="4359" y="1596"/>
                    <a:pt x="4573" y="1382"/>
                    <a:pt x="4573" y="1120"/>
                  </a:cubicBezTo>
                  <a:cubicBezTo>
                    <a:pt x="4573" y="858"/>
                    <a:pt x="4359" y="643"/>
                    <a:pt x="4097" y="643"/>
                  </a:cubicBezTo>
                  <a:lnTo>
                    <a:pt x="1787" y="643"/>
                  </a:lnTo>
                  <a:cubicBezTo>
                    <a:pt x="1691" y="643"/>
                    <a:pt x="1596" y="548"/>
                    <a:pt x="1596" y="477"/>
                  </a:cubicBezTo>
                  <a:cubicBezTo>
                    <a:pt x="1596" y="381"/>
                    <a:pt x="1691" y="286"/>
                    <a:pt x="1787" y="286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8"/>
            <p:cNvSpPr/>
            <p:nvPr/>
          </p:nvSpPr>
          <p:spPr>
            <a:xfrm>
              <a:off x="7865293" y="3525250"/>
              <a:ext cx="12363" cy="10592"/>
            </a:xfrm>
            <a:custGeom>
              <a:avLst/>
              <a:gdLst/>
              <a:ahLst/>
              <a:cxnLst/>
              <a:rect l="l" t="t" r="r" b="b"/>
              <a:pathLst>
                <a:path w="335" h="287" extrusionOk="0">
                  <a:moveTo>
                    <a:pt x="1" y="0"/>
                  </a:moveTo>
                  <a:lnTo>
                    <a:pt x="1" y="286"/>
                  </a:lnTo>
                  <a:lnTo>
                    <a:pt x="334" y="28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8"/>
            <p:cNvSpPr/>
            <p:nvPr/>
          </p:nvSpPr>
          <p:spPr>
            <a:xfrm>
              <a:off x="7889909" y="3525250"/>
              <a:ext cx="11477" cy="10592"/>
            </a:xfrm>
            <a:custGeom>
              <a:avLst/>
              <a:gdLst/>
              <a:ahLst/>
              <a:cxnLst/>
              <a:rect l="l" t="t" r="r" b="b"/>
              <a:pathLst>
                <a:path w="311" h="287" extrusionOk="0">
                  <a:moveTo>
                    <a:pt x="0" y="0"/>
                  </a:moveTo>
                  <a:lnTo>
                    <a:pt x="0" y="286"/>
                  </a:lnTo>
                  <a:lnTo>
                    <a:pt x="310" y="286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8"/>
            <p:cNvSpPr/>
            <p:nvPr/>
          </p:nvSpPr>
          <p:spPr>
            <a:xfrm>
              <a:off x="7913639" y="3525250"/>
              <a:ext cx="12326" cy="10592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0" y="0"/>
                  </a:moveTo>
                  <a:lnTo>
                    <a:pt x="0" y="286"/>
                  </a:lnTo>
                  <a:lnTo>
                    <a:pt x="334" y="28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0025" scaled="0"/>
        </a:gra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Backstory | Motivation</a:t>
            </a:r>
          </a:p>
        </p:txBody>
      </p:sp>
      <p:sp>
        <p:nvSpPr>
          <p:cNvPr id="457" name="Google Shape;457;p41"/>
          <p:cNvSpPr txBox="1">
            <a:spLocks noGrp="1"/>
          </p:cNvSpPr>
          <p:nvPr>
            <p:ph type="body" idx="1"/>
          </p:nvPr>
        </p:nvSpPr>
        <p:spPr>
          <a:xfrm>
            <a:off x="442446" y="1077700"/>
            <a:ext cx="7624594" cy="3819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+mn-lt"/>
              </a:rPr>
              <a:t>   Title: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Why Build a Web Server?</a:t>
            </a:r>
          </a:p>
          <a:p>
            <a:pPr marL="152400" indent="0">
              <a:buNone/>
            </a:pPr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pPr marL="15240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Motivation: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To understand OOP concepts in a real-world context.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To learn how Internet 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Learn practical socket programming in C++.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Explore inheritance, encapsulation, and polymorphism in a project.</a:t>
            </a:r>
          </a:p>
          <a:p>
            <a:pPr marL="609600" lvl="1" indent="0">
              <a:buNone/>
            </a:pP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 marL="15240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Why This Topic?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 Web servers are fundamental to internet communication.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Webservers are the base of 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internet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58" name="Google Shape;458;p4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59" name="Google Shape;459;p41"/>
          <p:cNvSpPr/>
          <p:nvPr/>
        </p:nvSpPr>
        <p:spPr>
          <a:xfrm>
            <a:off x="7947175" y="-490093"/>
            <a:ext cx="1513200" cy="15132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/>
          <p:nvPr/>
        </p:nvSpPr>
        <p:spPr>
          <a:xfrm>
            <a:off x="2045029" y="1710821"/>
            <a:ext cx="769355" cy="668914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2"/>
          <p:cNvSpPr/>
          <p:nvPr/>
        </p:nvSpPr>
        <p:spPr>
          <a:xfrm>
            <a:off x="7530250" y="1648725"/>
            <a:ext cx="769355" cy="69055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/>
          </p:nvPr>
        </p:nvSpPr>
        <p:spPr>
          <a:xfrm>
            <a:off x="2354575" y="539500"/>
            <a:ext cx="6076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Applicability</a:t>
            </a:r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2"/>
          </p:nvPr>
        </p:nvSpPr>
        <p:spPr>
          <a:xfrm>
            <a:off x="2100006" y="1818877"/>
            <a:ext cx="659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3"/>
          </p:nvPr>
        </p:nvSpPr>
        <p:spPr>
          <a:xfrm>
            <a:off x="7584174" y="1851013"/>
            <a:ext cx="659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7" name="Google Shape;477;p42"/>
          <p:cNvSpPr txBox="1">
            <a:spLocks noGrp="1"/>
          </p:cNvSpPr>
          <p:nvPr>
            <p:ph type="subTitle" idx="9"/>
          </p:nvPr>
        </p:nvSpPr>
        <p:spPr>
          <a:xfrm>
            <a:off x="2881560" y="1965214"/>
            <a:ext cx="2429162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b="1" dirty="0">
                <a:solidFill>
                  <a:srgbClr val="C00000"/>
                </a:solidFill>
              </a:rPr>
              <a:t>Use Cases:</a:t>
            </a:r>
            <a:endParaRPr lang="en-US" dirty="0">
              <a:solidFill>
                <a:srgbClr val="C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478" name="Google Shape;478;p42"/>
          <p:cNvSpPr txBox="1">
            <a:spLocks noGrp="1"/>
          </p:cNvSpPr>
          <p:nvPr>
            <p:ph type="subTitle" idx="13"/>
          </p:nvPr>
        </p:nvSpPr>
        <p:spPr>
          <a:xfrm>
            <a:off x="5754243" y="1789963"/>
            <a:ext cx="2022941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Benefits: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79" name="Google Shape;479;p42"/>
          <p:cNvSpPr txBox="1">
            <a:spLocks noGrp="1"/>
          </p:cNvSpPr>
          <p:nvPr>
            <p:ph type="subTitle" idx="14"/>
          </p:nvPr>
        </p:nvSpPr>
        <p:spPr>
          <a:xfrm>
            <a:off x="2407444" y="2308560"/>
            <a:ext cx="3346799" cy="191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+mn-lt"/>
              </a:rPr>
              <a:t>Serving static websites.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+mn-lt"/>
              </a:rPr>
              <a:t>Teaching foundational web technologies.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+mn-lt"/>
              </a:rPr>
              <a:t>Exploring efficient socket programming.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+mn-lt"/>
              </a:rPr>
              <a:t>Scale existing code to apply in real world and host functional websites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80" name="Google Shape;480;p42"/>
          <p:cNvSpPr txBox="1">
            <a:spLocks noGrp="1"/>
          </p:cNvSpPr>
          <p:nvPr>
            <p:ph type="subTitle" idx="15"/>
          </p:nvPr>
        </p:nvSpPr>
        <p:spPr>
          <a:xfrm>
            <a:off x="5754243" y="2221649"/>
            <a:ext cx="3389757" cy="1908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+mn-lt"/>
              </a:rPr>
              <a:t>Hands-on understanding of HTTP and TCP/IP protocols.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+mn-lt"/>
              </a:rPr>
              <a:t>Extendable design for dynamic web applications.</a:t>
            </a:r>
          </a:p>
        </p:txBody>
      </p:sp>
      <p:sp>
        <p:nvSpPr>
          <p:cNvPr id="481" name="Google Shape;481;p4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 txBox="1">
            <a:spLocks noGrp="1"/>
          </p:cNvSpPr>
          <p:nvPr>
            <p:ph type="subTitle" idx="1"/>
          </p:nvPr>
        </p:nvSpPr>
        <p:spPr>
          <a:xfrm flipH="1">
            <a:off x="3829049" y="1542758"/>
            <a:ext cx="5143499" cy="34346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rgbClr val="FFC000"/>
                </a:solidFill>
                <a:latin typeface="+mn-lt"/>
              </a:rPr>
              <a:t>Language:</a:t>
            </a:r>
            <a:r>
              <a:rPr lang="en-US" altLang="en-US" sz="1800" b="1" dirty="0">
                <a:solidFill>
                  <a:schemeClr val="accent6"/>
                </a:solidFill>
                <a:latin typeface="+mn-lt"/>
              </a:rPr>
              <a:t/>
            </a:r>
            <a:br>
              <a:rPr lang="en-US" altLang="en-US" sz="1800" b="1" dirty="0">
                <a:solidFill>
                  <a:schemeClr val="accent6"/>
                </a:solidFill>
                <a:latin typeface="+mn-lt"/>
              </a:rPr>
            </a:br>
            <a:r>
              <a:rPr lang="en-US" altLang="en-US" sz="1800" dirty="0">
                <a:solidFill>
                  <a:schemeClr val="accent6"/>
                </a:solidFill>
                <a:latin typeface="+mn-lt"/>
              </a:rPr>
              <a:t>C++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rgbClr val="FFC000"/>
                </a:solidFill>
                <a:latin typeface="+mn-lt"/>
              </a:rPr>
              <a:t>Libraries:</a:t>
            </a:r>
            <a:endParaRPr lang="en-US" altLang="en-US" sz="1800" dirty="0">
              <a:solidFill>
                <a:srgbClr val="FFC000"/>
              </a:solidFill>
              <a:latin typeface="+mn-lt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accent6"/>
                </a:solidFill>
                <a:latin typeface="+mn-lt"/>
              </a:rPr>
              <a:t>WinSock2 for socket programming.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smtClean="0">
                <a:solidFill>
                  <a:srgbClr val="FFC000"/>
                </a:solidFill>
                <a:latin typeface="+mn-lt"/>
              </a:rPr>
              <a:t>Platform</a:t>
            </a:r>
            <a:r>
              <a:rPr lang="en-US" altLang="en-US" sz="1800" b="1" dirty="0">
                <a:solidFill>
                  <a:srgbClr val="FFC000"/>
                </a:solidFill>
                <a:latin typeface="+mn-lt"/>
              </a:rPr>
              <a:t>:</a:t>
            </a:r>
            <a:r>
              <a:rPr lang="en-US" altLang="en-US" sz="1800" dirty="0">
                <a:solidFill>
                  <a:srgbClr val="FFC000"/>
                </a:solidFill>
                <a:latin typeface="+mn-lt"/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  <a:latin typeface="+mn-lt"/>
              </a:rPr>
              <a:t/>
            </a:r>
            <a:br>
              <a:rPr lang="en-US" altLang="en-US" sz="1800" dirty="0">
                <a:solidFill>
                  <a:schemeClr val="accent6"/>
                </a:solidFill>
                <a:latin typeface="+mn-lt"/>
              </a:rPr>
            </a:br>
            <a:r>
              <a:rPr lang="en-US" altLang="en-US" sz="1800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altLang="en-US" sz="1600" dirty="0">
                <a:solidFill>
                  <a:schemeClr val="accent6"/>
                </a:solidFill>
                <a:latin typeface="+mn-lt"/>
              </a:rPr>
              <a:t>Windows OS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rgbClr val="FFC000"/>
                </a:solidFill>
                <a:latin typeface="+mn-lt"/>
              </a:rPr>
              <a:t>IDE:</a:t>
            </a:r>
            <a:r>
              <a:rPr lang="en-US" altLang="en-US" sz="1800" dirty="0">
                <a:solidFill>
                  <a:srgbClr val="FFC000"/>
                </a:solidFill>
                <a:latin typeface="+mn-lt"/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  <a:latin typeface="+mn-lt"/>
              </a:rPr>
              <a:t/>
            </a:r>
            <a:br>
              <a:rPr lang="en-US" altLang="en-US" sz="1800" dirty="0">
                <a:solidFill>
                  <a:schemeClr val="accent6"/>
                </a:solidFill>
                <a:latin typeface="+mn-lt"/>
              </a:rPr>
            </a:br>
            <a:r>
              <a:rPr lang="en-US" altLang="en-US" sz="1800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altLang="en-US" sz="1600" dirty="0">
                <a:solidFill>
                  <a:schemeClr val="accent6"/>
                </a:solidFill>
                <a:latin typeface="+mn-lt"/>
              </a:rPr>
              <a:t>Microsoft Visual Studio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rgbClr val="FFC000"/>
                </a:solidFill>
                <a:latin typeface="+mn-lt"/>
              </a:rPr>
              <a:t>Additional Resources:</a:t>
            </a:r>
            <a:r>
              <a:rPr lang="en-US" altLang="en-US" sz="1800" dirty="0">
                <a:solidFill>
                  <a:srgbClr val="FFC000"/>
                </a:solidFill>
                <a:latin typeface="+mn-lt"/>
              </a:rPr>
              <a:t> 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altLang="en-US" sz="1600" dirty="0">
                <a:solidFill>
                  <a:schemeClr val="accent6"/>
                </a:solidFill>
                <a:latin typeface="+mn-lt"/>
              </a:rPr>
              <a:t>HTML, CSS, JavaScript for web content.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 flipH="1">
            <a:off x="2982749" y="329114"/>
            <a:ext cx="4689600" cy="15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/>
              <a:t>Tools | Libraries | Platform Used</a:t>
            </a:r>
            <a:br>
              <a:rPr lang="en-US" sz="3200" b="1" dirty="0"/>
            </a:br>
            <a:endParaRPr sz="700" dirty="0">
              <a:solidFill>
                <a:srgbClr val="FFC000"/>
              </a:solidFill>
            </a:endParaRPr>
          </a:p>
        </p:txBody>
      </p:sp>
      <p:sp>
        <p:nvSpPr>
          <p:cNvPr id="488" name="Google Shape;488;p43"/>
          <p:cNvSpPr/>
          <p:nvPr/>
        </p:nvSpPr>
        <p:spPr>
          <a:xfrm>
            <a:off x="2725674" y="3434987"/>
            <a:ext cx="1172951" cy="105281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48000">
                <a:srgbClr val="E20030">
                  <a:alpha val="12156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3"/>
          <p:cNvSpPr/>
          <p:nvPr/>
        </p:nvSpPr>
        <p:spPr>
          <a:xfrm rot="10800000" flipH="1">
            <a:off x="7557584" y="643732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473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"/>
          <p:cNvSpPr txBox="1">
            <a:spLocks noGrp="1"/>
          </p:cNvSpPr>
          <p:nvPr>
            <p:ph type="sldNum" idx="12"/>
          </p:nvPr>
        </p:nvSpPr>
        <p:spPr>
          <a:xfrm>
            <a:off x="8808300" y="4578000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96" name="Google Shape;496;p44"/>
          <p:cNvSpPr txBox="1">
            <a:spLocks noGrp="1"/>
          </p:cNvSpPr>
          <p:nvPr>
            <p:ph type="title"/>
          </p:nvPr>
        </p:nvSpPr>
        <p:spPr>
          <a:xfrm>
            <a:off x="1698066" y="313854"/>
            <a:ext cx="6171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Flowchart of the System</a:t>
            </a:r>
          </a:p>
        </p:txBody>
      </p:sp>
      <p:sp>
        <p:nvSpPr>
          <p:cNvPr id="497" name="Google Shape;497;p44"/>
          <p:cNvSpPr txBox="1">
            <a:spLocks noGrp="1"/>
          </p:cNvSpPr>
          <p:nvPr>
            <p:ph type="subTitle" idx="1"/>
          </p:nvPr>
        </p:nvSpPr>
        <p:spPr>
          <a:xfrm>
            <a:off x="2847991" y="1246909"/>
            <a:ext cx="5617135" cy="3664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endParaRPr lang="en-US" sz="1600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l"/>
            <a:r>
              <a:rPr lang="en-US" sz="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Flowchart Description:</a:t>
            </a:r>
            <a:r>
              <a:rPr lang="en-US" sz="2400" dirty="0">
                <a:solidFill>
                  <a:schemeClr val="accent1"/>
                </a:solidFill>
                <a:latin typeface="Arial Narrow" panose="020B0606020202030204" pitchFamily="34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r>
              <a:rPr lang="en-US" sz="1800" dirty="0">
                <a:solidFill>
                  <a:schemeClr val="accent1"/>
                </a:solidFill>
                <a:latin typeface="Arial Narrow" panose="020B0606020202030204" pitchFamily="34" charset="0"/>
              </a:rPr>
              <a:t>Client sends HTTP request.</a:t>
            </a:r>
            <a:br>
              <a:rPr lang="en-US" sz="18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r>
              <a:rPr lang="en-US" sz="1800" dirty="0">
                <a:solidFill>
                  <a:schemeClr val="accent1"/>
                </a:solidFill>
                <a:latin typeface="Arial Narrow" panose="020B0606020202030204" pitchFamily="34" charset="0"/>
              </a:rPr>
              <a:t>Server accepts and parses the request.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l"/>
            <a:endParaRPr lang="en-US" sz="16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  <a:p>
            <a:pPr algn="l"/>
            <a:r>
              <a:rPr lang="en-US" sz="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Checks file existence</a:t>
            </a:r>
          </a:p>
          <a:p>
            <a:pPr lvl="1" algn="l"/>
            <a:r>
              <a:rPr lang="en-US" sz="1800" dirty="0">
                <a:solidFill>
                  <a:schemeClr val="accent1"/>
                </a:solidFill>
                <a:latin typeface="Arial Narrow" panose="020B0606020202030204" pitchFamily="34" charset="0"/>
              </a:rPr>
              <a:t>File found: Serve file with HTTP 200.</a:t>
            </a:r>
          </a:p>
          <a:p>
            <a:pPr lvl="1" algn="l"/>
            <a:r>
              <a:rPr lang="en-US" sz="1800" dirty="0">
                <a:solidFill>
                  <a:schemeClr val="accent1"/>
                </a:solidFill>
                <a:latin typeface="Arial Narrow" panose="020B0606020202030204" pitchFamily="34" charset="0"/>
              </a:rPr>
              <a:t>File not found: Serve HTTP 404.</a:t>
            </a:r>
          </a:p>
          <a:p>
            <a:pPr algn="l"/>
            <a:endParaRPr lang="en-US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l"/>
            <a:r>
              <a:rPr lang="en-US" sz="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Client receives response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"/>
          <p:cNvSpPr txBox="1">
            <a:spLocks noGrp="1"/>
          </p:cNvSpPr>
          <p:nvPr>
            <p:ph type="sldNum" idx="12"/>
          </p:nvPr>
        </p:nvSpPr>
        <p:spPr>
          <a:xfrm>
            <a:off x="8808300" y="4578000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96" name="Google Shape;496;p44"/>
          <p:cNvSpPr txBox="1">
            <a:spLocks noGrp="1"/>
          </p:cNvSpPr>
          <p:nvPr>
            <p:ph type="title"/>
          </p:nvPr>
        </p:nvSpPr>
        <p:spPr>
          <a:xfrm>
            <a:off x="-747570" y="590391"/>
            <a:ext cx="6171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Flowchart of the System</a:t>
            </a:r>
          </a:p>
        </p:txBody>
      </p:sp>
      <p:sp>
        <p:nvSpPr>
          <p:cNvPr id="497" name="Google Shape;497;p44"/>
          <p:cNvSpPr txBox="1">
            <a:spLocks noGrp="1"/>
          </p:cNvSpPr>
          <p:nvPr>
            <p:ph type="subTitle" idx="1"/>
          </p:nvPr>
        </p:nvSpPr>
        <p:spPr>
          <a:xfrm>
            <a:off x="63229" y="3470563"/>
            <a:ext cx="1260764" cy="214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xmlns="" id="{943F3FBB-5A50-AAF8-49BD-57B9D2880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325" y="55841"/>
            <a:ext cx="3637839" cy="51435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1689F45C-BDFC-EADA-EB32-CFB08683C901}"/>
              </a:ext>
            </a:extLst>
          </p:cNvPr>
          <p:cNvCxnSpPr/>
          <p:nvPr/>
        </p:nvCxnSpPr>
        <p:spPr>
          <a:xfrm>
            <a:off x="7035994" y="2177808"/>
            <a:ext cx="1060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27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5"/>
          <p:cNvSpPr txBox="1">
            <a:spLocks noGrp="1"/>
          </p:cNvSpPr>
          <p:nvPr>
            <p:ph type="title"/>
          </p:nvPr>
        </p:nvSpPr>
        <p:spPr>
          <a:xfrm>
            <a:off x="796637" y="0"/>
            <a:ext cx="5558988" cy="7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 dirty="0"/>
              <a:t>Code Highlights</a:t>
            </a:r>
          </a:p>
        </p:txBody>
      </p:sp>
      <p:sp>
        <p:nvSpPr>
          <p:cNvPr id="505" name="Google Shape;505;p4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06" name="Google Shape;506;p45"/>
          <p:cNvSpPr/>
          <p:nvPr/>
        </p:nvSpPr>
        <p:spPr>
          <a:xfrm>
            <a:off x="5348653" y="83757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5"/>
          <p:cNvSpPr/>
          <p:nvPr/>
        </p:nvSpPr>
        <p:spPr>
          <a:xfrm rot="10800000" flipH="1">
            <a:off x="4609784" y="580582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96637" y="538602"/>
            <a:ext cx="5102679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Title: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Key Features of the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Abstraction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100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Encapsulation: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/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Socket management in private members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TcpListener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Inheritance:</a:t>
            </a:r>
            <a:r>
              <a:rPr lang="en-US" altLang="en-US" sz="2000" dirty="0">
                <a:solidFill>
                  <a:schemeClr val="accent1"/>
                </a:solidFill>
                <a:latin typeface="Arial Narrow" panose="020B0606020202030204" pitchFamily="34" charset="0"/>
              </a:rPr>
              <a:t/>
            </a:r>
            <a:br>
              <a:rPr lang="en-US" altLang="en-US" sz="20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WebServer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 extends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TcpListener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 to handle HTTP-specific tasks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Polymorphism: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Virtual methods 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TcpListener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 overridden 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WebServer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Important Functions: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init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() - Initializes socket and binds to an IP and 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run() - Main loop for handling connections and 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onMessageReceived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Narrow" panose="020B0606020202030204" pitchFamily="34" charset="0"/>
              </a:rPr>
              <a:t>() - Parses and responds to HTTP 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A225CD-C7FB-DAD4-8A5F-D2FD1269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22" y="454581"/>
            <a:ext cx="3980255" cy="778200"/>
          </a:xfrm>
        </p:spPr>
        <p:txBody>
          <a:bodyPr/>
          <a:lstStyle/>
          <a:p>
            <a:r>
              <a:rPr lang="en-US" sz="2800" dirty="0"/>
              <a:t>Base class: TCP listener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33156D-33EF-F57D-39F0-E09299A12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8861" y="1232781"/>
            <a:ext cx="4149504" cy="3506741"/>
          </a:xfrm>
        </p:spPr>
        <p:txBody>
          <a:bodyPr/>
          <a:lstStyle/>
          <a:p>
            <a:r>
              <a:rPr lang="en-US" b="1" dirty="0"/>
              <a:t>What it does?</a:t>
            </a:r>
          </a:p>
          <a:p>
            <a:r>
              <a:rPr lang="en-US" b="1" dirty="0" err="1"/>
              <a:t>init</a:t>
            </a:r>
            <a:r>
              <a:rPr lang="en-US" b="1" dirty="0"/>
              <a:t>():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Initializes </a:t>
            </a:r>
            <a:r>
              <a:rPr lang="en-US" dirty="0" err="1"/>
              <a:t>winsock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Creates a socket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Bind address to the socket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Open a listening socket</a:t>
            </a:r>
          </a:p>
          <a:p>
            <a:pPr marL="139700" indent="0"/>
            <a:r>
              <a:rPr lang="en-US" b="1" dirty="0"/>
              <a:t>run():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Checks active sockets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Make a client socket if it doesn’t exist already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Receive data if connection is active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After server is closed, remove all sockets and cleanup </a:t>
            </a:r>
            <a:r>
              <a:rPr lang="en-US" dirty="0" err="1"/>
              <a:t>winsock</a:t>
            </a:r>
            <a:endParaRPr lang="en-US" dirty="0"/>
          </a:p>
          <a:p>
            <a:pPr marL="139700" indent="0"/>
            <a:endParaRPr lang="en-US" dirty="0"/>
          </a:p>
          <a:p>
            <a:pPr marL="139700" indent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762CA7-F80A-8429-CAF0-91D55523F4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3979069" y="264319"/>
            <a:ext cx="5029200" cy="439340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491754-97DB-67B0-A707-EC50F7E3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99" y="471659"/>
            <a:ext cx="4746600" cy="778200"/>
          </a:xfrm>
        </p:spPr>
        <p:txBody>
          <a:bodyPr/>
          <a:lstStyle/>
          <a:p>
            <a:r>
              <a:rPr lang="en-US" sz="2800" dirty="0"/>
              <a:t>Child class: Webserver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38C8530-27BD-DB5F-6333-6B8DEE1DE6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697179A2-B843-0825-5D36-BCAB40D9C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8861" y="1232781"/>
            <a:ext cx="4149504" cy="3506741"/>
          </a:xfrm>
        </p:spPr>
        <p:txBody>
          <a:bodyPr/>
          <a:lstStyle/>
          <a:p>
            <a:r>
              <a:rPr lang="en-US" b="1" dirty="0"/>
              <a:t>What it does?</a:t>
            </a:r>
          </a:p>
          <a:p>
            <a:pPr marL="139700" indent="0"/>
            <a:r>
              <a:rPr lang="en-US" dirty="0" err="1"/>
              <a:t>onMessageRecieved</a:t>
            </a:r>
            <a:r>
              <a:rPr lang="en-US" dirty="0"/>
              <a:t>():</a:t>
            </a:r>
          </a:p>
          <a:p>
            <a:pPr marL="139700" indent="0"/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Gets the name of file requested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Opens that file (and closes it after reading it into buffer)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Send the data (website contents)to the client</a:t>
            </a:r>
          </a:p>
          <a:p>
            <a:pPr marL="139700" indent="0"/>
            <a:endParaRPr lang="en-US" dirty="0"/>
          </a:p>
          <a:p>
            <a:pPr marL="139700" indent="0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00526" y="860759"/>
            <a:ext cx="4793456" cy="28997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day Is Web Designer Day by Slidesgo">
  <a:themeElements>
    <a:clrScheme name="Simple Light">
      <a:dk1>
        <a:srgbClr val="00216E"/>
      </a:dk1>
      <a:lt1>
        <a:srgbClr val="E20030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283</Words>
  <Application>Microsoft Office PowerPoint</Application>
  <PresentationFormat>On-screen Show (16:9)</PresentationFormat>
  <Paragraphs>105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 Condensed Light</vt:lpstr>
      <vt:lpstr>Arial</vt:lpstr>
      <vt:lpstr>Arial Narrow</vt:lpstr>
      <vt:lpstr>Poppins</vt:lpstr>
      <vt:lpstr>Space Mono</vt:lpstr>
      <vt:lpstr>Today Is Web Designer Day by Slidesgo</vt:lpstr>
      <vt:lpstr>Single Threaded Synchronous Web-Server Using C++</vt:lpstr>
      <vt:lpstr>Backstory | Motivation</vt:lpstr>
      <vt:lpstr>Applicability</vt:lpstr>
      <vt:lpstr>Tools | Libraries | Platform Used </vt:lpstr>
      <vt:lpstr>Flowchart of the System</vt:lpstr>
      <vt:lpstr>Flowchart of the System</vt:lpstr>
      <vt:lpstr>Code Highlights</vt:lpstr>
      <vt:lpstr>Base class: TCP listener</vt:lpstr>
      <vt:lpstr>Child class: Webserver</vt:lpstr>
      <vt:lpstr>Code Standards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Threaded Synchronous Web-Server Using C++</dc:title>
  <cp:lastModifiedBy>Lenovo</cp:lastModifiedBy>
  <cp:revision>18</cp:revision>
  <dcterms:modified xsi:type="dcterms:W3CDTF">2024-12-26T15:38:02Z</dcterms:modified>
</cp:coreProperties>
</file>