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221950873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221950873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20a79033a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20a79033a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20a79033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20a79033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20a79033a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20a79033a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22195087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22195087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22195087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22195087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20a79033a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20a79033a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20a79033a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20a79033a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d20a79033a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d20a79033a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rive.google.com/file/d/1hXcMQe2TsorYnpxz-iPdkBY_1buIsqk1/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MidnightRain77/SeeksForGeeks.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941303"/>
            <a:ext cx="8222100" cy="1672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Entry Queue Management System</a:t>
            </a:r>
            <a:endParaRPr b="1"/>
          </a:p>
        </p:txBody>
      </p:sp>
      <p:sp>
        <p:nvSpPr>
          <p:cNvPr id="86" name="Google Shape;86;p13"/>
          <p:cNvSpPr txBox="1"/>
          <p:nvPr>
            <p:ph idx="1" type="subTitle"/>
          </p:nvPr>
        </p:nvSpPr>
        <p:spPr>
          <a:xfrm>
            <a:off x="346800" y="2882350"/>
            <a:ext cx="8450400" cy="11493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1018"/>
              <a:buNone/>
            </a:pPr>
            <a:r>
              <a:rPr b="1" lang="en-GB" sz="2442">
                <a:solidFill>
                  <a:srgbClr val="FFFFFF"/>
                </a:solidFill>
                <a:latin typeface="Comfortaa"/>
                <a:ea typeface="Comfortaa"/>
                <a:cs typeface="Comfortaa"/>
                <a:sym typeface="Comfortaa"/>
              </a:rPr>
              <a:t>  </a:t>
            </a:r>
            <a:r>
              <a:rPr b="1" lang="en-GB" sz="2442">
                <a:solidFill>
                  <a:srgbClr val="FFFFFF"/>
                </a:solidFill>
              </a:rPr>
              <a:t>SeeksForGeeks</a:t>
            </a:r>
            <a:endParaRPr b="1" sz="2442">
              <a:solidFill>
                <a:srgbClr val="FFFFFF"/>
              </a:solidFill>
            </a:endParaRPr>
          </a:p>
          <a:p>
            <a:pPr indent="0" lvl="0" marL="0" rtl="0" algn="ctr">
              <a:lnSpc>
                <a:spcPct val="80000"/>
              </a:lnSpc>
              <a:spcBef>
                <a:spcPts val="0"/>
              </a:spcBef>
              <a:spcAft>
                <a:spcPts val="0"/>
              </a:spcAft>
              <a:buSzPts val="1018"/>
              <a:buNone/>
            </a:pPr>
            <a:r>
              <a:t/>
            </a:r>
            <a:endParaRPr b="1" sz="2442">
              <a:solidFill>
                <a:srgbClr val="FFFFFF"/>
              </a:solidFill>
            </a:endParaRPr>
          </a:p>
          <a:p>
            <a:pPr indent="0" lvl="0" marL="0" rtl="0" algn="ctr">
              <a:lnSpc>
                <a:spcPct val="80000"/>
              </a:lnSpc>
              <a:spcBef>
                <a:spcPts val="0"/>
              </a:spcBef>
              <a:spcAft>
                <a:spcPts val="0"/>
              </a:spcAft>
              <a:buSzPts val="1018"/>
              <a:buNone/>
            </a:pPr>
            <a:r>
              <a:rPr b="1" lang="en-GB" sz="2442">
                <a:solidFill>
                  <a:srgbClr val="FFFFFF"/>
                </a:solidFill>
              </a:rPr>
              <a:t>Project ID: P3</a:t>
            </a:r>
            <a:endParaRPr b="1" sz="2442">
              <a:solidFill>
                <a:srgbClr val="FFFFFF"/>
              </a:solidFill>
            </a:endParaRPr>
          </a:p>
          <a:p>
            <a:pPr indent="0" lvl="0" marL="0" rtl="0" algn="ctr">
              <a:lnSpc>
                <a:spcPct val="80000"/>
              </a:lnSpc>
              <a:spcBef>
                <a:spcPts val="0"/>
              </a:spcBef>
              <a:spcAft>
                <a:spcPts val="0"/>
              </a:spcAft>
              <a:buSzPts val="1018"/>
              <a:buNone/>
            </a:pPr>
            <a:r>
              <a:t/>
            </a:r>
            <a:endParaRPr b="1" sz="2442">
              <a:solidFill>
                <a:srgbClr val="FFFFFF"/>
              </a:solidFill>
            </a:endParaRPr>
          </a:p>
        </p:txBody>
      </p:sp>
      <p:sp>
        <p:nvSpPr>
          <p:cNvPr id="87" name="Google Shape;87;p13"/>
          <p:cNvSpPr/>
          <p:nvPr/>
        </p:nvSpPr>
        <p:spPr>
          <a:xfrm>
            <a:off x="117600" y="2735475"/>
            <a:ext cx="8908800" cy="255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idx="1" type="body"/>
          </p:nvPr>
        </p:nvSpPr>
        <p:spPr>
          <a:xfrm>
            <a:off x="272950" y="474350"/>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2600">
              <a:solidFill>
                <a:schemeClr val="dk1"/>
              </a:solidFill>
            </a:endParaRPr>
          </a:p>
          <a:p>
            <a:pPr indent="0" lvl="0" marL="0" rtl="0" algn="ctr">
              <a:lnSpc>
                <a:spcPct val="100000"/>
              </a:lnSpc>
              <a:spcBef>
                <a:spcPts val="0"/>
              </a:spcBef>
              <a:spcAft>
                <a:spcPts val="0"/>
              </a:spcAft>
              <a:buNone/>
            </a:pPr>
            <a:r>
              <a:t/>
            </a:r>
            <a:endParaRPr sz="2600">
              <a:solidFill>
                <a:schemeClr val="dk1"/>
              </a:solidFill>
            </a:endParaRPr>
          </a:p>
          <a:p>
            <a:pPr indent="0" lvl="0" marL="0" rtl="0" algn="ctr">
              <a:lnSpc>
                <a:spcPct val="100000"/>
              </a:lnSpc>
              <a:spcBef>
                <a:spcPts val="0"/>
              </a:spcBef>
              <a:spcAft>
                <a:spcPts val="0"/>
              </a:spcAft>
              <a:buNone/>
            </a:pPr>
            <a:r>
              <a:t/>
            </a:r>
            <a:endParaRPr sz="2600">
              <a:solidFill>
                <a:schemeClr val="dk1"/>
              </a:solidFill>
            </a:endParaRPr>
          </a:p>
          <a:p>
            <a:pPr indent="0" lvl="0" marL="0" rtl="0" algn="ctr">
              <a:lnSpc>
                <a:spcPct val="100000"/>
              </a:lnSpc>
              <a:spcBef>
                <a:spcPts val="0"/>
              </a:spcBef>
              <a:spcAft>
                <a:spcPts val="0"/>
              </a:spcAft>
              <a:buNone/>
            </a:pPr>
            <a:r>
              <a:rPr lang="en-GB" sz="2800" u="sng">
                <a:solidFill>
                  <a:schemeClr val="hlink"/>
                </a:solidFill>
                <a:hlinkClick r:id="rId3"/>
              </a:rPr>
              <a:t>Video Link: </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TEAM MEMBERS</a:t>
            </a:r>
            <a:endParaRPr b="1"/>
          </a:p>
        </p:txBody>
      </p:sp>
      <p:sp>
        <p:nvSpPr>
          <p:cNvPr id="93" name="Google Shape;93;p14"/>
          <p:cNvSpPr txBox="1"/>
          <p:nvPr>
            <p:ph idx="1" type="body"/>
          </p:nvPr>
        </p:nvSpPr>
        <p:spPr>
          <a:xfrm>
            <a:off x="311700" y="748575"/>
            <a:ext cx="8520600" cy="392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ctr">
              <a:spcBef>
                <a:spcPts val="1200"/>
              </a:spcBef>
              <a:spcAft>
                <a:spcPts val="0"/>
              </a:spcAft>
              <a:buNone/>
            </a:pPr>
            <a:r>
              <a:rPr b="1" lang="en-GB"/>
              <a:t>Jiya Patel :</a:t>
            </a:r>
            <a:r>
              <a:rPr lang="en-GB"/>
              <a:t> 202301034</a:t>
            </a:r>
            <a:endParaRPr/>
          </a:p>
          <a:p>
            <a:pPr indent="0" lvl="0" marL="0" rtl="0" algn="ctr">
              <a:spcBef>
                <a:spcPts val="1200"/>
              </a:spcBef>
              <a:spcAft>
                <a:spcPts val="0"/>
              </a:spcAft>
              <a:buNone/>
            </a:pPr>
            <a:r>
              <a:rPr b="1" lang="en-GB"/>
              <a:t>Hiya Modi :</a:t>
            </a:r>
            <a:r>
              <a:rPr lang="en-GB"/>
              <a:t> 202301011</a:t>
            </a:r>
            <a:endParaRPr/>
          </a:p>
          <a:p>
            <a:pPr indent="0" lvl="0" marL="0" rtl="0" algn="ctr">
              <a:spcBef>
                <a:spcPts val="1200"/>
              </a:spcBef>
              <a:spcAft>
                <a:spcPts val="0"/>
              </a:spcAft>
              <a:buNone/>
            </a:pPr>
            <a:r>
              <a:rPr b="1" lang="en-GB"/>
              <a:t>Yashasvi Jadav : </a:t>
            </a:r>
            <a:r>
              <a:rPr lang="en-GB"/>
              <a:t>202301069</a:t>
            </a:r>
            <a:endParaRPr/>
          </a:p>
          <a:p>
            <a:pPr indent="0" lvl="0" marL="0" rtl="0" algn="ctr">
              <a:spcBef>
                <a:spcPts val="1200"/>
              </a:spcBef>
              <a:spcAft>
                <a:spcPts val="0"/>
              </a:spcAft>
              <a:buNone/>
            </a:pPr>
            <a:r>
              <a:rPr b="1" lang="en-GB"/>
              <a:t>Kavya Parmar : </a:t>
            </a:r>
            <a:r>
              <a:rPr lang="en-GB"/>
              <a:t>202301085</a:t>
            </a:r>
            <a:endParaRPr/>
          </a:p>
          <a:p>
            <a:pPr indent="0" lvl="0" marL="0" rtl="0" algn="ctr">
              <a:spcBef>
                <a:spcPts val="1200"/>
              </a:spcBef>
              <a:spcAft>
                <a:spcPts val="0"/>
              </a:spcAft>
              <a:buNone/>
            </a:pPr>
            <a:r>
              <a:t/>
            </a:r>
            <a:endParaRPr/>
          </a:p>
          <a:p>
            <a:pPr indent="0" lvl="0" marL="0" rtl="0" algn="l">
              <a:lnSpc>
                <a:spcPct val="100000"/>
              </a:lnSpc>
              <a:spcBef>
                <a:spcPts val="2400"/>
              </a:spcBef>
              <a:spcAft>
                <a:spcPts val="0"/>
              </a:spcAft>
              <a:buNone/>
            </a:pPr>
            <a:r>
              <a:rPr b="1" lang="en-GB">
                <a:solidFill>
                  <a:srgbClr val="283592"/>
                </a:solidFill>
              </a:rPr>
              <a:t>Link GitHub Repository:</a:t>
            </a:r>
            <a:endParaRPr b="1">
              <a:solidFill>
                <a:srgbClr val="283592"/>
              </a:solidFill>
            </a:endParaRPr>
          </a:p>
          <a:p>
            <a:pPr indent="0" lvl="0" marL="0" rtl="0" algn="l">
              <a:lnSpc>
                <a:spcPct val="100000"/>
              </a:lnSpc>
              <a:spcBef>
                <a:spcPts val="2400"/>
              </a:spcBef>
              <a:spcAft>
                <a:spcPts val="0"/>
              </a:spcAft>
              <a:buNone/>
            </a:pPr>
            <a:r>
              <a:rPr b="1" lang="en-GB" sz="1600" u="sng">
                <a:solidFill>
                  <a:srgbClr val="1155CC"/>
                </a:solidFill>
                <a:hlinkClick r:id="rId3">
                  <a:extLst>
                    <a:ext uri="{A12FA001-AC4F-418D-AE19-62706E023703}">
                      <ahyp:hlinkClr val="tx"/>
                    </a:ext>
                  </a:extLst>
                </a:hlinkClick>
              </a:rPr>
              <a:t>https://github.com/MidnightRain77/SeeksForGeeks.git</a:t>
            </a:r>
            <a:endParaRPr sz="1100">
              <a:solidFill>
                <a:srgbClr val="000000"/>
              </a:solidFill>
            </a:endParaRPr>
          </a:p>
          <a:p>
            <a:pPr indent="0" lvl="0" marL="0" rtl="0" algn="ctr">
              <a:spcBef>
                <a:spcPts val="0"/>
              </a:spcBef>
              <a:spcAft>
                <a:spcPts val="1200"/>
              </a:spcAft>
              <a:buNone/>
            </a:pPr>
            <a:r>
              <a:t/>
            </a:r>
            <a:endParaRPr sz="1600"/>
          </a:p>
        </p:txBody>
      </p:sp>
      <p:sp>
        <p:nvSpPr>
          <p:cNvPr id="94" name="Google Shape;94;p14"/>
          <p:cNvSpPr/>
          <p:nvPr/>
        </p:nvSpPr>
        <p:spPr>
          <a:xfrm>
            <a:off x="117600" y="992300"/>
            <a:ext cx="8908800" cy="25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PROBLEM P3</a:t>
            </a:r>
            <a:endParaRPr b="1"/>
          </a:p>
        </p:txBody>
      </p:sp>
      <p:sp>
        <p:nvSpPr>
          <p:cNvPr id="100" name="Google Shape;100;p15"/>
          <p:cNvSpPr txBox="1"/>
          <p:nvPr>
            <p:ph idx="1" type="body"/>
          </p:nvPr>
        </p:nvSpPr>
        <p:spPr>
          <a:xfrm>
            <a:off x="311700" y="1229875"/>
            <a:ext cx="8520600" cy="36138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b="1" lang="en-GB" sz="1300">
                <a:solidFill>
                  <a:srgbClr val="000000"/>
                </a:solidFill>
              </a:rPr>
              <a:t> Entry Queue Manager:</a:t>
            </a:r>
            <a:endParaRPr b="1" sz="1300">
              <a:solidFill>
                <a:srgbClr val="000000"/>
              </a:solidFill>
            </a:endParaRPr>
          </a:p>
          <a:p>
            <a:pPr indent="0" lvl="0" marL="457200" rtl="0" algn="just">
              <a:lnSpc>
                <a:spcPct val="100000"/>
              </a:lnSpc>
              <a:spcBef>
                <a:spcPts val="1000"/>
              </a:spcBef>
              <a:spcAft>
                <a:spcPts val="0"/>
              </a:spcAft>
              <a:buNone/>
            </a:pPr>
            <a:r>
              <a:rPr lang="en-GB" sz="1200"/>
              <a:t>You need to build an entry queue manager for a stadium. There are </a:t>
            </a:r>
            <a:r>
              <a:rPr b="1" i="1" lang="en-GB" sz="1200"/>
              <a:t>N</a:t>
            </a:r>
            <a:r>
              <a:rPr b="1" lang="en-GB" sz="1200"/>
              <a:t> </a:t>
            </a:r>
            <a:r>
              <a:rPr lang="en-GB" sz="1200"/>
              <a:t>entry gates. As people keep coming in, they can line up in any of the queues or switch queues anytime if they think that will get them a quicker entry. The entry queue manager helps them in making that decision by suggesting:</a:t>
            </a:r>
            <a:endParaRPr sz="1200"/>
          </a:p>
          <a:p>
            <a:pPr indent="0" lvl="0" marL="457200" rtl="0" algn="just">
              <a:lnSpc>
                <a:spcPct val="100000"/>
              </a:lnSpc>
              <a:spcBef>
                <a:spcPts val="1000"/>
              </a:spcBef>
              <a:spcAft>
                <a:spcPts val="0"/>
              </a:spcAft>
              <a:buNone/>
            </a:pPr>
            <a:r>
              <a:rPr lang="en-GB" sz="1200"/>
              <a:t>(i) the waiting time for the last person in the queue to enter through any gate (assume that it takes </a:t>
            </a:r>
            <a:r>
              <a:rPr b="1" i="1" lang="en-GB" sz="1200"/>
              <a:t>p</a:t>
            </a:r>
            <a:r>
              <a:rPr b="1" lang="en-GB" sz="1200"/>
              <a:t> </a:t>
            </a:r>
            <a:r>
              <a:rPr lang="en-GB" sz="1200"/>
              <a:t>mins for a single attendee to enter any gate), </a:t>
            </a:r>
            <a:endParaRPr sz="1200"/>
          </a:p>
          <a:p>
            <a:pPr indent="0" lvl="0" marL="457200" rtl="0" algn="just">
              <a:lnSpc>
                <a:spcPct val="100000"/>
              </a:lnSpc>
              <a:spcBef>
                <a:spcPts val="1000"/>
              </a:spcBef>
              <a:spcAft>
                <a:spcPts val="0"/>
              </a:spcAft>
              <a:buNone/>
            </a:pPr>
            <a:r>
              <a:rPr lang="en-GB" sz="1200"/>
              <a:t>(ii) the particular queue number(s) where one should be switching. </a:t>
            </a:r>
            <a:endParaRPr sz="1200"/>
          </a:p>
          <a:p>
            <a:pPr indent="0" lvl="0" marL="457200" rtl="0" algn="just">
              <a:lnSpc>
                <a:spcPct val="100000"/>
              </a:lnSpc>
              <a:spcBef>
                <a:spcPts val="1000"/>
              </a:spcBef>
              <a:spcAft>
                <a:spcPts val="0"/>
              </a:spcAft>
              <a:buNone/>
            </a:pPr>
            <a:r>
              <a:rPr lang="en-GB" sz="1200"/>
              <a:t>The queue manager must be designed to minimize the time it takes for </a:t>
            </a:r>
            <a:r>
              <a:rPr b="1" i="1" lang="en-GB" sz="1200"/>
              <a:t>M </a:t>
            </a:r>
            <a:r>
              <a:rPr lang="en-GB" sz="1200"/>
              <a:t>people to enter the stadium. Each gate has an initial random assignment of </a:t>
            </a:r>
            <a:r>
              <a:rPr b="1" i="1" lang="en-GB" sz="1200"/>
              <a:t>M</a:t>
            </a:r>
            <a:r>
              <a:rPr i="1" lang="en-GB" sz="1200"/>
              <a:t>/2 </a:t>
            </a:r>
            <a:r>
              <a:rPr lang="en-GB" sz="1200"/>
              <a:t>people (a gate may not have anyone assigned). </a:t>
            </a:r>
            <a:endParaRPr sz="1200"/>
          </a:p>
          <a:p>
            <a:pPr indent="0" lvl="0" marL="457200" rtl="0" algn="just">
              <a:lnSpc>
                <a:spcPct val="100000"/>
              </a:lnSpc>
              <a:spcBef>
                <a:spcPts val="1000"/>
              </a:spcBef>
              <a:spcAft>
                <a:spcPts val="0"/>
              </a:spcAft>
              <a:buNone/>
            </a:pPr>
            <a:r>
              <a:rPr b="1" lang="en-GB" sz="1200"/>
              <a:t>Comments</a:t>
            </a:r>
            <a:r>
              <a:rPr lang="en-GB" sz="1200"/>
              <a:t>:</a:t>
            </a:r>
            <a:endParaRPr sz="1200"/>
          </a:p>
          <a:p>
            <a:pPr indent="-304800" lvl="0" marL="914400" rtl="0" algn="just">
              <a:lnSpc>
                <a:spcPct val="100000"/>
              </a:lnSpc>
              <a:spcBef>
                <a:spcPts val="1000"/>
              </a:spcBef>
              <a:spcAft>
                <a:spcPts val="0"/>
              </a:spcAft>
              <a:buSzPts val="1200"/>
              <a:buChar char="●"/>
            </a:pPr>
            <a:r>
              <a:rPr lang="en-GB" sz="1200"/>
              <a:t>Please look at the changes.</a:t>
            </a:r>
            <a:endParaRPr sz="1200"/>
          </a:p>
          <a:p>
            <a:pPr indent="-304800" lvl="0" marL="914400" rtl="0" algn="just">
              <a:lnSpc>
                <a:spcPct val="100000"/>
              </a:lnSpc>
              <a:spcBef>
                <a:spcPts val="0"/>
              </a:spcBef>
              <a:spcAft>
                <a:spcPts val="0"/>
              </a:spcAft>
              <a:buSzPts val="1200"/>
              <a:buFont typeface="Comfortaa"/>
              <a:buChar char="●"/>
            </a:pPr>
            <a:r>
              <a:rPr lang="en-GB" sz="1200"/>
              <a:t>“</a:t>
            </a:r>
            <a:r>
              <a:rPr i="1" lang="en-GB" sz="1200"/>
              <a:t>Initial random assignment of </a:t>
            </a:r>
            <a:r>
              <a:rPr b="1" i="1" lang="en-GB" sz="1200"/>
              <a:t>M</a:t>
            </a:r>
            <a:r>
              <a:rPr i="1" lang="en-GB" sz="1200"/>
              <a:t>/2 people</a:t>
            </a:r>
            <a:r>
              <a:rPr lang="en-GB" sz="1200"/>
              <a:t>”: Half of the total number </a:t>
            </a:r>
            <a:endParaRPr sz="1200"/>
          </a:p>
          <a:p>
            <a:pPr indent="0" lvl="0" marL="914400" rtl="0" algn="just">
              <a:lnSpc>
                <a:spcPct val="100000"/>
              </a:lnSpc>
              <a:spcBef>
                <a:spcPts val="1000"/>
              </a:spcBef>
              <a:spcAft>
                <a:spcPts val="0"/>
              </a:spcAft>
              <a:buNone/>
            </a:pPr>
            <a:r>
              <a:rPr lang="en-GB" sz="1200"/>
              <a:t>of attendees (i.e., the capacity of the stadium) are already assigned to </a:t>
            </a:r>
            <a:endParaRPr sz="1200"/>
          </a:p>
          <a:p>
            <a:pPr indent="0" lvl="0" marL="914400" rtl="0" algn="just">
              <a:lnSpc>
                <a:spcPct val="100000"/>
              </a:lnSpc>
              <a:spcBef>
                <a:spcPts val="1000"/>
              </a:spcBef>
              <a:spcAft>
                <a:spcPts val="1000"/>
              </a:spcAft>
              <a:buNone/>
            </a:pPr>
            <a:r>
              <a:rPr lang="en-GB" sz="1200"/>
              <a:t>each of the gates randomly (may not be equally distributed).</a:t>
            </a:r>
            <a:endParaRPr/>
          </a:p>
        </p:txBody>
      </p:sp>
      <p:sp>
        <p:nvSpPr>
          <p:cNvPr id="101" name="Google Shape;101;p15"/>
          <p:cNvSpPr/>
          <p:nvPr/>
        </p:nvSpPr>
        <p:spPr>
          <a:xfrm>
            <a:off x="117600" y="992300"/>
            <a:ext cx="8908800" cy="25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122075"/>
            <a:ext cx="8520600" cy="63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000">
                <a:solidFill>
                  <a:schemeClr val="accent2"/>
                </a:solidFill>
                <a:latin typeface="Comfortaa"/>
                <a:ea typeface="Comfortaa"/>
                <a:cs typeface="Comfortaa"/>
                <a:sym typeface="Comfortaa"/>
              </a:rPr>
              <a:t>ALGORITHM</a:t>
            </a:r>
            <a:endParaRPr b="1" sz="3000">
              <a:solidFill>
                <a:schemeClr val="accent2"/>
              </a:solidFill>
              <a:latin typeface="Comfortaa"/>
              <a:ea typeface="Comfortaa"/>
              <a:cs typeface="Comfortaa"/>
              <a:sym typeface="Comfortaa"/>
            </a:endParaRPr>
          </a:p>
        </p:txBody>
      </p:sp>
      <p:sp>
        <p:nvSpPr>
          <p:cNvPr id="107" name="Google Shape;107;p16"/>
          <p:cNvSpPr/>
          <p:nvPr/>
        </p:nvSpPr>
        <p:spPr>
          <a:xfrm>
            <a:off x="117600" y="754175"/>
            <a:ext cx="8908800" cy="25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8" name="Google Shape;108;p16"/>
          <p:cNvSpPr/>
          <p:nvPr/>
        </p:nvSpPr>
        <p:spPr>
          <a:xfrm>
            <a:off x="1634925" y="1336988"/>
            <a:ext cx="1408200" cy="519300"/>
          </a:xfrm>
          <a:prstGeom prst="flowChartConnector">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START</a:t>
            </a:r>
            <a:endParaRPr>
              <a:latin typeface="Roboto"/>
              <a:ea typeface="Roboto"/>
              <a:cs typeface="Roboto"/>
              <a:sym typeface="Roboto"/>
            </a:endParaRPr>
          </a:p>
        </p:txBody>
      </p:sp>
      <p:sp>
        <p:nvSpPr>
          <p:cNvPr id="109" name="Google Shape;109;p16"/>
          <p:cNvSpPr/>
          <p:nvPr/>
        </p:nvSpPr>
        <p:spPr>
          <a:xfrm>
            <a:off x="1510875" y="2439125"/>
            <a:ext cx="1656300" cy="749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Initialise Counter and Stopwatch</a:t>
            </a:r>
            <a:endParaRPr>
              <a:latin typeface="Roboto"/>
              <a:ea typeface="Roboto"/>
              <a:cs typeface="Roboto"/>
              <a:sym typeface="Roboto"/>
            </a:endParaRPr>
          </a:p>
        </p:txBody>
      </p:sp>
      <p:sp>
        <p:nvSpPr>
          <p:cNvPr id="110" name="Google Shape;110;p16"/>
          <p:cNvSpPr/>
          <p:nvPr/>
        </p:nvSpPr>
        <p:spPr>
          <a:xfrm>
            <a:off x="1510875" y="3661225"/>
            <a:ext cx="1656300" cy="749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Create Serial Numbers with VIP Status</a:t>
            </a:r>
            <a:endParaRPr>
              <a:latin typeface="Roboto"/>
              <a:ea typeface="Roboto"/>
              <a:cs typeface="Roboto"/>
              <a:sym typeface="Roboto"/>
            </a:endParaRPr>
          </a:p>
        </p:txBody>
      </p:sp>
      <p:sp>
        <p:nvSpPr>
          <p:cNvPr id="111" name="Google Shape;111;p16"/>
          <p:cNvSpPr/>
          <p:nvPr/>
        </p:nvSpPr>
        <p:spPr>
          <a:xfrm>
            <a:off x="5824175" y="1432725"/>
            <a:ext cx="1656300" cy="749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Assign Random Gate to half of the people</a:t>
            </a:r>
            <a:endParaRPr>
              <a:latin typeface="Roboto"/>
              <a:ea typeface="Roboto"/>
              <a:cs typeface="Roboto"/>
              <a:sym typeface="Roboto"/>
            </a:endParaRPr>
          </a:p>
        </p:txBody>
      </p:sp>
      <p:sp>
        <p:nvSpPr>
          <p:cNvPr id="112" name="Google Shape;112;p16"/>
          <p:cNvSpPr/>
          <p:nvPr/>
        </p:nvSpPr>
        <p:spPr>
          <a:xfrm>
            <a:off x="5824175" y="3825175"/>
            <a:ext cx="1656300" cy="749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Start AutoDequeue in </a:t>
            </a:r>
            <a:r>
              <a:rPr lang="en-GB">
                <a:latin typeface="Roboto"/>
                <a:ea typeface="Roboto"/>
                <a:cs typeface="Roboto"/>
                <a:sym typeface="Roboto"/>
              </a:rPr>
              <a:t>separate</a:t>
            </a:r>
            <a:r>
              <a:rPr lang="en-GB">
                <a:latin typeface="Roboto"/>
                <a:ea typeface="Roboto"/>
                <a:cs typeface="Roboto"/>
                <a:sym typeface="Roboto"/>
              </a:rPr>
              <a:t> thread</a:t>
            </a:r>
            <a:endParaRPr>
              <a:latin typeface="Roboto"/>
              <a:ea typeface="Roboto"/>
              <a:cs typeface="Roboto"/>
              <a:sym typeface="Roboto"/>
            </a:endParaRPr>
          </a:p>
        </p:txBody>
      </p:sp>
      <p:sp>
        <p:nvSpPr>
          <p:cNvPr id="113" name="Google Shape;113;p16"/>
          <p:cNvSpPr/>
          <p:nvPr/>
        </p:nvSpPr>
        <p:spPr>
          <a:xfrm>
            <a:off x="5824175" y="2628950"/>
            <a:ext cx="1656300" cy="749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Distribute people evenly </a:t>
            </a:r>
            <a:r>
              <a:rPr lang="en-GB">
                <a:latin typeface="Roboto"/>
                <a:ea typeface="Roboto"/>
                <a:cs typeface="Roboto"/>
                <a:sym typeface="Roboto"/>
              </a:rPr>
              <a:t>across</a:t>
            </a:r>
            <a:r>
              <a:rPr lang="en-GB">
                <a:latin typeface="Roboto"/>
                <a:ea typeface="Roboto"/>
                <a:cs typeface="Roboto"/>
                <a:sym typeface="Roboto"/>
              </a:rPr>
              <a:t> the gates</a:t>
            </a:r>
            <a:endParaRPr>
              <a:latin typeface="Roboto"/>
              <a:ea typeface="Roboto"/>
              <a:cs typeface="Roboto"/>
              <a:sym typeface="Roboto"/>
            </a:endParaRPr>
          </a:p>
        </p:txBody>
      </p:sp>
      <p:cxnSp>
        <p:nvCxnSpPr>
          <p:cNvPr id="114" name="Google Shape;114;p16"/>
          <p:cNvCxnSpPr>
            <a:stCxn id="108" idx="4"/>
            <a:endCxn id="109" idx="0"/>
          </p:cNvCxnSpPr>
          <p:nvPr/>
        </p:nvCxnSpPr>
        <p:spPr>
          <a:xfrm>
            <a:off x="2339025" y="1856288"/>
            <a:ext cx="0" cy="5829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6"/>
          <p:cNvCxnSpPr>
            <a:stCxn id="109" idx="2"/>
            <a:endCxn id="110" idx="0"/>
          </p:cNvCxnSpPr>
          <p:nvPr/>
        </p:nvCxnSpPr>
        <p:spPr>
          <a:xfrm>
            <a:off x="2339025" y="3188225"/>
            <a:ext cx="0" cy="4731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16"/>
          <p:cNvCxnSpPr>
            <a:stCxn id="111" idx="2"/>
            <a:endCxn id="113" idx="0"/>
          </p:cNvCxnSpPr>
          <p:nvPr/>
        </p:nvCxnSpPr>
        <p:spPr>
          <a:xfrm>
            <a:off x="6652325" y="2181825"/>
            <a:ext cx="0" cy="4470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6"/>
          <p:cNvCxnSpPr/>
          <p:nvPr/>
        </p:nvCxnSpPr>
        <p:spPr>
          <a:xfrm>
            <a:off x="6652325" y="3378050"/>
            <a:ext cx="0" cy="4470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6"/>
          <p:cNvCxnSpPr>
            <a:stCxn id="112" idx="2"/>
          </p:cNvCxnSpPr>
          <p:nvPr/>
        </p:nvCxnSpPr>
        <p:spPr>
          <a:xfrm>
            <a:off x="6652325" y="4574275"/>
            <a:ext cx="300" cy="4617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6"/>
          <p:cNvCxnSpPr>
            <a:stCxn id="110" idx="2"/>
          </p:cNvCxnSpPr>
          <p:nvPr/>
        </p:nvCxnSpPr>
        <p:spPr>
          <a:xfrm flipH="1">
            <a:off x="2335425" y="4410325"/>
            <a:ext cx="3600" cy="5514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6"/>
          <p:cNvCxnSpPr>
            <a:stCxn id="111" idx="0"/>
          </p:cNvCxnSpPr>
          <p:nvPr/>
        </p:nvCxnSpPr>
        <p:spPr>
          <a:xfrm rot="10800000">
            <a:off x="6646025" y="1009425"/>
            <a:ext cx="6300" cy="423300"/>
          </a:xfrm>
          <a:prstGeom prst="straightConnector1">
            <a:avLst/>
          </a:prstGeom>
          <a:noFill/>
          <a:ln cap="flat" cmpd="sng" w="9525">
            <a:solidFill>
              <a:schemeClr val="dk2"/>
            </a:solidFill>
            <a:prstDash val="solid"/>
            <a:round/>
            <a:headEnd len="med" w="med" type="none"/>
            <a:tailEnd len="med" w="med" type="none"/>
          </a:ln>
        </p:spPr>
      </p:cxnSp>
      <p:sp>
        <p:nvSpPr>
          <p:cNvPr id="121" name="Google Shape;121;p16"/>
          <p:cNvSpPr/>
          <p:nvPr/>
        </p:nvSpPr>
        <p:spPr>
          <a:xfrm>
            <a:off x="6558725" y="1242100"/>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2" name="Google Shape;122;p16"/>
          <p:cNvSpPr/>
          <p:nvPr/>
        </p:nvSpPr>
        <p:spPr>
          <a:xfrm>
            <a:off x="2243625" y="4410350"/>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3" name="Google Shape;123;p16"/>
          <p:cNvSpPr/>
          <p:nvPr/>
        </p:nvSpPr>
        <p:spPr>
          <a:xfrm>
            <a:off x="6555575" y="4574400"/>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4" name="Google Shape;124;p16"/>
          <p:cNvSpPr/>
          <p:nvPr/>
        </p:nvSpPr>
        <p:spPr>
          <a:xfrm flipH="1" rot="-5400000">
            <a:off x="-2489100" y="2480275"/>
            <a:ext cx="5170800" cy="192600"/>
          </a:xfrm>
          <a:prstGeom prst="rect">
            <a:avLst/>
          </a:prstGeom>
          <a:solidFill>
            <a:srgbClr val="F04F8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flipH="1" rot="-5400000">
            <a:off x="-2489100" y="2480275"/>
            <a:ext cx="5170800" cy="1926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p:nvPr/>
        </p:nvSpPr>
        <p:spPr>
          <a:xfrm>
            <a:off x="630700" y="770350"/>
            <a:ext cx="1656300" cy="749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While loop for User Interaction</a:t>
            </a:r>
            <a:endParaRPr>
              <a:latin typeface="Roboto"/>
              <a:ea typeface="Roboto"/>
              <a:cs typeface="Roboto"/>
              <a:sym typeface="Roboto"/>
            </a:endParaRPr>
          </a:p>
        </p:txBody>
      </p:sp>
      <p:sp>
        <p:nvSpPr>
          <p:cNvPr id="131" name="Google Shape;131;p17"/>
          <p:cNvSpPr/>
          <p:nvPr/>
        </p:nvSpPr>
        <p:spPr>
          <a:xfrm>
            <a:off x="1939050" y="1924025"/>
            <a:ext cx="1656300" cy="749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GB">
                <a:latin typeface="Roboto"/>
                <a:ea typeface="Roboto"/>
                <a:cs typeface="Roboto"/>
                <a:sym typeface="Roboto"/>
              </a:rPr>
              <a:t>Input Serial Number</a:t>
            </a:r>
            <a:endParaRPr>
              <a:latin typeface="Roboto"/>
              <a:ea typeface="Roboto"/>
              <a:cs typeface="Roboto"/>
              <a:sym typeface="Roboto"/>
            </a:endParaRPr>
          </a:p>
        </p:txBody>
      </p:sp>
      <p:sp>
        <p:nvSpPr>
          <p:cNvPr id="132" name="Google Shape;132;p17"/>
          <p:cNvSpPr/>
          <p:nvPr/>
        </p:nvSpPr>
        <p:spPr>
          <a:xfrm>
            <a:off x="3202700" y="3891775"/>
            <a:ext cx="1656300" cy="749100"/>
          </a:xfrm>
          <a:prstGeom prst="rect">
            <a:avLst/>
          </a:prstGeom>
          <a:solidFill>
            <a:srgbClr val="EE759C">
              <a:alpha val="68990"/>
            </a:srgbClr>
          </a:solidFill>
          <a:ln cap="flat" cmpd="sng" w="9525">
            <a:solidFill>
              <a:srgbClr val="F04F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If VIP, mark as entered</a:t>
            </a:r>
            <a:endParaRPr>
              <a:latin typeface="Roboto"/>
              <a:ea typeface="Roboto"/>
              <a:cs typeface="Roboto"/>
              <a:sym typeface="Roboto"/>
            </a:endParaRPr>
          </a:p>
        </p:txBody>
      </p:sp>
      <p:sp>
        <p:nvSpPr>
          <p:cNvPr id="133" name="Google Shape;133;p17"/>
          <p:cNvSpPr/>
          <p:nvPr/>
        </p:nvSpPr>
        <p:spPr>
          <a:xfrm>
            <a:off x="1939050" y="2907900"/>
            <a:ext cx="1656300" cy="749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Check, if VIP</a:t>
            </a:r>
            <a:endParaRPr>
              <a:latin typeface="Roboto"/>
              <a:ea typeface="Roboto"/>
              <a:cs typeface="Roboto"/>
              <a:sym typeface="Roboto"/>
            </a:endParaRPr>
          </a:p>
        </p:txBody>
      </p:sp>
      <p:sp>
        <p:nvSpPr>
          <p:cNvPr id="134" name="Google Shape;134;p17"/>
          <p:cNvSpPr/>
          <p:nvPr/>
        </p:nvSpPr>
        <p:spPr>
          <a:xfrm>
            <a:off x="7135300" y="876025"/>
            <a:ext cx="1656300" cy="749100"/>
          </a:xfrm>
          <a:prstGeom prst="rect">
            <a:avLst/>
          </a:prstGeom>
          <a:solidFill>
            <a:srgbClr val="EE759C">
              <a:alpha val="689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If not VIP, suggest gates &amp; assign gate</a:t>
            </a:r>
            <a:endParaRPr>
              <a:latin typeface="Roboto"/>
              <a:ea typeface="Roboto"/>
              <a:cs typeface="Roboto"/>
              <a:sym typeface="Roboto"/>
            </a:endParaRPr>
          </a:p>
        </p:txBody>
      </p:sp>
      <p:sp>
        <p:nvSpPr>
          <p:cNvPr id="135" name="Google Shape;135;p17"/>
          <p:cNvSpPr/>
          <p:nvPr/>
        </p:nvSpPr>
        <p:spPr>
          <a:xfrm>
            <a:off x="5859325" y="1934413"/>
            <a:ext cx="1656300" cy="749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Check if already in queue</a:t>
            </a:r>
            <a:endParaRPr>
              <a:latin typeface="Roboto"/>
              <a:ea typeface="Roboto"/>
              <a:cs typeface="Roboto"/>
              <a:sym typeface="Roboto"/>
            </a:endParaRPr>
          </a:p>
        </p:txBody>
      </p:sp>
      <p:sp>
        <p:nvSpPr>
          <p:cNvPr id="136" name="Google Shape;136;p17"/>
          <p:cNvSpPr/>
          <p:nvPr/>
        </p:nvSpPr>
        <p:spPr>
          <a:xfrm>
            <a:off x="7135300" y="4061575"/>
            <a:ext cx="1656300" cy="749100"/>
          </a:xfrm>
          <a:prstGeom prst="rect">
            <a:avLst/>
          </a:prstGeom>
          <a:solidFill>
            <a:srgbClr val="EE759C">
              <a:alpha val="689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If entered, deny re-entry</a:t>
            </a:r>
            <a:endParaRPr>
              <a:latin typeface="Roboto"/>
              <a:ea typeface="Roboto"/>
              <a:cs typeface="Roboto"/>
              <a:sym typeface="Roboto"/>
            </a:endParaRPr>
          </a:p>
        </p:txBody>
      </p:sp>
      <p:sp>
        <p:nvSpPr>
          <p:cNvPr id="137" name="Google Shape;137;p17"/>
          <p:cNvSpPr/>
          <p:nvPr/>
        </p:nvSpPr>
        <p:spPr>
          <a:xfrm>
            <a:off x="7135300" y="2992800"/>
            <a:ext cx="1656300" cy="749100"/>
          </a:xfrm>
          <a:prstGeom prst="rect">
            <a:avLst/>
          </a:prstGeom>
          <a:solidFill>
            <a:srgbClr val="EE759C">
              <a:alpha val="68990"/>
            </a:srgbClr>
          </a:solidFill>
          <a:ln cap="flat" cmpd="sng" w="9525">
            <a:solidFill>
              <a:srgbClr val="F04F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If in queue, offer to switch gates</a:t>
            </a:r>
            <a:endParaRPr>
              <a:latin typeface="Roboto"/>
              <a:ea typeface="Roboto"/>
              <a:cs typeface="Roboto"/>
              <a:sym typeface="Roboto"/>
            </a:endParaRPr>
          </a:p>
        </p:txBody>
      </p:sp>
      <p:cxnSp>
        <p:nvCxnSpPr>
          <p:cNvPr id="138" name="Google Shape;138;p17"/>
          <p:cNvCxnSpPr>
            <a:stCxn id="130" idx="2"/>
          </p:cNvCxnSpPr>
          <p:nvPr/>
        </p:nvCxnSpPr>
        <p:spPr>
          <a:xfrm flipH="1">
            <a:off x="1449250" y="1519450"/>
            <a:ext cx="9600" cy="3306600"/>
          </a:xfrm>
          <a:prstGeom prst="straightConnector1">
            <a:avLst/>
          </a:prstGeom>
          <a:noFill/>
          <a:ln cap="flat" cmpd="sng" w="9525">
            <a:solidFill>
              <a:schemeClr val="dk2"/>
            </a:solidFill>
            <a:prstDash val="dash"/>
            <a:round/>
            <a:headEnd len="med" w="med" type="none"/>
            <a:tailEnd len="med" w="med" type="triangle"/>
          </a:ln>
        </p:spPr>
      </p:cxnSp>
      <p:cxnSp>
        <p:nvCxnSpPr>
          <p:cNvPr id="139" name="Google Shape;139;p17"/>
          <p:cNvCxnSpPr>
            <a:stCxn id="131" idx="1"/>
          </p:cNvCxnSpPr>
          <p:nvPr/>
        </p:nvCxnSpPr>
        <p:spPr>
          <a:xfrm flipH="1">
            <a:off x="1459350" y="2298575"/>
            <a:ext cx="479700" cy="108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7"/>
          <p:cNvCxnSpPr>
            <a:endCxn id="133" idx="1"/>
          </p:cNvCxnSpPr>
          <p:nvPr/>
        </p:nvCxnSpPr>
        <p:spPr>
          <a:xfrm flipH="1" rot="10800000">
            <a:off x="1459350" y="3282450"/>
            <a:ext cx="479700" cy="5700"/>
          </a:xfrm>
          <a:prstGeom prst="straightConnector1">
            <a:avLst/>
          </a:prstGeom>
          <a:noFill/>
          <a:ln cap="flat" cmpd="sng" w="9525">
            <a:solidFill>
              <a:schemeClr val="dk2"/>
            </a:solidFill>
            <a:prstDash val="dash"/>
            <a:round/>
            <a:headEnd len="med" w="med" type="none"/>
            <a:tailEnd len="med" w="med" type="triangle"/>
          </a:ln>
        </p:spPr>
      </p:cxnSp>
      <p:cxnSp>
        <p:nvCxnSpPr>
          <p:cNvPr id="141" name="Google Shape;141;p17"/>
          <p:cNvCxnSpPr>
            <a:endCxn id="131" idx="1"/>
          </p:cNvCxnSpPr>
          <p:nvPr/>
        </p:nvCxnSpPr>
        <p:spPr>
          <a:xfrm>
            <a:off x="1459350" y="2289275"/>
            <a:ext cx="479700" cy="9300"/>
          </a:xfrm>
          <a:prstGeom prst="straightConnector1">
            <a:avLst/>
          </a:prstGeom>
          <a:noFill/>
          <a:ln cap="flat" cmpd="sng" w="9525">
            <a:solidFill>
              <a:schemeClr val="dk2"/>
            </a:solidFill>
            <a:prstDash val="dash"/>
            <a:round/>
            <a:headEnd len="med" w="med" type="none"/>
            <a:tailEnd len="med" w="med" type="triangle"/>
          </a:ln>
        </p:spPr>
      </p:cxnSp>
      <p:cxnSp>
        <p:nvCxnSpPr>
          <p:cNvPr id="142" name="Google Shape;142;p17"/>
          <p:cNvCxnSpPr/>
          <p:nvPr/>
        </p:nvCxnSpPr>
        <p:spPr>
          <a:xfrm>
            <a:off x="5439050" y="841150"/>
            <a:ext cx="39900" cy="4054800"/>
          </a:xfrm>
          <a:prstGeom prst="straightConnector1">
            <a:avLst/>
          </a:prstGeom>
          <a:noFill/>
          <a:ln cap="flat" cmpd="sng" w="9525">
            <a:solidFill>
              <a:schemeClr val="dk2"/>
            </a:solidFill>
            <a:prstDash val="dash"/>
            <a:round/>
            <a:headEnd len="med" w="med" type="none"/>
            <a:tailEnd len="med" w="med" type="triangle"/>
          </a:ln>
        </p:spPr>
      </p:cxnSp>
      <p:cxnSp>
        <p:nvCxnSpPr>
          <p:cNvPr id="143" name="Google Shape;143;p17"/>
          <p:cNvCxnSpPr>
            <a:stCxn id="133" idx="2"/>
          </p:cNvCxnSpPr>
          <p:nvPr/>
        </p:nvCxnSpPr>
        <p:spPr>
          <a:xfrm>
            <a:off x="2767200" y="3657000"/>
            <a:ext cx="10500" cy="1259100"/>
          </a:xfrm>
          <a:prstGeom prst="straightConnector1">
            <a:avLst/>
          </a:prstGeom>
          <a:noFill/>
          <a:ln cap="flat" cmpd="sng" w="9525">
            <a:solidFill>
              <a:schemeClr val="dk2"/>
            </a:solidFill>
            <a:prstDash val="dash"/>
            <a:round/>
            <a:headEnd len="med" w="med" type="none"/>
            <a:tailEnd len="med" w="med" type="triangle"/>
          </a:ln>
        </p:spPr>
      </p:cxnSp>
      <p:cxnSp>
        <p:nvCxnSpPr>
          <p:cNvPr id="144" name="Google Shape;144;p17"/>
          <p:cNvCxnSpPr>
            <a:endCxn id="132" idx="1"/>
          </p:cNvCxnSpPr>
          <p:nvPr/>
        </p:nvCxnSpPr>
        <p:spPr>
          <a:xfrm flipH="1" rot="10800000">
            <a:off x="2777600" y="4266325"/>
            <a:ext cx="425100" cy="10500"/>
          </a:xfrm>
          <a:prstGeom prst="straightConnector1">
            <a:avLst/>
          </a:prstGeom>
          <a:noFill/>
          <a:ln cap="flat" cmpd="sng" w="9525">
            <a:solidFill>
              <a:schemeClr val="dk2"/>
            </a:solidFill>
            <a:prstDash val="dash"/>
            <a:round/>
            <a:headEnd len="med" w="med" type="none"/>
            <a:tailEnd len="med" w="med" type="triangle"/>
          </a:ln>
        </p:spPr>
      </p:cxnSp>
      <p:cxnSp>
        <p:nvCxnSpPr>
          <p:cNvPr id="145" name="Google Shape;145;p17"/>
          <p:cNvCxnSpPr>
            <a:endCxn id="135" idx="0"/>
          </p:cNvCxnSpPr>
          <p:nvPr/>
        </p:nvCxnSpPr>
        <p:spPr>
          <a:xfrm>
            <a:off x="6672775" y="811513"/>
            <a:ext cx="14700" cy="1122900"/>
          </a:xfrm>
          <a:prstGeom prst="straightConnector1">
            <a:avLst/>
          </a:prstGeom>
          <a:noFill/>
          <a:ln cap="flat" cmpd="sng" w="9525">
            <a:solidFill>
              <a:schemeClr val="dk2"/>
            </a:solidFill>
            <a:prstDash val="dash"/>
            <a:round/>
            <a:headEnd len="med" w="med" type="none"/>
            <a:tailEnd len="med" w="med" type="triangle"/>
          </a:ln>
        </p:spPr>
      </p:cxnSp>
      <p:cxnSp>
        <p:nvCxnSpPr>
          <p:cNvPr id="146" name="Google Shape;146;p17"/>
          <p:cNvCxnSpPr>
            <a:stCxn id="135" idx="2"/>
          </p:cNvCxnSpPr>
          <p:nvPr/>
        </p:nvCxnSpPr>
        <p:spPr>
          <a:xfrm>
            <a:off x="6687475" y="2683513"/>
            <a:ext cx="15300" cy="2172900"/>
          </a:xfrm>
          <a:prstGeom prst="straightConnector1">
            <a:avLst/>
          </a:prstGeom>
          <a:noFill/>
          <a:ln cap="flat" cmpd="sng" w="9525">
            <a:solidFill>
              <a:schemeClr val="dk2"/>
            </a:solidFill>
            <a:prstDash val="dash"/>
            <a:round/>
            <a:headEnd len="med" w="med" type="none"/>
            <a:tailEnd len="med" w="med" type="triangle"/>
          </a:ln>
        </p:spPr>
      </p:cxnSp>
      <p:cxnSp>
        <p:nvCxnSpPr>
          <p:cNvPr id="147" name="Google Shape;147;p17"/>
          <p:cNvCxnSpPr>
            <a:endCxn id="135" idx="1"/>
          </p:cNvCxnSpPr>
          <p:nvPr/>
        </p:nvCxnSpPr>
        <p:spPr>
          <a:xfrm flipH="1" rot="10800000">
            <a:off x="5464225" y="2308963"/>
            <a:ext cx="395100" cy="10200"/>
          </a:xfrm>
          <a:prstGeom prst="straightConnector1">
            <a:avLst/>
          </a:prstGeom>
          <a:noFill/>
          <a:ln cap="flat" cmpd="sng" w="9525">
            <a:solidFill>
              <a:schemeClr val="dk2"/>
            </a:solidFill>
            <a:prstDash val="dash"/>
            <a:round/>
            <a:headEnd len="med" w="med" type="none"/>
            <a:tailEnd len="med" w="med" type="triangle"/>
          </a:ln>
        </p:spPr>
      </p:cxnSp>
      <p:cxnSp>
        <p:nvCxnSpPr>
          <p:cNvPr id="148" name="Google Shape;148;p17"/>
          <p:cNvCxnSpPr>
            <a:endCxn id="134" idx="1"/>
          </p:cNvCxnSpPr>
          <p:nvPr/>
        </p:nvCxnSpPr>
        <p:spPr>
          <a:xfrm flipH="1" rot="10800000">
            <a:off x="6692500" y="1250575"/>
            <a:ext cx="442800" cy="9900"/>
          </a:xfrm>
          <a:prstGeom prst="straightConnector1">
            <a:avLst/>
          </a:prstGeom>
          <a:noFill/>
          <a:ln cap="flat" cmpd="sng" w="9525">
            <a:solidFill>
              <a:schemeClr val="dk2"/>
            </a:solidFill>
            <a:prstDash val="dash"/>
            <a:round/>
            <a:headEnd len="med" w="med" type="none"/>
            <a:tailEnd len="med" w="med" type="triangle"/>
          </a:ln>
        </p:spPr>
      </p:cxnSp>
      <p:cxnSp>
        <p:nvCxnSpPr>
          <p:cNvPr id="149" name="Google Shape;149;p17"/>
          <p:cNvCxnSpPr>
            <a:endCxn id="137" idx="1"/>
          </p:cNvCxnSpPr>
          <p:nvPr/>
        </p:nvCxnSpPr>
        <p:spPr>
          <a:xfrm>
            <a:off x="6702700" y="3358050"/>
            <a:ext cx="432600" cy="9300"/>
          </a:xfrm>
          <a:prstGeom prst="straightConnector1">
            <a:avLst/>
          </a:prstGeom>
          <a:noFill/>
          <a:ln cap="flat" cmpd="sng" w="9525">
            <a:solidFill>
              <a:schemeClr val="dk2"/>
            </a:solidFill>
            <a:prstDash val="dash"/>
            <a:round/>
            <a:headEnd len="med" w="med" type="none"/>
            <a:tailEnd len="med" w="med" type="triangle"/>
          </a:ln>
        </p:spPr>
      </p:cxnSp>
      <p:cxnSp>
        <p:nvCxnSpPr>
          <p:cNvPr id="150" name="Google Shape;150;p17"/>
          <p:cNvCxnSpPr>
            <a:endCxn id="136" idx="1"/>
          </p:cNvCxnSpPr>
          <p:nvPr/>
        </p:nvCxnSpPr>
        <p:spPr>
          <a:xfrm flipH="1" rot="10800000">
            <a:off x="6722500" y="4436125"/>
            <a:ext cx="412800" cy="10500"/>
          </a:xfrm>
          <a:prstGeom prst="straightConnector1">
            <a:avLst/>
          </a:prstGeom>
          <a:noFill/>
          <a:ln cap="flat" cmpd="sng" w="9525">
            <a:solidFill>
              <a:schemeClr val="dk2"/>
            </a:solidFill>
            <a:prstDash val="dash"/>
            <a:round/>
            <a:headEnd len="med" w="med" type="none"/>
            <a:tailEnd len="med" w="med" type="triangle"/>
          </a:ln>
        </p:spPr>
      </p:cxnSp>
      <p:cxnSp>
        <p:nvCxnSpPr>
          <p:cNvPr id="151" name="Google Shape;151;p17"/>
          <p:cNvCxnSpPr>
            <a:endCxn id="130" idx="0"/>
          </p:cNvCxnSpPr>
          <p:nvPr/>
        </p:nvCxnSpPr>
        <p:spPr>
          <a:xfrm>
            <a:off x="1449250" y="321850"/>
            <a:ext cx="9600" cy="448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7"/>
          <p:cNvCxnSpPr>
            <a:stCxn id="132" idx="2"/>
          </p:cNvCxnSpPr>
          <p:nvPr/>
        </p:nvCxnSpPr>
        <p:spPr>
          <a:xfrm>
            <a:off x="4030850" y="4640875"/>
            <a:ext cx="5100" cy="3951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17"/>
          <p:cNvCxnSpPr>
            <a:endCxn id="134" idx="0"/>
          </p:cNvCxnSpPr>
          <p:nvPr/>
        </p:nvCxnSpPr>
        <p:spPr>
          <a:xfrm>
            <a:off x="7961050" y="411625"/>
            <a:ext cx="2400" cy="4644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17"/>
          <p:cNvCxnSpPr/>
          <p:nvPr/>
        </p:nvCxnSpPr>
        <p:spPr>
          <a:xfrm>
            <a:off x="7962250" y="4810675"/>
            <a:ext cx="10800" cy="306000"/>
          </a:xfrm>
          <a:prstGeom prst="straightConnector1">
            <a:avLst/>
          </a:prstGeom>
          <a:noFill/>
          <a:ln cap="flat" cmpd="sng" w="9525">
            <a:solidFill>
              <a:schemeClr val="dk2"/>
            </a:solidFill>
            <a:prstDash val="solid"/>
            <a:round/>
            <a:headEnd len="med" w="med" type="none"/>
            <a:tailEnd len="med" w="med" type="none"/>
          </a:ln>
        </p:spPr>
      </p:cxnSp>
      <p:sp>
        <p:nvSpPr>
          <p:cNvPr id="155" name="Google Shape;155;p17"/>
          <p:cNvSpPr/>
          <p:nvPr/>
        </p:nvSpPr>
        <p:spPr>
          <a:xfrm>
            <a:off x="1360450" y="579850"/>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6" name="Google Shape;156;p17"/>
          <p:cNvSpPr/>
          <p:nvPr/>
        </p:nvSpPr>
        <p:spPr>
          <a:xfrm>
            <a:off x="3937250" y="4640875"/>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7" name="Google Shape;157;p17"/>
          <p:cNvSpPr/>
          <p:nvPr/>
        </p:nvSpPr>
        <p:spPr>
          <a:xfrm>
            <a:off x="7868650" y="685600"/>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8" name="Google Shape;158;p17"/>
          <p:cNvSpPr/>
          <p:nvPr/>
        </p:nvSpPr>
        <p:spPr>
          <a:xfrm>
            <a:off x="7868650" y="4826050"/>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9" name="Google Shape;159;p17"/>
          <p:cNvSpPr/>
          <p:nvPr/>
        </p:nvSpPr>
        <p:spPr>
          <a:xfrm flipH="1" rot="-5400000">
            <a:off x="-2489100" y="2480275"/>
            <a:ext cx="5170800" cy="192600"/>
          </a:xfrm>
          <a:prstGeom prst="rect">
            <a:avLst/>
          </a:prstGeom>
          <a:solidFill>
            <a:srgbClr val="F04F8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5400000">
            <a:off x="-2489100" y="2480275"/>
            <a:ext cx="5170800" cy="1926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p:nvPr/>
        </p:nvSpPr>
        <p:spPr>
          <a:xfrm>
            <a:off x="1567875" y="453375"/>
            <a:ext cx="1656300" cy="749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Check if counter is empty</a:t>
            </a:r>
            <a:endParaRPr>
              <a:latin typeface="Roboto"/>
              <a:ea typeface="Roboto"/>
              <a:cs typeface="Roboto"/>
              <a:sym typeface="Roboto"/>
            </a:endParaRPr>
          </a:p>
        </p:txBody>
      </p:sp>
      <p:sp>
        <p:nvSpPr>
          <p:cNvPr id="166" name="Google Shape;166;p18"/>
          <p:cNvSpPr/>
          <p:nvPr/>
        </p:nvSpPr>
        <p:spPr>
          <a:xfrm>
            <a:off x="1567875" y="2625475"/>
            <a:ext cx="1656300" cy="7491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Continue Interaction</a:t>
            </a:r>
            <a:endParaRPr>
              <a:latin typeface="Roboto"/>
              <a:ea typeface="Roboto"/>
              <a:cs typeface="Roboto"/>
              <a:sym typeface="Roboto"/>
            </a:endParaRPr>
          </a:p>
        </p:txBody>
      </p:sp>
      <p:sp>
        <p:nvSpPr>
          <p:cNvPr id="167" name="Google Shape;167;p18"/>
          <p:cNvSpPr/>
          <p:nvPr/>
        </p:nvSpPr>
        <p:spPr>
          <a:xfrm>
            <a:off x="2869575" y="1539413"/>
            <a:ext cx="1656300" cy="749100"/>
          </a:xfrm>
          <a:prstGeom prst="rect">
            <a:avLst/>
          </a:prstGeom>
          <a:solidFill>
            <a:srgbClr val="EE759C">
              <a:alpha val="6899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If empty, break loop</a:t>
            </a:r>
            <a:endParaRPr>
              <a:latin typeface="Roboto"/>
              <a:ea typeface="Roboto"/>
              <a:cs typeface="Roboto"/>
              <a:sym typeface="Roboto"/>
            </a:endParaRPr>
          </a:p>
        </p:txBody>
      </p:sp>
      <p:sp>
        <p:nvSpPr>
          <p:cNvPr id="168" name="Google Shape;168;p18"/>
          <p:cNvSpPr/>
          <p:nvPr/>
        </p:nvSpPr>
        <p:spPr>
          <a:xfrm>
            <a:off x="414775" y="3778700"/>
            <a:ext cx="1656300" cy="749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All spectators are processed</a:t>
            </a:r>
            <a:endParaRPr>
              <a:latin typeface="Roboto"/>
              <a:ea typeface="Roboto"/>
              <a:cs typeface="Roboto"/>
              <a:sym typeface="Roboto"/>
            </a:endParaRPr>
          </a:p>
        </p:txBody>
      </p:sp>
      <p:sp>
        <p:nvSpPr>
          <p:cNvPr id="169" name="Google Shape;169;p18"/>
          <p:cNvSpPr/>
          <p:nvPr/>
        </p:nvSpPr>
        <p:spPr>
          <a:xfrm>
            <a:off x="6522025" y="1453475"/>
            <a:ext cx="1656300" cy="749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Output</a:t>
            </a:r>
            <a:r>
              <a:rPr lang="en-GB">
                <a:latin typeface="Roboto"/>
                <a:ea typeface="Roboto"/>
                <a:cs typeface="Roboto"/>
                <a:sym typeface="Roboto"/>
              </a:rPr>
              <a:t> total processing time</a:t>
            </a:r>
            <a:endParaRPr>
              <a:latin typeface="Roboto"/>
              <a:ea typeface="Roboto"/>
              <a:cs typeface="Roboto"/>
              <a:sym typeface="Roboto"/>
            </a:endParaRPr>
          </a:p>
        </p:txBody>
      </p:sp>
      <p:sp>
        <p:nvSpPr>
          <p:cNvPr id="170" name="Google Shape;170;p18"/>
          <p:cNvSpPr/>
          <p:nvPr/>
        </p:nvSpPr>
        <p:spPr>
          <a:xfrm>
            <a:off x="6646075" y="2855275"/>
            <a:ext cx="1408200" cy="519300"/>
          </a:xfrm>
          <a:prstGeom prst="flowChartConnector">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Roboto"/>
                <a:ea typeface="Roboto"/>
                <a:cs typeface="Roboto"/>
                <a:sym typeface="Roboto"/>
              </a:rPr>
              <a:t>END</a:t>
            </a:r>
            <a:endParaRPr>
              <a:latin typeface="Roboto"/>
              <a:ea typeface="Roboto"/>
              <a:cs typeface="Roboto"/>
              <a:sym typeface="Roboto"/>
            </a:endParaRPr>
          </a:p>
        </p:txBody>
      </p:sp>
      <p:cxnSp>
        <p:nvCxnSpPr>
          <p:cNvPr id="171" name="Google Shape;171;p18"/>
          <p:cNvCxnSpPr/>
          <p:nvPr/>
        </p:nvCxnSpPr>
        <p:spPr>
          <a:xfrm>
            <a:off x="1241275" y="401600"/>
            <a:ext cx="3300" cy="3377100"/>
          </a:xfrm>
          <a:prstGeom prst="straightConnector1">
            <a:avLst/>
          </a:prstGeom>
          <a:noFill/>
          <a:ln cap="flat" cmpd="sng" w="9525">
            <a:solidFill>
              <a:schemeClr val="dk2"/>
            </a:solidFill>
            <a:prstDash val="dash"/>
            <a:round/>
            <a:headEnd len="med" w="med" type="none"/>
            <a:tailEnd len="med" w="med" type="triangle"/>
          </a:ln>
        </p:spPr>
      </p:cxnSp>
      <p:cxnSp>
        <p:nvCxnSpPr>
          <p:cNvPr id="172" name="Google Shape;172;p18"/>
          <p:cNvCxnSpPr>
            <a:endCxn id="165" idx="1"/>
          </p:cNvCxnSpPr>
          <p:nvPr/>
        </p:nvCxnSpPr>
        <p:spPr>
          <a:xfrm flipH="1" rot="10800000">
            <a:off x="1259475" y="827925"/>
            <a:ext cx="308400" cy="132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18"/>
          <p:cNvCxnSpPr>
            <a:endCxn id="166" idx="1"/>
          </p:cNvCxnSpPr>
          <p:nvPr/>
        </p:nvCxnSpPr>
        <p:spPr>
          <a:xfrm flipH="1" rot="10800000">
            <a:off x="1259475" y="3000025"/>
            <a:ext cx="308400" cy="840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18"/>
          <p:cNvCxnSpPr>
            <a:endCxn id="166" idx="0"/>
          </p:cNvCxnSpPr>
          <p:nvPr/>
        </p:nvCxnSpPr>
        <p:spPr>
          <a:xfrm>
            <a:off x="2396025" y="1202575"/>
            <a:ext cx="0" cy="1422900"/>
          </a:xfrm>
          <a:prstGeom prst="straightConnector1">
            <a:avLst/>
          </a:prstGeom>
          <a:noFill/>
          <a:ln cap="flat" cmpd="sng" w="9525">
            <a:solidFill>
              <a:schemeClr val="dk2"/>
            </a:solidFill>
            <a:prstDash val="dash"/>
            <a:round/>
            <a:headEnd len="med" w="med" type="none"/>
            <a:tailEnd len="med" w="med" type="triangle"/>
          </a:ln>
        </p:spPr>
      </p:cxnSp>
      <p:cxnSp>
        <p:nvCxnSpPr>
          <p:cNvPr id="175" name="Google Shape;175;p18"/>
          <p:cNvCxnSpPr>
            <a:endCxn id="167" idx="1"/>
          </p:cNvCxnSpPr>
          <p:nvPr/>
        </p:nvCxnSpPr>
        <p:spPr>
          <a:xfrm flipH="1" rot="10800000">
            <a:off x="2408175" y="1913963"/>
            <a:ext cx="461400" cy="5700"/>
          </a:xfrm>
          <a:prstGeom prst="straightConnector1">
            <a:avLst/>
          </a:prstGeom>
          <a:noFill/>
          <a:ln cap="flat" cmpd="sng" w="9525">
            <a:solidFill>
              <a:schemeClr val="dk2"/>
            </a:solidFill>
            <a:prstDash val="solid"/>
            <a:round/>
            <a:headEnd len="med" w="med" type="none"/>
            <a:tailEnd len="med" w="med" type="triangle"/>
          </a:ln>
        </p:spPr>
      </p:cxnSp>
      <p:cxnSp>
        <p:nvCxnSpPr>
          <p:cNvPr id="176" name="Google Shape;176;p18"/>
          <p:cNvCxnSpPr>
            <a:endCxn id="169" idx="0"/>
          </p:cNvCxnSpPr>
          <p:nvPr/>
        </p:nvCxnSpPr>
        <p:spPr>
          <a:xfrm>
            <a:off x="7341775" y="481475"/>
            <a:ext cx="8400" cy="972000"/>
          </a:xfrm>
          <a:prstGeom prst="straightConnector1">
            <a:avLst/>
          </a:prstGeom>
          <a:noFill/>
          <a:ln cap="flat" cmpd="sng" w="9525">
            <a:solidFill>
              <a:schemeClr val="dk2"/>
            </a:solidFill>
            <a:prstDash val="solid"/>
            <a:round/>
            <a:headEnd len="med" w="med" type="none"/>
            <a:tailEnd len="med" w="med" type="triangle"/>
          </a:ln>
        </p:spPr>
      </p:cxnSp>
      <p:cxnSp>
        <p:nvCxnSpPr>
          <p:cNvPr id="177" name="Google Shape;177;p18"/>
          <p:cNvCxnSpPr>
            <a:stCxn id="169" idx="2"/>
            <a:endCxn id="170" idx="0"/>
          </p:cNvCxnSpPr>
          <p:nvPr/>
        </p:nvCxnSpPr>
        <p:spPr>
          <a:xfrm>
            <a:off x="7350175" y="2202575"/>
            <a:ext cx="0" cy="652800"/>
          </a:xfrm>
          <a:prstGeom prst="straightConnector1">
            <a:avLst/>
          </a:prstGeom>
          <a:noFill/>
          <a:ln cap="flat" cmpd="sng" w="9525">
            <a:solidFill>
              <a:schemeClr val="dk2"/>
            </a:solidFill>
            <a:prstDash val="solid"/>
            <a:round/>
            <a:headEnd len="med" w="med" type="none"/>
            <a:tailEnd len="med" w="med" type="triangle"/>
          </a:ln>
        </p:spPr>
      </p:cxnSp>
      <p:cxnSp>
        <p:nvCxnSpPr>
          <p:cNvPr id="178" name="Google Shape;178;p18"/>
          <p:cNvCxnSpPr>
            <a:stCxn id="165" idx="0"/>
          </p:cNvCxnSpPr>
          <p:nvPr/>
        </p:nvCxnSpPr>
        <p:spPr>
          <a:xfrm rot="10800000">
            <a:off x="2393625" y="128175"/>
            <a:ext cx="2400" cy="3252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18"/>
          <p:cNvCxnSpPr>
            <a:stCxn id="168" idx="2"/>
          </p:cNvCxnSpPr>
          <p:nvPr/>
        </p:nvCxnSpPr>
        <p:spPr>
          <a:xfrm flipH="1">
            <a:off x="1240825" y="4527800"/>
            <a:ext cx="2100" cy="521100"/>
          </a:xfrm>
          <a:prstGeom prst="straightConnector1">
            <a:avLst/>
          </a:prstGeom>
          <a:noFill/>
          <a:ln cap="flat" cmpd="sng" w="9525">
            <a:solidFill>
              <a:schemeClr val="dk2"/>
            </a:solidFill>
            <a:prstDash val="solid"/>
            <a:round/>
            <a:headEnd len="med" w="med" type="none"/>
            <a:tailEnd len="med" w="med" type="none"/>
          </a:ln>
        </p:spPr>
      </p:cxnSp>
      <p:sp>
        <p:nvSpPr>
          <p:cNvPr id="180" name="Google Shape;180;p18"/>
          <p:cNvSpPr/>
          <p:nvPr/>
        </p:nvSpPr>
        <p:spPr>
          <a:xfrm>
            <a:off x="2301225" y="262775"/>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1" name="Google Shape;181;p18"/>
          <p:cNvSpPr/>
          <p:nvPr/>
        </p:nvSpPr>
        <p:spPr>
          <a:xfrm>
            <a:off x="1148275" y="4527800"/>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2" name="Google Shape;182;p18"/>
          <p:cNvSpPr/>
          <p:nvPr/>
        </p:nvSpPr>
        <p:spPr>
          <a:xfrm>
            <a:off x="7256575" y="1262975"/>
            <a:ext cx="187200" cy="190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3" name="Google Shape;183;p18"/>
          <p:cNvSpPr/>
          <p:nvPr/>
        </p:nvSpPr>
        <p:spPr>
          <a:xfrm flipH="1" rot="-5400000">
            <a:off x="-2489100" y="2480275"/>
            <a:ext cx="5170800" cy="1926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p:nvPr/>
        </p:nvSpPr>
        <p:spPr>
          <a:xfrm>
            <a:off x="3263700" y="497050"/>
            <a:ext cx="2616600" cy="1259100"/>
          </a:xfrm>
          <a:prstGeom prst="roundRect">
            <a:avLst>
              <a:gd fmla="val 16667" name="adj"/>
            </a:avLst>
          </a:prstGeom>
          <a:solidFill>
            <a:schemeClr val="dk1"/>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400">
                <a:latin typeface="Comfortaa"/>
                <a:ea typeface="Comfortaa"/>
                <a:cs typeface="Comfortaa"/>
                <a:sym typeface="Comfortaa"/>
              </a:rPr>
              <a:t>Data </a:t>
            </a:r>
            <a:r>
              <a:rPr b="1" lang="en-GB" sz="2400">
                <a:latin typeface="Comfortaa"/>
                <a:ea typeface="Comfortaa"/>
                <a:cs typeface="Comfortaa"/>
                <a:sym typeface="Comfortaa"/>
              </a:rPr>
              <a:t>Structure</a:t>
            </a:r>
            <a:endParaRPr b="1" sz="2400">
              <a:latin typeface="Comfortaa"/>
              <a:ea typeface="Comfortaa"/>
              <a:cs typeface="Comfortaa"/>
              <a:sym typeface="Comfortaa"/>
            </a:endParaRPr>
          </a:p>
        </p:txBody>
      </p:sp>
      <p:sp>
        <p:nvSpPr>
          <p:cNvPr id="189" name="Google Shape;189;p19"/>
          <p:cNvSpPr/>
          <p:nvPr/>
        </p:nvSpPr>
        <p:spPr>
          <a:xfrm>
            <a:off x="1238400" y="2571750"/>
            <a:ext cx="2025300" cy="1259100"/>
          </a:xfrm>
          <a:prstGeom prst="roundRect">
            <a:avLst>
              <a:gd fmla="val 16667" name="adj"/>
            </a:avLst>
          </a:prstGeom>
          <a:solidFill>
            <a:srgbClr val="F04F8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Comfortaa"/>
                <a:ea typeface="Comfortaa"/>
                <a:cs typeface="Comfortaa"/>
                <a:sym typeface="Comfortaa"/>
              </a:rPr>
              <a:t>An Array of DEQUE</a:t>
            </a:r>
            <a:endParaRPr b="1" sz="1800">
              <a:solidFill>
                <a:schemeClr val="dk1"/>
              </a:solidFill>
              <a:latin typeface="Comfortaa"/>
              <a:ea typeface="Comfortaa"/>
              <a:cs typeface="Comfortaa"/>
              <a:sym typeface="Comfortaa"/>
            </a:endParaRPr>
          </a:p>
        </p:txBody>
      </p:sp>
      <p:sp>
        <p:nvSpPr>
          <p:cNvPr id="190" name="Google Shape;190;p19"/>
          <p:cNvSpPr/>
          <p:nvPr/>
        </p:nvSpPr>
        <p:spPr>
          <a:xfrm>
            <a:off x="5880300" y="2571750"/>
            <a:ext cx="2025300" cy="1259100"/>
          </a:xfrm>
          <a:prstGeom prst="roundRect">
            <a:avLst>
              <a:gd fmla="val 16667" name="adj"/>
            </a:avLst>
          </a:prstGeom>
          <a:solidFill>
            <a:srgbClr val="F04F83"/>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800">
                <a:solidFill>
                  <a:schemeClr val="dk1"/>
                </a:solidFill>
                <a:latin typeface="Comfortaa"/>
                <a:ea typeface="Comfortaa"/>
                <a:cs typeface="Comfortaa"/>
                <a:sym typeface="Comfortaa"/>
              </a:rPr>
              <a:t>An Array of PAIR</a:t>
            </a:r>
            <a:endParaRPr>
              <a:latin typeface="Roboto"/>
              <a:ea typeface="Roboto"/>
              <a:cs typeface="Roboto"/>
              <a:sym typeface="Roboto"/>
            </a:endParaRPr>
          </a:p>
        </p:txBody>
      </p:sp>
      <p:cxnSp>
        <p:nvCxnSpPr>
          <p:cNvPr id="191" name="Google Shape;191;p19"/>
          <p:cNvCxnSpPr>
            <a:stCxn id="188" idx="2"/>
            <a:endCxn id="189" idx="0"/>
          </p:cNvCxnSpPr>
          <p:nvPr/>
        </p:nvCxnSpPr>
        <p:spPr>
          <a:xfrm rot="5400000">
            <a:off x="3003600" y="1003450"/>
            <a:ext cx="815700" cy="2321100"/>
          </a:xfrm>
          <a:prstGeom prst="bentConnector3">
            <a:avLst>
              <a:gd fmla="val 49994" name="adj1"/>
            </a:avLst>
          </a:prstGeom>
          <a:noFill/>
          <a:ln cap="flat" cmpd="sng" w="19050">
            <a:solidFill>
              <a:schemeClr val="dk2"/>
            </a:solidFill>
            <a:prstDash val="solid"/>
            <a:round/>
            <a:headEnd len="med" w="med" type="none"/>
            <a:tailEnd len="med" w="med" type="none"/>
          </a:ln>
        </p:spPr>
      </p:cxnSp>
      <p:cxnSp>
        <p:nvCxnSpPr>
          <p:cNvPr id="192" name="Google Shape;192;p19"/>
          <p:cNvCxnSpPr>
            <a:stCxn id="188" idx="2"/>
            <a:endCxn id="190" idx="0"/>
          </p:cNvCxnSpPr>
          <p:nvPr/>
        </p:nvCxnSpPr>
        <p:spPr>
          <a:xfrm flipH="1" rot="-5400000">
            <a:off x="5324700" y="1003450"/>
            <a:ext cx="815700" cy="2321100"/>
          </a:xfrm>
          <a:prstGeom prst="bentConnector3">
            <a:avLst>
              <a:gd fmla="val 49994" name="adj1"/>
            </a:avLst>
          </a:prstGeom>
          <a:noFill/>
          <a:ln cap="flat" cmpd="sng" w="19050">
            <a:solidFill>
              <a:schemeClr val="dk2"/>
            </a:solidFill>
            <a:prstDash val="solid"/>
            <a:round/>
            <a:headEnd len="med" w="med" type="none"/>
            <a:tailEnd len="med" w="med" type="none"/>
          </a:ln>
        </p:spPr>
      </p:cxnSp>
      <p:sp>
        <p:nvSpPr>
          <p:cNvPr id="193" name="Google Shape;193;p19"/>
          <p:cNvSpPr/>
          <p:nvPr/>
        </p:nvSpPr>
        <p:spPr>
          <a:xfrm flipH="1" rot="-5400000">
            <a:off x="-2489100" y="2480275"/>
            <a:ext cx="5170800" cy="192600"/>
          </a:xfrm>
          <a:prstGeom prst="rect">
            <a:avLst/>
          </a:prstGeom>
          <a:solidFill>
            <a:srgbClr val="F04F8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flipH="1" rot="-5400000">
            <a:off x="-2489100" y="2480275"/>
            <a:ext cx="5170800" cy="192600"/>
          </a:xfrm>
          <a:prstGeom prst="rect">
            <a:avLst/>
          </a:prstGeom>
          <a:solidFill>
            <a:schemeClr val="dk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130250" y="1832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Comfortaa"/>
                <a:ea typeface="Comfortaa"/>
                <a:cs typeface="Comfortaa"/>
                <a:sym typeface="Comfortaa"/>
              </a:rPr>
              <a:t>DATA STRUCTURES</a:t>
            </a:r>
            <a:endParaRPr b="1">
              <a:latin typeface="Comfortaa"/>
              <a:ea typeface="Comfortaa"/>
              <a:cs typeface="Comfortaa"/>
              <a:sym typeface="Comfortaa"/>
            </a:endParaRPr>
          </a:p>
        </p:txBody>
      </p:sp>
      <p:sp>
        <p:nvSpPr>
          <p:cNvPr id="200" name="Google Shape;200;p20"/>
          <p:cNvSpPr/>
          <p:nvPr/>
        </p:nvSpPr>
        <p:spPr>
          <a:xfrm>
            <a:off x="117600" y="791000"/>
            <a:ext cx="8908800" cy="25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1" name="Google Shape;201;p20"/>
          <p:cNvSpPr/>
          <p:nvPr/>
        </p:nvSpPr>
        <p:spPr>
          <a:xfrm>
            <a:off x="4745100" y="1102425"/>
            <a:ext cx="4167900" cy="3606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u="sng">
                <a:latin typeface="Comfortaa"/>
                <a:ea typeface="Comfortaa"/>
                <a:cs typeface="Comfortaa"/>
                <a:sym typeface="Comfortaa"/>
              </a:rPr>
              <a:t>An Array of PAIR</a:t>
            </a:r>
            <a:endParaRPr b="1" sz="2000" u="sng">
              <a:latin typeface="Comfortaa"/>
              <a:ea typeface="Comfortaa"/>
              <a:cs typeface="Comfortaa"/>
              <a:sym typeface="Comfortaa"/>
            </a:endParaRPr>
          </a:p>
          <a:p>
            <a:pPr indent="0" lvl="0" marL="0" rtl="0" algn="ctr">
              <a:spcBef>
                <a:spcPts val="0"/>
              </a:spcBef>
              <a:spcAft>
                <a:spcPts val="0"/>
              </a:spcAft>
              <a:buNone/>
            </a:pPr>
            <a:r>
              <a:t/>
            </a:r>
            <a:endParaRPr b="1" sz="2000" u="sng">
              <a:latin typeface="Comfortaa"/>
              <a:ea typeface="Comfortaa"/>
              <a:cs typeface="Comfortaa"/>
              <a:sym typeface="Comfortaa"/>
            </a:endParaRPr>
          </a:p>
          <a:p>
            <a:pPr indent="0" lvl="0" marL="0" rtl="0" algn="ctr">
              <a:spcBef>
                <a:spcPts val="0"/>
              </a:spcBef>
              <a:spcAft>
                <a:spcPts val="0"/>
              </a:spcAft>
              <a:buNone/>
            </a:pPr>
            <a:r>
              <a:rPr lang="en-GB" sz="1700">
                <a:latin typeface="Comfortaa"/>
                <a:ea typeface="Comfortaa"/>
                <a:cs typeface="Comfortaa"/>
                <a:sym typeface="Comfortaa"/>
              </a:rPr>
              <a:t>Each pair stores information about the entry status of individuals and their current queue number.  This structure reduces time complexity to O(M) compared to O(MN) by providing direct access to elements in the array of pair.</a:t>
            </a:r>
            <a:endParaRPr>
              <a:latin typeface="Comfortaa"/>
              <a:ea typeface="Comfortaa"/>
              <a:cs typeface="Comfortaa"/>
              <a:sym typeface="Comfortaa"/>
            </a:endParaRPr>
          </a:p>
          <a:p>
            <a:pPr indent="0" lvl="0" marL="0" rtl="0" algn="ctr">
              <a:spcBef>
                <a:spcPts val="0"/>
              </a:spcBef>
              <a:spcAft>
                <a:spcPts val="0"/>
              </a:spcAft>
              <a:buNone/>
            </a:pPr>
            <a:r>
              <a:t/>
            </a:r>
            <a:endParaRPr sz="2000" u="sng">
              <a:latin typeface="Comfortaa"/>
              <a:ea typeface="Comfortaa"/>
              <a:cs typeface="Comfortaa"/>
              <a:sym typeface="Comfortaa"/>
            </a:endParaRPr>
          </a:p>
        </p:txBody>
      </p:sp>
      <p:sp>
        <p:nvSpPr>
          <p:cNvPr id="202" name="Google Shape;202;p20"/>
          <p:cNvSpPr/>
          <p:nvPr/>
        </p:nvSpPr>
        <p:spPr>
          <a:xfrm>
            <a:off x="289000" y="1102425"/>
            <a:ext cx="4167900" cy="3606000"/>
          </a:xfrm>
          <a:prstGeom prst="roundRect">
            <a:avLst>
              <a:gd fmla="val 16667" name="adj"/>
            </a:avLst>
          </a:prstGeom>
          <a:solidFill>
            <a:schemeClr val="accent4"/>
          </a:solidFill>
          <a:ln cap="flat" cmpd="sng" w="9525">
            <a:solidFill>
              <a:srgbClr val="77F00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u="sng">
              <a:latin typeface="Comfortaa"/>
              <a:ea typeface="Comfortaa"/>
              <a:cs typeface="Comfortaa"/>
              <a:sym typeface="Comfortaa"/>
            </a:endParaRPr>
          </a:p>
          <a:p>
            <a:pPr indent="0" lvl="0" marL="0" rtl="0" algn="ctr">
              <a:spcBef>
                <a:spcPts val="0"/>
              </a:spcBef>
              <a:spcAft>
                <a:spcPts val="0"/>
              </a:spcAft>
              <a:buNone/>
            </a:pPr>
            <a:r>
              <a:rPr b="1" lang="en-GB" sz="2000" u="sng">
                <a:latin typeface="Comfortaa"/>
                <a:ea typeface="Comfortaa"/>
                <a:cs typeface="Comfortaa"/>
                <a:sym typeface="Comfortaa"/>
              </a:rPr>
              <a:t>An Array of DEQUE</a:t>
            </a:r>
            <a:endParaRPr b="1" sz="2000" u="sng">
              <a:latin typeface="Comfortaa"/>
              <a:ea typeface="Comfortaa"/>
              <a:cs typeface="Comfortaa"/>
              <a:sym typeface="Comfortaa"/>
            </a:endParaRPr>
          </a:p>
          <a:p>
            <a:pPr indent="0" lvl="0" marL="0" rtl="0" algn="ctr">
              <a:spcBef>
                <a:spcPts val="0"/>
              </a:spcBef>
              <a:spcAft>
                <a:spcPts val="0"/>
              </a:spcAft>
              <a:buNone/>
            </a:pPr>
            <a:r>
              <a:t/>
            </a:r>
            <a:endParaRPr b="1" sz="2000" u="sng">
              <a:latin typeface="Comfortaa"/>
              <a:ea typeface="Comfortaa"/>
              <a:cs typeface="Comfortaa"/>
              <a:sym typeface="Comfortaa"/>
            </a:endParaRPr>
          </a:p>
          <a:p>
            <a:pPr indent="0" lvl="0" marL="0" rtl="0" algn="ctr">
              <a:spcBef>
                <a:spcPts val="0"/>
              </a:spcBef>
              <a:spcAft>
                <a:spcPts val="0"/>
              </a:spcAft>
              <a:buNone/>
            </a:pPr>
            <a:r>
              <a:rPr lang="en-GB" sz="1700">
                <a:latin typeface="Comfortaa"/>
                <a:ea typeface="Comfortaa"/>
                <a:cs typeface="Comfortaa"/>
                <a:sym typeface="Comfortaa"/>
              </a:rPr>
              <a:t>Each gate has a deque associated with it where individuals are enqueued on the basis of their chosen gate.</a:t>
            </a:r>
            <a:endParaRPr sz="1700">
              <a:latin typeface="Comfortaa"/>
              <a:ea typeface="Comfortaa"/>
              <a:cs typeface="Comfortaa"/>
              <a:sym typeface="Comfortaa"/>
            </a:endParaRPr>
          </a:p>
          <a:p>
            <a:pPr indent="0" lvl="0" marL="0" rtl="0" algn="ctr">
              <a:spcBef>
                <a:spcPts val="0"/>
              </a:spcBef>
              <a:spcAft>
                <a:spcPts val="0"/>
              </a:spcAft>
              <a:buNone/>
            </a:pPr>
            <a:r>
              <a:rPr lang="en-GB" sz="1700">
                <a:latin typeface="Comfortaa"/>
                <a:ea typeface="Comfortaa"/>
                <a:cs typeface="Comfortaa"/>
                <a:sym typeface="Comfortaa"/>
              </a:rPr>
              <a:t>This allows for direct access to elements, facilitating efficient dequeue operations and enabling switching of queues without the need for costly element shifting.</a:t>
            </a:r>
            <a:endParaRPr sz="1700">
              <a:latin typeface="Comfortaa"/>
              <a:ea typeface="Comfortaa"/>
              <a:cs typeface="Comfortaa"/>
              <a:sym typeface="Comfortaa"/>
            </a:endParaRPr>
          </a:p>
          <a:p>
            <a:pPr indent="0" lvl="0" marL="0" rtl="0" algn="ctr">
              <a:spcBef>
                <a:spcPts val="0"/>
              </a:spcBef>
              <a:spcAft>
                <a:spcPts val="0"/>
              </a:spcAft>
              <a:buNone/>
            </a:pPr>
            <a:r>
              <a:t/>
            </a:r>
            <a:endParaRPr b="1" sz="2000" u="sng">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idx="1" type="body"/>
          </p:nvPr>
        </p:nvSpPr>
        <p:spPr>
          <a:xfrm>
            <a:off x="311700" y="274675"/>
            <a:ext cx="3999900" cy="42942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b="1" lang="en-GB" sz="2550">
                <a:solidFill>
                  <a:schemeClr val="accent2"/>
                </a:solidFill>
                <a:latin typeface="Comfortaa"/>
                <a:ea typeface="Comfortaa"/>
                <a:cs typeface="Comfortaa"/>
                <a:sym typeface="Comfortaa"/>
              </a:rPr>
              <a:t>TIME </a:t>
            </a:r>
            <a:r>
              <a:rPr b="1" lang="en-GB" sz="2550">
                <a:solidFill>
                  <a:schemeClr val="accent2"/>
                </a:solidFill>
                <a:latin typeface="Comfortaa"/>
                <a:ea typeface="Comfortaa"/>
                <a:cs typeface="Comfortaa"/>
                <a:sym typeface="Comfortaa"/>
              </a:rPr>
              <a:t>COMPLEXITY</a:t>
            </a:r>
            <a:endParaRPr b="1" sz="2550">
              <a:solidFill>
                <a:schemeClr val="accent2"/>
              </a:solidFill>
              <a:latin typeface="Comfortaa"/>
              <a:ea typeface="Comfortaa"/>
              <a:cs typeface="Comfortaa"/>
              <a:sym typeface="Comfortaa"/>
            </a:endParaRPr>
          </a:p>
          <a:p>
            <a:pPr indent="0" lvl="0" marL="0" rtl="0" algn="l">
              <a:spcBef>
                <a:spcPts val="1200"/>
              </a:spcBef>
              <a:spcAft>
                <a:spcPts val="0"/>
              </a:spcAft>
              <a:buNone/>
            </a:pPr>
            <a:r>
              <a:t/>
            </a:r>
            <a:endParaRPr b="1" sz="2100">
              <a:solidFill>
                <a:schemeClr val="dk1"/>
              </a:solidFill>
              <a:latin typeface="Comfortaa"/>
              <a:ea typeface="Comfortaa"/>
              <a:cs typeface="Comfortaa"/>
              <a:sym typeface="Comfortaa"/>
            </a:endParaRPr>
          </a:p>
          <a:p>
            <a:pPr indent="0" lvl="0" marL="0" rtl="0" algn="l">
              <a:spcBef>
                <a:spcPts val="1200"/>
              </a:spcBef>
              <a:spcAft>
                <a:spcPts val="0"/>
              </a:spcAft>
              <a:buNone/>
            </a:pPr>
            <a:r>
              <a:rPr b="1" lang="en-GB" sz="2100">
                <a:latin typeface="Comfortaa"/>
                <a:ea typeface="Comfortaa"/>
                <a:cs typeface="Comfortaa"/>
                <a:sym typeface="Comfortaa"/>
              </a:rPr>
              <a:t>Array of Deques:</a:t>
            </a:r>
            <a:r>
              <a:rPr b="1" lang="en-GB" sz="2100">
                <a:solidFill>
                  <a:schemeClr val="dk1"/>
                </a:solidFill>
                <a:latin typeface="Comfortaa"/>
                <a:ea typeface="Comfortaa"/>
                <a:cs typeface="Comfortaa"/>
                <a:sym typeface="Comfortaa"/>
              </a:rPr>
              <a:t> O(1) for enqueue, dequeue, and queue switching due to direct element access.</a:t>
            </a:r>
            <a:endParaRPr b="1" sz="2100">
              <a:solidFill>
                <a:schemeClr val="dk1"/>
              </a:solidFill>
              <a:latin typeface="Comfortaa"/>
              <a:ea typeface="Comfortaa"/>
              <a:cs typeface="Comfortaa"/>
              <a:sym typeface="Comfortaa"/>
            </a:endParaRPr>
          </a:p>
          <a:p>
            <a:pPr indent="0" lvl="0" marL="0" rtl="0" algn="l">
              <a:spcBef>
                <a:spcPts val="1200"/>
              </a:spcBef>
              <a:spcAft>
                <a:spcPts val="0"/>
              </a:spcAft>
              <a:buNone/>
            </a:pPr>
            <a:r>
              <a:rPr b="1" lang="en-GB" sz="2100">
                <a:latin typeface="Comfortaa"/>
                <a:ea typeface="Comfortaa"/>
                <a:cs typeface="Comfortaa"/>
                <a:sym typeface="Comfortaa"/>
              </a:rPr>
              <a:t>Array of Pairs:</a:t>
            </a:r>
            <a:r>
              <a:rPr b="1" lang="en-GB" sz="2100">
                <a:solidFill>
                  <a:schemeClr val="dk1"/>
                </a:solidFill>
                <a:latin typeface="Comfortaa"/>
                <a:ea typeface="Comfortaa"/>
                <a:cs typeface="Comfortaa"/>
                <a:sym typeface="Comfortaa"/>
              </a:rPr>
              <a:t> O(M) for status updates, bypassing the need for linear searches.</a:t>
            </a:r>
            <a:endParaRPr b="1" sz="2100">
              <a:solidFill>
                <a:schemeClr val="dk1"/>
              </a:solidFill>
              <a:latin typeface="Comfortaa"/>
              <a:ea typeface="Comfortaa"/>
              <a:cs typeface="Comfortaa"/>
              <a:sym typeface="Comfortaa"/>
            </a:endParaRPr>
          </a:p>
          <a:p>
            <a:pPr indent="0" lvl="0" marL="0" rtl="0" algn="l">
              <a:spcBef>
                <a:spcPts val="1200"/>
              </a:spcBef>
              <a:spcAft>
                <a:spcPts val="0"/>
              </a:spcAft>
              <a:buNone/>
            </a:pPr>
            <a:r>
              <a:rPr b="1" lang="en-GB" sz="2100">
                <a:latin typeface="Comfortaa"/>
                <a:ea typeface="Comfortaa"/>
                <a:cs typeface="Comfortaa"/>
                <a:sym typeface="Comfortaa"/>
              </a:rPr>
              <a:t>Total time complexity: </a:t>
            </a:r>
            <a:r>
              <a:rPr b="1" lang="en-GB" sz="2100">
                <a:solidFill>
                  <a:schemeClr val="dk1"/>
                </a:solidFill>
                <a:latin typeface="Comfortaa"/>
                <a:ea typeface="Comfortaa"/>
                <a:cs typeface="Comfortaa"/>
                <a:sym typeface="Comfortaa"/>
              </a:rPr>
              <a:t>O(M)</a:t>
            </a:r>
            <a:endParaRPr b="1" sz="2100">
              <a:solidFill>
                <a:schemeClr val="dk1"/>
              </a:solidFill>
              <a:latin typeface="Comfortaa"/>
              <a:ea typeface="Comfortaa"/>
              <a:cs typeface="Comfortaa"/>
              <a:sym typeface="Comfortaa"/>
            </a:endParaRPr>
          </a:p>
          <a:p>
            <a:pPr indent="0" lvl="0" marL="0" rtl="0" algn="ctr">
              <a:spcBef>
                <a:spcPts val="1200"/>
              </a:spcBef>
              <a:spcAft>
                <a:spcPts val="0"/>
              </a:spcAft>
              <a:buNone/>
            </a:pPr>
            <a:r>
              <a:t/>
            </a:r>
            <a:endParaRPr b="1" sz="2100">
              <a:solidFill>
                <a:schemeClr val="dk1"/>
              </a:solidFill>
              <a:latin typeface="Comfortaa"/>
              <a:ea typeface="Comfortaa"/>
              <a:cs typeface="Comfortaa"/>
              <a:sym typeface="Comfortaa"/>
            </a:endParaRPr>
          </a:p>
          <a:p>
            <a:pPr indent="0" lvl="0" marL="0" rtl="0" algn="ctr">
              <a:spcBef>
                <a:spcPts val="1200"/>
              </a:spcBef>
              <a:spcAft>
                <a:spcPts val="1200"/>
              </a:spcAft>
              <a:buNone/>
            </a:pPr>
            <a:r>
              <a:t/>
            </a:r>
            <a:endParaRPr b="1" sz="2100">
              <a:solidFill>
                <a:schemeClr val="dk1"/>
              </a:solidFill>
              <a:latin typeface="Comfortaa"/>
              <a:ea typeface="Comfortaa"/>
              <a:cs typeface="Comfortaa"/>
              <a:sym typeface="Comfortaa"/>
            </a:endParaRPr>
          </a:p>
        </p:txBody>
      </p:sp>
      <p:sp>
        <p:nvSpPr>
          <p:cNvPr id="208" name="Google Shape;208;p21"/>
          <p:cNvSpPr txBox="1"/>
          <p:nvPr>
            <p:ph idx="2" type="body"/>
          </p:nvPr>
        </p:nvSpPr>
        <p:spPr>
          <a:xfrm>
            <a:off x="4855075" y="240625"/>
            <a:ext cx="3999900" cy="47286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b="1" lang="en-GB" sz="2350">
                <a:solidFill>
                  <a:schemeClr val="accent2"/>
                </a:solidFill>
                <a:latin typeface="Comfortaa"/>
                <a:ea typeface="Comfortaa"/>
                <a:cs typeface="Comfortaa"/>
                <a:sym typeface="Comfortaa"/>
              </a:rPr>
              <a:t>SPACE COMPLEXITY</a:t>
            </a:r>
            <a:endParaRPr b="1" sz="2350">
              <a:solidFill>
                <a:schemeClr val="accent2"/>
              </a:solidFill>
              <a:latin typeface="Comfortaa"/>
              <a:ea typeface="Comfortaa"/>
              <a:cs typeface="Comfortaa"/>
              <a:sym typeface="Comfortaa"/>
            </a:endParaRPr>
          </a:p>
          <a:p>
            <a:pPr indent="0" lvl="0" marL="0" rtl="0" algn="ctr">
              <a:spcBef>
                <a:spcPts val="1200"/>
              </a:spcBef>
              <a:spcAft>
                <a:spcPts val="0"/>
              </a:spcAft>
              <a:buNone/>
            </a:pPr>
            <a:r>
              <a:t/>
            </a:r>
            <a:endParaRPr b="1" sz="1850">
              <a:solidFill>
                <a:schemeClr val="dk1"/>
              </a:solidFill>
              <a:latin typeface="Comfortaa"/>
              <a:ea typeface="Comfortaa"/>
              <a:cs typeface="Comfortaa"/>
              <a:sym typeface="Comfortaa"/>
            </a:endParaRPr>
          </a:p>
          <a:p>
            <a:pPr indent="0" lvl="0" marL="0" rtl="0" algn="l">
              <a:spcBef>
                <a:spcPts val="1200"/>
              </a:spcBef>
              <a:spcAft>
                <a:spcPts val="0"/>
              </a:spcAft>
              <a:buNone/>
            </a:pPr>
            <a:r>
              <a:rPr b="1" lang="en-GB" sz="1850">
                <a:latin typeface="Comfortaa"/>
                <a:ea typeface="Comfortaa"/>
                <a:cs typeface="Comfortaa"/>
                <a:sym typeface="Comfortaa"/>
              </a:rPr>
              <a:t>Array of Deques:</a:t>
            </a:r>
            <a:r>
              <a:rPr b="1" lang="en-GB" sz="1850">
                <a:solidFill>
                  <a:schemeClr val="dk1"/>
                </a:solidFill>
                <a:latin typeface="Comfortaa"/>
                <a:ea typeface="Comfortaa"/>
                <a:cs typeface="Comfortaa"/>
                <a:sym typeface="Comfortaa"/>
              </a:rPr>
              <a:t> O(N) where N is the number of gates, each gate having its deque.</a:t>
            </a:r>
            <a:endParaRPr b="1" sz="1850">
              <a:solidFill>
                <a:schemeClr val="dk1"/>
              </a:solidFill>
              <a:latin typeface="Comfortaa"/>
              <a:ea typeface="Comfortaa"/>
              <a:cs typeface="Comfortaa"/>
              <a:sym typeface="Comfortaa"/>
            </a:endParaRPr>
          </a:p>
          <a:p>
            <a:pPr indent="0" lvl="0" marL="0" rtl="0" algn="l">
              <a:spcBef>
                <a:spcPts val="1200"/>
              </a:spcBef>
              <a:spcAft>
                <a:spcPts val="0"/>
              </a:spcAft>
              <a:buNone/>
            </a:pPr>
            <a:r>
              <a:rPr b="1" lang="en-GB" sz="1850">
                <a:latin typeface="Comfortaa"/>
                <a:ea typeface="Comfortaa"/>
                <a:cs typeface="Comfortaa"/>
                <a:sym typeface="Comfortaa"/>
              </a:rPr>
              <a:t>Array of Pairs:</a:t>
            </a:r>
            <a:r>
              <a:rPr b="1" lang="en-GB" sz="1850">
                <a:solidFill>
                  <a:schemeClr val="dk1"/>
                </a:solidFill>
                <a:latin typeface="Comfortaa"/>
                <a:ea typeface="Comfortaa"/>
                <a:cs typeface="Comfortaa"/>
                <a:sym typeface="Comfortaa"/>
              </a:rPr>
              <a:t> O(M) for storing individual status and queue information, where M is the total number of individuals.</a:t>
            </a:r>
            <a:endParaRPr b="1" sz="1850">
              <a:solidFill>
                <a:schemeClr val="dk1"/>
              </a:solidFill>
              <a:latin typeface="Comfortaa"/>
              <a:ea typeface="Comfortaa"/>
              <a:cs typeface="Comfortaa"/>
              <a:sym typeface="Comfortaa"/>
            </a:endParaRPr>
          </a:p>
          <a:p>
            <a:pPr indent="0" lvl="0" marL="0" rtl="0" algn="l">
              <a:spcBef>
                <a:spcPts val="1200"/>
              </a:spcBef>
              <a:spcAft>
                <a:spcPts val="0"/>
              </a:spcAft>
              <a:buNone/>
            </a:pPr>
            <a:r>
              <a:rPr b="1" lang="en-GB" sz="1850">
                <a:latin typeface="Comfortaa"/>
                <a:ea typeface="Comfortaa"/>
                <a:cs typeface="Comfortaa"/>
                <a:sym typeface="Comfortaa"/>
              </a:rPr>
              <a:t>Total space complexity :</a:t>
            </a:r>
            <a:r>
              <a:rPr b="1" lang="en-GB" sz="1850">
                <a:solidFill>
                  <a:schemeClr val="dk1"/>
                </a:solidFill>
                <a:latin typeface="Comfortaa"/>
                <a:ea typeface="Comfortaa"/>
                <a:cs typeface="Comfortaa"/>
                <a:sym typeface="Comfortaa"/>
              </a:rPr>
              <a:t> </a:t>
            </a:r>
            <a:endParaRPr b="1" sz="1850">
              <a:solidFill>
                <a:schemeClr val="dk1"/>
              </a:solidFill>
              <a:latin typeface="Comfortaa"/>
              <a:ea typeface="Comfortaa"/>
              <a:cs typeface="Comfortaa"/>
              <a:sym typeface="Comfortaa"/>
            </a:endParaRPr>
          </a:p>
          <a:p>
            <a:pPr indent="0" lvl="0" marL="0" rtl="0" algn="l">
              <a:spcBef>
                <a:spcPts val="1200"/>
              </a:spcBef>
              <a:spcAft>
                <a:spcPts val="0"/>
              </a:spcAft>
              <a:buNone/>
            </a:pPr>
            <a:r>
              <a:rPr b="1" lang="en-GB" sz="1850">
                <a:solidFill>
                  <a:schemeClr val="dk1"/>
                </a:solidFill>
                <a:latin typeface="Comfortaa"/>
                <a:ea typeface="Comfortaa"/>
                <a:cs typeface="Comfortaa"/>
                <a:sym typeface="Comfortaa"/>
              </a:rPr>
              <a:t>O(M+N) = O(M) practically because M  will always be greater than N</a:t>
            </a:r>
            <a:endParaRPr b="1" sz="1850">
              <a:solidFill>
                <a:schemeClr val="dk1"/>
              </a:solidFill>
              <a:latin typeface="Comfortaa"/>
              <a:ea typeface="Comfortaa"/>
              <a:cs typeface="Comfortaa"/>
              <a:sym typeface="Comfortaa"/>
            </a:endParaRPr>
          </a:p>
          <a:p>
            <a:pPr indent="0" lvl="0" marL="0" rtl="0" algn="ctr">
              <a:spcBef>
                <a:spcPts val="1200"/>
              </a:spcBef>
              <a:spcAft>
                <a:spcPts val="1200"/>
              </a:spcAft>
              <a:buNone/>
            </a:pPr>
            <a:r>
              <a:t/>
            </a:r>
            <a:endParaRPr b="1" sz="2100">
              <a:solidFill>
                <a:schemeClr val="dk1"/>
              </a:solidFill>
              <a:latin typeface="Comfortaa"/>
              <a:ea typeface="Comfortaa"/>
              <a:cs typeface="Comfortaa"/>
              <a:sym typeface="Comfortaa"/>
            </a:endParaRPr>
          </a:p>
        </p:txBody>
      </p:sp>
      <p:sp>
        <p:nvSpPr>
          <p:cNvPr id="209" name="Google Shape;209;p21"/>
          <p:cNvSpPr/>
          <p:nvPr/>
        </p:nvSpPr>
        <p:spPr>
          <a:xfrm flipH="1" rot="-5400000">
            <a:off x="2014500" y="2543850"/>
            <a:ext cx="5170800" cy="55800"/>
          </a:xfrm>
          <a:prstGeom prst="rect">
            <a:avLst/>
          </a:prstGeom>
          <a:solidFill>
            <a:srgbClr val="F04F8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117600" y="754175"/>
            <a:ext cx="8908800" cy="25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EE759C"/>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