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496"/>
    <p:restoredTop sz="69112"/>
  </p:normalViewPr>
  <p:slideViewPr>
    <p:cSldViewPr snapToGrid="0">
      <p:cViewPr>
        <p:scale>
          <a:sx n="119" d="100"/>
          <a:sy n="119" d="100"/>
        </p:scale>
        <p:origin x="944" y="4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B0BB2D-8BB4-4544-BBC7-9E733398A360}" type="datetimeFigureOut">
              <a:rPr lang="en-US" smtClean="0"/>
              <a:t>8/1/23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6CAB58-1E4E-1B47-B7C7-1CE10145F24C}" type="slidenum">
              <a:rPr lang="en-US" smtClean="0"/>
              <a:t>‹#›</a:t>
            </a:fld>
            <a:endParaRPr lang="en-US"/>
          </a:p>
        </p:txBody>
      </p:sp>
    </p:spTree>
    <p:extLst>
      <p:ext uri="{BB962C8B-B14F-4D97-AF65-F5344CB8AC3E}">
        <p14:creationId xmlns:p14="http://schemas.microsoft.com/office/powerpoint/2010/main" val="17842797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Re-analysis of the data provided by </a:t>
            </a:r>
            <a:r>
              <a:rPr lang="en-US" b="1" dirty="0" err="1"/>
              <a:t>Gihawi</a:t>
            </a:r>
            <a:r>
              <a:rPr lang="en-US" b="1" dirty="0"/>
              <a:t> et al. 2023 bioRxiv reveal cancer type-specific microbiomes. </a:t>
            </a:r>
          </a:p>
          <a:p>
            <a:r>
              <a:rPr lang="en-US" b="1" dirty="0"/>
              <a:t>(A) </a:t>
            </a:r>
            <a:r>
              <a:rPr lang="en-US" b="0" dirty="0"/>
              <a:t>The breakdown of samples derived from TCGA’s Harvard Medical School (HMS), which contributed the most samples of any sequencing center among their samples (284 of 728, 39.0%). To avoid the need for batch correction, samples were analyzed using raw data from </a:t>
            </a:r>
            <a:r>
              <a:rPr lang="en-US" b="0" dirty="0" err="1"/>
              <a:t>Gihawi</a:t>
            </a:r>
            <a:r>
              <a:rPr lang="en-US" b="0" dirty="0"/>
              <a:t> et al. 2023 in subsets from a single sequencing center (here, HMS), sequencing platform (Illumina HiSeq), and experimental strategy (WGS). The data were not transformed in any way other than removing the </a:t>
            </a:r>
            <a:r>
              <a:rPr lang="en-US" b="0" i="1" dirty="0"/>
              <a:t>Homo</a:t>
            </a:r>
            <a:r>
              <a:rPr lang="en-US" b="0" dirty="0"/>
              <a:t> genus counts since it was included in their </a:t>
            </a:r>
            <a:r>
              <a:rPr lang="en-US" b="0" dirty="0" err="1"/>
              <a:t>KrakenUniq</a:t>
            </a:r>
            <a:r>
              <a:rPr lang="en-US" b="0" dirty="0"/>
              <a:t> mappings. </a:t>
            </a:r>
          </a:p>
          <a:p>
            <a:r>
              <a:rPr lang="en-US" b="1" dirty="0"/>
              <a:t>(B)</a:t>
            </a:r>
            <a:r>
              <a:rPr lang="en-US" b="0" dirty="0"/>
              <a:t> Aitchison-based Principal Coordinates Analysis (RPCA) on the raw data, excluding </a:t>
            </a:r>
            <a:r>
              <a:rPr lang="en-US" b="0" i="1" dirty="0"/>
              <a:t>Homo</a:t>
            </a:r>
            <a:r>
              <a:rPr lang="en-US" b="0" i="0" dirty="0"/>
              <a:t> counts, across</a:t>
            </a:r>
            <a:r>
              <a:rPr lang="en-US" b="0" dirty="0"/>
              <a:t> all primary tumors (PTs) from HMS. RPCA does not require rarefaction and none was used. PERMANOVA with 999 iterations was run to estimate effect sizes of cancer type separation, which was significant (inset values, p=0.001). Colors reflect cancer types and are uniform across all subpanels of this figure. </a:t>
            </a:r>
          </a:p>
          <a:p>
            <a:r>
              <a:rPr lang="en-US" b="1" dirty="0"/>
              <a:t>(C)</a:t>
            </a:r>
            <a:r>
              <a:rPr lang="en-US" b="0" dirty="0"/>
              <a:t> After RPCA, Shannon entropies were calculated on all PT samples from HMS using raw data (excluding </a:t>
            </a:r>
            <a:r>
              <a:rPr lang="en-US" b="0" i="1" dirty="0"/>
              <a:t>Homo</a:t>
            </a:r>
            <a:r>
              <a:rPr lang="en-US" b="0" i="0" dirty="0"/>
              <a:t> counts) rarefied to the first quartile of sample counts (600 reads/sample). A Kruskal-Wallis test showed significant differences in Shannon diversity among cancer types (p=1.4e-9). </a:t>
            </a:r>
          </a:p>
          <a:p>
            <a:r>
              <a:rPr lang="en-US" b="1" i="0" dirty="0"/>
              <a:t>(D)</a:t>
            </a:r>
            <a:r>
              <a:rPr lang="en-US" b="0" i="0" dirty="0"/>
              <a:t> RPCA was then applied to all blood derived normal (BDN) samples from HMS using raw data (excluding </a:t>
            </a:r>
            <a:r>
              <a:rPr lang="en-US" b="0" i="1" dirty="0"/>
              <a:t>Homo</a:t>
            </a:r>
            <a:r>
              <a:rPr lang="en-US" b="0" i="0" dirty="0"/>
              <a:t> counts). </a:t>
            </a:r>
            <a:r>
              <a:rPr lang="en-US" b="0" dirty="0"/>
              <a:t>RPCA does not require rarefaction and none was used.</a:t>
            </a:r>
            <a:r>
              <a:rPr lang="en-US" b="0" i="0" dirty="0"/>
              <a:t> </a:t>
            </a:r>
            <a:r>
              <a:rPr lang="en-US" b="0" dirty="0"/>
              <a:t>PERMANOVA with 999 iterations was run to estimate effect sizes of cancer type separation, which was significant (inset values, p=0.001). </a:t>
            </a:r>
          </a:p>
          <a:p>
            <a:r>
              <a:rPr lang="en-US" b="1" dirty="0"/>
              <a:t>(E)</a:t>
            </a:r>
            <a:r>
              <a:rPr lang="en-US" b="0" dirty="0"/>
              <a:t> After RPCA, Shannon entropies were calculated on all BDN samples from HMS using raw data (excluding </a:t>
            </a:r>
            <a:r>
              <a:rPr lang="en-US" b="0" i="1" dirty="0"/>
              <a:t>Homo</a:t>
            </a:r>
            <a:r>
              <a:rPr lang="en-US" b="0" i="0" dirty="0"/>
              <a:t> counts) rarefied to the first quartile of sample counts (400 reads/sample). A Kruskal-Wallis test showed significant differences in Shannon diversity among cancer types (p=3.7e-7). </a:t>
            </a:r>
          </a:p>
          <a:p>
            <a:r>
              <a:rPr lang="en-US" b="1" i="0" dirty="0"/>
              <a:t>(F)</a:t>
            </a:r>
            <a:r>
              <a:rPr lang="en-US" b="0" i="0" dirty="0"/>
              <a:t> Having found cancer type-specific differences, we evaluated if multiclass machine learning could discriminate between cancer types using the raw data (excluding </a:t>
            </a:r>
            <a:r>
              <a:rPr lang="en-US" b="0" i="1" dirty="0"/>
              <a:t>Homo</a:t>
            </a:r>
            <a:r>
              <a:rPr lang="en-US" b="0" i="0" dirty="0"/>
              <a:t> counts) from all HMS PT samples. Gradient boosting machines were applied with 10-fold cross-validation such that every sample was left out once, and their predictions were used to generate a confusion matrix. The mean balanced accuracy was 97.59% in comparison to the no information rate (NIR) of 54.84% (p&lt;2.2e-16).</a:t>
            </a:r>
          </a:p>
          <a:p>
            <a:r>
              <a:rPr lang="en-US" b="1" i="0" dirty="0"/>
              <a:t>(G) </a:t>
            </a:r>
            <a:r>
              <a:rPr lang="en-US" b="0" i="0" dirty="0"/>
              <a:t>10-fold cross-validation using gradient boosting machines on HMS BDN samples. The balanced accuracy was 92.8% in comparison to the NIR of 80% (p=4.4e-5).</a:t>
            </a:r>
            <a:endParaRPr lang="en-US" b="1" dirty="0"/>
          </a:p>
        </p:txBody>
      </p:sp>
      <p:sp>
        <p:nvSpPr>
          <p:cNvPr id="4" name="Slide Number Placeholder 3"/>
          <p:cNvSpPr>
            <a:spLocks noGrp="1"/>
          </p:cNvSpPr>
          <p:nvPr>
            <p:ph type="sldNum" sz="quarter" idx="5"/>
          </p:nvPr>
        </p:nvSpPr>
        <p:spPr/>
        <p:txBody>
          <a:bodyPr/>
          <a:lstStyle/>
          <a:p>
            <a:fld id="{E16CAB58-1E4E-1B47-B7C7-1CE10145F24C}" type="slidenum">
              <a:rPr lang="en-US" smtClean="0"/>
              <a:t>1</a:t>
            </a:fld>
            <a:endParaRPr lang="en-US"/>
          </a:p>
        </p:txBody>
      </p:sp>
    </p:spTree>
    <p:extLst>
      <p:ext uri="{BB962C8B-B14F-4D97-AF65-F5344CB8AC3E}">
        <p14:creationId xmlns:p14="http://schemas.microsoft.com/office/powerpoint/2010/main" val="5610558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1C39D-0D73-6D69-67D7-5D508BE1989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A9E6F13-8C3C-06BC-45C0-DDA4D1A1CD7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A34E5F2-66CC-B715-C381-F70F3672857B}"/>
              </a:ext>
            </a:extLst>
          </p:cNvPr>
          <p:cNvSpPr>
            <a:spLocks noGrp="1"/>
          </p:cNvSpPr>
          <p:nvPr>
            <p:ph type="dt" sz="half" idx="10"/>
          </p:nvPr>
        </p:nvSpPr>
        <p:spPr/>
        <p:txBody>
          <a:bodyPr/>
          <a:lstStyle/>
          <a:p>
            <a:fld id="{3CEC109B-E073-314C-B1C5-6C17CACBB4EF}" type="datetimeFigureOut">
              <a:rPr lang="en-US" smtClean="0"/>
              <a:t>8/1/23</a:t>
            </a:fld>
            <a:endParaRPr lang="en-US"/>
          </a:p>
        </p:txBody>
      </p:sp>
      <p:sp>
        <p:nvSpPr>
          <p:cNvPr id="5" name="Footer Placeholder 4">
            <a:extLst>
              <a:ext uri="{FF2B5EF4-FFF2-40B4-BE49-F238E27FC236}">
                <a16:creationId xmlns:a16="http://schemas.microsoft.com/office/drawing/2014/main" id="{7043EF42-338F-F624-E194-6638BFD456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DE559B-B03F-96C8-A33B-C814EADE3EEB}"/>
              </a:ext>
            </a:extLst>
          </p:cNvPr>
          <p:cNvSpPr>
            <a:spLocks noGrp="1"/>
          </p:cNvSpPr>
          <p:nvPr>
            <p:ph type="sldNum" sz="quarter" idx="12"/>
          </p:nvPr>
        </p:nvSpPr>
        <p:spPr/>
        <p:txBody>
          <a:bodyPr/>
          <a:lstStyle/>
          <a:p>
            <a:fld id="{4DDA9106-8D5F-3E46-BE64-2BB3F5A6665D}" type="slidenum">
              <a:rPr lang="en-US" smtClean="0"/>
              <a:t>‹#›</a:t>
            </a:fld>
            <a:endParaRPr lang="en-US"/>
          </a:p>
        </p:txBody>
      </p:sp>
    </p:spTree>
    <p:extLst>
      <p:ext uri="{BB962C8B-B14F-4D97-AF65-F5344CB8AC3E}">
        <p14:creationId xmlns:p14="http://schemas.microsoft.com/office/powerpoint/2010/main" val="21281339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B76FE-647F-42CE-006A-39F8E7FD4EA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9F5380F-B5F3-A3A7-B3D7-FD2DF91BA00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EAA0BF-9D01-5AF2-7C64-CD8DF6AFDB62}"/>
              </a:ext>
            </a:extLst>
          </p:cNvPr>
          <p:cNvSpPr>
            <a:spLocks noGrp="1"/>
          </p:cNvSpPr>
          <p:nvPr>
            <p:ph type="dt" sz="half" idx="10"/>
          </p:nvPr>
        </p:nvSpPr>
        <p:spPr/>
        <p:txBody>
          <a:bodyPr/>
          <a:lstStyle/>
          <a:p>
            <a:fld id="{3CEC109B-E073-314C-B1C5-6C17CACBB4EF}" type="datetimeFigureOut">
              <a:rPr lang="en-US" smtClean="0"/>
              <a:t>8/1/23</a:t>
            </a:fld>
            <a:endParaRPr lang="en-US"/>
          </a:p>
        </p:txBody>
      </p:sp>
      <p:sp>
        <p:nvSpPr>
          <p:cNvPr id="5" name="Footer Placeholder 4">
            <a:extLst>
              <a:ext uri="{FF2B5EF4-FFF2-40B4-BE49-F238E27FC236}">
                <a16:creationId xmlns:a16="http://schemas.microsoft.com/office/drawing/2014/main" id="{89EF0A50-DCA6-2900-4477-30795BA04B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E4671C-3BC9-6108-2BDD-FD117A0569BD}"/>
              </a:ext>
            </a:extLst>
          </p:cNvPr>
          <p:cNvSpPr>
            <a:spLocks noGrp="1"/>
          </p:cNvSpPr>
          <p:nvPr>
            <p:ph type="sldNum" sz="quarter" idx="12"/>
          </p:nvPr>
        </p:nvSpPr>
        <p:spPr/>
        <p:txBody>
          <a:bodyPr/>
          <a:lstStyle/>
          <a:p>
            <a:fld id="{4DDA9106-8D5F-3E46-BE64-2BB3F5A6665D}" type="slidenum">
              <a:rPr lang="en-US" smtClean="0"/>
              <a:t>‹#›</a:t>
            </a:fld>
            <a:endParaRPr lang="en-US"/>
          </a:p>
        </p:txBody>
      </p:sp>
    </p:spTree>
    <p:extLst>
      <p:ext uri="{BB962C8B-B14F-4D97-AF65-F5344CB8AC3E}">
        <p14:creationId xmlns:p14="http://schemas.microsoft.com/office/powerpoint/2010/main" val="11590599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C8D01CC-82F3-B0BF-235C-4846D0A2375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C06307D-B5A2-B0EB-4AD8-1FB840797D2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1B712A-9BB5-FFF5-50EB-55310AB4A335}"/>
              </a:ext>
            </a:extLst>
          </p:cNvPr>
          <p:cNvSpPr>
            <a:spLocks noGrp="1"/>
          </p:cNvSpPr>
          <p:nvPr>
            <p:ph type="dt" sz="half" idx="10"/>
          </p:nvPr>
        </p:nvSpPr>
        <p:spPr/>
        <p:txBody>
          <a:bodyPr/>
          <a:lstStyle/>
          <a:p>
            <a:fld id="{3CEC109B-E073-314C-B1C5-6C17CACBB4EF}" type="datetimeFigureOut">
              <a:rPr lang="en-US" smtClean="0"/>
              <a:t>8/1/23</a:t>
            </a:fld>
            <a:endParaRPr lang="en-US"/>
          </a:p>
        </p:txBody>
      </p:sp>
      <p:sp>
        <p:nvSpPr>
          <p:cNvPr id="5" name="Footer Placeholder 4">
            <a:extLst>
              <a:ext uri="{FF2B5EF4-FFF2-40B4-BE49-F238E27FC236}">
                <a16:creationId xmlns:a16="http://schemas.microsoft.com/office/drawing/2014/main" id="{D412F04B-4C5D-57BE-02B6-1CEE750AFB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8D4C39-418F-6B35-4D62-52504902139D}"/>
              </a:ext>
            </a:extLst>
          </p:cNvPr>
          <p:cNvSpPr>
            <a:spLocks noGrp="1"/>
          </p:cNvSpPr>
          <p:nvPr>
            <p:ph type="sldNum" sz="quarter" idx="12"/>
          </p:nvPr>
        </p:nvSpPr>
        <p:spPr/>
        <p:txBody>
          <a:bodyPr/>
          <a:lstStyle/>
          <a:p>
            <a:fld id="{4DDA9106-8D5F-3E46-BE64-2BB3F5A6665D}" type="slidenum">
              <a:rPr lang="en-US" smtClean="0"/>
              <a:t>‹#›</a:t>
            </a:fld>
            <a:endParaRPr lang="en-US"/>
          </a:p>
        </p:txBody>
      </p:sp>
    </p:spTree>
    <p:extLst>
      <p:ext uri="{BB962C8B-B14F-4D97-AF65-F5344CB8AC3E}">
        <p14:creationId xmlns:p14="http://schemas.microsoft.com/office/powerpoint/2010/main" val="20182605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BE56E-5C5B-F304-05AB-8EC13D548E4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F13718C-B2D1-B265-D91F-BB72C39EE84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96F0BE-FF66-8EC4-0AF7-3B3185795B87}"/>
              </a:ext>
            </a:extLst>
          </p:cNvPr>
          <p:cNvSpPr>
            <a:spLocks noGrp="1"/>
          </p:cNvSpPr>
          <p:nvPr>
            <p:ph type="dt" sz="half" idx="10"/>
          </p:nvPr>
        </p:nvSpPr>
        <p:spPr/>
        <p:txBody>
          <a:bodyPr/>
          <a:lstStyle/>
          <a:p>
            <a:fld id="{3CEC109B-E073-314C-B1C5-6C17CACBB4EF}" type="datetimeFigureOut">
              <a:rPr lang="en-US" smtClean="0"/>
              <a:t>8/1/23</a:t>
            </a:fld>
            <a:endParaRPr lang="en-US"/>
          </a:p>
        </p:txBody>
      </p:sp>
      <p:sp>
        <p:nvSpPr>
          <p:cNvPr id="5" name="Footer Placeholder 4">
            <a:extLst>
              <a:ext uri="{FF2B5EF4-FFF2-40B4-BE49-F238E27FC236}">
                <a16:creationId xmlns:a16="http://schemas.microsoft.com/office/drawing/2014/main" id="{D52983ED-F5E5-3D26-F647-D4E75A2840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838585-A9DA-706B-A1AE-3B797055FB65}"/>
              </a:ext>
            </a:extLst>
          </p:cNvPr>
          <p:cNvSpPr>
            <a:spLocks noGrp="1"/>
          </p:cNvSpPr>
          <p:nvPr>
            <p:ph type="sldNum" sz="quarter" idx="12"/>
          </p:nvPr>
        </p:nvSpPr>
        <p:spPr/>
        <p:txBody>
          <a:bodyPr/>
          <a:lstStyle/>
          <a:p>
            <a:fld id="{4DDA9106-8D5F-3E46-BE64-2BB3F5A6665D}" type="slidenum">
              <a:rPr lang="en-US" smtClean="0"/>
              <a:t>‹#›</a:t>
            </a:fld>
            <a:endParaRPr lang="en-US"/>
          </a:p>
        </p:txBody>
      </p:sp>
    </p:spTree>
    <p:extLst>
      <p:ext uri="{BB962C8B-B14F-4D97-AF65-F5344CB8AC3E}">
        <p14:creationId xmlns:p14="http://schemas.microsoft.com/office/powerpoint/2010/main" val="37675617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61AF9-D98F-BC6B-9C21-0C5AD7EF1EB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6F18F70-DB48-18E1-DB0E-61FF4C02F6E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57B856A-4D97-12E8-79A3-CD80C929B282}"/>
              </a:ext>
            </a:extLst>
          </p:cNvPr>
          <p:cNvSpPr>
            <a:spLocks noGrp="1"/>
          </p:cNvSpPr>
          <p:nvPr>
            <p:ph type="dt" sz="half" idx="10"/>
          </p:nvPr>
        </p:nvSpPr>
        <p:spPr/>
        <p:txBody>
          <a:bodyPr/>
          <a:lstStyle/>
          <a:p>
            <a:fld id="{3CEC109B-E073-314C-B1C5-6C17CACBB4EF}" type="datetimeFigureOut">
              <a:rPr lang="en-US" smtClean="0"/>
              <a:t>8/1/23</a:t>
            </a:fld>
            <a:endParaRPr lang="en-US"/>
          </a:p>
        </p:txBody>
      </p:sp>
      <p:sp>
        <p:nvSpPr>
          <p:cNvPr id="5" name="Footer Placeholder 4">
            <a:extLst>
              <a:ext uri="{FF2B5EF4-FFF2-40B4-BE49-F238E27FC236}">
                <a16:creationId xmlns:a16="http://schemas.microsoft.com/office/drawing/2014/main" id="{CA1D3DB9-2D8E-5968-A821-5B61761AEE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14B95B-E060-1F2F-093D-D8628F50D654}"/>
              </a:ext>
            </a:extLst>
          </p:cNvPr>
          <p:cNvSpPr>
            <a:spLocks noGrp="1"/>
          </p:cNvSpPr>
          <p:nvPr>
            <p:ph type="sldNum" sz="quarter" idx="12"/>
          </p:nvPr>
        </p:nvSpPr>
        <p:spPr/>
        <p:txBody>
          <a:bodyPr/>
          <a:lstStyle/>
          <a:p>
            <a:fld id="{4DDA9106-8D5F-3E46-BE64-2BB3F5A6665D}" type="slidenum">
              <a:rPr lang="en-US" smtClean="0"/>
              <a:t>‹#›</a:t>
            </a:fld>
            <a:endParaRPr lang="en-US"/>
          </a:p>
        </p:txBody>
      </p:sp>
    </p:spTree>
    <p:extLst>
      <p:ext uri="{BB962C8B-B14F-4D97-AF65-F5344CB8AC3E}">
        <p14:creationId xmlns:p14="http://schemas.microsoft.com/office/powerpoint/2010/main" val="32759822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E13D2-40BF-130B-25AC-6EDF9284A3E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8149E8-2216-6540-03D0-7360243489A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8363EFB-BA90-6AA6-2532-D72EF052E68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30A1F92-AD49-3408-7C0D-AACCEEADF583}"/>
              </a:ext>
            </a:extLst>
          </p:cNvPr>
          <p:cNvSpPr>
            <a:spLocks noGrp="1"/>
          </p:cNvSpPr>
          <p:nvPr>
            <p:ph type="dt" sz="half" idx="10"/>
          </p:nvPr>
        </p:nvSpPr>
        <p:spPr/>
        <p:txBody>
          <a:bodyPr/>
          <a:lstStyle/>
          <a:p>
            <a:fld id="{3CEC109B-E073-314C-B1C5-6C17CACBB4EF}" type="datetimeFigureOut">
              <a:rPr lang="en-US" smtClean="0"/>
              <a:t>8/1/23</a:t>
            </a:fld>
            <a:endParaRPr lang="en-US"/>
          </a:p>
        </p:txBody>
      </p:sp>
      <p:sp>
        <p:nvSpPr>
          <p:cNvPr id="6" name="Footer Placeholder 5">
            <a:extLst>
              <a:ext uri="{FF2B5EF4-FFF2-40B4-BE49-F238E27FC236}">
                <a16:creationId xmlns:a16="http://schemas.microsoft.com/office/drawing/2014/main" id="{3065F1B7-2436-1A06-D353-71043584A4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00880A3-327D-1ACF-3B0A-0569F8EC5070}"/>
              </a:ext>
            </a:extLst>
          </p:cNvPr>
          <p:cNvSpPr>
            <a:spLocks noGrp="1"/>
          </p:cNvSpPr>
          <p:nvPr>
            <p:ph type="sldNum" sz="quarter" idx="12"/>
          </p:nvPr>
        </p:nvSpPr>
        <p:spPr/>
        <p:txBody>
          <a:bodyPr/>
          <a:lstStyle/>
          <a:p>
            <a:fld id="{4DDA9106-8D5F-3E46-BE64-2BB3F5A6665D}" type="slidenum">
              <a:rPr lang="en-US" smtClean="0"/>
              <a:t>‹#›</a:t>
            </a:fld>
            <a:endParaRPr lang="en-US"/>
          </a:p>
        </p:txBody>
      </p:sp>
    </p:spTree>
    <p:extLst>
      <p:ext uri="{BB962C8B-B14F-4D97-AF65-F5344CB8AC3E}">
        <p14:creationId xmlns:p14="http://schemas.microsoft.com/office/powerpoint/2010/main" val="9266860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78A57-B4E5-6B54-C61E-4A0CAE26DB4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A4896E4-01F1-23A0-9547-314D408F0D3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9A94407-DDEE-2BF4-B419-1D71E584CF9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8EFA43E-A121-EB42-7C66-3D61396009C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3D9895A-9087-57C5-782F-B7299D399F9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E9BFE80-61A0-331B-5733-6DFEDC34D2FF}"/>
              </a:ext>
            </a:extLst>
          </p:cNvPr>
          <p:cNvSpPr>
            <a:spLocks noGrp="1"/>
          </p:cNvSpPr>
          <p:nvPr>
            <p:ph type="dt" sz="half" idx="10"/>
          </p:nvPr>
        </p:nvSpPr>
        <p:spPr/>
        <p:txBody>
          <a:bodyPr/>
          <a:lstStyle/>
          <a:p>
            <a:fld id="{3CEC109B-E073-314C-B1C5-6C17CACBB4EF}" type="datetimeFigureOut">
              <a:rPr lang="en-US" smtClean="0"/>
              <a:t>8/1/23</a:t>
            </a:fld>
            <a:endParaRPr lang="en-US"/>
          </a:p>
        </p:txBody>
      </p:sp>
      <p:sp>
        <p:nvSpPr>
          <p:cNvPr id="8" name="Footer Placeholder 7">
            <a:extLst>
              <a:ext uri="{FF2B5EF4-FFF2-40B4-BE49-F238E27FC236}">
                <a16:creationId xmlns:a16="http://schemas.microsoft.com/office/drawing/2014/main" id="{41645CA2-02BB-14F1-7DDF-02A77968DDC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77A167C-C1F2-327A-3578-159B54C2FA07}"/>
              </a:ext>
            </a:extLst>
          </p:cNvPr>
          <p:cNvSpPr>
            <a:spLocks noGrp="1"/>
          </p:cNvSpPr>
          <p:nvPr>
            <p:ph type="sldNum" sz="quarter" idx="12"/>
          </p:nvPr>
        </p:nvSpPr>
        <p:spPr/>
        <p:txBody>
          <a:bodyPr/>
          <a:lstStyle/>
          <a:p>
            <a:fld id="{4DDA9106-8D5F-3E46-BE64-2BB3F5A6665D}" type="slidenum">
              <a:rPr lang="en-US" smtClean="0"/>
              <a:t>‹#›</a:t>
            </a:fld>
            <a:endParaRPr lang="en-US"/>
          </a:p>
        </p:txBody>
      </p:sp>
    </p:spTree>
    <p:extLst>
      <p:ext uri="{BB962C8B-B14F-4D97-AF65-F5344CB8AC3E}">
        <p14:creationId xmlns:p14="http://schemas.microsoft.com/office/powerpoint/2010/main" val="30292842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96D56-D4AC-E232-89E7-E5223D8A5BA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F17E3C7-0C4E-E744-E243-0F350CDE87F7}"/>
              </a:ext>
            </a:extLst>
          </p:cNvPr>
          <p:cNvSpPr>
            <a:spLocks noGrp="1"/>
          </p:cNvSpPr>
          <p:nvPr>
            <p:ph type="dt" sz="half" idx="10"/>
          </p:nvPr>
        </p:nvSpPr>
        <p:spPr/>
        <p:txBody>
          <a:bodyPr/>
          <a:lstStyle/>
          <a:p>
            <a:fld id="{3CEC109B-E073-314C-B1C5-6C17CACBB4EF}" type="datetimeFigureOut">
              <a:rPr lang="en-US" smtClean="0"/>
              <a:t>8/1/23</a:t>
            </a:fld>
            <a:endParaRPr lang="en-US"/>
          </a:p>
        </p:txBody>
      </p:sp>
      <p:sp>
        <p:nvSpPr>
          <p:cNvPr id="4" name="Footer Placeholder 3">
            <a:extLst>
              <a:ext uri="{FF2B5EF4-FFF2-40B4-BE49-F238E27FC236}">
                <a16:creationId xmlns:a16="http://schemas.microsoft.com/office/drawing/2014/main" id="{1D04225E-DCED-35AE-9F17-2E6C04EB19A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2418354-E16C-96B1-B9DA-7F8690A953C3}"/>
              </a:ext>
            </a:extLst>
          </p:cNvPr>
          <p:cNvSpPr>
            <a:spLocks noGrp="1"/>
          </p:cNvSpPr>
          <p:nvPr>
            <p:ph type="sldNum" sz="quarter" idx="12"/>
          </p:nvPr>
        </p:nvSpPr>
        <p:spPr/>
        <p:txBody>
          <a:bodyPr/>
          <a:lstStyle/>
          <a:p>
            <a:fld id="{4DDA9106-8D5F-3E46-BE64-2BB3F5A6665D}" type="slidenum">
              <a:rPr lang="en-US" smtClean="0"/>
              <a:t>‹#›</a:t>
            </a:fld>
            <a:endParaRPr lang="en-US"/>
          </a:p>
        </p:txBody>
      </p:sp>
    </p:spTree>
    <p:extLst>
      <p:ext uri="{BB962C8B-B14F-4D97-AF65-F5344CB8AC3E}">
        <p14:creationId xmlns:p14="http://schemas.microsoft.com/office/powerpoint/2010/main" val="32844875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7F88445-D14A-9C1D-3259-0914A120BFA5}"/>
              </a:ext>
            </a:extLst>
          </p:cNvPr>
          <p:cNvSpPr>
            <a:spLocks noGrp="1"/>
          </p:cNvSpPr>
          <p:nvPr>
            <p:ph type="dt" sz="half" idx="10"/>
          </p:nvPr>
        </p:nvSpPr>
        <p:spPr/>
        <p:txBody>
          <a:bodyPr/>
          <a:lstStyle/>
          <a:p>
            <a:fld id="{3CEC109B-E073-314C-B1C5-6C17CACBB4EF}" type="datetimeFigureOut">
              <a:rPr lang="en-US" smtClean="0"/>
              <a:t>8/1/23</a:t>
            </a:fld>
            <a:endParaRPr lang="en-US"/>
          </a:p>
        </p:txBody>
      </p:sp>
      <p:sp>
        <p:nvSpPr>
          <p:cNvPr id="3" name="Footer Placeholder 2">
            <a:extLst>
              <a:ext uri="{FF2B5EF4-FFF2-40B4-BE49-F238E27FC236}">
                <a16:creationId xmlns:a16="http://schemas.microsoft.com/office/drawing/2014/main" id="{D3C830E3-5EB3-9DA6-EDBF-F8DF4F99EA2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6E1E0AB-9994-3B26-7703-E3A6C4A1AB68}"/>
              </a:ext>
            </a:extLst>
          </p:cNvPr>
          <p:cNvSpPr>
            <a:spLocks noGrp="1"/>
          </p:cNvSpPr>
          <p:nvPr>
            <p:ph type="sldNum" sz="quarter" idx="12"/>
          </p:nvPr>
        </p:nvSpPr>
        <p:spPr/>
        <p:txBody>
          <a:bodyPr/>
          <a:lstStyle/>
          <a:p>
            <a:fld id="{4DDA9106-8D5F-3E46-BE64-2BB3F5A6665D}" type="slidenum">
              <a:rPr lang="en-US" smtClean="0"/>
              <a:t>‹#›</a:t>
            </a:fld>
            <a:endParaRPr lang="en-US"/>
          </a:p>
        </p:txBody>
      </p:sp>
    </p:spTree>
    <p:extLst>
      <p:ext uri="{BB962C8B-B14F-4D97-AF65-F5344CB8AC3E}">
        <p14:creationId xmlns:p14="http://schemas.microsoft.com/office/powerpoint/2010/main" val="23214312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9DB70-3C00-B48D-372A-8476A59EA3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52C4555-0484-42E6-9FC7-8BF71296714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0919052-DF81-0A84-B432-5C41C1F491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80B2724-2C99-C05D-6DE4-FC6423206A6C}"/>
              </a:ext>
            </a:extLst>
          </p:cNvPr>
          <p:cNvSpPr>
            <a:spLocks noGrp="1"/>
          </p:cNvSpPr>
          <p:nvPr>
            <p:ph type="dt" sz="half" idx="10"/>
          </p:nvPr>
        </p:nvSpPr>
        <p:spPr/>
        <p:txBody>
          <a:bodyPr/>
          <a:lstStyle/>
          <a:p>
            <a:fld id="{3CEC109B-E073-314C-B1C5-6C17CACBB4EF}" type="datetimeFigureOut">
              <a:rPr lang="en-US" smtClean="0"/>
              <a:t>8/1/23</a:t>
            </a:fld>
            <a:endParaRPr lang="en-US"/>
          </a:p>
        </p:txBody>
      </p:sp>
      <p:sp>
        <p:nvSpPr>
          <p:cNvPr id="6" name="Footer Placeholder 5">
            <a:extLst>
              <a:ext uri="{FF2B5EF4-FFF2-40B4-BE49-F238E27FC236}">
                <a16:creationId xmlns:a16="http://schemas.microsoft.com/office/drawing/2014/main" id="{F4025A0A-12AE-5496-2370-5C8636F13A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3DAB5F-9534-073D-AB23-F14135F58347}"/>
              </a:ext>
            </a:extLst>
          </p:cNvPr>
          <p:cNvSpPr>
            <a:spLocks noGrp="1"/>
          </p:cNvSpPr>
          <p:nvPr>
            <p:ph type="sldNum" sz="quarter" idx="12"/>
          </p:nvPr>
        </p:nvSpPr>
        <p:spPr/>
        <p:txBody>
          <a:bodyPr/>
          <a:lstStyle/>
          <a:p>
            <a:fld id="{4DDA9106-8D5F-3E46-BE64-2BB3F5A6665D}" type="slidenum">
              <a:rPr lang="en-US" smtClean="0"/>
              <a:t>‹#›</a:t>
            </a:fld>
            <a:endParaRPr lang="en-US"/>
          </a:p>
        </p:txBody>
      </p:sp>
    </p:spTree>
    <p:extLst>
      <p:ext uri="{BB962C8B-B14F-4D97-AF65-F5344CB8AC3E}">
        <p14:creationId xmlns:p14="http://schemas.microsoft.com/office/powerpoint/2010/main" val="21439045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38986-CD9C-F6CD-EEBB-5057149B4F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F3A60D9-BA0D-E038-C793-63B318BB7EE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409583C-4AF7-0FEE-652B-61924C51FC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CF46829-D36A-CCFC-9209-9B7BDD114807}"/>
              </a:ext>
            </a:extLst>
          </p:cNvPr>
          <p:cNvSpPr>
            <a:spLocks noGrp="1"/>
          </p:cNvSpPr>
          <p:nvPr>
            <p:ph type="dt" sz="half" idx="10"/>
          </p:nvPr>
        </p:nvSpPr>
        <p:spPr/>
        <p:txBody>
          <a:bodyPr/>
          <a:lstStyle/>
          <a:p>
            <a:fld id="{3CEC109B-E073-314C-B1C5-6C17CACBB4EF}" type="datetimeFigureOut">
              <a:rPr lang="en-US" smtClean="0"/>
              <a:t>8/1/23</a:t>
            </a:fld>
            <a:endParaRPr lang="en-US"/>
          </a:p>
        </p:txBody>
      </p:sp>
      <p:sp>
        <p:nvSpPr>
          <p:cNvPr id="6" name="Footer Placeholder 5">
            <a:extLst>
              <a:ext uri="{FF2B5EF4-FFF2-40B4-BE49-F238E27FC236}">
                <a16:creationId xmlns:a16="http://schemas.microsoft.com/office/drawing/2014/main" id="{BC06D871-2ABB-FBEC-CF94-EC19FFAB47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CA12E6C-D1E2-3F89-68B2-4962CAE8E769}"/>
              </a:ext>
            </a:extLst>
          </p:cNvPr>
          <p:cNvSpPr>
            <a:spLocks noGrp="1"/>
          </p:cNvSpPr>
          <p:nvPr>
            <p:ph type="sldNum" sz="quarter" idx="12"/>
          </p:nvPr>
        </p:nvSpPr>
        <p:spPr/>
        <p:txBody>
          <a:bodyPr/>
          <a:lstStyle/>
          <a:p>
            <a:fld id="{4DDA9106-8D5F-3E46-BE64-2BB3F5A6665D}" type="slidenum">
              <a:rPr lang="en-US" smtClean="0"/>
              <a:t>‹#›</a:t>
            </a:fld>
            <a:endParaRPr lang="en-US"/>
          </a:p>
        </p:txBody>
      </p:sp>
    </p:spTree>
    <p:extLst>
      <p:ext uri="{BB962C8B-B14F-4D97-AF65-F5344CB8AC3E}">
        <p14:creationId xmlns:p14="http://schemas.microsoft.com/office/powerpoint/2010/main" val="20247966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FA14A9-31A1-5633-4951-29E9CC5AA51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E314656-AA1B-180B-D02C-06F23B4CA62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D3A0D8-16D9-CAFA-900F-00A17456262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EC109B-E073-314C-B1C5-6C17CACBB4EF}" type="datetimeFigureOut">
              <a:rPr lang="en-US" smtClean="0"/>
              <a:t>8/1/23</a:t>
            </a:fld>
            <a:endParaRPr lang="en-US"/>
          </a:p>
        </p:txBody>
      </p:sp>
      <p:sp>
        <p:nvSpPr>
          <p:cNvPr id="5" name="Footer Placeholder 4">
            <a:extLst>
              <a:ext uri="{FF2B5EF4-FFF2-40B4-BE49-F238E27FC236}">
                <a16:creationId xmlns:a16="http://schemas.microsoft.com/office/drawing/2014/main" id="{BC8A9415-FD21-917F-7455-5E56F39AA39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9964392-243E-BD7B-D88D-E5AC6895BFB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DA9106-8D5F-3E46-BE64-2BB3F5A6665D}" type="slidenum">
              <a:rPr lang="en-US" smtClean="0"/>
              <a:t>‹#›</a:t>
            </a:fld>
            <a:endParaRPr lang="en-US"/>
          </a:p>
        </p:txBody>
      </p:sp>
    </p:spTree>
    <p:extLst>
      <p:ext uri="{BB962C8B-B14F-4D97-AF65-F5344CB8AC3E}">
        <p14:creationId xmlns:p14="http://schemas.microsoft.com/office/powerpoint/2010/main" val="37602231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svg"/><Relationship Id="rId5" Type="http://schemas.openxmlformats.org/officeDocument/2006/relationships/image" Target="../media/image3.png"/><Relationship Id="rId10" Type="http://schemas.openxmlformats.org/officeDocument/2006/relationships/image" Target="../media/image8.jpeg"/><Relationship Id="rId4" Type="http://schemas.openxmlformats.org/officeDocument/2006/relationships/image" Target="../media/image2.png"/><Relationship Id="rId9" Type="http://schemas.openxmlformats.org/officeDocument/2006/relationships/image" Target="../media/image7.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9" name="Picture 68" descr="A diagram of a number of objects&#10;&#10;Description automatically generated">
            <a:extLst>
              <a:ext uri="{FF2B5EF4-FFF2-40B4-BE49-F238E27FC236}">
                <a16:creationId xmlns:a16="http://schemas.microsoft.com/office/drawing/2014/main" id="{6D85E9C9-F095-394A-4E84-E52E0FFC494C}"/>
              </a:ext>
            </a:extLst>
          </p:cNvPr>
          <p:cNvPicPr>
            <a:picLocks noChangeAspect="1"/>
          </p:cNvPicPr>
          <p:nvPr/>
        </p:nvPicPr>
        <p:blipFill>
          <a:blip r:embed="rId3"/>
          <a:stretch>
            <a:fillRect/>
          </a:stretch>
        </p:blipFill>
        <p:spPr>
          <a:xfrm>
            <a:off x="4944055" y="3501139"/>
            <a:ext cx="2087656" cy="3340250"/>
          </a:xfrm>
          <a:prstGeom prst="rect">
            <a:avLst/>
          </a:prstGeom>
        </p:spPr>
      </p:pic>
      <p:pic>
        <p:nvPicPr>
          <p:cNvPr id="12" name="Picture 11">
            <a:extLst>
              <a:ext uri="{FF2B5EF4-FFF2-40B4-BE49-F238E27FC236}">
                <a16:creationId xmlns:a16="http://schemas.microsoft.com/office/drawing/2014/main" id="{BDABBAE0-EECE-C438-7E77-4EB8C183E68E}"/>
              </a:ext>
            </a:extLst>
          </p:cNvPr>
          <p:cNvPicPr>
            <a:picLocks noChangeAspect="1"/>
          </p:cNvPicPr>
          <p:nvPr/>
        </p:nvPicPr>
        <p:blipFill rotWithShape="1">
          <a:blip r:embed="rId4"/>
          <a:srcRect l="15821" t="18837" r="12054"/>
          <a:stretch/>
        </p:blipFill>
        <p:spPr>
          <a:xfrm>
            <a:off x="292100" y="1867242"/>
            <a:ext cx="4330700" cy="4988165"/>
          </a:xfrm>
          <a:prstGeom prst="rect">
            <a:avLst/>
          </a:prstGeom>
        </p:spPr>
      </p:pic>
      <p:sp>
        <p:nvSpPr>
          <p:cNvPr id="15" name="TextBox 14">
            <a:extLst>
              <a:ext uri="{FF2B5EF4-FFF2-40B4-BE49-F238E27FC236}">
                <a16:creationId xmlns:a16="http://schemas.microsoft.com/office/drawing/2014/main" id="{AC86E335-8688-1DCD-D934-B86E87BBAD43}"/>
              </a:ext>
            </a:extLst>
          </p:cNvPr>
          <p:cNvSpPr txBox="1"/>
          <p:nvPr/>
        </p:nvSpPr>
        <p:spPr>
          <a:xfrm>
            <a:off x="1937126" y="1702784"/>
            <a:ext cx="1449436" cy="307777"/>
          </a:xfrm>
          <a:prstGeom prst="rect">
            <a:avLst/>
          </a:prstGeom>
          <a:noFill/>
        </p:spPr>
        <p:txBody>
          <a:bodyPr wrap="none" rtlCol="0">
            <a:spAutoFit/>
          </a:bodyPr>
          <a:lstStyle/>
          <a:p>
            <a:pPr algn="ctr"/>
            <a:r>
              <a:rPr lang="en-US" sz="1400" dirty="0">
                <a:latin typeface="Arial" panose="020B0604020202020204" pitchFamily="34" charset="0"/>
                <a:cs typeface="Arial" panose="020B0604020202020204" pitchFamily="34" charset="0"/>
              </a:rPr>
              <a:t>Axis 2 (20.40%)</a:t>
            </a:r>
          </a:p>
        </p:txBody>
      </p:sp>
      <p:sp>
        <p:nvSpPr>
          <p:cNvPr id="16" name="TextBox 15">
            <a:extLst>
              <a:ext uri="{FF2B5EF4-FFF2-40B4-BE49-F238E27FC236}">
                <a16:creationId xmlns:a16="http://schemas.microsoft.com/office/drawing/2014/main" id="{9E07110B-2D53-3B48-1BEA-CF96F6A83610}"/>
              </a:ext>
            </a:extLst>
          </p:cNvPr>
          <p:cNvSpPr txBox="1"/>
          <p:nvPr/>
        </p:nvSpPr>
        <p:spPr>
          <a:xfrm>
            <a:off x="3625244" y="4812016"/>
            <a:ext cx="1257299" cy="523220"/>
          </a:xfrm>
          <a:prstGeom prst="rect">
            <a:avLst/>
          </a:prstGeom>
          <a:noFill/>
        </p:spPr>
        <p:txBody>
          <a:bodyPr wrap="square" rtlCol="0">
            <a:spAutoFit/>
          </a:bodyPr>
          <a:lstStyle/>
          <a:p>
            <a:pPr algn="ctr"/>
            <a:r>
              <a:rPr lang="en-US" sz="1400" dirty="0">
                <a:latin typeface="Arial" panose="020B0604020202020204" pitchFamily="34" charset="0"/>
                <a:cs typeface="Arial" panose="020B0604020202020204" pitchFamily="34" charset="0"/>
              </a:rPr>
              <a:t>Axis 1 (78.22%)</a:t>
            </a:r>
          </a:p>
        </p:txBody>
      </p:sp>
      <p:sp>
        <p:nvSpPr>
          <p:cNvPr id="17" name="TextBox 16">
            <a:extLst>
              <a:ext uri="{FF2B5EF4-FFF2-40B4-BE49-F238E27FC236}">
                <a16:creationId xmlns:a16="http://schemas.microsoft.com/office/drawing/2014/main" id="{DA241EE4-FC53-089D-DE4A-AF1FA8E2A7F7}"/>
              </a:ext>
            </a:extLst>
          </p:cNvPr>
          <p:cNvSpPr txBox="1"/>
          <p:nvPr/>
        </p:nvSpPr>
        <p:spPr>
          <a:xfrm>
            <a:off x="-166761" y="6108929"/>
            <a:ext cx="1233561" cy="523220"/>
          </a:xfrm>
          <a:prstGeom prst="rect">
            <a:avLst/>
          </a:prstGeom>
          <a:noFill/>
        </p:spPr>
        <p:txBody>
          <a:bodyPr wrap="square" rtlCol="0">
            <a:spAutoFit/>
          </a:bodyPr>
          <a:lstStyle/>
          <a:p>
            <a:pPr algn="ctr"/>
            <a:r>
              <a:rPr lang="en-US" sz="1400" dirty="0">
                <a:latin typeface="Arial" panose="020B0604020202020204" pitchFamily="34" charset="0"/>
                <a:cs typeface="Arial" panose="020B0604020202020204" pitchFamily="34" charset="0"/>
              </a:rPr>
              <a:t>Axis 3 (1.38%)</a:t>
            </a:r>
          </a:p>
        </p:txBody>
      </p:sp>
      <p:sp>
        <p:nvSpPr>
          <p:cNvPr id="18" name="TextBox 17">
            <a:extLst>
              <a:ext uri="{FF2B5EF4-FFF2-40B4-BE49-F238E27FC236}">
                <a16:creationId xmlns:a16="http://schemas.microsoft.com/office/drawing/2014/main" id="{210A6FDF-F41D-1A7A-837E-D2F6A6A0BE0A}"/>
              </a:ext>
            </a:extLst>
          </p:cNvPr>
          <p:cNvSpPr txBox="1"/>
          <p:nvPr/>
        </p:nvSpPr>
        <p:spPr>
          <a:xfrm>
            <a:off x="105061" y="1180634"/>
            <a:ext cx="4330700" cy="523220"/>
          </a:xfrm>
          <a:prstGeom prst="rect">
            <a:avLst/>
          </a:prstGeom>
          <a:noFill/>
        </p:spPr>
        <p:txBody>
          <a:bodyPr wrap="square" rtlCol="0">
            <a:spAutoFit/>
          </a:bodyPr>
          <a:lstStyle/>
          <a:p>
            <a:pPr algn="ctr"/>
            <a:r>
              <a:rPr lang="en-US" sz="1400" b="1" dirty="0">
                <a:latin typeface="Arial" panose="020B0604020202020204" pitchFamily="34" charset="0"/>
                <a:cs typeface="Arial" panose="020B0604020202020204" pitchFamily="34" charset="0"/>
              </a:rPr>
              <a:t>TCGA Harvard Medical School – Primary Tumors</a:t>
            </a:r>
          </a:p>
          <a:p>
            <a:pPr algn="ctr"/>
            <a:r>
              <a:rPr lang="en-US" sz="1400" dirty="0">
                <a:latin typeface="Arial" panose="020B0604020202020204" pitchFamily="34" charset="0"/>
                <a:cs typeface="Arial" panose="020B0604020202020204" pitchFamily="34" charset="0"/>
              </a:rPr>
              <a:t>PERMANOVA</a:t>
            </a:r>
            <a:r>
              <a:rPr lang="en-US" sz="1400" b="1"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F=41.3, R</a:t>
            </a:r>
            <a:r>
              <a:rPr lang="en-US" sz="1400" baseline="30000" dirty="0">
                <a:latin typeface="Arial" panose="020B0604020202020204" pitchFamily="34" charset="0"/>
                <a:cs typeface="Arial" panose="020B0604020202020204" pitchFamily="34" charset="0"/>
              </a:rPr>
              <a:t>2</a:t>
            </a:r>
            <a:r>
              <a:rPr lang="en-US" sz="1400" dirty="0">
                <a:latin typeface="Arial" panose="020B0604020202020204" pitchFamily="34" charset="0"/>
                <a:cs typeface="Arial" panose="020B0604020202020204" pitchFamily="34" charset="0"/>
              </a:rPr>
              <a:t>=0.40, p=0.001</a:t>
            </a:r>
          </a:p>
        </p:txBody>
      </p:sp>
      <p:pic>
        <p:nvPicPr>
          <p:cNvPr id="20" name="Graphic 19">
            <a:extLst>
              <a:ext uri="{FF2B5EF4-FFF2-40B4-BE49-F238E27FC236}">
                <a16:creationId xmlns:a16="http://schemas.microsoft.com/office/drawing/2014/main" id="{4F6D4EE5-D32F-60E2-26B7-20C453708ACC}"/>
              </a:ext>
            </a:extLst>
          </p:cNvPr>
          <p:cNvPicPr>
            <a:picLocks noChangeAspect="1"/>
          </p:cNvPicPr>
          <p:nvPr/>
        </p:nvPicPr>
        <p:blipFill rotWithShape="1">
          <a:blip r:embed="rId5">
            <a:extLst>
              <a:ext uri="{96DAC541-7B7A-43D3-8B79-37D633B846F1}">
                <asvg:svgBlip xmlns:asvg="http://schemas.microsoft.com/office/drawing/2016/SVG/main" r:embed="rId6"/>
              </a:ext>
            </a:extLst>
          </a:blip>
          <a:srcRect r="43765"/>
          <a:stretch/>
        </p:blipFill>
        <p:spPr>
          <a:xfrm>
            <a:off x="1057582" y="5621213"/>
            <a:ext cx="1246586" cy="1135739"/>
          </a:xfrm>
          <a:prstGeom prst="rect">
            <a:avLst/>
          </a:prstGeom>
        </p:spPr>
      </p:pic>
      <p:graphicFrame>
        <p:nvGraphicFramePr>
          <p:cNvPr id="21" name="Table 21">
            <a:extLst>
              <a:ext uri="{FF2B5EF4-FFF2-40B4-BE49-F238E27FC236}">
                <a16:creationId xmlns:a16="http://schemas.microsoft.com/office/drawing/2014/main" id="{66AB1E25-2EBF-5A88-6032-F7912F3E2724}"/>
              </a:ext>
            </a:extLst>
          </p:cNvPr>
          <p:cNvGraphicFramePr>
            <a:graphicFrameLocks noGrp="1"/>
          </p:cNvGraphicFramePr>
          <p:nvPr>
            <p:extLst>
              <p:ext uri="{D42A27DB-BD31-4B8C-83A1-F6EECF244321}">
                <p14:modId xmlns:p14="http://schemas.microsoft.com/office/powerpoint/2010/main" val="1051662198"/>
              </p:ext>
            </p:extLst>
          </p:nvPr>
        </p:nvGraphicFramePr>
        <p:xfrm>
          <a:off x="8120519" y="5287426"/>
          <a:ext cx="1674738" cy="1485339"/>
        </p:xfrm>
        <a:graphic>
          <a:graphicData uri="http://schemas.openxmlformats.org/drawingml/2006/table">
            <a:tbl>
              <a:tblPr>
                <a:tableStyleId>{5C22544A-7EE6-4342-B048-85BDC9FD1C3A}</a:tableStyleId>
              </a:tblPr>
              <a:tblGrid>
                <a:gridCol w="558246">
                  <a:extLst>
                    <a:ext uri="{9D8B030D-6E8A-4147-A177-3AD203B41FA5}">
                      <a16:colId xmlns:a16="http://schemas.microsoft.com/office/drawing/2014/main" val="1716346071"/>
                    </a:ext>
                  </a:extLst>
                </a:gridCol>
                <a:gridCol w="558246">
                  <a:extLst>
                    <a:ext uri="{9D8B030D-6E8A-4147-A177-3AD203B41FA5}">
                      <a16:colId xmlns:a16="http://schemas.microsoft.com/office/drawing/2014/main" val="552627190"/>
                    </a:ext>
                  </a:extLst>
                </a:gridCol>
                <a:gridCol w="558246">
                  <a:extLst>
                    <a:ext uri="{9D8B030D-6E8A-4147-A177-3AD203B41FA5}">
                      <a16:colId xmlns:a16="http://schemas.microsoft.com/office/drawing/2014/main" val="2034612579"/>
                    </a:ext>
                  </a:extLst>
                </a:gridCol>
              </a:tblGrid>
              <a:tr h="495113">
                <a:tc>
                  <a:txBody>
                    <a:bodyPr/>
                    <a:lstStyle/>
                    <a:p>
                      <a:pPr algn="ctr"/>
                      <a:r>
                        <a:rPr lang="en-US" dirty="0"/>
                        <a:t>48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r>
                        <a:rPr lang="en-US" dirty="0"/>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90065465"/>
                  </a:ext>
                </a:extLst>
              </a:tr>
              <a:tr h="495113">
                <a:tc>
                  <a:txBody>
                    <a:bodyPr/>
                    <a:lstStyle/>
                    <a:p>
                      <a:pPr algn="ctr"/>
                      <a:r>
                        <a:rPr lang="en-US" dirty="0"/>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t>19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r>
                        <a:rPr lang="en-US" dirty="0"/>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11604843"/>
                  </a:ext>
                </a:extLst>
              </a:tr>
              <a:tr h="495113">
                <a:tc>
                  <a:txBody>
                    <a:bodyPr/>
                    <a:lstStyle/>
                    <a:p>
                      <a:pPr algn="ctr"/>
                      <a:r>
                        <a:rPr lang="en-US" dirty="0"/>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t>83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3611306515"/>
                  </a:ext>
                </a:extLst>
              </a:tr>
            </a:tbl>
          </a:graphicData>
        </a:graphic>
      </p:graphicFrame>
      <p:sp>
        <p:nvSpPr>
          <p:cNvPr id="24" name="TextBox 23">
            <a:extLst>
              <a:ext uri="{FF2B5EF4-FFF2-40B4-BE49-F238E27FC236}">
                <a16:creationId xmlns:a16="http://schemas.microsoft.com/office/drawing/2014/main" id="{F0500FD1-B5C8-86AB-E9F2-F601F5C60E96}"/>
              </a:ext>
            </a:extLst>
          </p:cNvPr>
          <p:cNvSpPr txBox="1"/>
          <p:nvPr/>
        </p:nvSpPr>
        <p:spPr>
          <a:xfrm rot="19840615">
            <a:off x="8139624" y="4895691"/>
            <a:ext cx="793749" cy="307777"/>
          </a:xfrm>
          <a:prstGeom prst="rect">
            <a:avLst/>
          </a:prstGeom>
          <a:noFill/>
        </p:spPr>
        <p:txBody>
          <a:bodyPr wrap="square" rtlCol="0">
            <a:spAutoFit/>
          </a:bodyPr>
          <a:lstStyle/>
          <a:p>
            <a:pPr algn="ctr"/>
            <a:r>
              <a:rPr lang="en-US" sz="1400" dirty="0">
                <a:latin typeface="Arial" panose="020B0604020202020204" pitchFamily="34" charset="0"/>
                <a:cs typeface="Arial" panose="020B0604020202020204" pitchFamily="34" charset="0"/>
              </a:rPr>
              <a:t>BLCA</a:t>
            </a:r>
          </a:p>
        </p:txBody>
      </p:sp>
      <p:sp>
        <p:nvSpPr>
          <p:cNvPr id="25" name="TextBox 24">
            <a:extLst>
              <a:ext uri="{FF2B5EF4-FFF2-40B4-BE49-F238E27FC236}">
                <a16:creationId xmlns:a16="http://schemas.microsoft.com/office/drawing/2014/main" id="{9F566C74-598E-C60B-29C4-9559525BF720}"/>
              </a:ext>
            </a:extLst>
          </p:cNvPr>
          <p:cNvSpPr txBox="1"/>
          <p:nvPr/>
        </p:nvSpPr>
        <p:spPr>
          <a:xfrm rot="19840615">
            <a:off x="8659110" y="4850347"/>
            <a:ext cx="793749" cy="307777"/>
          </a:xfrm>
          <a:prstGeom prst="rect">
            <a:avLst/>
          </a:prstGeom>
          <a:noFill/>
        </p:spPr>
        <p:txBody>
          <a:bodyPr wrap="square" rtlCol="0">
            <a:spAutoFit/>
          </a:bodyPr>
          <a:lstStyle/>
          <a:p>
            <a:pPr algn="ctr"/>
            <a:r>
              <a:rPr lang="en-US" sz="1400" dirty="0">
                <a:latin typeface="Arial" panose="020B0604020202020204" pitchFamily="34" charset="0"/>
                <a:cs typeface="Arial" panose="020B0604020202020204" pitchFamily="34" charset="0"/>
              </a:rPr>
              <a:t>BRCA</a:t>
            </a:r>
          </a:p>
        </p:txBody>
      </p:sp>
      <p:sp>
        <p:nvSpPr>
          <p:cNvPr id="26" name="TextBox 25">
            <a:extLst>
              <a:ext uri="{FF2B5EF4-FFF2-40B4-BE49-F238E27FC236}">
                <a16:creationId xmlns:a16="http://schemas.microsoft.com/office/drawing/2014/main" id="{9602FCF8-8D68-D541-1F37-30319295598C}"/>
              </a:ext>
            </a:extLst>
          </p:cNvPr>
          <p:cNvSpPr txBox="1"/>
          <p:nvPr/>
        </p:nvSpPr>
        <p:spPr>
          <a:xfrm rot="19840615">
            <a:off x="9135936" y="4850347"/>
            <a:ext cx="793749" cy="307777"/>
          </a:xfrm>
          <a:prstGeom prst="rect">
            <a:avLst/>
          </a:prstGeom>
          <a:noFill/>
        </p:spPr>
        <p:txBody>
          <a:bodyPr wrap="square" rtlCol="0">
            <a:spAutoFit/>
          </a:bodyPr>
          <a:lstStyle/>
          <a:p>
            <a:pPr algn="ctr"/>
            <a:r>
              <a:rPr lang="en-US" sz="1400" dirty="0">
                <a:latin typeface="Arial" panose="020B0604020202020204" pitchFamily="34" charset="0"/>
                <a:cs typeface="Arial" panose="020B0604020202020204" pitchFamily="34" charset="0"/>
              </a:rPr>
              <a:t>HNSC</a:t>
            </a:r>
          </a:p>
        </p:txBody>
      </p:sp>
      <p:sp>
        <p:nvSpPr>
          <p:cNvPr id="27" name="TextBox 26">
            <a:extLst>
              <a:ext uri="{FF2B5EF4-FFF2-40B4-BE49-F238E27FC236}">
                <a16:creationId xmlns:a16="http://schemas.microsoft.com/office/drawing/2014/main" id="{1D507D74-556C-8E89-E50E-8B9DEF239F8F}"/>
              </a:ext>
            </a:extLst>
          </p:cNvPr>
          <p:cNvSpPr txBox="1"/>
          <p:nvPr/>
        </p:nvSpPr>
        <p:spPr>
          <a:xfrm>
            <a:off x="7339333" y="5423458"/>
            <a:ext cx="793749" cy="307777"/>
          </a:xfrm>
          <a:prstGeom prst="rect">
            <a:avLst/>
          </a:prstGeom>
          <a:noFill/>
        </p:spPr>
        <p:txBody>
          <a:bodyPr wrap="square" rtlCol="0">
            <a:spAutoFit/>
          </a:bodyPr>
          <a:lstStyle/>
          <a:p>
            <a:pPr algn="r"/>
            <a:r>
              <a:rPr lang="en-US" sz="1400" dirty="0">
                <a:latin typeface="Arial" panose="020B0604020202020204" pitchFamily="34" charset="0"/>
                <a:cs typeface="Arial" panose="020B0604020202020204" pitchFamily="34" charset="0"/>
              </a:rPr>
              <a:t>BLCA</a:t>
            </a:r>
          </a:p>
        </p:txBody>
      </p:sp>
      <p:sp>
        <p:nvSpPr>
          <p:cNvPr id="28" name="TextBox 27">
            <a:extLst>
              <a:ext uri="{FF2B5EF4-FFF2-40B4-BE49-F238E27FC236}">
                <a16:creationId xmlns:a16="http://schemas.microsoft.com/office/drawing/2014/main" id="{1D593357-1D6D-2BBB-7A98-4EA5FF55DF2D}"/>
              </a:ext>
            </a:extLst>
          </p:cNvPr>
          <p:cNvSpPr txBox="1"/>
          <p:nvPr/>
        </p:nvSpPr>
        <p:spPr>
          <a:xfrm>
            <a:off x="7339333" y="5897021"/>
            <a:ext cx="793749" cy="307777"/>
          </a:xfrm>
          <a:prstGeom prst="rect">
            <a:avLst/>
          </a:prstGeom>
          <a:noFill/>
        </p:spPr>
        <p:txBody>
          <a:bodyPr wrap="square" rtlCol="0">
            <a:spAutoFit/>
          </a:bodyPr>
          <a:lstStyle/>
          <a:p>
            <a:pPr algn="r"/>
            <a:r>
              <a:rPr lang="en-US" sz="1400" dirty="0">
                <a:latin typeface="Arial" panose="020B0604020202020204" pitchFamily="34" charset="0"/>
                <a:cs typeface="Arial" panose="020B0604020202020204" pitchFamily="34" charset="0"/>
              </a:rPr>
              <a:t>BRCA</a:t>
            </a:r>
          </a:p>
        </p:txBody>
      </p:sp>
      <p:sp>
        <p:nvSpPr>
          <p:cNvPr id="29" name="TextBox 28">
            <a:extLst>
              <a:ext uri="{FF2B5EF4-FFF2-40B4-BE49-F238E27FC236}">
                <a16:creationId xmlns:a16="http://schemas.microsoft.com/office/drawing/2014/main" id="{8C6F0E95-CFA5-5043-FC65-6CE58ED112C8}"/>
              </a:ext>
            </a:extLst>
          </p:cNvPr>
          <p:cNvSpPr txBox="1"/>
          <p:nvPr/>
        </p:nvSpPr>
        <p:spPr>
          <a:xfrm>
            <a:off x="7339333" y="6370584"/>
            <a:ext cx="793749" cy="307777"/>
          </a:xfrm>
          <a:prstGeom prst="rect">
            <a:avLst/>
          </a:prstGeom>
          <a:noFill/>
        </p:spPr>
        <p:txBody>
          <a:bodyPr wrap="square" rtlCol="0">
            <a:spAutoFit/>
          </a:bodyPr>
          <a:lstStyle/>
          <a:p>
            <a:pPr algn="r"/>
            <a:r>
              <a:rPr lang="en-US" sz="1400" dirty="0">
                <a:latin typeface="Arial" panose="020B0604020202020204" pitchFamily="34" charset="0"/>
                <a:cs typeface="Arial" panose="020B0604020202020204" pitchFamily="34" charset="0"/>
              </a:rPr>
              <a:t>HNSC</a:t>
            </a:r>
          </a:p>
        </p:txBody>
      </p:sp>
      <p:sp>
        <p:nvSpPr>
          <p:cNvPr id="30" name="TextBox 29">
            <a:extLst>
              <a:ext uri="{FF2B5EF4-FFF2-40B4-BE49-F238E27FC236}">
                <a16:creationId xmlns:a16="http://schemas.microsoft.com/office/drawing/2014/main" id="{3031494B-4A30-47DF-0D93-E1CD967EFB30}"/>
              </a:ext>
            </a:extLst>
          </p:cNvPr>
          <p:cNvSpPr txBox="1"/>
          <p:nvPr/>
        </p:nvSpPr>
        <p:spPr>
          <a:xfrm>
            <a:off x="8272023" y="4557859"/>
            <a:ext cx="1220709" cy="307777"/>
          </a:xfrm>
          <a:prstGeom prst="rect">
            <a:avLst/>
          </a:prstGeom>
          <a:noFill/>
        </p:spPr>
        <p:txBody>
          <a:bodyPr wrap="square" rtlCol="0">
            <a:spAutoFit/>
          </a:bodyPr>
          <a:lstStyle/>
          <a:p>
            <a:pPr algn="ctr"/>
            <a:r>
              <a:rPr lang="en-US" sz="1400" b="1" dirty="0">
                <a:latin typeface="Arial" panose="020B0604020202020204" pitchFamily="34" charset="0"/>
                <a:cs typeface="Arial" panose="020B0604020202020204" pitchFamily="34" charset="0"/>
              </a:rPr>
              <a:t>Reference</a:t>
            </a:r>
          </a:p>
        </p:txBody>
      </p:sp>
      <p:sp>
        <p:nvSpPr>
          <p:cNvPr id="31" name="TextBox 30">
            <a:extLst>
              <a:ext uri="{FF2B5EF4-FFF2-40B4-BE49-F238E27FC236}">
                <a16:creationId xmlns:a16="http://schemas.microsoft.com/office/drawing/2014/main" id="{D3DAD07C-FDB7-06C4-5C58-87212F5D2CA5}"/>
              </a:ext>
            </a:extLst>
          </p:cNvPr>
          <p:cNvSpPr txBox="1"/>
          <p:nvPr/>
        </p:nvSpPr>
        <p:spPr>
          <a:xfrm rot="16200000">
            <a:off x="6794858" y="5897020"/>
            <a:ext cx="1220709" cy="307777"/>
          </a:xfrm>
          <a:prstGeom prst="rect">
            <a:avLst/>
          </a:prstGeom>
          <a:noFill/>
        </p:spPr>
        <p:txBody>
          <a:bodyPr wrap="square" rtlCol="0">
            <a:spAutoFit/>
          </a:bodyPr>
          <a:lstStyle/>
          <a:p>
            <a:pPr algn="ctr"/>
            <a:r>
              <a:rPr lang="en-US" sz="1400" b="1" dirty="0">
                <a:latin typeface="Arial" panose="020B0604020202020204" pitchFamily="34" charset="0"/>
                <a:cs typeface="Arial" panose="020B0604020202020204" pitchFamily="34" charset="0"/>
              </a:rPr>
              <a:t>Predicted</a:t>
            </a:r>
          </a:p>
        </p:txBody>
      </p:sp>
      <p:sp>
        <p:nvSpPr>
          <p:cNvPr id="32" name="TextBox 31">
            <a:extLst>
              <a:ext uri="{FF2B5EF4-FFF2-40B4-BE49-F238E27FC236}">
                <a16:creationId xmlns:a16="http://schemas.microsoft.com/office/drawing/2014/main" id="{433C87D2-0A20-03EA-0009-BFC1F349586E}"/>
              </a:ext>
            </a:extLst>
          </p:cNvPr>
          <p:cNvSpPr txBox="1"/>
          <p:nvPr/>
        </p:nvSpPr>
        <p:spPr>
          <a:xfrm>
            <a:off x="12132" y="1519991"/>
            <a:ext cx="556635" cy="400110"/>
          </a:xfrm>
          <a:prstGeom prst="rect">
            <a:avLst/>
          </a:prstGeom>
          <a:noFill/>
        </p:spPr>
        <p:txBody>
          <a:bodyPr wrap="square" rtlCol="0">
            <a:spAutoFit/>
          </a:bodyPr>
          <a:lstStyle/>
          <a:p>
            <a:pPr algn="ctr"/>
            <a:r>
              <a:rPr lang="en-US" sz="2000" b="1" dirty="0">
                <a:latin typeface="Arial" panose="020B0604020202020204" pitchFamily="34" charset="0"/>
                <a:cs typeface="Arial" panose="020B0604020202020204" pitchFamily="34" charset="0"/>
              </a:rPr>
              <a:t>B</a:t>
            </a:r>
            <a:endParaRPr lang="en-US" sz="2000" dirty="0">
              <a:latin typeface="Arial" panose="020B0604020202020204" pitchFamily="34" charset="0"/>
              <a:cs typeface="Arial" panose="020B0604020202020204" pitchFamily="34" charset="0"/>
            </a:endParaRPr>
          </a:p>
        </p:txBody>
      </p:sp>
      <p:sp>
        <p:nvSpPr>
          <p:cNvPr id="33" name="TextBox 32">
            <a:extLst>
              <a:ext uri="{FF2B5EF4-FFF2-40B4-BE49-F238E27FC236}">
                <a16:creationId xmlns:a16="http://schemas.microsoft.com/office/drawing/2014/main" id="{30E12F59-4657-FF1A-286A-2D48970DE20B}"/>
              </a:ext>
            </a:extLst>
          </p:cNvPr>
          <p:cNvSpPr txBox="1"/>
          <p:nvPr/>
        </p:nvSpPr>
        <p:spPr>
          <a:xfrm>
            <a:off x="4573232" y="35410"/>
            <a:ext cx="556635" cy="400110"/>
          </a:xfrm>
          <a:prstGeom prst="rect">
            <a:avLst/>
          </a:prstGeom>
          <a:noFill/>
        </p:spPr>
        <p:txBody>
          <a:bodyPr wrap="square" rtlCol="0">
            <a:spAutoFit/>
          </a:bodyPr>
          <a:lstStyle/>
          <a:p>
            <a:pPr algn="ctr"/>
            <a:r>
              <a:rPr lang="en-US" sz="2000" b="1" dirty="0">
                <a:latin typeface="Arial" panose="020B0604020202020204" pitchFamily="34" charset="0"/>
                <a:cs typeface="Arial" panose="020B0604020202020204" pitchFamily="34" charset="0"/>
              </a:rPr>
              <a:t>C</a:t>
            </a:r>
            <a:endParaRPr lang="en-US" sz="2000" dirty="0">
              <a:latin typeface="Arial" panose="020B0604020202020204" pitchFamily="34" charset="0"/>
              <a:cs typeface="Arial" panose="020B0604020202020204" pitchFamily="34" charset="0"/>
            </a:endParaRPr>
          </a:p>
        </p:txBody>
      </p:sp>
      <p:sp>
        <p:nvSpPr>
          <p:cNvPr id="34" name="TextBox 33">
            <a:extLst>
              <a:ext uri="{FF2B5EF4-FFF2-40B4-BE49-F238E27FC236}">
                <a16:creationId xmlns:a16="http://schemas.microsoft.com/office/drawing/2014/main" id="{309542AA-9CC3-3AE6-DF56-E56F61F610EB}"/>
              </a:ext>
            </a:extLst>
          </p:cNvPr>
          <p:cNvSpPr txBox="1"/>
          <p:nvPr/>
        </p:nvSpPr>
        <p:spPr>
          <a:xfrm>
            <a:off x="7434672" y="4773889"/>
            <a:ext cx="556635" cy="400110"/>
          </a:xfrm>
          <a:prstGeom prst="rect">
            <a:avLst/>
          </a:prstGeom>
          <a:noFill/>
        </p:spPr>
        <p:txBody>
          <a:bodyPr wrap="square" rtlCol="0">
            <a:spAutoFit/>
          </a:bodyPr>
          <a:lstStyle/>
          <a:p>
            <a:pPr algn="ctr"/>
            <a:r>
              <a:rPr lang="en-US" sz="2000" b="1" dirty="0">
                <a:latin typeface="Arial" panose="020B0604020202020204" pitchFamily="34" charset="0"/>
                <a:cs typeface="Arial" panose="020B0604020202020204" pitchFamily="34" charset="0"/>
              </a:rPr>
              <a:t>F</a:t>
            </a:r>
            <a:endParaRPr lang="en-US" sz="2000" dirty="0">
              <a:latin typeface="Arial" panose="020B0604020202020204" pitchFamily="34" charset="0"/>
              <a:cs typeface="Arial" panose="020B0604020202020204" pitchFamily="34" charset="0"/>
            </a:endParaRPr>
          </a:p>
        </p:txBody>
      </p:sp>
      <p:pic>
        <p:nvPicPr>
          <p:cNvPr id="36" name="Picture 35">
            <a:extLst>
              <a:ext uri="{FF2B5EF4-FFF2-40B4-BE49-F238E27FC236}">
                <a16:creationId xmlns:a16="http://schemas.microsoft.com/office/drawing/2014/main" id="{970C4BC0-1CD1-538C-BA43-036D415E04A3}"/>
              </a:ext>
            </a:extLst>
          </p:cNvPr>
          <p:cNvPicPr>
            <a:picLocks noChangeAspect="1"/>
          </p:cNvPicPr>
          <p:nvPr/>
        </p:nvPicPr>
        <p:blipFill>
          <a:blip r:embed="rId7"/>
          <a:stretch>
            <a:fillRect/>
          </a:stretch>
        </p:blipFill>
        <p:spPr>
          <a:xfrm>
            <a:off x="8212757" y="629186"/>
            <a:ext cx="3796375" cy="3502225"/>
          </a:xfrm>
          <a:prstGeom prst="rect">
            <a:avLst/>
          </a:prstGeom>
        </p:spPr>
      </p:pic>
      <p:sp>
        <p:nvSpPr>
          <p:cNvPr id="37" name="TextBox 36">
            <a:extLst>
              <a:ext uri="{FF2B5EF4-FFF2-40B4-BE49-F238E27FC236}">
                <a16:creationId xmlns:a16="http://schemas.microsoft.com/office/drawing/2014/main" id="{4CCD06E0-9FEF-CB94-E7FE-231D2ED5012F}"/>
              </a:ext>
            </a:extLst>
          </p:cNvPr>
          <p:cNvSpPr txBox="1"/>
          <p:nvPr/>
        </p:nvSpPr>
        <p:spPr>
          <a:xfrm>
            <a:off x="7570447" y="-21428"/>
            <a:ext cx="4330700" cy="523220"/>
          </a:xfrm>
          <a:prstGeom prst="rect">
            <a:avLst/>
          </a:prstGeom>
          <a:noFill/>
        </p:spPr>
        <p:txBody>
          <a:bodyPr wrap="square" rtlCol="0">
            <a:spAutoFit/>
          </a:bodyPr>
          <a:lstStyle/>
          <a:p>
            <a:pPr algn="ctr"/>
            <a:r>
              <a:rPr lang="en-US" sz="1400" b="1" dirty="0">
                <a:latin typeface="Arial" panose="020B0604020202020204" pitchFamily="34" charset="0"/>
                <a:cs typeface="Arial" panose="020B0604020202020204" pitchFamily="34" charset="0"/>
              </a:rPr>
              <a:t>TCGA Harvard Medical School – </a:t>
            </a:r>
            <a:r>
              <a:rPr lang="en-US" sz="1400" b="1" dirty="0">
                <a:solidFill>
                  <a:srgbClr val="C00000"/>
                </a:solidFill>
                <a:latin typeface="Arial" panose="020B0604020202020204" pitchFamily="34" charset="0"/>
                <a:cs typeface="Arial" panose="020B0604020202020204" pitchFamily="34" charset="0"/>
              </a:rPr>
              <a:t>Blood</a:t>
            </a:r>
            <a:r>
              <a:rPr lang="en-US" sz="1400" b="1" dirty="0">
                <a:latin typeface="Arial" panose="020B0604020202020204" pitchFamily="34" charset="0"/>
                <a:cs typeface="Arial" panose="020B0604020202020204" pitchFamily="34" charset="0"/>
              </a:rPr>
              <a:t> Samples</a:t>
            </a:r>
          </a:p>
          <a:p>
            <a:pPr algn="ctr"/>
            <a:r>
              <a:rPr lang="en-US" sz="1400" dirty="0">
                <a:latin typeface="Arial" panose="020B0604020202020204" pitchFamily="34" charset="0"/>
                <a:cs typeface="Arial" panose="020B0604020202020204" pitchFamily="34" charset="0"/>
              </a:rPr>
              <a:t>PERMANOVA</a:t>
            </a:r>
            <a:r>
              <a:rPr lang="en-US" sz="1400" b="1"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F=24.1, R</a:t>
            </a:r>
            <a:r>
              <a:rPr lang="en-US" sz="1400" baseline="30000" dirty="0">
                <a:latin typeface="Arial" panose="020B0604020202020204" pitchFamily="34" charset="0"/>
                <a:cs typeface="Arial" panose="020B0604020202020204" pitchFamily="34" charset="0"/>
              </a:rPr>
              <a:t>2</a:t>
            </a:r>
            <a:r>
              <a:rPr lang="en-US" sz="1400" dirty="0">
                <a:latin typeface="Arial" panose="020B0604020202020204" pitchFamily="34" charset="0"/>
                <a:cs typeface="Arial" panose="020B0604020202020204" pitchFamily="34" charset="0"/>
              </a:rPr>
              <a:t>=0.25, p=0.001</a:t>
            </a:r>
          </a:p>
        </p:txBody>
      </p:sp>
      <p:sp>
        <p:nvSpPr>
          <p:cNvPr id="38" name="TextBox 37">
            <a:extLst>
              <a:ext uri="{FF2B5EF4-FFF2-40B4-BE49-F238E27FC236}">
                <a16:creationId xmlns:a16="http://schemas.microsoft.com/office/drawing/2014/main" id="{DFE9CF86-8B61-00FE-68F9-1DDA81B6AF2B}"/>
              </a:ext>
            </a:extLst>
          </p:cNvPr>
          <p:cNvSpPr txBox="1"/>
          <p:nvPr/>
        </p:nvSpPr>
        <p:spPr>
          <a:xfrm>
            <a:off x="7799796" y="547136"/>
            <a:ext cx="1449436" cy="307777"/>
          </a:xfrm>
          <a:prstGeom prst="rect">
            <a:avLst/>
          </a:prstGeom>
          <a:noFill/>
        </p:spPr>
        <p:txBody>
          <a:bodyPr wrap="square" rtlCol="0">
            <a:spAutoFit/>
          </a:bodyPr>
          <a:lstStyle/>
          <a:p>
            <a:pPr algn="r"/>
            <a:r>
              <a:rPr lang="en-US" sz="1400" dirty="0">
                <a:latin typeface="Arial" panose="020B0604020202020204" pitchFamily="34" charset="0"/>
                <a:cs typeface="Arial" panose="020B0604020202020204" pitchFamily="34" charset="0"/>
              </a:rPr>
              <a:t>Axis 2 (33.80%)</a:t>
            </a:r>
          </a:p>
        </p:txBody>
      </p:sp>
      <p:sp>
        <p:nvSpPr>
          <p:cNvPr id="39" name="TextBox 38">
            <a:extLst>
              <a:ext uri="{FF2B5EF4-FFF2-40B4-BE49-F238E27FC236}">
                <a16:creationId xmlns:a16="http://schemas.microsoft.com/office/drawing/2014/main" id="{2EE456BE-879E-29A7-08CC-4C3FEB9D833E}"/>
              </a:ext>
            </a:extLst>
          </p:cNvPr>
          <p:cNvSpPr txBox="1"/>
          <p:nvPr/>
        </p:nvSpPr>
        <p:spPr>
          <a:xfrm>
            <a:off x="11164794" y="3848579"/>
            <a:ext cx="1257299" cy="523220"/>
          </a:xfrm>
          <a:prstGeom prst="rect">
            <a:avLst/>
          </a:prstGeom>
          <a:noFill/>
        </p:spPr>
        <p:txBody>
          <a:bodyPr wrap="square" rtlCol="0">
            <a:spAutoFit/>
          </a:bodyPr>
          <a:lstStyle/>
          <a:p>
            <a:pPr algn="ctr"/>
            <a:r>
              <a:rPr lang="en-US" sz="1400" dirty="0">
                <a:latin typeface="Arial" panose="020B0604020202020204" pitchFamily="34" charset="0"/>
                <a:cs typeface="Arial" panose="020B0604020202020204" pitchFamily="34" charset="0"/>
              </a:rPr>
              <a:t>Axis 1 (63.09%)</a:t>
            </a:r>
          </a:p>
        </p:txBody>
      </p:sp>
      <p:sp>
        <p:nvSpPr>
          <p:cNvPr id="40" name="TextBox 39">
            <a:extLst>
              <a:ext uri="{FF2B5EF4-FFF2-40B4-BE49-F238E27FC236}">
                <a16:creationId xmlns:a16="http://schemas.microsoft.com/office/drawing/2014/main" id="{ADD83A2B-93E4-5C91-8EC7-5C94D2B9883D}"/>
              </a:ext>
            </a:extLst>
          </p:cNvPr>
          <p:cNvSpPr txBox="1"/>
          <p:nvPr/>
        </p:nvSpPr>
        <p:spPr>
          <a:xfrm>
            <a:off x="7456835" y="3848064"/>
            <a:ext cx="1233561" cy="523220"/>
          </a:xfrm>
          <a:prstGeom prst="rect">
            <a:avLst/>
          </a:prstGeom>
          <a:noFill/>
        </p:spPr>
        <p:txBody>
          <a:bodyPr wrap="square" rtlCol="0">
            <a:spAutoFit/>
          </a:bodyPr>
          <a:lstStyle/>
          <a:p>
            <a:pPr algn="ctr"/>
            <a:r>
              <a:rPr lang="en-US" sz="1400" dirty="0">
                <a:latin typeface="Arial" panose="020B0604020202020204" pitchFamily="34" charset="0"/>
                <a:cs typeface="Arial" panose="020B0604020202020204" pitchFamily="34" charset="0"/>
              </a:rPr>
              <a:t>Axis 3 (3.11%)</a:t>
            </a:r>
          </a:p>
        </p:txBody>
      </p:sp>
      <p:pic>
        <p:nvPicPr>
          <p:cNvPr id="42" name="Graphic 41">
            <a:extLst>
              <a:ext uri="{FF2B5EF4-FFF2-40B4-BE49-F238E27FC236}">
                <a16:creationId xmlns:a16="http://schemas.microsoft.com/office/drawing/2014/main" id="{17D7D0DC-8611-92E4-C9AB-AFBB2B23859A}"/>
              </a:ext>
            </a:extLst>
          </p:cNvPr>
          <p:cNvPicPr>
            <a:picLocks noChangeAspect="1"/>
          </p:cNvPicPr>
          <p:nvPr/>
        </p:nvPicPr>
        <p:blipFill rotWithShape="1">
          <a:blip r:embed="rId8">
            <a:extLst>
              <a:ext uri="{96DAC541-7B7A-43D3-8B79-37D633B846F1}">
                <asvg:svgBlip xmlns:asvg="http://schemas.microsoft.com/office/drawing/2016/SVG/main" r:embed="rId9"/>
              </a:ext>
            </a:extLst>
          </a:blip>
          <a:srcRect r="43428" b="2382"/>
          <a:stretch/>
        </p:blipFill>
        <p:spPr>
          <a:xfrm>
            <a:off x="9512253" y="2904843"/>
            <a:ext cx="1233561" cy="696389"/>
          </a:xfrm>
          <a:prstGeom prst="rect">
            <a:avLst/>
          </a:prstGeom>
        </p:spPr>
      </p:pic>
      <p:pic>
        <p:nvPicPr>
          <p:cNvPr id="50" name="Picture 49" descr="A diagram of a number of objects&#10;&#10;Description automatically generated">
            <a:extLst>
              <a:ext uri="{FF2B5EF4-FFF2-40B4-BE49-F238E27FC236}">
                <a16:creationId xmlns:a16="http://schemas.microsoft.com/office/drawing/2014/main" id="{57AAA8ED-9FA2-438C-16D2-30275BC54BAA}"/>
              </a:ext>
            </a:extLst>
          </p:cNvPr>
          <p:cNvPicPr>
            <a:picLocks noChangeAspect="1"/>
          </p:cNvPicPr>
          <p:nvPr/>
        </p:nvPicPr>
        <p:blipFill>
          <a:blip r:embed="rId10"/>
          <a:stretch>
            <a:fillRect/>
          </a:stretch>
        </p:blipFill>
        <p:spPr>
          <a:xfrm>
            <a:off x="4940558" y="13314"/>
            <a:ext cx="2134804" cy="3415686"/>
          </a:xfrm>
          <a:prstGeom prst="rect">
            <a:avLst/>
          </a:prstGeom>
        </p:spPr>
      </p:pic>
      <p:graphicFrame>
        <p:nvGraphicFramePr>
          <p:cNvPr id="51" name="Table 21">
            <a:extLst>
              <a:ext uri="{FF2B5EF4-FFF2-40B4-BE49-F238E27FC236}">
                <a16:creationId xmlns:a16="http://schemas.microsoft.com/office/drawing/2014/main" id="{1497917F-56CA-1FAA-918E-E4F97F68BDA7}"/>
              </a:ext>
            </a:extLst>
          </p:cNvPr>
          <p:cNvGraphicFramePr>
            <a:graphicFrameLocks noGrp="1"/>
          </p:cNvGraphicFramePr>
          <p:nvPr>
            <p:extLst>
              <p:ext uri="{D42A27DB-BD31-4B8C-83A1-F6EECF244321}">
                <p14:modId xmlns:p14="http://schemas.microsoft.com/office/powerpoint/2010/main" val="2476717250"/>
              </p:ext>
            </p:extLst>
          </p:nvPr>
        </p:nvGraphicFramePr>
        <p:xfrm>
          <a:off x="10855896" y="5483344"/>
          <a:ext cx="1116492" cy="990226"/>
        </p:xfrm>
        <a:graphic>
          <a:graphicData uri="http://schemas.openxmlformats.org/drawingml/2006/table">
            <a:tbl>
              <a:tblPr>
                <a:tableStyleId>{5C22544A-7EE6-4342-B048-85BDC9FD1C3A}</a:tableStyleId>
              </a:tblPr>
              <a:tblGrid>
                <a:gridCol w="558246">
                  <a:extLst>
                    <a:ext uri="{9D8B030D-6E8A-4147-A177-3AD203B41FA5}">
                      <a16:colId xmlns:a16="http://schemas.microsoft.com/office/drawing/2014/main" val="552627190"/>
                    </a:ext>
                  </a:extLst>
                </a:gridCol>
                <a:gridCol w="558246">
                  <a:extLst>
                    <a:ext uri="{9D8B030D-6E8A-4147-A177-3AD203B41FA5}">
                      <a16:colId xmlns:a16="http://schemas.microsoft.com/office/drawing/2014/main" val="2034612579"/>
                    </a:ext>
                  </a:extLst>
                </a:gridCol>
              </a:tblGrid>
              <a:tr h="495113">
                <a:tc>
                  <a:txBody>
                    <a:bodyPr/>
                    <a:lstStyle/>
                    <a:p>
                      <a:pPr algn="ctr"/>
                      <a:r>
                        <a:rPr lang="en-US" dirty="0"/>
                        <a:t>17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r>
                        <a:rPr lang="en-US" dirty="0"/>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11604843"/>
                  </a:ext>
                </a:extLst>
              </a:tr>
              <a:tr h="495113">
                <a:tc>
                  <a:txBody>
                    <a:bodyPr/>
                    <a:lstStyle/>
                    <a:p>
                      <a:pPr algn="ctr"/>
                      <a:r>
                        <a:rPr lang="en-US" dirty="0"/>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t>73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3611306515"/>
                  </a:ext>
                </a:extLst>
              </a:tr>
            </a:tbl>
          </a:graphicData>
        </a:graphic>
      </p:graphicFrame>
      <p:sp>
        <p:nvSpPr>
          <p:cNvPr id="53" name="TextBox 52">
            <a:extLst>
              <a:ext uri="{FF2B5EF4-FFF2-40B4-BE49-F238E27FC236}">
                <a16:creationId xmlns:a16="http://schemas.microsoft.com/office/drawing/2014/main" id="{01BD4008-9CAA-8DCD-9287-EDCDD794E9D3}"/>
              </a:ext>
            </a:extLst>
          </p:cNvPr>
          <p:cNvSpPr txBox="1"/>
          <p:nvPr/>
        </p:nvSpPr>
        <p:spPr>
          <a:xfrm rot="19840615">
            <a:off x="10875285" y="5066271"/>
            <a:ext cx="793749" cy="307777"/>
          </a:xfrm>
          <a:prstGeom prst="rect">
            <a:avLst/>
          </a:prstGeom>
          <a:noFill/>
        </p:spPr>
        <p:txBody>
          <a:bodyPr wrap="square" rtlCol="0">
            <a:spAutoFit/>
          </a:bodyPr>
          <a:lstStyle/>
          <a:p>
            <a:pPr algn="ctr"/>
            <a:r>
              <a:rPr lang="en-US" sz="1400" dirty="0">
                <a:latin typeface="Arial" panose="020B0604020202020204" pitchFamily="34" charset="0"/>
                <a:cs typeface="Arial" panose="020B0604020202020204" pitchFamily="34" charset="0"/>
              </a:rPr>
              <a:t>BRCA</a:t>
            </a:r>
          </a:p>
        </p:txBody>
      </p:sp>
      <p:sp>
        <p:nvSpPr>
          <p:cNvPr id="54" name="TextBox 53">
            <a:extLst>
              <a:ext uri="{FF2B5EF4-FFF2-40B4-BE49-F238E27FC236}">
                <a16:creationId xmlns:a16="http://schemas.microsoft.com/office/drawing/2014/main" id="{2EAD81AF-AFD8-D0B4-A961-DCCC0BB78B6C}"/>
              </a:ext>
            </a:extLst>
          </p:cNvPr>
          <p:cNvSpPr txBox="1"/>
          <p:nvPr/>
        </p:nvSpPr>
        <p:spPr>
          <a:xfrm rot="19840615">
            <a:off x="11373737" y="5083366"/>
            <a:ext cx="793749" cy="307777"/>
          </a:xfrm>
          <a:prstGeom prst="rect">
            <a:avLst/>
          </a:prstGeom>
          <a:noFill/>
        </p:spPr>
        <p:txBody>
          <a:bodyPr wrap="square" rtlCol="0">
            <a:spAutoFit/>
          </a:bodyPr>
          <a:lstStyle/>
          <a:p>
            <a:pPr algn="ctr"/>
            <a:r>
              <a:rPr lang="en-US" sz="1400" dirty="0">
                <a:latin typeface="Arial" panose="020B0604020202020204" pitchFamily="34" charset="0"/>
                <a:cs typeface="Arial" panose="020B0604020202020204" pitchFamily="34" charset="0"/>
              </a:rPr>
              <a:t>HNSC</a:t>
            </a:r>
          </a:p>
        </p:txBody>
      </p:sp>
      <p:sp>
        <p:nvSpPr>
          <p:cNvPr id="56" name="TextBox 55">
            <a:extLst>
              <a:ext uri="{FF2B5EF4-FFF2-40B4-BE49-F238E27FC236}">
                <a16:creationId xmlns:a16="http://schemas.microsoft.com/office/drawing/2014/main" id="{23C95D59-6186-B339-5165-C9FE9A4435CD}"/>
              </a:ext>
            </a:extLst>
          </p:cNvPr>
          <p:cNvSpPr txBox="1"/>
          <p:nvPr/>
        </p:nvSpPr>
        <p:spPr>
          <a:xfrm>
            <a:off x="10064922" y="5597163"/>
            <a:ext cx="793749" cy="307777"/>
          </a:xfrm>
          <a:prstGeom prst="rect">
            <a:avLst/>
          </a:prstGeom>
          <a:noFill/>
        </p:spPr>
        <p:txBody>
          <a:bodyPr wrap="square" rtlCol="0">
            <a:spAutoFit/>
          </a:bodyPr>
          <a:lstStyle/>
          <a:p>
            <a:pPr algn="r"/>
            <a:r>
              <a:rPr lang="en-US" sz="1400" dirty="0">
                <a:latin typeface="Arial" panose="020B0604020202020204" pitchFamily="34" charset="0"/>
                <a:cs typeface="Arial" panose="020B0604020202020204" pitchFamily="34" charset="0"/>
              </a:rPr>
              <a:t>BRCA</a:t>
            </a:r>
          </a:p>
        </p:txBody>
      </p:sp>
      <p:sp>
        <p:nvSpPr>
          <p:cNvPr id="57" name="TextBox 56">
            <a:extLst>
              <a:ext uri="{FF2B5EF4-FFF2-40B4-BE49-F238E27FC236}">
                <a16:creationId xmlns:a16="http://schemas.microsoft.com/office/drawing/2014/main" id="{15271AF7-8B5D-E85B-63E2-72A9C50EF2FB}"/>
              </a:ext>
            </a:extLst>
          </p:cNvPr>
          <p:cNvSpPr txBox="1"/>
          <p:nvPr/>
        </p:nvSpPr>
        <p:spPr>
          <a:xfrm>
            <a:off x="10064922" y="6044220"/>
            <a:ext cx="793749" cy="307777"/>
          </a:xfrm>
          <a:prstGeom prst="rect">
            <a:avLst/>
          </a:prstGeom>
          <a:noFill/>
        </p:spPr>
        <p:txBody>
          <a:bodyPr wrap="square" rtlCol="0">
            <a:spAutoFit/>
          </a:bodyPr>
          <a:lstStyle/>
          <a:p>
            <a:pPr algn="r"/>
            <a:r>
              <a:rPr lang="en-US" sz="1400" dirty="0">
                <a:latin typeface="Arial" panose="020B0604020202020204" pitchFamily="34" charset="0"/>
                <a:cs typeface="Arial" panose="020B0604020202020204" pitchFamily="34" charset="0"/>
              </a:rPr>
              <a:t>HNSC</a:t>
            </a:r>
          </a:p>
        </p:txBody>
      </p:sp>
      <p:sp>
        <p:nvSpPr>
          <p:cNvPr id="58" name="TextBox 57">
            <a:extLst>
              <a:ext uri="{FF2B5EF4-FFF2-40B4-BE49-F238E27FC236}">
                <a16:creationId xmlns:a16="http://schemas.microsoft.com/office/drawing/2014/main" id="{0E9792C5-5176-BCD5-CB0C-3D218D0E218C}"/>
              </a:ext>
            </a:extLst>
          </p:cNvPr>
          <p:cNvSpPr txBox="1"/>
          <p:nvPr/>
        </p:nvSpPr>
        <p:spPr>
          <a:xfrm>
            <a:off x="10803787" y="4708447"/>
            <a:ext cx="1220709" cy="307777"/>
          </a:xfrm>
          <a:prstGeom prst="rect">
            <a:avLst/>
          </a:prstGeom>
          <a:noFill/>
        </p:spPr>
        <p:txBody>
          <a:bodyPr wrap="square" rtlCol="0">
            <a:spAutoFit/>
          </a:bodyPr>
          <a:lstStyle/>
          <a:p>
            <a:pPr algn="ctr"/>
            <a:r>
              <a:rPr lang="en-US" sz="1400" b="1" dirty="0">
                <a:latin typeface="Arial" panose="020B0604020202020204" pitchFamily="34" charset="0"/>
                <a:cs typeface="Arial" panose="020B0604020202020204" pitchFamily="34" charset="0"/>
              </a:rPr>
              <a:t>Reference</a:t>
            </a:r>
          </a:p>
        </p:txBody>
      </p:sp>
      <p:sp>
        <p:nvSpPr>
          <p:cNvPr id="59" name="TextBox 58">
            <a:extLst>
              <a:ext uri="{FF2B5EF4-FFF2-40B4-BE49-F238E27FC236}">
                <a16:creationId xmlns:a16="http://schemas.microsoft.com/office/drawing/2014/main" id="{22EEDA94-8429-1FAA-2AAD-3B506459FC15}"/>
              </a:ext>
            </a:extLst>
          </p:cNvPr>
          <p:cNvSpPr txBox="1"/>
          <p:nvPr/>
        </p:nvSpPr>
        <p:spPr>
          <a:xfrm rot="16200000">
            <a:off x="9451426" y="5834497"/>
            <a:ext cx="1220709" cy="307777"/>
          </a:xfrm>
          <a:prstGeom prst="rect">
            <a:avLst/>
          </a:prstGeom>
          <a:noFill/>
        </p:spPr>
        <p:txBody>
          <a:bodyPr wrap="square" rtlCol="0">
            <a:spAutoFit/>
          </a:bodyPr>
          <a:lstStyle/>
          <a:p>
            <a:pPr algn="ctr"/>
            <a:r>
              <a:rPr lang="en-US" sz="1400" b="1" dirty="0">
                <a:latin typeface="Arial" panose="020B0604020202020204" pitchFamily="34" charset="0"/>
                <a:cs typeface="Arial" panose="020B0604020202020204" pitchFamily="34" charset="0"/>
              </a:rPr>
              <a:t>Predicted</a:t>
            </a:r>
          </a:p>
        </p:txBody>
      </p:sp>
      <p:sp>
        <p:nvSpPr>
          <p:cNvPr id="60" name="TextBox 59">
            <a:extLst>
              <a:ext uri="{FF2B5EF4-FFF2-40B4-BE49-F238E27FC236}">
                <a16:creationId xmlns:a16="http://schemas.microsoft.com/office/drawing/2014/main" id="{E53E36A3-6A27-8074-68BD-54B3D33CDCD6}"/>
              </a:ext>
            </a:extLst>
          </p:cNvPr>
          <p:cNvSpPr txBox="1"/>
          <p:nvPr/>
        </p:nvSpPr>
        <p:spPr>
          <a:xfrm>
            <a:off x="10141104" y="4770133"/>
            <a:ext cx="556635" cy="400110"/>
          </a:xfrm>
          <a:prstGeom prst="rect">
            <a:avLst/>
          </a:prstGeom>
          <a:noFill/>
        </p:spPr>
        <p:txBody>
          <a:bodyPr wrap="square" rtlCol="0">
            <a:spAutoFit/>
          </a:bodyPr>
          <a:lstStyle/>
          <a:p>
            <a:pPr algn="ctr"/>
            <a:r>
              <a:rPr lang="en-US" sz="2000" b="1" dirty="0">
                <a:latin typeface="Arial" panose="020B0604020202020204" pitchFamily="34" charset="0"/>
                <a:cs typeface="Arial" panose="020B0604020202020204" pitchFamily="34" charset="0"/>
              </a:rPr>
              <a:t>G</a:t>
            </a:r>
            <a:endParaRPr lang="en-US" sz="2000" dirty="0">
              <a:latin typeface="Arial" panose="020B0604020202020204" pitchFamily="34" charset="0"/>
              <a:cs typeface="Arial" panose="020B0604020202020204" pitchFamily="34" charset="0"/>
            </a:endParaRPr>
          </a:p>
        </p:txBody>
      </p:sp>
      <p:sp>
        <p:nvSpPr>
          <p:cNvPr id="61" name="TextBox 60">
            <a:extLst>
              <a:ext uri="{FF2B5EF4-FFF2-40B4-BE49-F238E27FC236}">
                <a16:creationId xmlns:a16="http://schemas.microsoft.com/office/drawing/2014/main" id="{0F2F9708-4B77-C7D1-AD80-1F73E47510D1}"/>
              </a:ext>
            </a:extLst>
          </p:cNvPr>
          <p:cNvSpPr txBox="1"/>
          <p:nvPr/>
        </p:nvSpPr>
        <p:spPr>
          <a:xfrm>
            <a:off x="7164370" y="150045"/>
            <a:ext cx="556635" cy="400110"/>
          </a:xfrm>
          <a:prstGeom prst="rect">
            <a:avLst/>
          </a:prstGeom>
          <a:noFill/>
        </p:spPr>
        <p:txBody>
          <a:bodyPr wrap="square" rtlCol="0">
            <a:spAutoFit/>
          </a:bodyPr>
          <a:lstStyle/>
          <a:p>
            <a:pPr algn="ctr"/>
            <a:r>
              <a:rPr lang="en-US" sz="2000" b="1" dirty="0">
                <a:latin typeface="Arial" panose="020B0604020202020204" pitchFamily="34" charset="0"/>
                <a:cs typeface="Arial" panose="020B0604020202020204" pitchFamily="34" charset="0"/>
              </a:rPr>
              <a:t>D</a:t>
            </a:r>
            <a:endParaRPr lang="en-US" sz="2000" dirty="0">
              <a:latin typeface="Arial" panose="020B0604020202020204" pitchFamily="34" charset="0"/>
              <a:cs typeface="Arial" panose="020B0604020202020204" pitchFamily="34" charset="0"/>
            </a:endParaRPr>
          </a:p>
        </p:txBody>
      </p:sp>
      <p:sp>
        <p:nvSpPr>
          <p:cNvPr id="62" name="TextBox 61">
            <a:extLst>
              <a:ext uri="{FF2B5EF4-FFF2-40B4-BE49-F238E27FC236}">
                <a16:creationId xmlns:a16="http://schemas.microsoft.com/office/drawing/2014/main" id="{19E63787-E6A8-94FF-D9CD-E00B1D4875FA}"/>
              </a:ext>
            </a:extLst>
          </p:cNvPr>
          <p:cNvSpPr txBox="1"/>
          <p:nvPr/>
        </p:nvSpPr>
        <p:spPr>
          <a:xfrm>
            <a:off x="4570962" y="3349027"/>
            <a:ext cx="556635" cy="400110"/>
          </a:xfrm>
          <a:prstGeom prst="rect">
            <a:avLst/>
          </a:prstGeom>
          <a:noFill/>
        </p:spPr>
        <p:txBody>
          <a:bodyPr wrap="square" rtlCol="0">
            <a:spAutoFit/>
          </a:bodyPr>
          <a:lstStyle/>
          <a:p>
            <a:pPr algn="ctr"/>
            <a:r>
              <a:rPr lang="en-US" sz="2000" b="1" dirty="0">
                <a:latin typeface="Arial" panose="020B0604020202020204" pitchFamily="34" charset="0"/>
                <a:cs typeface="Arial" panose="020B0604020202020204" pitchFamily="34" charset="0"/>
              </a:rPr>
              <a:t>E</a:t>
            </a:r>
            <a:endParaRPr lang="en-US" sz="2000" dirty="0">
              <a:latin typeface="Arial" panose="020B0604020202020204" pitchFamily="34" charset="0"/>
              <a:cs typeface="Arial" panose="020B0604020202020204" pitchFamily="34" charset="0"/>
            </a:endParaRPr>
          </a:p>
        </p:txBody>
      </p:sp>
      <p:sp>
        <p:nvSpPr>
          <p:cNvPr id="63" name="TextBox 62">
            <a:extLst>
              <a:ext uri="{FF2B5EF4-FFF2-40B4-BE49-F238E27FC236}">
                <a16:creationId xmlns:a16="http://schemas.microsoft.com/office/drawing/2014/main" id="{6B775CE6-73E5-F7E5-FA5D-26A18A71C882}"/>
              </a:ext>
            </a:extLst>
          </p:cNvPr>
          <p:cNvSpPr txBox="1"/>
          <p:nvPr/>
        </p:nvSpPr>
        <p:spPr>
          <a:xfrm>
            <a:off x="12132" y="70112"/>
            <a:ext cx="556635" cy="400110"/>
          </a:xfrm>
          <a:prstGeom prst="rect">
            <a:avLst/>
          </a:prstGeom>
          <a:noFill/>
        </p:spPr>
        <p:txBody>
          <a:bodyPr wrap="square" rtlCol="0">
            <a:spAutoFit/>
          </a:bodyPr>
          <a:lstStyle/>
          <a:p>
            <a:pPr algn="ctr"/>
            <a:r>
              <a:rPr lang="en-US" sz="2000" b="1" dirty="0">
                <a:latin typeface="Arial" panose="020B0604020202020204" pitchFamily="34" charset="0"/>
                <a:cs typeface="Arial" panose="020B0604020202020204" pitchFamily="34" charset="0"/>
              </a:rPr>
              <a:t>A</a:t>
            </a:r>
            <a:endParaRPr lang="en-US" sz="2000" dirty="0">
              <a:latin typeface="Arial" panose="020B0604020202020204" pitchFamily="34" charset="0"/>
              <a:cs typeface="Arial" panose="020B0604020202020204" pitchFamily="34" charset="0"/>
            </a:endParaRPr>
          </a:p>
        </p:txBody>
      </p:sp>
      <p:graphicFrame>
        <p:nvGraphicFramePr>
          <p:cNvPr id="65" name="Table 65">
            <a:extLst>
              <a:ext uri="{FF2B5EF4-FFF2-40B4-BE49-F238E27FC236}">
                <a16:creationId xmlns:a16="http://schemas.microsoft.com/office/drawing/2014/main" id="{C1318814-7B42-9550-1715-61B1ED699BF9}"/>
              </a:ext>
            </a:extLst>
          </p:cNvPr>
          <p:cNvGraphicFramePr>
            <a:graphicFrameLocks noGrp="1"/>
          </p:cNvGraphicFramePr>
          <p:nvPr>
            <p:extLst>
              <p:ext uri="{D42A27DB-BD31-4B8C-83A1-F6EECF244321}">
                <p14:modId xmlns:p14="http://schemas.microsoft.com/office/powerpoint/2010/main" val="1853664400"/>
              </p:ext>
            </p:extLst>
          </p:nvPr>
        </p:nvGraphicFramePr>
        <p:xfrm>
          <a:off x="499616" y="198500"/>
          <a:ext cx="4029112" cy="822960"/>
        </p:xfrm>
        <a:graphic>
          <a:graphicData uri="http://schemas.openxmlformats.org/drawingml/2006/table">
            <a:tbl>
              <a:tblPr firstRow="1" bandRow="1">
                <a:tableStyleId>{F2DE63D5-997A-4646-A377-4702673A728D}</a:tableStyleId>
              </a:tblPr>
              <a:tblGrid>
                <a:gridCol w="1329184">
                  <a:extLst>
                    <a:ext uri="{9D8B030D-6E8A-4147-A177-3AD203B41FA5}">
                      <a16:colId xmlns:a16="http://schemas.microsoft.com/office/drawing/2014/main" val="1776027863"/>
                    </a:ext>
                  </a:extLst>
                </a:gridCol>
                <a:gridCol w="935915">
                  <a:extLst>
                    <a:ext uri="{9D8B030D-6E8A-4147-A177-3AD203B41FA5}">
                      <a16:colId xmlns:a16="http://schemas.microsoft.com/office/drawing/2014/main" val="2314087286"/>
                    </a:ext>
                  </a:extLst>
                </a:gridCol>
                <a:gridCol w="957431">
                  <a:extLst>
                    <a:ext uri="{9D8B030D-6E8A-4147-A177-3AD203B41FA5}">
                      <a16:colId xmlns:a16="http://schemas.microsoft.com/office/drawing/2014/main" val="3887358456"/>
                    </a:ext>
                  </a:extLst>
                </a:gridCol>
                <a:gridCol w="806582">
                  <a:extLst>
                    <a:ext uri="{9D8B030D-6E8A-4147-A177-3AD203B41FA5}">
                      <a16:colId xmlns:a16="http://schemas.microsoft.com/office/drawing/2014/main" val="1996820739"/>
                    </a:ext>
                  </a:extLst>
                </a:gridCol>
              </a:tblGrid>
              <a:tr h="247962">
                <a:tc>
                  <a:txBody>
                    <a:bodyPr/>
                    <a:lstStyle/>
                    <a:p>
                      <a:r>
                        <a:rPr lang="en-US" sz="1200" dirty="0">
                          <a:solidFill>
                            <a:schemeClr val="tx1"/>
                          </a:solidFill>
                          <a:latin typeface="Arial" panose="020B0604020202020204" pitchFamily="34" charset="0"/>
                          <a:cs typeface="Arial" panose="020B0604020202020204" pitchFamily="34" charset="0"/>
                        </a:rPr>
                        <a:t>TCGA HMS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latin typeface="Arial" panose="020B0604020202020204" pitchFamily="34" charset="0"/>
                          <a:cs typeface="Arial" panose="020B0604020202020204" pitchFamily="34" charset="0"/>
                        </a:rPr>
                        <a:t>BLCA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latin typeface="Arial" panose="020B0604020202020204" pitchFamily="34" charset="0"/>
                          <a:cs typeface="Arial" panose="020B0604020202020204" pitchFamily="34" charset="0"/>
                        </a:rPr>
                        <a:t>BRCA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latin typeface="Arial" panose="020B0604020202020204" pitchFamily="34" charset="0"/>
                          <a:cs typeface="Arial" panose="020B0604020202020204" pitchFamily="34" charset="0"/>
                        </a:rPr>
                        <a:t>HNSC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92578045"/>
                  </a:ext>
                </a:extLst>
              </a:tr>
              <a:tr h="247962">
                <a:tc>
                  <a:txBody>
                    <a:bodyPr/>
                    <a:lstStyle/>
                    <a:p>
                      <a:r>
                        <a:rPr lang="en-US" sz="1200" dirty="0">
                          <a:latin typeface="Arial" panose="020B0604020202020204" pitchFamily="34" charset="0"/>
                          <a:cs typeface="Arial" panose="020B0604020202020204" pitchFamily="34" charset="0"/>
                        </a:rPr>
                        <a:t>Primary tumors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latin typeface="Arial" panose="020B0604020202020204" pitchFamily="34" charset="0"/>
                          <a:cs typeface="Arial" panose="020B0604020202020204" pitchFamily="34" charset="0"/>
                        </a:rPr>
                        <a:t>51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latin typeface="Arial" panose="020B0604020202020204" pitchFamily="34" charset="0"/>
                          <a:cs typeface="Arial" panose="020B0604020202020204" pitchFamily="34" charset="0"/>
                        </a:rPr>
                        <a:t>19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latin typeface="Arial" panose="020B0604020202020204" pitchFamily="34" charset="0"/>
                          <a:cs typeface="Arial" panose="020B0604020202020204" pitchFamily="34" charset="0"/>
                        </a:rPr>
                        <a:t>85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73926030"/>
                  </a:ext>
                </a:extLst>
              </a:tr>
              <a:tr h="247962">
                <a:tc>
                  <a:txBody>
                    <a:bodyPr/>
                    <a:lstStyle/>
                    <a:p>
                      <a:r>
                        <a:rPr lang="en-US" sz="1200" dirty="0">
                          <a:latin typeface="Arial" panose="020B0604020202020204" pitchFamily="34" charset="0"/>
                          <a:cs typeface="Arial" panose="020B0604020202020204" pitchFamily="34" charset="0"/>
                        </a:rPr>
                        <a:t>Blood samples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latin typeface="Arial" panose="020B0604020202020204" pitchFamily="34" charset="0"/>
                          <a:cs typeface="Arial" panose="020B0604020202020204" pitchFamily="34"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latin typeface="Arial" panose="020B0604020202020204" pitchFamily="34" charset="0"/>
                          <a:cs typeface="Arial" panose="020B0604020202020204" pitchFamily="34" charset="0"/>
                        </a:rPr>
                        <a:t>19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latin typeface="Arial" panose="020B0604020202020204" pitchFamily="34" charset="0"/>
                          <a:cs typeface="Arial" panose="020B0604020202020204" pitchFamily="34" charset="0"/>
                        </a:rPr>
                        <a:t>76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28130565"/>
                  </a:ext>
                </a:extLst>
              </a:tr>
            </a:tbl>
          </a:graphicData>
        </a:graphic>
      </p:graphicFrame>
    </p:spTree>
    <p:extLst>
      <p:ext uri="{BB962C8B-B14F-4D97-AF65-F5344CB8AC3E}">
        <p14:creationId xmlns:p14="http://schemas.microsoft.com/office/powerpoint/2010/main" val="19484589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TotalTime>
  <Words>608</Words>
  <Application>Microsoft Macintosh PowerPoint</Application>
  <PresentationFormat>Widescreen</PresentationFormat>
  <Paragraphs>65</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Gregory Derrick Poore</dc:creator>
  <cp:lastModifiedBy>Gregory Derrick Poore</cp:lastModifiedBy>
  <cp:revision>6</cp:revision>
  <dcterms:created xsi:type="dcterms:W3CDTF">2023-08-01T06:38:03Z</dcterms:created>
  <dcterms:modified xsi:type="dcterms:W3CDTF">2023-08-01T07:34:38Z</dcterms:modified>
</cp:coreProperties>
</file>