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5" r:id="rId5"/>
    <p:sldId id="264" r:id="rId6"/>
    <p:sldId id="258" r:id="rId7"/>
    <p:sldId id="266" r:id="rId8"/>
    <p:sldId id="260" r:id="rId9"/>
    <p:sldId id="259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A21E-D299-44A7-9E43-0BFFB2809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A7136-FF2D-4C67-A26E-91E7D408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F1AA-A1E1-4599-BFAE-60F859D4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2D93-0329-4BF3-AC7C-4DBDB984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572-B092-4F19-AA13-DE32176B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4767-CC81-4308-81B5-16A725ED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9DD61-017F-40EE-BFDC-06D4C3C2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5B66-70A6-4659-8294-7239FE49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619B-E89F-4781-837A-2BB1599B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CFBA-FE91-430B-9B53-6BAD05F5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C33D-BFC1-49C8-8335-E00FD7D4B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B94AF-2D30-4A40-81E4-836E6877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0C3C-35CF-4548-B805-2229607D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AF16-5FD5-4935-A0C7-73AAC5B2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4DA2-132E-40FB-842C-6B401C7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0D5-57DE-4F74-8676-05FE2BA4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579-702D-430B-9169-6DF6398C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D5D3-DC94-49F6-B0EF-09E68797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F6DF-D259-4D62-A8D8-2C51E50F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962F-2F91-435D-9616-DB46365D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B1C-176F-4456-AB30-BCC084A9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B13A-2D08-482C-B6F1-010D851B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484C-BAD8-4C29-B944-F8EE0E78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93C-FE43-453D-8576-EEA979F5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633-73D6-4AD4-8104-C922C05D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32C6-16D5-4A5E-82B9-852A3B13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9CFE-920B-4AF2-B569-4F772551F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9559-85AC-4699-9E2B-8241041C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40D3A-F4A7-4F75-8C69-75BFBAB2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7969-C610-46D2-9D72-27EE1901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EDBB-EB9C-4F5A-B32E-6160DA62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F517-6135-4A5E-81F0-3BCD2289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D33DF-95D7-46D0-832E-723705E5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D82E3-B140-4C02-A4C1-3FA70BE4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6E239-4A58-4153-9286-CEC485B1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07217-238A-40C5-86C2-071135D22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FC687-7606-459B-AFF6-F75C1F89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97720-2BA6-40C8-916B-01DDFF5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DF6F8-A095-4DC1-B104-9EF4AF41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86EE-96CE-44C9-A968-5E8BFEAB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79030-9F6C-4277-AF9A-1363F9D8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B9D5-7819-41C2-BABE-2813900B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3FD6C-A385-460C-979C-1789FC63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D2366-2AD4-4AEF-BFDC-1575B022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5F6D1-2928-4D6D-AAE9-E797B5C6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0229B-D096-488B-AD03-3DA034DF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DE24-C266-434B-BD07-EE221C2B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E783-F31C-4909-920E-1A8652BD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FF82-0AAF-4D29-A45C-830DD66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E04-F84E-4ED1-8DAA-7800317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275F-CD45-4D70-AE13-5E808D7A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B41-56EF-423C-89F3-F910059D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B482-2836-4FD5-B969-E89F2999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26D7-7779-4489-BA04-6FF1BEE50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236D-E1BC-42D8-B1C8-2FA3BD2A8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75B3E-7769-481E-9BAD-FA327C4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BADA-3789-4260-BF3B-58BD915C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557F3-5B59-47CB-9749-22BCC92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454A4-E655-4890-B63A-01DD2B76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6452-13D7-4E0C-A887-CD640D28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1547-B083-4554-B809-1DD0CC55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A3B-3B14-4898-99B7-5AB5C11925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ECD6-8293-4F0A-B7C1-E965538FE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D81D-1AA7-41FF-B24D-0101AF6CC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9D5F-72AC-4A59-938D-C9B1E7BA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69CBF-8364-4560-86D8-F9E82F3F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500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39" y="162598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Details Dashboard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DB830-1883-408F-9D74-0B9C6D2AC296}"/>
              </a:ext>
            </a:extLst>
          </p:cNvPr>
          <p:cNvSpPr txBox="1">
            <a:spLocks/>
          </p:cNvSpPr>
          <p:nvPr/>
        </p:nvSpPr>
        <p:spPr>
          <a:xfrm>
            <a:off x="447583" y="1052036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Customer analysis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5A298F-9E0B-48A6-AC86-2965E40100C1}"/>
              </a:ext>
            </a:extLst>
          </p:cNvPr>
          <p:cNvSpPr txBox="1">
            <a:spLocks/>
          </p:cNvSpPr>
          <p:nvPr/>
        </p:nvSpPr>
        <p:spPr>
          <a:xfrm>
            <a:off x="1006876" y="1936644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Highlights the top five high-profit customers, their percentage share of overall profits, and details about other customers' contributions.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CFA36F-E10C-438A-9344-0264D14A043A}"/>
              </a:ext>
            </a:extLst>
          </p:cNvPr>
          <p:cNvSpPr txBox="1">
            <a:spLocks/>
          </p:cNvSpPr>
          <p:nvPr/>
        </p:nvSpPr>
        <p:spPr>
          <a:xfrm>
            <a:off x="767179" y="1494340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Top 5 Profitable Customers (% Contribution and Others):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B907EA-6852-4122-A9C1-9956E1B3BFB6}"/>
              </a:ext>
            </a:extLst>
          </p:cNvPr>
          <p:cNvSpPr txBox="1">
            <a:spLocks/>
          </p:cNvSpPr>
          <p:nvPr/>
        </p:nvSpPr>
        <p:spPr>
          <a:xfrm>
            <a:off x="1006876" y="2821252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Displays profit breakdown by gender, helping identify gender-based profit trends.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22DF6D-9414-4B06-B39B-5EF73346054B}"/>
              </a:ext>
            </a:extLst>
          </p:cNvPr>
          <p:cNvSpPr txBox="1">
            <a:spLocks/>
          </p:cNvSpPr>
          <p:nvPr/>
        </p:nvSpPr>
        <p:spPr>
          <a:xfrm>
            <a:off x="767179" y="2378948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Profit by Gender: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DE6D46-E298-453A-AEBA-6CFCAC149478}"/>
              </a:ext>
            </a:extLst>
          </p:cNvPr>
          <p:cNvSpPr txBox="1">
            <a:spLocks/>
          </p:cNvSpPr>
          <p:nvPr/>
        </p:nvSpPr>
        <p:spPr>
          <a:xfrm>
            <a:off x="1006876" y="381559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Segments profits into age groups to understand which age demographics contribute the most to profitability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67E32C-1E8D-4DEB-B9C0-4B127895519A}"/>
              </a:ext>
            </a:extLst>
          </p:cNvPr>
          <p:cNvSpPr txBox="1">
            <a:spLocks/>
          </p:cNvSpPr>
          <p:nvPr/>
        </p:nvSpPr>
        <p:spPr>
          <a:xfrm>
            <a:off x="767179" y="3373293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Profit by Age Groups: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AE81F-AF8B-490F-9EFA-DD56E2D174D1}"/>
              </a:ext>
            </a:extLst>
          </p:cNvPr>
          <p:cNvSpPr txBox="1">
            <a:spLocks/>
          </p:cNvSpPr>
          <p:nvPr/>
        </p:nvSpPr>
        <p:spPr>
          <a:xfrm>
            <a:off x="1006876" y="5252246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Utilizes a custom map to visualize profit distribution by country, aiding in geographic targeting.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DD584F-D534-488B-A600-369CDB257C98}"/>
              </a:ext>
            </a:extLst>
          </p:cNvPr>
          <p:cNvSpPr txBox="1">
            <a:spLocks/>
          </p:cNvSpPr>
          <p:nvPr/>
        </p:nvSpPr>
        <p:spPr>
          <a:xfrm>
            <a:off x="767179" y="4809942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Country-wise Profit (Custom Map):</a:t>
            </a:r>
          </a:p>
        </p:txBody>
      </p:sp>
    </p:spTree>
    <p:extLst>
      <p:ext uri="{BB962C8B-B14F-4D97-AF65-F5344CB8AC3E}">
        <p14:creationId xmlns:p14="http://schemas.microsoft.com/office/powerpoint/2010/main" val="313252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8FA5A-D615-4106-AC1D-D6D37C81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4283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8FA5A-D615-4106-AC1D-D6D37C81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827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BFB0-AE82-44D5-8621-EEE7AE68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Adventure Works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F864-404C-47A0-A705-0D93225F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I’ve just completed an in-depth analysis of product sales data, and I’m eager to share the insights and learnings from this project. Here are some highlights:</a:t>
            </a:r>
          </a:p>
          <a:p>
            <a:endParaRPr lang="en-US" sz="1800" dirty="0"/>
          </a:p>
          <a:p>
            <a:r>
              <a:rPr lang="en-US" sz="1400" dirty="0"/>
              <a:t>📊 </a:t>
            </a:r>
            <a:r>
              <a:rPr lang="en-US" sz="1400" b="1" dirty="0"/>
              <a:t>Objectives: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Identify sales trends and patterns across different regions and time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Analyze factors influencing product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Provide actionable insights to optimize sales strategies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018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F6CC-ADA5-4AA6-9FC5-B08FEED8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1" y="276349"/>
            <a:ext cx="10515600" cy="4693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Tools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BA9D-FF22-45D9-A894-CE0754DD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1" y="1106533"/>
            <a:ext cx="10515600" cy="25155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Excel</a:t>
            </a:r>
          </a:p>
          <a:p>
            <a:r>
              <a:rPr lang="en-US" dirty="0"/>
              <a:t>And Used a Macro Record for Clear filters</a:t>
            </a:r>
          </a:p>
          <a:p>
            <a:r>
              <a:rPr lang="en-US" dirty="0"/>
              <a:t>Power Query to connect with the data and transform it </a:t>
            </a:r>
          </a:p>
          <a:p>
            <a:r>
              <a:rPr lang="en-US" dirty="0"/>
              <a:t>Create Some conditional Columns And Calculation Table for All necessary Calculations</a:t>
            </a:r>
          </a:p>
          <a:p>
            <a:r>
              <a:rPr lang="en-US" dirty="0"/>
              <a:t>Remove Unused Columns from each 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1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91FA-97AF-4779-9994-08B02A92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36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The Dataset diagram view and Relationships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76BF9-8622-41F0-8F46-D64B33F46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74703"/>
            <a:ext cx="12192000" cy="6176963"/>
          </a:xfrm>
        </p:spPr>
      </p:pic>
    </p:spTree>
    <p:extLst>
      <p:ext uri="{BB962C8B-B14F-4D97-AF65-F5344CB8AC3E}">
        <p14:creationId xmlns:p14="http://schemas.microsoft.com/office/powerpoint/2010/main" val="172593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5" y="267471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Time Analysis Dashboard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DB830-1883-408F-9D74-0B9C6D2AC296}"/>
              </a:ext>
            </a:extLst>
          </p:cNvPr>
          <p:cNvSpPr txBox="1">
            <a:spLocks/>
          </p:cNvSpPr>
          <p:nvPr/>
        </p:nvSpPr>
        <p:spPr>
          <a:xfrm>
            <a:off x="731668" y="164033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COGS, Revenue, Quantity, Profit, Profit Margin, and Transaction compared to the previous year.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EE554D-EE34-47D8-BFC6-B8233EC9D179}"/>
              </a:ext>
            </a:extLst>
          </p:cNvPr>
          <p:cNvSpPr txBox="1">
            <a:spLocks/>
          </p:cNvSpPr>
          <p:nvPr/>
        </p:nvSpPr>
        <p:spPr>
          <a:xfrm>
            <a:off x="491971" y="119802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KPI Comparison to Previous Year: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622DF-CB2A-4C6B-B515-F6623E1C06A2}"/>
              </a:ext>
            </a:extLst>
          </p:cNvPr>
          <p:cNvSpPr txBox="1">
            <a:spLocks/>
          </p:cNvSpPr>
          <p:nvPr/>
        </p:nvSpPr>
        <p:spPr>
          <a:xfrm>
            <a:off x="731668" y="289641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Revenue, Profit, and Transaction for years exceeding the average performance.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62DAAC-0611-4E35-83AD-6764254DD496}"/>
              </a:ext>
            </a:extLst>
          </p:cNvPr>
          <p:cNvSpPr txBox="1">
            <a:spLocks/>
          </p:cNvSpPr>
          <p:nvPr/>
        </p:nvSpPr>
        <p:spPr>
          <a:xfrm>
            <a:off x="491971" y="245410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Yearly Performance Metrics (Above Average Years):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4A34B-DE07-46B8-B02A-4A22C4BCDBD8}"/>
              </a:ext>
            </a:extLst>
          </p:cNvPr>
          <p:cNvSpPr txBox="1">
            <a:spLocks/>
          </p:cNvSpPr>
          <p:nvPr/>
        </p:nvSpPr>
        <p:spPr>
          <a:xfrm>
            <a:off x="731668" y="4176786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Analyzing profit trends on a monthly basis.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6F43A1-2B24-461E-BC76-DBC21C846E4B}"/>
              </a:ext>
            </a:extLst>
          </p:cNvPr>
          <p:cNvSpPr txBox="1">
            <a:spLocks/>
          </p:cNvSpPr>
          <p:nvPr/>
        </p:nvSpPr>
        <p:spPr>
          <a:xfrm>
            <a:off x="491971" y="3734482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Monthly Profit Trends: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2BB194-04F6-4351-889E-26ACDD494C01}"/>
              </a:ext>
            </a:extLst>
          </p:cNvPr>
          <p:cNvSpPr txBox="1">
            <a:spLocks/>
          </p:cNvSpPr>
          <p:nvPr/>
        </p:nvSpPr>
        <p:spPr>
          <a:xfrm>
            <a:off x="731668" y="5532376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Assessing profit based on different week types.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60499E-989C-4501-ADB3-DAA8F9C13972}"/>
              </a:ext>
            </a:extLst>
          </p:cNvPr>
          <p:cNvSpPr txBox="1">
            <a:spLocks/>
          </p:cNvSpPr>
          <p:nvPr/>
        </p:nvSpPr>
        <p:spPr>
          <a:xfrm>
            <a:off x="491971" y="5090072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4. Profit by Week Type:</a:t>
            </a:r>
          </a:p>
        </p:txBody>
      </p:sp>
    </p:spTree>
    <p:extLst>
      <p:ext uri="{BB962C8B-B14F-4D97-AF65-F5344CB8AC3E}">
        <p14:creationId xmlns:p14="http://schemas.microsoft.com/office/powerpoint/2010/main" val="9144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B0F3E0-53CF-43CC-86C8-1165D1739A31}"/>
              </a:ext>
            </a:extLst>
          </p:cNvPr>
          <p:cNvSpPr txBox="1">
            <a:spLocks/>
          </p:cNvSpPr>
          <p:nvPr/>
        </p:nvSpPr>
        <p:spPr>
          <a:xfrm>
            <a:off x="731668" y="1290115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Evaluating profit performance on a quarterly basis.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EB13BC-EB37-4ABE-AAD5-EB2928CCACBA}"/>
              </a:ext>
            </a:extLst>
          </p:cNvPr>
          <p:cNvSpPr txBox="1">
            <a:spLocks/>
          </p:cNvSpPr>
          <p:nvPr/>
        </p:nvSpPr>
        <p:spPr>
          <a:xfrm>
            <a:off x="491971" y="847811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5. Quarterly Profit Analysis: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77D02-6B81-4EAB-A9F6-CAB25A66B434}"/>
              </a:ext>
            </a:extLst>
          </p:cNvPr>
          <p:cNvSpPr txBox="1">
            <a:spLocks/>
          </p:cNvSpPr>
          <p:nvPr/>
        </p:nvSpPr>
        <p:spPr>
          <a:xfrm>
            <a:off x="731668" y="2728298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Examining profit trends specific to weekdays.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CC0EFB-6703-4612-AAA0-3E14AC010613}"/>
              </a:ext>
            </a:extLst>
          </p:cNvPr>
          <p:cNvSpPr txBox="1">
            <a:spLocks/>
          </p:cNvSpPr>
          <p:nvPr/>
        </p:nvSpPr>
        <p:spPr>
          <a:xfrm>
            <a:off x="491971" y="2285994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6. Profit by Weekday:</a:t>
            </a:r>
          </a:p>
        </p:txBody>
      </p:sp>
    </p:spTree>
    <p:extLst>
      <p:ext uri="{BB962C8B-B14F-4D97-AF65-F5344CB8AC3E}">
        <p14:creationId xmlns:p14="http://schemas.microsoft.com/office/powerpoint/2010/main" val="356147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69CBF-8364-4560-86D8-F9E82F3F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24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79D-762C-48E0-B34E-0883CDD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39" y="162598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Details Dashboard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DB830-1883-408F-9D74-0B9C6D2AC296}"/>
              </a:ext>
            </a:extLst>
          </p:cNvPr>
          <p:cNvSpPr txBox="1">
            <a:spLocks/>
          </p:cNvSpPr>
          <p:nvPr/>
        </p:nvSpPr>
        <p:spPr>
          <a:xfrm>
            <a:off x="447583" y="1052036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Product analysis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5A298F-9E0B-48A6-AC86-2965E40100C1}"/>
              </a:ext>
            </a:extLst>
          </p:cNvPr>
          <p:cNvSpPr txBox="1">
            <a:spLocks/>
          </p:cNvSpPr>
          <p:nvPr/>
        </p:nvSpPr>
        <p:spPr>
          <a:xfrm>
            <a:off x="1006876" y="1936644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Identifies the five most profitable products and their contribution as a percentage of total profits, with insights into the rest.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CFA36F-E10C-438A-9344-0264D14A043A}"/>
              </a:ext>
            </a:extLst>
          </p:cNvPr>
          <p:cNvSpPr txBox="1">
            <a:spLocks/>
          </p:cNvSpPr>
          <p:nvPr/>
        </p:nvSpPr>
        <p:spPr>
          <a:xfrm>
            <a:off x="767179" y="1494340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Top 5 Profitable Products (% Contribution and Others):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B907EA-6852-4122-A9C1-9956E1B3BFB6}"/>
              </a:ext>
            </a:extLst>
          </p:cNvPr>
          <p:cNvSpPr txBox="1">
            <a:spLocks/>
          </p:cNvSpPr>
          <p:nvPr/>
        </p:nvSpPr>
        <p:spPr>
          <a:xfrm>
            <a:off x="1006876" y="2821252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Analyzes profits associated with product colors, highlighting the best-selling colors for optimization.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22DF6D-9414-4B06-B39B-5EF73346054B}"/>
              </a:ext>
            </a:extLst>
          </p:cNvPr>
          <p:cNvSpPr txBox="1">
            <a:spLocks/>
          </p:cNvSpPr>
          <p:nvPr/>
        </p:nvSpPr>
        <p:spPr>
          <a:xfrm>
            <a:off x="767179" y="2378948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2. Profit by Product Color (Highlighting Best Sellers):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DE6D46-E298-453A-AEBA-6CFCAC149478}"/>
              </a:ext>
            </a:extLst>
          </p:cNvPr>
          <p:cNvSpPr txBox="1">
            <a:spLocks/>
          </p:cNvSpPr>
          <p:nvPr/>
        </p:nvSpPr>
        <p:spPr>
          <a:xfrm>
            <a:off x="1006876" y="3815597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Examines profit variations based on pricing types, providing insights into pricing strategy effectiveness.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67E32C-1E8D-4DEB-B9C0-4B127895519A}"/>
              </a:ext>
            </a:extLst>
          </p:cNvPr>
          <p:cNvSpPr txBox="1">
            <a:spLocks/>
          </p:cNvSpPr>
          <p:nvPr/>
        </p:nvSpPr>
        <p:spPr>
          <a:xfrm>
            <a:off x="767179" y="3373293"/>
            <a:ext cx="10515600" cy="44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3. Profit by Pricing Types:</a:t>
            </a:r>
          </a:p>
        </p:txBody>
      </p:sp>
    </p:spTree>
    <p:extLst>
      <p:ext uri="{BB962C8B-B14F-4D97-AF65-F5344CB8AC3E}">
        <p14:creationId xmlns:p14="http://schemas.microsoft.com/office/powerpoint/2010/main" val="138421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Adventure Works Sales</vt:lpstr>
      <vt:lpstr>Tools Used </vt:lpstr>
      <vt:lpstr>The Dataset diagram view and Relationships </vt:lpstr>
      <vt:lpstr>Time Analysis Dashboard</vt:lpstr>
      <vt:lpstr>PowerPoint Presentation</vt:lpstr>
      <vt:lpstr>PowerPoint Presentation</vt:lpstr>
      <vt:lpstr>Details Dashboard</vt:lpstr>
      <vt:lpstr>Details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Kix Business Dashboard</dc:title>
  <dc:creator>Milad Abdo</dc:creator>
  <cp:lastModifiedBy>Milad Abdo</cp:lastModifiedBy>
  <cp:revision>9</cp:revision>
  <dcterms:created xsi:type="dcterms:W3CDTF">2024-07-17T20:29:32Z</dcterms:created>
  <dcterms:modified xsi:type="dcterms:W3CDTF">2024-07-22T20:23:12Z</dcterms:modified>
</cp:coreProperties>
</file>