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zno.osvita.ua/ukraine-history/tag-dyrektorija_un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4800" dirty="0" smtClean="0"/>
              <a:t>Тест на тему «</a:t>
            </a:r>
            <a:r>
              <a:rPr lang="uk-UA" sz="4800" dirty="0"/>
              <a:t>Українська революція. Директорія </a:t>
            </a:r>
            <a:r>
              <a:rPr lang="uk-UA" sz="4800" dirty="0" smtClean="0"/>
              <a:t>УНР»</a:t>
            </a:r>
            <a:endParaRPr lang="uk-UA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Взято з сайту: </a:t>
            </a:r>
            <a:r>
              <a:rPr lang="en-US" dirty="0">
                <a:hlinkClick r:id="rId2"/>
              </a:rPr>
              <a:t>https://zno.osvita.ua/ukraine-history/tag-dyrektorija_unr</a:t>
            </a:r>
            <a:r>
              <a:rPr lang="en-US" dirty="0" smtClean="0">
                <a:hlinkClick r:id="rId2"/>
              </a:rPr>
              <a:t>/</a:t>
            </a:r>
            <a:endParaRPr lang="uk-UA" dirty="0" smtClean="0"/>
          </a:p>
          <a:p>
            <a:r>
              <a:rPr lang="uk-UA" dirty="0" err="1" smtClean="0"/>
              <a:t>Новосад</a:t>
            </a:r>
            <a:r>
              <a:rPr lang="uk-UA" dirty="0" smtClean="0"/>
              <a:t> Юрій</a:t>
            </a:r>
            <a:endParaRPr lang="uk-UA" dirty="0"/>
          </a:p>
        </p:txBody>
      </p:sp>
      <p:sp>
        <p:nvSpPr>
          <p:cNvPr id="5" name="Стрелка вправо с вырезом 4">
            <a:hlinkClick r:id="rId3" action="ppaction://hlinksldjump"/>
          </p:cNvPr>
          <p:cNvSpPr/>
          <p:nvPr/>
        </p:nvSpPr>
        <p:spPr>
          <a:xfrm>
            <a:off x="8151223" y="6257109"/>
            <a:ext cx="3357154" cy="483325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967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590800"/>
            <a:ext cx="9601200" cy="1485900"/>
          </a:xfrm>
        </p:spPr>
        <p:txBody>
          <a:bodyPr/>
          <a:lstStyle/>
          <a:p>
            <a:r>
              <a:rPr lang="uk-UA" dirty="0" smtClean="0"/>
              <a:t>Правильна відповідь!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>
            <a:off x="8151223" y="6257109"/>
            <a:ext cx="3357154" cy="483325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59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697480"/>
            <a:ext cx="9601200" cy="1485900"/>
          </a:xfrm>
        </p:spPr>
        <p:txBody>
          <a:bodyPr/>
          <a:lstStyle/>
          <a:p>
            <a:r>
              <a:rPr lang="uk-UA" dirty="0" smtClean="0"/>
              <a:t>Неправильно, спробуй ще раз.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4493622"/>
            <a:ext cx="9601200" cy="1373777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 rot="10800000">
            <a:off x="888274" y="6257109"/>
            <a:ext cx="3357154" cy="484632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82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4.</a:t>
            </a:r>
            <a:r>
              <a:rPr lang="ru-RU" sz="3200" dirty="0"/>
              <a:t> </a:t>
            </a:r>
            <a:r>
              <a:rPr lang="ru-RU" sz="3200" dirty="0" err="1"/>
              <a:t>Що</a:t>
            </a:r>
            <a:r>
              <a:rPr lang="ru-RU" sz="3200" dirty="0"/>
              <a:t> </a:t>
            </a:r>
            <a:r>
              <a:rPr lang="ru-RU" sz="3200" dirty="0" err="1"/>
              <a:t>було</a:t>
            </a:r>
            <a:r>
              <a:rPr lang="ru-RU" sz="3200" dirty="0"/>
              <a:t> </a:t>
            </a:r>
            <a:r>
              <a:rPr lang="ru-RU" sz="3200" dirty="0" err="1"/>
              <a:t>спільним</a:t>
            </a:r>
            <a:r>
              <a:rPr lang="ru-RU" sz="3200" dirty="0"/>
              <a:t> для </a:t>
            </a:r>
            <a:r>
              <a:rPr lang="ru-RU" sz="3200" dirty="0" err="1"/>
              <a:t>політики</a:t>
            </a:r>
            <a:r>
              <a:rPr lang="ru-RU" sz="3200" dirty="0"/>
              <a:t> </a:t>
            </a:r>
            <a:r>
              <a:rPr lang="ru-RU" sz="3200" dirty="0" err="1"/>
              <a:t>урядів</a:t>
            </a:r>
            <a:r>
              <a:rPr lang="ru-RU" sz="3200" dirty="0"/>
              <a:t> </a:t>
            </a:r>
            <a:r>
              <a:rPr lang="ru-RU" sz="3200" dirty="0" err="1"/>
              <a:t>гетьмана</a:t>
            </a:r>
            <a:r>
              <a:rPr lang="ru-RU" sz="3200" dirty="0"/>
              <a:t> П. </a:t>
            </a:r>
            <a:r>
              <a:rPr lang="ru-RU" sz="3200" dirty="0" err="1"/>
              <a:t>Скоропадського</a:t>
            </a:r>
            <a:r>
              <a:rPr lang="ru-RU" sz="3200" dirty="0"/>
              <a:t> та генерала А. </a:t>
            </a:r>
            <a:r>
              <a:rPr lang="ru-RU" sz="3200" dirty="0" err="1"/>
              <a:t>Денікіна</a:t>
            </a:r>
            <a:r>
              <a:rPr lang="ru-RU" sz="3200" dirty="0"/>
              <a:t> на </a:t>
            </a:r>
            <a:r>
              <a:rPr lang="ru-RU" sz="3200" dirty="0" err="1"/>
              <a:t>території</a:t>
            </a:r>
            <a:r>
              <a:rPr lang="ru-RU" sz="3200" dirty="0"/>
              <a:t> </a:t>
            </a:r>
            <a:r>
              <a:rPr lang="ru-RU" sz="3200" dirty="0" err="1"/>
              <a:t>України</a:t>
            </a:r>
            <a:r>
              <a:rPr lang="ru-RU" sz="3200" dirty="0"/>
              <a:t>?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А) </a:t>
            </a:r>
            <a:r>
              <a:rPr lang="ru-RU" dirty="0" err="1" smtClean="0"/>
              <a:t>постачання</a:t>
            </a:r>
            <a:r>
              <a:rPr lang="ru-RU" dirty="0" smtClean="0"/>
              <a:t> </a:t>
            </a:r>
            <a:r>
              <a:rPr lang="ru-RU" dirty="0" err="1"/>
              <a:t>продовольства</a:t>
            </a:r>
            <a:r>
              <a:rPr lang="ru-RU" dirty="0"/>
              <a:t> та </a:t>
            </a:r>
            <a:r>
              <a:rPr lang="ru-RU" dirty="0" err="1"/>
              <a:t>сировини</a:t>
            </a:r>
            <a:r>
              <a:rPr lang="ru-RU" dirty="0"/>
              <a:t> до </a:t>
            </a:r>
            <a:r>
              <a:rPr lang="ru-RU" dirty="0" err="1"/>
              <a:t>Німеччини</a:t>
            </a:r>
            <a:endParaRPr lang="ru-RU" dirty="0"/>
          </a:p>
          <a:p>
            <a:r>
              <a:rPr lang="ru-RU" b="1" dirty="0" smtClean="0"/>
              <a:t>Б) </a:t>
            </a:r>
            <a:r>
              <a:rPr lang="ru-RU" dirty="0" err="1" smtClean="0"/>
              <a:t>налагодження</a:t>
            </a:r>
            <a:r>
              <a:rPr lang="ru-RU" dirty="0" smtClean="0"/>
              <a:t> </a:t>
            </a:r>
            <a:r>
              <a:rPr lang="ru-RU" dirty="0" err="1"/>
              <a:t>діалогу</a:t>
            </a:r>
            <a:r>
              <a:rPr lang="ru-RU" dirty="0"/>
              <a:t> з </a:t>
            </a:r>
            <a:r>
              <a:rPr lang="ru-RU" dirty="0" err="1"/>
              <a:t>опозиційними</a:t>
            </a:r>
            <a:r>
              <a:rPr lang="ru-RU" dirty="0"/>
              <a:t> </a:t>
            </a:r>
            <a:r>
              <a:rPr lang="ru-RU" dirty="0" err="1"/>
              <a:t>партіями</a:t>
            </a:r>
            <a:endParaRPr lang="ru-RU" dirty="0"/>
          </a:p>
          <a:p>
            <a:r>
              <a:rPr lang="ru-RU" b="1" dirty="0" smtClean="0"/>
              <a:t>В) </a:t>
            </a:r>
            <a:r>
              <a:rPr lang="ru-RU" dirty="0" err="1" smtClean="0"/>
              <a:t>відновлення</a:t>
            </a:r>
            <a:r>
              <a:rPr lang="ru-RU" dirty="0" smtClean="0"/>
              <a:t> </a:t>
            </a:r>
            <a:r>
              <a:rPr lang="ru-RU" dirty="0" err="1"/>
              <a:t>приватної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 на землю</a:t>
            </a:r>
          </a:p>
          <a:p>
            <a:r>
              <a:rPr lang="ru-RU" b="1" dirty="0" smtClean="0"/>
              <a:t>Г) </a:t>
            </a:r>
            <a:r>
              <a:rPr lang="ru-RU" dirty="0" err="1" smtClean="0"/>
              <a:t>закриття</a:t>
            </a:r>
            <a:r>
              <a:rPr lang="ru-RU" dirty="0" smtClean="0"/>
              <a:t> </a:t>
            </a:r>
            <a:r>
              <a:rPr lang="ru-RU" dirty="0" err="1"/>
              <a:t>українських</a:t>
            </a:r>
            <a:r>
              <a:rPr lang="ru-RU" dirty="0"/>
              <a:t> </a:t>
            </a:r>
            <a:r>
              <a:rPr lang="ru-RU" dirty="0" err="1"/>
              <a:t>шкіл</a:t>
            </a:r>
            <a:r>
              <a:rPr lang="ru-RU" dirty="0"/>
              <a:t>, газет, </a:t>
            </a:r>
            <a:r>
              <a:rPr lang="ru-RU" dirty="0" err="1"/>
              <a:t>журналів</a:t>
            </a:r>
            <a:endParaRPr lang="ru-RU" dirty="0"/>
          </a:p>
          <a:p>
            <a:endParaRPr lang="uk-UA" dirty="0"/>
          </a:p>
        </p:txBody>
      </p:sp>
      <p:sp>
        <p:nvSpPr>
          <p:cNvPr id="4" name="Шеврон 3">
            <a:hlinkClick r:id="rId2" action="ppaction://hlinksldjump"/>
          </p:cNvPr>
          <p:cNvSpPr/>
          <p:nvPr/>
        </p:nvSpPr>
        <p:spPr>
          <a:xfrm>
            <a:off x="1045029" y="2380135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Шеврон 4">
            <a:hlinkClick r:id="rId2" action="ppaction://hlinksldjump"/>
          </p:cNvPr>
          <p:cNvSpPr/>
          <p:nvPr/>
        </p:nvSpPr>
        <p:spPr>
          <a:xfrm>
            <a:off x="1045030" y="2824286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6" name="Шеврон 5">
            <a:hlinkClick r:id="rId3" action="ppaction://hlinksldjump"/>
          </p:cNvPr>
          <p:cNvSpPr/>
          <p:nvPr/>
        </p:nvSpPr>
        <p:spPr>
          <a:xfrm>
            <a:off x="1045029" y="3268437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7" name="Шеврон 6">
            <a:hlinkClick r:id="rId2" action="ppaction://hlinksldjump"/>
          </p:cNvPr>
          <p:cNvSpPr/>
          <p:nvPr/>
        </p:nvSpPr>
        <p:spPr>
          <a:xfrm>
            <a:off x="1045029" y="3687515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40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590800"/>
            <a:ext cx="9601200" cy="1485900"/>
          </a:xfrm>
        </p:spPr>
        <p:txBody>
          <a:bodyPr/>
          <a:lstStyle/>
          <a:p>
            <a:r>
              <a:rPr lang="uk-UA" dirty="0" smtClean="0"/>
              <a:t>Правильна відповідь!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>
            <a:off x="8151223" y="6257109"/>
            <a:ext cx="3357154" cy="483325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388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697480"/>
            <a:ext cx="9601200" cy="1485900"/>
          </a:xfrm>
        </p:spPr>
        <p:txBody>
          <a:bodyPr/>
          <a:lstStyle/>
          <a:p>
            <a:r>
              <a:rPr lang="uk-UA" dirty="0" smtClean="0"/>
              <a:t>Неправильно, спробуй ще раз.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4637314"/>
            <a:ext cx="9601200" cy="1230086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 rot="10800000">
            <a:off x="888274" y="6257109"/>
            <a:ext cx="3357154" cy="484632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5.</a:t>
            </a:r>
            <a:r>
              <a:rPr lang="ru-RU" sz="3200" dirty="0"/>
              <a:t> </a:t>
            </a:r>
            <a:r>
              <a:rPr lang="ru-RU" sz="3200" dirty="0" err="1"/>
              <a:t>Другий</a:t>
            </a:r>
            <a:r>
              <a:rPr lang="ru-RU" sz="3200" dirty="0"/>
              <a:t> "Зимовий </a:t>
            </a:r>
            <a:r>
              <a:rPr lang="ru-RU" sz="3200" dirty="0" err="1"/>
              <a:t>похід</a:t>
            </a:r>
            <a:r>
              <a:rPr lang="ru-RU" sz="3200" dirty="0"/>
              <a:t>" </a:t>
            </a:r>
            <a:r>
              <a:rPr lang="ru-RU" sz="3200" dirty="0" err="1"/>
              <a:t>військ</a:t>
            </a:r>
            <a:r>
              <a:rPr lang="ru-RU" sz="3200" dirty="0"/>
              <a:t> </a:t>
            </a:r>
            <a:r>
              <a:rPr lang="ru-RU" sz="3200" dirty="0" err="1"/>
              <a:t>Армії</a:t>
            </a:r>
            <a:r>
              <a:rPr lang="ru-RU" sz="3200" dirty="0"/>
              <a:t> УНР </a:t>
            </a:r>
            <a:r>
              <a:rPr lang="ru-RU" sz="3200" dirty="0" err="1"/>
              <a:t>здійснено</a:t>
            </a:r>
            <a:r>
              <a:rPr lang="ru-RU" sz="3200" dirty="0"/>
              <a:t> з </a:t>
            </a:r>
            <a:r>
              <a:rPr lang="ru-RU" sz="3200" dirty="0" smtClean="0"/>
              <a:t>метою: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А) </a:t>
            </a:r>
            <a:r>
              <a:rPr lang="uk-UA" dirty="0" smtClean="0"/>
              <a:t>допомогти </a:t>
            </a:r>
            <a:r>
              <a:rPr lang="uk-UA" dirty="0"/>
              <a:t>Українській Галицькій армії в боротьбі з польською агресією.</a:t>
            </a:r>
          </a:p>
          <a:p>
            <a:r>
              <a:rPr lang="uk-UA" b="1" dirty="0" smtClean="0"/>
              <a:t>Б) </a:t>
            </a:r>
            <a:r>
              <a:rPr lang="uk-UA" dirty="0" smtClean="0"/>
              <a:t>підтримати </a:t>
            </a:r>
            <a:r>
              <a:rPr lang="uk-UA" dirty="0"/>
              <a:t>дії </a:t>
            </a:r>
            <a:r>
              <a:rPr lang="uk-UA" dirty="0" err="1"/>
              <a:t>Революційно</a:t>
            </a:r>
            <a:r>
              <a:rPr lang="uk-UA" dirty="0"/>
              <a:t>-повстанської армії Н. Махна.</a:t>
            </a:r>
          </a:p>
          <a:p>
            <a:r>
              <a:rPr lang="uk-UA" b="1" dirty="0" smtClean="0"/>
              <a:t>В) </a:t>
            </a:r>
            <a:r>
              <a:rPr lang="uk-UA" dirty="0" smtClean="0"/>
              <a:t>підняти </a:t>
            </a:r>
            <a:r>
              <a:rPr lang="uk-UA" dirty="0"/>
              <a:t>народне збройне повстання проти більшовицької влади.</a:t>
            </a:r>
          </a:p>
          <a:p>
            <a:r>
              <a:rPr lang="uk-UA" b="1" dirty="0" smtClean="0"/>
              <a:t>Г) </a:t>
            </a:r>
            <a:r>
              <a:rPr lang="uk-UA" dirty="0" smtClean="0"/>
              <a:t>дезорганізувати </a:t>
            </a:r>
            <a:r>
              <a:rPr lang="uk-UA" dirty="0"/>
              <a:t>тил білогвардійських військ генерала П. Врангеля.</a:t>
            </a:r>
          </a:p>
          <a:p>
            <a:endParaRPr lang="uk-UA" dirty="0"/>
          </a:p>
        </p:txBody>
      </p:sp>
      <p:sp>
        <p:nvSpPr>
          <p:cNvPr id="4" name="Шеврон 3">
            <a:hlinkClick r:id="rId2" action="ppaction://hlinksldjump"/>
          </p:cNvPr>
          <p:cNvSpPr/>
          <p:nvPr/>
        </p:nvSpPr>
        <p:spPr>
          <a:xfrm>
            <a:off x="1045029" y="2380135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Шеврон 4">
            <a:hlinkClick r:id="rId2" action="ppaction://hlinksldjump"/>
          </p:cNvPr>
          <p:cNvSpPr/>
          <p:nvPr/>
        </p:nvSpPr>
        <p:spPr>
          <a:xfrm>
            <a:off x="1045030" y="2824286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6" name="Шеврон 5">
            <a:hlinkClick r:id="rId3" action="ppaction://hlinksldjump"/>
          </p:cNvPr>
          <p:cNvSpPr/>
          <p:nvPr/>
        </p:nvSpPr>
        <p:spPr>
          <a:xfrm>
            <a:off x="1045029" y="3268437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7" name="Шеврон 6">
            <a:hlinkClick r:id="rId2" action="ppaction://hlinksldjump"/>
          </p:cNvPr>
          <p:cNvSpPr/>
          <p:nvPr/>
        </p:nvSpPr>
        <p:spPr>
          <a:xfrm>
            <a:off x="1045029" y="3687515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5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590800"/>
            <a:ext cx="9601200" cy="1485900"/>
          </a:xfrm>
        </p:spPr>
        <p:txBody>
          <a:bodyPr/>
          <a:lstStyle/>
          <a:p>
            <a:r>
              <a:rPr lang="uk-UA" dirty="0" smtClean="0"/>
              <a:t>Правильна відповідь!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>
            <a:off x="8151223" y="6257109"/>
            <a:ext cx="3357154" cy="483325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409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697480"/>
            <a:ext cx="9601200" cy="1485900"/>
          </a:xfrm>
        </p:spPr>
        <p:txBody>
          <a:bodyPr/>
          <a:lstStyle/>
          <a:p>
            <a:r>
              <a:rPr lang="uk-UA" dirty="0" smtClean="0"/>
              <a:t>Неправильно, спробуй ще раз.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4637314"/>
            <a:ext cx="9601200" cy="1230086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 rot="10800000">
            <a:off x="888274" y="6257109"/>
            <a:ext cx="3357154" cy="484632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014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6.</a:t>
            </a:r>
            <a:r>
              <a:rPr lang="ru-RU" dirty="0"/>
              <a:t> Яка </a:t>
            </a:r>
            <a:r>
              <a:rPr lang="ru-RU" dirty="0" err="1"/>
              <a:t>інституція</a:t>
            </a:r>
            <a:r>
              <a:rPr lang="ru-RU" dirty="0"/>
              <a:t> в </a:t>
            </a:r>
            <a:r>
              <a:rPr lang="ru-RU" dirty="0" err="1"/>
              <a:t>січні</a:t>
            </a:r>
            <a:r>
              <a:rPr lang="ru-RU" dirty="0"/>
              <a:t> 1919 р. </a:t>
            </a:r>
            <a:r>
              <a:rPr lang="ru-RU" dirty="0" err="1"/>
              <a:t>легітимізувала</a:t>
            </a:r>
            <a:r>
              <a:rPr lang="ru-RU" dirty="0"/>
              <a:t> </a:t>
            </a:r>
            <a:r>
              <a:rPr lang="ru-RU" dirty="0" err="1"/>
              <a:t>владу</a:t>
            </a:r>
            <a:r>
              <a:rPr lang="ru-RU" dirty="0"/>
              <a:t> </a:t>
            </a:r>
            <a:r>
              <a:rPr lang="ru-RU" dirty="0" err="1"/>
              <a:t>Директорії</a:t>
            </a:r>
            <a:r>
              <a:rPr lang="ru-RU" dirty="0"/>
              <a:t> УНР?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А) </a:t>
            </a:r>
            <a:r>
              <a:rPr lang="ru-RU" dirty="0" err="1" smtClean="0"/>
              <a:t>Світовий</a:t>
            </a:r>
            <a:r>
              <a:rPr lang="ru-RU" dirty="0" smtClean="0"/>
              <a:t> </a:t>
            </a:r>
            <a:r>
              <a:rPr lang="ru-RU" dirty="0" err="1"/>
              <a:t>конгрес</a:t>
            </a:r>
            <a:r>
              <a:rPr lang="ru-RU" dirty="0"/>
              <a:t> </a:t>
            </a:r>
            <a:r>
              <a:rPr lang="ru-RU" dirty="0" err="1"/>
              <a:t>українців</a:t>
            </a:r>
            <a:endParaRPr lang="ru-RU" dirty="0"/>
          </a:p>
          <a:p>
            <a:r>
              <a:rPr lang="ru-RU" b="1" dirty="0" smtClean="0"/>
              <a:t>Б)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/>
              <a:t>конгрес</a:t>
            </a:r>
            <a:endParaRPr lang="ru-RU" dirty="0"/>
          </a:p>
          <a:p>
            <a:r>
              <a:rPr lang="ru-RU" b="1" dirty="0" smtClean="0"/>
              <a:t>В) </a:t>
            </a:r>
            <a:r>
              <a:rPr lang="ru-RU" dirty="0" err="1" smtClean="0"/>
              <a:t>Хліборобський</a:t>
            </a:r>
            <a:r>
              <a:rPr lang="ru-RU" dirty="0" smtClean="0"/>
              <a:t> </a:t>
            </a:r>
            <a:r>
              <a:rPr lang="ru-RU" dirty="0" err="1"/>
              <a:t>конгрес</a:t>
            </a:r>
            <a:endParaRPr lang="ru-RU" dirty="0"/>
          </a:p>
          <a:p>
            <a:r>
              <a:rPr lang="ru-RU" b="1" dirty="0" smtClean="0"/>
              <a:t>Г) </a:t>
            </a:r>
            <a:r>
              <a:rPr lang="ru-RU" dirty="0" err="1" smtClean="0"/>
              <a:t>Трудовий</a:t>
            </a:r>
            <a:r>
              <a:rPr lang="ru-RU" dirty="0" smtClean="0"/>
              <a:t> </a:t>
            </a:r>
            <a:r>
              <a:rPr lang="ru-RU" dirty="0" err="1"/>
              <a:t>конгрес</a:t>
            </a:r>
            <a:endParaRPr lang="ru-RU" dirty="0"/>
          </a:p>
          <a:p>
            <a:endParaRPr lang="uk-UA" dirty="0"/>
          </a:p>
        </p:txBody>
      </p:sp>
      <p:sp>
        <p:nvSpPr>
          <p:cNvPr id="5" name="Шеврон 4">
            <a:hlinkClick r:id="rId2" action="ppaction://hlinksldjump"/>
          </p:cNvPr>
          <p:cNvSpPr/>
          <p:nvPr/>
        </p:nvSpPr>
        <p:spPr>
          <a:xfrm>
            <a:off x="1045028" y="2380135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6" name="Шеврон 5">
            <a:hlinkClick r:id="rId2" action="ppaction://hlinksldjump"/>
          </p:cNvPr>
          <p:cNvSpPr/>
          <p:nvPr/>
        </p:nvSpPr>
        <p:spPr>
          <a:xfrm>
            <a:off x="1045029" y="2824286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7" name="Шеврон 6">
            <a:hlinkClick r:id="rId2" action="ppaction://hlinksldjump"/>
          </p:cNvPr>
          <p:cNvSpPr/>
          <p:nvPr/>
        </p:nvSpPr>
        <p:spPr>
          <a:xfrm>
            <a:off x="1045028" y="3268437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8" name="Шеврон 7">
            <a:hlinkClick r:id="rId3" action="ppaction://hlinksldjump"/>
          </p:cNvPr>
          <p:cNvSpPr/>
          <p:nvPr/>
        </p:nvSpPr>
        <p:spPr>
          <a:xfrm>
            <a:off x="1045028" y="3687515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2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590800"/>
            <a:ext cx="9601200" cy="1485900"/>
          </a:xfrm>
        </p:spPr>
        <p:txBody>
          <a:bodyPr/>
          <a:lstStyle/>
          <a:p>
            <a:r>
              <a:rPr lang="uk-UA" dirty="0" smtClean="0"/>
              <a:t>Правильна відповідь!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>
            <a:off x="8151223" y="6257109"/>
            <a:ext cx="3357154" cy="483325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7372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0749"/>
          </a:xfrm>
        </p:spPr>
        <p:txBody>
          <a:bodyPr/>
          <a:lstStyle/>
          <a:p>
            <a:r>
              <a:rPr lang="uk-UA" dirty="0" smtClean="0"/>
              <a:t>Інструкція щодо виконання тесту: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776549"/>
            <a:ext cx="9601200" cy="40908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-Прочитайте </a:t>
            </a:r>
            <a:r>
              <a:rPr lang="ru-RU" dirty="0" err="1"/>
              <a:t>уважно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-</a:t>
            </a:r>
            <a:r>
              <a:rPr lang="ru-RU" dirty="0" err="1"/>
              <a:t>Підведіть</a:t>
            </a:r>
            <a:r>
              <a:rPr lang="ru-RU" dirty="0"/>
              <a:t> курсор </a:t>
            </a:r>
            <a:r>
              <a:rPr lang="ru-RU" dirty="0" err="1"/>
              <a:t>мишi</a:t>
            </a:r>
            <a:r>
              <a:rPr lang="ru-RU" dirty="0"/>
              <a:t> до правильного, на ваш </a:t>
            </a:r>
            <a:r>
              <a:rPr lang="ru-RU" dirty="0" err="1"/>
              <a:t>погляд</a:t>
            </a:r>
            <a:r>
              <a:rPr lang="ru-RU" dirty="0"/>
              <a:t>, </a:t>
            </a:r>
            <a:r>
              <a:rPr lang="ru-RU" dirty="0" err="1"/>
              <a:t>варіанту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-</a:t>
            </a:r>
            <a:r>
              <a:rPr lang="ru-RU" dirty="0" err="1"/>
              <a:t>Підтвердіть</a:t>
            </a:r>
            <a:r>
              <a:rPr lang="ru-RU" dirty="0"/>
              <a:t> </a:t>
            </a:r>
            <a:r>
              <a:rPr lang="ru-RU" dirty="0" err="1"/>
              <a:t>обрану</a:t>
            </a:r>
            <a:r>
              <a:rPr lang="ru-RU" dirty="0"/>
              <a:t> вами </a:t>
            </a:r>
            <a:r>
              <a:rPr lang="ru-RU" dirty="0" err="1"/>
              <a:t>вiдповiдь</a:t>
            </a:r>
            <a:r>
              <a:rPr lang="ru-RU" dirty="0"/>
              <a:t> </a:t>
            </a:r>
            <a:r>
              <a:rPr lang="ru-RU" dirty="0" err="1"/>
              <a:t>клацанням</a:t>
            </a:r>
            <a:r>
              <a:rPr lang="ru-RU" dirty="0"/>
              <a:t> </a:t>
            </a:r>
            <a:r>
              <a:rPr lang="ru-RU" dirty="0" err="1"/>
              <a:t>миші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-У </a:t>
            </a:r>
            <a:r>
              <a:rPr lang="ru-RU" dirty="0" err="1"/>
              <a:t>разі</a:t>
            </a:r>
            <a:r>
              <a:rPr lang="ru-RU" dirty="0"/>
              <a:t> правильного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переходьте</a:t>
            </a:r>
            <a:r>
              <a:rPr lang="ru-RU" dirty="0"/>
              <a:t> до </a:t>
            </a:r>
            <a:r>
              <a:rPr lang="ru-RU" dirty="0" err="1"/>
              <a:t>наступного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-</a:t>
            </a:r>
            <a:r>
              <a:rPr lang="ru-RU" dirty="0" err="1"/>
              <a:t>Якщо</a:t>
            </a:r>
            <a:r>
              <a:rPr lang="ru-RU" dirty="0"/>
              <a:t> ваша </a:t>
            </a:r>
            <a:r>
              <a:rPr lang="ru-RU" dirty="0" err="1"/>
              <a:t>відповідь</a:t>
            </a:r>
            <a:r>
              <a:rPr lang="ru-RU" dirty="0"/>
              <a:t> неправильна, </a:t>
            </a:r>
            <a:r>
              <a:rPr lang="ru-RU" dirty="0" err="1"/>
              <a:t>поверніться</a:t>
            </a:r>
            <a:r>
              <a:rPr lang="ru-RU" dirty="0"/>
              <a:t> до </a:t>
            </a:r>
            <a:r>
              <a:rPr lang="ru-RU" dirty="0" err="1"/>
              <a:t>попереднього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 і </a:t>
            </a:r>
            <a:r>
              <a:rPr lang="ru-RU" dirty="0" err="1"/>
              <a:t>спробуйте</a:t>
            </a:r>
            <a:r>
              <a:rPr lang="ru-RU" dirty="0"/>
              <a:t> </a:t>
            </a:r>
            <a:r>
              <a:rPr lang="ru-RU" dirty="0" err="1"/>
              <a:t>вiдповiсти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раз.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ru-RU" dirty="0" err="1"/>
              <a:t>Дякую</a:t>
            </a:r>
            <a:r>
              <a:rPr lang="ru-RU" dirty="0"/>
              <a:t> за </a:t>
            </a:r>
            <a:r>
              <a:rPr lang="ru-RU" dirty="0" err="1"/>
              <a:t>увагу</a:t>
            </a:r>
            <a:r>
              <a:rPr lang="ru-RU" dirty="0"/>
              <a:t>!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>
            <a:off x="8151223" y="6257109"/>
            <a:ext cx="3357154" cy="483325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Стрелка вправо с вырезом 4">
            <a:hlinkClick r:id="rId3" action="ppaction://hlinksldjump"/>
          </p:cNvPr>
          <p:cNvSpPr/>
          <p:nvPr/>
        </p:nvSpPr>
        <p:spPr>
          <a:xfrm rot="10800000">
            <a:off x="888274" y="6257109"/>
            <a:ext cx="3357154" cy="484632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76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697480"/>
            <a:ext cx="9601200" cy="1485900"/>
          </a:xfrm>
        </p:spPr>
        <p:txBody>
          <a:bodyPr/>
          <a:lstStyle/>
          <a:p>
            <a:r>
              <a:rPr lang="uk-UA" dirty="0" smtClean="0"/>
              <a:t>Неправильно, спробуй ще раз.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4637314"/>
            <a:ext cx="9601200" cy="1230086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 rot="10800000">
            <a:off x="888274" y="6257109"/>
            <a:ext cx="3357154" cy="484632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525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7.</a:t>
            </a:r>
            <a:r>
              <a:rPr lang="ru-RU" i="1" dirty="0"/>
              <a:t> «На </a:t>
            </a:r>
            <a:r>
              <a:rPr lang="ru-RU" i="1" dirty="0" err="1"/>
              <a:t>Львів</a:t>
            </a:r>
            <a:r>
              <a:rPr lang="ru-RU" i="1" dirty="0"/>
              <a:t> через </a:t>
            </a:r>
            <a:r>
              <a:rPr lang="ru-RU" i="1" dirty="0" err="1"/>
              <a:t>Київ</a:t>
            </a:r>
            <a:r>
              <a:rPr lang="ru-RU" i="1" dirty="0"/>
              <a:t>!»</a:t>
            </a:r>
            <a:r>
              <a:rPr lang="ru-RU" dirty="0"/>
              <a:t> - </a:t>
            </a:r>
            <a:r>
              <a:rPr lang="ru-RU" dirty="0" err="1"/>
              <a:t>під</a:t>
            </a:r>
            <a:r>
              <a:rPr lang="ru-RU" dirty="0"/>
              <a:t> таким </a:t>
            </a:r>
            <a:r>
              <a:rPr lang="ru-RU" dirty="0" err="1"/>
              <a:t>гаслом</a:t>
            </a:r>
            <a:r>
              <a:rPr lang="ru-RU" dirty="0"/>
              <a:t> </a:t>
            </a:r>
            <a:r>
              <a:rPr lang="ru-RU" dirty="0" err="1"/>
              <a:t>улітку</a:t>
            </a:r>
            <a:r>
              <a:rPr lang="ru-RU" dirty="0"/>
              <a:t> 1919 р. </a:t>
            </a:r>
            <a:r>
              <a:rPr lang="ru-RU" dirty="0" err="1"/>
              <a:t>здійснювала</a:t>
            </a:r>
            <a:r>
              <a:rPr lang="ru-RU" dirty="0"/>
              <a:t> </a:t>
            </a:r>
            <a:r>
              <a:rPr lang="ru-RU" dirty="0" err="1" smtClean="0"/>
              <a:t>наступ</a:t>
            </a:r>
            <a:r>
              <a:rPr lang="ru-RU" dirty="0" smtClean="0"/>
              <a:t>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А) </a:t>
            </a:r>
            <a:r>
              <a:rPr lang="ru-RU" dirty="0" err="1" smtClean="0"/>
              <a:t>Робітничо-селянська</a:t>
            </a:r>
            <a:r>
              <a:rPr lang="ru-RU" dirty="0" smtClean="0"/>
              <a:t> </a:t>
            </a:r>
            <a:r>
              <a:rPr lang="ru-RU" dirty="0" err="1"/>
              <a:t>червона</a:t>
            </a:r>
            <a:r>
              <a:rPr lang="ru-RU" dirty="0"/>
              <a:t> </a:t>
            </a:r>
            <a:r>
              <a:rPr lang="ru-RU" dirty="0" err="1"/>
              <a:t>армія</a:t>
            </a:r>
            <a:r>
              <a:rPr lang="ru-RU" dirty="0"/>
              <a:t>.</a:t>
            </a:r>
          </a:p>
          <a:p>
            <a:r>
              <a:rPr lang="ru-RU" b="1" dirty="0" smtClean="0"/>
              <a:t>Б) </a:t>
            </a:r>
            <a:r>
              <a:rPr lang="ru-RU" dirty="0" err="1" smtClean="0"/>
              <a:t>Українська</a:t>
            </a:r>
            <a:r>
              <a:rPr lang="ru-RU" dirty="0" smtClean="0"/>
              <a:t> </a:t>
            </a:r>
            <a:r>
              <a:rPr lang="ru-RU" dirty="0" err="1"/>
              <a:t>галицька</a:t>
            </a:r>
            <a:r>
              <a:rPr lang="ru-RU" dirty="0"/>
              <a:t> </a:t>
            </a:r>
            <a:r>
              <a:rPr lang="ru-RU" dirty="0" err="1" smtClean="0"/>
              <a:t>армія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 smtClean="0"/>
              <a:t>В) </a:t>
            </a:r>
            <a:r>
              <a:rPr lang="ru-RU" dirty="0" err="1" smtClean="0"/>
              <a:t>Польська</a:t>
            </a:r>
            <a:r>
              <a:rPr lang="ru-RU" dirty="0" smtClean="0"/>
              <a:t> </a:t>
            </a:r>
            <a:r>
              <a:rPr lang="ru-RU" dirty="0" err="1"/>
              <a:t>армія</a:t>
            </a:r>
            <a:r>
              <a:rPr lang="ru-RU" dirty="0"/>
              <a:t> генерала Ю. Галлера.</a:t>
            </a:r>
          </a:p>
          <a:p>
            <a:r>
              <a:rPr lang="ru-RU" b="1" dirty="0" smtClean="0"/>
              <a:t>Г)</a:t>
            </a:r>
            <a:r>
              <a:rPr lang="ru-RU" dirty="0"/>
              <a:t> </a:t>
            </a:r>
            <a:r>
              <a:rPr lang="ru-RU" dirty="0" err="1"/>
              <a:t>Добровольча</a:t>
            </a:r>
            <a:r>
              <a:rPr lang="ru-RU" dirty="0"/>
              <a:t> </a:t>
            </a:r>
            <a:r>
              <a:rPr lang="ru-RU" dirty="0" err="1"/>
              <a:t>армія</a:t>
            </a:r>
            <a:r>
              <a:rPr lang="ru-RU" dirty="0"/>
              <a:t> генерала А. </a:t>
            </a:r>
            <a:r>
              <a:rPr lang="ru-RU" dirty="0" err="1"/>
              <a:t>Денікіна</a:t>
            </a:r>
            <a:r>
              <a:rPr lang="ru-RU" dirty="0"/>
              <a:t>. </a:t>
            </a:r>
            <a:endParaRPr lang="uk-UA" dirty="0"/>
          </a:p>
        </p:txBody>
      </p:sp>
      <p:sp>
        <p:nvSpPr>
          <p:cNvPr id="5" name="Шеврон 4">
            <a:hlinkClick r:id="rId2" action="ppaction://hlinksldjump"/>
          </p:cNvPr>
          <p:cNvSpPr/>
          <p:nvPr/>
        </p:nvSpPr>
        <p:spPr>
          <a:xfrm>
            <a:off x="1045028" y="2380135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6" name="Шеврон 5">
            <a:hlinkClick r:id="rId3" action="ppaction://hlinksldjump"/>
          </p:cNvPr>
          <p:cNvSpPr/>
          <p:nvPr/>
        </p:nvSpPr>
        <p:spPr>
          <a:xfrm>
            <a:off x="1045029" y="2824286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7" name="Шеврон 6">
            <a:hlinkClick r:id="rId2" action="ppaction://hlinksldjump"/>
          </p:cNvPr>
          <p:cNvSpPr/>
          <p:nvPr/>
        </p:nvSpPr>
        <p:spPr>
          <a:xfrm>
            <a:off x="1045028" y="3268437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8" name="Шеврон 7">
            <a:hlinkClick r:id="rId2" action="ppaction://hlinksldjump"/>
          </p:cNvPr>
          <p:cNvSpPr/>
          <p:nvPr/>
        </p:nvSpPr>
        <p:spPr>
          <a:xfrm>
            <a:off x="1045028" y="3687515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4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590800"/>
            <a:ext cx="9601200" cy="1485900"/>
          </a:xfrm>
        </p:spPr>
        <p:txBody>
          <a:bodyPr/>
          <a:lstStyle/>
          <a:p>
            <a:r>
              <a:rPr lang="uk-UA" dirty="0" smtClean="0"/>
              <a:t>Правильна відповідь!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>
            <a:off x="8151223" y="6257109"/>
            <a:ext cx="3357154" cy="483325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49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697480"/>
            <a:ext cx="9601200" cy="1485900"/>
          </a:xfrm>
        </p:spPr>
        <p:txBody>
          <a:bodyPr/>
          <a:lstStyle/>
          <a:p>
            <a:r>
              <a:rPr lang="uk-UA" dirty="0" smtClean="0"/>
              <a:t>Неправильно, спробуй ще раз.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4637314"/>
            <a:ext cx="9601200" cy="1230086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 rot="10800000">
            <a:off x="888274" y="6257109"/>
            <a:ext cx="3357154" cy="484632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1807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8.</a:t>
            </a:r>
            <a:r>
              <a:rPr lang="ru-RU" dirty="0"/>
              <a:t> 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подіями</a:t>
            </a:r>
            <a:r>
              <a:rPr lang="ru-RU" dirty="0"/>
              <a:t> </a:t>
            </a:r>
            <a:r>
              <a:rPr lang="ru-RU" dirty="0" err="1"/>
              <a:t>завершилася</a:t>
            </a:r>
            <a:r>
              <a:rPr lang="ru-RU" dirty="0"/>
              <a:t> </a:t>
            </a:r>
            <a:r>
              <a:rPr lang="ru-RU" dirty="0" err="1"/>
              <a:t>Громадянська</a:t>
            </a:r>
            <a:r>
              <a:rPr lang="ru-RU" dirty="0"/>
              <a:t> </a:t>
            </a:r>
            <a:r>
              <a:rPr lang="ru-RU" dirty="0" err="1"/>
              <a:t>війна</a:t>
            </a:r>
            <a:r>
              <a:rPr lang="ru-RU" dirty="0"/>
              <a:t> в </a:t>
            </a:r>
            <a:r>
              <a:rPr lang="ru-RU" dirty="0" err="1"/>
              <a:t>Україні</a:t>
            </a:r>
            <a:r>
              <a:rPr lang="ru-RU" dirty="0"/>
              <a:t>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А) </a:t>
            </a:r>
            <a:r>
              <a:rPr lang="uk-UA" dirty="0" smtClean="0"/>
              <a:t>Розгромом </a:t>
            </a:r>
            <a:r>
              <a:rPr lang="uk-UA" dirty="0"/>
              <a:t>Червоною Армією військових частин Української Галицької Армії та укладанням Ризького мирного договору.</a:t>
            </a:r>
          </a:p>
          <a:p>
            <a:r>
              <a:rPr lang="uk-UA" b="1" dirty="0" smtClean="0"/>
              <a:t>Б) </a:t>
            </a:r>
            <a:r>
              <a:rPr lang="uk-UA" dirty="0" smtClean="0"/>
              <a:t>Розгромом </a:t>
            </a:r>
            <a:r>
              <a:rPr lang="uk-UA" dirty="0"/>
              <a:t>Червоною Армією Армії Української Народної Республіки та польської армії маршала Ю. </a:t>
            </a:r>
            <a:r>
              <a:rPr lang="uk-UA" dirty="0" err="1"/>
              <a:t>Пілсудського</a:t>
            </a:r>
            <a:r>
              <a:rPr lang="uk-UA" dirty="0"/>
              <a:t>.</a:t>
            </a:r>
          </a:p>
          <a:p>
            <a:r>
              <a:rPr lang="uk-UA" b="1" dirty="0" smtClean="0"/>
              <a:t>В) </a:t>
            </a:r>
            <a:r>
              <a:rPr lang="uk-UA" dirty="0" smtClean="0"/>
              <a:t>Розгромом </a:t>
            </a:r>
            <a:r>
              <a:rPr lang="uk-UA" dirty="0"/>
              <a:t>Червоною Армією військ генерала П. Врангеля в Криму та основних сил повстанських загонів Н. Махна.</a:t>
            </a:r>
          </a:p>
          <a:p>
            <a:r>
              <a:rPr lang="uk-UA" b="1" dirty="0" smtClean="0"/>
              <a:t>Г) </a:t>
            </a:r>
            <a:r>
              <a:rPr lang="uk-UA" dirty="0" smtClean="0"/>
              <a:t>Розгромом </a:t>
            </a:r>
            <a:r>
              <a:rPr lang="uk-UA" dirty="0"/>
              <a:t>Червоною Армією Збройних сил Півдня Росії генерала А. Денікіна та військ Директорії УНР.</a:t>
            </a:r>
          </a:p>
          <a:p>
            <a:endParaRPr lang="uk-UA" dirty="0"/>
          </a:p>
        </p:txBody>
      </p:sp>
      <p:sp>
        <p:nvSpPr>
          <p:cNvPr id="4" name="Шеврон 3">
            <a:hlinkClick r:id="rId2" action="ppaction://hlinksldjump"/>
          </p:cNvPr>
          <p:cNvSpPr/>
          <p:nvPr/>
        </p:nvSpPr>
        <p:spPr>
          <a:xfrm>
            <a:off x="1045028" y="2354594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Шеврон 4">
            <a:hlinkClick r:id="rId2" action="ppaction://hlinksldjump"/>
          </p:cNvPr>
          <p:cNvSpPr/>
          <p:nvPr/>
        </p:nvSpPr>
        <p:spPr>
          <a:xfrm>
            <a:off x="1077684" y="3076815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6" name="Шеврон 5">
            <a:hlinkClick r:id="rId3" action="ppaction://hlinksldjump"/>
          </p:cNvPr>
          <p:cNvSpPr/>
          <p:nvPr/>
        </p:nvSpPr>
        <p:spPr>
          <a:xfrm>
            <a:off x="1045028" y="3831193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7" name="Шеврон 6">
            <a:hlinkClick r:id="rId2" action="ppaction://hlinksldjump"/>
          </p:cNvPr>
          <p:cNvSpPr/>
          <p:nvPr/>
        </p:nvSpPr>
        <p:spPr>
          <a:xfrm>
            <a:off x="1045028" y="4536601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9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590800"/>
            <a:ext cx="9601200" cy="1485900"/>
          </a:xfrm>
        </p:spPr>
        <p:txBody>
          <a:bodyPr/>
          <a:lstStyle/>
          <a:p>
            <a:r>
              <a:rPr lang="uk-UA" dirty="0" smtClean="0"/>
              <a:t>Правильна відповідь!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3566160"/>
            <a:ext cx="9601200" cy="230124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Це було останнє питання.</a:t>
            </a:r>
            <a:endParaRPr lang="uk-UA" dirty="0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>
            <a:off x="8151223" y="6257109"/>
            <a:ext cx="3357154" cy="483325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846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697480"/>
            <a:ext cx="9601200" cy="1485900"/>
          </a:xfrm>
        </p:spPr>
        <p:txBody>
          <a:bodyPr/>
          <a:lstStyle/>
          <a:p>
            <a:r>
              <a:rPr lang="uk-UA" dirty="0" smtClean="0"/>
              <a:t>Неправильно, спробуй ще раз.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4637314"/>
            <a:ext cx="9601200" cy="1230086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 rot="10800000">
            <a:off x="888274" y="6257109"/>
            <a:ext cx="3357154" cy="484632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606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 завершено.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Дякую за увагу!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3298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 smtClean="0"/>
              <a:t>1.</a:t>
            </a:r>
            <a:r>
              <a:rPr lang="ru-RU" sz="3200" dirty="0"/>
              <a:t> </a:t>
            </a:r>
            <a:r>
              <a:rPr lang="ru-RU" sz="3200" dirty="0" err="1"/>
              <a:t>Одержавлення</a:t>
            </a:r>
            <a:r>
              <a:rPr lang="ru-RU" sz="3200" dirty="0"/>
              <a:t> </a:t>
            </a:r>
            <a:r>
              <a:rPr lang="ru-RU" sz="3200" dirty="0" err="1"/>
              <a:t>власності</a:t>
            </a:r>
            <a:r>
              <a:rPr lang="ru-RU" sz="3200" dirty="0"/>
              <a:t>, </a:t>
            </a:r>
            <a:r>
              <a:rPr lang="ru-RU" sz="3200" dirty="0" err="1"/>
              <a:t>згортання</a:t>
            </a:r>
            <a:r>
              <a:rPr lang="ru-RU" sz="3200" dirty="0"/>
              <a:t> товарно-</a:t>
            </a:r>
            <a:r>
              <a:rPr lang="ru-RU" sz="3200" dirty="0" err="1"/>
              <a:t>грошових</a:t>
            </a:r>
            <a:r>
              <a:rPr lang="ru-RU" sz="3200" dirty="0"/>
              <a:t> </a:t>
            </a:r>
            <a:r>
              <a:rPr lang="ru-RU" sz="3200" dirty="0" err="1"/>
              <a:t>відносин</a:t>
            </a:r>
            <a:r>
              <a:rPr lang="ru-RU" sz="3200" dirty="0"/>
              <a:t>, </a:t>
            </a:r>
            <a:r>
              <a:rPr lang="ru-RU" sz="3200" dirty="0" err="1"/>
              <a:t>упровадження</a:t>
            </a:r>
            <a:r>
              <a:rPr lang="ru-RU" sz="3200" dirty="0"/>
              <a:t> </a:t>
            </a:r>
            <a:r>
              <a:rPr lang="ru-RU" sz="3200" dirty="0" err="1"/>
              <a:t>карткової</a:t>
            </a:r>
            <a:r>
              <a:rPr lang="ru-RU" sz="3200" dirty="0"/>
              <a:t> </a:t>
            </a:r>
            <a:r>
              <a:rPr lang="ru-RU" sz="3200" dirty="0" err="1"/>
              <a:t>системи</a:t>
            </a:r>
            <a:r>
              <a:rPr lang="ru-RU" sz="3200" dirty="0"/>
              <a:t> та </a:t>
            </a:r>
            <a:r>
              <a:rPr lang="ru-RU" sz="3200" dirty="0" err="1"/>
              <a:t>загальної</a:t>
            </a:r>
            <a:r>
              <a:rPr lang="ru-RU" sz="3200" dirty="0"/>
              <a:t> </a:t>
            </a:r>
            <a:r>
              <a:rPr lang="ru-RU" sz="3200" dirty="0" err="1"/>
              <a:t>трудової</a:t>
            </a:r>
            <a:r>
              <a:rPr lang="ru-RU" sz="3200" dirty="0"/>
              <a:t> </a:t>
            </a:r>
            <a:r>
              <a:rPr lang="ru-RU" sz="3200" dirty="0" err="1"/>
              <a:t>повинності</a:t>
            </a:r>
            <a:r>
              <a:rPr lang="ru-RU" sz="3200" dirty="0"/>
              <a:t> — </a:t>
            </a:r>
            <a:r>
              <a:rPr lang="ru-RU" sz="3200" dirty="0" err="1"/>
              <a:t>це</a:t>
            </a:r>
            <a:r>
              <a:rPr lang="ru-RU" sz="3200" dirty="0"/>
              <a:t> </a:t>
            </a:r>
            <a:r>
              <a:rPr lang="ru-RU" sz="3200" dirty="0" err="1"/>
              <a:t>складові</a:t>
            </a:r>
            <a:r>
              <a:rPr lang="ru-RU" sz="3200" dirty="0"/>
              <a:t> </a:t>
            </a:r>
            <a:r>
              <a:rPr lang="ru-RU" sz="3200" dirty="0" err="1" smtClean="0"/>
              <a:t>політики</a:t>
            </a:r>
            <a:r>
              <a:rPr lang="ru-RU" sz="3200" dirty="0" smtClean="0"/>
              <a:t>: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573382"/>
            <a:ext cx="9601200" cy="3294017"/>
          </a:xfrm>
        </p:spPr>
        <p:txBody>
          <a:bodyPr/>
          <a:lstStyle/>
          <a:p>
            <a:r>
              <a:rPr lang="ru-RU" b="1" dirty="0" smtClean="0"/>
              <a:t>А) </a:t>
            </a:r>
            <a:r>
              <a:rPr lang="ru-RU" dirty="0" smtClean="0"/>
              <a:t>Генерального </a:t>
            </a:r>
            <a:r>
              <a:rPr lang="ru-RU" dirty="0" err="1"/>
              <a:t>Секретаріату</a:t>
            </a:r>
            <a:r>
              <a:rPr lang="ru-RU" dirty="0"/>
              <a:t> УНР.</a:t>
            </a:r>
          </a:p>
          <a:p>
            <a:r>
              <a:rPr lang="ru-RU" b="1" dirty="0" smtClean="0"/>
              <a:t>Б) </a:t>
            </a:r>
            <a:r>
              <a:rPr lang="ru-RU" dirty="0" smtClean="0"/>
              <a:t>Ради </a:t>
            </a:r>
            <a:r>
              <a:rPr lang="ru-RU" dirty="0" err="1"/>
              <a:t>Народних</a:t>
            </a:r>
            <a:r>
              <a:rPr lang="ru-RU" dirty="0"/>
              <a:t> </a:t>
            </a:r>
            <a:r>
              <a:rPr lang="ru-RU" dirty="0" err="1"/>
              <a:t>Комісарів</a:t>
            </a:r>
            <a:r>
              <a:rPr lang="ru-RU" dirty="0"/>
              <a:t> УСРР.</a:t>
            </a:r>
          </a:p>
          <a:p>
            <a:r>
              <a:rPr lang="ru-RU" b="1" dirty="0" smtClean="0"/>
              <a:t>В) </a:t>
            </a:r>
            <a:r>
              <a:rPr lang="ru-RU" dirty="0" smtClean="0"/>
              <a:t>Ради </a:t>
            </a:r>
            <a:r>
              <a:rPr lang="ru-RU" dirty="0" err="1"/>
              <a:t>Міністрів</a:t>
            </a:r>
            <a:r>
              <a:rPr lang="ru-RU" dirty="0"/>
              <a:t> </a:t>
            </a:r>
            <a:r>
              <a:rPr lang="ru-RU" dirty="0" err="1"/>
              <a:t>Української</a:t>
            </a:r>
            <a:r>
              <a:rPr lang="ru-RU" dirty="0"/>
              <a:t> </a:t>
            </a:r>
            <a:r>
              <a:rPr lang="ru-RU" dirty="0" err="1"/>
              <a:t>Держави</a:t>
            </a:r>
            <a:r>
              <a:rPr lang="ru-RU" dirty="0"/>
              <a:t>.</a:t>
            </a:r>
          </a:p>
          <a:p>
            <a:r>
              <a:rPr lang="ru-RU" b="1" dirty="0" smtClean="0"/>
              <a:t>Г) </a:t>
            </a:r>
            <a:r>
              <a:rPr lang="ru-RU" dirty="0" err="1" smtClean="0"/>
              <a:t>Директорії</a:t>
            </a:r>
            <a:r>
              <a:rPr lang="ru-RU" dirty="0" smtClean="0"/>
              <a:t> </a:t>
            </a:r>
            <a:r>
              <a:rPr lang="ru-RU" dirty="0"/>
              <a:t>УНР.</a:t>
            </a:r>
          </a:p>
          <a:p>
            <a:endParaRPr lang="uk-UA" dirty="0"/>
          </a:p>
        </p:txBody>
      </p:sp>
      <p:sp>
        <p:nvSpPr>
          <p:cNvPr id="6" name="Шеврон 5">
            <a:hlinkClick r:id="rId2" action="ppaction://hlinksldjump"/>
          </p:cNvPr>
          <p:cNvSpPr/>
          <p:nvPr/>
        </p:nvSpPr>
        <p:spPr>
          <a:xfrm>
            <a:off x="1045027" y="2670819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7" name="Шеврон 6">
            <a:hlinkClick r:id="rId3" action="ppaction://hlinksldjump"/>
          </p:cNvPr>
          <p:cNvSpPr/>
          <p:nvPr/>
        </p:nvSpPr>
        <p:spPr>
          <a:xfrm>
            <a:off x="1045028" y="3065416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8" name="Шеврон 7">
            <a:hlinkClick r:id="rId2" action="ppaction://hlinksldjump"/>
          </p:cNvPr>
          <p:cNvSpPr/>
          <p:nvPr/>
        </p:nvSpPr>
        <p:spPr>
          <a:xfrm>
            <a:off x="1045027" y="3509567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9" name="Шеврон 8">
            <a:hlinkClick r:id="rId2" action="ppaction://hlinksldjump"/>
          </p:cNvPr>
          <p:cNvSpPr/>
          <p:nvPr/>
        </p:nvSpPr>
        <p:spPr>
          <a:xfrm>
            <a:off x="1045027" y="3928645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0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590800"/>
            <a:ext cx="9601200" cy="1485900"/>
          </a:xfrm>
        </p:spPr>
        <p:txBody>
          <a:bodyPr/>
          <a:lstStyle/>
          <a:p>
            <a:r>
              <a:rPr lang="uk-UA" dirty="0" smtClean="0"/>
              <a:t>Правильна відповідь!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>
            <a:off x="8151223" y="6257109"/>
            <a:ext cx="3357154" cy="483325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437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697480"/>
            <a:ext cx="9601200" cy="1485900"/>
          </a:xfrm>
        </p:spPr>
        <p:txBody>
          <a:bodyPr/>
          <a:lstStyle/>
          <a:p>
            <a:r>
              <a:rPr lang="uk-UA" dirty="0" smtClean="0"/>
              <a:t>Неправильно, спробуй ще раз.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0160" y="4183380"/>
            <a:ext cx="9601200" cy="3581400"/>
          </a:xfrm>
        </p:spPr>
        <p:txBody>
          <a:bodyPr/>
          <a:lstStyle/>
          <a:p>
            <a:endParaRPr lang="uk-UA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 rot="10800000">
            <a:off x="888274" y="6257109"/>
            <a:ext cx="3357154" cy="484632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295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 smtClean="0"/>
              <a:t>2.</a:t>
            </a:r>
            <a:r>
              <a:rPr lang="uk-UA" sz="3200" dirty="0"/>
              <a:t> Урочисте проголошення Директорією Універсалу про об’єднання Української Народної Республіки (УНР) й Західноукраїнської Народної Республіки (ЗУНР) в єдину незалежну державу </a:t>
            </a:r>
            <a:r>
              <a:rPr lang="uk-UA" sz="3200" dirty="0" smtClean="0"/>
              <a:t>відбулося: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638696"/>
            <a:ext cx="9601200" cy="3228703"/>
          </a:xfrm>
        </p:spPr>
        <p:txBody>
          <a:bodyPr/>
          <a:lstStyle/>
          <a:p>
            <a:r>
              <a:rPr lang="ru-RU" b="1" dirty="0" smtClean="0"/>
              <a:t>А) </a:t>
            </a:r>
            <a:r>
              <a:rPr lang="ru-RU" dirty="0" smtClean="0"/>
              <a:t>7 </a:t>
            </a:r>
            <a:r>
              <a:rPr lang="ru-RU" dirty="0"/>
              <a:t>листопада 1917 р.</a:t>
            </a:r>
          </a:p>
          <a:p>
            <a:r>
              <a:rPr lang="ru-RU" b="1" dirty="0" smtClean="0"/>
              <a:t>Б) </a:t>
            </a:r>
            <a:r>
              <a:rPr lang="ru-RU" dirty="0" smtClean="0"/>
              <a:t>9 </a:t>
            </a:r>
            <a:r>
              <a:rPr lang="ru-RU" dirty="0" err="1"/>
              <a:t>січня</a:t>
            </a:r>
            <a:r>
              <a:rPr lang="ru-RU" dirty="0"/>
              <a:t> 1918 р.</a:t>
            </a:r>
          </a:p>
          <a:p>
            <a:r>
              <a:rPr lang="ru-RU" b="1" dirty="0" smtClean="0"/>
              <a:t>В) </a:t>
            </a:r>
            <a:r>
              <a:rPr lang="ru-RU" dirty="0" smtClean="0"/>
              <a:t>13 </a:t>
            </a:r>
            <a:r>
              <a:rPr lang="ru-RU" dirty="0"/>
              <a:t>листопада 1918 р.</a:t>
            </a:r>
          </a:p>
          <a:p>
            <a:r>
              <a:rPr lang="ru-RU" b="1" dirty="0" smtClean="0"/>
              <a:t>Г) </a:t>
            </a:r>
            <a:r>
              <a:rPr lang="ru-RU" dirty="0" smtClean="0"/>
              <a:t>22 </a:t>
            </a:r>
            <a:r>
              <a:rPr lang="ru-RU" dirty="0" err="1"/>
              <a:t>січня</a:t>
            </a:r>
            <a:r>
              <a:rPr lang="ru-RU" dirty="0"/>
              <a:t> 1919 р.</a:t>
            </a:r>
          </a:p>
          <a:p>
            <a:endParaRPr lang="uk-UA" dirty="0"/>
          </a:p>
        </p:txBody>
      </p:sp>
      <p:sp>
        <p:nvSpPr>
          <p:cNvPr id="5" name="Шеврон 4">
            <a:hlinkClick r:id="rId2" action="ppaction://hlinksldjump"/>
          </p:cNvPr>
          <p:cNvSpPr/>
          <p:nvPr/>
        </p:nvSpPr>
        <p:spPr>
          <a:xfrm>
            <a:off x="1045029" y="2719770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6" name="Шеврон 5">
            <a:hlinkClick r:id="rId2" action="ppaction://hlinksldjump"/>
          </p:cNvPr>
          <p:cNvSpPr/>
          <p:nvPr/>
        </p:nvSpPr>
        <p:spPr>
          <a:xfrm>
            <a:off x="1045030" y="3163921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7" name="Шеврон 6">
            <a:hlinkClick r:id="rId2" action="ppaction://hlinksldjump"/>
          </p:cNvPr>
          <p:cNvSpPr/>
          <p:nvPr/>
        </p:nvSpPr>
        <p:spPr>
          <a:xfrm>
            <a:off x="1045029" y="3608072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8" name="Шеврон 7">
            <a:hlinkClick r:id="rId3" action="ppaction://hlinksldjump"/>
          </p:cNvPr>
          <p:cNvSpPr/>
          <p:nvPr/>
        </p:nvSpPr>
        <p:spPr>
          <a:xfrm>
            <a:off x="1045029" y="4027150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3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590800"/>
            <a:ext cx="9601200" cy="1485900"/>
          </a:xfrm>
        </p:spPr>
        <p:txBody>
          <a:bodyPr/>
          <a:lstStyle/>
          <a:p>
            <a:r>
              <a:rPr lang="uk-UA" dirty="0" smtClean="0"/>
              <a:t>Правильна відповідь!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>
            <a:off x="8151223" y="6257109"/>
            <a:ext cx="3357154" cy="483325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651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697480"/>
            <a:ext cx="9601200" cy="1485900"/>
          </a:xfrm>
        </p:spPr>
        <p:txBody>
          <a:bodyPr/>
          <a:lstStyle/>
          <a:p>
            <a:r>
              <a:rPr lang="uk-UA" dirty="0" smtClean="0"/>
              <a:t>Неправильно, спробуй ще раз.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3866606"/>
            <a:ext cx="9601200" cy="358140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4" name="Стрелка вправо с вырезом 3">
            <a:hlinkClick r:id="rId2" action="ppaction://hlinksldjump"/>
          </p:cNvPr>
          <p:cNvSpPr/>
          <p:nvPr/>
        </p:nvSpPr>
        <p:spPr>
          <a:xfrm rot="10800000">
            <a:off x="888274" y="6257109"/>
            <a:ext cx="3357154" cy="484632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584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600" dirty="0" smtClean="0"/>
              <a:t>3.</a:t>
            </a:r>
            <a:r>
              <a:rPr lang="ru-RU" sz="3600" dirty="0" smtClean="0"/>
              <a:t> </a:t>
            </a:r>
            <a:r>
              <a:rPr lang="ru-RU" sz="3600" dirty="0" err="1" smtClean="0"/>
              <a:t>Що</a:t>
            </a:r>
            <a:r>
              <a:rPr lang="ru-RU" sz="3600" dirty="0" smtClean="0"/>
              <a:t> </a:t>
            </a:r>
            <a:r>
              <a:rPr lang="ru-RU" sz="3600" dirty="0" err="1" smtClean="0"/>
              <a:t>було</a:t>
            </a:r>
            <a:r>
              <a:rPr lang="ru-RU" sz="3600" dirty="0" smtClean="0"/>
              <a:t> </a:t>
            </a:r>
            <a:r>
              <a:rPr lang="ru-RU" sz="3600" dirty="0" err="1" smtClean="0"/>
              <a:t>спільним</a:t>
            </a:r>
            <a:r>
              <a:rPr lang="ru-RU" sz="3600" dirty="0" smtClean="0"/>
              <a:t> для </a:t>
            </a:r>
            <a:r>
              <a:rPr lang="ru-RU" sz="3600" dirty="0" err="1" smtClean="0"/>
              <a:t>політики</a:t>
            </a:r>
            <a:r>
              <a:rPr lang="ru-RU" sz="3600" dirty="0" smtClean="0"/>
              <a:t> </a:t>
            </a:r>
            <a:r>
              <a:rPr lang="ru-RU" sz="3600" dirty="0" err="1" smtClean="0"/>
              <a:t>гетьмана</a:t>
            </a:r>
            <a:r>
              <a:rPr lang="ru-RU" sz="3600" dirty="0" smtClean="0"/>
              <a:t> П. </a:t>
            </a:r>
            <a:r>
              <a:rPr lang="ru-RU" sz="3600" dirty="0" err="1" smtClean="0"/>
              <a:t>Скоропадського</a:t>
            </a:r>
            <a:r>
              <a:rPr lang="ru-RU" sz="3600" dirty="0" smtClean="0"/>
              <a:t> і генерала А. </a:t>
            </a:r>
            <a:r>
              <a:rPr lang="ru-RU" sz="3600" dirty="0" err="1" smtClean="0"/>
              <a:t>Денікіна</a:t>
            </a:r>
            <a:r>
              <a:rPr lang="ru-RU" sz="3600" dirty="0" smtClean="0"/>
              <a:t> на </a:t>
            </a:r>
            <a:r>
              <a:rPr lang="ru-RU" sz="3600" dirty="0" err="1" smtClean="0"/>
              <a:t>території</a:t>
            </a:r>
            <a:r>
              <a:rPr lang="ru-RU" sz="3600" dirty="0" smtClean="0"/>
              <a:t> </a:t>
            </a:r>
            <a:r>
              <a:rPr lang="ru-RU" sz="3600" dirty="0" err="1" smtClean="0"/>
              <a:t>України</a:t>
            </a:r>
            <a:r>
              <a:rPr lang="ru-RU" sz="3600" dirty="0" smtClean="0"/>
              <a:t>?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508068"/>
            <a:ext cx="9601200" cy="3359331"/>
          </a:xfrm>
        </p:spPr>
        <p:txBody>
          <a:bodyPr/>
          <a:lstStyle/>
          <a:p>
            <a:r>
              <a:rPr lang="uk-UA" b="1" dirty="0" smtClean="0"/>
              <a:t>А) </a:t>
            </a:r>
            <a:r>
              <a:rPr lang="uk-UA" dirty="0" smtClean="0"/>
              <a:t>закриття </a:t>
            </a:r>
            <a:r>
              <a:rPr lang="uk-UA" dirty="0"/>
              <a:t>українських шкіл, газет, журналів</a:t>
            </a:r>
          </a:p>
          <a:p>
            <a:r>
              <a:rPr lang="uk-UA" b="1" dirty="0" smtClean="0"/>
              <a:t>Б) </a:t>
            </a:r>
            <a:r>
              <a:rPr lang="uk-UA" dirty="0" smtClean="0"/>
              <a:t>відновлення </a:t>
            </a:r>
            <a:r>
              <a:rPr lang="uk-UA" dirty="0"/>
              <a:t>поміщицького землеволодіння</a:t>
            </a:r>
          </a:p>
          <a:p>
            <a:r>
              <a:rPr lang="uk-UA" b="1" dirty="0" smtClean="0"/>
              <a:t>В) </a:t>
            </a:r>
            <a:r>
              <a:rPr lang="uk-UA" dirty="0" smtClean="0"/>
              <a:t>налагодження </a:t>
            </a:r>
            <a:r>
              <a:rPr lang="uk-UA" dirty="0"/>
              <a:t>діалогу з опозиційними партіями</a:t>
            </a:r>
          </a:p>
          <a:p>
            <a:r>
              <a:rPr lang="uk-UA" b="1" dirty="0" smtClean="0"/>
              <a:t>Г) </a:t>
            </a:r>
            <a:r>
              <a:rPr lang="uk-UA" dirty="0" smtClean="0"/>
              <a:t>ведення </a:t>
            </a:r>
            <a:r>
              <a:rPr lang="uk-UA" dirty="0"/>
              <a:t>бойових дій проти військ Червоної армії</a:t>
            </a:r>
          </a:p>
          <a:p>
            <a:endParaRPr lang="uk-UA" dirty="0"/>
          </a:p>
        </p:txBody>
      </p:sp>
      <p:sp>
        <p:nvSpPr>
          <p:cNvPr id="4" name="Шеврон 3">
            <a:hlinkClick r:id="rId2" action="ppaction://hlinksldjump"/>
          </p:cNvPr>
          <p:cNvSpPr/>
          <p:nvPr/>
        </p:nvSpPr>
        <p:spPr>
          <a:xfrm>
            <a:off x="1045029" y="2602204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Шеврон 4">
            <a:hlinkClick r:id="rId3" action="ppaction://hlinksldjump"/>
          </p:cNvPr>
          <p:cNvSpPr/>
          <p:nvPr/>
        </p:nvSpPr>
        <p:spPr>
          <a:xfrm>
            <a:off x="1045030" y="3046355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6" name="Шеврон 5">
            <a:hlinkClick r:id="rId2" action="ppaction://hlinksldjump"/>
          </p:cNvPr>
          <p:cNvSpPr/>
          <p:nvPr/>
        </p:nvSpPr>
        <p:spPr>
          <a:xfrm>
            <a:off x="1045029" y="3490506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7" name="Шеврон 6">
            <a:hlinkClick r:id="rId2" action="ppaction://hlinksldjump"/>
          </p:cNvPr>
          <p:cNvSpPr/>
          <p:nvPr/>
        </p:nvSpPr>
        <p:spPr>
          <a:xfrm>
            <a:off x="1045029" y="3909584"/>
            <a:ext cx="326571" cy="2612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8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31</TotalTime>
  <Words>573</Words>
  <Application>Microsoft Office PowerPoint</Application>
  <PresentationFormat>Широкоэкранный</PresentationFormat>
  <Paragraphs>69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Franklin Gothic Book</vt:lpstr>
      <vt:lpstr>Crop</vt:lpstr>
      <vt:lpstr>Тест на тему «Українська революція. Директорія УНР»</vt:lpstr>
      <vt:lpstr>Інструкція щодо виконання тесту:</vt:lpstr>
      <vt:lpstr>1. Одержавлення власності, згортання товарно-грошових відносин, упровадження карткової системи та загальної трудової повинності — це складові політики:</vt:lpstr>
      <vt:lpstr>Правильна відповідь!</vt:lpstr>
      <vt:lpstr>Неправильно, спробуй ще раз.</vt:lpstr>
      <vt:lpstr>2. Урочисте проголошення Директорією Універсалу про об’єднання Української Народної Республіки (УНР) й Західноукраїнської Народної Республіки (ЗУНР) в єдину незалежну державу відбулося:</vt:lpstr>
      <vt:lpstr>Правильна відповідь!</vt:lpstr>
      <vt:lpstr>Неправильно, спробуй ще раз.</vt:lpstr>
      <vt:lpstr>3. Що було спільним для політики гетьмана П. Скоропадського і генерала А. Денікіна на території України?</vt:lpstr>
      <vt:lpstr>Правильна відповідь!</vt:lpstr>
      <vt:lpstr>Неправильно, спробуй ще раз.</vt:lpstr>
      <vt:lpstr>4. Що було спільним для політики урядів гетьмана П. Скоропадського та генерала А. Денікіна на території України?</vt:lpstr>
      <vt:lpstr>Правильна відповідь!</vt:lpstr>
      <vt:lpstr>Неправильно, спробуй ще раз.</vt:lpstr>
      <vt:lpstr>5. Другий "Зимовий похід" військ Армії УНР здійснено з метою:</vt:lpstr>
      <vt:lpstr>Правильна відповідь!</vt:lpstr>
      <vt:lpstr>Неправильно, спробуй ще раз.</vt:lpstr>
      <vt:lpstr>6. Яка інституція в січні 1919 р. легітимізувала владу Директорії УНР?</vt:lpstr>
      <vt:lpstr>Правильна відповідь!</vt:lpstr>
      <vt:lpstr>Неправильно, спробуй ще раз.</vt:lpstr>
      <vt:lpstr>7. «На Львів через Київ!» - під таким гаслом улітку 1919 р. здійснювала наступ:</vt:lpstr>
      <vt:lpstr>Правильна відповідь!</vt:lpstr>
      <vt:lpstr>Неправильно, спробуй ще раз.</vt:lpstr>
      <vt:lpstr>8. Якими подіями завершилася Громадянська війна в Україні?</vt:lpstr>
      <vt:lpstr>Правильна відповідь!</vt:lpstr>
      <vt:lpstr>Неправильно, спробуй ще раз.</vt:lpstr>
      <vt:lpstr>Тест завершено.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на тему «Українська революція. Директорія УНР»</dc:title>
  <dc:creator>HP</dc:creator>
  <cp:lastModifiedBy>HP</cp:lastModifiedBy>
  <cp:revision>7</cp:revision>
  <dcterms:created xsi:type="dcterms:W3CDTF">2021-06-11T13:27:59Z</dcterms:created>
  <dcterms:modified xsi:type="dcterms:W3CDTF">2021-06-11T13:59:58Z</dcterms:modified>
</cp:coreProperties>
</file>