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08" r:id="rId3"/>
  </p:sldMasterIdLst>
  <p:notesMasterIdLst>
    <p:notesMasterId r:id="rId20"/>
  </p:notesMasterIdLst>
  <p:handoutMasterIdLst>
    <p:handoutMasterId r:id="rId21"/>
  </p:handoutMasterIdLst>
  <p:sldIdLst>
    <p:sldId id="259" r:id="rId4"/>
    <p:sldId id="260" r:id="rId5"/>
    <p:sldId id="261" r:id="rId6"/>
    <p:sldId id="262" r:id="rId7"/>
    <p:sldId id="263" r:id="rId8"/>
    <p:sldId id="264" r:id="rId9"/>
    <p:sldId id="269" r:id="rId10"/>
    <p:sldId id="273" r:id="rId11"/>
    <p:sldId id="271" r:id="rId12"/>
    <p:sldId id="272" r:id="rId13"/>
    <p:sldId id="265" r:id="rId14"/>
    <p:sldId id="266" r:id="rId15"/>
    <p:sldId id="267" r:id="rId16"/>
    <p:sldId id="274" r:id="rId17"/>
    <p:sldId id="275" r:id="rId18"/>
    <p:sldId id="268" r:id="rId1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83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24" y="0"/>
    </p:cViewPr>
  </p:outlineViewPr>
  <p:notesTextViewPr>
    <p:cViewPr>
      <p:scale>
        <a:sx n="1" d="1"/>
        <a:sy n="1" d="1"/>
      </p:scale>
      <p:origin x="0" y="-58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383B4-059D-4B18-AC0D-E10910300850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D93D5-A251-4451-9603-249E442CD10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3151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03E4A-088C-4F48-AA8C-B1A37BE63C67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FAA6C-2AC7-4B7E-83E0-5928ADC34D0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060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2285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 intersection among varying list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5168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Quite similar but not completely</a:t>
            </a:r>
            <a:r>
              <a:rPr lang="en-US" baseline="0" dirty="0" smtClean="0"/>
              <a:t> – suppose the boosting does is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2974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r>
              <a:rPr lang="en-US" baseline="0" dirty="0" smtClean="0"/>
              <a:t> makes up a significant chunk of the Combined list, but the added drinks from Description method prove useful – since Combined won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99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the distribution of values – fairly equal # of base spirits,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313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using basic TF-IDF – 5 more or less similar methods</a:t>
            </a:r>
            <a:r>
              <a:rPr lang="en-US" baseline="0" dirty="0" smtClean="0"/>
              <a:t> – differ in keywords used .., user profile consists of the drinks he likes, recommendation takes every drink and outputs a list of top30 (passed the eye test the best) similar drinks, then randomly select desired count to display – ensures high % for drinks similar to multiple from profile and also some exploration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082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really good</a:t>
            </a:r>
            <a:r>
              <a:rPr lang="en-US" baseline="0" dirty="0" smtClean="0"/>
              <a:t> with exploring twists - drinks with slight alternations. Catches onto what makes the drinks similar. But the results might be a bit too similar – poor exploration. Also damned duplicates.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24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pick up onto unusual similarities – same book, same series of </a:t>
            </a:r>
            <a:r>
              <a:rPr lang="en-US" baseline="0" dirty="0" smtClean="0"/>
              <a:t>drinks, city of origin </a:t>
            </a:r>
            <a:r>
              <a:rPr lang="en-US" baseline="0" dirty="0" smtClean="0"/>
              <a:t>.. </a:t>
            </a:r>
            <a:r>
              <a:rPr lang="en-US" baseline="0" dirty="0" smtClean="0"/>
              <a:t>Recipe description mentions ingredients .. First </a:t>
            </a:r>
            <a:r>
              <a:rPr lang="en-US" baseline="0" dirty="0" smtClean="0"/>
              <a:t>problem – some drinks were missing descriptions … Another – descriptions mention unrelated drinks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919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Combined keywords from both .. Good mix od very similar items with items similar on some unusual way … sometimes though bad items bubble </a:t>
            </a:r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2023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Ingredients and how it’s Served. Results should</a:t>
            </a:r>
            <a:r>
              <a:rPr lang="en-US" baseline="0" dirty="0" smtClean="0"/>
              <a:t> be more similar in the ‘right’ </a:t>
            </a:r>
            <a:r>
              <a:rPr lang="en-US" baseline="0" dirty="0" smtClean="0"/>
              <a:t>categories – similarity on important categories.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944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Randomly chosen</a:t>
            </a:r>
            <a:r>
              <a:rPr lang="en-US" baseline="0" dirty="0" smtClean="0"/>
              <a:t> drinks, 5 rows in random order corresponding to the methods, each with 3 drinks – selected best row gains a point</a:t>
            </a:r>
          </a:p>
          <a:p>
            <a:r>
              <a:rPr lang="en-US" baseline="0" dirty="0" smtClean="0"/>
              <a:t>Basic description and ingredients to help with choosing, still takes quite a lot of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7463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Combined</a:t>
            </a:r>
            <a:r>
              <a:rPr lang="en-US" baseline="0" dirty="0" smtClean="0"/>
              <a:t> proved to be the best, although profile based methods also did well, and they make up a large portion of the Combined list.</a:t>
            </a:r>
          </a:p>
          <a:p>
            <a:r>
              <a:rPr lang="en-US" baseline="0" dirty="0" smtClean="0"/>
              <a:t>Description by itself is pretty poor, but works in Combined approach – key note – drinks provided by Description usually rank pretty high in Combined list, but not completely at the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178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732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909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330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258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595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0813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4070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1973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5638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910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86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897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7068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412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5671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82874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397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415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063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563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236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798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203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0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liquor.com/" TargetMode="Externa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cs-CZ" dirty="0" smtClean="0"/>
          </a:p>
          <a:p>
            <a:pPr marL="45720" indent="0">
              <a:buNone/>
            </a:pP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8479"/>
            <a:ext cx="2664296" cy="2664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52" y="308479"/>
            <a:ext cx="2712650" cy="271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56992"/>
            <a:ext cx="2736304" cy="2736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260769" y="3847981"/>
            <a:ext cx="2664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2800" b="1" dirty="0">
                <a:latin typeface="Arial" pitchFamily="34" charset="0"/>
                <a:cs typeface="Arial" pitchFamily="34" charset="0"/>
              </a:rPr>
              <a:t>Štepán </a:t>
            </a:r>
            <a:r>
              <a:rPr lang="cs-CZ" sz="2800" b="1" dirty="0" smtClean="0">
                <a:latin typeface="Arial" pitchFamily="34" charset="0"/>
                <a:cs typeface="Arial" pitchFamily="34" charset="0"/>
              </a:rPr>
              <a:t>Beneš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2800" b="1" dirty="0">
                <a:latin typeface="Arial" pitchFamily="34" charset="0"/>
                <a:cs typeface="Arial" pitchFamily="34" charset="0"/>
              </a:rPr>
              <a:t>Marek </a:t>
            </a:r>
            <a:r>
              <a:rPr lang="cs-CZ" sz="2800" b="1" dirty="0" smtClean="0">
                <a:latin typeface="Arial" pitchFamily="34" charset="0"/>
                <a:cs typeface="Arial" pitchFamily="34" charset="0"/>
              </a:rPr>
              <a:t>Kučera</a:t>
            </a:r>
          </a:p>
          <a:p>
            <a:r>
              <a:rPr lang="cs-CZ" sz="2800" b="1" dirty="0" smtClean="0">
                <a:latin typeface="Arial" pitchFamily="34" charset="0"/>
                <a:cs typeface="Arial" pitchFamily="34" charset="0"/>
              </a:rPr>
              <a:t>Lukáš </a:t>
            </a:r>
            <a:r>
              <a:rPr lang="cs-CZ" sz="2800" b="1" dirty="0">
                <a:latin typeface="Arial" pitchFamily="34" charset="0"/>
                <a:cs typeface="Arial" pitchFamily="34" charset="0"/>
              </a:rPr>
              <a:t>Matta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412777"/>
            <a:ext cx="2680519" cy="268051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422210" y="327247"/>
            <a:ext cx="2664296" cy="588141"/>
          </a:xfrm>
        </p:spPr>
        <p:txBody>
          <a:bodyPr>
            <a:noAutofit/>
          </a:bodyPr>
          <a:lstStyle/>
          <a:p>
            <a:r>
              <a:rPr lang="en-US" dirty="0" smtClean="0"/>
              <a:t>Cocktails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70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404664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Priorities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“Boosted” Profile-based &amp; Combined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weight given to: Base Spirit, Cocktail Type, Flavor..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Should deal with recommending drinks based on less important categories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55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392587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Evaluation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58" y="1484785"/>
            <a:ext cx="8111683" cy="49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392587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Evaluation</a:t>
            </a:r>
            <a:endParaRPr lang="cs-CZ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50" y="913464"/>
            <a:ext cx="6761300" cy="5916138"/>
          </a:xfrm>
        </p:spPr>
      </p:pic>
    </p:spTree>
    <p:extLst>
      <p:ext uri="{BB962C8B-B14F-4D97-AF65-F5344CB8AC3E}">
        <p14:creationId xmlns:p14="http://schemas.microsoft.com/office/powerpoint/2010/main" val="19633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392587"/>
            <a:ext cx="3729608" cy="5881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Profile vs </a:t>
            </a:r>
            <a:r>
              <a:rPr lang="en-US" sz="3200" dirty="0" smtClean="0"/>
              <a:t>Description</a:t>
            </a:r>
            <a:endParaRPr lang="cs-CZ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56" y="1018175"/>
            <a:ext cx="3794959" cy="2846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988682"/>
            <a:ext cx="3766258" cy="2824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453" y="1018175"/>
            <a:ext cx="3794959" cy="28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442" y="404664"/>
            <a:ext cx="4673116" cy="5881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Boosted Profile vs </a:t>
            </a:r>
            <a:r>
              <a:rPr lang="en-US" sz="3200" dirty="0" smtClean="0"/>
              <a:t>Profile</a:t>
            </a:r>
            <a:endParaRPr lang="cs-CZ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35703"/>
            <a:ext cx="3767127" cy="28253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988031"/>
            <a:ext cx="3767127" cy="2825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57" y="1035703"/>
            <a:ext cx="3767127" cy="28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392587"/>
            <a:ext cx="3729608" cy="5881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Profile vs Combined</a:t>
            </a:r>
            <a:endParaRPr lang="cs-CZ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998730"/>
            <a:ext cx="3826155" cy="28696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3943761"/>
            <a:ext cx="3826155" cy="2869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7" y="998730"/>
            <a:ext cx="3826155" cy="28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392587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The Thing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Screenshot + description of the final app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074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872" y="476672"/>
            <a:ext cx="2937520" cy="588141"/>
          </a:xfrm>
        </p:spPr>
        <p:txBody>
          <a:bodyPr/>
          <a:lstStyle/>
          <a:p>
            <a:r>
              <a:rPr lang="en-US" sz="3200" dirty="0" smtClean="0"/>
              <a:t>Introduction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00380"/>
            <a:ext cx="7632848" cy="44644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Recommending cocktails based on their characteristic</a:t>
            </a:r>
          </a:p>
          <a:p>
            <a:endParaRPr lang="en-US" sz="2400" dirty="0" smtClean="0"/>
          </a:p>
          <a:p>
            <a:r>
              <a:rPr lang="en-US" sz="2400" dirty="0" smtClean="0"/>
              <a:t>Can be used by: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 dirty="0" smtClean="0"/>
              <a:t>Bartenders searching for inspiration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 dirty="0" err="1" smtClean="0"/>
              <a:t>Eshop</a:t>
            </a:r>
            <a:r>
              <a:rPr lang="en-US" sz="2400" dirty="0"/>
              <a:t> </a:t>
            </a:r>
            <a:r>
              <a:rPr lang="en-US" sz="2400" dirty="0" smtClean="0"/>
              <a:t>selling alcohol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 dirty="0" smtClean="0"/>
              <a:t>People trying new stuff</a:t>
            </a:r>
            <a:endParaRPr lang="cs-CZ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632628"/>
            <a:ext cx="2959224" cy="29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9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404664"/>
            <a:ext cx="3061482" cy="576064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Dataset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08720"/>
            <a:ext cx="7651702" cy="576064"/>
          </a:xfrm>
        </p:spPr>
        <p:txBody>
          <a:bodyPr>
            <a:normAutofit/>
          </a:bodyPr>
          <a:lstStyle/>
          <a:p>
            <a:r>
              <a:rPr lang="cs-CZ" sz="2400" dirty="0">
                <a:hlinkClick r:id="rId2"/>
              </a:rPr>
              <a:t>https://</a:t>
            </a:r>
            <a:r>
              <a:rPr lang="cs-CZ" sz="2400" dirty="0" smtClean="0">
                <a:hlinkClick r:id="rId2"/>
              </a:rPr>
              <a:t>www.liquor.com</a:t>
            </a:r>
            <a:r>
              <a:rPr lang="en-US" sz="2400" dirty="0" smtClean="0"/>
              <a:t>            </a:t>
            </a:r>
            <a:r>
              <a:rPr lang="en-US" sz="2400" dirty="0"/>
              <a:t>2300 recipes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272808" cy="51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4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188640"/>
            <a:ext cx="2088232" cy="504056"/>
          </a:xfrm>
        </p:spPr>
        <p:txBody>
          <a:bodyPr>
            <a:noAutofit/>
          </a:bodyPr>
          <a:lstStyle/>
          <a:p>
            <a:r>
              <a:rPr lang="en-US" sz="3200" dirty="0" smtClean="0"/>
              <a:t>Recipe</a:t>
            </a:r>
            <a:endParaRPr lang="cs-CZ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3960440" cy="599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62" y="1473899"/>
            <a:ext cx="4501039" cy="45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888" y="404664"/>
            <a:ext cx="2160240" cy="57606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Scrapping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052736"/>
            <a:ext cx="7632848" cy="5112568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mplemented in python using </a:t>
            </a:r>
            <a:r>
              <a:rPr lang="cs-CZ" dirty="0" smtClean="0"/>
              <a:t>beautifulsoup4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cs-CZ" dirty="0" smtClean="0"/>
              <a:t>requests</a:t>
            </a:r>
            <a:r>
              <a:rPr lang="en-US" dirty="0" smtClean="0"/>
              <a:t>, re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Ingredients without amount or weight</a:t>
            </a:r>
          </a:p>
          <a:p>
            <a:r>
              <a:rPr lang="en-US" dirty="0" smtClean="0"/>
              <a:t>11 Profile categories plus glass and garnish</a:t>
            </a:r>
          </a:p>
          <a:p>
            <a:r>
              <a:rPr lang="en-US" dirty="0" smtClean="0"/>
              <a:t>About recipe</a:t>
            </a:r>
          </a:p>
          <a:p>
            <a:r>
              <a:rPr lang="en-US" dirty="0" smtClean="0"/>
              <a:t>How to make recipe</a:t>
            </a:r>
          </a:p>
          <a:p>
            <a:r>
              <a:rPr lang="en-US" dirty="0" smtClean="0"/>
              <a:t>Picture for front end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Output: </a:t>
            </a:r>
            <a:r>
              <a:rPr lang="en-US" dirty="0" err="1" smtClean="0"/>
              <a:t>csv</a:t>
            </a:r>
            <a:r>
              <a:rPr lang="en-US" dirty="0" smtClean="0"/>
              <a:t> for recommender, </a:t>
            </a:r>
            <a:r>
              <a:rPr lang="en-US" dirty="0" err="1" smtClean="0"/>
              <a:t>json</a:t>
            </a:r>
            <a:r>
              <a:rPr lang="en-US" dirty="0" smtClean="0"/>
              <a:t> for front-end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342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404664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Recommending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Content-Based (</a:t>
            </a:r>
            <a:r>
              <a:rPr lang="en-US" dirty="0" smtClean="0"/>
              <a:t>TF-IDF, cosine similarity)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profile – drinks</a:t>
            </a:r>
          </a:p>
          <a:p>
            <a:endParaRPr lang="en-US" dirty="0" smtClean="0"/>
          </a:p>
          <a:p>
            <a:r>
              <a:rPr lang="en-US" dirty="0" smtClean="0"/>
              <a:t>Top 30 for each drink =&gt; a big list</a:t>
            </a:r>
          </a:p>
          <a:p>
            <a:r>
              <a:rPr lang="en-US" dirty="0" smtClean="0"/>
              <a:t>A big list =&gt; randomly sampled into final list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841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404664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Profile-based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Recommends ‘twists’</a:t>
            </a:r>
          </a:p>
          <a:p>
            <a:r>
              <a:rPr lang="en-US" dirty="0" smtClean="0"/>
              <a:t>Understands innate similarity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Maybe a bit too similar</a:t>
            </a:r>
            <a:endParaRPr lang="cs-C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717079" cy="563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32040" y="2420888"/>
            <a:ext cx="1728192" cy="3096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2040" y="5517232"/>
            <a:ext cx="3528392" cy="11657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4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404664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Description-based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Can pick unusual similarities</a:t>
            </a:r>
          </a:p>
          <a:p>
            <a:r>
              <a:rPr lang="en-US" dirty="0" smtClean="0"/>
              <a:t>Some innate similarity</a:t>
            </a:r>
          </a:p>
          <a:p>
            <a:pPr marL="45720" indent="0">
              <a:buNone/>
            </a:pPr>
            <a:r>
              <a:rPr lang="en-US" dirty="0" smtClean="0"/>
              <a:t>   in how cocktails are made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Missing descriptions</a:t>
            </a:r>
          </a:p>
          <a:p>
            <a:r>
              <a:rPr lang="en-US" dirty="0" smtClean="0"/>
              <a:t>Unrelated drinks mentioned</a:t>
            </a:r>
            <a:endParaRPr lang="cs-C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717079" cy="563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32041" y="1124744"/>
            <a:ext cx="3528392" cy="12961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60232" y="2420888"/>
            <a:ext cx="1800201" cy="23762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404664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Combined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Best of both worlds .. In theory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Poorer </a:t>
            </a:r>
            <a:r>
              <a:rPr lang="en-US" dirty="0" smtClean="0"/>
              <a:t>results still </a:t>
            </a:r>
            <a:r>
              <a:rPr lang="en-US" smtClean="0"/>
              <a:t>appear sometimes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969114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4265</TotalTime>
  <Words>568</Words>
  <Application>Microsoft Office PowerPoint</Application>
  <PresentationFormat>On-screen Show (4:3)</PresentationFormat>
  <Paragraphs>96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Wingdings</vt:lpstr>
      <vt:lpstr>Custom Design</vt:lpstr>
      <vt:lpstr>1_Custom Design</vt:lpstr>
      <vt:lpstr>Perspective</vt:lpstr>
      <vt:lpstr>Cocktails</vt:lpstr>
      <vt:lpstr>Introduction</vt:lpstr>
      <vt:lpstr>Dataset</vt:lpstr>
      <vt:lpstr>Recipe</vt:lpstr>
      <vt:lpstr>Scrapping</vt:lpstr>
      <vt:lpstr>Recommending</vt:lpstr>
      <vt:lpstr>Profile-based</vt:lpstr>
      <vt:lpstr>Description-based</vt:lpstr>
      <vt:lpstr>Combined</vt:lpstr>
      <vt:lpstr>Priorities</vt:lpstr>
      <vt:lpstr>Evaluation</vt:lpstr>
      <vt:lpstr>Evaluation</vt:lpstr>
      <vt:lpstr>Profile vs Description</vt:lpstr>
      <vt:lpstr>Boosted Profile vs Profile</vt:lpstr>
      <vt:lpstr>Profile vs Combined</vt:lpstr>
      <vt:lpstr>The 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Stephen Benes</cp:lastModifiedBy>
  <cp:revision>400</cp:revision>
  <dcterms:created xsi:type="dcterms:W3CDTF">2016-01-18T06:59:37Z</dcterms:created>
  <dcterms:modified xsi:type="dcterms:W3CDTF">2019-12-10T19:54:42Z</dcterms:modified>
</cp:coreProperties>
</file>