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8" autoAdjust="0"/>
    <p:restoredTop sz="94660"/>
  </p:normalViewPr>
  <p:slideViewPr>
    <p:cSldViewPr snapToGrid="0">
      <p:cViewPr varScale="1">
        <p:scale>
          <a:sx n="44" d="100"/>
          <a:sy n="44" d="100"/>
        </p:scale>
        <p:origin x="1468" y="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ECFE4-6201-4C42-BF58-6DD174756D72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9FD18-468A-4DDC-9B63-1969CF7B04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1282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0BD34-74DA-46B5-A0A7-71D72E66E1AF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04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4ACC1-6371-4EDA-B334-5F274317289A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61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93DA1-0AF0-4F18-A71C-2CAE30E6B7AC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93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9A2F-49BA-4F27-AC64-A8CE009A906C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56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CBCD-CF8A-4473-825B-C077C67B5D08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37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F777-E258-4D9C-B1AD-7C2F66A7D146}" type="datetime1">
              <a:rPr lang="en-US" smtClean="0"/>
              <a:t>1/13/2025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6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CE026-D801-47A8-A366-D70717E15756}" type="datetime1">
              <a:rPr lang="en-US" smtClean="0"/>
              <a:t>1/13/2025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39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1B13-86C4-434B-ABA8-BA539FA0190C}" type="datetime1">
              <a:rPr lang="en-US" smtClean="0"/>
              <a:t>1/13/2025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0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F6451-611F-4009-ABAE-BA3EE11AFF6A}" type="datetime1">
              <a:rPr lang="en-US" smtClean="0"/>
              <a:t>1/13/2025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5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B732-955F-421C-91D0-D4165B673AB3}" type="datetime1">
              <a:rPr lang="en-US" smtClean="0"/>
              <a:t>1/13/2025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1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00D9-AF1F-4932-A1A9-95763983CAD4}" type="datetime1">
              <a:rPr lang="en-US" smtClean="0"/>
              <a:t>1/13/2025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6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D2406-5202-407F-A8E9-C8471A7E749F}" type="datetime1">
              <a:rPr lang="en-US" smtClean="0"/>
              <a:t>1/13/2025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B1964-6E88-47A0-96CC-BB0CADDBB48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BDD9D3-722A-8D6E-3B5A-4B3017EAA79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463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#pública</a:t>
            </a:r>
          </a:p>
        </p:txBody>
      </p:sp>
    </p:spTree>
    <p:extLst>
      <p:ext uri="{BB962C8B-B14F-4D97-AF65-F5344CB8AC3E}">
        <p14:creationId xmlns:p14="http://schemas.microsoft.com/office/powerpoint/2010/main" val="21971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92D44A6B-157B-B729-61C8-B41E2763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-464457" y="-970541"/>
            <a:ext cx="8229600" cy="6625602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685800" y="6231605"/>
            <a:ext cx="5486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Transforme sua Vida: </a:t>
            </a:r>
            <a:r>
              <a:rPr lang="pt-BR" sz="4000" b="1" kern="180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O Guia Prático para Adotar </a:t>
            </a:r>
            <a:r>
              <a:rPr lang="pt-BR" sz="4000" b="1" kern="18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Hábitos Saudáveis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7425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031779"/>
            <a:ext cx="5915025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 Importância da saúde mental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60" y="2810146"/>
            <a:ext cx="5915025" cy="309716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cuidado com a mente pode ser realizado por meio de práticas simples, mas eficazes, como meditação, </a:t>
            </a:r>
            <a:r>
              <a:rPr lang="pt-BR" sz="1600" b="1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mindfulness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autocuidado e busca por momentos de lazer. A saúde mental também está diretamente ligada à alimentação, sono e até mesmo aos relacionamentos que cultivamos.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DF0AE99B-7102-85D3-F65E-11AC1DEC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-957323" y="5907314"/>
            <a:ext cx="6189927" cy="4983476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E39A1BE-3FEB-E1F0-8A0F-010309A4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166258C2-B900-C116-B52D-446F4367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005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Estratégias para cuidar da mente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8" y="1855831"/>
            <a:ext cx="5915025" cy="3369311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Meditação e </a:t>
            </a:r>
            <a:r>
              <a:rPr lang="pt-BR" sz="1600" b="1" kern="0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mindfulness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Técnicas de respiração e meditação ajudam a reduzir o estresse e a melhorar o foco e a clareza mental.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Autocuidado: Reserve momentos para si mesmo, seja para ler, ouvir música, praticar um hobby ou fazer algo que traga prazer.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Fale sobre seus sentimentos: Conversar com amigos, familiares ou profissionais de saúde mental pode aliviar tensões e ajudar a colocar as emoções em perspectiva.</a:t>
            </a:r>
          </a:p>
          <a:p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BCD9CFAD-AC44-5963-7B03-C28B989E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A23708D-FA00-8767-72C3-628A88F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11</a:t>
            </a:fld>
            <a:endParaRPr lang="pt-BR"/>
          </a:p>
        </p:txBody>
      </p:sp>
      <p:pic>
        <p:nvPicPr>
          <p:cNvPr id="16" name="Imagem 15" descr="Maçã verde em fundo branco&#10;&#10;Descrição gerada automaticamente">
            <a:extLst>
              <a:ext uri="{FF2B5EF4-FFF2-40B4-BE49-F238E27FC236}">
                <a16:creationId xmlns:a16="http://schemas.microsoft.com/office/drawing/2014/main" id="{554540E4-669B-5385-777D-3BF699822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4" y="3649168"/>
            <a:ext cx="562066" cy="562066"/>
          </a:xfrm>
          <a:prstGeom prst="rect">
            <a:avLst/>
          </a:prstGeom>
        </p:spPr>
      </p:pic>
      <p:pic>
        <p:nvPicPr>
          <p:cNvPr id="17" name="Imagem 16" descr="Maçã verde em fundo branco&#10;&#10;Descrição gerada automaticamente">
            <a:extLst>
              <a:ext uri="{FF2B5EF4-FFF2-40B4-BE49-F238E27FC236}">
                <a16:creationId xmlns:a16="http://schemas.microsoft.com/office/drawing/2014/main" id="{90AF9A31-E2B4-482F-AD43-0DAF7687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72" y="2635261"/>
            <a:ext cx="562066" cy="562066"/>
          </a:xfrm>
          <a:prstGeom prst="rect">
            <a:avLst/>
          </a:prstGeom>
        </p:spPr>
      </p:pic>
      <p:pic>
        <p:nvPicPr>
          <p:cNvPr id="18" name="Imagem 17" descr="Maçã verde em fundo branco&#10;&#10;Descrição gerada automaticamente">
            <a:extLst>
              <a:ext uri="{FF2B5EF4-FFF2-40B4-BE49-F238E27FC236}">
                <a16:creationId xmlns:a16="http://schemas.microsoft.com/office/drawing/2014/main" id="{0C49ED97-C742-FCE4-E1F1-3BF0621C2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34" y="1700711"/>
            <a:ext cx="562066" cy="562066"/>
          </a:xfrm>
          <a:prstGeom prst="rect">
            <a:avLst/>
          </a:prstGeom>
        </p:spPr>
      </p:pic>
      <p:pic>
        <p:nvPicPr>
          <p:cNvPr id="19" name="Imagem 18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2B439F5-AEF2-5B35-A854-A400ABCE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-130008" y="5167815"/>
            <a:ext cx="7967723" cy="6414770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51969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4774882"/>
            <a:ext cx="548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Qualidade do Sono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5" y="-68580"/>
            <a:ext cx="4843462" cy="48434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96AE4B-14C1-E21D-B247-AAD66234AE20}"/>
              </a:ext>
            </a:extLst>
          </p:cNvPr>
          <p:cNvSpPr txBox="1"/>
          <p:nvPr/>
        </p:nvSpPr>
        <p:spPr>
          <a:xfrm>
            <a:off x="2892083" y="1480257"/>
            <a:ext cx="128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42370" y="6354497"/>
            <a:ext cx="5700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 sono é um dos pilares mais importantes para a saúde. Dormir bem ajuda na recuperação do corpo e da mente, melhora o humor, a concentração e fortalece o sistema imunológico.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163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673EB48-4741-FFF2-C95E-C4C96024D52F}"/>
              </a:ext>
            </a:extLst>
          </p:cNvPr>
          <p:cNvSpPr/>
          <p:nvPr/>
        </p:nvSpPr>
        <p:spPr>
          <a:xfrm>
            <a:off x="-159657" y="-159657"/>
            <a:ext cx="7605486" cy="106099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15074"/>
            <a:ext cx="6386512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Como melhorar a qualidade do sono</a:t>
            </a:r>
            <a:endParaRPr lang="pt-BR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88" y="3039124"/>
            <a:ext cx="5915025" cy="3369311"/>
          </a:xfrm>
        </p:spPr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Estabeleça uma rotina</a:t>
            </a: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Dormir e acordar no mesmo horário todos os dias ajuda a regular o relógio biológico.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Evite estimulantes à noite</a:t>
            </a: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Reduza o consumo de café, chá e outros estimulantes nas horas que antecedem o sono.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Crie um ambiente tranquilo</a:t>
            </a: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 quarto deve ser um lugar silencioso, escuro e com temperatura agradável.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Desconecte-se</a:t>
            </a: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Evite o uso de aparelhos eletrônicos, como celulares e computadores, pelo menos uma hora antes de dormir.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6" name="Imagem 5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8E53B6EC-EEF7-7A46-B82D-BB13867B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9" y="3805985"/>
            <a:ext cx="458608" cy="458608"/>
          </a:xfrm>
          <a:prstGeom prst="rect">
            <a:avLst/>
          </a:prstGeom>
        </p:spPr>
      </p:pic>
      <p:pic>
        <p:nvPicPr>
          <p:cNvPr id="9" name="Imagem 8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FC830969-E8E4-DCDF-23FA-FF8CBF3E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" y="4582908"/>
            <a:ext cx="458608" cy="458608"/>
          </a:xfrm>
          <a:prstGeom prst="rect">
            <a:avLst/>
          </a:prstGeom>
        </p:spPr>
      </p:pic>
      <p:pic>
        <p:nvPicPr>
          <p:cNvPr id="10" name="Imagem 9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C63B7555-526F-2E6E-9A59-4E5FCB627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" y="2958916"/>
            <a:ext cx="458608" cy="458608"/>
          </a:xfrm>
          <a:prstGeom prst="rect">
            <a:avLst/>
          </a:prstGeom>
        </p:spPr>
      </p:pic>
      <p:pic>
        <p:nvPicPr>
          <p:cNvPr id="5" name="Imagem 4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C84E6632-610A-DBCA-61C0-8120E6E4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1" y="5359831"/>
            <a:ext cx="458608" cy="458608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09AEE738-6B3E-BEDE-9A7F-EB60946B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75BAD6B-6A22-0AC3-FAED-3806C5E9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28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4774882"/>
            <a:ext cx="5816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Práticas para um Estilo de Vida Saudável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5" y="-68580"/>
            <a:ext cx="4843462" cy="48434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96AE4B-14C1-E21D-B247-AAD66234AE20}"/>
              </a:ext>
            </a:extLst>
          </p:cNvPr>
          <p:cNvSpPr txBox="1"/>
          <p:nvPr/>
        </p:nvSpPr>
        <p:spPr>
          <a:xfrm>
            <a:off x="2892083" y="1480257"/>
            <a:ext cx="128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42370" y="6354497"/>
            <a:ext cx="570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Algumas mudanças no estilo de vida podem ter um impacto significativo na sua saúde, como evitar o consumo excessivo de álcool, parar de fumar e controlar o estresse.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32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715503"/>
            <a:ext cx="6386512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 Evitar vícios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30" y="1375534"/>
            <a:ext cx="5915025" cy="336931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tabagismo e o consumo excessivo de álcool afetam a saúde física e mental. Buscar alternativas saudáveis, como atividades físicas e práticas de relaxamento, pode ajudar a substituir esses vícios.</a:t>
            </a:r>
            <a:endParaRPr lang="pt-BR" sz="1600" dirty="0"/>
          </a:p>
        </p:txBody>
      </p:sp>
      <p:pic>
        <p:nvPicPr>
          <p:cNvPr id="6" name="Imagem 5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8E53B6EC-EEF7-7A46-B82D-BB13867B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251" y="5803316"/>
            <a:ext cx="458608" cy="458608"/>
          </a:xfrm>
          <a:prstGeom prst="rect">
            <a:avLst/>
          </a:prstGeom>
        </p:spPr>
      </p:pic>
      <p:pic>
        <p:nvPicPr>
          <p:cNvPr id="9" name="Imagem 8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FC830969-E8E4-DCDF-23FA-FF8CBF3E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0" y="5803316"/>
            <a:ext cx="458608" cy="458608"/>
          </a:xfrm>
          <a:prstGeom prst="rect">
            <a:avLst/>
          </a:prstGeom>
        </p:spPr>
      </p:pic>
      <p:pic>
        <p:nvPicPr>
          <p:cNvPr id="10" name="Imagem 9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C63B7555-526F-2E6E-9A59-4E5FCB627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0" y="5803316"/>
            <a:ext cx="458608" cy="458608"/>
          </a:xfrm>
          <a:prstGeom prst="rect">
            <a:avLst/>
          </a:prstGeom>
        </p:spPr>
      </p:pic>
      <p:pic>
        <p:nvPicPr>
          <p:cNvPr id="5" name="Imagem 4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C84E6632-610A-DBCA-61C0-8120E6E4E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44" y="5803316"/>
            <a:ext cx="458608" cy="458608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6595369D-0C58-080B-E81D-D97321ECBCF5}"/>
              </a:ext>
            </a:extLst>
          </p:cNvPr>
          <p:cNvSpPr txBox="1">
            <a:spLocks/>
          </p:cNvSpPr>
          <p:nvPr/>
        </p:nvSpPr>
        <p:spPr>
          <a:xfrm>
            <a:off x="235744" y="2978464"/>
            <a:ext cx="6386512" cy="691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 Estresse e qualidade de vida</a:t>
            </a:r>
            <a:endParaRPr lang="pt-BR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2AC1891-B713-8E06-BE1E-5D7A8F98772B}"/>
              </a:ext>
            </a:extLst>
          </p:cNvPr>
          <p:cNvSpPr txBox="1">
            <a:spLocks/>
          </p:cNvSpPr>
          <p:nvPr/>
        </p:nvSpPr>
        <p:spPr>
          <a:xfrm>
            <a:off x="361930" y="3670259"/>
            <a:ext cx="5915025" cy="336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Identifique as fontes de estresse em sua vida e tente encontrar maneiras de lidar com elas de forma mais equilibrada. Técnicas de relaxamento, como yoga ou respiração profunda, podem ser muito eficazes.</a:t>
            </a:r>
            <a:endParaRPr lang="pt-BR" sz="1600" dirty="0"/>
          </a:p>
        </p:txBody>
      </p:sp>
      <p:pic>
        <p:nvPicPr>
          <p:cNvPr id="11" name="Imagem 10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F4E7DCFF-32E1-A811-3869-4D702DD9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835" y="5803316"/>
            <a:ext cx="458608" cy="458608"/>
          </a:xfrm>
          <a:prstGeom prst="rect">
            <a:avLst/>
          </a:prstGeom>
        </p:spPr>
      </p:pic>
      <p:pic>
        <p:nvPicPr>
          <p:cNvPr id="12" name="Imagem 11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575EBFCF-9DB7-D2C1-614E-7EB0FFC4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34" y="5803316"/>
            <a:ext cx="458608" cy="458608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E678B3B2-C77C-18DE-8B7D-2997B281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058D594E-4A7F-57E7-9B34-94287E26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04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F34F6B-A73A-CF19-F804-C9D63C3B04B8}"/>
              </a:ext>
            </a:extLst>
          </p:cNvPr>
          <p:cNvSpPr/>
          <p:nvPr/>
        </p:nvSpPr>
        <p:spPr>
          <a:xfrm>
            <a:off x="0" y="0"/>
            <a:ext cx="7039429" cy="101454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78642" y="1412445"/>
            <a:ext cx="5816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CONCLUSÕES</a:t>
            </a:r>
            <a:endParaRPr lang="pt-BR" sz="4000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94755" y="2625919"/>
            <a:ext cx="57007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Adotar hábitos saudáveis é um processo gradual e exige paciência e consistência.</a:t>
            </a:r>
          </a:p>
          <a:p>
            <a:pPr algn="just"/>
            <a:r>
              <a:rPr lang="pt-BR" sz="24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Ao fazer escolhas conscientes, você estará cuidando do seu corpo e da sua mente, buscando um equilíbrio que trará benefícios a longo prazo. </a:t>
            </a:r>
          </a:p>
          <a:p>
            <a:pPr algn="just"/>
            <a:r>
              <a:rPr lang="pt-BR" sz="24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Não existe um caminho único para todos, mas com essas orientações, você pode começar a fazer mudanças significativas e positivas em sua vida. </a:t>
            </a:r>
          </a:p>
          <a:p>
            <a:pPr algn="just"/>
            <a:r>
              <a:rPr lang="pt-BR" sz="2400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Lembre-se: cada pequeno passo conta para a construção de uma vida mais saudável e feliz.</a:t>
            </a:r>
          </a:p>
        </p:txBody>
      </p:sp>
      <p:pic>
        <p:nvPicPr>
          <p:cNvPr id="5" name="Imagem 4" descr="Maçã verde em fundo branco&#10;&#10;Descrição gerada automaticamente">
            <a:extLst>
              <a:ext uri="{FF2B5EF4-FFF2-40B4-BE49-F238E27FC236}">
                <a16:creationId xmlns:a16="http://schemas.microsoft.com/office/drawing/2014/main" id="{CFDD74A1-9678-6232-B825-C0A7E216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3" y="7928117"/>
            <a:ext cx="562066" cy="562066"/>
          </a:xfrm>
          <a:prstGeom prst="rect">
            <a:avLst/>
          </a:prstGeom>
        </p:spPr>
      </p:pic>
      <p:pic>
        <p:nvPicPr>
          <p:cNvPr id="6" name="Imagem 5" descr="Maçã verde em fundo branco&#10;&#10;Descrição gerada automaticamente">
            <a:extLst>
              <a:ext uri="{FF2B5EF4-FFF2-40B4-BE49-F238E27FC236}">
                <a16:creationId xmlns:a16="http://schemas.microsoft.com/office/drawing/2014/main" id="{C384FE96-53BD-187C-41B6-548646281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9" y="7927443"/>
            <a:ext cx="562066" cy="562066"/>
          </a:xfrm>
          <a:prstGeom prst="rect">
            <a:avLst/>
          </a:prstGeom>
        </p:spPr>
      </p:pic>
      <p:pic>
        <p:nvPicPr>
          <p:cNvPr id="7" name="Imagem 6" descr="Maçã verde em fundo branco&#10;&#10;Descrição gerada automaticamente">
            <a:extLst>
              <a:ext uri="{FF2B5EF4-FFF2-40B4-BE49-F238E27FC236}">
                <a16:creationId xmlns:a16="http://schemas.microsoft.com/office/drawing/2014/main" id="{371BBED3-1F35-14E3-87A6-AD5A7076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26" y="7927443"/>
            <a:ext cx="562066" cy="562066"/>
          </a:xfrm>
          <a:prstGeom prst="rect">
            <a:avLst/>
          </a:prstGeom>
        </p:spPr>
      </p:pic>
      <p:pic>
        <p:nvPicPr>
          <p:cNvPr id="10" name="Imagem 9" descr="Maçã verde em fundo branco&#10;&#10;Descrição gerada automaticamente">
            <a:extLst>
              <a:ext uri="{FF2B5EF4-FFF2-40B4-BE49-F238E27FC236}">
                <a16:creationId xmlns:a16="http://schemas.microsoft.com/office/drawing/2014/main" id="{28E39CC0-2148-7A02-7D82-2EE4DCB17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714" y="7927443"/>
            <a:ext cx="562066" cy="562066"/>
          </a:xfrm>
          <a:prstGeom prst="rect">
            <a:avLst/>
          </a:prstGeom>
        </p:spPr>
      </p:pic>
      <p:pic>
        <p:nvPicPr>
          <p:cNvPr id="11" name="Imagem 10" descr="Maçã verde em fundo branco&#10;&#10;Descrição gerada automaticamente">
            <a:extLst>
              <a:ext uri="{FF2B5EF4-FFF2-40B4-BE49-F238E27FC236}">
                <a16:creationId xmlns:a16="http://schemas.microsoft.com/office/drawing/2014/main" id="{B2D0F576-B926-37DA-DFC3-501519FFB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807" y="7928117"/>
            <a:ext cx="562066" cy="562066"/>
          </a:xfrm>
          <a:prstGeom prst="rect">
            <a:avLst/>
          </a:prstGeom>
        </p:spPr>
      </p:pic>
      <p:pic>
        <p:nvPicPr>
          <p:cNvPr id="12" name="Imagem 11" descr="Maçã verde em fundo branco&#10;&#10;Descrição gerada automaticamente">
            <a:extLst>
              <a:ext uri="{FF2B5EF4-FFF2-40B4-BE49-F238E27FC236}">
                <a16:creationId xmlns:a16="http://schemas.microsoft.com/office/drawing/2014/main" id="{06BC9817-D058-F382-3433-41E00E9B6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273" y="7928117"/>
            <a:ext cx="562066" cy="5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3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3284737-FFDD-C5C2-0CB0-DBB0DE39C93F}"/>
              </a:ext>
            </a:extLst>
          </p:cNvPr>
          <p:cNvSpPr/>
          <p:nvPr/>
        </p:nvSpPr>
        <p:spPr>
          <a:xfrm>
            <a:off x="-444612" y="4910860"/>
            <a:ext cx="8354897" cy="34493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2828197"/>
            <a:ext cx="58168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latin typeface="Segoe UI" panose="020B0502040204020203" pitchFamily="34" charset="0"/>
              </a:rPr>
              <a:t>AGRADECIMENTOS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32" y="1"/>
            <a:ext cx="2790366" cy="27903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882479" y="5244544"/>
            <a:ext cx="57007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kern="0" dirty="0">
                <a:solidFill>
                  <a:schemeClr val="bg1"/>
                </a:solidFill>
                <a:cs typeface="Times New Roman" panose="02020603050405020304" pitchFamily="18" charset="0"/>
              </a:rPr>
              <a:t>Esse E-book foi gerado por IA, e diagramado por humano.</a:t>
            </a:r>
          </a:p>
          <a:p>
            <a:pPr algn="just"/>
            <a:r>
              <a:rPr lang="pt-BR" sz="2400" b="1" kern="0" dirty="0">
                <a:solidFill>
                  <a:schemeClr val="bg1"/>
                </a:solidFill>
                <a:cs typeface="Times New Roman" panose="02020603050405020304" pitchFamily="18" charset="0"/>
              </a:rPr>
              <a:t>O passo a passo se encontra no meu GITHUB.</a:t>
            </a:r>
          </a:p>
          <a:p>
            <a:pPr algn="just"/>
            <a:r>
              <a:rPr lang="pt-BR" sz="2400" b="1" kern="0" dirty="0">
                <a:solidFill>
                  <a:schemeClr val="bg1"/>
                </a:solidFill>
                <a:cs typeface="Times New Roman" panose="02020603050405020304" pitchFamily="18" charset="0"/>
              </a:rPr>
              <a:t>Esse conteúdo foi gerado com fins didáticos de construção e pode conter erros gerados por uma IA. 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8ED879-7C57-757D-F2BA-F6FDA483F0CF}"/>
              </a:ext>
            </a:extLst>
          </p:cNvPr>
          <p:cNvSpPr txBox="1"/>
          <p:nvPr/>
        </p:nvSpPr>
        <p:spPr>
          <a:xfrm>
            <a:off x="685799" y="3664484"/>
            <a:ext cx="5700713" cy="125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Desejamos que você inicie sua jornada em direção a uma vida mais saudável agora mesmo!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17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1795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rgbClr val="FF0000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359757"/>
            <a:ext cx="5915025" cy="64924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Adotar hábitos saudáveis é fundamental para alcançar uma vida mais plena e equilibrada. </a:t>
            </a:r>
          </a:p>
          <a:p>
            <a:pPr marL="0" indent="0" algn="just">
              <a:buNone/>
            </a:pPr>
            <a:r>
              <a:rPr lang="pt-BR" sz="24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Muitas vezes, mudamos de hábitos por motivos estéticos ou de saúde, mas os benefícios vão além do físico, afetando também nosso bem-estar mental e emocional. </a:t>
            </a:r>
          </a:p>
          <a:p>
            <a:pPr marL="0" indent="0" algn="just">
              <a:buNone/>
            </a:pPr>
            <a:endParaRPr lang="pt-BR" sz="2400" kern="0" dirty="0">
              <a:solidFill>
                <a:srgbClr val="242424"/>
              </a:solidFill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e-book oferece orientações práticas e simples para incorporar hábitos saudáveis no seu dia a dia, com foco em alimentação, exercícios, saúde mental e sono. </a:t>
            </a:r>
          </a:p>
          <a:p>
            <a:pPr marL="0" indent="0" algn="just">
              <a:buNone/>
            </a:pPr>
            <a:r>
              <a:rPr lang="pt-BR" sz="24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adotar essas práticas, você verá um impacto positivo não só no corpo, mas também na sua qualidade de vida como um todo.</a:t>
            </a:r>
            <a:endParaRPr lang="pt-B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6B4D67A5-BD1A-5375-8569-627B1BCE5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-1149801" y="758371"/>
            <a:ext cx="9978529" cy="803365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5360E-6BFC-1A72-2E67-9D3645B1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9F2615-E48A-E9BE-6FEA-07F648E1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57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4774882"/>
            <a:ext cx="548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Alimentação Equilibrada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5" y="-68580"/>
            <a:ext cx="4843462" cy="48434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96AE4B-14C1-E21D-B247-AAD66234AE20}"/>
              </a:ext>
            </a:extLst>
          </p:cNvPr>
          <p:cNvSpPr txBox="1"/>
          <p:nvPr/>
        </p:nvSpPr>
        <p:spPr>
          <a:xfrm>
            <a:off x="2892083" y="1480257"/>
            <a:ext cx="128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42370" y="6354497"/>
            <a:ext cx="57007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Uma alimentação saudável é a base para o bom funcionamento do corpo e da mente. Não se trata de dietas restritivas, mas sim de escolhas conscientes que proporcionam mais energia e bem-estar.</a:t>
            </a:r>
            <a:endParaRPr lang="pt-BR" sz="2400" kern="1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15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 Princípios da alimentação saudável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838729"/>
            <a:ext cx="5915025" cy="6492472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Variedade é a chave:</a:t>
            </a:r>
            <a:r>
              <a:rPr lang="pt-BR" sz="1600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Inclua uma diversidade de alimentos no seu prato. Frutas, vegetais, grãos integrais, proteínas magras e gorduras saudáveis devem estar presentes em cada refeição.</a:t>
            </a:r>
            <a:endParaRPr lang="pt-BR" sz="1600" kern="10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Hidrate-se:</a:t>
            </a:r>
            <a:r>
              <a:rPr lang="pt-BR" sz="16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 água é essencial para o bom funcionamento do organismo. A recomendação média é de 2 a 3 litros por dia, mas essa quantidade pode variar de acordo com a sua rotina e necessidades pessoais.</a:t>
            </a:r>
            <a:endParaRPr lang="pt-BR" sz="1600" kern="10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Controle as porções:</a:t>
            </a:r>
            <a:r>
              <a:rPr lang="pt-BR" sz="1600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Comer em porções adequadas é fundamental. Comer devagar e saborear os alimentos ajuda a evitar excessos.</a:t>
            </a:r>
            <a:endParaRPr lang="pt-BR" sz="1600" kern="10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Evite alimentos ultraprocessados:</a:t>
            </a:r>
            <a:r>
              <a:rPr lang="pt-BR" sz="1600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Produtos como refrigerantes, fast food e snacks industrializados têm altos níveis de sódio, açúcar e gorduras ruins, prejudicando a saúde a longo prazo.</a:t>
            </a:r>
            <a:endParaRPr lang="pt-BR" sz="1600" kern="10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Imagem 3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DF0AE99B-7102-85D3-F65E-11AC1DEC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2917371" y="6413197"/>
            <a:ext cx="5176685" cy="4167719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59731-6424-CBAE-A167-95210B7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D96A75-05F7-FC74-4C1F-72D81F343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81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A16EACF-F7E0-139F-6A26-25DCEF7A238B}"/>
              </a:ext>
            </a:extLst>
          </p:cNvPr>
          <p:cNvSpPr/>
          <p:nvPr/>
        </p:nvSpPr>
        <p:spPr>
          <a:xfrm>
            <a:off x="-116114" y="-145143"/>
            <a:ext cx="7315200" cy="103922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3113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chemeClr val="bg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1.2 Dicas práticas para uma alimentação saudável</a:t>
            </a:r>
            <a:b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</a:br>
            <a:endParaRPr lang="pt-BR" sz="3200" b="1" kern="0" dirty="0">
              <a:solidFill>
                <a:srgbClr val="242424"/>
              </a:solidFill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017485"/>
            <a:ext cx="5915025" cy="6313715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Planeje suas refeições com antecedência, para evitar cair em tentações.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Tente incluir pelo menos uma porção de vegetais em cada refeição.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Prefira grãos integrais ao invés de refinados, como arroz integral, pães e massas integrais.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Opte por proteínas de boa qualidade, como peixes, frango, ovos, leguminosas e nozes.</a:t>
            </a:r>
            <a:endParaRPr lang="pt-BR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A6A666F-E3C7-AA52-4CCC-B181FD51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9347F7C-4494-78CE-48C7-71E79AE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5</a:t>
            </a:fld>
            <a:endParaRPr lang="pt-BR"/>
          </a:p>
        </p:txBody>
      </p:sp>
      <p:pic>
        <p:nvPicPr>
          <p:cNvPr id="18" name="Imagem 17" descr="Maçã verde em fundo branco&#10;&#10;Descrição gerada automaticamente">
            <a:extLst>
              <a:ext uri="{FF2B5EF4-FFF2-40B4-BE49-F238E27FC236}">
                <a16:creationId xmlns:a16="http://schemas.microsoft.com/office/drawing/2014/main" id="{1328E1AB-3631-D687-A32F-4E49BE717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9" y="4501969"/>
            <a:ext cx="562066" cy="562066"/>
          </a:xfrm>
          <a:prstGeom prst="rect">
            <a:avLst/>
          </a:prstGeom>
        </p:spPr>
      </p:pic>
      <p:pic>
        <p:nvPicPr>
          <p:cNvPr id="19" name="Imagem 18" descr="Maçã verde em fundo branco&#10;&#10;Descrição gerada automaticamente">
            <a:extLst>
              <a:ext uri="{FF2B5EF4-FFF2-40B4-BE49-F238E27FC236}">
                <a16:creationId xmlns:a16="http://schemas.microsoft.com/office/drawing/2014/main" id="{053EF481-A989-CCA6-DFEF-0815D487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9" y="3733243"/>
            <a:ext cx="562066" cy="562066"/>
          </a:xfrm>
          <a:prstGeom prst="rect">
            <a:avLst/>
          </a:prstGeom>
        </p:spPr>
      </p:pic>
      <p:pic>
        <p:nvPicPr>
          <p:cNvPr id="20" name="Imagem 19" descr="Maçã verde em fundo branco&#10;&#10;Descrição gerada automaticamente">
            <a:extLst>
              <a:ext uri="{FF2B5EF4-FFF2-40B4-BE49-F238E27FC236}">
                <a16:creationId xmlns:a16="http://schemas.microsoft.com/office/drawing/2014/main" id="{664280FA-E840-B309-EA1D-A7C2C6D9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9" y="2906461"/>
            <a:ext cx="562066" cy="562066"/>
          </a:xfrm>
          <a:prstGeom prst="rect">
            <a:avLst/>
          </a:prstGeom>
        </p:spPr>
      </p:pic>
      <p:pic>
        <p:nvPicPr>
          <p:cNvPr id="21" name="Imagem 20" descr="Maçã verde em fundo branco&#10;&#10;Descrição gerada automaticamente">
            <a:extLst>
              <a:ext uri="{FF2B5EF4-FFF2-40B4-BE49-F238E27FC236}">
                <a16:creationId xmlns:a16="http://schemas.microsoft.com/office/drawing/2014/main" id="{C2A6B4AA-F279-9DB2-F2E4-0A392188F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9" y="2107581"/>
            <a:ext cx="562066" cy="5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4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4774882"/>
            <a:ext cx="548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Exercícios Físicos Regulares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5" y="-68580"/>
            <a:ext cx="4843462" cy="48434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96AE4B-14C1-E21D-B247-AAD66234AE20}"/>
              </a:ext>
            </a:extLst>
          </p:cNvPr>
          <p:cNvSpPr txBox="1"/>
          <p:nvPr/>
        </p:nvSpPr>
        <p:spPr>
          <a:xfrm>
            <a:off x="2892083" y="1480257"/>
            <a:ext cx="128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42370" y="6354497"/>
            <a:ext cx="5700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prática regular de atividade física não só ajuda a melhorar a saúde física, mas também traz benefícios mentais, como a redução do estresse, melhora do humor e aumento da autoestima.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12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rgbClr val="242424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  <a:r>
              <a:rPr lang="pt-BR" sz="32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Escolha de atividades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2107020"/>
            <a:ext cx="5915025" cy="4032524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importante escolher atividades que você goste e que se adaptem ao seu estilo de vida. A regularidade é mais importante do que a intensidade.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Caminhada e corrida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São atividades simples e de baixo custo, podendo ser feitas ao ar livre.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Musculação: 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Fortalece os músculos, melhora a postura e acelera o metabolismo.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Alongamentos e yoga: 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Ajudam a melhorar a flexibilidade, reduzir tensões e aumentar a sensação de relaxamento.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1600" b="1" kern="0" dirty="0">
                <a:solidFill>
                  <a:srgbClr val="C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Esportes: Futebol, basquete, natação ou qualquer outra modalidade </a:t>
            </a:r>
            <a:r>
              <a:rPr lang="pt-BR" sz="1600" b="1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você curta pode ser uma excelente opção para manter o corpo em movimento de forma divertida.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6" name="Imagem 5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8AFD61A7-4BA7-BCB4-8553-DDF2889E19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-1149801" y="758371"/>
            <a:ext cx="9978529" cy="803365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417F3C-392E-F6E1-058A-9F21FC1C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30F14DE-9F6A-F649-1B8A-BA7498FE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5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60A86F3-C314-E8D9-82B7-3AFE35E160FE}"/>
              </a:ext>
            </a:extLst>
          </p:cNvPr>
          <p:cNvSpPr/>
          <p:nvPr/>
        </p:nvSpPr>
        <p:spPr>
          <a:xfrm>
            <a:off x="-130629" y="-174171"/>
            <a:ext cx="7257143" cy="104067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991BE9-A1F8-2080-9938-A6722166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5" y="780407"/>
            <a:ext cx="5915025" cy="69179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b="1" kern="0" dirty="0">
                <a:solidFill>
                  <a:schemeClr val="bg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Como começar</a:t>
            </a:r>
            <a:endParaRPr lang="pt-BR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50EFA-063E-7FB9-307C-A5928B2B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6" y="5326291"/>
            <a:ext cx="5915025" cy="4032524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Estabeleça metas pequenas e alcançáveis: Se você está começando, busque fazer atividades de 15 a 20 minutos e aumente gradualmente.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Crie uma rotina: Tente encaixar os exercícios em um horário fixo, assim você pode formar o hábito de forma mais fácil.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b="1" kern="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Escute o seu corpo: Não exagere nos primeiros dias. Permita-se descansar para evitar lesões e para que o corpo se adapte à nova rotina.</a:t>
            </a:r>
          </a:p>
          <a:p>
            <a:pPr marL="0" indent="0">
              <a:buNone/>
            </a:pPr>
            <a:endParaRPr lang="pt-BR" dirty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Imagem 3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DF0AE99B-7102-85D3-F65E-11AC1DECE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1" r="-2" b="17867"/>
          <a:stretch/>
        </p:blipFill>
        <p:spPr>
          <a:xfrm>
            <a:off x="1237653" y="1635005"/>
            <a:ext cx="4382694" cy="3528482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</p:spPr>
      </p:pic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7867C413-9F2F-7A9E-2BC1-DB4BFF63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Transforme sua Vida: O Guia Prático para Adotar Hábitos Saudáveis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D38649E3-3267-4DC7-E119-53989AF6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B1964-6E88-47A0-96CC-BB0CADDBB48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29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ABD841E9-E441-4C61-BCB4-35F31514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712" y="9460801"/>
            <a:ext cx="2314575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/>
              <a:t>Transforme sua Vida: O Guia Prático para Adotar Hábitos Saudáveis</a:t>
            </a:r>
            <a:endParaRPr lang="en-US" dirty="0"/>
          </a:p>
        </p:txBody>
      </p:sp>
      <p:sp>
        <p:nvSpPr>
          <p:cNvPr id="19" name="Slide Number Placeholder 11">
            <a:extLst>
              <a:ext uri="{FF2B5EF4-FFF2-40B4-BE49-F238E27FC236}">
                <a16:creationId xmlns:a16="http://schemas.microsoft.com/office/drawing/2014/main" id="{5E36AE8D-FA3F-4635-9105-591E226A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3462" y="9460801"/>
            <a:ext cx="1543050" cy="205383"/>
          </a:xfrm>
        </p:spPr>
        <p:txBody>
          <a:bodyPr/>
          <a:lstStyle/>
          <a:p>
            <a:pPr>
              <a:spcAft>
                <a:spcPts val="600"/>
              </a:spcAft>
            </a:pPr>
            <a:fld id="{919E013F-0141-4112-B0B8-1F5DC32275BC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8E28359-DD1E-BB9F-70E7-7495B9404537}"/>
              </a:ext>
            </a:extLst>
          </p:cNvPr>
          <p:cNvSpPr txBox="1"/>
          <p:nvPr/>
        </p:nvSpPr>
        <p:spPr>
          <a:xfrm>
            <a:off x="569686" y="4774882"/>
            <a:ext cx="548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kern="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Saúde Mental</a:t>
            </a:r>
            <a:endParaRPr lang="pt-BR" sz="4000" dirty="0"/>
          </a:p>
        </p:txBody>
      </p:sp>
      <p:pic>
        <p:nvPicPr>
          <p:cNvPr id="3" name="Imagem 2" descr="Maçã vermelha em fundo branco&#10;&#10;Descrição gerada automaticamente">
            <a:extLst>
              <a:ext uri="{FF2B5EF4-FFF2-40B4-BE49-F238E27FC236}">
                <a16:creationId xmlns:a16="http://schemas.microsoft.com/office/drawing/2014/main" id="{4D565E1C-A838-ED24-4631-377976DD8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5" y="-68580"/>
            <a:ext cx="4843462" cy="484346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596AE4B-14C1-E21D-B247-AAD66234AE20}"/>
              </a:ext>
            </a:extLst>
          </p:cNvPr>
          <p:cNvSpPr txBox="1"/>
          <p:nvPr/>
        </p:nvSpPr>
        <p:spPr>
          <a:xfrm>
            <a:off x="2892083" y="1480257"/>
            <a:ext cx="12881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39D94F-E476-E92F-2A4F-3624576A5AF4}"/>
              </a:ext>
            </a:extLst>
          </p:cNvPr>
          <p:cNvSpPr txBox="1"/>
          <p:nvPr/>
        </p:nvSpPr>
        <p:spPr>
          <a:xfrm>
            <a:off x="642370" y="6354497"/>
            <a:ext cx="5700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0" dirty="0">
                <a:solidFill>
                  <a:srgbClr val="C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Cuidar da saúde mental é essencial para um bem-estar completo. Estresse, ansiedade e falta de equilíbrio emocional afetam diretamente nossa qualidade de vida.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459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a8ee1c0-7bef-4b0e-9720-38e5bcc1c3ad}" enabled="1" method="Privileged" siteId="{ffc0be44-315f-4479-b12f-56afe6ededd6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1350</Words>
  <Application>Microsoft Office PowerPoint</Application>
  <PresentationFormat>Papel A4 (210 x 297 mm)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Symbol</vt:lpstr>
      <vt:lpstr>Tema do Office</vt:lpstr>
      <vt:lpstr>Apresentação do PowerPoint</vt:lpstr>
      <vt:lpstr>Introdução</vt:lpstr>
      <vt:lpstr>Apresentação do PowerPoint</vt:lpstr>
      <vt:lpstr>1.1 Princípios da alimentação saudável</vt:lpstr>
      <vt:lpstr>1.2 Dicas práticas para uma alimentação saudável </vt:lpstr>
      <vt:lpstr>Apresentação do PowerPoint</vt:lpstr>
      <vt:lpstr>2.1 Escolha de atividades</vt:lpstr>
      <vt:lpstr>2.2 Como começar</vt:lpstr>
      <vt:lpstr>Apresentação do PowerPoint</vt:lpstr>
      <vt:lpstr>3.1 Importância da saúde mental</vt:lpstr>
      <vt:lpstr>3.2 Estratégias para cuidar da mente</vt:lpstr>
      <vt:lpstr>Apresentação do PowerPoint</vt:lpstr>
      <vt:lpstr>4.1 Como melhorar a qualidade do sono</vt:lpstr>
      <vt:lpstr>Apresentação do PowerPoint</vt:lpstr>
      <vt:lpstr>5.1 Evitar vícios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Luis Silva de Souza</dc:creator>
  <cp:lastModifiedBy>Andre Luis Silva de Souza</cp:lastModifiedBy>
  <cp:revision>1</cp:revision>
  <dcterms:created xsi:type="dcterms:W3CDTF">2025-01-13T23:38:31Z</dcterms:created>
  <dcterms:modified xsi:type="dcterms:W3CDTF">2025-01-14T01:02:51Z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Tema do Office:8</vt:lpwstr>
  </property>
  <property fmtid="{D5CDD505-2E9C-101B-9397-08002B2CF9AE}" pid="3" name="ClassificationContentMarkingHeaderText">
    <vt:lpwstr>#pública</vt:lpwstr>
  </property>
</Properties>
</file>