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2"/>
  </p:sldMasterIdLst>
  <p:notesMasterIdLst>
    <p:notesMasterId r:id="rId25"/>
  </p:notesMasterIdLst>
  <p:handoutMasterIdLst>
    <p:handoutMasterId r:id="rId26"/>
  </p:handoutMasterIdLst>
  <p:sldIdLst>
    <p:sldId id="256" r:id="rId3"/>
    <p:sldId id="257" r:id="rId4"/>
    <p:sldId id="316" r:id="rId5"/>
    <p:sldId id="317" r:id="rId6"/>
    <p:sldId id="318" r:id="rId7"/>
    <p:sldId id="319" r:id="rId8"/>
    <p:sldId id="320" r:id="rId9"/>
    <p:sldId id="321" r:id="rId10"/>
    <p:sldId id="322" r:id="rId11"/>
    <p:sldId id="298" r:id="rId12"/>
    <p:sldId id="299" r:id="rId13"/>
    <p:sldId id="323" r:id="rId14"/>
    <p:sldId id="301" r:id="rId15"/>
    <p:sldId id="302" r:id="rId16"/>
    <p:sldId id="303" r:id="rId17"/>
    <p:sldId id="304" r:id="rId18"/>
    <p:sldId id="305" r:id="rId19"/>
    <p:sldId id="306" r:id="rId20"/>
    <p:sldId id="324" r:id="rId21"/>
    <p:sldId id="325" r:id="rId22"/>
    <p:sldId id="315" r:id="rId23"/>
    <p:sldId id="295" r:id="rId24"/>
  </p:sldIdLst>
  <p:sldSz cx="9144000" cy="5143500" type="screen16x9"/>
  <p:notesSz cx="9144000" cy="6858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SBz1VRQ4dZbCauQXAHzpTQ==" hashData="PjYxMutDCWJ/VabEcKjf6uBbtub9/gx7jKXuTURvq0ZZc45tjgzRfnJ8BYBdbms/nxd4BVT6VvbcvDkQ3miiYg=="/>
  <p:extLst>
    <p:ext uri="{521415D9-36F7-43E2-AB2F-B90AF26B5E84}">
      <p14:sectionLst xmlns:p14="http://schemas.microsoft.com/office/powerpoint/2010/main">
        <p14:section name="Section par défaut" id="{FB5486A0-9D06-4D7F-A802-E05F88009DF9}">
          <p14:sldIdLst>
            <p14:sldId id="256"/>
            <p14:sldId id="257"/>
            <p14:sldId id="316"/>
            <p14:sldId id="317"/>
            <p14:sldId id="318"/>
            <p14:sldId id="319"/>
            <p14:sldId id="320"/>
            <p14:sldId id="321"/>
            <p14:sldId id="322"/>
            <p14:sldId id="298"/>
            <p14:sldId id="299"/>
            <p14:sldId id="323"/>
            <p14:sldId id="301"/>
            <p14:sldId id="302"/>
            <p14:sldId id="303"/>
            <p14:sldId id="304"/>
            <p14:sldId id="305"/>
            <p14:sldId id="306"/>
            <p14:sldId id="324"/>
            <p14:sldId id="325"/>
            <p14:sldId id="315"/>
            <p14:sldId id="29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3198E5"/>
    <a:srgbClr val="123A61"/>
    <a:srgbClr val="FFFF00"/>
    <a:srgbClr val="F6F600"/>
    <a:srgbClr val="00A4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06799F8-075E-4A3A-A7F6-7FBC6576F1A4}" styleName="Style à thème 2 - Accentuation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Style à thème 2 - Accentuation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6D9F66E-5EB9-4882-86FB-DCBF35E3C3E4}" styleName="Style moyen 4 - Accentuation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8A107856-5554-42FB-B03E-39F5DBC370BA}" styleName="Style moyen 4 - Accentuation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03447BB-5D67-496B-8E87-E561075AD55C}" styleName="Style foncé 1 - Accentuation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505E3EF-67EA-436B-97B2-0124C06EBD24}" styleName="Style moyen 4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ED083AE6-46FA-4A59-8FB0-9F97EB10719F}" styleName="Style léger 3 - Accentuation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D7AC3CCA-C797-4891-BE02-D94E43425B78}" styleName="Style moye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2838BEF-8BB2-4498-84A7-C5851F593DF1}" styleName="Style moyen 4 - Accentuation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DCAF9ED-07DC-4A11-8D7F-57B35C25682E}" styleName="Style moyen 1 - Accentuation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CF1AB2-1976-4502-BF36-3FF5EA218861}" styleName="Style moyen 4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C4B1156A-380E-4F78-BDF5-A606A8083BF9}" styleName="Style moyen 4 - Accentuatio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53" autoAdjust="0"/>
    <p:restoredTop sz="93896" autoAdjust="0"/>
  </p:normalViewPr>
  <p:slideViewPr>
    <p:cSldViewPr snapToGrid="0" snapToObjects="1">
      <p:cViewPr varScale="1">
        <p:scale>
          <a:sx n="87" d="100"/>
          <a:sy n="87" d="100"/>
        </p:scale>
        <p:origin x="852" y="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2684"/>
    </p:cViewPr>
  </p:sorterViewPr>
  <p:notesViewPr>
    <p:cSldViewPr snapToGrid="0" snapToObjects="1">
      <p:cViewPr varScale="1">
        <p:scale>
          <a:sx n="72" d="100"/>
          <a:sy n="72" d="100"/>
        </p:scale>
        <p:origin x="1896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30A23-3E98-F64D-859B-DE462771A158}" type="datetimeFigureOut">
              <a:t>06/02/2021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8DBF0C-04E2-7C4F-92D3-BB9F31F7BD3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1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C977CC-9974-4E0D-94D5-098E3B804A62}" type="datetimeFigureOut">
              <a:rPr lang="fr-FR" smtClean="0"/>
              <a:t>06/02/2021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5B5595-A1DA-4E2C-9B2B-25D486A866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1225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ar-SA" sz="1200" b="1" dirty="0" smtClean="0"/>
              <a:t> </a:t>
            </a:r>
            <a:endParaRPr lang="fr-FR" sz="1200" b="1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B5595-A1DA-4E2C-9B2B-25D486A866CF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64100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B5595-A1DA-4E2C-9B2B-25D486A866CF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29226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B5595-A1DA-4E2C-9B2B-25D486A866CF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56030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B5595-A1DA-4E2C-9B2B-25D486A866CF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81783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B5595-A1DA-4E2C-9B2B-25D486A866CF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31216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B5595-A1DA-4E2C-9B2B-25D486A866CF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89714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B5595-A1DA-4E2C-9B2B-25D486A866CF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40736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B5595-A1DA-4E2C-9B2B-25D486A866CF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6802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B5595-A1DA-4E2C-9B2B-25D486A866CF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0379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B5595-A1DA-4E2C-9B2B-25D486A866CF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71481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B5595-A1DA-4E2C-9B2B-25D486A866CF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8777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B5595-A1DA-4E2C-9B2B-25D486A866CF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66657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B5595-A1DA-4E2C-9B2B-25D486A866CF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0261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B5595-A1DA-4E2C-9B2B-25D486A866CF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41615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B5595-A1DA-4E2C-9B2B-25D486A866CF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96430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B5595-A1DA-4E2C-9B2B-25D486A866CF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19745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B5595-A1DA-4E2C-9B2B-25D486A866CF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50845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B5595-A1DA-4E2C-9B2B-25D486A866CF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60784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B5595-A1DA-4E2C-9B2B-25D486A866CF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36889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B5595-A1DA-4E2C-9B2B-25D486A866CF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34251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B5595-A1DA-4E2C-9B2B-25D486A866CF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96425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B5595-A1DA-4E2C-9B2B-25D486A866CF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643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590441" y="662334"/>
            <a:ext cx="7793216" cy="487434"/>
          </a:xfrm>
          <a:prstGeom prst="rect">
            <a:avLst/>
          </a:prstGeom>
        </p:spPr>
        <p:txBody>
          <a:bodyPr tIns="0" bIns="0" anchor="t" anchorCtr="0">
            <a:noAutofit/>
          </a:bodyPr>
          <a:lstStyle>
            <a:lvl1pPr marL="457200" indent="-457200" algn="l">
              <a:buFontTx/>
              <a:buBlip>
                <a:blip r:embed="rId3"/>
              </a:buBlip>
              <a:defRPr sz="300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fr-FR" dirty="0"/>
              <a:t>TITRE DE VOTRE PRÉSENTATION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181101" y="1149768"/>
            <a:ext cx="5181600" cy="338554"/>
          </a:xfrm>
          <a:prstGeom prst="rect">
            <a:avLst/>
          </a:prstGeom>
        </p:spPr>
        <p:txBody>
          <a:bodyPr wrap="square" lIns="0" tIns="0" bIns="0">
            <a:spAutoFit/>
          </a:bodyPr>
          <a:lstStyle>
            <a:lvl1pPr marL="0" indent="0" algn="l">
              <a:buNone/>
              <a:defRPr sz="22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PLACEZ VOTRE SOUS TITRE ICI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171560" y="4767263"/>
            <a:ext cx="972440" cy="273844"/>
          </a:xfrm>
        </p:spPr>
        <p:txBody>
          <a:bodyPr/>
          <a:lstStyle>
            <a:lvl1pPr>
              <a:defRPr sz="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E3752563-A986-4DCC-86AC-6A09123BF3E0}" type="datetime1">
              <a:rPr lang="fr-FR" smtClean="0"/>
              <a:t>06/02/2021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0694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vec légen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792288" y="3812977"/>
            <a:ext cx="5486400" cy="425054"/>
          </a:xfrm>
          <a:prstGeom prst="rect">
            <a:avLst/>
          </a:prstGeom>
        </p:spPr>
        <p:txBody>
          <a:bodyPr anchor="b">
            <a:noAutofit/>
          </a:bodyPr>
          <a:lstStyle>
            <a:lvl1pPr marL="457200" indent="-457200" algn="l">
              <a:buSzPct val="120000"/>
              <a:buFontTx/>
              <a:buBlip>
                <a:blip r:embed="rId3"/>
              </a:buBlip>
              <a:defRPr sz="2600" b="1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fr-FR" dirty="0"/>
              <a:t>Contenu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962121"/>
            <a:ext cx="5486400" cy="2747818"/>
          </a:xfrm>
          <a:prstGeom prst="rect">
            <a:avLst/>
          </a:prstGeom>
          <a:ln w="57150" cap="sq" cmpd="sng">
            <a:solidFill>
              <a:srgbClr val="3198E5"/>
            </a:solidFill>
            <a:miter lim="800000"/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286000" y="4238030"/>
            <a:ext cx="4992688" cy="4387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D79D5439-620E-45D3-92B4-5E63B8B19A44}" type="datetime1">
              <a:rPr lang="fr-FR" smtClean="0"/>
              <a:t>06/02/2021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texte 10"/>
          <p:cNvSpPr>
            <a:spLocks noGrp="1"/>
          </p:cNvSpPr>
          <p:nvPr>
            <p:ph type="body" sz="quarter" idx="14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10" name="Espace réservé du texte 10"/>
          <p:cNvSpPr>
            <a:spLocks noGrp="1"/>
          </p:cNvSpPr>
          <p:nvPr>
            <p:ph type="body" sz="quarter" idx="15" hasCustomPrompt="1"/>
          </p:nvPr>
        </p:nvSpPr>
        <p:spPr>
          <a:xfrm>
            <a:off x="317421" y="116918"/>
            <a:ext cx="2273379" cy="24139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60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fr-FR"/>
              <a:t>Chapitre 1</a:t>
            </a:r>
          </a:p>
        </p:txBody>
      </p:sp>
    </p:spTree>
    <p:extLst>
      <p:ext uri="{BB962C8B-B14F-4D97-AF65-F5344CB8AC3E}">
        <p14:creationId xmlns:p14="http://schemas.microsoft.com/office/powerpoint/2010/main" val="30349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Chapitr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780753" y="1488323"/>
            <a:ext cx="4280049" cy="1291587"/>
          </a:xfrm>
          <a:prstGeom prst="rect">
            <a:avLst/>
          </a:prstGeom>
        </p:spPr>
        <p:txBody>
          <a:bodyPr tIns="0" bIns="0" anchor="t">
            <a:normAutofit/>
          </a:bodyPr>
          <a:lstStyle>
            <a:lvl1pPr algn="l">
              <a:lnSpc>
                <a:spcPts val="3780"/>
              </a:lnSpc>
              <a:defRPr sz="3400" b="0" cap="all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fr-FR" dirty="0"/>
              <a:t>PLACEZ LE TITRE </a:t>
            </a:r>
            <a:br>
              <a:rPr lang="fr-FR" dirty="0"/>
            </a:br>
            <a:r>
              <a:rPr lang="fr-FR" dirty="0"/>
              <a:t>DU CHAPITRE ICI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D939BA00-197F-4CA4-9AB6-74C64E2F3DF7}" type="datetime1">
              <a:rPr lang="fr-FR" smtClean="0"/>
              <a:t>06/02/2021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Sous-titre 2"/>
          <p:cNvSpPr>
            <a:spLocks noGrp="1"/>
          </p:cNvSpPr>
          <p:nvPr>
            <p:ph type="subTitle" idx="13" hasCustomPrompt="1"/>
          </p:nvPr>
        </p:nvSpPr>
        <p:spPr>
          <a:xfrm>
            <a:off x="3358120" y="1027282"/>
            <a:ext cx="3188535" cy="400110"/>
          </a:xfrm>
          <a:prstGeom prst="rect">
            <a:avLst/>
          </a:prstGeom>
        </p:spPr>
        <p:txBody>
          <a:bodyPr wrap="square" lIns="0" tIns="0" bIns="0">
            <a:spAutoFit/>
          </a:bodyPr>
          <a:lstStyle>
            <a:lvl1pPr marL="342900" indent="-342900" algn="l">
              <a:buSzPct val="120000"/>
              <a:buFontTx/>
              <a:buBlip>
                <a:blip r:embed="rId3"/>
              </a:buBlip>
              <a:defRPr sz="2600" baseline="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 Chapitre 1</a:t>
            </a:r>
          </a:p>
        </p:txBody>
      </p:sp>
    </p:spTree>
    <p:extLst>
      <p:ext uri="{BB962C8B-B14F-4D97-AF65-F5344CB8AC3E}">
        <p14:creationId xmlns:p14="http://schemas.microsoft.com/office/powerpoint/2010/main" val="918733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cti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B768D8F2-6550-4E8A-A1E0-79C608C91948}" type="datetime1">
              <a:rPr lang="fr-FR" smtClean="0"/>
              <a:t>06/02/2021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4" hasCustomPrompt="1"/>
          </p:nvPr>
        </p:nvSpPr>
        <p:spPr>
          <a:xfrm>
            <a:off x="2657341" y="2281999"/>
            <a:ext cx="3309937" cy="453402"/>
          </a:xfrm>
          <a:prstGeom prst="rect">
            <a:avLst/>
          </a:prstGeom>
        </p:spPr>
        <p:txBody>
          <a:bodyPr vert="horz" lIns="0" bIns="0"/>
          <a:lstStyle>
            <a:lvl1pPr marL="342900" indent="-342900">
              <a:buSzPct val="120000"/>
              <a:buFontTx/>
              <a:buBlip>
                <a:blip r:embed="rId3"/>
              </a:buBlip>
              <a:defRPr sz="26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fr-FR" dirty="0"/>
              <a:t> Chapitre 1</a:t>
            </a: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15" hasCustomPrompt="1"/>
          </p:nvPr>
        </p:nvSpPr>
        <p:spPr>
          <a:xfrm>
            <a:off x="3168606" y="2770738"/>
            <a:ext cx="4201449" cy="1269460"/>
          </a:xfrm>
          <a:prstGeom prst="rect">
            <a:avLst/>
          </a:prstGeom>
        </p:spPr>
        <p:txBody>
          <a:bodyPr vert="horz" lIns="0" tIns="0" bIns="0"/>
          <a:lstStyle>
            <a:lvl1pPr marL="0" indent="0">
              <a:lnSpc>
                <a:spcPts val="3840"/>
              </a:lnSpc>
              <a:buFontTx/>
              <a:buNone/>
              <a:defRPr sz="3400" baseline="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 dirty="0"/>
              <a:t>PLACEZ LE TITRE DU CHAPITRE ICI</a:t>
            </a:r>
          </a:p>
        </p:txBody>
      </p:sp>
    </p:spTree>
    <p:extLst>
      <p:ext uri="{BB962C8B-B14F-4D97-AF65-F5344CB8AC3E}">
        <p14:creationId xmlns:p14="http://schemas.microsoft.com/office/powerpoint/2010/main" val="2712229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09039" y="114258"/>
            <a:ext cx="1467142" cy="244053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160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 dirty="0"/>
              <a:t>Chapitre 1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62517" y="1119615"/>
            <a:ext cx="7887629" cy="3394472"/>
          </a:xfrm>
          <a:prstGeom prst="rect">
            <a:avLst/>
          </a:prstGeom>
        </p:spPr>
        <p:txBody>
          <a:bodyPr/>
          <a:lstStyle>
            <a:lvl1pPr marL="342900" indent="-342900">
              <a:buSzPct val="120000"/>
              <a:buFontTx/>
              <a:buBlip>
                <a:blip r:embed="rId3"/>
              </a:buBlip>
              <a:defRPr sz="260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>
              <a:defRPr sz="200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80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60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60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fr-FR" dirty="0"/>
              <a:t> Contenu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7F0D5C20-804C-4BF1-B1F4-35D75FE072F5}" type="datetime1">
              <a:rPr lang="fr-FR" smtClean="0"/>
              <a:t>06/02/2021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3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 dirty="0"/>
              <a:t>RAPPEL DU TITRE DU CHAPITRE</a:t>
            </a:r>
          </a:p>
        </p:txBody>
      </p:sp>
    </p:spTree>
    <p:extLst>
      <p:ext uri="{BB962C8B-B14F-4D97-AF65-F5344CB8AC3E}">
        <p14:creationId xmlns:p14="http://schemas.microsoft.com/office/powerpoint/2010/main" val="3294668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10"/>
          <p:cNvSpPr>
            <a:spLocks noGrp="1"/>
          </p:cNvSpPr>
          <p:nvPr>
            <p:ph type="body" sz="quarter" idx="13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87320" y="1694935"/>
            <a:ext cx="3251110" cy="254555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6530" y="1694935"/>
            <a:ext cx="3296822" cy="254555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42900" indent="-342900">
              <a:buFontTx/>
              <a:buNone/>
              <a:defRPr lang="fr-FR"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lang="fr-FR" sz="2400"/>
            </a:lvl2pPr>
            <a:lvl3pPr>
              <a:defRPr lang="fr-FR" sz="2000"/>
            </a:lvl3pPr>
            <a:lvl4pPr>
              <a:defRPr lang="fr-FR" sz="1800"/>
            </a:lvl4pPr>
            <a:lvl5pPr>
              <a:defRPr lang="fr-FR" sz="1800"/>
            </a:lvl5pPr>
          </a:lstStyle>
          <a:p>
            <a:pPr marL="0" lvl="0" indent="0">
              <a:buFontTx/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885D82C-F06A-4322-8DA3-2282F7AB09EB}" type="datetime1">
              <a:rPr lang="fr-FR" smtClean="0"/>
              <a:t>06/02/2021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2" name="Titre 11"/>
          <p:cNvSpPr>
            <a:spLocks noGrp="1"/>
          </p:cNvSpPr>
          <p:nvPr>
            <p:ph type="title" hasCustomPrompt="1"/>
          </p:nvPr>
        </p:nvSpPr>
        <p:spPr>
          <a:xfrm>
            <a:off x="314226" y="116388"/>
            <a:ext cx="2491325" cy="22951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lnSpc>
                <a:spcPts val="1920"/>
              </a:lnSpc>
              <a:defRPr lang="fr-FR" sz="160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marL="0" lvl="0" algn="l"/>
            <a:r>
              <a:rPr lang="fr-FR" dirty="0"/>
              <a:t>Chapitre 1</a:t>
            </a: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15" hasCustomPrompt="1"/>
          </p:nvPr>
        </p:nvSpPr>
        <p:spPr>
          <a:xfrm>
            <a:off x="4569646" y="1105372"/>
            <a:ext cx="3124904" cy="589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buSzPct val="120000"/>
              <a:buFontTx/>
              <a:buBlip>
                <a:blip r:embed="rId3"/>
              </a:buBlip>
              <a:defRPr lang="fr-FR" sz="2600" baseline="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>
              <a:defRPr lang="fr-FR" sz="2000">
                <a:solidFill>
                  <a:srgbClr val="000000"/>
                </a:solidFill>
                <a:latin typeface="SegoeBook"/>
                <a:cs typeface="SegoeBook"/>
              </a:defRPr>
            </a:lvl2pPr>
            <a:lvl3pPr>
              <a:defRPr lang="fr-FR" sz="1800">
                <a:solidFill>
                  <a:srgbClr val="000000"/>
                </a:solidFill>
                <a:latin typeface="SegoeBook"/>
                <a:cs typeface="SegoeBook"/>
              </a:defRPr>
            </a:lvl3pPr>
            <a:lvl4pPr>
              <a:defRPr lang="fr-FR" sz="1600">
                <a:latin typeface="SegoeBook"/>
                <a:cs typeface="SegoeBook"/>
              </a:defRPr>
            </a:lvl4pPr>
            <a:lvl5pPr>
              <a:defRPr lang="fr-FR" sz="1600">
                <a:latin typeface="SegoeBook"/>
                <a:cs typeface="SegoeBook"/>
              </a:defRPr>
            </a:lvl5pPr>
          </a:lstStyle>
          <a:p>
            <a:pPr lvl="0">
              <a:buSzPct val="120000"/>
              <a:buFontTx/>
              <a:buBlip>
                <a:blip r:embed="rId3"/>
              </a:buBlip>
            </a:pPr>
            <a:r>
              <a:rPr lang="fr-FR" dirty="0"/>
              <a:t> Contenu</a:t>
            </a:r>
          </a:p>
        </p:txBody>
      </p:sp>
      <p:sp>
        <p:nvSpPr>
          <p:cNvPr id="16" name="Espace réservé du texte 14"/>
          <p:cNvSpPr>
            <a:spLocks noGrp="1"/>
          </p:cNvSpPr>
          <p:nvPr>
            <p:ph type="body" sz="quarter" idx="16" hasCustomPrompt="1"/>
          </p:nvPr>
        </p:nvSpPr>
        <p:spPr>
          <a:xfrm>
            <a:off x="611560" y="1105372"/>
            <a:ext cx="3124904" cy="589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>
              <a:buSzPct val="121000"/>
              <a:buFontTx/>
              <a:buBlip>
                <a:blip r:embed="rId3"/>
              </a:buBlip>
              <a:defRPr lang="fr-FR" sz="2600" baseline="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>
              <a:buSzPct val="120000"/>
              <a:buFontTx/>
              <a:buBlip>
                <a:blip r:embed="rId3"/>
              </a:buBlip>
            </a:pPr>
            <a:r>
              <a:rPr lang="fr-FR"/>
              <a:t>Contenu</a:t>
            </a:r>
          </a:p>
        </p:txBody>
      </p:sp>
    </p:spTree>
    <p:extLst>
      <p:ext uri="{BB962C8B-B14F-4D97-AF65-F5344CB8AC3E}">
        <p14:creationId xmlns:p14="http://schemas.microsoft.com/office/powerpoint/2010/main" val="1087509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17421" y="109206"/>
            <a:ext cx="1479899" cy="22595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160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 dirty="0"/>
              <a:t>Chapitre 1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457200" indent="-457200">
              <a:buSzPct val="120000"/>
              <a:buFontTx/>
              <a:buBlip>
                <a:blip r:embed="rId3"/>
              </a:buBlip>
              <a:defRPr sz="2600" b="1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Contenu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6" y="1151335"/>
            <a:ext cx="3813123" cy="47982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457200" indent="-457200">
              <a:buSzPct val="120000"/>
              <a:buFontTx/>
              <a:buBlip>
                <a:blip r:embed="rId3"/>
              </a:buBlip>
              <a:defRPr sz="2600" b="1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Contenu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8C3E90-C6CB-418B-8E66-9C191B52AD92}" type="datetime1">
              <a:rPr lang="fr-FR" smtClean="0"/>
              <a:t>06/02/2021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4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13" name="Espace réservé du graphique 12"/>
          <p:cNvSpPr>
            <a:spLocks noGrp="1"/>
          </p:cNvSpPr>
          <p:nvPr>
            <p:ph type="chart" sz="quarter" idx="15"/>
          </p:nvPr>
        </p:nvSpPr>
        <p:spPr>
          <a:xfrm>
            <a:off x="528638" y="1928813"/>
            <a:ext cx="3656012" cy="2532062"/>
          </a:xfrm>
          <a:prstGeom prst="rect">
            <a:avLst/>
          </a:prstGeom>
          <a:ln w="57150" cap="sq" cmpd="sng">
            <a:solidFill>
              <a:srgbClr val="3198E5"/>
            </a:solidFill>
            <a:miter lim="800000"/>
          </a:ln>
        </p:spPr>
        <p:txBody>
          <a:bodyPr lIns="0" tIns="0" bIns="0" anchor="ctr" anchorCtr="0">
            <a:normAutofit/>
          </a:bodyPr>
          <a:lstStyle>
            <a:lvl1pPr marL="0" indent="0" algn="ctr">
              <a:buFontTx/>
              <a:buNone/>
              <a:defRPr sz="1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 smtClean="0"/>
              <a:t>Cliquez sur l'icône pour ajouter un graphique</a:t>
            </a:r>
            <a:endParaRPr lang="fr-FR"/>
          </a:p>
        </p:txBody>
      </p:sp>
      <p:sp>
        <p:nvSpPr>
          <p:cNvPr id="15" name="Espace réservé du graphique 14"/>
          <p:cNvSpPr>
            <a:spLocks noGrp="1"/>
          </p:cNvSpPr>
          <p:nvPr>
            <p:ph type="chart" sz="quarter" idx="16"/>
          </p:nvPr>
        </p:nvSpPr>
        <p:spPr>
          <a:xfrm>
            <a:off x="4705350" y="1928813"/>
            <a:ext cx="3752799" cy="2532062"/>
          </a:xfrm>
          <a:prstGeom prst="rect">
            <a:avLst/>
          </a:prstGeom>
          <a:ln w="57150" cap="sq" cmpd="sng">
            <a:solidFill>
              <a:srgbClr val="3198E5"/>
            </a:solidFill>
            <a:miter lim="800000"/>
          </a:ln>
        </p:spPr>
        <p:txBody>
          <a:bodyPr lIns="0" tIns="0" bIns="0" anchor="ctr" anchorCtr="0">
            <a:normAutofit/>
          </a:bodyPr>
          <a:lstStyle>
            <a:lvl1pPr marL="0" indent="0" algn="ctr">
              <a:buFontTx/>
              <a:buNone/>
              <a:defRPr sz="1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 smtClean="0"/>
              <a:t>Cliquez sur l'icône pour ajouter un graphique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3057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342D420E-6B14-4A48-B9DC-57FBA0B3012D}" type="datetime1">
              <a:rPr lang="fr-FR" smtClean="0"/>
              <a:t>06/02/2021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Espace réservé du texte 10"/>
          <p:cNvSpPr>
            <a:spLocks noGrp="1"/>
          </p:cNvSpPr>
          <p:nvPr>
            <p:ph type="body" sz="quarter" idx="13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4" hasCustomPrompt="1"/>
          </p:nvPr>
        </p:nvSpPr>
        <p:spPr>
          <a:xfrm>
            <a:off x="314912" y="115910"/>
            <a:ext cx="2023708" cy="21962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indent="0">
              <a:buFontTx/>
              <a:buNone/>
              <a:defRPr lang="fr-FR" sz="1600">
                <a:solidFill>
                  <a:schemeClr val="bg1"/>
                </a:solidFill>
                <a:latin typeface="Segoe UI Semilight" panose="020B0402040204020203" pitchFamily="34" charset="0"/>
                <a:ea typeface="+mj-ea"/>
                <a:cs typeface="Segoe UI Semilight" panose="020B0402040204020203" pitchFamily="34" charset="0"/>
              </a:defRPr>
            </a:lvl1pPr>
            <a:lvl2pPr>
              <a:defRPr lang="fr-FR"/>
            </a:lvl2pPr>
            <a:lvl3pPr>
              <a:defRPr lang="fr-FR"/>
            </a:lvl3pPr>
            <a:lvl4pPr>
              <a:defRPr lang="fr-FR"/>
            </a:lvl4pPr>
            <a:lvl5pPr>
              <a:defRPr lang="fr-FR"/>
            </a:lvl5pPr>
          </a:lstStyle>
          <a:p>
            <a:pPr marL="0" lvl="0">
              <a:lnSpc>
                <a:spcPts val="1920"/>
              </a:lnSpc>
              <a:spcBef>
                <a:spcPct val="0"/>
              </a:spcBef>
              <a:buNone/>
            </a:pPr>
            <a:r>
              <a:rPr lang="fr-FR" dirty="0"/>
              <a:t>Chapitre 1</a:t>
            </a:r>
          </a:p>
        </p:txBody>
      </p:sp>
    </p:spTree>
    <p:extLst>
      <p:ext uri="{BB962C8B-B14F-4D97-AF65-F5344CB8AC3E}">
        <p14:creationId xmlns:p14="http://schemas.microsoft.com/office/powerpoint/2010/main" val="3882522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A0EE062-1BD4-49F4-8CF6-CE59C530E2DE}" type="datetime1">
              <a:rPr lang="fr-FR" smtClean="0"/>
              <a:t>06/02/2021</a:t>
            </a:fld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6252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au avec légen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39091" y="1685636"/>
            <a:ext cx="2247515" cy="280169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-342900">
              <a:spcBef>
                <a:spcPts val="300"/>
              </a:spcBef>
              <a:buFontTx/>
              <a:buNone/>
              <a:defRPr lang="fr-FR"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marL="0" lvl="0" indent="0">
              <a:buFontTx/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4339C495-2F0B-4C72-896F-970164E7E7C6}" type="datetime1">
              <a:rPr lang="fr-FR" smtClean="0"/>
              <a:t>06/02/2021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3" name="Espace réservé du texte 10"/>
          <p:cNvSpPr>
            <a:spLocks noGrp="1"/>
          </p:cNvSpPr>
          <p:nvPr>
            <p:ph type="body" sz="quarter" idx="14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14" name="Espace réservé du texte 9"/>
          <p:cNvSpPr>
            <a:spLocks noGrp="1"/>
          </p:cNvSpPr>
          <p:nvPr>
            <p:ph type="body" sz="quarter" idx="15" hasCustomPrompt="1"/>
          </p:nvPr>
        </p:nvSpPr>
        <p:spPr>
          <a:xfrm>
            <a:off x="323793" y="124792"/>
            <a:ext cx="2023708" cy="21962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indent="0">
              <a:buFontTx/>
              <a:buNone/>
              <a:defRPr lang="fr-FR" sz="1600">
                <a:solidFill>
                  <a:schemeClr val="bg1"/>
                </a:solidFill>
                <a:latin typeface="Segoe UI Semilight" panose="020B0402040204020203" pitchFamily="34" charset="0"/>
                <a:ea typeface="+mj-ea"/>
                <a:cs typeface="Segoe UI Semilight" panose="020B0402040204020203" pitchFamily="34" charset="0"/>
              </a:defRPr>
            </a:lvl1pPr>
            <a:lvl2pPr>
              <a:defRPr lang="fr-FR"/>
            </a:lvl2pPr>
            <a:lvl3pPr>
              <a:defRPr lang="fr-FR"/>
            </a:lvl3pPr>
            <a:lvl4pPr>
              <a:defRPr lang="fr-FR"/>
            </a:lvl4pPr>
            <a:lvl5pPr>
              <a:defRPr lang="fr-FR"/>
            </a:lvl5pPr>
          </a:lstStyle>
          <a:p>
            <a:pPr marL="0" lvl="0">
              <a:lnSpc>
                <a:spcPts val="1920"/>
              </a:lnSpc>
              <a:spcBef>
                <a:spcPct val="0"/>
              </a:spcBef>
              <a:buNone/>
            </a:pPr>
            <a:r>
              <a:rPr lang="fr-FR" dirty="0"/>
              <a:t>Chapitre 1</a:t>
            </a:r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7" hasCustomPrompt="1"/>
          </p:nvPr>
        </p:nvSpPr>
        <p:spPr>
          <a:xfrm>
            <a:off x="568807" y="1176866"/>
            <a:ext cx="2694708" cy="50107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342900" indent="-342900">
              <a:buSzPct val="120000"/>
              <a:buFontTx/>
              <a:buBlip>
                <a:blip r:embed="rId3"/>
              </a:buBlip>
              <a:defRPr sz="2600" baseline="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 Contenu</a:t>
            </a:r>
          </a:p>
        </p:txBody>
      </p:sp>
      <p:sp>
        <p:nvSpPr>
          <p:cNvPr id="22" name="Espace réservé du tableau 21"/>
          <p:cNvSpPr>
            <a:spLocks noGrp="1"/>
          </p:cNvSpPr>
          <p:nvPr>
            <p:ph type="tbl" sz="quarter" idx="19"/>
          </p:nvPr>
        </p:nvSpPr>
        <p:spPr>
          <a:xfrm>
            <a:off x="4210243" y="1190962"/>
            <a:ext cx="4476558" cy="3296371"/>
          </a:xfrm>
          <a:prstGeom prst="rect">
            <a:avLst/>
          </a:prstGeom>
          <a:ln w="57150" cap="sq" cmpd="sng">
            <a:solidFill>
              <a:srgbClr val="3198E5"/>
            </a:solidFill>
            <a:miter lim="800000"/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 smtClean="0"/>
              <a:t>Cliquez sur l'icône pour ajouter un tableau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8174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9D0E0C5-EC5C-4C65-8025-7E474032A9DE}" type="datetime1">
              <a:rPr lang="fr-FR" smtClean="0"/>
              <a:t>06/02/2021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447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5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mc:AlternateContent xmlns:mc="http://schemas.openxmlformats.org/markup-compatibility/2006" xmlns:p14="http://schemas.microsoft.com/office/powerpoint/2010/main">
    <mc:Choice Requires="p14">
      <p:transition spd="slow" p14:dur="20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659821" y="1280086"/>
            <a:ext cx="6021220" cy="487434"/>
          </a:xfrm>
        </p:spPr>
        <p:txBody>
          <a:bodyPr/>
          <a:lstStyle/>
          <a:p>
            <a:pPr marL="0" indent="0" algn="ctr">
              <a:buNone/>
            </a:pPr>
            <a:r>
              <a:rPr lang="ar-DZ" sz="2000" b="1" dirty="0" smtClean="0"/>
              <a:t>قسم السنة الثالثة هندسة كهربائية</a:t>
            </a:r>
            <a:endParaRPr lang="fr-FR" sz="20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-577843" y="1789367"/>
            <a:ext cx="9123218" cy="1920526"/>
          </a:xfrm>
        </p:spPr>
        <p:txBody>
          <a:bodyPr/>
          <a:lstStyle/>
          <a:p>
            <a:pPr algn="r" rtl="1">
              <a:lnSpc>
                <a:spcPct val="150000"/>
              </a:lnSpc>
            </a:pPr>
            <a:r>
              <a:rPr lang="ar-DZ" sz="3200" b="1" dirty="0" smtClean="0">
                <a:solidFill>
                  <a:srgbClr val="FF0000"/>
                </a:solidFill>
                <a:latin typeface="Lato Black" panose="020F0A02020204030203" pitchFamily="34" charset="0"/>
                <a:cs typeface="+mn-cs"/>
              </a:rPr>
              <a:t>               </a:t>
            </a:r>
            <a:r>
              <a:rPr lang="ar-DZ" sz="3200" b="1" dirty="0" smtClean="0">
                <a:solidFill>
                  <a:srgbClr val="FF0000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Lato Black" panose="020F0A02020204030203" pitchFamily="34" charset="0"/>
                <a:cs typeface="+mn-cs"/>
              </a:rPr>
              <a:t>الوحدة التعليمة</a:t>
            </a:r>
            <a:r>
              <a:rPr lang="ar-DZ" sz="3200" b="1" dirty="0">
                <a:solidFill>
                  <a:srgbClr val="FF0000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Lato Black" panose="020F0A02020204030203" pitchFamily="34" charset="0"/>
                <a:cs typeface="+mn-cs"/>
              </a:rPr>
              <a:t> </a:t>
            </a:r>
            <a:r>
              <a:rPr lang="fr-FR" sz="3200" b="1" dirty="0" smtClean="0">
                <a:solidFill>
                  <a:schemeClr val="accent2">
                    <a:lumMod val="75000"/>
                  </a:schemeClr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Lato Black" panose="020F0A02020204030203" pitchFamily="34" charset="0"/>
                <a:cs typeface="+mn-cs"/>
              </a:rPr>
              <a:t>:</a:t>
            </a:r>
            <a:r>
              <a:rPr lang="ar-DZ" sz="3200" b="1" dirty="0" smtClean="0">
                <a:solidFill>
                  <a:schemeClr val="accent2">
                    <a:lumMod val="75000"/>
                  </a:schemeClr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Lato Black" panose="020F0A02020204030203" pitchFamily="34" charset="0"/>
                <a:cs typeface="+mn-cs"/>
              </a:rPr>
              <a:t> وظيفة التحكم</a:t>
            </a:r>
          </a:p>
          <a:p>
            <a:pPr algn="ctr" rtl="1"/>
            <a:r>
              <a:rPr lang="ar-DZ" sz="3200" b="1" dirty="0" smtClean="0">
                <a:solidFill>
                  <a:srgbClr val="FF0000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cs typeface="+mn-cs"/>
              </a:rPr>
              <a:t>الوضعية التعلمية </a:t>
            </a:r>
            <a:r>
              <a:rPr lang="fr-FR" sz="3200" b="1" dirty="0">
                <a:solidFill>
                  <a:schemeClr val="accent2">
                    <a:lumMod val="75000"/>
                  </a:schemeClr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Lato Black" panose="020F0A02020204030203" pitchFamily="34" charset="0"/>
              </a:rPr>
              <a:t>:</a:t>
            </a:r>
            <a:r>
              <a:rPr lang="ar-DZ" sz="3200" b="1" dirty="0" smtClean="0">
                <a:solidFill>
                  <a:schemeClr val="accent2">
                    <a:lumMod val="75000"/>
                  </a:schemeClr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cs typeface="+mn-cs"/>
              </a:rPr>
              <a:t> تجسيد المتمن في التكنولوجيا المبرمجة</a:t>
            </a:r>
          </a:p>
          <a:p>
            <a:pPr algn="ctr" rtl="1"/>
            <a:r>
              <a:rPr lang="ar-DZ" sz="3200" b="1" dirty="0" smtClean="0">
                <a:solidFill>
                  <a:schemeClr val="accent2">
                    <a:lumMod val="75000"/>
                  </a:schemeClr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cs typeface="+mn-cs"/>
              </a:rPr>
              <a:t>            المبرمج الالي الصناعي </a:t>
            </a:r>
            <a:r>
              <a:rPr lang="fr-FR" sz="3200" b="1" dirty="0" smtClean="0">
                <a:solidFill>
                  <a:schemeClr val="accent2">
                    <a:lumMod val="75000"/>
                  </a:schemeClr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cs typeface="+mn-cs"/>
              </a:rPr>
              <a:t>API</a:t>
            </a:r>
            <a:endParaRPr lang="ar-DZ" sz="3200" b="1" dirty="0" smtClean="0">
              <a:solidFill>
                <a:schemeClr val="accent2">
                  <a:lumMod val="75000"/>
                </a:schemeClr>
              </a:solidFill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  <a:cs typeface="+mn-cs"/>
            </a:endParaRPr>
          </a:p>
        </p:txBody>
      </p:sp>
      <p:sp>
        <p:nvSpPr>
          <p:cNvPr id="5" name="ZoneTexte 9"/>
          <p:cNvSpPr txBox="1">
            <a:spLocks noChangeArrowheads="1"/>
          </p:cNvSpPr>
          <p:nvPr/>
        </p:nvSpPr>
        <p:spPr bwMode="auto">
          <a:xfrm>
            <a:off x="1101242" y="74996"/>
            <a:ext cx="701675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buNone/>
            </a:pPr>
            <a:r>
              <a:rPr lang="ar-SA" sz="1600" dirty="0"/>
              <a:t>الجمهورية الجزائية الديموقراطية </a:t>
            </a:r>
            <a:r>
              <a:rPr lang="ar-SA" sz="1600" dirty="0" smtClean="0"/>
              <a:t>الشعبي</a:t>
            </a:r>
            <a:r>
              <a:rPr lang="ar-DZ" sz="1600" dirty="0" smtClean="0"/>
              <a:t>ة</a:t>
            </a:r>
          </a:p>
        </p:txBody>
      </p:sp>
      <p:sp>
        <p:nvSpPr>
          <p:cNvPr id="7" name="Rectangle à coins arrondis 6"/>
          <p:cNvSpPr/>
          <p:nvPr/>
        </p:nvSpPr>
        <p:spPr bwMode="auto">
          <a:xfrm>
            <a:off x="5310129" y="4098746"/>
            <a:ext cx="3152119" cy="5503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lvl="0" algn="r">
              <a:lnSpc>
                <a:spcPct val="150000"/>
              </a:lnSpc>
            </a:pPr>
            <a:r>
              <a:rPr lang="ar-SA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انجاز </a:t>
            </a:r>
            <a:r>
              <a:rPr lang="ar-SA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من طرف </a:t>
            </a:r>
            <a:r>
              <a:rPr lang="ar-SA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الأستا</a:t>
            </a:r>
            <a:r>
              <a:rPr lang="ar-DZ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ذ</a:t>
            </a:r>
            <a:r>
              <a:rPr lang="ar-SA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ar-DZ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ar-SA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بلمادي</a:t>
            </a:r>
            <a:r>
              <a:rPr lang="ar-SA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محمد</a:t>
            </a:r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>
              <a:lnSpc>
                <a:spcPct val="150000"/>
              </a:lnSpc>
            </a:pPr>
            <a:endParaRPr lang="fr-FR" sz="2000" dirty="0">
              <a:solidFill>
                <a:srgbClr val="FF0000"/>
              </a:solidFill>
            </a:endParaRPr>
          </a:p>
          <a:p>
            <a:pPr eaLnBrk="1" hangingPunct="1">
              <a:defRPr/>
            </a:pPr>
            <a:endParaRPr lang="fr-FR" dirty="0">
              <a:solidFill>
                <a:schemeClr val="tx1"/>
              </a:solidFill>
              <a:latin typeface="Arial" pitchFamily="34" charset="0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224" y="307033"/>
            <a:ext cx="1155693" cy="1301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664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31173"/>
            <a:ext cx="9144000" cy="517467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1882588" y="894873"/>
            <a:ext cx="6024282" cy="2186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ar-DZ" sz="2000" b="1" u="sng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خصائص المبرمج الآلي:</a:t>
            </a:r>
            <a:endParaRPr lang="fr-FR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r" rtl="1">
              <a:lnSpc>
                <a:spcPct val="150000"/>
              </a:lnSpc>
              <a:spcAft>
                <a:spcPts val="0"/>
              </a:spcAft>
              <a:buFont typeface="Arabic Transparent" panose="020B0604020202020204" pitchFamily="34" charset="0"/>
              <a:buChar char="-"/>
            </a:pPr>
            <a:r>
              <a:rPr lang="ar-DZ" dirty="0">
                <a:latin typeface="Calibri" panose="020F0502020204030204" pitchFamily="34" charset="0"/>
                <a:ea typeface="Times New Roman" panose="02020603050405020304" pitchFamily="18" charset="0"/>
                <a:cs typeface="Arabic Transparent" panose="020B0604020202020204" pitchFamily="34" charset="0"/>
              </a:rPr>
              <a:t>مخارجه </a:t>
            </a:r>
            <a:r>
              <a:rPr lang="ar-DZ" dirty="0" err="1">
                <a:latin typeface="Calibri" panose="020F0502020204030204" pitchFamily="34" charset="0"/>
                <a:ea typeface="Times New Roman" panose="02020603050405020304" pitchFamily="18" charset="0"/>
                <a:cs typeface="Arabic Transparent" panose="020B0604020202020204" pitchFamily="34" charset="0"/>
              </a:rPr>
              <a:t>إستطاعية</a:t>
            </a:r>
            <a:r>
              <a:rPr lang="ar-DZ" dirty="0">
                <a:latin typeface="Calibri" panose="020F0502020204030204" pitchFamily="34" charset="0"/>
                <a:ea typeface="Times New Roman" panose="02020603050405020304" pitchFamily="18" charset="0"/>
                <a:cs typeface="Arabic Transparent" panose="020B0604020202020204" pitchFamily="34" charset="0"/>
              </a:rPr>
              <a:t> (توفر استطاعة كافية لتشغيل المنفذات المتصدرة).</a:t>
            </a:r>
            <a:endParaRPr lang="fr-FR" sz="14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 algn="r" rtl="1">
              <a:lnSpc>
                <a:spcPct val="150000"/>
              </a:lnSpc>
              <a:spcAft>
                <a:spcPts val="0"/>
              </a:spcAft>
              <a:buFont typeface="Arabic Transparent" panose="020B0604020202020204" pitchFamily="34" charset="0"/>
              <a:buChar char="-"/>
            </a:pPr>
            <a:r>
              <a:rPr lang="ar-DZ" dirty="0">
                <a:latin typeface="Calibri" panose="020F0502020204030204" pitchFamily="34" charset="0"/>
                <a:ea typeface="Times New Roman" panose="02020603050405020304" pitchFamily="18" charset="0"/>
                <a:cs typeface="Arabic Transparent" panose="020B0604020202020204" pitchFamily="34" charset="0"/>
              </a:rPr>
              <a:t>يتحمل الظروف الصناعية الصعبة (الحرارة، الغبار ،....).</a:t>
            </a:r>
            <a:endParaRPr lang="fr-FR" sz="14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 algn="r" rtl="1">
              <a:lnSpc>
                <a:spcPct val="150000"/>
              </a:lnSpc>
              <a:spcAft>
                <a:spcPts val="0"/>
              </a:spcAft>
              <a:buFont typeface="Arabic Transparent" panose="020B0604020202020204" pitchFamily="34" charset="0"/>
              <a:buChar char="-"/>
            </a:pPr>
            <a:r>
              <a:rPr lang="ar-DZ" dirty="0">
                <a:latin typeface="Calibri" panose="020F0502020204030204" pitchFamily="34" charset="0"/>
                <a:ea typeface="Times New Roman" panose="02020603050405020304" pitchFamily="18" charset="0"/>
                <a:cs typeface="Arabic Transparent" panose="020B0604020202020204" pitchFamily="34" charset="0"/>
              </a:rPr>
              <a:t>إمكانية تغيير أداء النظام بدون تغيير التوصيلات وفي زمن قصير</a:t>
            </a:r>
            <a:endParaRPr lang="fr-FR" sz="14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 algn="r" rtl="1">
              <a:lnSpc>
                <a:spcPct val="150000"/>
              </a:lnSpc>
              <a:spcAft>
                <a:spcPts val="0"/>
              </a:spcAft>
              <a:buFont typeface="Arabic Transparent" panose="020B0604020202020204" pitchFamily="34" charset="0"/>
              <a:buChar char="-"/>
            </a:pPr>
            <a:r>
              <a:rPr lang="ar-DZ" dirty="0">
                <a:latin typeface="Calibri" panose="020F0502020204030204" pitchFamily="34" charset="0"/>
                <a:ea typeface="Times New Roman" panose="02020603050405020304" pitchFamily="18" charset="0"/>
                <a:cs typeface="Arabic Transparent" panose="020B0604020202020204" pitchFamily="34" charset="0"/>
              </a:rPr>
              <a:t>برمجته بسيطة ولا تتطلب مختص في الإعلام الآلي غالبا برمجة بيانية.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4338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31173"/>
            <a:ext cx="9144000" cy="517467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1240077" y="138368"/>
            <a:ext cx="7697243" cy="1618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07000"/>
              </a:lnSpc>
              <a:spcAft>
                <a:spcPts val="800"/>
              </a:spcAft>
              <a:tabLst>
                <a:tab pos="5296535" algn="l"/>
              </a:tabLst>
            </a:pPr>
            <a:r>
              <a:rPr lang="ar-DZ" sz="2000" b="1" u="sng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ترميز المداخل والمخارج للمبرمج الآلي</a:t>
            </a:r>
            <a:endParaRPr lang="fr-FR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  <a:tabLst>
                <a:tab pos="5296535" algn="l"/>
              </a:tabLst>
            </a:pPr>
            <a:r>
              <a:rPr lang="ar-DZ" b="1" u="sng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abic Transparent" panose="020B0604020202020204" pitchFamily="34" charset="0"/>
              </a:rPr>
              <a:t>-  المبرمج الآلي الصناعي</a:t>
            </a:r>
            <a:r>
              <a:rPr lang="fr-FR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abic Transparent" panose="020B0604020202020204" pitchFamily="34" charset="0"/>
              </a:rPr>
              <a:t>   </a:t>
            </a:r>
            <a:r>
              <a:rPr lang="fr-FR" b="1" u="sng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abic Transparent" panose="020B0604020202020204" pitchFamily="34" charset="0"/>
              </a:rPr>
              <a:t>: Millenium </a:t>
            </a:r>
            <a:r>
              <a:rPr lang="fr-FR" b="1" u="sng" dirty="0">
                <a:solidFill>
                  <a:srgbClr val="0000FF"/>
                </a:solidFill>
                <a:latin typeface="Arabic Transparent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fr-FR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ar-DZ" dirty="0">
                <a:latin typeface="Calibri" panose="020F0502020204030204" pitchFamily="34" charset="0"/>
                <a:ea typeface="Calibri" panose="020F0502020204030204" pitchFamily="34" charset="0"/>
                <a:cs typeface="Arabic Transparent" panose="020B0604020202020204" pitchFamily="34" charset="0"/>
              </a:rPr>
              <a:t>- يتم ترميز مداخل المبرمج الألي بالحرف </a:t>
            </a:r>
            <a:r>
              <a:rPr lang="fr-FR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ar-DZ" dirty="0">
                <a:latin typeface="Calibri" panose="020F0502020204030204" pitchFamily="34" charset="0"/>
                <a:ea typeface="Calibri" panose="020F0502020204030204" pitchFamily="34" charset="0"/>
                <a:cs typeface="Arabic Transparent" panose="020B0604020202020204" pitchFamily="34" charset="0"/>
              </a:rPr>
              <a:t> متبوعا برقم المدخل ( </a:t>
            </a:r>
            <a:r>
              <a:rPr lang="fr-FR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I1 , I2, I3,…</a:t>
            </a:r>
            <a:r>
              <a:rPr lang="ar-DZ" dirty="0">
                <a:latin typeface="Calibri" panose="020F0502020204030204" pitchFamily="34" charset="0"/>
                <a:ea typeface="Calibri" panose="020F0502020204030204" pitchFamily="34" charset="0"/>
                <a:cs typeface="Arabic Transparent" panose="020B0604020202020204" pitchFamily="34" charset="0"/>
              </a:rPr>
              <a:t>)</a:t>
            </a:r>
            <a:endParaRPr lang="fr-FR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ar-DZ" dirty="0">
                <a:latin typeface="Calibri" panose="020F0502020204030204" pitchFamily="34" charset="0"/>
                <a:ea typeface="Calibri" panose="020F0502020204030204" pitchFamily="34" charset="0"/>
                <a:cs typeface="Arabic Transparent" panose="020B0604020202020204" pitchFamily="34" charset="0"/>
              </a:rPr>
              <a:t>- يتم ترميز مخارج المبرمج الألي بالحرف </a:t>
            </a:r>
            <a:r>
              <a:rPr lang="fr-FR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O</a:t>
            </a:r>
            <a:r>
              <a:rPr lang="ar-DZ" dirty="0">
                <a:latin typeface="Calibri" panose="020F0502020204030204" pitchFamily="34" charset="0"/>
                <a:ea typeface="Calibri" panose="020F0502020204030204" pitchFamily="34" charset="0"/>
                <a:cs typeface="Arabic Transparent" panose="020B0604020202020204" pitchFamily="34" charset="0"/>
              </a:rPr>
              <a:t> متبوعا برقم المخرج (</a:t>
            </a:r>
            <a:r>
              <a:rPr lang="fr-FR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O1 , O2, O3,…</a:t>
            </a:r>
            <a:r>
              <a:rPr lang="ar-DZ" dirty="0">
                <a:latin typeface="Calibri" panose="020F0502020204030204" pitchFamily="34" charset="0"/>
                <a:ea typeface="Calibri" panose="020F0502020204030204" pitchFamily="34" charset="0"/>
                <a:cs typeface="Arabic Transparent" panose="020B0604020202020204" pitchFamily="34" charset="0"/>
              </a:rPr>
              <a:t>)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344449" y="2121434"/>
            <a:ext cx="5592871" cy="2178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07000"/>
              </a:lnSpc>
              <a:spcAft>
                <a:spcPts val="800"/>
              </a:spcAft>
              <a:tabLst>
                <a:tab pos="5296535" algn="l"/>
              </a:tabLst>
            </a:pPr>
            <a:r>
              <a:rPr lang="ar-DZ" b="1" u="sng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abic Transparent" panose="020B0604020202020204" pitchFamily="34" charset="0"/>
              </a:rPr>
              <a:t>-  المبرمج الآلي الصناعي</a:t>
            </a:r>
            <a:r>
              <a:rPr lang="fr-FR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abic Transparent" panose="020B0604020202020204" pitchFamily="34" charset="0"/>
              </a:rPr>
              <a:t>   </a:t>
            </a:r>
            <a:r>
              <a:rPr lang="fr-FR" b="1" u="sng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abic Transparent" panose="020B0604020202020204" pitchFamily="34" charset="0"/>
              </a:rPr>
              <a:t>:TSX 28 </a:t>
            </a:r>
            <a:endParaRPr lang="fr-FR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  <a:tabLst>
                <a:tab pos="5296535" algn="l"/>
              </a:tabLst>
            </a:pPr>
            <a:r>
              <a:rPr lang="fr-FR" b="1" dirty="0">
                <a:solidFill>
                  <a:srgbClr val="0000FF"/>
                </a:solidFill>
                <a:latin typeface="Calibri" panose="020F0502020204030204" pitchFamily="34" charset="0"/>
                <a:ea typeface="MS Mincho" panose="02020609040205080304" pitchFamily="49" charset="-128"/>
                <a:cs typeface="Arabic Transparent" panose="020B0604020202020204" pitchFamily="34" charset="0"/>
              </a:rPr>
              <a:t> </a:t>
            </a:r>
            <a:r>
              <a:rPr lang="ar-DZ" dirty="0">
                <a:latin typeface="Calibri" panose="020F0502020204030204" pitchFamily="34" charset="0"/>
                <a:ea typeface="Calibri" panose="020F0502020204030204" pitchFamily="34" charset="0"/>
              </a:rPr>
              <a:t>للشركة الألمانية</a:t>
            </a:r>
            <a:r>
              <a:rPr lang="ar-DZ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abic Transparent" panose="020B0604020202020204" pitchFamily="34" charset="0"/>
              </a:rPr>
              <a:t> 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shneider</a:t>
            </a:r>
            <a:r>
              <a:rPr lang="ar-DZ" dirty="0">
                <a:latin typeface="Calibri" panose="020F0502020204030204" pitchFamily="34" charset="0"/>
                <a:ea typeface="Calibri" panose="020F0502020204030204" pitchFamily="34" charset="0"/>
              </a:rPr>
              <a:t>  </a:t>
            </a:r>
            <a:r>
              <a:rPr lang="ar-DZ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abic Transparent" panose="020B0604020202020204" pitchFamily="34" charset="0"/>
              </a:rPr>
              <a:t>ينقسم الى 6 اقسام </a:t>
            </a:r>
            <a:endParaRPr lang="fr-FR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  <a:tabLst>
                <a:tab pos="5296535" algn="l"/>
              </a:tabLst>
            </a:pPr>
            <a:r>
              <a:rPr lang="ar-DZ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abic Transparent" panose="020B0604020202020204" pitchFamily="34" charset="0"/>
              </a:rPr>
              <a:t> - الأقسام الفردية للمداخل تحتوي على 16 مدخل لكل قسم ويرمز لها ب </a:t>
            </a:r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abic Transparent" panose="020B0604020202020204" pitchFamily="34" charset="0"/>
              </a:rPr>
              <a:t>I1,1</a:t>
            </a:r>
            <a:r>
              <a:rPr lang="ar-DZ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abic Transparent" panose="020B0604020202020204" pitchFamily="34" charset="0"/>
              </a:rPr>
              <a:t> الى </a:t>
            </a:r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abic Transparent" panose="020B0604020202020204" pitchFamily="34" charset="0"/>
              </a:rPr>
              <a:t>I1, F</a:t>
            </a:r>
            <a:r>
              <a:rPr lang="fr-FR" dirty="0">
                <a:solidFill>
                  <a:srgbClr val="000000"/>
                </a:solidFill>
                <a:latin typeface="Arabic Transparent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fr-FR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  <a:tabLst>
                <a:tab pos="5296535" algn="l"/>
              </a:tabLst>
            </a:pPr>
            <a:r>
              <a:rPr lang="ar-DZ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abic Transparent" panose="020B0604020202020204" pitchFamily="34" charset="0"/>
              </a:rPr>
              <a:t>- الأقسام الزوجية للمخارج تحتوي على 12 م</a:t>
            </a:r>
            <a:r>
              <a:rPr lang="ar-DZ" dirty="0">
                <a:solidFill>
                  <a:srgbClr val="000000"/>
                </a:solidFill>
                <a:latin typeface="Calibri" panose="020F0502020204030204" pitchFamily="34" charset="0"/>
                <a:ea typeface="MS Mincho" panose="02020609040205080304" pitchFamily="49" charset="-128"/>
                <a:cs typeface="Arabic Transparent" panose="020B0604020202020204" pitchFamily="34" charset="0"/>
              </a:rPr>
              <a:t>خرج</a:t>
            </a:r>
            <a:r>
              <a:rPr lang="ar-DZ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abic Transparent" panose="020B0604020202020204" pitchFamily="34" charset="0"/>
              </a:rPr>
              <a:t> لكل قسم ويرمز لها ب </a:t>
            </a:r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abic Transparent" panose="020B0604020202020204" pitchFamily="34" charset="0"/>
              </a:rPr>
              <a:t>Q0,1</a:t>
            </a:r>
            <a:r>
              <a:rPr lang="ar-DZ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abic Transparent" panose="020B0604020202020204" pitchFamily="34" charset="0"/>
              </a:rPr>
              <a:t> الى </a:t>
            </a:r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abic Transparent" panose="020B0604020202020204" pitchFamily="34" charset="0"/>
              </a:rPr>
              <a:t>Q0,12</a:t>
            </a:r>
            <a:r>
              <a:rPr lang="fr-FR" dirty="0">
                <a:solidFill>
                  <a:srgbClr val="000000"/>
                </a:solidFill>
                <a:latin typeface="Arabic Transparent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562" y="2352057"/>
            <a:ext cx="2948205" cy="19476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45645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31173"/>
            <a:ext cx="9144000" cy="517467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-100207" y="-184239"/>
            <a:ext cx="8981160" cy="20174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07000"/>
              </a:lnSpc>
              <a:spcAft>
                <a:spcPts val="800"/>
              </a:spcAft>
              <a:tabLst>
                <a:tab pos="5296535" algn="l"/>
              </a:tabLst>
            </a:pPr>
            <a:r>
              <a:rPr lang="ar-DZ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abic Transparent" panose="020B0604020202020204" pitchFamily="34" charset="0"/>
              </a:rPr>
              <a:t> </a:t>
            </a:r>
            <a:endParaRPr lang="fr-FR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  <a:tabLst>
                <a:tab pos="5296535" algn="l"/>
              </a:tabLst>
            </a:pPr>
            <a:r>
              <a:rPr lang="ar-DZ" sz="2000" b="1" u="sng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البرمجة </a:t>
            </a:r>
            <a:r>
              <a:rPr lang="fr-FR" sz="2000" b="1" u="sng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(Programmation)</a:t>
            </a:r>
            <a:r>
              <a:rPr lang="ar-DZ" sz="2000" b="1" u="sng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:</a:t>
            </a:r>
            <a:endParaRPr lang="fr-FR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ar-DZ" dirty="0">
                <a:latin typeface="Calibri" panose="020F0502020204030204" pitchFamily="34" charset="0"/>
                <a:ea typeface="Calibri" panose="020F0502020204030204" pitchFamily="34" charset="0"/>
                <a:cs typeface="Arabic Transparent" panose="020B0604020202020204" pitchFamily="34" charset="0"/>
              </a:rPr>
              <a:t>تتمثل البرمجة في ترجمة معادلات تشغيل النظام الآلي إلى اللغة الخاصة  للمبرمج الآلي. من بين اللغات الأكثر </a:t>
            </a:r>
            <a:r>
              <a:rPr lang="ar-DZ" dirty="0" err="1">
                <a:latin typeface="Calibri" panose="020F0502020204030204" pitchFamily="34" charset="0"/>
                <a:ea typeface="Calibri" panose="020F0502020204030204" pitchFamily="34" charset="0"/>
                <a:cs typeface="Arabic Transparent" panose="020B0604020202020204" pitchFamily="34" charset="0"/>
              </a:rPr>
              <a:t>إستعمالا</a:t>
            </a:r>
            <a:r>
              <a:rPr lang="ar-DZ" dirty="0">
                <a:latin typeface="Calibri" panose="020F0502020204030204" pitchFamily="34" charset="0"/>
                <a:ea typeface="Calibri" panose="020F0502020204030204" pitchFamily="34" charset="0"/>
                <a:cs typeface="Arabic Transparent" panose="020B0604020202020204" pitchFamily="34" charset="0"/>
              </a:rPr>
              <a:t>:</a:t>
            </a:r>
            <a:endParaRPr lang="fr-FR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ar-DZ" dirty="0">
                <a:latin typeface="Calibri" panose="020F0502020204030204" pitchFamily="34" charset="0"/>
                <a:ea typeface="Calibri" panose="020F0502020204030204" pitchFamily="34" charset="0"/>
                <a:cs typeface="Arabic Transparent" panose="020B0604020202020204" pitchFamily="34" charset="0"/>
              </a:rPr>
              <a:t>- لغة </a:t>
            </a:r>
            <a:r>
              <a:rPr lang="ar-DZ" dirty="0" err="1">
                <a:latin typeface="Calibri" panose="020F0502020204030204" pitchFamily="34" charset="0"/>
                <a:ea typeface="Calibri" panose="020F0502020204030204" pitchFamily="34" charset="0"/>
                <a:cs typeface="Arabic Transparent" panose="020B0604020202020204" pitchFamily="34" charset="0"/>
              </a:rPr>
              <a:t>المماسات</a:t>
            </a:r>
            <a:r>
              <a:rPr lang="ar-DZ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abic Transparent" panose="020B0604020202020204" pitchFamily="34" charset="0"/>
              </a:rPr>
              <a:t> ("</a:t>
            </a:r>
            <a:r>
              <a:rPr lang="fr-FR" i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abic Transparent" panose="020B0604020202020204" pitchFamily="34" charset="0"/>
              </a:rPr>
              <a:t>Ladder</a:t>
            </a:r>
            <a:r>
              <a:rPr lang="fr-FR" i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abic Transparent" panose="020B0604020202020204" pitchFamily="34" charset="0"/>
              </a:rPr>
              <a:t> </a:t>
            </a:r>
            <a:r>
              <a:rPr lang="fr-FR" i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abic Transparent" panose="020B0604020202020204" pitchFamily="34" charset="0"/>
              </a:rPr>
              <a:t>diagram</a:t>
            </a:r>
            <a:r>
              <a:rPr lang="ar-DZ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abic Transparent" panose="020B0604020202020204" pitchFamily="34" charset="0"/>
              </a:rPr>
              <a:t>"</a:t>
            </a:r>
            <a:r>
              <a:rPr lang="fr-FR" i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abic Transparent" panose="020B0604020202020204" pitchFamily="34" charset="0"/>
              </a:rPr>
              <a:t>Langage à contacts </a:t>
            </a:r>
            <a:r>
              <a:rPr lang="ar-DZ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abic Transparent" panose="020B0604020202020204" pitchFamily="34" charset="0"/>
              </a:rPr>
              <a:t>)</a:t>
            </a:r>
            <a:endParaRPr lang="fr-FR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ar-DZ" dirty="0">
                <a:latin typeface="Calibri" panose="020F0502020204030204" pitchFamily="34" charset="0"/>
                <a:ea typeface="Calibri" panose="020F0502020204030204" pitchFamily="34" charset="0"/>
                <a:cs typeface="Arabic Transparent" panose="020B0604020202020204" pitchFamily="34" charset="0"/>
              </a:rPr>
              <a:t>- لغة </a:t>
            </a:r>
            <a:r>
              <a:rPr lang="ar-DZ" dirty="0" err="1">
                <a:latin typeface="Calibri" panose="020F0502020204030204" pitchFamily="34" charset="0"/>
                <a:ea typeface="Calibri" panose="020F0502020204030204" pitchFamily="34" charset="0"/>
                <a:cs typeface="Arabic Transparent" panose="020B0604020202020204" pitchFamily="34" charset="0"/>
              </a:rPr>
              <a:t>الغرافسات</a:t>
            </a:r>
            <a:r>
              <a:rPr lang="ar-DZ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abic Transparent" panose="020B0604020202020204" pitchFamily="34" charset="0"/>
              </a:rPr>
              <a:t> ("</a:t>
            </a:r>
            <a:r>
              <a:rPr lang="fr-FR" i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abic Transparent" panose="020B0604020202020204" pitchFamily="34" charset="0"/>
              </a:rPr>
              <a:t>Sequential</a:t>
            </a:r>
            <a:r>
              <a:rPr lang="fr-FR" i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abic Transparent" panose="020B0604020202020204" pitchFamily="34" charset="0"/>
              </a:rPr>
              <a:t> </a:t>
            </a:r>
            <a:r>
              <a:rPr lang="fr-FR" i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abic Transparent" panose="020B0604020202020204" pitchFamily="34" charset="0"/>
              </a:rPr>
              <a:t>Function</a:t>
            </a:r>
            <a:r>
              <a:rPr lang="fr-FR" i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abic Transparent" panose="020B0604020202020204" pitchFamily="34" charset="0"/>
              </a:rPr>
              <a:t> </a:t>
            </a:r>
            <a:r>
              <a:rPr lang="fr-FR" i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abic Transparent" panose="020B0604020202020204" pitchFamily="34" charset="0"/>
              </a:rPr>
              <a:t>Chart</a:t>
            </a:r>
            <a:r>
              <a:rPr lang="fr-FR" i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abic Transparent" panose="020B0604020202020204" pitchFamily="34" charset="0"/>
              </a:rPr>
              <a:t> :SFC</a:t>
            </a:r>
            <a:r>
              <a:rPr lang="ar-DZ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abic Transparent" panose="020B0604020202020204" pitchFamily="34" charset="0"/>
              </a:rPr>
              <a:t>"</a:t>
            </a:r>
            <a:r>
              <a:rPr lang="fr-FR" i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abic Transparent" panose="020B0604020202020204" pitchFamily="34" charset="0"/>
              </a:rPr>
              <a:t>Langage GRAFCET </a:t>
            </a:r>
            <a:r>
              <a:rPr lang="ar-DZ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abic Transparent" panose="020B0604020202020204" pitchFamily="34" charset="0"/>
              </a:rPr>
              <a:t>)   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922710"/>
            <a:ext cx="9062580" cy="2803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r" rtl="1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  <a:tabLst>
                <a:tab pos="5296535" algn="l"/>
              </a:tabLst>
            </a:pPr>
            <a:r>
              <a:rPr lang="ar-DZ" sz="2000" b="1" u="sng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البرمجة بلغة </a:t>
            </a:r>
            <a:r>
              <a:rPr lang="ar-DZ" sz="2000" b="1" u="sng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المماسات</a:t>
            </a:r>
            <a:r>
              <a:rPr lang="ar-DZ" sz="2000" b="1" u="sng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(</a:t>
            </a:r>
            <a:r>
              <a:rPr lang="fr-FR" sz="2000" b="1" u="sng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Langage </a:t>
            </a:r>
            <a:r>
              <a:rPr lang="fr-FR" sz="2000" b="1" u="sng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Ladder</a:t>
            </a:r>
            <a:r>
              <a:rPr lang="ar-DZ" sz="2000" b="1" u="sng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):</a:t>
            </a:r>
            <a:endParaRPr lang="fr-FR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ar-DZ" dirty="0" smtClean="0">
                <a:latin typeface="Calibri" panose="020F0502020204030204" pitchFamily="34" charset="0"/>
                <a:ea typeface="Calibri" panose="020F0502020204030204" pitchFamily="34" charset="0"/>
                <a:cs typeface="Arabic Transparent" panose="020B0604020202020204" pitchFamily="34" charset="0"/>
              </a:rPr>
              <a:t>عبارة </a:t>
            </a:r>
            <a:r>
              <a:rPr lang="ar-DZ" dirty="0">
                <a:latin typeface="Calibri" panose="020F0502020204030204" pitchFamily="34" charset="0"/>
                <a:ea typeface="Calibri" panose="020F0502020204030204" pitchFamily="34" charset="0"/>
                <a:cs typeface="Arabic Transparent" panose="020B0604020202020204" pitchFamily="34" charset="0"/>
              </a:rPr>
              <a:t>عن سلسلة متتالية من </a:t>
            </a:r>
            <a:r>
              <a:rPr lang="ar-DZ" dirty="0" err="1">
                <a:latin typeface="Calibri" panose="020F0502020204030204" pitchFamily="34" charset="0"/>
                <a:ea typeface="Calibri" panose="020F0502020204030204" pitchFamily="34" charset="0"/>
                <a:cs typeface="Arabic Transparent" panose="020B0604020202020204" pitchFamily="34" charset="0"/>
              </a:rPr>
              <a:t>المماسات</a:t>
            </a:r>
            <a:r>
              <a:rPr lang="ar-DZ" dirty="0">
                <a:latin typeface="Calibri" panose="020F0502020204030204" pitchFamily="34" charset="0"/>
                <a:ea typeface="Calibri" panose="020F0502020204030204" pitchFamily="34" charset="0"/>
                <a:cs typeface="Arabic Transparent" panose="020B0604020202020204" pitchFamily="34" charset="0"/>
              </a:rPr>
              <a:t> لنقل المعلومات المنطقية من المداخل إلى المخارج. تعتبر ترجمة بسيطة لدارات التحكم الكهربائية.</a:t>
            </a:r>
            <a:endParaRPr lang="fr-FR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r" rtl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"/>
            </a:pPr>
            <a:r>
              <a:rPr lang="ar-DZ" b="1" dirty="0">
                <a:latin typeface="Calibri" panose="020F0502020204030204" pitchFamily="34" charset="0"/>
                <a:ea typeface="Calibri" panose="020F0502020204030204" pitchFamily="34" charset="0"/>
                <a:cs typeface="Arabic Transparent" panose="020B0604020202020204" pitchFamily="34" charset="0"/>
              </a:rPr>
              <a:t>خطوات البرمجة بلغة </a:t>
            </a:r>
            <a:r>
              <a:rPr lang="ar-DZ" b="1" dirty="0" err="1">
                <a:latin typeface="Calibri" panose="020F0502020204030204" pitchFamily="34" charset="0"/>
                <a:ea typeface="Calibri" panose="020F0502020204030204" pitchFamily="34" charset="0"/>
                <a:cs typeface="Arabic Transparent" panose="020B0604020202020204" pitchFamily="34" charset="0"/>
              </a:rPr>
              <a:t>المماسات</a:t>
            </a:r>
            <a:r>
              <a:rPr lang="ar-DZ" b="1" dirty="0">
                <a:latin typeface="Calibri" panose="020F0502020204030204" pitchFamily="34" charset="0"/>
                <a:ea typeface="Calibri" panose="020F0502020204030204" pitchFamily="34" charset="0"/>
                <a:cs typeface="Arabic Transparent" panose="020B0604020202020204" pitchFamily="34" charset="0"/>
              </a:rPr>
              <a:t> انطلاقا من دفتر الشروط</a:t>
            </a:r>
            <a:r>
              <a:rPr lang="ar-DZ" b="1" dirty="0">
                <a:latin typeface="Calibri" panose="020F0502020204030204" pitchFamily="34" charset="0"/>
                <a:ea typeface="Calibri" panose="020F0502020204030204" pitchFamily="34" charset="0"/>
              </a:rPr>
              <a:t>:</a:t>
            </a:r>
            <a:endParaRPr lang="fr-FR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r" rtl="1">
              <a:lnSpc>
                <a:spcPct val="107000"/>
              </a:lnSpc>
              <a:spcAft>
                <a:spcPts val="0"/>
              </a:spcAft>
              <a:buFont typeface="Arabic Transparent" panose="020B0604020202020204" pitchFamily="34" charset="0"/>
              <a:buChar char="-"/>
            </a:pPr>
            <a:r>
              <a:rPr lang="ar-DZ" dirty="0">
                <a:latin typeface="Calibri" panose="020F0502020204030204" pitchFamily="34" charset="0"/>
                <a:ea typeface="Times New Roman" panose="02020603050405020304" pitchFamily="18" charset="0"/>
                <a:cs typeface="Arabic Transparent" panose="020B0604020202020204" pitchFamily="34" charset="0"/>
              </a:rPr>
              <a:t>انشاء المتمن الموافق للتشغيل</a:t>
            </a:r>
            <a:endParaRPr lang="fr-FR" sz="14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 algn="r" rtl="1">
              <a:lnSpc>
                <a:spcPct val="107000"/>
              </a:lnSpc>
              <a:spcAft>
                <a:spcPts val="0"/>
              </a:spcAft>
              <a:buFont typeface="Arabic Transparent" panose="020B0604020202020204" pitchFamily="34" charset="0"/>
              <a:buChar char="-"/>
            </a:pPr>
            <a:r>
              <a:rPr lang="ar-DZ" dirty="0">
                <a:latin typeface="Calibri" panose="020F0502020204030204" pitchFamily="34" charset="0"/>
                <a:ea typeface="Times New Roman" panose="02020603050405020304" pitchFamily="18" charset="0"/>
                <a:cs typeface="Arabic Transparent" panose="020B0604020202020204" pitchFamily="34" charset="0"/>
              </a:rPr>
              <a:t>انشاء جدول لعنونة المداخل والمخارج</a:t>
            </a:r>
            <a:endParaRPr lang="fr-FR" sz="14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 algn="r" rtl="1">
              <a:lnSpc>
                <a:spcPct val="107000"/>
              </a:lnSpc>
              <a:spcAft>
                <a:spcPts val="0"/>
              </a:spcAft>
              <a:buFont typeface="Arabic Transparent" panose="020B0604020202020204" pitchFamily="34" charset="0"/>
              <a:buChar char="-"/>
            </a:pPr>
            <a:r>
              <a:rPr lang="ar-DZ" dirty="0">
                <a:latin typeface="Calibri" panose="020F0502020204030204" pitchFamily="34" charset="0"/>
                <a:ea typeface="Times New Roman" panose="02020603050405020304" pitchFamily="18" charset="0"/>
                <a:cs typeface="Arabic Transparent" panose="020B0604020202020204" pitchFamily="34" charset="0"/>
              </a:rPr>
              <a:t>استعمال لوحة الملامس لإنشاء المتمن في لغة المبرمج الالي الصناعي اعتمادا على جدول التعيينات للمداخل والمخارج</a:t>
            </a:r>
            <a:endParaRPr lang="fr-FR" sz="14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 algn="r" rtl="1">
              <a:lnSpc>
                <a:spcPct val="107000"/>
              </a:lnSpc>
              <a:spcAft>
                <a:spcPts val="0"/>
              </a:spcAft>
              <a:buFont typeface="Arabic Transparent" panose="020B0604020202020204" pitchFamily="34" charset="0"/>
              <a:buChar char="-"/>
            </a:pPr>
            <a:r>
              <a:rPr lang="ar-DZ" dirty="0">
                <a:latin typeface="Calibri" panose="020F0502020204030204" pitchFamily="34" charset="0"/>
                <a:ea typeface="Times New Roman" panose="02020603050405020304" pitchFamily="18" charset="0"/>
                <a:cs typeface="Arabic Transparent" panose="020B0604020202020204" pitchFamily="34" charset="0"/>
              </a:rPr>
              <a:t>التشغيل والتحقق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1355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31173"/>
            <a:ext cx="9144000" cy="517467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5025921" y="648810"/>
            <a:ext cx="3300904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algn="r" rtl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"/>
            </a:pPr>
            <a:r>
              <a:rPr lang="fr-FR" b="1" dirty="0">
                <a:latin typeface="Arabic Transparent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ar-DZ" b="1" dirty="0">
                <a:latin typeface="Calibri" panose="020F0502020204030204" pitchFamily="34" charset="0"/>
                <a:ea typeface="Calibri" panose="020F0502020204030204" pitchFamily="34" charset="0"/>
                <a:cs typeface="Arabic Transparent" panose="020B0604020202020204" pitchFamily="34" charset="0"/>
              </a:rPr>
              <a:t>الرموز المستعملة في لغة </a:t>
            </a:r>
            <a:r>
              <a:rPr lang="ar-DZ" b="1" dirty="0" err="1">
                <a:latin typeface="Calibri" panose="020F0502020204030204" pitchFamily="34" charset="0"/>
                <a:ea typeface="Calibri" panose="020F0502020204030204" pitchFamily="34" charset="0"/>
                <a:cs typeface="Arabic Transparent" panose="020B0604020202020204" pitchFamily="34" charset="0"/>
              </a:rPr>
              <a:t>المماسات</a:t>
            </a:r>
            <a:r>
              <a:rPr lang="ar-DZ" b="1" dirty="0">
                <a:latin typeface="Calibri" panose="020F0502020204030204" pitchFamily="34" charset="0"/>
                <a:ea typeface="Calibri" panose="020F0502020204030204" pitchFamily="34" charset="0"/>
                <a:cs typeface="Arabic Transparent" panose="020B0604020202020204" pitchFamily="34" charset="0"/>
              </a:rPr>
              <a:t>: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4900" y="1514062"/>
            <a:ext cx="3428217" cy="22562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79977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31173"/>
            <a:ext cx="9144000" cy="517467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0" y="388834"/>
            <a:ext cx="8912269" cy="787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ar-DZ" b="1" u="sng" dirty="0">
                <a:latin typeface="Calibri" panose="020F0502020204030204" pitchFamily="34" charset="0"/>
                <a:ea typeface="Calibri" panose="020F0502020204030204" pitchFamily="34" charset="0"/>
                <a:cs typeface="Arabic Transparent" panose="020B0604020202020204" pitchFamily="34" charset="0"/>
              </a:rPr>
              <a:t>مثال</a:t>
            </a:r>
            <a:r>
              <a:rPr lang="ar-DZ" b="1" dirty="0">
                <a:latin typeface="Calibri" panose="020F0502020204030204" pitchFamily="34" charset="0"/>
                <a:ea typeface="Calibri" panose="020F0502020204030204" pitchFamily="34" charset="0"/>
              </a:rPr>
              <a:t>:</a:t>
            </a:r>
            <a:endParaRPr lang="fr-FR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r" rtl="1">
              <a:lnSpc>
                <a:spcPct val="107000"/>
              </a:lnSpc>
              <a:spcAft>
                <a:spcPts val="800"/>
              </a:spcAft>
              <a:buFont typeface="Arabic Transparent" panose="020B0604020202020204" pitchFamily="34" charset="0"/>
              <a:buChar char="-"/>
            </a:pPr>
            <a:r>
              <a:rPr lang="ar-DZ" b="1" dirty="0">
                <a:latin typeface="Calibri" panose="020F0502020204030204" pitchFamily="34" charset="0"/>
                <a:ea typeface="Times New Roman" panose="02020603050405020304" pitchFamily="18" charset="0"/>
                <a:cs typeface="Arabic Transparent" panose="020B0604020202020204" pitchFamily="34" charset="0"/>
              </a:rPr>
              <a:t>دارة التحكم في محرك اتجاه واحد للدوران                      </a:t>
            </a:r>
            <a:r>
              <a:rPr lang="fr-FR" b="1" dirty="0">
                <a:latin typeface="Calibri" panose="020F0502020204030204" pitchFamily="34" charset="0"/>
                <a:ea typeface="Times New Roman" panose="02020603050405020304" pitchFamily="18" charset="0"/>
                <a:cs typeface="Arabic Transparent" panose="020B0604020202020204" pitchFamily="34" charset="0"/>
              </a:rPr>
              <a:t>-</a:t>
            </a:r>
            <a:r>
              <a:rPr lang="ar-DZ" b="1" dirty="0">
                <a:latin typeface="Calibri" panose="020F0502020204030204" pitchFamily="34" charset="0"/>
                <a:ea typeface="Times New Roman" panose="02020603050405020304" pitchFamily="18" charset="0"/>
                <a:cs typeface="Arabic Transparent" panose="020B0604020202020204" pitchFamily="34" charset="0"/>
              </a:rPr>
              <a:t> البرنامج بلغة </a:t>
            </a:r>
            <a:r>
              <a:rPr lang="ar-DZ" b="1" dirty="0" err="1">
                <a:latin typeface="Calibri" panose="020F0502020204030204" pitchFamily="34" charset="0"/>
                <a:ea typeface="Times New Roman" panose="02020603050405020304" pitchFamily="18" charset="0"/>
                <a:cs typeface="Arabic Transparent" panose="020B0604020202020204" pitchFamily="34" charset="0"/>
              </a:rPr>
              <a:t>المماسات</a:t>
            </a:r>
            <a:r>
              <a:rPr lang="ar-DZ" b="1" dirty="0">
                <a:latin typeface="Calibri" panose="020F0502020204030204" pitchFamily="34" charset="0"/>
                <a:ea typeface="Times New Roman" panose="02020603050405020304" pitchFamily="18" charset="0"/>
                <a:cs typeface="Arabic Transparent" panose="020B0604020202020204" pitchFamily="34" charset="0"/>
              </a:rPr>
              <a:t> </a:t>
            </a:r>
            <a:r>
              <a:rPr lang="ar-DZ" b="1" dirty="0">
                <a:solidFill>
                  <a:srgbClr val="0000F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abic Transparent" panose="020B0604020202020204" pitchFamily="34" charset="0"/>
              </a:rPr>
              <a:t>(</a:t>
            </a:r>
            <a:r>
              <a:rPr lang="fr-FR" b="1" i="1" dirty="0">
                <a:solidFill>
                  <a:srgbClr val="0000F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abic Transparent" panose="020B0604020202020204" pitchFamily="34" charset="0"/>
              </a:rPr>
              <a:t>Langage </a:t>
            </a:r>
            <a:r>
              <a:rPr lang="fr-FR" b="1" i="1" dirty="0" err="1">
                <a:solidFill>
                  <a:srgbClr val="0000F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abic Transparent" panose="020B0604020202020204" pitchFamily="34" charset="0"/>
              </a:rPr>
              <a:t>ladder</a:t>
            </a:r>
            <a:r>
              <a:rPr lang="ar-DZ" b="1" dirty="0">
                <a:solidFill>
                  <a:srgbClr val="0000F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abic Transparent" panose="020B0604020202020204" pitchFamily="34" charset="0"/>
              </a:rPr>
              <a:t>)</a:t>
            </a:r>
            <a:r>
              <a:rPr lang="ar-DZ" b="1" dirty="0">
                <a:latin typeface="Calibri" panose="020F0502020204030204" pitchFamily="34" charset="0"/>
                <a:ea typeface="Times New Roman" panose="02020603050405020304" pitchFamily="18" charset="0"/>
                <a:cs typeface="Arabic Transparent" panose="020B0604020202020204" pitchFamily="34" charset="0"/>
              </a:rPr>
              <a:t>:</a:t>
            </a:r>
            <a:endParaRPr lang="fr-FR" sz="14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53" name="Image 5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065" y="1390919"/>
            <a:ext cx="8057102" cy="1615327"/>
          </a:xfrm>
          <a:prstGeom prst="rect">
            <a:avLst/>
          </a:prstGeom>
        </p:spPr>
      </p:pic>
      <p:pic>
        <p:nvPicPr>
          <p:cNvPr id="54" name="Image 5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4616" y="1390919"/>
            <a:ext cx="4133590" cy="1409753"/>
          </a:xfrm>
          <a:prstGeom prst="rect">
            <a:avLst/>
          </a:prstGeom>
        </p:spPr>
      </p:pic>
      <p:pic>
        <p:nvPicPr>
          <p:cNvPr id="55" name="Image 5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987" y="1540236"/>
            <a:ext cx="4133590" cy="1409753"/>
          </a:xfrm>
          <a:prstGeom prst="rect">
            <a:avLst/>
          </a:prstGeom>
        </p:spPr>
      </p:pic>
      <p:sp>
        <p:nvSpPr>
          <p:cNvPr id="56" name="Rectangle 55"/>
          <p:cNvSpPr/>
          <p:nvPr/>
        </p:nvSpPr>
        <p:spPr>
          <a:xfrm>
            <a:off x="-100209" y="3149702"/>
            <a:ext cx="9112685" cy="15855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ar-DZ" b="1" dirty="0">
                <a:latin typeface="Calibri" panose="020F0502020204030204" pitchFamily="34" charset="0"/>
                <a:ea typeface="Calibri" panose="020F0502020204030204" pitchFamily="34" charset="0"/>
                <a:cs typeface="Arabic Transparent" panose="020B0604020202020204" pitchFamily="34" charset="0"/>
              </a:rPr>
              <a:t>تعين المداخل والمخارج</a:t>
            </a:r>
            <a:endParaRPr lang="fr-FR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ar-DZ" b="1" u="sng" dirty="0">
                <a:latin typeface="Calibri" panose="020F0502020204030204" pitchFamily="34" charset="0"/>
                <a:ea typeface="Calibri" panose="020F0502020204030204" pitchFamily="34" charset="0"/>
                <a:cs typeface="Arabic Transparent" panose="020B0604020202020204" pitchFamily="34" charset="0"/>
              </a:rPr>
              <a:t>المداخل</a:t>
            </a:r>
            <a:r>
              <a:rPr lang="ar-DZ" b="1" dirty="0">
                <a:latin typeface="Calibri" panose="020F0502020204030204" pitchFamily="34" charset="0"/>
                <a:ea typeface="Calibri" panose="020F0502020204030204" pitchFamily="34" charset="0"/>
                <a:cs typeface="Arabic Transparent" panose="020B0604020202020204" pitchFamily="34" charset="0"/>
              </a:rPr>
              <a:t>:                                                 </a:t>
            </a:r>
            <a:r>
              <a:rPr lang="ar-DZ" b="1" dirty="0" smtClean="0">
                <a:latin typeface="Calibri" panose="020F0502020204030204" pitchFamily="34" charset="0"/>
                <a:ea typeface="Calibri" panose="020F0502020204030204" pitchFamily="34" charset="0"/>
                <a:cs typeface="Arabic Transparent" panose="020B0604020202020204" pitchFamily="34" charset="0"/>
              </a:rPr>
              <a:t>         </a:t>
            </a:r>
            <a:r>
              <a:rPr lang="ar-DZ" b="1" u="sng" dirty="0">
                <a:latin typeface="Calibri" panose="020F0502020204030204" pitchFamily="34" charset="0"/>
                <a:ea typeface="Calibri" panose="020F0502020204030204" pitchFamily="34" charset="0"/>
                <a:cs typeface="Arabic Transparent" panose="020B0604020202020204" pitchFamily="34" charset="0"/>
              </a:rPr>
              <a:t>المخارج</a:t>
            </a:r>
            <a:r>
              <a:rPr lang="ar-DZ" b="1" dirty="0">
                <a:latin typeface="Calibri" panose="020F0502020204030204" pitchFamily="34" charset="0"/>
                <a:ea typeface="Calibri" panose="020F0502020204030204" pitchFamily="34" charset="0"/>
              </a:rPr>
              <a:t>:</a:t>
            </a:r>
            <a:r>
              <a:rPr lang="fr-FR" b="1" dirty="0">
                <a:latin typeface="Calibri" panose="020F0502020204030204" pitchFamily="34" charset="0"/>
                <a:ea typeface="Calibri" panose="020F0502020204030204" pitchFamily="34" charset="0"/>
                <a:cs typeface="Arabic Transparent" panose="020B0604020202020204" pitchFamily="34" charset="0"/>
              </a:rPr>
              <a:t>  </a:t>
            </a:r>
            <a:endParaRPr lang="fr-FR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Arabic Transparent" panose="020B0604020202020204" pitchFamily="34" charset="0"/>
              </a:rPr>
              <a:t>S1</a:t>
            </a:r>
            <a:r>
              <a:rPr lang="ar-DZ" dirty="0">
                <a:latin typeface="Calibri" panose="020F0502020204030204" pitchFamily="34" charset="0"/>
                <a:ea typeface="Calibri" panose="020F0502020204030204" pitchFamily="34" charset="0"/>
                <a:cs typeface="Arabic Transparent" panose="020B0604020202020204" pitchFamily="34" charset="0"/>
              </a:rPr>
              <a:t>                  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Arabic Transparent" panose="020B0604020202020204" pitchFamily="34" charset="0"/>
              </a:rPr>
              <a:t>I1</a:t>
            </a:r>
            <a:r>
              <a:rPr lang="ar-DZ" dirty="0">
                <a:latin typeface="Calibri" panose="020F0502020204030204" pitchFamily="34" charset="0"/>
                <a:ea typeface="Calibri" panose="020F0502020204030204" pitchFamily="34" charset="0"/>
                <a:cs typeface="Arabic Transparent" panose="020B0604020202020204" pitchFamily="34" charset="0"/>
              </a:rPr>
              <a:t> (ملمس مغلق في الراحة)        </a:t>
            </a:r>
            <a:r>
              <a:rPr lang="ar-DZ" dirty="0" smtClean="0">
                <a:latin typeface="Calibri" panose="020F0502020204030204" pitchFamily="34" charset="0"/>
                <a:ea typeface="Calibri" panose="020F0502020204030204" pitchFamily="34" charset="0"/>
                <a:cs typeface="Arabic Transparent" panose="020B0604020202020204" pitchFamily="34" charset="0"/>
              </a:rPr>
              <a:t> </a:t>
            </a:r>
            <a:r>
              <a:rPr lang="fr-FR" dirty="0" smtClean="0">
                <a:latin typeface="Calibri" panose="020F0502020204030204" pitchFamily="34" charset="0"/>
                <a:ea typeface="Calibri" panose="020F0502020204030204" pitchFamily="34" charset="0"/>
                <a:cs typeface="Arabic Transparent" panose="020B0604020202020204" pitchFamily="34" charset="0"/>
              </a:rPr>
              <a:t>     </a:t>
            </a:r>
            <a:r>
              <a:rPr lang="ar-DZ" dirty="0" smtClean="0">
                <a:latin typeface="Calibri" panose="020F0502020204030204" pitchFamily="34" charset="0"/>
                <a:ea typeface="Calibri" panose="020F0502020204030204" pitchFamily="34" charset="0"/>
                <a:cs typeface="Arabic Transparent" panose="020B0604020202020204" pitchFamily="34" charset="0"/>
              </a:rPr>
              <a:t>   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Arabic Transparent" panose="020B0604020202020204" pitchFamily="34" charset="0"/>
              </a:rPr>
              <a:t>KM</a:t>
            </a:r>
            <a:r>
              <a:rPr lang="ar-DZ" dirty="0">
                <a:latin typeface="Calibri" panose="020F0502020204030204" pitchFamily="34" charset="0"/>
                <a:ea typeface="Calibri" panose="020F0502020204030204" pitchFamily="34" charset="0"/>
                <a:cs typeface="Arabic Transparent" panose="020B0604020202020204" pitchFamily="34" charset="0"/>
              </a:rPr>
              <a:t>         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Arabic Transparent" panose="020B0604020202020204" pitchFamily="34" charset="0"/>
              </a:rPr>
              <a:t>O1</a:t>
            </a:r>
            <a:r>
              <a:rPr lang="ar-DZ" dirty="0">
                <a:latin typeface="Calibri" panose="020F0502020204030204" pitchFamily="34" charset="0"/>
                <a:ea typeface="Calibri" panose="020F0502020204030204" pitchFamily="34" charset="0"/>
                <a:cs typeface="Arabic Transparent" panose="020B0604020202020204" pitchFamily="34" charset="0"/>
              </a:rPr>
              <a:t>+ 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Arabic Transparent" panose="020B0604020202020204" pitchFamily="34" charset="0"/>
              </a:rPr>
              <a:t>O1</a:t>
            </a:r>
            <a:r>
              <a:rPr lang="ar-DZ" dirty="0">
                <a:latin typeface="Calibri" panose="020F0502020204030204" pitchFamily="34" charset="0"/>
                <a:ea typeface="Calibri" panose="020F0502020204030204" pitchFamily="34" charset="0"/>
                <a:cs typeface="Arabic Transparent" panose="020B0604020202020204" pitchFamily="34" charset="0"/>
              </a:rPr>
              <a:t> (ملمس إضافي مفتوح في الراحة)</a:t>
            </a:r>
            <a:endParaRPr lang="fr-FR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Arabic Transparent" panose="020B0604020202020204" pitchFamily="34" charset="0"/>
              </a:rPr>
              <a:t>S2</a:t>
            </a:r>
            <a:r>
              <a:rPr lang="ar-DZ" dirty="0">
                <a:latin typeface="Calibri" panose="020F0502020204030204" pitchFamily="34" charset="0"/>
                <a:ea typeface="Calibri" panose="020F0502020204030204" pitchFamily="34" charset="0"/>
                <a:cs typeface="Arabic Transparent" panose="020B0604020202020204" pitchFamily="34" charset="0"/>
              </a:rPr>
              <a:t>                  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Arabic Transparent" panose="020B0604020202020204" pitchFamily="34" charset="0"/>
              </a:rPr>
              <a:t>I2</a:t>
            </a:r>
            <a:r>
              <a:rPr lang="ar-DZ" dirty="0">
                <a:latin typeface="Calibri" panose="020F0502020204030204" pitchFamily="34" charset="0"/>
                <a:ea typeface="Calibri" panose="020F0502020204030204" pitchFamily="34" charset="0"/>
                <a:cs typeface="Arabic Transparent" panose="020B0604020202020204" pitchFamily="34" charset="0"/>
              </a:rPr>
              <a:t> (ملمس مفتوح في الراحة)     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57" name="Image 5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1037" y="4020889"/>
            <a:ext cx="3701440" cy="714375"/>
          </a:xfrm>
          <a:prstGeom prst="rect">
            <a:avLst/>
          </a:prstGeom>
        </p:spPr>
      </p:pic>
      <p:pic>
        <p:nvPicPr>
          <p:cNvPr id="58" name="Image 5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5573" y="3942483"/>
            <a:ext cx="4334004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698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31173"/>
            <a:ext cx="9144000" cy="517467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1590805" y="237582"/>
            <a:ext cx="7258833" cy="405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r" rtl="1">
              <a:lnSpc>
                <a:spcPct val="107000"/>
              </a:lnSpc>
              <a:spcAft>
                <a:spcPts val="0"/>
              </a:spcAft>
              <a:buFont typeface="Arabic Transparent" panose="020B0604020202020204" pitchFamily="34" charset="0"/>
              <a:buChar char="-"/>
            </a:pPr>
            <a:r>
              <a:rPr lang="ar-DZ" sz="2000" b="1" dirty="0">
                <a:latin typeface="Calibri" panose="020F0502020204030204" pitchFamily="34" charset="0"/>
                <a:ea typeface="Times New Roman" panose="02020603050405020304" pitchFamily="18" charset="0"/>
                <a:cs typeface="Arabic Transparent" panose="020B0604020202020204" pitchFamily="34" charset="0"/>
              </a:rPr>
              <a:t>دارة التحكم في محرك دو اتجاهين للدوران بالمبرمج الالي الصناعي </a:t>
            </a:r>
            <a:r>
              <a:rPr lang="fr-FR" sz="2000" b="1" dirty="0">
                <a:latin typeface="Calibri" panose="020F0502020204030204" pitchFamily="34" charset="0"/>
                <a:ea typeface="MS Mincho" panose="02020609040205080304" pitchFamily="49" charset="-128"/>
                <a:cs typeface="Arabic Transparent" panose="020B0604020202020204" pitchFamily="34" charset="0"/>
              </a:rPr>
              <a:t>TSX28</a:t>
            </a:r>
            <a:endParaRPr lang="fr-FR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6" name="Imag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991" y="994010"/>
            <a:ext cx="1294904" cy="297384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 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2885" y="876135"/>
            <a:ext cx="6846753" cy="3209594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0071" y="969737"/>
            <a:ext cx="2644688" cy="352425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4893" y="876135"/>
            <a:ext cx="2993929" cy="352425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26261" y="1471612"/>
            <a:ext cx="3268498" cy="2211040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18534" y="1322161"/>
            <a:ext cx="3352847" cy="2763567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3991" y="941240"/>
            <a:ext cx="1298269" cy="3026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943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31173"/>
            <a:ext cx="9144000" cy="517467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112734" y="218429"/>
            <a:ext cx="8918532" cy="2607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r" rtl="1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  <a:tabLst>
                <a:tab pos="5296535" algn="l"/>
              </a:tabLst>
            </a:pPr>
            <a:r>
              <a:rPr lang="ar-DZ" sz="2000" b="1" u="sng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البرمجة بلغة </a:t>
            </a:r>
            <a:r>
              <a:rPr lang="ar-DZ" sz="2000" b="1" u="sng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الغرافسات</a:t>
            </a:r>
            <a:r>
              <a:rPr lang="ar-DZ" sz="2000" b="1" u="sng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fr-FR" sz="2000" b="1" u="sng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(langage </a:t>
            </a:r>
            <a:r>
              <a:rPr lang="fr-FR" sz="2000" b="1" u="sng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grafcat</a:t>
            </a:r>
            <a:r>
              <a:rPr lang="fr-FR" sz="2000" b="1" u="sng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r>
              <a:rPr lang="ar-DZ" sz="2000" b="1" u="sng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:</a:t>
            </a:r>
            <a:endParaRPr lang="fr-FR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800"/>
              </a:spcAft>
            </a:pPr>
            <a:r>
              <a:rPr lang="ar-DZ" b="1" u="sng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abic Transparent" panose="020B0604020202020204" pitchFamily="34" charset="0"/>
              </a:rPr>
              <a:t>  التعريف بلغة </a:t>
            </a:r>
            <a:r>
              <a:rPr lang="ar-DZ" b="1" u="sng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abic Transparent" panose="020B0604020202020204" pitchFamily="34" charset="0"/>
              </a:rPr>
              <a:t>الغرافسات</a:t>
            </a:r>
            <a:r>
              <a:rPr lang="ar-DZ" b="1" u="sng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:</a:t>
            </a:r>
            <a:r>
              <a:rPr lang="ar-DZ" b="1" u="sng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abic Transparent" panose="020B0604020202020204" pitchFamily="34" charset="0"/>
              </a:rPr>
              <a:t> </a:t>
            </a:r>
            <a:r>
              <a:rPr lang="ar-DZ" dirty="0">
                <a:latin typeface="Calibri" panose="020F0502020204030204" pitchFamily="34" charset="0"/>
                <a:ea typeface="Calibri" panose="020F0502020204030204" pitchFamily="34" charset="0"/>
                <a:cs typeface="Arabic Transparent" panose="020B0604020202020204" pitchFamily="34" charset="0"/>
              </a:rPr>
              <a:t>هي لغة ذات مستوى عالي تشبه </a:t>
            </a:r>
            <a:r>
              <a:rPr lang="ar-DZ" dirty="0" err="1">
                <a:latin typeface="Calibri" panose="020F0502020204030204" pitchFamily="34" charset="0"/>
                <a:ea typeface="Calibri" panose="020F0502020204030204" pitchFamily="34" charset="0"/>
                <a:cs typeface="Arabic Transparent" panose="020B0604020202020204" pitchFamily="34" charset="0"/>
              </a:rPr>
              <a:t>الـم.ت.م.ن</a:t>
            </a:r>
            <a:r>
              <a:rPr lang="ar-DZ" dirty="0">
                <a:latin typeface="Calibri" panose="020F0502020204030204" pitchFamily="34" charset="0"/>
                <a:ea typeface="Calibri" panose="020F0502020204030204" pitchFamily="34" charset="0"/>
                <a:cs typeface="Arabic Transparent" panose="020B0604020202020204" pitchFamily="34" charset="0"/>
              </a:rPr>
              <a:t> القاعدي لتسهيل برمجة الأنظمة التعاقبية. لاستعمال هذه اللغة في المبرمج الآلي الصناعي</a:t>
            </a:r>
            <a:r>
              <a:rPr lang="ar-DZ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abic Transparent" panose="020B0604020202020204" pitchFamily="34" charset="0"/>
              </a:rPr>
              <a:t> </a:t>
            </a:r>
            <a:r>
              <a:rPr lang="fr-FR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abic Transparent" panose="020B0604020202020204" pitchFamily="34" charset="0"/>
              </a:rPr>
              <a:t>(Millenium 3)</a:t>
            </a:r>
            <a:r>
              <a:rPr lang="ar-DZ" dirty="0">
                <a:latin typeface="Calibri" panose="020F0502020204030204" pitchFamily="34" charset="0"/>
                <a:ea typeface="Calibri" panose="020F0502020204030204" pitchFamily="34" charset="0"/>
                <a:cs typeface="Arabic Transparent" panose="020B0604020202020204" pitchFamily="34" charset="0"/>
              </a:rPr>
              <a:t>،</a:t>
            </a:r>
            <a:r>
              <a:rPr lang="ar-DZ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abic Transparent" panose="020B0604020202020204" pitchFamily="34" charset="0"/>
              </a:rPr>
              <a:t> </a:t>
            </a:r>
            <a:r>
              <a:rPr lang="ar-DZ" dirty="0">
                <a:latin typeface="Calibri" panose="020F0502020204030204" pitchFamily="34" charset="0"/>
                <a:ea typeface="Calibri" panose="020F0502020204030204" pitchFamily="34" charset="0"/>
                <a:cs typeface="Arabic Transparent" panose="020B0604020202020204" pitchFamily="34" charset="0"/>
              </a:rPr>
              <a:t>نختار نمط</a:t>
            </a:r>
            <a:r>
              <a:rPr lang="ar-DZ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abic Transparent" panose="020B0604020202020204" pitchFamily="34" charset="0"/>
              </a:rPr>
              <a:t> </a:t>
            </a:r>
            <a:r>
              <a:rPr lang="ar-DZ" dirty="0">
                <a:latin typeface="Calibri" panose="020F0502020204030204" pitchFamily="34" charset="0"/>
                <a:ea typeface="Calibri" panose="020F0502020204030204" pitchFamily="34" charset="0"/>
                <a:cs typeface="Arabic Transparent" panose="020B0604020202020204" pitchFamily="34" charset="0"/>
              </a:rPr>
              <a:t>البرمجة</a:t>
            </a:r>
            <a:r>
              <a:rPr lang="fr-FR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abic Transparent" panose="020B0604020202020204" pitchFamily="34" charset="0"/>
              </a:rPr>
              <a:t>FBD </a:t>
            </a:r>
            <a:r>
              <a:rPr lang="fr-FR" dirty="0">
                <a:solidFill>
                  <a:srgbClr val="0000FF"/>
                </a:solidFill>
                <a:latin typeface="Arabic Transparent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abic Transparent" panose="020B0604020202020204" pitchFamily="34" charset="0"/>
              </a:rPr>
              <a:t>(</a:t>
            </a:r>
            <a:r>
              <a:rPr lang="fr-FR" i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abic Transparent" panose="020B0604020202020204" pitchFamily="34" charset="0"/>
              </a:rPr>
              <a:t>Functional</a:t>
            </a:r>
            <a:r>
              <a:rPr lang="fr-FR" i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abic Transparent" panose="020B0604020202020204" pitchFamily="34" charset="0"/>
              </a:rPr>
              <a:t> Block </a:t>
            </a:r>
            <a:r>
              <a:rPr lang="fr-FR" i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abic Transparent" panose="020B0604020202020204" pitchFamily="34" charset="0"/>
              </a:rPr>
              <a:t>Diagram</a:t>
            </a:r>
            <a:r>
              <a:rPr lang="fr-FR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abic Transparent" panose="020B0604020202020204" pitchFamily="34" charset="0"/>
              </a:rPr>
              <a:t>)</a:t>
            </a:r>
            <a:r>
              <a:rPr lang="fr-FR" dirty="0">
                <a:solidFill>
                  <a:srgbClr val="0000FF"/>
                </a:solidFill>
                <a:latin typeface="Arabic Transparent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ar-DZ" dirty="0">
                <a:latin typeface="Calibri" panose="020F0502020204030204" pitchFamily="34" charset="0"/>
                <a:ea typeface="Calibri" panose="020F0502020204030204" pitchFamily="34" charset="0"/>
                <a:cs typeface="Arabic Transparent" panose="020B0604020202020204" pitchFamily="34" charset="0"/>
              </a:rPr>
              <a:t>الذي يسمح بالبرمجة بلغة </a:t>
            </a:r>
            <a:r>
              <a:rPr lang="ar-DZ" dirty="0" err="1">
                <a:latin typeface="Calibri" panose="020F0502020204030204" pitchFamily="34" charset="0"/>
                <a:ea typeface="Calibri" panose="020F0502020204030204" pitchFamily="34" charset="0"/>
                <a:cs typeface="Arabic Transparent" panose="020B0604020202020204" pitchFamily="34" charset="0"/>
              </a:rPr>
              <a:t>الغرافسات</a:t>
            </a:r>
            <a:r>
              <a:rPr lang="ar-DZ" dirty="0">
                <a:latin typeface="Calibri" panose="020F0502020204030204" pitchFamily="34" charset="0"/>
                <a:ea typeface="Calibri" panose="020F0502020204030204" pitchFamily="34" charset="0"/>
                <a:cs typeface="Arabic Transparent" panose="020B0604020202020204" pitchFamily="34" charset="0"/>
              </a:rPr>
              <a:t> </a:t>
            </a:r>
            <a:r>
              <a:rPr lang="fr-FR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abic Transparent" panose="020B0604020202020204" pitchFamily="34" charset="0"/>
              </a:rPr>
              <a:t>(SFC)</a:t>
            </a:r>
            <a:r>
              <a:rPr lang="ar-DZ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abic Transparent" panose="020B0604020202020204" pitchFamily="34" charset="0"/>
              </a:rPr>
              <a:t>.</a:t>
            </a:r>
            <a:endParaRPr lang="fr-FR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ar-DZ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abic Transparent" panose="020B0604020202020204" pitchFamily="34" charset="0"/>
              </a:rPr>
              <a:t> </a:t>
            </a:r>
            <a:r>
              <a:rPr lang="ar-DZ" sz="20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abic Transparent" panose="020B0604020202020204" pitchFamily="34" charset="0"/>
              </a:rPr>
              <a:t>الرموز المستعملة:</a:t>
            </a:r>
            <a:r>
              <a:rPr lang="ar-DZ" sz="2000" b="1" dirty="0">
                <a:latin typeface="Calibri" panose="020F0502020204030204" pitchFamily="34" charset="0"/>
                <a:ea typeface="Calibri" panose="020F0502020204030204" pitchFamily="34" charset="0"/>
                <a:cs typeface="Arabic Transparent" panose="020B0604020202020204" pitchFamily="34" charset="0"/>
              </a:rPr>
              <a:t> </a:t>
            </a:r>
            <a:r>
              <a:rPr lang="ar-DZ" dirty="0">
                <a:latin typeface="Calibri" panose="020F0502020204030204" pitchFamily="34" charset="0"/>
                <a:ea typeface="Calibri" panose="020F0502020204030204" pitchFamily="34" charset="0"/>
                <a:cs typeface="Arabic Transparent" panose="020B0604020202020204" pitchFamily="34" charset="0"/>
              </a:rPr>
              <a:t>نفس الرموز المستعملة في </a:t>
            </a:r>
            <a:r>
              <a:rPr lang="ar-DZ" dirty="0" err="1">
                <a:latin typeface="Calibri" panose="020F0502020204030204" pitchFamily="34" charset="0"/>
                <a:ea typeface="Calibri" panose="020F0502020204030204" pitchFamily="34" charset="0"/>
                <a:cs typeface="Arabic Transparent" panose="020B0604020202020204" pitchFamily="34" charset="0"/>
              </a:rPr>
              <a:t>الـم.ت.م.ن</a:t>
            </a:r>
            <a:r>
              <a:rPr lang="ar-DZ" b="1" dirty="0">
                <a:latin typeface="Calibri" panose="020F0502020204030204" pitchFamily="34" charset="0"/>
                <a:ea typeface="Calibri" panose="020F0502020204030204" pitchFamily="34" charset="0"/>
                <a:cs typeface="Arabic Transparent" panose="020B0604020202020204" pitchFamily="34" charset="0"/>
              </a:rPr>
              <a:t> </a:t>
            </a:r>
            <a:r>
              <a:rPr lang="fr-FR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abic Transparent" panose="020B0604020202020204" pitchFamily="34" charset="0"/>
              </a:rPr>
              <a:t>(GRAFCET)</a:t>
            </a:r>
            <a:endParaRPr lang="fr-FR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  <a:tabLst>
                <a:tab pos="4245610" algn="l"/>
              </a:tabLst>
            </a:pPr>
            <a:r>
              <a:rPr lang="ar-DZ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abic Transparent" panose="020B0604020202020204" pitchFamily="34" charset="0"/>
              </a:rPr>
              <a:t>دفتر الشروط: </a:t>
            </a:r>
            <a:r>
              <a:rPr lang="ar-DZ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abic Transparent" panose="020B0604020202020204" pitchFamily="34" charset="0"/>
              </a:rPr>
              <a:t>بعد تواجد القطعة و الضغط على </a:t>
            </a:r>
            <a:r>
              <a:rPr lang="fr-FR" dirty="0" err="1">
                <a:solidFill>
                  <a:srgbClr val="000000"/>
                </a:solidFill>
                <a:latin typeface="Calibri" panose="020F0502020204030204" pitchFamily="34" charset="0"/>
                <a:ea typeface="MS Mincho" panose="02020609040205080304" pitchFamily="49" charset="-128"/>
                <a:cs typeface="Arabic Transparent" panose="020B0604020202020204" pitchFamily="34" charset="0"/>
              </a:rPr>
              <a:t>dcy</a:t>
            </a:r>
            <a:r>
              <a:rPr lang="ar-DZ" dirty="0">
                <a:solidFill>
                  <a:srgbClr val="000000"/>
                </a:solidFill>
                <a:latin typeface="Calibri" panose="020F0502020204030204" pitchFamily="34" charset="0"/>
                <a:ea typeface="MS Mincho" panose="02020609040205080304" pitchFamily="49" charset="-128"/>
                <a:cs typeface="Arabic Transparent" panose="020B0604020202020204" pitchFamily="34" charset="0"/>
              </a:rPr>
              <a:t> تبدا الثاقبة في الدوران و النزول لثقب القطعة ,وبعد الثقب تصعد الثاقبة مع الدوران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880" y="2869409"/>
            <a:ext cx="8367386" cy="218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661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31173"/>
            <a:ext cx="9144000" cy="517467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175" y="603728"/>
            <a:ext cx="8629650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409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31173"/>
            <a:ext cx="9144000" cy="517467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762" y="482839"/>
            <a:ext cx="8372475" cy="300037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9189" y="889934"/>
            <a:ext cx="5539048" cy="2282282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065" y="1042334"/>
            <a:ext cx="1514834" cy="2282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66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31173"/>
            <a:ext cx="9144000" cy="517467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2085583" y="274207"/>
            <a:ext cx="6858000" cy="1285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07000"/>
              </a:lnSpc>
              <a:spcAft>
                <a:spcPts val="800"/>
              </a:spcAft>
              <a:tabLst>
                <a:tab pos="4245610" algn="l"/>
              </a:tabLst>
            </a:pPr>
            <a:r>
              <a:rPr lang="ar-SA" sz="2000" b="1" u="sng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تطبيق1: </a:t>
            </a:r>
            <a:r>
              <a:rPr lang="ar-SA" sz="2000" u="sng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تعاقب وحيد</a:t>
            </a:r>
            <a:r>
              <a:rPr lang="ar-SA" sz="2000" b="1" u="sng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endParaRPr lang="fr-FR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ar-SA" sz="2000" dirty="0">
                <a:latin typeface="Calibri" panose="020F0502020204030204" pitchFamily="34" charset="0"/>
                <a:ea typeface="Calibri" panose="020F0502020204030204" pitchFamily="34" charset="0"/>
              </a:rPr>
              <a:t>أكتب هذا المتمن بلغة المتمن  </a:t>
            </a:r>
            <a:r>
              <a:rPr lang="fr-FR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(langage grafcet)</a:t>
            </a: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ar-SA" sz="2000" dirty="0">
                <a:latin typeface="Calibri" panose="020F0502020204030204" pitchFamily="34" charset="0"/>
                <a:ea typeface="Calibri" panose="020F0502020204030204" pitchFamily="34" charset="0"/>
              </a:rPr>
              <a:t>حيث نمثل : المداخل : </a:t>
            </a:r>
            <a:r>
              <a:rPr lang="fr-FR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Inputs(I)</a:t>
            </a:r>
            <a:r>
              <a:rPr lang="ar-SA" sz="2000" dirty="0">
                <a:latin typeface="Calibri" panose="020F0502020204030204" pitchFamily="34" charset="0"/>
                <a:ea typeface="Calibri" panose="020F0502020204030204" pitchFamily="34" charset="0"/>
              </a:rPr>
              <a:t>  و المخارج : </a:t>
            </a:r>
            <a:r>
              <a:rPr lang="fr-FR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Outputs(O)</a:t>
            </a:r>
            <a:endParaRPr lang="fr-F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Image 9" descr="C:\Documents and Settings\Administrateur\Bureau\1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701" y="112931"/>
            <a:ext cx="2532546" cy="2893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Image 10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818" y="1940622"/>
            <a:ext cx="2776459" cy="19299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Image 11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2528" y="2089204"/>
            <a:ext cx="1661138" cy="21320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61759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31173"/>
            <a:ext cx="9144000" cy="517467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659822" y="528809"/>
            <a:ext cx="782435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DZ" sz="2000" dirty="0"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r>
              <a:rPr lang="ar-DZ" sz="2000" b="1" dirty="0" smtClean="0">
                <a:solidFill>
                  <a:srgbClr val="FF0000"/>
                </a:solidFill>
              </a:rPr>
              <a:t>الإشكالية</a:t>
            </a:r>
            <a:r>
              <a:rPr lang="fr-FR" sz="2000" b="1" dirty="0" smtClean="0">
                <a:solidFill>
                  <a:srgbClr val="FF0000"/>
                </a:solidFill>
              </a:rPr>
              <a:t> </a:t>
            </a:r>
            <a:r>
              <a:rPr lang="fr-FR" sz="2000" b="1" dirty="0" smtClean="0"/>
              <a:t>:</a:t>
            </a:r>
            <a:r>
              <a:rPr lang="fr-FR" sz="2000" dirty="0" smtClean="0"/>
              <a:t> </a:t>
            </a:r>
            <a:r>
              <a:rPr lang="ar-DZ" sz="2000" dirty="0"/>
              <a:t>تعرفنا في الدرس السابق عن كيفية استعمال المعقبات في تجسد وظيفة التحكم في الأنظمة الألية.</a:t>
            </a:r>
            <a:endParaRPr lang="fr-FR" sz="2000" dirty="0"/>
          </a:p>
          <a:p>
            <a:pPr algn="r" rtl="1"/>
            <a:r>
              <a:rPr lang="ar-DZ" sz="2000" dirty="0"/>
              <a:t>هل نستعمل المعقبات في الأنظمة الألية المعقدة ام نستعين بالتكنولوجيا أخرى؟ ماهي؟ ولماذا؟</a:t>
            </a:r>
            <a:endParaRPr lang="fr-FR" sz="2000" dirty="0"/>
          </a:p>
        </p:txBody>
      </p:sp>
      <p:sp>
        <p:nvSpPr>
          <p:cNvPr id="3" name="Rectangle 2"/>
          <p:cNvSpPr/>
          <p:nvPr/>
        </p:nvSpPr>
        <p:spPr>
          <a:xfrm>
            <a:off x="154236" y="1850543"/>
            <a:ext cx="8246125" cy="20174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ar-DZ" sz="20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المناقشة </a:t>
            </a:r>
            <a:r>
              <a:rPr lang="fr-FR" sz="20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endParaRPr lang="fr-FR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ar-DZ" dirty="0">
                <a:latin typeface="Calibri" panose="020F0502020204030204" pitchFamily="34" charset="0"/>
                <a:ea typeface="Calibri" panose="020F0502020204030204" pitchFamily="34" charset="0"/>
                <a:cs typeface="Arabic Transparent" panose="020B0604020202020204" pitchFamily="34" charset="0"/>
              </a:rPr>
              <a:t>ان التحكم في الأنظمة الالية باستعمال التكنولوجيا المربوطة له عدة مساوئ</a:t>
            </a:r>
            <a:endParaRPr lang="fr-FR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ar-DZ" dirty="0">
                <a:latin typeface="Calibri" panose="020F0502020204030204" pitchFamily="34" charset="0"/>
                <a:ea typeface="Calibri" panose="020F0502020204030204" pitchFamily="34" charset="0"/>
                <a:cs typeface="Arabic Transparent" panose="020B0604020202020204" pitchFamily="34" charset="0"/>
              </a:rPr>
              <a:t>   -  التركيب الكبير خاصة في الأنظمة المعقدة (كل مرحلة تمثل بمقياس)</a:t>
            </a:r>
            <a:endParaRPr lang="fr-FR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ar-DZ" dirty="0">
                <a:latin typeface="Calibri" panose="020F0502020204030204" pitchFamily="34" charset="0"/>
                <a:ea typeface="Calibri" panose="020F0502020204030204" pitchFamily="34" charset="0"/>
                <a:cs typeface="Arabic Transparent" panose="020B0604020202020204" pitchFamily="34" charset="0"/>
              </a:rPr>
              <a:t>   - العدد الكبير من الاسلاك والربط معقد</a:t>
            </a:r>
            <a:endParaRPr lang="fr-FR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ar-DZ" dirty="0">
                <a:latin typeface="Calibri" panose="020F0502020204030204" pitchFamily="34" charset="0"/>
                <a:ea typeface="Calibri" panose="020F0502020204030204" pitchFamily="34" charset="0"/>
                <a:cs typeface="Arabic Transparent" panose="020B0604020202020204" pitchFamily="34" charset="0"/>
              </a:rPr>
              <a:t>   - في حالة تغيير في النظام يجب تغيير كامل الربط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527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31173"/>
            <a:ext cx="9144000" cy="517467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2868460" y="189355"/>
            <a:ext cx="5943600" cy="1186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07000"/>
              </a:lnSpc>
              <a:spcAft>
                <a:spcPts val="800"/>
              </a:spcAft>
              <a:tabLst>
                <a:tab pos="4245610" algn="l"/>
              </a:tabLst>
            </a:pPr>
            <a:r>
              <a:rPr lang="ar-DZ" b="1" u="sng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تطبيق 2:</a:t>
            </a:r>
            <a:r>
              <a:rPr lang="ar-DZ" b="1" u="sng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ar-SA" u="sng" dirty="0">
                <a:latin typeface="Calibri" panose="020F0502020204030204" pitchFamily="34" charset="0"/>
                <a:ea typeface="Calibri" panose="020F0502020204030204" pitchFamily="34" charset="0"/>
              </a:rPr>
              <a:t>تعاقب وحيد  مع تشغيل آلي و دورة بدورة .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28600" algn="r" rtl="1">
              <a:lnSpc>
                <a:spcPct val="107000"/>
              </a:lnSpc>
              <a:spcAft>
                <a:spcPts val="8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abic Transparent" panose="020B0604020202020204" pitchFamily="34" charset="0"/>
              </a:rPr>
              <a:t>أكتب هذا المتمن بلغة المتمن  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Arabic Transparent" panose="020B0604020202020204" pitchFamily="34" charset="0"/>
              </a:rPr>
              <a:t>(langage grafcet)</a:t>
            </a:r>
            <a:r>
              <a:rPr lang="fr-FR" dirty="0">
                <a:latin typeface="Arabic Transparent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ar-SA" dirty="0" smtClean="0">
                <a:latin typeface="Calibri" panose="020F0502020204030204" pitchFamily="34" charset="0"/>
                <a:ea typeface="Calibri" panose="020F0502020204030204" pitchFamily="34" charset="0"/>
                <a:cs typeface="Arabic Transparent" panose="020B0604020202020204" pitchFamily="34" charset="0"/>
              </a:rPr>
              <a:t>حيث </a:t>
            </a: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abic Transparent" panose="020B0604020202020204" pitchFamily="34" charset="0"/>
              </a:rPr>
              <a:t>نمثل : المداخل : 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Arabic Transparent" panose="020B0604020202020204" pitchFamily="34" charset="0"/>
              </a:rPr>
              <a:t>Inputs(</a:t>
            </a:r>
            <a:r>
              <a:rPr lang="fr-FR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Arabic Transparent" panose="020B0604020202020204" pitchFamily="34" charset="0"/>
              </a:rPr>
              <a:t>)</a:t>
            </a: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abic Transparent" panose="020B0604020202020204" pitchFamily="34" charset="0"/>
              </a:rPr>
              <a:t>  و المخارج : 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Arabic Transparent" panose="020B0604020202020204" pitchFamily="34" charset="0"/>
              </a:rPr>
              <a:t>Outputs(O) </a:t>
            </a:r>
            <a:endParaRPr lang="fr-FR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129" y="41890"/>
            <a:ext cx="3151340" cy="2757423"/>
          </a:xfrm>
          <a:prstGeom prst="rect">
            <a:avLst/>
          </a:prstGeom>
        </p:spPr>
      </p:pic>
      <p:pic>
        <p:nvPicPr>
          <p:cNvPr id="97" name="Image 9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446" y="2554645"/>
            <a:ext cx="3030813" cy="2507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Image 97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0260" y="1757243"/>
            <a:ext cx="3066107" cy="21350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03009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31173"/>
            <a:ext cx="9144000" cy="517467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4367048" y="760122"/>
            <a:ext cx="4572000" cy="2782428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rtl="1">
              <a:lnSpc>
                <a:spcPct val="107000"/>
              </a:lnSpc>
              <a:spcAft>
                <a:spcPts val="800"/>
              </a:spcAft>
              <a:tabLst>
                <a:tab pos="4245610" algn="l"/>
              </a:tabLst>
            </a:pPr>
            <a:r>
              <a:rPr lang="ar-DZ" b="1" u="sng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تطبيق 3:</a:t>
            </a:r>
            <a:r>
              <a:rPr lang="ar-DZ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ar-DZ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اكمل ربط المبرمج الالي الصناعي مع عناصر</a:t>
            </a:r>
            <a:endParaRPr lang="fr-FR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  <a:tabLst>
                <a:tab pos="4245610" algn="l"/>
              </a:tabLst>
            </a:pPr>
            <a:r>
              <a:rPr lang="ar-DZ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الدخول و الخروج</a:t>
            </a:r>
            <a:endParaRPr lang="fr-FR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r" rtl="1">
              <a:lnSpc>
                <a:spcPct val="107000"/>
              </a:lnSpc>
              <a:spcAft>
                <a:spcPts val="800"/>
              </a:spcAft>
              <a:buFont typeface="Arabic Transparent" panose="020B0604020202020204" pitchFamily="34" charset="0"/>
              <a:buChar char="-"/>
            </a:pPr>
            <a:r>
              <a:rPr lang="ar-DZ" dirty="0">
                <a:latin typeface="Calibri" panose="020F0502020204030204" pitchFamily="34" charset="0"/>
                <a:ea typeface="Times New Roman" panose="02020603050405020304" pitchFamily="18" charset="0"/>
              </a:rPr>
              <a:t>المؤجلة </a:t>
            </a:r>
            <a:r>
              <a:rPr lang="fr-FR" dirty="0">
                <a:latin typeface="Calibri" panose="020F050202020403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T</a:t>
            </a:r>
            <a:r>
              <a:rPr lang="ar-DZ" dirty="0">
                <a:latin typeface="Calibri" panose="020F0502020204030204" pitchFamily="34" charset="0"/>
                <a:ea typeface="MS Mincho" panose="02020609040205080304" pitchFamily="49" charset="-128"/>
              </a:rPr>
              <a:t> لتحكم في المحرك بتحريض الوشيعة </a:t>
            </a:r>
            <a:r>
              <a:rPr lang="fr-FR" dirty="0">
                <a:latin typeface="Calibri" panose="020F050202020403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KM</a:t>
            </a:r>
            <a:endParaRPr lang="fr-FR" sz="14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 algn="r" rtl="1">
              <a:lnSpc>
                <a:spcPct val="107000"/>
              </a:lnSpc>
              <a:spcAft>
                <a:spcPts val="800"/>
              </a:spcAft>
              <a:buFont typeface="Arabic Transparent" panose="020B0604020202020204" pitchFamily="34" charset="0"/>
              <a:buChar char="-"/>
            </a:pPr>
            <a:r>
              <a:rPr lang="ar-DZ" dirty="0">
                <a:latin typeface="Calibri" panose="020F0502020204030204" pitchFamily="34" charset="0"/>
                <a:ea typeface="MS Mincho" panose="02020609040205080304" pitchFamily="49" charset="-128"/>
              </a:rPr>
              <a:t>الزر </a:t>
            </a:r>
            <a:r>
              <a:rPr lang="fr-FR" dirty="0">
                <a:latin typeface="Calibri" panose="020F050202020403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a</a:t>
            </a:r>
            <a:r>
              <a:rPr lang="ar-DZ" dirty="0">
                <a:latin typeface="Calibri" panose="020F0502020204030204" pitchFamily="34" charset="0"/>
                <a:ea typeface="MS Mincho" panose="02020609040205080304" pitchFamily="49" charset="-128"/>
              </a:rPr>
              <a:t> لخروج الرافعة</a:t>
            </a:r>
            <a:r>
              <a:rPr lang="fr-FR" dirty="0">
                <a:latin typeface="Calibri" panose="020F050202020403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 </a:t>
            </a:r>
            <a:r>
              <a:rPr lang="fr-FR" dirty="0"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</a:t>
            </a:r>
            <a:r>
              <a:rPr lang="fr-FR" dirty="0">
                <a:latin typeface="Calibri" panose="020F050202020403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C</a:t>
            </a:r>
            <a:endParaRPr lang="fr-FR" sz="14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 algn="r" rtl="1">
              <a:lnSpc>
                <a:spcPct val="107000"/>
              </a:lnSpc>
              <a:spcAft>
                <a:spcPts val="800"/>
              </a:spcAft>
              <a:buFont typeface="Arabic Transparent" panose="020B0604020202020204" pitchFamily="34" charset="0"/>
              <a:buChar char="-"/>
            </a:pPr>
            <a:r>
              <a:rPr lang="ar-DZ" dirty="0">
                <a:latin typeface="Calibri" panose="020F0502020204030204" pitchFamily="34" charset="0"/>
                <a:ea typeface="MS Mincho" panose="02020609040205080304" pitchFamily="49" charset="-128"/>
              </a:rPr>
              <a:t>الزر </a:t>
            </a:r>
            <a:r>
              <a:rPr lang="fr-FR" dirty="0">
                <a:latin typeface="Calibri" panose="020F050202020403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b </a:t>
            </a:r>
            <a:r>
              <a:rPr lang="ar-DZ" dirty="0">
                <a:latin typeface="Calibri" panose="020F0502020204030204" pitchFamily="34" charset="0"/>
                <a:ea typeface="MS Mincho" panose="02020609040205080304" pitchFamily="49" charset="-128"/>
              </a:rPr>
              <a:t> لدخول الرافعة </a:t>
            </a:r>
            <a:r>
              <a:rPr lang="fr-FR" dirty="0">
                <a:latin typeface="Calibri" panose="020F050202020403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C</a:t>
            </a:r>
            <a:endParaRPr lang="fr-FR" sz="14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 algn="r" rtl="1">
              <a:lnSpc>
                <a:spcPct val="107000"/>
              </a:lnSpc>
              <a:spcAft>
                <a:spcPts val="800"/>
              </a:spcAft>
              <a:buFont typeface="Arabic Transparent" panose="020B0604020202020204" pitchFamily="34" charset="0"/>
              <a:buChar char="-"/>
            </a:pPr>
            <a:r>
              <a:rPr lang="ar-DZ" dirty="0">
                <a:latin typeface="Calibri" panose="020F0502020204030204" pitchFamily="34" charset="0"/>
                <a:ea typeface="MS Mincho" panose="02020609040205080304" pitchFamily="49" charset="-128"/>
              </a:rPr>
              <a:t>الزر </a:t>
            </a:r>
            <a:r>
              <a:rPr lang="fr-FR" dirty="0">
                <a:latin typeface="Calibri" panose="020F050202020403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s</a:t>
            </a:r>
            <a:r>
              <a:rPr lang="ar-DZ" dirty="0">
                <a:latin typeface="Calibri" panose="020F0502020204030204" pitchFamily="34" charset="0"/>
                <a:ea typeface="MS Mincho" panose="02020609040205080304" pitchFamily="49" charset="-128"/>
              </a:rPr>
              <a:t> لخروج الرافعة</a:t>
            </a:r>
            <a:r>
              <a:rPr lang="fr-FR" dirty="0">
                <a:latin typeface="Calibri" panose="020F050202020403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 </a:t>
            </a:r>
            <a:r>
              <a:rPr lang="fr-FR" dirty="0"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</a:t>
            </a:r>
            <a:r>
              <a:rPr lang="fr-FR" dirty="0">
                <a:latin typeface="Calibri" panose="020F050202020403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A</a:t>
            </a:r>
            <a:endParaRPr lang="fr-FR" sz="14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 algn="r" rtl="1">
              <a:lnSpc>
                <a:spcPct val="107000"/>
              </a:lnSpc>
              <a:spcAft>
                <a:spcPts val="800"/>
              </a:spcAft>
              <a:buFont typeface="Arabic Transparent" panose="020B0604020202020204" pitchFamily="34" charset="0"/>
              <a:buChar char="-"/>
            </a:pPr>
            <a:r>
              <a:rPr lang="ar-DZ" dirty="0">
                <a:latin typeface="Calibri" panose="020F0502020204030204" pitchFamily="34" charset="0"/>
                <a:ea typeface="MS Mincho" panose="02020609040205080304" pitchFamily="49" charset="-128"/>
              </a:rPr>
              <a:t>الزر </a:t>
            </a:r>
            <a:r>
              <a:rPr lang="fr-FR" dirty="0">
                <a:latin typeface="Calibri" panose="020F050202020403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h </a:t>
            </a:r>
            <a:r>
              <a:rPr lang="ar-DZ" dirty="0">
                <a:latin typeface="Calibri" panose="020F0502020204030204" pitchFamily="34" charset="0"/>
                <a:ea typeface="MS Mincho" panose="02020609040205080304" pitchFamily="49" charset="-128"/>
              </a:rPr>
              <a:t> لدخول الرافعة </a:t>
            </a:r>
            <a:r>
              <a:rPr lang="fr-FR" dirty="0">
                <a:latin typeface="Calibri" panose="020F050202020403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A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6" name="Imag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90" y="297524"/>
            <a:ext cx="4166958" cy="451727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 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81" y="281587"/>
            <a:ext cx="535305" cy="574040"/>
          </a:xfrm>
          <a:prstGeom prst="rect">
            <a:avLst/>
          </a:prstGeom>
        </p:spPr>
      </p:pic>
      <p:pic>
        <p:nvPicPr>
          <p:cNvPr id="8" name="Image 7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466" y="140010"/>
            <a:ext cx="4163582" cy="46747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7617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182197" y="1341049"/>
            <a:ext cx="4280049" cy="1291587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ar-DZ" sz="5000" b="1" dirty="0" smtClean="0"/>
              <a:t>شكرا </a:t>
            </a:r>
            <a:r>
              <a:rPr lang="ar-DZ" sz="5000" b="1" dirty="0" err="1" smtClean="0"/>
              <a:t>لإنتباهكم</a:t>
            </a:r>
            <a:r>
              <a:rPr lang="ar-DZ" sz="5000" b="1" dirty="0" smtClean="0"/>
              <a:t/>
            </a:r>
            <a:br>
              <a:rPr lang="ar-DZ" sz="5000" b="1" dirty="0" smtClean="0"/>
            </a:br>
            <a:r>
              <a:rPr lang="ar-DZ" sz="5000" b="1" dirty="0" smtClean="0"/>
              <a:t>انتهى</a:t>
            </a:r>
            <a:endParaRPr lang="fr-FR" sz="5000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F9983-238B-5A48-87F7-46742A2BA19E}" type="slidenum">
              <a:rPr lang="fr-FR" sz="1400" b="1" smtClean="0">
                <a:solidFill>
                  <a:schemeClr val="tx1"/>
                </a:solidFill>
              </a:rPr>
              <a:pPr/>
              <a:t>22</a:t>
            </a:fld>
            <a:endParaRPr lang="fr-FR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33874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31173"/>
            <a:ext cx="9144000" cy="517467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88135" y="502023"/>
            <a:ext cx="8648241" cy="3747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200000"/>
              </a:lnSpc>
              <a:spcAft>
                <a:spcPts val="800"/>
              </a:spcAft>
            </a:pPr>
            <a:r>
              <a:rPr lang="ar-DZ" dirty="0">
                <a:latin typeface="Calibri" panose="020F0502020204030204" pitchFamily="34" charset="0"/>
                <a:ea typeface="Calibri" panose="020F0502020204030204" pitchFamily="34" charset="0"/>
                <a:cs typeface="Arabic Transparent" panose="020B0604020202020204" pitchFamily="34" charset="0"/>
              </a:rPr>
              <a:t>يمكن الاستغناء عن التكنولوجيا المربوطة والاستعانة بالتكنولوجيا المبرمجة 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Arabic Transparent" panose="020B0604020202020204" pitchFamily="34" charset="0"/>
              </a:rPr>
              <a:t>(API)</a:t>
            </a:r>
            <a:r>
              <a:rPr lang="ar-DZ" dirty="0">
                <a:latin typeface="Calibri" panose="020F0502020204030204" pitchFamily="34" charset="0"/>
                <a:ea typeface="Calibri" panose="020F0502020204030204" pitchFamily="34" charset="0"/>
                <a:cs typeface="Arabic Transparent" panose="020B0604020202020204" pitchFamily="34" charset="0"/>
              </a:rPr>
              <a:t> للتحكم في الأنظمة الالية خاصة المعقدة منها نظرا لما يتميز المبرمج الالي من عدة إيجابيات.</a:t>
            </a:r>
            <a:endParaRPr lang="fr-FR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200000"/>
              </a:lnSpc>
              <a:spcAft>
                <a:spcPts val="800"/>
              </a:spcAft>
            </a:pPr>
            <a:r>
              <a:rPr lang="ar-DZ" dirty="0">
                <a:latin typeface="Calibri" panose="020F0502020204030204" pitchFamily="34" charset="0"/>
                <a:ea typeface="Calibri" panose="020F0502020204030204" pitchFamily="34" charset="0"/>
                <a:cs typeface="Arabic Transparent" panose="020B0604020202020204" pitchFamily="34" charset="0"/>
              </a:rPr>
              <a:t>   - جهاز صغير في الحجم قادر على التحكم في عدد كبير من المنفذات</a:t>
            </a:r>
            <a:endParaRPr lang="fr-FR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200000"/>
              </a:lnSpc>
              <a:spcAft>
                <a:spcPts val="800"/>
              </a:spcAft>
            </a:pPr>
            <a:r>
              <a:rPr lang="ar-DZ" dirty="0">
                <a:latin typeface="Calibri" panose="020F0502020204030204" pitchFamily="34" charset="0"/>
                <a:ea typeface="Calibri" panose="020F0502020204030204" pitchFamily="34" charset="0"/>
                <a:cs typeface="Arabic Transparent" panose="020B0604020202020204" pitchFamily="34" charset="0"/>
              </a:rPr>
              <a:t>   - عدد الاسلاك قليل والربط بسيط</a:t>
            </a:r>
            <a:endParaRPr lang="fr-FR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200000"/>
              </a:lnSpc>
              <a:spcAft>
                <a:spcPts val="800"/>
              </a:spcAft>
            </a:pPr>
            <a:r>
              <a:rPr lang="ar-DZ" dirty="0">
                <a:latin typeface="Calibri" panose="020F0502020204030204" pitchFamily="34" charset="0"/>
                <a:ea typeface="Calibri" panose="020F0502020204030204" pitchFamily="34" charset="0"/>
                <a:cs typeface="Arabic Transparent" panose="020B0604020202020204" pitchFamily="34" charset="0"/>
              </a:rPr>
              <a:t>   - قابل للبرمجة وبتالي يتيح لك تحكم مرن في المنفذات</a:t>
            </a:r>
            <a:endParaRPr lang="fr-FR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200000"/>
              </a:lnSpc>
              <a:spcAft>
                <a:spcPts val="800"/>
              </a:spcAft>
            </a:pPr>
            <a:r>
              <a:rPr lang="ar-DZ" dirty="0">
                <a:latin typeface="Calibri" panose="020F0502020204030204" pitchFamily="34" charset="0"/>
                <a:ea typeface="Calibri" panose="020F0502020204030204" pitchFamily="34" charset="0"/>
                <a:cs typeface="Arabic Transparent" panose="020B0604020202020204" pitchFamily="34" charset="0"/>
              </a:rPr>
              <a:t>   - قابلية التعديل في برنامج التحكم بكل سهولة وبدون تغيير في المرابط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8250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31173"/>
            <a:ext cx="9144000" cy="517467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269913" y="601859"/>
            <a:ext cx="8449937" cy="29556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ar-DZ" sz="2000" dirty="0"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fr-FR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50000"/>
              </a:lnSpc>
              <a:spcAft>
                <a:spcPts val="800"/>
              </a:spcAft>
            </a:pPr>
            <a:r>
              <a:rPr lang="ar-DZ" sz="2000" b="1" u="sng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المبرمج الآلي الصناعي (</a:t>
            </a:r>
            <a:r>
              <a:rPr lang="fr-FR" sz="2000" b="1" u="sng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Automate programmable industriel</a:t>
            </a:r>
            <a:r>
              <a:rPr lang="ar-DZ" sz="2000" b="1" u="sng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):</a:t>
            </a:r>
            <a:endParaRPr lang="fr-FR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50000"/>
              </a:lnSpc>
              <a:spcAft>
                <a:spcPts val="800"/>
              </a:spcAft>
            </a:pPr>
            <a:r>
              <a:rPr lang="ar-KW" dirty="0">
                <a:latin typeface="Calibri" panose="020F0502020204030204" pitchFamily="34" charset="0"/>
                <a:ea typeface="Calibri" panose="020F0502020204030204" pitchFamily="34" charset="0"/>
                <a:cs typeface="Arabic Transparent" panose="020B0604020202020204" pitchFamily="34" charset="0"/>
              </a:rPr>
              <a:t>هو جهاز تكنولوجي </a:t>
            </a:r>
            <a:r>
              <a:rPr lang="ar-DZ" dirty="0">
                <a:latin typeface="Calibri" panose="020F0502020204030204" pitchFamily="34" charset="0"/>
                <a:ea typeface="Calibri" panose="020F0502020204030204" pitchFamily="34" charset="0"/>
                <a:cs typeface="Arabic Transparent" panose="020B0604020202020204" pitchFamily="34" charset="0"/>
              </a:rPr>
              <a:t>موجه للمجال الصناعي قابل للبرمجة يسمح بقيادة الأنظمة الآلية بالتحكم في المنفذات المتصدرة </a:t>
            </a:r>
            <a:r>
              <a:rPr lang="ar-DZ" dirty="0" err="1">
                <a:latin typeface="Calibri" panose="020F0502020204030204" pitchFamily="34" charset="0"/>
                <a:ea typeface="Calibri" panose="020F0502020204030204" pitchFamily="34" charset="0"/>
                <a:cs typeface="Arabic Transparent" panose="020B0604020202020204" pitchFamily="34" charset="0"/>
              </a:rPr>
              <a:t>وذالك</a:t>
            </a:r>
            <a:r>
              <a:rPr lang="ar-DZ" dirty="0">
                <a:latin typeface="Calibri" panose="020F0502020204030204" pitchFamily="34" charset="0"/>
                <a:ea typeface="Calibri" panose="020F0502020204030204" pitchFamily="34" charset="0"/>
                <a:cs typeface="Arabic Transparent" panose="020B0604020202020204" pitchFamily="34" charset="0"/>
              </a:rPr>
              <a:t> بمعالجة المعلومات المنطقية، التماثلية أو الرقمية المكتسبة من النظام الآلي وفق برنامج مكتوب في الذاكرة.</a:t>
            </a:r>
            <a:endParaRPr lang="fr-FR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50000"/>
              </a:lnSpc>
              <a:spcAft>
                <a:spcPts val="800"/>
              </a:spcAft>
            </a:pPr>
            <a:r>
              <a:rPr lang="ar-DZ" dirty="0">
                <a:latin typeface="Calibri" panose="020F0502020204030204" pitchFamily="34" charset="0"/>
                <a:ea typeface="Calibri" panose="020F0502020204030204" pitchFamily="34" charset="0"/>
                <a:cs typeface="Arabic Transparent" panose="020B0604020202020204" pitchFamily="34" charset="0"/>
              </a:rPr>
              <a:t>- </a:t>
            </a:r>
            <a:r>
              <a:rPr lang="ar-DZ" dirty="0" err="1">
                <a:latin typeface="Calibri" panose="020F0502020204030204" pitchFamily="34" charset="0"/>
                <a:ea typeface="Calibri" panose="020F0502020204030204" pitchFamily="34" charset="0"/>
                <a:cs typeface="Arabic Transparent" panose="020B0604020202020204" pitchFamily="34" charset="0"/>
              </a:rPr>
              <a:t>المبرمجيات</a:t>
            </a:r>
            <a:r>
              <a:rPr lang="ar-DZ" dirty="0">
                <a:latin typeface="Calibri" panose="020F0502020204030204" pitchFamily="34" charset="0"/>
                <a:ea typeface="Calibri" panose="020F0502020204030204" pitchFamily="34" charset="0"/>
                <a:cs typeface="Arabic Transparent" panose="020B0604020202020204" pitchFamily="34" charset="0"/>
              </a:rPr>
              <a:t> الآلية الأكثر </a:t>
            </a:r>
            <a:r>
              <a:rPr lang="ar-DZ" dirty="0" err="1">
                <a:latin typeface="Calibri" panose="020F0502020204030204" pitchFamily="34" charset="0"/>
                <a:ea typeface="Calibri" panose="020F0502020204030204" pitchFamily="34" charset="0"/>
                <a:cs typeface="Arabic Transparent" panose="020B0604020202020204" pitchFamily="34" charset="0"/>
              </a:rPr>
              <a:t>إستعمالا</a:t>
            </a:r>
            <a:r>
              <a:rPr lang="ar-DZ" dirty="0">
                <a:latin typeface="Calibri" panose="020F0502020204030204" pitchFamily="34" charset="0"/>
                <a:ea typeface="Calibri" panose="020F0502020204030204" pitchFamily="34" charset="0"/>
                <a:cs typeface="Arabic Transparent" panose="020B0604020202020204" pitchFamily="34" charset="0"/>
              </a:rPr>
              <a:t> في الصناعة:</a:t>
            </a:r>
            <a:endParaRPr lang="fr-FR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50000"/>
              </a:lnSpc>
              <a:spcAft>
                <a:spcPts val="800"/>
              </a:spcAft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Arabic Transparent" panose="020B0604020202020204" pitchFamily="34" charset="0"/>
              </a:rPr>
              <a:t>Siemens</a:t>
            </a:r>
            <a:r>
              <a:rPr lang="ar-DZ" dirty="0">
                <a:latin typeface="Calibri" panose="020F0502020204030204" pitchFamily="34" charset="0"/>
                <a:ea typeface="Calibri" panose="020F0502020204030204" pitchFamily="34" charset="0"/>
                <a:cs typeface="Arabic Transparent" panose="020B0604020202020204" pitchFamily="34" charset="0"/>
              </a:rPr>
              <a:t> ، 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Arabic Transparent" panose="020B0604020202020204" pitchFamily="34" charset="0"/>
              </a:rPr>
              <a:t>Télémécanique &amp; Schneider</a:t>
            </a:r>
            <a:r>
              <a:rPr lang="ar-DZ" dirty="0">
                <a:latin typeface="Calibri" panose="020F0502020204030204" pitchFamily="34" charset="0"/>
                <a:ea typeface="Calibri" panose="020F0502020204030204" pitchFamily="34" charset="0"/>
                <a:cs typeface="Arabic Transparent" panose="020B0604020202020204" pitchFamily="34" charset="0"/>
              </a:rPr>
              <a:t> ،  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Arabic Transparent" panose="020B0604020202020204" pitchFamily="34" charset="0"/>
              </a:rPr>
              <a:t>Millenium</a:t>
            </a:r>
            <a:r>
              <a:rPr lang="ar-DZ" dirty="0">
                <a:latin typeface="Calibri" panose="020F0502020204030204" pitchFamily="34" charset="0"/>
                <a:ea typeface="Calibri" panose="020F0502020204030204" pitchFamily="34" charset="0"/>
                <a:cs typeface="Arabic Transparent" panose="020B0604020202020204" pitchFamily="34" charset="0"/>
              </a:rPr>
              <a:t>، 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Arabic Transparent" panose="020B0604020202020204" pitchFamily="34" charset="0"/>
              </a:rPr>
              <a:t>Mitsubishi</a:t>
            </a:r>
            <a:r>
              <a:rPr lang="fr-FR" dirty="0">
                <a:latin typeface="Arabic Transparent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ar-DZ" dirty="0" smtClean="0">
                <a:latin typeface="Arabic Transparent" panose="020B0604020202020204" pitchFamily="34" charset="0"/>
                <a:ea typeface="Calibri" panose="020F0502020204030204" pitchFamily="34" charset="0"/>
              </a:rPr>
              <a:t>.</a:t>
            </a:r>
            <a:r>
              <a:rPr lang="fr-FR" dirty="0" smtClean="0">
                <a:latin typeface="Arabic Transparent" panose="020B0604020202020204" pitchFamily="34" charset="0"/>
                <a:ea typeface="Calibri" panose="020F0502020204030204" pitchFamily="34" charset="0"/>
              </a:rPr>
              <a:t>.</a:t>
            </a:r>
            <a:r>
              <a:rPr lang="ar-DZ" dirty="0" smtClean="0">
                <a:latin typeface="Arabic Transparent" panose="020B0604020202020204" pitchFamily="34" charset="0"/>
                <a:ea typeface="Calibri" panose="020F0502020204030204" pitchFamily="34" charset="0"/>
              </a:rPr>
              <a:t>.</a:t>
            </a:r>
            <a:r>
              <a:rPr lang="ar-DZ" dirty="0">
                <a:latin typeface="Arabic Transparent" panose="020B0604020202020204" pitchFamily="34" charset="0"/>
                <a:ea typeface="Calibri" panose="020F0502020204030204" pitchFamily="34" charset="0"/>
              </a:rPr>
              <a:t>إلخ.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7536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31173"/>
            <a:ext cx="9144000" cy="517467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5" name="Image 4" descr="C:\Users\BELMADI Mohamed\Desktop\2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629" y="717886"/>
            <a:ext cx="5914742" cy="341343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9545" y="1033692"/>
            <a:ext cx="1028700" cy="82867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4580" y="717886"/>
            <a:ext cx="1028700" cy="82867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4580" y="3302650"/>
            <a:ext cx="1028700" cy="828675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0671" y="2010268"/>
            <a:ext cx="1028700" cy="828675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9545" y="2228264"/>
            <a:ext cx="1028700" cy="828675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9545" y="3361314"/>
            <a:ext cx="1028700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953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31173"/>
            <a:ext cx="9144000" cy="517467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303" y="561860"/>
            <a:ext cx="4270761" cy="3734719"/>
          </a:xfrm>
          <a:prstGeom prst="rect">
            <a:avLst/>
          </a:prstGeom>
        </p:spPr>
      </p:pic>
      <p:sp>
        <p:nvSpPr>
          <p:cNvPr id="39" name="Rectangle 38"/>
          <p:cNvSpPr/>
          <p:nvPr/>
        </p:nvSpPr>
        <p:spPr>
          <a:xfrm>
            <a:off x="4313103" y="93772"/>
            <a:ext cx="4572000" cy="4670894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ar-DZ" sz="2000" b="1" u="sng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التكوين:</a:t>
            </a:r>
            <a:endParaRPr lang="fr-FR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ar-DZ" dirty="0">
                <a:latin typeface="Calibri" panose="020F0502020204030204" pitchFamily="34" charset="0"/>
                <a:ea typeface="Calibri" panose="020F0502020204030204" pitchFamily="34" charset="0"/>
                <a:cs typeface="Arabic Transparent" panose="020B0604020202020204" pitchFamily="34" charset="0"/>
              </a:rPr>
              <a:t> يبين الشكل الرسم التخطيطي للبنية الداخلية للمبرمج الآلي الصناعي.</a:t>
            </a:r>
            <a:endParaRPr lang="fr-FR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ar-DZ" dirty="0">
                <a:latin typeface="Calibri" panose="020F0502020204030204" pitchFamily="34" charset="0"/>
                <a:ea typeface="Calibri" panose="020F0502020204030204" pitchFamily="34" charset="0"/>
                <a:cs typeface="Arabic Transparent" panose="020B0604020202020204" pitchFamily="34" charset="0"/>
              </a:rPr>
              <a:t>يتكون المبرمج الآلي الصناعي أساسا من:</a:t>
            </a:r>
            <a:endParaRPr lang="fr-FR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r" rtl="1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ar-DZ" sz="2000" b="1" dirty="0">
                <a:latin typeface="Calibri" panose="020F0502020204030204" pitchFamily="34" charset="0"/>
                <a:ea typeface="Calibri" panose="020F0502020204030204" pitchFamily="34" charset="0"/>
                <a:cs typeface="Arabic Transparent" panose="020B0604020202020204" pitchFamily="34" charset="0"/>
              </a:rPr>
              <a:t>الذاكرة:</a:t>
            </a:r>
            <a:endParaRPr lang="fr-FR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ar-DZ" dirty="0">
                <a:latin typeface="Calibri" panose="020F0502020204030204" pitchFamily="34" charset="0"/>
                <a:ea typeface="Calibri" panose="020F0502020204030204" pitchFamily="34" charset="0"/>
                <a:cs typeface="Arabic Transparent" panose="020B0604020202020204" pitchFamily="34" charset="0"/>
              </a:rPr>
              <a:t>- </a:t>
            </a:r>
            <a:r>
              <a:rPr lang="ar-DZ" dirty="0" err="1">
                <a:latin typeface="Calibri" panose="020F0502020204030204" pitchFamily="34" charset="0"/>
                <a:ea typeface="Calibri" panose="020F0502020204030204" pitchFamily="34" charset="0"/>
                <a:cs typeface="Arabic Transparent" panose="020B0604020202020204" pitchFamily="34" charset="0"/>
              </a:rPr>
              <a:t>إستقبال</a:t>
            </a:r>
            <a:r>
              <a:rPr lang="ar-DZ" dirty="0">
                <a:latin typeface="Calibri" panose="020F0502020204030204" pitchFamily="34" charset="0"/>
                <a:ea typeface="Calibri" panose="020F0502020204030204" pitchFamily="34" charset="0"/>
                <a:cs typeface="Arabic Transparent" panose="020B0604020202020204" pitchFamily="34" charset="0"/>
              </a:rPr>
              <a:t> المعلومات من المداخل. </a:t>
            </a:r>
            <a:endParaRPr lang="fr-FR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ar-DZ" dirty="0">
                <a:latin typeface="Calibri" panose="020F0502020204030204" pitchFamily="34" charset="0"/>
                <a:ea typeface="Calibri" panose="020F0502020204030204" pitchFamily="34" charset="0"/>
                <a:cs typeface="Arabic Transparent" panose="020B0604020202020204" pitchFamily="34" charset="0"/>
              </a:rPr>
              <a:t>- </a:t>
            </a:r>
            <a:r>
              <a:rPr lang="ar-DZ" dirty="0" err="1">
                <a:latin typeface="Calibri" panose="020F0502020204030204" pitchFamily="34" charset="0"/>
                <a:ea typeface="Calibri" panose="020F0502020204030204" pitchFamily="34" charset="0"/>
                <a:cs typeface="Arabic Transparent" panose="020B0604020202020204" pitchFamily="34" charset="0"/>
              </a:rPr>
              <a:t>إستقبال</a:t>
            </a:r>
            <a:r>
              <a:rPr lang="ar-DZ" dirty="0">
                <a:latin typeface="Calibri" panose="020F0502020204030204" pitchFamily="34" charset="0"/>
                <a:ea typeface="Calibri" panose="020F0502020204030204" pitchFamily="34" charset="0"/>
                <a:cs typeface="Arabic Transparent" panose="020B0604020202020204" pitchFamily="34" charset="0"/>
              </a:rPr>
              <a:t> المعلومات من وحدة المعالجة لتحويلها إلى المخارج.</a:t>
            </a:r>
            <a:endParaRPr lang="fr-FR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  <a:tabLst>
                <a:tab pos="5620385" algn="l"/>
              </a:tabLst>
            </a:pPr>
            <a:r>
              <a:rPr lang="ar-DZ" dirty="0">
                <a:latin typeface="Calibri" panose="020F0502020204030204" pitchFamily="34" charset="0"/>
                <a:ea typeface="Calibri" panose="020F0502020204030204" pitchFamily="34" charset="0"/>
                <a:cs typeface="Arabic Transparent" panose="020B0604020202020204" pitchFamily="34" charset="0"/>
              </a:rPr>
              <a:t>- </a:t>
            </a:r>
            <a:r>
              <a:rPr lang="ar-DZ" dirty="0" err="1">
                <a:latin typeface="Calibri" panose="020F0502020204030204" pitchFamily="34" charset="0"/>
                <a:ea typeface="Calibri" panose="020F0502020204030204" pitchFamily="34" charset="0"/>
                <a:cs typeface="Arabic Transparent" panose="020B0604020202020204" pitchFamily="34" charset="0"/>
              </a:rPr>
              <a:t>إستقبال</a:t>
            </a:r>
            <a:r>
              <a:rPr lang="ar-DZ" dirty="0">
                <a:latin typeface="Calibri" panose="020F0502020204030204" pitchFamily="34" charset="0"/>
                <a:ea typeface="Calibri" panose="020F0502020204030204" pitchFamily="34" charset="0"/>
                <a:cs typeface="Arabic Transparent" panose="020B0604020202020204" pitchFamily="34" charset="0"/>
              </a:rPr>
              <a:t> و </a:t>
            </a:r>
            <a:r>
              <a:rPr lang="ar-DZ" dirty="0" err="1">
                <a:latin typeface="Calibri" panose="020F0502020204030204" pitchFamily="34" charset="0"/>
                <a:ea typeface="Calibri" panose="020F0502020204030204" pitchFamily="34" charset="0"/>
                <a:cs typeface="Arabic Transparent" panose="020B0604020202020204" pitchFamily="34" charset="0"/>
              </a:rPr>
              <a:t>الإحتفاظ</a:t>
            </a:r>
            <a:r>
              <a:rPr lang="ar-DZ" dirty="0">
                <a:latin typeface="Calibri" panose="020F0502020204030204" pitchFamily="34" charset="0"/>
                <a:ea typeface="Calibri" panose="020F0502020204030204" pitchFamily="34" charset="0"/>
                <a:cs typeface="Arabic Transparent" panose="020B0604020202020204" pitchFamily="34" charset="0"/>
              </a:rPr>
              <a:t> بالبرامج.	</a:t>
            </a:r>
            <a:endParaRPr lang="fr-FR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r" rtl="1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ar-DZ" sz="2000" b="1" dirty="0">
                <a:latin typeface="Calibri" panose="020F0502020204030204" pitchFamily="34" charset="0"/>
                <a:ea typeface="Calibri" panose="020F0502020204030204" pitchFamily="34" charset="0"/>
                <a:cs typeface="Arabic Transparent" panose="020B0604020202020204" pitchFamily="34" charset="0"/>
              </a:rPr>
              <a:t>وحدة المعالجة:</a:t>
            </a:r>
            <a:endParaRPr lang="fr-FR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ar-DZ" dirty="0">
                <a:latin typeface="Calibri" panose="020F0502020204030204" pitchFamily="34" charset="0"/>
                <a:ea typeface="Calibri" panose="020F0502020204030204" pitchFamily="34" charset="0"/>
                <a:cs typeface="Arabic Transparent" panose="020B0604020202020204" pitchFamily="34" charset="0"/>
              </a:rPr>
              <a:t>- تحقيق كل العمليات المنطقية والحسابية ابتداء من البرنامج.</a:t>
            </a:r>
            <a:endParaRPr lang="fr-FR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ar-DZ" dirty="0">
                <a:latin typeface="Calibri" panose="020F0502020204030204" pitchFamily="34" charset="0"/>
                <a:ea typeface="Calibri" panose="020F0502020204030204" pitchFamily="34" charset="0"/>
                <a:cs typeface="Arabic Transparent" panose="020B0604020202020204" pitchFamily="34" charset="0"/>
              </a:rPr>
              <a:t>- قراءة وكتابة المعلومات الموجودة في الذاكرة.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4947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31173"/>
            <a:ext cx="9144000" cy="517467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143219" y="826122"/>
            <a:ext cx="8560105" cy="1116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r" rtl="1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ar-DZ" sz="2000" b="1" dirty="0">
                <a:latin typeface="Calibri" panose="020F0502020204030204" pitchFamily="34" charset="0"/>
                <a:ea typeface="Calibri" panose="020F0502020204030204" pitchFamily="34" charset="0"/>
                <a:cs typeface="Arabic Transparent" panose="020B0604020202020204" pitchFamily="34" charset="0"/>
              </a:rPr>
              <a:t>المداخل و المخارج:</a:t>
            </a:r>
            <a:endParaRPr lang="fr-FR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ar-DZ" dirty="0">
                <a:latin typeface="Calibri" panose="020F0502020204030204" pitchFamily="34" charset="0"/>
                <a:ea typeface="Calibri" panose="020F0502020204030204" pitchFamily="34" charset="0"/>
                <a:cs typeface="Arabic Transparent" panose="020B0604020202020204" pitchFamily="34" charset="0"/>
              </a:rPr>
              <a:t>يتميز كل مبرمج آلي صناعي بعدد المداخل والمخارج الذي يملكها، كما يمكن زيادة عدد المداخل والمخارج بإضافة مقاييس </a:t>
            </a:r>
            <a:r>
              <a:rPr lang="ar-DZ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abic Transparent" panose="020B0604020202020204" pitchFamily="34" charset="0"/>
              </a:rPr>
              <a:t>(</a:t>
            </a:r>
            <a:r>
              <a:rPr lang="fr-FR" i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abic Transparent" panose="020B0604020202020204" pitchFamily="34" charset="0"/>
              </a:rPr>
              <a:t>modules</a:t>
            </a:r>
            <a:r>
              <a:rPr lang="ar-DZ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abic Transparent" panose="020B0604020202020204" pitchFamily="34" charset="0"/>
              </a:rPr>
              <a:t>)</a:t>
            </a:r>
            <a:r>
              <a:rPr lang="ar-DZ" dirty="0">
                <a:latin typeface="Calibri" panose="020F0502020204030204" pitchFamily="34" charset="0"/>
                <a:ea typeface="Calibri" panose="020F0502020204030204" pitchFamily="34" charset="0"/>
                <a:cs typeface="Arabic Transparent" panose="020B0604020202020204" pitchFamily="34" charset="0"/>
              </a:rPr>
              <a:t> إلى المبرمج الآلي حسب الحاجة. 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1250" y="2479295"/>
            <a:ext cx="5122338" cy="15986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51898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31173"/>
            <a:ext cx="9144000" cy="517467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5" name="Imag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470" y="928420"/>
            <a:ext cx="1776470" cy="325548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1901787" y="2052"/>
            <a:ext cx="7218803" cy="49342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r" rtl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"/>
            </a:pPr>
            <a:r>
              <a:rPr lang="ar-DZ" sz="2000" b="1" dirty="0" smtClean="0">
                <a:latin typeface="Calibri" panose="020F0502020204030204" pitchFamily="34" charset="0"/>
                <a:ea typeface="Calibri" panose="020F0502020204030204" pitchFamily="34" charset="0"/>
                <a:cs typeface="Arabic Transparent" panose="020B0604020202020204" pitchFamily="34" charset="0"/>
              </a:rPr>
              <a:t>المداخل:</a:t>
            </a:r>
            <a:r>
              <a:rPr lang="fr-FR" sz="14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ar-DZ" dirty="0" smtClean="0">
                <a:latin typeface="Calibri" panose="020F0502020204030204" pitchFamily="34" charset="0"/>
                <a:ea typeface="Calibri" panose="020F0502020204030204" pitchFamily="34" charset="0"/>
                <a:cs typeface="Arabic Transparent" panose="020B0604020202020204" pitchFamily="34" charset="0"/>
              </a:rPr>
              <a:t>تستقبل </a:t>
            </a:r>
            <a:r>
              <a:rPr lang="ar-DZ" dirty="0">
                <a:latin typeface="Calibri" panose="020F0502020204030204" pitchFamily="34" charset="0"/>
                <a:ea typeface="Calibri" panose="020F0502020204030204" pitchFamily="34" charset="0"/>
                <a:cs typeface="Arabic Transparent" panose="020B0604020202020204" pitchFamily="34" charset="0"/>
              </a:rPr>
              <a:t>المعلومات من عناصر جزء التحكم (زر التشغيل، زر التوقيف) ،الملتقطات ..... إلخ. نذكر 03 </a:t>
            </a:r>
            <a:r>
              <a:rPr lang="ar-DZ" dirty="0" smtClean="0">
                <a:latin typeface="Calibri" panose="020F0502020204030204" pitchFamily="34" charset="0"/>
                <a:ea typeface="Calibri" panose="020F0502020204030204" pitchFamily="34" charset="0"/>
                <a:cs typeface="Arabic Transparent" panose="020B0604020202020204" pitchFamily="34" charset="0"/>
              </a:rPr>
              <a:t>أنواع</a:t>
            </a:r>
            <a:r>
              <a:rPr lang="fr-FR" dirty="0" smtClean="0">
                <a:latin typeface="Calibri" panose="020F0502020204030204" pitchFamily="34" charset="0"/>
                <a:ea typeface="Calibri" panose="020F0502020204030204" pitchFamily="34" charset="0"/>
                <a:cs typeface="Arabic Transparent" panose="020B0604020202020204" pitchFamily="34" charset="0"/>
              </a:rPr>
              <a:t> </a:t>
            </a:r>
            <a:r>
              <a:rPr lang="ar-DZ" dirty="0" smtClean="0">
                <a:latin typeface="Calibri" panose="020F0502020204030204" pitchFamily="34" charset="0"/>
                <a:ea typeface="Calibri" panose="020F0502020204030204" pitchFamily="34" charset="0"/>
                <a:cs typeface="Arabic Transparent" panose="020B0604020202020204" pitchFamily="34" charset="0"/>
              </a:rPr>
              <a:t>من </a:t>
            </a:r>
            <a:r>
              <a:rPr lang="ar-DZ" dirty="0">
                <a:latin typeface="Calibri" panose="020F0502020204030204" pitchFamily="34" charset="0"/>
                <a:ea typeface="Calibri" panose="020F0502020204030204" pitchFamily="34" charset="0"/>
                <a:cs typeface="Arabic Transparent" panose="020B0604020202020204" pitchFamily="34" charset="0"/>
              </a:rPr>
              <a:t>المداخل:</a:t>
            </a:r>
            <a:endParaRPr lang="fr-FR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 algn="r" rtl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ar-DZ" b="1" dirty="0" smtClean="0">
                <a:latin typeface="Calibri" panose="020F0502020204030204" pitchFamily="34" charset="0"/>
                <a:ea typeface="Calibri" panose="020F0502020204030204" pitchFamily="34" charset="0"/>
                <a:cs typeface="Arabic Transparent" panose="020B0604020202020204" pitchFamily="34" charset="0"/>
              </a:rPr>
              <a:t>المداخل </a:t>
            </a:r>
            <a:r>
              <a:rPr lang="ar-DZ" b="1" dirty="0">
                <a:latin typeface="Calibri" panose="020F0502020204030204" pitchFamily="34" charset="0"/>
                <a:ea typeface="Calibri" panose="020F0502020204030204" pitchFamily="34" charset="0"/>
                <a:cs typeface="Arabic Transparent" panose="020B0604020202020204" pitchFamily="34" charset="0"/>
              </a:rPr>
              <a:t>المنطقية </a:t>
            </a:r>
            <a:r>
              <a:rPr lang="fr-FR" b="1" dirty="0">
                <a:latin typeface="Calibri" panose="020F0502020204030204" pitchFamily="34" charset="0"/>
                <a:ea typeface="Calibri" panose="020F0502020204030204" pitchFamily="34" charset="0"/>
                <a:cs typeface="Arabic Transparent" panose="020B0604020202020204" pitchFamily="34" charset="0"/>
              </a:rPr>
              <a:t>(T.O.R)</a:t>
            </a:r>
            <a:r>
              <a:rPr lang="ar-DZ" b="1" dirty="0">
                <a:latin typeface="Calibri" panose="020F0502020204030204" pitchFamily="34" charset="0"/>
                <a:ea typeface="Calibri" panose="020F0502020204030204" pitchFamily="34" charset="0"/>
                <a:cs typeface="Arabic Transparent" panose="020B0604020202020204" pitchFamily="34" charset="0"/>
              </a:rPr>
              <a:t>:</a:t>
            </a:r>
            <a:r>
              <a:rPr lang="ar-DZ" dirty="0">
                <a:latin typeface="Calibri" panose="020F0502020204030204" pitchFamily="34" charset="0"/>
                <a:ea typeface="Calibri" panose="020F0502020204030204" pitchFamily="34" charset="0"/>
                <a:cs typeface="Arabic Transparent" panose="020B0604020202020204" pitchFamily="34" charset="0"/>
              </a:rPr>
              <a:t> تسمح بربط أزرار التشغيل، ملتقطات الوضعية، </a:t>
            </a:r>
            <a:r>
              <a:rPr lang="ar-DZ" dirty="0" err="1">
                <a:latin typeface="Calibri" panose="020F0502020204030204" pitchFamily="34" charset="0"/>
                <a:ea typeface="Calibri" panose="020F0502020204030204" pitchFamily="34" charset="0"/>
                <a:cs typeface="Arabic Transparent" panose="020B0604020202020204" pitchFamily="34" charset="0"/>
              </a:rPr>
              <a:t>مماسات</a:t>
            </a:r>
            <a:r>
              <a:rPr lang="ar-DZ" dirty="0">
                <a:latin typeface="Calibri" panose="020F0502020204030204" pitchFamily="34" charset="0"/>
                <a:ea typeface="Calibri" panose="020F0502020204030204" pitchFamily="34" charset="0"/>
                <a:cs typeface="Arabic Transparent" panose="020B0604020202020204" pitchFamily="34" charset="0"/>
              </a:rPr>
              <a:t> </a:t>
            </a:r>
            <a:endParaRPr lang="fr-FR" dirty="0" smtClean="0">
              <a:latin typeface="Calibri" panose="020F0502020204030204" pitchFamily="34" charset="0"/>
              <a:ea typeface="Calibri" panose="020F0502020204030204" pitchFamily="34" charset="0"/>
              <a:cs typeface="Arabic Transparent" panose="020B060402020202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ar-DZ" dirty="0" smtClean="0">
                <a:latin typeface="Calibri" panose="020F0502020204030204" pitchFamily="34" charset="0"/>
                <a:ea typeface="Calibri" panose="020F0502020204030204" pitchFamily="34" charset="0"/>
                <a:cs typeface="Arabic Transparent" panose="020B0604020202020204" pitchFamily="34" charset="0"/>
              </a:rPr>
              <a:t>أجهزة </a:t>
            </a:r>
            <a:r>
              <a:rPr lang="ar-DZ" dirty="0">
                <a:latin typeface="Calibri" panose="020F0502020204030204" pitchFamily="34" charset="0"/>
                <a:ea typeface="Calibri" panose="020F0502020204030204" pitchFamily="34" charset="0"/>
                <a:cs typeface="Arabic Transparent" panose="020B0604020202020204" pitchFamily="34" charset="0"/>
              </a:rPr>
              <a:t>الحماية....إلخ</a:t>
            </a:r>
            <a:endParaRPr lang="fr-FR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ar-DZ" b="1" dirty="0">
                <a:latin typeface="Calibri" panose="020F0502020204030204" pitchFamily="34" charset="0"/>
                <a:ea typeface="Calibri" panose="020F0502020204030204" pitchFamily="34" charset="0"/>
                <a:cs typeface="Arabic Transparent" panose="020B0604020202020204" pitchFamily="34" charset="0"/>
              </a:rPr>
              <a:t>- المداخل التماثلية </a:t>
            </a:r>
            <a:r>
              <a:rPr lang="fr-FR" b="1" dirty="0">
                <a:latin typeface="Calibri" panose="020F0502020204030204" pitchFamily="34" charset="0"/>
                <a:ea typeface="Calibri" panose="020F0502020204030204" pitchFamily="34" charset="0"/>
                <a:cs typeface="Arabic Transparent" panose="020B0604020202020204" pitchFamily="34" charset="0"/>
              </a:rPr>
              <a:t>(Analogique)</a:t>
            </a:r>
            <a:r>
              <a:rPr lang="ar-DZ" b="1" dirty="0">
                <a:latin typeface="Calibri" panose="020F0502020204030204" pitchFamily="34" charset="0"/>
                <a:ea typeface="Calibri" panose="020F0502020204030204" pitchFamily="34" charset="0"/>
                <a:cs typeface="Arabic Transparent" panose="020B0604020202020204" pitchFamily="34" charset="0"/>
              </a:rPr>
              <a:t>:</a:t>
            </a:r>
            <a:r>
              <a:rPr lang="ar-DZ" dirty="0">
                <a:latin typeface="Calibri" panose="020F0502020204030204" pitchFamily="34" charset="0"/>
                <a:ea typeface="Calibri" panose="020F0502020204030204" pitchFamily="34" charset="0"/>
                <a:cs typeface="Arabic Transparent" panose="020B0604020202020204" pitchFamily="34" charset="0"/>
              </a:rPr>
              <a:t> تسمح بربط الملتقطات الحرارية، الضغط ...إلخ</a:t>
            </a:r>
            <a:endParaRPr lang="fr-FR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 algn="r" rtl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ar-DZ" b="1" dirty="0" smtClean="0">
                <a:latin typeface="Calibri" panose="020F0502020204030204" pitchFamily="34" charset="0"/>
                <a:ea typeface="Calibri" panose="020F0502020204030204" pitchFamily="34" charset="0"/>
                <a:cs typeface="Arabic Transparent" panose="020B0604020202020204" pitchFamily="34" charset="0"/>
              </a:rPr>
              <a:t>المداخل </a:t>
            </a:r>
            <a:r>
              <a:rPr lang="ar-DZ" b="1" dirty="0">
                <a:latin typeface="Calibri" panose="020F0502020204030204" pitchFamily="34" charset="0"/>
                <a:ea typeface="Calibri" panose="020F0502020204030204" pitchFamily="34" charset="0"/>
                <a:cs typeface="Arabic Transparent" panose="020B0604020202020204" pitchFamily="34" charset="0"/>
              </a:rPr>
              <a:t>الرقمية </a:t>
            </a:r>
            <a:r>
              <a:rPr lang="fr-FR" b="1" dirty="0">
                <a:latin typeface="Calibri" panose="020F0502020204030204" pitchFamily="34" charset="0"/>
                <a:ea typeface="Calibri" panose="020F0502020204030204" pitchFamily="34" charset="0"/>
                <a:cs typeface="Arabic Transparent" panose="020B0604020202020204" pitchFamily="34" charset="0"/>
              </a:rPr>
              <a:t>(Numérique)</a:t>
            </a:r>
            <a:r>
              <a:rPr lang="ar-DZ" b="1" dirty="0">
                <a:latin typeface="Calibri" panose="020F0502020204030204" pitchFamily="34" charset="0"/>
                <a:ea typeface="Calibri" panose="020F0502020204030204" pitchFamily="34" charset="0"/>
                <a:cs typeface="Arabic Transparent" panose="020B0604020202020204" pitchFamily="34" charset="0"/>
              </a:rPr>
              <a:t>:</a:t>
            </a:r>
            <a:r>
              <a:rPr lang="ar-DZ" dirty="0">
                <a:latin typeface="Calibri" panose="020F0502020204030204" pitchFamily="34" charset="0"/>
                <a:ea typeface="Calibri" panose="020F0502020204030204" pitchFamily="34" charset="0"/>
                <a:cs typeface="Arabic Transparent" panose="020B0604020202020204" pitchFamily="34" charset="0"/>
              </a:rPr>
              <a:t> تسمح بربط الملتقطات الرقمية أو معلومات صادرة من </a:t>
            </a:r>
            <a:endParaRPr lang="fr-FR" dirty="0" smtClean="0">
              <a:latin typeface="Calibri" panose="020F0502020204030204" pitchFamily="34" charset="0"/>
              <a:ea typeface="Calibri" panose="020F0502020204030204" pitchFamily="34" charset="0"/>
              <a:cs typeface="Arabic Transparent" panose="020B060402020202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ar-DZ" dirty="0" smtClean="0">
                <a:latin typeface="Calibri" panose="020F0502020204030204" pitchFamily="34" charset="0"/>
                <a:ea typeface="Calibri" panose="020F0502020204030204" pitchFamily="34" charset="0"/>
                <a:cs typeface="Arabic Transparent" panose="020B0604020202020204" pitchFamily="34" charset="0"/>
              </a:rPr>
              <a:t>وحدة </a:t>
            </a:r>
            <a:r>
              <a:rPr lang="ar-DZ" dirty="0">
                <a:latin typeface="Calibri" panose="020F0502020204030204" pitchFamily="34" charset="0"/>
                <a:ea typeface="Calibri" panose="020F0502020204030204" pitchFamily="34" charset="0"/>
                <a:cs typeface="Arabic Transparent" panose="020B0604020202020204" pitchFamily="34" charset="0"/>
              </a:rPr>
              <a:t>معالجة رقمية.</a:t>
            </a:r>
            <a:endParaRPr lang="fr-FR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r" rtl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"/>
            </a:pPr>
            <a:r>
              <a:rPr lang="ar-DZ" sz="2000" b="1" dirty="0" smtClean="0">
                <a:latin typeface="Calibri" panose="020F0502020204030204" pitchFamily="34" charset="0"/>
                <a:ea typeface="Calibri" panose="020F0502020204030204" pitchFamily="34" charset="0"/>
                <a:cs typeface="Arabic Transparent" panose="020B0604020202020204" pitchFamily="34" charset="0"/>
              </a:rPr>
              <a:t>المخارج:</a:t>
            </a:r>
            <a:r>
              <a:rPr lang="fr-FR" sz="14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ar-DZ" dirty="0" smtClean="0">
                <a:latin typeface="Calibri" panose="020F0502020204030204" pitchFamily="34" charset="0"/>
                <a:ea typeface="Calibri" panose="020F0502020204030204" pitchFamily="34" charset="0"/>
                <a:cs typeface="Arabic Transparent" panose="020B0604020202020204" pitchFamily="34" charset="0"/>
              </a:rPr>
              <a:t>تصدر </a:t>
            </a:r>
            <a:r>
              <a:rPr lang="ar-DZ" dirty="0">
                <a:latin typeface="Calibri" panose="020F0502020204030204" pitchFamily="34" charset="0"/>
                <a:ea typeface="Calibri" panose="020F0502020204030204" pitchFamily="34" charset="0"/>
                <a:cs typeface="Arabic Transparent" panose="020B0604020202020204" pitchFamily="34" charset="0"/>
              </a:rPr>
              <a:t>المعلومات إلى المنفذات المتصدرة وإلى المؤشرات الضوئية لقمطر التحكم. نذكر نوعين من المخارج:</a:t>
            </a:r>
            <a:endParaRPr lang="fr-FR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ar-DZ" b="1" dirty="0">
                <a:latin typeface="Calibri" panose="020F0502020204030204" pitchFamily="34" charset="0"/>
                <a:ea typeface="Calibri" panose="020F0502020204030204" pitchFamily="34" charset="0"/>
                <a:cs typeface="Arabic Transparent" panose="020B0604020202020204" pitchFamily="34" charset="0"/>
              </a:rPr>
              <a:t>- المخارج </a:t>
            </a:r>
            <a:r>
              <a:rPr lang="ar-DZ" b="1" dirty="0" err="1">
                <a:latin typeface="Calibri" panose="020F0502020204030204" pitchFamily="34" charset="0"/>
                <a:ea typeface="Calibri" panose="020F0502020204030204" pitchFamily="34" charset="0"/>
                <a:cs typeface="Arabic Transparent" panose="020B0604020202020204" pitchFamily="34" charset="0"/>
              </a:rPr>
              <a:t>السكونية</a:t>
            </a:r>
            <a:r>
              <a:rPr lang="ar-DZ" b="1" dirty="0">
                <a:latin typeface="Calibri" panose="020F0502020204030204" pitchFamily="34" charset="0"/>
                <a:ea typeface="Calibri" panose="020F0502020204030204" pitchFamily="34" charset="0"/>
                <a:cs typeface="Arabic Transparent" panose="020B0604020202020204" pitchFamily="34" charset="0"/>
              </a:rPr>
              <a:t> </a:t>
            </a:r>
            <a:r>
              <a:rPr lang="fr-FR" b="1" dirty="0">
                <a:latin typeface="Calibri" panose="020F0502020204030204" pitchFamily="34" charset="0"/>
                <a:ea typeface="Calibri" panose="020F0502020204030204" pitchFamily="34" charset="0"/>
                <a:cs typeface="Arabic Transparent" panose="020B0604020202020204" pitchFamily="34" charset="0"/>
              </a:rPr>
              <a:t>(Statique)</a:t>
            </a:r>
            <a:r>
              <a:rPr lang="ar-DZ" b="1" dirty="0">
                <a:latin typeface="Calibri" panose="020F0502020204030204" pitchFamily="34" charset="0"/>
                <a:ea typeface="Calibri" panose="020F0502020204030204" pitchFamily="34" charset="0"/>
                <a:cs typeface="Arabic Transparent" panose="020B0604020202020204" pitchFamily="34" charset="0"/>
              </a:rPr>
              <a:t>:</a:t>
            </a:r>
            <a:r>
              <a:rPr lang="ar-DZ" dirty="0">
                <a:latin typeface="Calibri" panose="020F0502020204030204" pitchFamily="34" charset="0"/>
                <a:ea typeface="Calibri" panose="020F0502020204030204" pitchFamily="34" charset="0"/>
                <a:cs typeface="Arabic Transparent" panose="020B0604020202020204" pitchFamily="34" charset="0"/>
              </a:rPr>
              <a:t> تسمح بربط حمولات عبر مقحل 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Arabic Transparent" panose="020B0604020202020204" pitchFamily="34" charset="0"/>
              </a:rPr>
              <a:t>MOS</a:t>
            </a:r>
            <a:r>
              <a:rPr lang="fr-FR" dirty="0">
                <a:latin typeface="Calibri" panose="020F0502020204030204" pitchFamily="34" charset="0"/>
                <a:ea typeface="MS Mincho" panose="02020609040205080304" pitchFamily="49" charset="-128"/>
                <a:cs typeface="Arabic Transparent" panose="020B0604020202020204" pitchFamily="34" charset="0"/>
              </a:rPr>
              <a:t>FET</a:t>
            </a:r>
            <a:r>
              <a:rPr lang="ar-DZ" dirty="0">
                <a:latin typeface="Calibri" panose="020F0502020204030204" pitchFamily="34" charset="0"/>
                <a:ea typeface="Calibri" panose="020F0502020204030204" pitchFamily="34" charset="0"/>
                <a:cs typeface="Arabic Transparent" panose="020B0604020202020204" pitchFamily="34" charset="0"/>
              </a:rPr>
              <a:t> داخلي، تكون مغذات بالتوتر المستمر فقط.</a:t>
            </a:r>
            <a:endParaRPr lang="fr-FR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ar-DZ" b="1" dirty="0">
                <a:latin typeface="Calibri" panose="020F0502020204030204" pitchFamily="34" charset="0"/>
                <a:ea typeface="Calibri" panose="020F0502020204030204" pitchFamily="34" charset="0"/>
                <a:cs typeface="Arabic Transparent" panose="020B0604020202020204" pitchFamily="34" charset="0"/>
              </a:rPr>
              <a:t>- المخارج بالمرحلات </a:t>
            </a:r>
            <a:r>
              <a:rPr lang="fr-FR" b="1" dirty="0">
                <a:latin typeface="Calibri" panose="020F0502020204030204" pitchFamily="34" charset="0"/>
                <a:ea typeface="Calibri" panose="020F0502020204030204" pitchFamily="34" charset="0"/>
                <a:cs typeface="Arabic Transparent" panose="020B0604020202020204" pitchFamily="34" charset="0"/>
              </a:rPr>
              <a:t>(Relais)</a:t>
            </a:r>
            <a:r>
              <a:rPr lang="ar-DZ" b="1" dirty="0">
                <a:latin typeface="Calibri" panose="020F0502020204030204" pitchFamily="34" charset="0"/>
                <a:ea typeface="Calibri" panose="020F0502020204030204" pitchFamily="34" charset="0"/>
                <a:cs typeface="Arabic Transparent" panose="020B0604020202020204" pitchFamily="34" charset="0"/>
              </a:rPr>
              <a:t>:</a:t>
            </a:r>
            <a:r>
              <a:rPr lang="ar-DZ" dirty="0">
                <a:latin typeface="Calibri" panose="020F0502020204030204" pitchFamily="34" charset="0"/>
                <a:ea typeface="Calibri" panose="020F0502020204030204" pitchFamily="34" charset="0"/>
                <a:cs typeface="Arabic Transparent" panose="020B0604020202020204" pitchFamily="34" charset="0"/>
              </a:rPr>
              <a:t> تسمح بربط حمولات عبر ملمس، تكون مغذات سوآءا بالتوتر المستمر أو المتناوب.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9319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31173"/>
            <a:ext cx="9144000" cy="517467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110169" y="0"/>
            <a:ext cx="9033831" cy="3042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ar-DZ" sz="2000" b="1" u="sng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قمطر البرمجة (</a:t>
            </a:r>
            <a:r>
              <a:rPr lang="fr-FR" sz="2000" b="1" u="sng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 de programmation</a:t>
            </a:r>
            <a:r>
              <a:rPr lang="ar-DZ" sz="2000" b="1" u="sng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):</a:t>
            </a:r>
            <a:endParaRPr lang="fr-FR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ar-DZ" dirty="0">
                <a:latin typeface="Calibri" panose="020F0502020204030204" pitchFamily="34" charset="0"/>
                <a:ea typeface="Calibri" panose="020F0502020204030204" pitchFamily="34" charset="0"/>
                <a:cs typeface="Arabic Transparent" panose="020B0604020202020204" pitchFamily="34" charset="0"/>
              </a:rPr>
              <a:t>تتم البرمجة عادة باستعمال الكمبيوتر </a:t>
            </a:r>
            <a:r>
              <a:rPr lang="ar-DZ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abic Transparent" panose="020B0604020202020204" pitchFamily="34" charset="0"/>
              </a:rPr>
              <a:t>(</a:t>
            </a:r>
            <a:r>
              <a:rPr lang="fr-FR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abic Transparent" panose="020B0604020202020204" pitchFamily="34" charset="0"/>
              </a:rPr>
              <a:t>PC</a:t>
            </a:r>
            <a:r>
              <a:rPr lang="ar-DZ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abic Transparent" panose="020B0604020202020204" pitchFamily="34" charset="0"/>
              </a:rPr>
              <a:t>)</a:t>
            </a:r>
            <a:r>
              <a:rPr lang="ar-DZ" dirty="0">
                <a:latin typeface="Calibri" panose="020F0502020204030204" pitchFamily="34" charset="0"/>
                <a:ea typeface="Calibri" panose="020F0502020204030204" pitchFamily="34" charset="0"/>
                <a:cs typeface="Arabic Transparent" panose="020B0604020202020204" pitchFamily="34" charset="0"/>
              </a:rPr>
              <a:t> أين يتم تحميل برمجية </a:t>
            </a:r>
            <a:r>
              <a:rPr lang="ar-DZ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abic Transparent" panose="020B0604020202020204" pitchFamily="34" charset="0"/>
              </a:rPr>
              <a:t>(</a:t>
            </a:r>
            <a:r>
              <a:rPr lang="fr-FR" i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abic Transparent" panose="020B0604020202020204" pitchFamily="34" charset="0"/>
              </a:rPr>
              <a:t>Logiciel</a:t>
            </a:r>
            <a:r>
              <a:rPr lang="ar-DZ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abic Transparent" panose="020B0604020202020204" pitchFamily="34" charset="0"/>
              </a:rPr>
              <a:t>)</a:t>
            </a:r>
            <a:r>
              <a:rPr lang="ar-DZ" dirty="0">
                <a:latin typeface="Calibri" panose="020F0502020204030204" pitchFamily="34" charset="0"/>
                <a:ea typeface="Calibri" panose="020F0502020204030204" pitchFamily="34" charset="0"/>
                <a:cs typeface="Arabic Transparent" panose="020B0604020202020204" pitchFamily="34" charset="0"/>
              </a:rPr>
              <a:t> خاصة للبرمجة والمناسبة للمبرمج الآلي المستعمل. هذه البرمجية تسمح بنقل البرنامج من الكمبيوتر إلى المبرمج الآلي الصناعي. </a:t>
            </a:r>
            <a:endParaRPr lang="fr-FR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ar-DZ" sz="2000" b="1" u="sng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توصيل المبرمج </a:t>
            </a:r>
            <a:r>
              <a:rPr lang="fr-FR" sz="2000" b="1" u="sng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API</a:t>
            </a:r>
            <a:r>
              <a:rPr lang="ar-DZ" sz="2000" b="1" u="sng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بالنظام الآلي: </a:t>
            </a:r>
            <a:endParaRPr lang="fr-FR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</a:rPr>
              <a:t>ا</a:t>
            </a:r>
            <a:r>
              <a:rPr lang="ar-DZ" dirty="0">
                <a:latin typeface="Calibri" panose="020F0502020204030204" pitchFamily="34" charset="0"/>
                <a:ea typeface="Calibri" panose="020F0502020204030204" pitchFamily="34" charset="0"/>
              </a:rPr>
              <a:t>لبرنامج الموافق للتشغيل يخزن في الذاكرة، يقوم المعالج بتنفيذه تبعا للمعلومات المكتسبة من وسائط الدخول ثم يحرر الأوامر المناسبة التي ترسل إلى المنفذات المتصدرة عبر وسائط الخروج.</a:t>
            </a:r>
            <a:endParaRPr lang="fr-FR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ar-DZ" dirty="0">
                <a:latin typeface="Calibri" panose="020F0502020204030204" pitchFamily="34" charset="0"/>
                <a:ea typeface="Calibri" panose="020F0502020204030204" pitchFamily="34" charset="0"/>
              </a:rPr>
              <a:t>- وسائط الخروج تحتوي أساسا على مضخمات إشارات منطقية</a:t>
            </a:r>
            <a:endParaRPr lang="fr-FR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ar-DZ" dirty="0">
                <a:latin typeface="Calibri" panose="020F0502020204030204" pitchFamily="34" charset="0"/>
                <a:ea typeface="Calibri" panose="020F0502020204030204" pitchFamily="34" charset="0"/>
              </a:rPr>
              <a:t>- وسائط الدخول عبارة عن سلسلة اكتساب للمعلومات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40" name="Groupe 39"/>
          <p:cNvGrpSpPr>
            <a:grpSpLocks/>
          </p:cNvGrpSpPr>
          <p:nvPr/>
        </p:nvGrpSpPr>
        <p:grpSpPr bwMode="auto">
          <a:xfrm>
            <a:off x="1682406" y="3214370"/>
            <a:ext cx="4814570" cy="1506855"/>
            <a:chOff x="-99" y="7371"/>
            <a:chExt cx="7582" cy="2373"/>
          </a:xfrm>
        </p:grpSpPr>
        <p:grpSp>
          <p:nvGrpSpPr>
            <p:cNvPr id="41" name="Group 278"/>
            <p:cNvGrpSpPr>
              <a:grpSpLocks/>
            </p:cNvGrpSpPr>
            <p:nvPr/>
          </p:nvGrpSpPr>
          <p:grpSpPr bwMode="auto">
            <a:xfrm>
              <a:off x="2948" y="7371"/>
              <a:ext cx="4535" cy="850"/>
              <a:chOff x="2408" y="6331"/>
              <a:chExt cx="4535" cy="850"/>
            </a:xfrm>
          </p:grpSpPr>
          <p:sp>
            <p:nvSpPr>
              <p:cNvPr id="71" name="Rectangle 70"/>
              <p:cNvSpPr>
                <a:spLocks noChangeArrowheads="1"/>
              </p:cNvSpPr>
              <p:nvPr/>
            </p:nvSpPr>
            <p:spPr bwMode="auto">
              <a:xfrm>
                <a:off x="2408" y="6331"/>
                <a:ext cx="4535" cy="85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FR"/>
              </a:p>
            </p:txBody>
          </p:sp>
          <p:cxnSp>
            <p:nvCxnSpPr>
              <p:cNvPr id="72" name="Line 280"/>
              <p:cNvCxnSpPr>
                <a:cxnSpLocks noChangeShapeType="1"/>
              </p:cNvCxnSpPr>
              <p:nvPr/>
            </p:nvCxnSpPr>
            <p:spPr bwMode="auto">
              <a:xfrm rot="5400000">
                <a:off x="3182" y="6756"/>
                <a:ext cx="85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3" name="Line 283"/>
              <p:cNvCxnSpPr>
                <a:cxnSpLocks noChangeShapeType="1"/>
              </p:cNvCxnSpPr>
              <p:nvPr/>
            </p:nvCxnSpPr>
            <p:spPr bwMode="auto">
              <a:xfrm rot="5400000">
                <a:off x="5322" y="6756"/>
                <a:ext cx="85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42" name="Group 287"/>
            <p:cNvGrpSpPr>
              <a:grpSpLocks/>
            </p:cNvGrpSpPr>
            <p:nvPr/>
          </p:nvGrpSpPr>
          <p:grpSpPr bwMode="auto">
            <a:xfrm>
              <a:off x="3948" y="8891"/>
              <a:ext cx="2494" cy="607"/>
              <a:chOff x="2408" y="7851"/>
              <a:chExt cx="2494" cy="607"/>
            </a:xfrm>
          </p:grpSpPr>
          <p:sp>
            <p:nvSpPr>
              <p:cNvPr id="68" name="Rectangle 67"/>
              <p:cNvSpPr>
                <a:spLocks noChangeArrowheads="1"/>
              </p:cNvSpPr>
              <p:nvPr/>
            </p:nvSpPr>
            <p:spPr bwMode="auto">
              <a:xfrm>
                <a:off x="2408" y="7851"/>
                <a:ext cx="2494" cy="56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FR"/>
              </a:p>
            </p:txBody>
          </p:sp>
          <p:cxnSp>
            <p:nvCxnSpPr>
              <p:cNvPr id="69" name="Line 289"/>
              <p:cNvCxnSpPr>
                <a:cxnSpLocks noChangeShapeType="1"/>
              </p:cNvCxnSpPr>
              <p:nvPr/>
            </p:nvCxnSpPr>
            <p:spPr bwMode="auto">
              <a:xfrm rot="5400000">
                <a:off x="2963" y="8175"/>
                <a:ext cx="56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0" name="Line 290"/>
              <p:cNvCxnSpPr>
                <a:cxnSpLocks noChangeShapeType="1"/>
              </p:cNvCxnSpPr>
              <p:nvPr/>
            </p:nvCxnSpPr>
            <p:spPr bwMode="auto">
              <a:xfrm rot="5400000">
                <a:off x="3803" y="8175"/>
                <a:ext cx="56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43" name="AutoShape 294"/>
            <p:cNvCxnSpPr>
              <a:cxnSpLocks noChangeShapeType="1"/>
            </p:cNvCxnSpPr>
            <p:nvPr/>
          </p:nvCxnSpPr>
          <p:spPr bwMode="auto">
            <a:xfrm flipH="1">
              <a:off x="6445" y="7793"/>
              <a:ext cx="1020" cy="1361"/>
            </a:xfrm>
            <a:prstGeom prst="bentConnector3">
              <a:avLst>
                <a:gd name="adj1" fmla="val -38282"/>
              </a:avLst>
            </a:prstGeom>
            <a:noFill/>
            <a:ln w="9525">
              <a:solidFill>
                <a:srgbClr val="000000"/>
              </a:solidFill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44" name="AutoShape 295"/>
            <p:cNvCxnSpPr>
              <a:cxnSpLocks noChangeShapeType="1"/>
            </p:cNvCxnSpPr>
            <p:nvPr/>
          </p:nvCxnSpPr>
          <p:spPr bwMode="auto">
            <a:xfrm>
              <a:off x="2956" y="7762"/>
              <a:ext cx="1020" cy="1361"/>
            </a:xfrm>
            <a:prstGeom prst="bentConnector3">
              <a:avLst>
                <a:gd name="adj1" fmla="val -38282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45" name="AutoShape 296"/>
            <p:cNvCxnSpPr>
              <a:cxnSpLocks noChangeShapeType="1"/>
            </p:cNvCxnSpPr>
            <p:nvPr/>
          </p:nvCxnSpPr>
          <p:spPr bwMode="auto">
            <a:xfrm>
              <a:off x="2382" y="9378"/>
              <a:ext cx="1578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grpSp>
          <p:nvGrpSpPr>
            <p:cNvPr id="46" name="Group 299"/>
            <p:cNvGrpSpPr>
              <a:grpSpLocks/>
            </p:cNvGrpSpPr>
            <p:nvPr/>
          </p:nvGrpSpPr>
          <p:grpSpPr bwMode="auto">
            <a:xfrm>
              <a:off x="-99" y="8911"/>
              <a:ext cx="2561" cy="833"/>
              <a:chOff x="2026" y="10147"/>
              <a:chExt cx="2561" cy="833"/>
            </a:xfrm>
          </p:grpSpPr>
          <p:sp>
            <p:nvSpPr>
              <p:cNvPr id="47" name="Rectangle 46"/>
              <p:cNvSpPr>
                <a:spLocks noChangeArrowheads="1"/>
              </p:cNvSpPr>
              <p:nvPr/>
            </p:nvSpPr>
            <p:spPr bwMode="auto">
              <a:xfrm>
                <a:off x="2026" y="10167"/>
                <a:ext cx="2494" cy="813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48" name="Text Box 301"/>
              <p:cNvSpPr txBox="1">
                <a:spLocks noChangeArrowheads="1"/>
              </p:cNvSpPr>
              <p:nvPr/>
            </p:nvSpPr>
            <p:spPr bwMode="auto">
              <a:xfrm>
                <a:off x="2219" y="10147"/>
                <a:ext cx="737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1000" b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Dcy</a:t>
                </a:r>
                <a:endParaRPr lang="fr-FR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49" name="Group 302"/>
              <p:cNvGrpSpPr>
                <a:grpSpLocks/>
              </p:cNvGrpSpPr>
              <p:nvPr/>
            </p:nvGrpSpPr>
            <p:grpSpPr bwMode="auto">
              <a:xfrm>
                <a:off x="2080" y="10705"/>
                <a:ext cx="227" cy="60"/>
                <a:chOff x="9357" y="8371"/>
                <a:chExt cx="283" cy="60"/>
              </a:xfrm>
            </p:grpSpPr>
            <p:cxnSp>
              <p:nvCxnSpPr>
                <p:cNvPr id="66" name="AutoShape 303"/>
                <p:cNvCxnSpPr>
                  <a:cxnSpLocks noChangeShapeType="1"/>
                </p:cNvCxnSpPr>
                <p:nvPr/>
              </p:nvCxnSpPr>
              <p:spPr bwMode="auto">
                <a:xfrm>
                  <a:off x="9357" y="8431"/>
                  <a:ext cx="283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67" name="Rectangle 66"/>
                <p:cNvSpPr>
                  <a:spLocks noChangeArrowheads="1"/>
                </p:cNvSpPr>
                <p:nvPr/>
              </p:nvSpPr>
              <p:spPr bwMode="auto">
                <a:xfrm>
                  <a:off x="9410" y="8371"/>
                  <a:ext cx="170" cy="57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</p:grpSp>
          <p:sp>
            <p:nvSpPr>
              <p:cNvPr id="50" name="Text Box 305"/>
              <p:cNvSpPr txBox="1">
                <a:spLocks noChangeArrowheads="1"/>
              </p:cNvSpPr>
              <p:nvPr/>
            </p:nvSpPr>
            <p:spPr bwMode="auto">
              <a:xfrm>
                <a:off x="2219" y="10527"/>
                <a:ext cx="737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1000" b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AT</a:t>
                </a:r>
                <a:endParaRPr lang="fr-FR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51" name="Group 306"/>
              <p:cNvGrpSpPr>
                <a:grpSpLocks/>
              </p:cNvGrpSpPr>
              <p:nvPr/>
            </p:nvGrpSpPr>
            <p:grpSpPr bwMode="auto">
              <a:xfrm>
                <a:off x="2108" y="10344"/>
                <a:ext cx="227" cy="60"/>
                <a:chOff x="9392" y="7630"/>
                <a:chExt cx="283" cy="60"/>
              </a:xfrm>
            </p:grpSpPr>
            <p:cxnSp>
              <p:nvCxnSpPr>
                <p:cNvPr id="64" name="AutoShape 307"/>
                <p:cNvCxnSpPr>
                  <a:cxnSpLocks noChangeShapeType="1"/>
                </p:cNvCxnSpPr>
                <p:nvPr/>
              </p:nvCxnSpPr>
              <p:spPr bwMode="auto">
                <a:xfrm>
                  <a:off x="9392" y="7690"/>
                  <a:ext cx="283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65" name="Rectangle 64"/>
                <p:cNvSpPr>
                  <a:spLocks noChangeArrowheads="1"/>
                </p:cNvSpPr>
                <p:nvPr/>
              </p:nvSpPr>
              <p:spPr bwMode="auto">
                <a:xfrm>
                  <a:off x="9445" y="7630"/>
                  <a:ext cx="170" cy="57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</p:grpSp>
          <p:sp>
            <p:nvSpPr>
              <p:cNvPr id="52" name="Text Box 309"/>
              <p:cNvSpPr txBox="1">
                <a:spLocks noChangeArrowheads="1"/>
              </p:cNvSpPr>
              <p:nvPr/>
            </p:nvSpPr>
            <p:spPr bwMode="auto">
              <a:xfrm>
                <a:off x="2999" y="10167"/>
                <a:ext cx="737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1000" b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init</a:t>
                </a:r>
                <a:endParaRPr lang="fr-FR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53" name="Group 310"/>
              <p:cNvGrpSpPr>
                <a:grpSpLocks/>
              </p:cNvGrpSpPr>
              <p:nvPr/>
            </p:nvGrpSpPr>
            <p:grpSpPr bwMode="auto">
              <a:xfrm>
                <a:off x="2855" y="10389"/>
                <a:ext cx="227" cy="404"/>
                <a:chOff x="9350" y="8035"/>
                <a:chExt cx="283" cy="404"/>
              </a:xfrm>
            </p:grpSpPr>
            <p:cxnSp>
              <p:nvCxnSpPr>
                <p:cNvPr id="62" name="AutoShape 311"/>
                <p:cNvCxnSpPr>
                  <a:cxnSpLocks noChangeShapeType="1"/>
                </p:cNvCxnSpPr>
                <p:nvPr/>
              </p:nvCxnSpPr>
              <p:spPr bwMode="auto">
                <a:xfrm>
                  <a:off x="9350" y="8035"/>
                  <a:ext cx="283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63" name="Rectangle 62"/>
                <p:cNvSpPr>
                  <a:spLocks noChangeArrowheads="1"/>
                </p:cNvSpPr>
                <p:nvPr/>
              </p:nvSpPr>
              <p:spPr bwMode="auto">
                <a:xfrm>
                  <a:off x="9373" y="8382"/>
                  <a:ext cx="170" cy="57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</p:grpSp>
          <p:grpSp>
            <p:nvGrpSpPr>
              <p:cNvPr id="54" name="Group 313"/>
              <p:cNvGrpSpPr>
                <a:grpSpLocks/>
              </p:cNvGrpSpPr>
              <p:nvPr/>
            </p:nvGrpSpPr>
            <p:grpSpPr bwMode="auto">
              <a:xfrm>
                <a:off x="2837" y="10310"/>
                <a:ext cx="752" cy="577"/>
                <a:chOff x="5577" y="9550"/>
                <a:chExt cx="752" cy="577"/>
              </a:xfrm>
            </p:grpSpPr>
            <p:sp>
              <p:nvSpPr>
                <p:cNvPr id="59" name="AutoShape 314"/>
                <p:cNvSpPr>
                  <a:spLocks noChangeArrowheads="1"/>
                </p:cNvSpPr>
                <p:nvPr/>
              </p:nvSpPr>
              <p:spPr bwMode="auto">
                <a:xfrm rot="16200000">
                  <a:off x="5634" y="9800"/>
                  <a:ext cx="113" cy="227"/>
                </a:xfrm>
                <a:prstGeom prst="flowChartDelay">
                  <a:avLst/>
                </a:prstGeom>
                <a:solidFill>
                  <a:srgbClr val="FFFFFF"/>
                </a:solidFill>
                <a:ln w="9525" algn="ctr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60" name="Text Box 315"/>
                <p:cNvSpPr txBox="1">
                  <a:spLocks noChangeArrowheads="1"/>
                </p:cNvSpPr>
                <p:nvPr/>
              </p:nvSpPr>
              <p:spPr bwMode="auto">
                <a:xfrm>
                  <a:off x="5731" y="9761"/>
                  <a:ext cx="598" cy="3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1000" b="1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Arial" panose="020B0604020202020204" pitchFamily="34" charset="0"/>
                    </a:rPr>
                    <a:t>AU</a:t>
                  </a:r>
                  <a:endParaRPr lang="fr-FR" sz="1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1" name="Rectangle 60"/>
                <p:cNvSpPr>
                  <a:spLocks noChangeArrowheads="1"/>
                </p:cNvSpPr>
                <p:nvPr/>
              </p:nvSpPr>
              <p:spPr bwMode="auto">
                <a:xfrm>
                  <a:off x="5678" y="9550"/>
                  <a:ext cx="57" cy="113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</p:grpSp>
          <p:sp>
            <p:nvSpPr>
              <p:cNvPr id="55" name="AutoShape 317"/>
              <p:cNvSpPr>
                <a:spLocks noChangeArrowheads="1"/>
              </p:cNvSpPr>
              <p:nvPr/>
            </p:nvSpPr>
            <p:spPr bwMode="auto">
              <a:xfrm>
                <a:off x="3718" y="10247"/>
                <a:ext cx="170" cy="170"/>
              </a:xfrm>
              <a:prstGeom prst="flowChartSummingJunction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56" name="AutoShape 318"/>
              <p:cNvSpPr>
                <a:spLocks noChangeArrowheads="1"/>
              </p:cNvSpPr>
              <p:nvPr/>
            </p:nvSpPr>
            <p:spPr bwMode="auto">
              <a:xfrm>
                <a:off x="4218" y="10247"/>
                <a:ext cx="170" cy="170"/>
              </a:xfrm>
              <a:prstGeom prst="flowChartSummingJunction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57" name="Text Box 319"/>
              <p:cNvSpPr txBox="1">
                <a:spLocks noChangeArrowheads="1"/>
              </p:cNvSpPr>
              <p:nvPr/>
            </p:nvSpPr>
            <p:spPr bwMode="auto">
              <a:xfrm>
                <a:off x="3378" y="10343"/>
                <a:ext cx="740" cy="5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r" rt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ar-SA" sz="1000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تشغيل</a:t>
                </a:r>
                <a:endParaRPr lang="fr-FR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" name="Text Box 320"/>
              <p:cNvSpPr txBox="1">
                <a:spLocks noChangeArrowheads="1"/>
              </p:cNvSpPr>
              <p:nvPr/>
            </p:nvSpPr>
            <p:spPr bwMode="auto">
              <a:xfrm>
                <a:off x="3861" y="10360"/>
                <a:ext cx="726" cy="5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r" rt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ar-SA" sz="1000" b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توقف</a:t>
                </a:r>
                <a:endParaRPr lang="fr-FR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74" name="Text Box 284"/>
          <p:cNvSpPr txBox="1">
            <a:spLocks noChangeArrowheads="1"/>
          </p:cNvSpPr>
          <p:nvPr/>
        </p:nvSpPr>
        <p:spPr bwMode="auto">
          <a:xfrm>
            <a:off x="4675161" y="3334067"/>
            <a:ext cx="763270" cy="370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ar-DZ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نظام آلي 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fr-FR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5" name="Rectangle 74"/>
          <p:cNvSpPr>
            <a:spLocks noChangeArrowheads="1"/>
          </p:cNvSpPr>
          <p:nvPr/>
        </p:nvSpPr>
        <p:spPr bwMode="auto">
          <a:xfrm>
            <a:off x="3537241" y="3349625"/>
            <a:ext cx="782955" cy="575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 rtl="1">
              <a:lnSpc>
                <a:spcPct val="107000"/>
              </a:lnSpc>
              <a:spcAft>
                <a:spcPts val="800"/>
              </a:spcAft>
            </a:pPr>
            <a:r>
              <a:rPr lang="ar-DZ" sz="1400" b="1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abic Transparent" panose="020B0604020202020204" pitchFamily="34" charset="0"/>
              </a:rPr>
              <a:t>الملتقطات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4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6" name="Text Box 282"/>
          <p:cNvSpPr txBox="1">
            <a:spLocks noChangeArrowheads="1"/>
          </p:cNvSpPr>
          <p:nvPr/>
        </p:nvSpPr>
        <p:spPr bwMode="auto">
          <a:xfrm>
            <a:off x="5733706" y="3203575"/>
            <a:ext cx="76327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ar-DZ" sz="14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المنفذات 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ar-DZ" sz="14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المتصدرة 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7" name="Text Box 291"/>
          <p:cNvSpPr txBox="1">
            <a:spLocks noChangeArrowheads="1"/>
          </p:cNvSpPr>
          <p:nvPr/>
        </p:nvSpPr>
        <p:spPr bwMode="auto">
          <a:xfrm>
            <a:off x="4779301" y="4187825"/>
            <a:ext cx="558165" cy="370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API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8" name="Text Box 292"/>
          <p:cNvSpPr txBox="1">
            <a:spLocks noChangeArrowheads="1"/>
          </p:cNvSpPr>
          <p:nvPr/>
        </p:nvSpPr>
        <p:spPr bwMode="auto">
          <a:xfrm>
            <a:off x="4158271" y="4192270"/>
            <a:ext cx="590550" cy="342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ar-SA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مداخل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fr-FR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9" name="Text Box 293"/>
          <p:cNvSpPr txBox="1">
            <a:spLocks noChangeArrowheads="1"/>
          </p:cNvSpPr>
          <p:nvPr/>
        </p:nvSpPr>
        <p:spPr bwMode="auto">
          <a:xfrm>
            <a:off x="5246026" y="4179570"/>
            <a:ext cx="615950" cy="367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ar-SA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مخارج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0" name="Text Box 286"/>
          <p:cNvSpPr txBox="1">
            <a:spLocks noChangeArrowheads="1"/>
          </p:cNvSpPr>
          <p:nvPr/>
        </p:nvSpPr>
        <p:spPr bwMode="auto">
          <a:xfrm>
            <a:off x="6238531" y="3823970"/>
            <a:ext cx="53911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ar-DZ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أوامر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1" name="Rectangle 80"/>
          <p:cNvSpPr>
            <a:spLocks noChangeArrowheads="1"/>
          </p:cNvSpPr>
          <p:nvPr/>
        </p:nvSpPr>
        <p:spPr bwMode="auto">
          <a:xfrm>
            <a:off x="3235616" y="3855720"/>
            <a:ext cx="78295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ar-SA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abic Transparent" panose="020B0604020202020204" pitchFamily="34" charset="0"/>
              </a:rPr>
              <a:t>معلومات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4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2" name="Rectangle 81"/>
          <p:cNvSpPr>
            <a:spLocks noChangeArrowheads="1"/>
          </p:cNvSpPr>
          <p:nvPr/>
        </p:nvSpPr>
        <p:spPr bwMode="auto">
          <a:xfrm>
            <a:off x="3057816" y="4478020"/>
            <a:ext cx="78295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ar-SA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abic Transparent" panose="020B0604020202020204" pitchFamily="34" charset="0"/>
              </a:rPr>
              <a:t>تعليمات 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4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3" name="Text Box 298"/>
          <p:cNvSpPr txBox="1">
            <a:spLocks noChangeArrowheads="1"/>
          </p:cNvSpPr>
          <p:nvPr/>
        </p:nvSpPr>
        <p:spPr bwMode="auto">
          <a:xfrm>
            <a:off x="2019591" y="3824605"/>
            <a:ext cx="873125" cy="367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ar-SA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لوحة التحكم 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874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</p:bld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USINESS_PC.potx" id="{BAFF1E8F-C020-4019-A3CB-49C21C7085B6}" vid="{52D4BC55-2C62-42F5-8F27-D3E87096B17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BB9C92F6-C5F8-482F-AC56-6D577973964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762</Words>
  <Application>Microsoft Office PowerPoint</Application>
  <PresentationFormat>Affichage à l'écran (16:9)</PresentationFormat>
  <Paragraphs>148</Paragraphs>
  <Slides>22</Slides>
  <Notes>22</Notes>
  <HiddenSlides>0</HiddenSlides>
  <MMClips>0</MMClips>
  <ScaleCrop>false</ScaleCrop>
  <HeadingPairs>
    <vt:vector size="6" baseType="variant">
      <vt:variant>
        <vt:lpstr>Polices utilisées</vt:lpstr>
      </vt:variant>
      <vt:variant>
        <vt:i4>12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35" baseType="lpstr">
      <vt:lpstr>MS Mincho</vt:lpstr>
      <vt:lpstr>Arabic Transparent</vt:lpstr>
      <vt:lpstr>Arial</vt:lpstr>
      <vt:lpstr>Calibri</vt:lpstr>
      <vt:lpstr>Lato Black</vt:lpstr>
      <vt:lpstr>Segoe UI Black</vt:lpstr>
      <vt:lpstr>Segoe UI Semilight</vt:lpstr>
      <vt:lpstr>SegoeBook</vt:lpstr>
      <vt:lpstr>Symbol</vt:lpstr>
      <vt:lpstr>Times New Roman</vt:lpstr>
      <vt:lpstr>Verdana</vt:lpstr>
      <vt:lpstr>Wingdings</vt:lpstr>
      <vt:lpstr>Thème Office</vt:lpstr>
      <vt:lpstr>قسم السنة الثالثة هندسة كهربائية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شكرا لإنتباهكم انتهى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2017-06-04T13:44:01Z</dcterms:created>
  <dcterms:modified xsi:type="dcterms:W3CDTF">2021-02-06T19:25:27Z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TC043347429991</vt:lpwstr>
  </property>
</Properties>
</file>